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0829" autoAdjust="0"/>
  </p:normalViewPr>
  <p:slideViewPr>
    <p:cSldViewPr snapToGrid="0">
      <p:cViewPr varScale="1">
        <p:scale>
          <a:sx n="81" d="100"/>
          <a:sy n="81" d="100"/>
        </p:scale>
        <p:origin x="12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3ADB53-E6BD-44A2-8D26-839705CC3636}" type="datetimeFigureOut">
              <a:rPr lang="en-GB" smtClean="0"/>
              <a:t>02/10/2019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EBD98A-B93B-4E78-8879-B35D039850C2}" type="slidenum">
              <a:rPr lang="en-GB" smtClean="0"/>
              <a:t>‹#›</a:t>
            </a:fld>
            <a:endParaRPr lang="en-GB"/>
          </a:p>
        </p:txBody>
      </p:sp>
    </p:spTree>
    <p:extLst>
      <p:ext uri="{BB962C8B-B14F-4D97-AF65-F5344CB8AC3E}">
        <p14:creationId xmlns:p14="http://schemas.microsoft.com/office/powerpoint/2010/main" val="124492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Universal-Music-Years-and-Year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Years &amp; Years were one of the hottest new acts of 2015, winning the prestigious BBC Music Sound Award in January. Around this time, the music industry was changing. ‘New Music Fridays’ was an initiative that aimed to unify all new music release days worldwide, so that fans can access new music on the same day everywhere. Years and Years had a big ambition – they wanted to hit the number 1 spot with their brand new debut album on the first ever ‘New Music Friday’.</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Their objectives were as follows:</a:t>
            </a:r>
          </a:p>
          <a:p>
            <a:pPr marL="628650" lvl="1" indent="-171450">
              <a:buFont typeface="Arial" panose="020B0604020202020204" pitchFamily="34" charset="0"/>
              <a:buChar char="•"/>
            </a:pPr>
            <a:r>
              <a:rPr lang="en-GB" sz="1200" b="0" i="0" kern="1200" dirty="0">
                <a:solidFill>
                  <a:schemeClr val="tx1"/>
                </a:solidFill>
                <a:effectLst/>
                <a:latin typeface="+mn-lt"/>
                <a:ea typeface="+mn-ea"/>
                <a:cs typeface="+mn-cs"/>
              </a:rPr>
              <a:t>Drive sales</a:t>
            </a:r>
          </a:p>
          <a:p>
            <a:pPr marL="628650" lvl="1" indent="-171450">
              <a:buFont typeface="Arial" panose="020B0604020202020204" pitchFamily="34" charset="0"/>
              <a:buChar char="•"/>
            </a:pPr>
            <a:r>
              <a:rPr lang="en-GB" sz="1200" b="0" i="0" kern="1200" dirty="0">
                <a:solidFill>
                  <a:schemeClr val="tx1"/>
                </a:solidFill>
                <a:effectLst/>
                <a:latin typeface="+mn-lt"/>
                <a:ea typeface="+mn-ea"/>
                <a:cs typeface="+mn-cs"/>
              </a:rPr>
              <a:t>Drive active engagement at launch</a:t>
            </a:r>
          </a:p>
          <a:p>
            <a:pPr marL="628650" lvl="1" indent="-171450">
              <a:buFont typeface="Arial" panose="020B0604020202020204" pitchFamily="34" charset="0"/>
              <a:buChar char="•"/>
            </a:pPr>
            <a:r>
              <a:rPr lang="en-GB" sz="1200" b="0" i="0" kern="1200" dirty="0">
                <a:solidFill>
                  <a:schemeClr val="tx1"/>
                </a:solidFill>
                <a:effectLst/>
                <a:latin typeface="+mn-lt"/>
                <a:ea typeface="+mn-ea"/>
                <a:cs typeface="+mn-cs"/>
              </a:rPr>
              <a:t>Drive maximum reach</a:t>
            </a:r>
          </a:p>
          <a:p>
            <a:pPr marL="628650" lvl="1" indent="-171450">
              <a:buFont typeface="Arial" panose="020B0604020202020204" pitchFamily="34" charset="0"/>
              <a:buChar char="•"/>
            </a:pPr>
            <a:r>
              <a:rPr lang="en-GB" sz="1200" b="0" i="0" kern="1200" dirty="0">
                <a:solidFill>
                  <a:schemeClr val="tx1"/>
                </a:solidFill>
                <a:effectLst/>
                <a:latin typeface="+mn-lt"/>
                <a:ea typeface="+mn-ea"/>
                <a:cs typeface="+mn-cs"/>
              </a:rPr>
              <a:t>Grow the Years &amp; Years fan base</a:t>
            </a:r>
          </a:p>
          <a:p>
            <a:endParaRPr lang="en-GB" dirty="0"/>
          </a:p>
          <a:p>
            <a:r>
              <a:rPr lang="en-GB" sz="1200" b="1" i="0" kern="1200" dirty="0">
                <a:solidFill>
                  <a:schemeClr val="tx1"/>
                </a:solidFill>
                <a:effectLst/>
                <a:latin typeface="+mn-lt"/>
                <a:ea typeface="+mn-ea"/>
                <a:cs typeface="+mn-cs"/>
              </a:rPr>
              <a:t>The TV Solution</a:t>
            </a:r>
          </a:p>
          <a:p>
            <a:r>
              <a:rPr lang="en-GB" sz="1200" b="0" i="0" kern="1200" dirty="0">
                <a:solidFill>
                  <a:schemeClr val="tx1"/>
                </a:solidFill>
                <a:effectLst/>
                <a:latin typeface="+mn-lt"/>
                <a:ea typeface="+mn-ea"/>
                <a:cs typeface="+mn-cs"/>
              </a:rPr>
              <a:t>Universal Music tasked their media agency, Mediacom, to</a:t>
            </a:r>
            <a:r>
              <a:rPr lang="en-GB" sz="1200" b="1" i="0" kern="120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harness the power and passion of the Years &amp; Years fan base and to find a solution that meant the fans could interact directly with the band. The Years &amp; Years fans are extremely active on social media, so that provided an opportunity. However, it was also important to extend reach beyond their core fan base.</a:t>
            </a:r>
          </a:p>
          <a:p>
            <a:r>
              <a:rPr lang="en-GB" sz="1200" b="0" i="0" kern="1200" dirty="0">
                <a:solidFill>
                  <a:schemeClr val="tx1"/>
                </a:solidFill>
                <a:effectLst/>
                <a:latin typeface="+mn-lt"/>
                <a:ea typeface="+mn-ea"/>
                <a:cs typeface="+mn-cs"/>
              </a:rPr>
              <a:t>With its unmatched ability to reach large numbers of people simultaneously, TV was the obvious choice. The idea was to use social media as the remote control that meant fans could direct an ad live on broadcast TV.</a:t>
            </a:r>
          </a:p>
          <a:p>
            <a:r>
              <a:rPr lang="en-GB" sz="1200" b="0" i="0" kern="1200" dirty="0">
                <a:solidFill>
                  <a:schemeClr val="tx1"/>
                </a:solidFill>
                <a:effectLst/>
                <a:latin typeface="+mn-lt"/>
                <a:ea typeface="+mn-ea"/>
                <a:cs typeface="+mn-cs"/>
              </a:rPr>
              <a:t>They chose Channel 4 as a partner because the channel could provide a large scale audience as well as having the right audience profile. For the live ad, they chose the programme ‘8 Out of 10 Cats Does Countdown’, because it was a programme that drove high levels of online engagement.</a:t>
            </a:r>
          </a:p>
          <a:p>
            <a:endParaRPr lang="en-GB" b="1" dirty="0"/>
          </a:p>
          <a:p>
            <a:r>
              <a:rPr lang="en-GB" b="1" dirty="0"/>
              <a:t>The Plan</a:t>
            </a:r>
          </a:p>
          <a:p>
            <a:r>
              <a:rPr lang="en-GB" sz="1200" b="0" i="0" kern="1200" dirty="0">
                <a:solidFill>
                  <a:schemeClr val="tx1"/>
                </a:solidFill>
                <a:effectLst/>
                <a:latin typeface="+mn-lt"/>
                <a:ea typeface="+mn-ea"/>
                <a:cs typeface="+mn-cs"/>
              </a:rPr>
              <a:t>The band created three different videos for their single, Shine. Each was similar but different in colour tone. They also created three Twitter hashtags: #</a:t>
            </a:r>
            <a:r>
              <a:rPr lang="en-GB" sz="1200" b="0" i="0" kern="1200" dirty="0" err="1">
                <a:solidFill>
                  <a:schemeClr val="tx1"/>
                </a:solidFill>
                <a:effectLst/>
                <a:latin typeface="+mn-lt"/>
                <a:ea typeface="+mn-ea"/>
                <a:cs typeface="+mn-cs"/>
              </a:rPr>
              <a:t>ChooseLight</a:t>
            </a:r>
            <a:r>
              <a:rPr lang="en-GB" sz="1200" b="0" i="0" kern="1200" dirty="0">
                <a:solidFill>
                  <a:schemeClr val="tx1"/>
                </a:solidFill>
                <a:effectLst/>
                <a:latin typeface="+mn-lt"/>
                <a:ea typeface="+mn-ea"/>
                <a:cs typeface="+mn-cs"/>
              </a:rPr>
              <a:t>, #Choose Dark and #</a:t>
            </a:r>
            <a:r>
              <a:rPr lang="en-GB" sz="1200" b="0" i="0" kern="1200" dirty="0" err="1">
                <a:solidFill>
                  <a:schemeClr val="tx1"/>
                </a:solidFill>
                <a:effectLst/>
                <a:latin typeface="+mn-lt"/>
                <a:ea typeface="+mn-ea"/>
                <a:cs typeface="+mn-cs"/>
              </a:rPr>
              <a:t>ChooseShadow</a:t>
            </a:r>
            <a:r>
              <a:rPr lang="en-GB" sz="1200" b="0" i="0" kern="1200" dirty="0">
                <a:solidFill>
                  <a:schemeClr val="tx1"/>
                </a:solidFill>
                <a:effectLst/>
                <a:latin typeface="+mn-lt"/>
                <a:ea typeface="+mn-ea"/>
                <a:cs typeface="+mn-cs"/>
              </a:rPr>
              <a:t> to reflect the three different versions of the video. The plan was to allow fans to vote for which one they wanted to see, live on air. The videos were seeded out to the band’s fan base in the days leading up to the event.</a:t>
            </a:r>
          </a:p>
          <a:p>
            <a:r>
              <a:rPr lang="en-GB" sz="1200" b="0" i="0" kern="1200" dirty="0">
                <a:solidFill>
                  <a:schemeClr val="tx1"/>
                </a:solidFill>
                <a:effectLst/>
                <a:latin typeface="+mn-lt"/>
                <a:ea typeface="+mn-ea"/>
                <a:cs typeface="+mn-cs"/>
              </a:rPr>
              <a:t>Three different two-second teaser ads were created to build excitement and anticipation in the build up to the live break. These ran across a range of E4 and Channel 4 programming, reaching their key target audience. Programmes included The Big Bang Theory, </a:t>
            </a:r>
            <a:r>
              <a:rPr lang="en-GB" sz="1200" b="0" i="0" kern="1200" dirty="0" err="1">
                <a:solidFill>
                  <a:schemeClr val="tx1"/>
                </a:solidFill>
                <a:effectLst/>
                <a:latin typeface="+mn-lt"/>
                <a:ea typeface="+mn-ea"/>
                <a:cs typeface="+mn-cs"/>
              </a:rPr>
              <a:t>Gogglebox</a:t>
            </a:r>
            <a:r>
              <a:rPr lang="en-GB" sz="1200" b="0" i="0" kern="1200" dirty="0">
                <a:solidFill>
                  <a:schemeClr val="tx1"/>
                </a:solidFill>
                <a:effectLst/>
                <a:latin typeface="+mn-lt"/>
                <a:ea typeface="+mn-ea"/>
                <a:cs typeface="+mn-cs"/>
              </a:rPr>
              <a:t>, Empire and Baby Daddy and there were also spots on All 4. The three two second spots were shown in each break, followed by a  final teaser which was four seconds long and finished with an instruction to #</a:t>
            </a:r>
            <a:r>
              <a:rPr lang="en-GB" sz="1200" b="0" i="0" kern="1200" dirty="0" err="1">
                <a:solidFill>
                  <a:schemeClr val="tx1"/>
                </a:solidFill>
                <a:effectLst/>
                <a:latin typeface="+mn-lt"/>
                <a:ea typeface="+mn-ea"/>
                <a:cs typeface="+mn-cs"/>
              </a:rPr>
              <a:t>TakeControl</a:t>
            </a:r>
            <a:r>
              <a:rPr lang="en-GB" sz="1200" b="0" i="0" kern="1200" dirty="0">
                <a:solidFill>
                  <a:schemeClr val="tx1"/>
                </a:solidFill>
                <a:effectLst/>
                <a:latin typeface="+mn-lt"/>
                <a:ea typeface="+mn-ea"/>
                <a:cs typeface="+mn-cs"/>
              </a:rPr>
              <a:t>, offering a glimpse of what was to come.</a:t>
            </a:r>
          </a:p>
          <a:p>
            <a:r>
              <a:rPr lang="en-GB" sz="1200" b="0" i="0" kern="1200" dirty="0">
                <a:solidFill>
                  <a:schemeClr val="tx1"/>
                </a:solidFill>
                <a:effectLst/>
                <a:latin typeface="+mn-lt"/>
                <a:ea typeface="+mn-ea"/>
                <a:cs typeface="+mn-cs"/>
              </a:rPr>
              <a:t>These first wave teasers ran for two days, followed by 10 and 20 second teasers in the three days before the live ad. The live ad was three and a half minutes long and during it, viewers were encouraged to tweet to say which video they wanted to see. As the tweets rolled in and were counted, the broadcast switched seamlessly between versions to whichever video was most popular. Over the course of the three and a half minute spot, the copy dynamically changed every 30 seconds, as fans competed to get their favourite version of the video on air.</a:t>
            </a:r>
          </a:p>
          <a:p>
            <a:r>
              <a:rPr lang="en-GB" sz="1200" b="0" i="0" kern="1200" dirty="0">
                <a:solidFill>
                  <a:schemeClr val="tx1"/>
                </a:solidFill>
                <a:effectLst/>
                <a:latin typeface="+mn-lt"/>
                <a:ea typeface="+mn-ea"/>
                <a:cs typeface="+mn-cs"/>
              </a:rPr>
              <a:t>During the tease phase of the campaign, the TV spots were supported by online display, social media and digital OOH. In addition, the campaign generated a large amount of PR buzz, with sites such as The Drum and Campaign Live writing articles about the event.</a:t>
            </a:r>
          </a:p>
          <a:p>
            <a:endParaRPr lang="en-GB" b="1" dirty="0"/>
          </a:p>
          <a:p>
            <a:r>
              <a:rPr lang="en-GB" b="1" dirty="0"/>
              <a:t>Results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1.5m individuals watched ‘8 out of 10 Cats Does Countdown, with an additional 50,000 tuning in for the live ad</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110,000 people visited the bespoke web page after the ad had finished to watch it again</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Almost 14,000 tweets were sent in across the whole evening, with 6,791 during the live ad break</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The average number of retweets per post from Years &amp; Years fans is 2,000, but on the live ad evening, this doubled to 4,000. During the week leading up to the live ad, they garnered an extra 10,000 followers</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Most importantly of all, they achieved 55,000 sales in week one and became the first ever ‘New Music Friday’ number 1 album.</a:t>
            </a:r>
          </a:p>
          <a:p>
            <a:pPr marL="171450" indent="-171450">
              <a:buFont typeface="Arial" panose="020B0604020202020204" pitchFamily="34" charset="0"/>
              <a:buChar char="•"/>
            </a:pPr>
            <a:r>
              <a:rPr lang="en-GB" sz="1200" b="0" i="0" kern="1200" dirty="0">
                <a:solidFill>
                  <a:schemeClr val="tx1"/>
                </a:solidFill>
                <a:effectLst/>
                <a:latin typeface="+mn-lt"/>
                <a:ea typeface="+mn-ea"/>
                <a:cs typeface="+mn-cs"/>
              </a:rPr>
              <a:t>The campaign won ‘Best low budget use of TV’ at the TV Planning Awards</a:t>
            </a:r>
          </a:p>
          <a:p>
            <a:pPr marL="171450" indent="-171450">
              <a:buFont typeface="Arial" panose="020B0604020202020204" pitchFamily="34" charset="0"/>
              <a:buChar char="•"/>
            </a:pPr>
            <a:endParaRPr lang="en-GB" sz="1200" b="0" i="0" kern="1200" dirty="0">
              <a:solidFill>
                <a:schemeClr val="tx1"/>
              </a:solidFill>
              <a:effectLst/>
              <a:latin typeface="+mn-lt"/>
              <a:ea typeface="+mn-ea"/>
              <a:cs typeface="+mn-cs"/>
            </a:endParaRPr>
          </a:p>
          <a:p>
            <a:pPr marL="0" indent="0">
              <a:buFont typeface="Arial" panose="020B0604020202020204" pitchFamily="34" charset="0"/>
              <a:buNone/>
            </a:pPr>
            <a:r>
              <a:rPr lang="en-GB" sz="1200" b="0" i="0" kern="1200" dirty="0">
                <a:solidFill>
                  <a:schemeClr val="tx1"/>
                </a:solidFill>
                <a:effectLst/>
                <a:latin typeface="+mn-lt"/>
                <a:ea typeface="+mn-ea"/>
                <a:cs typeface="+mn-cs"/>
              </a:rPr>
              <a:t>“Years &amp; Years are a special band and we felt it was important to do something special to celebrate the release of their debut album. Giving fans and viewers the chance to control and direct a TV advert as it happens has never been done before and plays perfectly into the band’s ethos of rewarding their fans and always being on the cutting edge”, Jack </a:t>
            </a:r>
            <a:r>
              <a:rPr lang="en-GB" sz="1200" b="0" i="0" kern="1200" dirty="0" err="1">
                <a:solidFill>
                  <a:schemeClr val="tx1"/>
                </a:solidFill>
                <a:effectLst/>
                <a:latin typeface="+mn-lt"/>
                <a:ea typeface="+mn-ea"/>
                <a:cs typeface="+mn-cs"/>
              </a:rPr>
              <a:t>Melhuish</a:t>
            </a:r>
            <a:r>
              <a:rPr lang="en-GB" sz="1200" b="0" i="0" kern="1200" dirty="0">
                <a:solidFill>
                  <a:schemeClr val="tx1"/>
                </a:solidFill>
                <a:effectLst/>
                <a:latin typeface="+mn-lt"/>
                <a:ea typeface="+mn-ea"/>
                <a:cs typeface="+mn-cs"/>
              </a:rPr>
              <a:t>, Marketing Director, Polydor Records</a:t>
            </a:r>
          </a:p>
          <a:p>
            <a:pPr marL="0" indent="0">
              <a:buFont typeface="Arial" panose="020B0604020202020204" pitchFamily="34" charset="0"/>
              <a:buNone/>
            </a:pPr>
            <a:endParaRPr lang="en-GB" dirty="0"/>
          </a:p>
          <a:p>
            <a:r>
              <a:rPr lang="en-GB" dirty="0"/>
              <a:t>To read the full case study and access the creative visit: </a:t>
            </a:r>
            <a:r>
              <a:rPr lang="en-GB" dirty="0">
                <a:hlinkClick r:id="rId3"/>
              </a:rPr>
              <a:t>https://www.thinkbox.tv/Case-studies/Universal-Music-Years-and-Years</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75697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31473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9995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590197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497640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480086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86715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291121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870040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613065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258646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50800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1650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141538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3275467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44262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12620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302761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680236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028933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306992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02/10/2019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701537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02/10/2019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283618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32024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02/10/2019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159429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28319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2057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620860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55426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7010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8750240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02/10/2019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376116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9641977" cy="1021181"/>
          </a:xfrm>
        </p:spPr>
        <p:txBody>
          <a:bodyPr/>
          <a:lstStyle/>
          <a:p>
            <a:r>
              <a:rPr lang="en-GB" dirty="0">
                <a:solidFill>
                  <a:schemeClr val="accent6"/>
                </a:solidFill>
              </a:rPr>
              <a:t>Universal Music: Years &amp; Years</a:t>
            </a: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764258" cy="3915406"/>
          </a:xfrm>
        </p:spPr>
        <p:txBody>
          <a:bodyPr>
            <a:normAutofit fontScale="70000" lnSpcReduction="20000"/>
          </a:bodyPr>
          <a:lstStyle/>
          <a:p>
            <a:pPr>
              <a:lnSpc>
                <a:spcPct val="110000"/>
              </a:lnSpc>
            </a:pPr>
            <a:r>
              <a:rPr lang="en-GB" u="sng" dirty="0"/>
              <a:t>Challenge</a:t>
            </a:r>
          </a:p>
          <a:p>
            <a:pPr marL="285750" indent="-285750">
              <a:buFont typeface="Arial" panose="020B0604020202020204" pitchFamily="34" charset="0"/>
              <a:buChar char="•"/>
            </a:pPr>
            <a:r>
              <a:rPr lang="en-GB" dirty="0"/>
              <a:t>Universal Music wanted to create maximum impact for the launch of Years &amp; Years’ debut album – driving reach, growing the fanbase and driving sales.</a:t>
            </a:r>
          </a:p>
          <a:p>
            <a:r>
              <a:rPr lang="en-GB" u="sng" dirty="0"/>
              <a:t>Solution</a:t>
            </a:r>
          </a:p>
          <a:p>
            <a:pPr marL="285750" indent="-285750">
              <a:lnSpc>
                <a:spcPct val="110000"/>
              </a:lnSpc>
              <a:buFont typeface="Arial" panose="020B0604020202020204" pitchFamily="34" charset="0"/>
              <a:buChar char="•"/>
            </a:pPr>
            <a:r>
              <a:rPr lang="en-GB" dirty="0"/>
              <a:t>Universal Music and Mediacom worked with Channel 4 to create a live ad break, which showed three different versions of the video for the band’s latest single, Shine. Universal Music gave fans the ability to use Twitter as a remote control for which version they wanted to see. </a:t>
            </a:r>
          </a:p>
          <a:p>
            <a:pPr marL="285750" indent="-285750">
              <a:lnSpc>
                <a:spcPct val="110000"/>
              </a:lnSpc>
              <a:buFont typeface="Arial" panose="020B0604020202020204" pitchFamily="34" charset="0"/>
              <a:buChar char="•"/>
            </a:pPr>
            <a:r>
              <a:rPr lang="en-GB" dirty="0"/>
              <a:t>Teasers ran in the run up to the live ad and copy dynamically changed every 30 seconds during the ad break.</a:t>
            </a:r>
          </a:p>
          <a:p>
            <a:pPr>
              <a:lnSpc>
                <a:spcPct val="110000"/>
              </a:lnSpc>
            </a:pPr>
            <a:r>
              <a:rPr lang="en-GB" u="sng" dirty="0"/>
              <a:t>Results</a:t>
            </a:r>
          </a:p>
          <a:p>
            <a:pPr marL="285750" indent="-285750">
              <a:buFont typeface="Arial" panose="020B0604020202020204" pitchFamily="34" charset="0"/>
              <a:buChar char="•"/>
            </a:pPr>
            <a:r>
              <a:rPr lang="en-GB" dirty="0"/>
              <a:t>1.5m individuals watched ‘8 out of 10 Cats Does Countdown’, with an additional 50,000 tuning in for the live ad</a:t>
            </a:r>
          </a:p>
          <a:p>
            <a:pPr marL="285750" indent="-285750">
              <a:buFont typeface="Arial" panose="020B0604020202020204" pitchFamily="34" charset="0"/>
              <a:buChar char="•"/>
            </a:pPr>
            <a:r>
              <a:rPr lang="en-GB" dirty="0"/>
              <a:t>Almost 14,000 tweets were sent in across the whole evening, with 6,791 during the live ad break</a:t>
            </a:r>
          </a:p>
          <a:p>
            <a:pPr marL="285750" indent="-285750">
              <a:buFont typeface="Arial" panose="020B0604020202020204" pitchFamily="34" charset="0"/>
              <a:buChar char="•"/>
            </a:pPr>
            <a:r>
              <a:rPr lang="en-GB" dirty="0"/>
              <a:t>Most importantly of all, they achieved 55,000 sales in week one and became the first ever ‘New Music Friday’ number 1 album.</a:t>
            </a:r>
          </a:p>
        </p:txBody>
      </p:sp>
      <p:pic>
        <p:nvPicPr>
          <p:cNvPr id="9" name="Picture Placeholder 8">
            <a:extLst>
              <a:ext uri="{FF2B5EF4-FFF2-40B4-BE49-F238E27FC236}">
                <a16:creationId xmlns:a16="http://schemas.microsoft.com/office/drawing/2014/main" id="{C699EB08-1A36-467A-9C2B-0BC09ACE208C}"/>
              </a:ext>
            </a:extLst>
          </p:cNvPr>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l="4435" t="1424" r="2687" b="5697"/>
          <a:stretch/>
        </p:blipFill>
        <p:spPr>
          <a:xfrm>
            <a:off x="5446982" y="1768716"/>
            <a:ext cx="6188279" cy="3480906"/>
          </a:xfrm>
        </p:spPr>
      </p:pic>
      <p:pic>
        <p:nvPicPr>
          <p:cNvPr id="2058" name="Picture 10" descr="Image result for universal music logo">
            <a:extLst>
              <a:ext uri="{FF2B5EF4-FFF2-40B4-BE49-F238E27FC236}">
                <a16:creationId xmlns:a16="http://schemas.microsoft.com/office/drawing/2014/main" id="{6D1C4F58-F32D-4D2A-B7BB-04CDE4A063B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48714" y="457114"/>
            <a:ext cx="1569617" cy="591672"/>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Image result for mediacom logo">
            <a:extLst>
              <a:ext uri="{FF2B5EF4-FFF2-40B4-BE49-F238E27FC236}">
                <a16:creationId xmlns:a16="http://schemas.microsoft.com/office/drawing/2014/main" id="{8485B11A-DE52-4A20-807C-02A21398091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9629" y="540543"/>
            <a:ext cx="1569617" cy="508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5986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312</Words>
  <Application>Microsoft Office PowerPoint</Application>
  <PresentationFormat>Widescreen</PresentationFormat>
  <Paragraphs>42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Universal Music: Years &amp; Years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 Bingo hits the jackpot with The Chase</dc:title>
  <dc:creator>Oliver Robertson</dc:creator>
  <cp:lastModifiedBy>Zoe Harkness</cp:lastModifiedBy>
  <cp:revision>19</cp:revision>
  <dcterms:created xsi:type="dcterms:W3CDTF">2019-08-05T12:14:02Z</dcterms:created>
  <dcterms:modified xsi:type="dcterms:W3CDTF">2019-10-02T10:52:57Z</dcterms:modified>
</cp:coreProperties>
</file>