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0.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960" r:id="rId2"/>
    <p:sldMasterId id="2147483990" r:id="rId3"/>
  </p:sldMasterIdLst>
  <p:notesMasterIdLst>
    <p:notesMasterId r:id="rId7"/>
  </p:notesMasterIdLst>
  <p:handoutMasterIdLst>
    <p:handoutMasterId r:id="rId8"/>
  </p:handoutMasterIdLst>
  <p:sldIdLst>
    <p:sldId id="2147376249" r:id="rId4"/>
    <p:sldId id="2147376370" r:id="rId5"/>
    <p:sldId id="2147376741" r:id="rId6"/>
  </p:sldIdLst>
  <p:sldSz cx="12192000" cy="6858000"/>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60" userDrawn="1">
          <p15:clr>
            <a:srgbClr val="A4A3A4"/>
          </p15:clr>
        </p15:guide>
        <p15:guide id="3" orient="horz" pos="300" userDrawn="1">
          <p15:clr>
            <a:srgbClr val="A4A3A4"/>
          </p15:clr>
        </p15:guide>
        <p15:guide id="4" orient="horz" pos="3430" userDrawn="1">
          <p15:clr>
            <a:srgbClr val="A4A3A4"/>
          </p15:clr>
        </p15:guide>
        <p15:guide id="5" orient="horz" pos="3453" userDrawn="1">
          <p15:clr>
            <a:srgbClr val="A4A3A4"/>
          </p15:clr>
        </p15:guide>
        <p15:guide id="6" orient="horz" pos="3022" userDrawn="1">
          <p15:clr>
            <a:srgbClr val="A4A3A4"/>
          </p15:clr>
        </p15:guide>
        <p15:guide id="7" orient="horz" pos="109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00"/>
    <a:srgbClr val="EB7305"/>
    <a:srgbClr val="808080"/>
    <a:srgbClr val="00A5D7"/>
    <a:srgbClr val="7ED2EC"/>
    <a:srgbClr val="E10514"/>
    <a:srgbClr val="D9D9D9"/>
    <a:srgbClr val="E5E5E5"/>
    <a:srgbClr val="B9C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51" autoAdjust="0"/>
    <p:restoredTop sz="67323" autoAdjust="0"/>
  </p:normalViewPr>
  <p:slideViewPr>
    <p:cSldViewPr snapToGrid="0" showGuides="1">
      <p:cViewPr varScale="1">
        <p:scale>
          <a:sx n="50" d="100"/>
          <a:sy n="50" d="100"/>
        </p:scale>
        <p:origin x="896" y="28"/>
      </p:cViewPr>
      <p:guideLst>
        <p:guide pos="3160"/>
        <p:guide orient="horz" pos="300"/>
        <p:guide orient="horz" pos="3430"/>
        <p:guide orient="horz" pos="3453"/>
        <p:guide orient="horz" pos="3022"/>
        <p:guide orient="horz" pos="1094"/>
      </p:guideLst>
    </p:cSldViewPr>
  </p:slideViewPr>
  <p:outlineViewPr>
    <p:cViewPr>
      <p:scale>
        <a:sx n="33" d="100"/>
        <a:sy n="33" d="100"/>
      </p:scale>
      <p:origin x="0" y="-16800"/>
    </p:cViewPr>
  </p:outlineViewPr>
  <p:notesTextViewPr>
    <p:cViewPr>
      <p:scale>
        <a:sx n="3" d="2"/>
        <a:sy n="3" d="2"/>
      </p:scale>
      <p:origin x="0" y="0"/>
    </p:cViewPr>
  </p:notesTextViewPr>
  <p:notesViewPr>
    <p:cSldViewPr snapToGrid="0" showGuides="1">
      <p:cViewPr varScale="1">
        <p:scale>
          <a:sx n="82" d="100"/>
          <a:sy n="82" d="100"/>
        </p:scale>
        <p:origin x="38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3.4101851851851848E-2"/>
                  <c:y val="-0.16812071794221822"/>
                </c:manualLayout>
              </c:layout>
              <c:tx>
                <c:rich>
                  <a:bodyPr/>
                  <a:lstStyle/>
                  <a:p>
                    <a:fld id="{3E6B4559-8B56-40B6-A129-0802D6BE0610}" type="CELLRANGE">
                      <a:rPr lang="en-US" baseline="0"/>
                      <a:pPr/>
                      <a:t>[CELLRANGE]</a:t>
                    </a:fld>
                    <a:r>
                      <a:rPr lang="en-US" baseline="0"/>
                      <a:t>, </a:t>
                    </a:r>
                    <a:fld id="{5D0EC769-D14D-4E42-B219-39D47BFB8CD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7.7611111111111103E-2"/>
                  <c:y val="-0.10731109655886267"/>
                </c:manualLayout>
              </c:layout>
              <c:tx>
                <c:rich>
                  <a:bodyPr/>
                  <a:lstStyle/>
                  <a:p>
                    <a:fld id="{B1105D12-A49A-48A4-91D0-ADD823BAF4D8}" type="CELLRANGE">
                      <a:rPr lang="en-US" baseline="0"/>
                      <a:pPr/>
                      <a:t>[CELLRANGE]</a:t>
                    </a:fld>
                    <a:r>
                      <a:rPr lang="en-US" baseline="0"/>
                      <a:t>, </a:t>
                    </a:r>
                    <a:fld id="{772EFF40-CD13-4AD2-ACFB-F629E31BA6AB}"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A8F72787-BB1A-455B-A0D9-340D0B5086AB}" type="CELLRANGE">
                      <a:rPr lang="en-US" baseline="0"/>
                      <a:pPr/>
                      <a:t>[CELLRANGE]</a:t>
                    </a:fld>
                    <a:r>
                      <a:rPr lang="en-US" baseline="0"/>
                      <a:t>, </a:t>
                    </a:r>
                    <a:fld id="{A772C4E4-1714-4CF6-9853-CD964810B355}"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9.9953703703703697E-2"/>
                  <c:y val="2.1462219311772536E-2"/>
                </c:manualLayout>
              </c:layout>
              <c:tx>
                <c:rich>
                  <a:bodyPr/>
                  <a:lstStyle/>
                  <a:p>
                    <a:fld id="{2A09F9DE-612A-4568-BC20-AE237845EB1D}" type="CELLRANGE">
                      <a:rPr lang="en-US" baseline="0"/>
                      <a:pPr/>
                      <a:t>[CELLRANGE]</a:t>
                    </a:fld>
                    <a:r>
                      <a:rPr lang="en-US" baseline="0"/>
                      <a:t>, </a:t>
                    </a:r>
                    <a:fld id="{3895C532-8D30-47FB-9062-99777DFBB85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99F2858B-8064-4708-86D0-F61DDDE10B77}" type="CELLRANGE">
                      <a:rPr lang="en-US" baseline="0"/>
                      <a:pPr/>
                      <a:t>[CELLRANGE]</a:t>
                    </a:fld>
                    <a:r>
                      <a:rPr lang="en-US" baseline="0"/>
                      <a:t>, </a:t>
                    </a:r>
                    <a:fld id="{19B0DEC3-8AB3-4834-8F4A-88BE10FAD8D3}"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6462962962962964E-2"/>
                  <c:y val="-6.438665793531767E-2"/>
                </c:manualLayout>
              </c:layout>
              <c:tx>
                <c:rich>
                  <a:bodyPr/>
                  <a:lstStyle/>
                  <a:p>
                    <a:fld id="{3EF01F2B-A0C0-4433-954B-F87798AEB738}" type="CELLRANGE">
                      <a:rPr lang="en-US" baseline="0"/>
                      <a:pPr/>
                      <a:t>[CELLRANGE]</a:t>
                    </a:fld>
                    <a:r>
                      <a:rPr lang="en-US" baseline="0"/>
                      <a:t>, </a:t>
                    </a:r>
                    <a:fld id="{4F430B08-4983-4C37-B3C6-1DEAD3B6838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8.2314814814814386E-3"/>
                  <c:y val="3.9347402071583042E-2"/>
                </c:manualLayout>
              </c:layout>
              <c:tx>
                <c:rich>
                  <a:bodyPr/>
                  <a:lstStyle/>
                  <a:p>
                    <a:fld id="{FE412CD6-DFD7-4FA8-85F3-D065D678EA83}" type="CELLRANGE">
                      <a:rPr lang="en-US" baseline="0"/>
                      <a:pPr/>
                      <a:t>[CELLRANGE]</a:t>
                    </a:fld>
                    <a:r>
                      <a:rPr lang="en-US" baseline="0"/>
                      <a:t>, </a:t>
                    </a:r>
                    <a:fld id="{B2C22491-B96E-4CCB-8CEB-7956350FD1F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A38ABD84-8415-47EB-A727-3C24D784F82D}" type="CELLRANGE">
                      <a:rPr lang="en-US" baseline="0"/>
                      <a:pPr/>
                      <a:t>[CELLRANGE]</a:t>
                    </a:fld>
                    <a:r>
                      <a:rPr lang="en-US" baseline="0"/>
                      <a:t>, </a:t>
                    </a:r>
                    <a:fld id="{E250ACC3-6010-4966-9BF3-EBAF571978B1}"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FB881D01-3D37-4E4F-8E14-46E5D3FC3D93}" type="CELLRANGE">
                      <a:rPr lang="en-US" baseline="0"/>
                      <a:pPr/>
                      <a:t>[CELLRANGE]</a:t>
                    </a:fld>
                    <a:r>
                      <a:rPr lang="en-US" baseline="0"/>
                      <a:t>, </a:t>
                    </a:r>
                    <a:fld id="{9835E569-56C6-43C8-8876-611F47B6B39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8100" tIns="19050" rIns="38100" bIns="19050"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0.43619999999999998</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1.79</c:v>
                </c:pt>
                <c:pt idx="2">
                  <c:v>2.74</c:v>
                </c:pt>
                <c:pt idx="3">
                  <c:v>2.4700000000000002</c:v>
                </c:pt>
                <c:pt idx="4">
                  <c:v>1.19</c:v>
                </c:pt>
                <c:pt idx="5">
                  <c:v>2.29</c:v>
                </c:pt>
                <c:pt idx="6">
                  <c:v>1.19</c:v>
                </c:pt>
                <c:pt idx="7">
                  <c:v>1.62</c:v>
                </c:pt>
                <c:pt idx="8">
                  <c:v>1.76</c:v>
                </c:pt>
                <c:pt idx="9">
                  <c:v>1.5</c:v>
                </c:pt>
              </c:numCache>
            </c:numRef>
          </c:yVal>
          <c:bubbleSize>
            <c:numRef>
              <c:f>Sheet1!$C$2:$C$11</c:f>
              <c:numCache>
                <c:formatCode>0.0%</c:formatCode>
                <c:ptCount val="10"/>
                <c:pt idx="1">
                  <c:v>0.41499999999999998</c:v>
                </c:pt>
                <c:pt idx="2">
                  <c:v>4.9000000000000002E-2</c:v>
                </c:pt>
                <c:pt idx="3">
                  <c:v>8.2000000000000003E-2</c:v>
                </c:pt>
                <c:pt idx="4">
                  <c:v>3.1E-2</c:v>
                </c:pt>
                <c:pt idx="5">
                  <c:v>0.22500000000000001</c:v>
                </c:pt>
                <c:pt idx="6">
                  <c:v>3.0000000000000001E-3</c:v>
                </c:pt>
                <c:pt idx="7">
                  <c:v>0.114</c:v>
                </c:pt>
                <c:pt idx="8">
                  <c:v>3.6999999999999998E-2</c:v>
                </c:pt>
                <c:pt idx="9">
                  <c:v>4.3999999999999997E-2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Sheet1!$B$1</c:f>
              <c:strCache>
                <c:ptCount val="1"/>
                <c:pt idx="0">
                  <c:v>Y-Values</c:v>
                </c:pt>
              </c:strCache>
            </c:strRef>
          </c:tx>
          <c:spPr>
            <a:solidFill>
              <a:srgbClr val="D5000B"/>
            </a:solidFill>
            <a:ln>
              <a:noFill/>
            </a:ln>
            <a:effectLst/>
          </c:spPr>
          <c:invertIfNegative val="0"/>
          <c:dPt>
            <c:idx val="1"/>
            <c:invertIfNegative val="0"/>
            <c:bubble3D val="0"/>
            <c:spPr>
              <a:solidFill>
                <a:schemeClr val="accent3">
                  <a:lumMod val="75000"/>
                </a:schemeClr>
              </a:solidFill>
              <a:ln>
                <a:noFill/>
              </a:ln>
              <a:effectLst/>
            </c:spPr>
            <c:extLst>
              <c:ext xmlns:c16="http://schemas.microsoft.com/office/drawing/2014/chart" uri="{C3380CC4-5D6E-409C-BE32-E72D297353CC}">
                <c16:uniqueId val="{00000006-E5C3-49A9-AA19-10E11BA0339B}"/>
              </c:ext>
            </c:extLst>
          </c:dPt>
          <c:dPt>
            <c:idx val="2"/>
            <c:invertIfNegative val="0"/>
            <c:bubble3D val="0"/>
            <c:spPr>
              <a:solidFill>
                <a:srgbClr val="392E89"/>
              </a:solidFill>
              <a:ln>
                <a:noFill/>
              </a:ln>
              <a:effectLst/>
            </c:spPr>
            <c:extLst>
              <c:ext xmlns:c16="http://schemas.microsoft.com/office/drawing/2014/chart" uri="{C3380CC4-5D6E-409C-BE32-E72D297353CC}">
                <c16:uniqueId val="{0000000B-E5C3-49A9-AA19-10E11BA0339B}"/>
              </c:ext>
            </c:extLst>
          </c:dPt>
          <c:dPt>
            <c:idx val="3"/>
            <c:invertIfNegative val="0"/>
            <c:bubble3D val="0"/>
            <c:spPr>
              <a:solidFill>
                <a:srgbClr val="BDCF00"/>
              </a:solidFill>
              <a:ln>
                <a:noFill/>
              </a:ln>
              <a:effectLst/>
            </c:spPr>
            <c:extLst>
              <c:ext xmlns:c16="http://schemas.microsoft.com/office/drawing/2014/chart" uri="{C3380CC4-5D6E-409C-BE32-E72D297353CC}">
                <c16:uniqueId val="{00000007-E5C3-49A9-AA19-10E11BA0339B}"/>
              </c:ext>
            </c:extLst>
          </c:dPt>
          <c:dPt>
            <c:idx val="4"/>
            <c:invertIfNegative val="0"/>
            <c:bubble3D val="0"/>
            <c:spPr>
              <a:solidFill>
                <a:srgbClr val="B308AA"/>
              </a:solidFill>
              <a:ln>
                <a:noFill/>
              </a:ln>
              <a:effectLst/>
            </c:spPr>
            <c:extLst>
              <c:ext xmlns:c16="http://schemas.microsoft.com/office/drawing/2014/chart" uri="{C3380CC4-5D6E-409C-BE32-E72D297353CC}">
                <c16:uniqueId val="{00000009-E5C3-49A9-AA19-10E11BA0339B}"/>
              </c:ext>
            </c:extLst>
          </c:dPt>
          <c:dPt>
            <c:idx val="5"/>
            <c:invertIfNegative val="0"/>
            <c:bubble3D val="0"/>
            <c:spPr>
              <a:solidFill>
                <a:srgbClr val="4CBDBD"/>
              </a:solidFill>
              <a:ln>
                <a:noFill/>
              </a:ln>
              <a:effectLst/>
            </c:spPr>
            <c:extLst>
              <c:ext xmlns:c16="http://schemas.microsoft.com/office/drawing/2014/chart" uri="{C3380CC4-5D6E-409C-BE32-E72D297353CC}">
                <c16:uniqueId val="{00000004-E5C3-49A9-AA19-10E11BA0339B}"/>
              </c:ext>
            </c:extLst>
          </c:dPt>
          <c:dPt>
            <c:idx val="6"/>
            <c:invertIfNegative val="0"/>
            <c:bubble3D val="0"/>
            <c:spPr>
              <a:solidFill>
                <a:srgbClr val="F8CB00"/>
              </a:solidFill>
              <a:ln>
                <a:noFill/>
              </a:ln>
              <a:effectLst/>
            </c:spPr>
            <c:extLst>
              <c:ext xmlns:c16="http://schemas.microsoft.com/office/drawing/2014/chart" uri="{C3380CC4-5D6E-409C-BE32-E72D297353CC}">
                <c16:uniqueId val="{0000000C-E5C3-49A9-AA19-10E11BA0339B}"/>
              </c:ext>
            </c:extLst>
          </c:dPt>
          <c:dPt>
            <c:idx val="7"/>
            <c:invertIfNegative val="0"/>
            <c:bubble3D val="0"/>
            <c:spPr>
              <a:solidFill>
                <a:srgbClr val="2C6AB6"/>
              </a:solidFill>
              <a:ln>
                <a:noFill/>
              </a:ln>
              <a:effectLst/>
            </c:spPr>
            <c:extLst>
              <c:ext xmlns:c16="http://schemas.microsoft.com/office/drawing/2014/chart" uri="{C3380CC4-5D6E-409C-BE32-E72D297353CC}">
                <c16:uniqueId val="{00000005-E5C3-49A9-AA19-10E11BA0339B}"/>
              </c:ext>
            </c:extLst>
          </c:dPt>
          <c:dPt>
            <c:idx val="8"/>
            <c:invertIfNegative val="0"/>
            <c:bubble3D val="0"/>
            <c:spPr>
              <a:solidFill>
                <a:srgbClr val="776BD0"/>
              </a:solidFill>
              <a:ln>
                <a:noFill/>
              </a:ln>
              <a:effectLst/>
            </c:spPr>
            <c:extLst>
              <c:ext xmlns:c16="http://schemas.microsoft.com/office/drawing/2014/chart" uri="{C3380CC4-5D6E-409C-BE32-E72D297353CC}">
                <c16:uniqueId val="{0000000A-E5C3-49A9-AA19-10E11BA0339B}"/>
              </c:ext>
            </c:extLst>
          </c:dPt>
          <c:dPt>
            <c:idx val="9"/>
            <c:invertIfNegative val="0"/>
            <c:bubble3D val="0"/>
            <c:spPr>
              <a:solidFill>
                <a:srgbClr val="A3CD99"/>
              </a:solidFill>
              <a:ln>
                <a:noFill/>
              </a:ln>
              <a:effectLst/>
            </c:spPr>
            <c:extLst>
              <c:ext xmlns:c16="http://schemas.microsoft.com/office/drawing/2014/chart" uri="{C3380CC4-5D6E-409C-BE32-E72D297353CC}">
                <c16:uniqueId val="{00000008-E5C3-49A9-AA19-10E11BA0339B}"/>
              </c:ext>
            </c:extLst>
          </c:dPt>
          <c:dLbls>
            <c:dLbl>
              <c:idx val="0"/>
              <c:layout>
                <c:manualLayout>
                  <c:x val="1.4111111111111111E-2"/>
                  <c:y val="-1.0731109655886332E-2"/>
                </c:manualLayout>
              </c:layout>
              <c:tx>
                <c:rich>
                  <a:bodyPr/>
                  <a:lstStyle/>
                  <a:p>
                    <a:endParaRPr lang="en-US" baseline="0"/>
                  </a:p>
                </c:rich>
              </c:tx>
              <c:showLegendKey val="0"/>
              <c:showVal val="0"/>
              <c:showCatName val="0"/>
              <c:showSerName val="0"/>
              <c:showPercent val="0"/>
              <c:showBubbleSize val="1"/>
              <c:extLst>
                <c:ext xmlns:c15="http://schemas.microsoft.com/office/drawing/2012/chart" uri="{CE6537A1-D6FC-4f65-9D91-7224C49458BB}">
                  <c15:showDataLabelsRange val="1"/>
                </c:ext>
                <c:ext xmlns:c16="http://schemas.microsoft.com/office/drawing/2014/chart" uri="{C3380CC4-5D6E-409C-BE32-E72D297353CC}">
                  <c16:uniqueId val="{00000003-E5C3-49A9-AA19-10E11BA0339B}"/>
                </c:ext>
              </c:extLst>
            </c:dLbl>
            <c:dLbl>
              <c:idx val="1"/>
              <c:layout>
                <c:manualLayout>
                  <c:x val="0"/>
                  <c:y val="-0.17885182759810445"/>
                </c:manualLayout>
              </c:layout>
              <c:tx>
                <c:rich>
                  <a:bodyPr/>
                  <a:lstStyle/>
                  <a:p>
                    <a:fld id="{8015CF1E-70F5-4F61-B705-18B5A2597863}" type="CELLRANGE">
                      <a:rPr lang="en-US" baseline="0"/>
                      <a:pPr/>
                      <a:t>[CELLRANGE]</a:t>
                    </a:fld>
                    <a:r>
                      <a:rPr lang="en-US" baseline="0"/>
                      <a:t>, </a:t>
                    </a:r>
                    <a:fld id="{0A9EA89B-5662-45CA-BC82-EFFBC972869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6-E5C3-49A9-AA19-10E11BA0339B}"/>
                </c:ext>
              </c:extLst>
            </c:dLbl>
            <c:dLbl>
              <c:idx val="2"/>
              <c:layout>
                <c:manualLayout>
                  <c:x val="-5.6444444444444443E-2"/>
                  <c:y val="-9.3002950351014316E-2"/>
                </c:manualLayout>
              </c:layout>
              <c:tx>
                <c:rich>
                  <a:bodyPr/>
                  <a:lstStyle/>
                  <a:p>
                    <a:fld id="{AF2B294C-8DD0-42C9-8871-4EDC781A7590}" type="CELLRANGE">
                      <a:rPr lang="en-US" baseline="0"/>
                      <a:pPr/>
                      <a:t>[CELLRANGE]</a:t>
                    </a:fld>
                    <a:r>
                      <a:rPr lang="en-US" baseline="0"/>
                      <a:t>, </a:t>
                    </a:r>
                    <a:fld id="{9D466798-714A-43DD-A9B2-B036ADCEA507}"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B-E5C3-49A9-AA19-10E11BA0339B}"/>
                </c:ext>
              </c:extLst>
            </c:dLbl>
            <c:dLbl>
              <c:idx val="3"/>
              <c:layout>
                <c:manualLayout>
                  <c:x val="-4.3509259259259282E-2"/>
                  <c:y val="-9.6579986902976409E-2"/>
                </c:manualLayout>
              </c:layout>
              <c:tx>
                <c:rich>
                  <a:bodyPr/>
                  <a:lstStyle/>
                  <a:p>
                    <a:fld id="{C9C95FCC-C6CC-4960-BAF8-D987D5930971}" type="CELLRANGE">
                      <a:rPr lang="en-US" baseline="0"/>
                      <a:pPr/>
                      <a:t>[CELLRANGE]</a:t>
                    </a:fld>
                    <a:r>
                      <a:rPr lang="en-US" baseline="0"/>
                      <a:t>, </a:t>
                    </a:r>
                    <a:fld id="{76147CE9-54DB-4FC1-A084-13C4751DD662}"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7-E5C3-49A9-AA19-10E11BA0339B}"/>
                </c:ext>
              </c:extLst>
            </c:dLbl>
            <c:dLbl>
              <c:idx val="4"/>
              <c:layout>
                <c:manualLayout>
                  <c:x val="1.0583333333333333E-2"/>
                  <c:y val="-3.5770365519621548E-3"/>
                </c:manualLayout>
              </c:layout>
              <c:tx>
                <c:rich>
                  <a:bodyPr/>
                  <a:lstStyle/>
                  <a:p>
                    <a:fld id="{C8356B1B-3956-4906-8AD1-A6C82F996DA5}" type="CELLRANGE">
                      <a:rPr lang="en-US" baseline="0"/>
                      <a:pPr/>
                      <a:t>[CELLRANGE]</a:t>
                    </a:fld>
                    <a:r>
                      <a:rPr lang="en-US" baseline="0"/>
                      <a:t>, </a:t>
                    </a:r>
                    <a:fld id="{3AAC688A-1C2F-4304-B5D4-0AB86188000E}"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9-E5C3-49A9-AA19-10E11BA0339B}"/>
                </c:ext>
              </c:extLst>
            </c:dLbl>
            <c:dLbl>
              <c:idx val="5"/>
              <c:layout>
                <c:manualLayout>
                  <c:x val="-1.175925925925926E-3"/>
                  <c:y val="-7.1540731039241787E-2"/>
                </c:manualLayout>
              </c:layout>
              <c:tx>
                <c:rich>
                  <a:bodyPr/>
                  <a:lstStyle/>
                  <a:p>
                    <a:fld id="{F9969CB9-CCD9-4787-A294-94B0A2CD5FE2}" type="CELLRANGE">
                      <a:rPr lang="en-US" baseline="0"/>
                      <a:pPr/>
                      <a:t>[CELLRANGE]</a:t>
                    </a:fld>
                    <a:r>
                      <a:rPr lang="en-US" baseline="0"/>
                      <a:t>, </a:t>
                    </a:r>
                    <a:fld id="{A9377DDF-F2DA-4EFA-A2FA-5BE55F026DDC}"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4-E5C3-49A9-AA19-10E11BA0339B}"/>
                </c:ext>
              </c:extLst>
            </c:dLbl>
            <c:dLbl>
              <c:idx val="6"/>
              <c:layout>
                <c:manualLayout>
                  <c:x val="-1.1759259259259254E-2"/>
                  <c:y val="6.0809621383355515E-2"/>
                </c:manualLayout>
              </c:layout>
              <c:tx>
                <c:rich>
                  <a:bodyPr/>
                  <a:lstStyle/>
                  <a:p>
                    <a:fld id="{9D2FBE58-23E9-4755-A52F-059032179091}" type="CELLRANGE">
                      <a:rPr lang="en-US" baseline="0"/>
                      <a:pPr/>
                      <a:t>[CELLRANGE]</a:t>
                    </a:fld>
                    <a:r>
                      <a:rPr lang="en-US" baseline="0"/>
                      <a:t>, </a:t>
                    </a:r>
                    <a:fld id="{9B27ADDC-6019-47EB-A2A8-BDF705537BAD}"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C-E5C3-49A9-AA19-10E11BA0339B}"/>
                </c:ext>
              </c:extLst>
            </c:dLbl>
            <c:dLbl>
              <c:idx val="7"/>
              <c:layout>
                <c:manualLayout>
                  <c:x val="-1.4111111111111111E-2"/>
                  <c:y val="9.6579986902976409E-2"/>
                </c:manualLayout>
              </c:layout>
              <c:tx>
                <c:rich>
                  <a:bodyPr/>
                  <a:lstStyle/>
                  <a:p>
                    <a:fld id="{3E16695F-623E-4D59-AA3A-F27B86E0D377}" type="CELLRANGE">
                      <a:rPr lang="en-US" baseline="0"/>
                      <a:pPr/>
                      <a:t>[CELLRANGE]</a:t>
                    </a:fld>
                    <a:r>
                      <a:rPr lang="en-US" baseline="0"/>
                      <a:t>, </a:t>
                    </a:r>
                    <a:fld id="{C100CEA3-205E-4F35-8840-7B884AD5E72A}"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5-E5C3-49A9-AA19-10E11BA0339B}"/>
                </c:ext>
              </c:extLst>
            </c:dLbl>
            <c:dLbl>
              <c:idx val="8"/>
              <c:layout>
                <c:manualLayout>
                  <c:x val="-9.2898148148148174E-2"/>
                  <c:y val="-6.7963694487279694E-2"/>
                </c:manualLayout>
              </c:layout>
              <c:tx>
                <c:rich>
                  <a:bodyPr/>
                  <a:lstStyle/>
                  <a:p>
                    <a:fld id="{162E6600-917F-4743-B01C-6E7846A35511}" type="CELLRANGE">
                      <a:rPr lang="en-US" baseline="0"/>
                      <a:pPr/>
                      <a:t>[CELLRANGE]</a:t>
                    </a:fld>
                    <a:r>
                      <a:rPr lang="en-US" baseline="0"/>
                      <a:t>, </a:t>
                    </a:r>
                    <a:fld id="{C6B2A9AB-694D-49D0-BBD4-F1D931FCADF9}"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A-E5C3-49A9-AA19-10E11BA0339B}"/>
                </c:ext>
              </c:extLst>
            </c:dLbl>
            <c:dLbl>
              <c:idx val="9"/>
              <c:layout>
                <c:manualLayout>
                  <c:x val="-9.4074074074074077E-3"/>
                  <c:y val="6.4386657935317532E-2"/>
                </c:manualLayout>
              </c:layout>
              <c:tx>
                <c:rich>
                  <a:bodyPr/>
                  <a:lstStyle/>
                  <a:p>
                    <a:fld id="{EB299971-AF7C-4217-8173-6467E4FADC6C}" type="CELLRANGE">
                      <a:rPr lang="en-US" baseline="0"/>
                      <a:pPr/>
                      <a:t>[CELLRANGE]</a:t>
                    </a:fld>
                    <a:r>
                      <a:rPr lang="en-US" baseline="0"/>
                      <a:t>, </a:t>
                    </a:r>
                    <a:fld id="{A4C6D74C-7947-4B75-827C-6A669B4C8684}" type="BUBBLESIZE">
                      <a:rPr lang="en-US" baseline="0"/>
                      <a:pPr/>
                      <a:t>[BUBBLE SIZE]</a:t>
                    </a:fld>
                    <a:endParaRPr lang="en-US" baseline="0"/>
                  </a:p>
                </c:rich>
              </c:tx>
              <c:showLegendKey val="0"/>
              <c:showVal val="0"/>
              <c:showCatName val="0"/>
              <c:showSerName val="0"/>
              <c:showPercent val="0"/>
              <c:showBubbleSize val="1"/>
              <c:extLst>
                <c:ext xmlns:c15="http://schemas.microsoft.com/office/drawing/2012/chart" uri="{CE6537A1-D6FC-4f65-9D91-7224C49458BB}">
                  <c15:dlblFieldTable/>
                  <c15:showDataLabelsRange val="1"/>
                </c:ext>
                <c:ext xmlns:c16="http://schemas.microsoft.com/office/drawing/2014/chart" uri="{C3380CC4-5D6E-409C-BE32-E72D297353CC}">
                  <c16:uniqueId val="{00000008-E5C3-49A9-AA19-10E11BA0339B}"/>
                </c:ext>
              </c:extLst>
            </c:dLbl>
            <c:spPr>
              <a:noFill/>
              <a:ln>
                <a:noFill/>
              </a:ln>
              <a:effectLst/>
            </c:spPr>
            <c:txPr>
              <a:bodyPr rot="0" spcFirstLastPara="1" vertOverflow="clip" horzOverflow="clip" vert="horz" wrap="square" lIns="36576" tIns="18288" rIns="36576" bIns="18288" anchor="ctr" anchorCtr="1">
                <a:spAutoFit/>
              </a:bodyPr>
              <a:lstStyle/>
              <a:p>
                <a:pPr>
                  <a:defRPr sz="1000" b="0" i="0" u="none" strike="noStrike" kern="1200" baseline="0">
                    <a:solidFill>
                      <a:schemeClr val="dk1">
                        <a:lumMod val="65000"/>
                        <a:lumOff val="35000"/>
                      </a:schemeClr>
                    </a:solidFill>
                    <a:latin typeface="+mn-lt"/>
                    <a:ea typeface="+mn-ea"/>
                    <a:cs typeface="+mn-cs"/>
                  </a:defRPr>
                </a:pPr>
                <a:endParaRPr lang="en-US"/>
              </a:p>
            </c:txPr>
            <c:showLegendKey val="0"/>
            <c:showVal val="0"/>
            <c:showCatName val="0"/>
            <c:showSerName val="0"/>
            <c:showPercent val="0"/>
            <c:showBubbleSize val="1"/>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1"/>
                <c15:leaderLines>
                  <c:spPr>
                    <a:ln w="9525" cap="flat" cmpd="sng" algn="ctr">
                      <a:solidFill>
                        <a:schemeClr val="tx1">
                          <a:lumMod val="35000"/>
                          <a:lumOff val="65000"/>
                        </a:schemeClr>
                      </a:solidFill>
                      <a:round/>
                    </a:ln>
                    <a:effectLst/>
                  </c:spPr>
                </c15:leaderLines>
              </c:ext>
            </c:extLst>
          </c:dLbls>
          <c:xVal>
            <c:numRef>
              <c:f>Sheet1!$A$2:$A$11</c:f>
              <c:numCache>
                <c:formatCode>0.0%</c:formatCode>
                <c:ptCount val="10"/>
                <c:pt idx="1">
                  <c:v>0.43609999999999999</c:v>
                </c:pt>
                <c:pt idx="2">
                  <c:v>3.3000000000000002E-2</c:v>
                </c:pt>
                <c:pt idx="3">
                  <c:v>6.2E-2</c:v>
                </c:pt>
                <c:pt idx="4">
                  <c:v>0.05</c:v>
                </c:pt>
                <c:pt idx="5">
                  <c:v>0.189</c:v>
                </c:pt>
                <c:pt idx="6">
                  <c:v>4.0000000000000001E-3</c:v>
                </c:pt>
                <c:pt idx="7">
                  <c:v>0.13200000000000001</c:v>
                </c:pt>
                <c:pt idx="8">
                  <c:v>3.9E-2</c:v>
                </c:pt>
                <c:pt idx="9">
                  <c:v>5.5E-2</c:v>
                </c:pt>
              </c:numCache>
            </c:numRef>
          </c:xVal>
          <c:yVal>
            <c:numRef>
              <c:f>Sheet1!$B$2:$B$11</c:f>
              <c:numCache>
                <c:formatCode>0.00</c:formatCode>
                <c:ptCount val="10"/>
                <c:pt idx="1">
                  <c:v>5.61</c:v>
                </c:pt>
                <c:pt idx="2">
                  <c:v>6.36</c:v>
                </c:pt>
                <c:pt idx="3">
                  <c:v>4.9800000000000004</c:v>
                </c:pt>
                <c:pt idx="4">
                  <c:v>2.78</c:v>
                </c:pt>
                <c:pt idx="5">
                  <c:v>3.52</c:v>
                </c:pt>
                <c:pt idx="6">
                  <c:v>2.56</c:v>
                </c:pt>
                <c:pt idx="7">
                  <c:v>3.2</c:v>
                </c:pt>
                <c:pt idx="8">
                  <c:v>3.86</c:v>
                </c:pt>
                <c:pt idx="9">
                  <c:v>2.34</c:v>
                </c:pt>
              </c:numCache>
            </c:numRef>
          </c:yVal>
          <c:bubbleSize>
            <c:numRef>
              <c:f>Sheet1!$C$2:$C$11</c:f>
              <c:numCache>
                <c:formatCode>0.0%</c:formatCode>
                <c:ptCount val="10"/>
                <c:pt idx="1">
                  <c:v>0.54700000000000004</c:v>
                </c:pt>
                <c:pt idx="2">
                  <c:v>4.8000000000000001E-2</c:v>
                </c:pt>
                <c:pt idx="3">
                  <c:v>6.9000000000000006E-2</c:v>
                </c:pt>
                <c:pt idx="4">
                  <c:v>3.1E-2</c:v>
                </c:pt>
                <c:pt idx="5">
                  <c:v>0.14599999999999999</c:v>
                </c:pt>
                <c:pt idx="6">
                  <c:v>3.0000000000000001E-3</c:v>
                </c:pt>
                <c:pt idx="7">
                  <c:v>9.4E-2</c:v>
                </c:pt>
                <c:pt idx="8">
                  <c:v>3.4000000000000002E-2</c:v>
                </c:pt>
                <c:pt idx="9">
                  <c:v>2.9000000000000001E-2</c:v>
                </c:pt>
              </c:numCache>
            </c:numRef>
          </c:bubbleSize>
          <c:bubble3D val="0"/>
          <c:extLst>
            <c:ext xmlns:c15="http://schemas.microsoft.com/office/drawing/2012/chart" uri="{02D57815-91ED-43cb-92C2-25804820EDAC}">
              <c15:datalabelsRange>
                <c15:f>Sheet1!$D$2:$D$11</c15:f>
                <c15:dlblRangeCache>
                  <c:ptCount val="10"/>
                  <c:pt idx="1">
                    <c:v>TV (Linear  +  BVOD)</c:v>
                  </c:pt>
                  <c:pt idx="2">
                    <c:v>Print</c:v>
                  </c:pt>
                  <c:pt idx="3">
                    <c:v>Audio</c:v>
                  </c:pt>
                  <c:pt idx="4">
                    <c:v>OOH</c:v>
                  </c:pt>
                  <c:pt idx="5">
                    <c:v>Generic PPC</c:v>
                  </c:pt>
                  <c:pt idx="6">
                    <c:v>Cinema</c:v>
                  </c:pt>
                  <c:pt idx="7">
                    <c:v>Paid Social</c:v>
                  </c:pt>
                  <c:pt idx="8">
                    <c:v>Online Video</c:v>
                  </c:pt>
                  <c:pt idx="9">
                    <c:v>Online Display</c:v>
                  </c:pt>
                </c15:dlblRangeCache>
              </c15:datalabelsRange>
            </c:ext>
            <c:ext xmlns:c16="http://schemas.microsoft.com/office/drawing/2014/chart" uri="{C3380CC4-5D6E-409C-BE32-E72D297353CC}">
              <c16:uniqueId val="{00000000-E5C3-49A9-AA19-10E11BA0339B}"/>
            </c:ext>
          </c:extLst>
        </c:ser>
        <c:dLbls>
          <c:showLegendKey val="0"/>
          <c:showVal val="0"/>
          <c:showCatName val="0"/>
          <c:showSerName val="0"/>
          <c:showPercent val="0"/>
          <c:showBubbleSize val="0"/>
        </c:dLbls>
        <c:bubbleScale val="100"/>
        <c:showNegBubbles val="0"/>
        <c:axId val="1096689167"/>
        <c:axId val="466283520"/>
      </c:bubbleChart>
      <c:valAx>
        <c:axId val="1096689167"/>
        <c:scaling>
          <c:orientation val="minMax"/>
          <c:max val="0.5"/>
          <c:min val="0"/>
        </c:scaling>
        <c:delete val="0"/>
        <c:axPos val="b"/>
        <c:numFmt formatCode="0%" sourceLinked="0"/>
        <c:majorTickMark val="none"/>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66283520"/>
        <c:crossesAt val="1"/>
        <c:crossBetween val="midCat"/>
      </c:valAx>
      <c:valAx>
        <c:axId val="466283520"/>
        <c:scaling>
          <c:orientation val="minMax"/>
        </c:scaling>
        <c:delete val="0"/>
        <c:axPos val="l"/>
        <c:numFmt formatCode="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96689167"/>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Immediate</c:v>
                </c:pt>
              </c:strCache>
            </c:strRef>
          </c:tx>
          <c:spPr>
            <a:solidFill>
              <a:srgbClr val="E1051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Cinema</c:v>
                </c:pt>
                <c:pt idx="1">
                  <c:v>Out of Home</c:v>
                </c:pt>
                <c:pt idx="2">
                  <c:v>Online Video</c:v>
                </c:pt>
                <c:pt idx="3">
                  <c:v>Print</c:v>
                </c:pt>
                <c:pt idx="4">
                  <c:v>Online Display</c:v>
                </c:pt>
                <c:pt idx="5">
                  <c:v>BVOD</c:v>
                </c:pt>
                <c:pt idx="6">
                  <c:v>Audio</c:v>
                </c:pt>
                <c:pt idx="7">
                  <c:v>Paid Social</c:v>
                </c:pt>
                <c:pt idx="8">
                  <c:v>Linear TV</c:v>
                </c:pt>
                <c:pt idx="9">
                  <c:v>Generic PPC</c:v>
                </c:pt>
              </c:strCache>
            </c:strRef>
          </c:cat>
          <c:val>
            <c:numRef>
              <c:f>Sheet1!$B$2:$B$11</c:f>
              <c:numCache>
                <c:formatCode>0.0%</c:formatCode>
                <c:ptCount val="10"/>
                <c:pt idx="0">
                  <c:v>3.0000000000000001E-3</c:v>
                </c:pt>
                <c:pt idx="1">
                  <c:v>3.3000000000000002E-2</c:v>
                </c:pt>
                <c:pt idx="2">
                  <c:v>3.5999999999999997E-2</c:v>
                </c:pt>
                <c:pt idx="3">
                  <c:v>4.8000000000000001E-2</c:v>
                </c:pt>
                <c:pt idx="4">
                  <c:v>5.8999999999999997E-2</c:v>
                </c:pt>
                <c:pt idx="5">
                  <c:v>7.2999999999999995E-2</c:v>
                </c:pt>
                <c:pt idx="6">
                  <c:v>8.5999999999999993E-2</c:v>
                </c:pt>
                <c:pt idx="7">
                  <c:v>0.151</c:v>
                </c:pt>
                <c:pt idx="8">
                  <c:v>0.20499999999999999</c:v>
                </c:pt>
                <c:pt idx="9">
                  <c:v>0.30499999999999999</c:v>
                </c:pt>
              </c:numCache>
            </c:numRef>
          </c:val>
          <c:extLst>
            <c:ext xmlns:c16="http://schemas.microsoft.com/office/drawing/2014/chart" uri="{C3380CC4-5D6E-409C-BE32-E72D297353CC}">
              <c16:uniqueId val="{00000000-F665-4065-9C94-FFDE57B001EC}"/>
            </c:ext>
          </c:extLst>
        </c:ser>
        <c:dLbls>
          <c:dLblPos val="outEnd"/>
          <c:showLegendKey val="0"/>
          <c:showVal val="1"/>
          <c:showCatName val="0"/>
          <c:showSerName val="0"/>
          <c:showPercent val="0"/>
          <c:showBubbleSize val="0"/>
        </c:dLbls>
        <c:gapWidth val="50"/>
        <c:overlap val="100"/>
        <c:axId val="70739519"/>
        <c:axId val="70740479"/>
      </c:barChart>
      <c:catAx>
        <c:axId val="707395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40479"/>
        <c:crosses val="autoZero"/>
        <c:auto val="1"/>
        <c:lblAlgn val="ctr"/>
        <c:lblOffset val="100"/>
        <c:noMultiLvlLbl val="0"/>
      </c:catAx>
      <c:valAx>
        <c:axId val="70740479"/>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i="0" u="none" strike="noStrike" kern="1200" baseline="0" dirty="0">
                    <a:solidFill>
                      <a:prstClr val="black">
                        <a:lumMod val="65000"/>
                        <a:lumOff val="35000"/>
                      </a:prstClr>
                    </a:solidFill>
                  </a:rPr>
                  <a:t>% immediate profit driven</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95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2" Type="http://schemas.openxmlformats.org/officeDocument/2006/relationships/tags" Target="../tags/tag90.xml"/><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6BA460-DC86-49AC-90AA-86C1E02239B2}" type="datetimeFigureOut">
              <a:rPr lang="en-GB" smtClean="0"/>
              <a:t>25/02/2025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DDBEB2-BA40-44C0-A1B9-C3272EDE07E4}" type="slidenum">
              <a:rPr lang="en-GB" smtClean="0"/>
              <a:t>‹#›</a:t>
            </a:fld>
            <a:endParaRPr lang="en-GB"/>
          </a:p>
        </p:txBody>
      </p:sp>
    </p:spTree>
    <p:custDataLst>
      <p:tags r:id="rId2"/>
    </p:custDataLst>
    <p:extLst>
      <p:ext uri="{BB962C8B-B14F-4D97-AF65-F5344CB8AC3E}">
        <p14:creationId xmlns:p14="http://schemas.microsoft.com/office/powerpoint/2010/main" val="902387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2C2853-E575-4BC1-90FA-3518084ECF7E}" type="datetimeFigureOut">
              <a:rPr lang="en-GB" smtClean="0"/>
              <a:t>25/02/2025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DFD36-33EA-4DB4-B32D-6EBE0B1D4496}" type="slidenum">
              <a:rPr lang="en-GB" smtClean="0"/>
              <a:t>‹#›</a:t>
            </a:fld>
            <a:endParaRPr lang="en-GB"/>
          </a:p>
        </p:txBody>
      </p:sp>
    </p:spTree>
    <p:extLst>
      <p:ext uri="{BB962C8B-B14F-4D97-AF65-F5344CB8AC3E}">
        <p14:creationId xmlns:p14="http://schemas.microsoft.com/office/powerpoint/2010/main" val="132683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drives highest volume of ad driven profit in the short-term</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the findings from ‘Profit Ability 2: the new business case for advertising’, which shows that TV delivers the largest share of short-term profit volume.</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£1.87 in profit (in the short term). Crucially, all the sectors analysed in the study generated a positive payback from advertising.</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1</a:t>
            </a:fld>
            <a:endParaRPr lang="en-GB"/>
          </a:p>
        </p:txBody>
      </p:sp>
    </p:spTree>
    <p:extLst>
      <p:ext uri="{BB962C8B-B14F-4D97-AF65-F5344CB8AC3E}">
        <p14:creationId xmlns:p14="http://schemas.microsoft.com/office/powerpoint/2010/main" val="3269532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US" b="1" dirty="0"/>
              <a:t>TV delivers the highest total volume of profit</a:t>
            </a:r>
          </a:p>
          <a:p>
            <a:pPr>
              <a:lnSpc>
                <a:spcPct val="200000"/>
              </a:lnSpc>
              <a:spcAft>
                <a:spcPts val="1000"/>
              </a:spcAft>
            </a:pPr>
            <a:endParaRPr lang="en-US" sz="12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Findings from our most recent study, ‘Profit Ability 2: the new business case for advertising’, which shows that TV (Linear and BVOD) accounts for 54.7% of advertising-driven profit (within 0-24 months) but only accounts for 43.6% of total advertising investment.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The study brings together the vast econometric databases of client data from Ebiquity, EssenceMediacom, Gain Theory, Mindshare and Wavemaker UK, covering £1.8 billion of media investment in the UK across 10 media, 141 brands, and 14 product sectors. It is an update of Ebiquity and Gain Theory’s Profit Ability study from 2017 and offers the first post-Covid/Brexit view of advertising’s business performance.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Profit Ability 2 analysed the profit generated by advertising at different stages as its effects build over time. It examined four speeds of payback: immediate payback (within one week), short-term payback (up to 13 weeks), sustained payback (week 14 through to 24 months) and full payback (total payback over a 24-month period).</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It found that, on average, a pound invested in advertising returns £4.11 in profit (when sustained effects are included). Crucially, all the sectors analysed in the study generated a positive payback from advertising when sustained effects are accounted for. </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pPr>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This chart shows how TV accounts for 54.7% of advertising’s full payback but only accounts for 43.6% of total advertising investment. Within this, Linear TV accounts for 46.6% of full payback and BVOD accounts for 8.2%.</a:t>
            </a:r>
          </a:p>
          <a:p>
            <a:pPr marL="457200">
              <a:lnSpc>
                <a:spcPct val="200000"/>
              </a:lnSpc>
              <a:spcAft>
                <a:spcPts val="1000"/>
              </a:spcAft>
            </a:pPr>
            <a:r>
              <a:rPr lang="en-GB" sz="1200" dirty="0">
                <a:effectLst/>
                <a:latin typeface="Proxima Nova Rg"/>
                <a:ea typeface="Calibri" panose="020F0502020204030204" pitchFamily="34" charset="0"/>
                <a:cs typeface="Times New Roman" panose="02020603050405020304" pitchFamily="18" charset="0"/>
              </a:rPr>
              <a:t> </a:t>
            </a:r>
          </a:p>
          <a:p>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2</a:t>
            </a:fld>
            <a:endParaRPr lang="en-GB"/>
          </a:p>
        </p:txBody>
      </p:sp>
    </p:spTree>
    <p:extLst>
      <p:ext uri="{BB962C8B-B14F-4D97-AF65-F5344CB8AC3E}">
        <p14:creationId xmlns:p14="http://schemas.microsoft.com/office/powerpoint/2010/main" val="3643066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‘Performance’ is not the sole domain of search and social</a:t>
            </a:r>
          </a:p>
          <a:p>
            <a:pPr algn="l"/>
            <a:endParaRPr lang="en-US" b="1" i="0" dirty="0">
              <a:solidFill>
                <a:srgbClr val="2F2F2F"/>
              </a:solidFill>
              <a:effectLst/>
              <a:latin typeface="proxima-nova"/>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Analysis from ‘Profit Ability 2: the new business case for advertising’ ranks channels in terms of the typical scale of their immediate payback. The size of the bar captures the percentage of the immediate profit driven by each channel within the databank – a combination of the amount spent on a channel and the speed at which it generates its return.  </a:t>
            </a:r>
          </a:p>
          <a:p>
            <a:pPr>
              <a:lnSpc>
                <a:spcPct val="115000"/>
              </a:lnSpc>
              <a:spcAft>
                <a:spcPts val="800"/>
              </a:spcAft>
            </a:pPr>
            <a:endParaRPr lang="en-GB" sz="180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r>
              <a:rPr lang="en-GB" sz="1800" kern="100" dirty="0">
                <a:effectLst/>
                <a:latin typeface="Aptos" panose="020B0004020202020204" pitchFamily="34" charset="0"/>
                <a:ea typeface="Aptos" panose="020B0004020202020204" pitchFamily="34" charset="0"/>
                <a:cs typeface="Arial" panose="020B0604020202020204" pitchFamily="34" charset="0"/>
              </a:rPr>
              <a:t>It’s unsurprising to see Generic PPC at the top of the list, as well as Paid Social. But it might be surprising to see that Linear TV, Audio, and Broadcaster VOD also perform favourably. </a:t>
            </a:r>
            <a:br>
              <a:rPr lang="en-US" b="0" i="0" dirty="0">
                <a:solidFill>
                  <a:srgbClr val="2F2F2F"/>
                </a:solidFill>
                <a:effectLst/>
                <a:latin typeface="proxima-nova"/>
              </a:rPr>
            </a:br>
            <a:endParaRPr lang="en-US" b="0" i="0" dirty="0">
              <a:solidFill>
                <a:srgbClr val="2F2F2F"/>
              </a:solidFill>
              <a:effectLst/>
              <a:latin typeface="proxima-nov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Aptos" panose="020B0004020202020204" pitchFamily="34" charset="0"/>
              </a:rPr>
              <a:t>For more advertising effectiveness insight, read: https://www.thinkbox.tv/research/thinkbox-research/profit-ability-2-the-new-business-case-for-advertising</a:t>
            </a:r>
          </a:p>
          <a:p>
            <a:endParaRPr lang="en-GB" dirty="0"/>
          </a:p>
        </p:txBody>
      </p:sp>
      <p:sp>
        <p:nvSpPr>
          <p:cNvPr id="4" name="Slide Number Placeholder 3"/>
          <p:cNvSpPr>
            <a:spLocks noGrp="1"/>
          </p:cNvSpPr>
          <p:nvPr>
            <p:ph type="sldNum" sz="quarter" idx="5"/>
          </p:nvPr>
        </p:nvSpPr>
        <p:spPr/>
        <p:txBody>
          <a:bodyPr/>
          <a:lstStyle/>
          <a:p>
            <a:fld id="{BA0DFD36-33EA-4DB4-B32D-6EBE0B1D4496}" type="slidenum">
              <a:rPr lang="en-GB" smtClean="0"/>
              <a:t>3</a:t>
            </a:fld>
            <a:endParaRPr lang="en-GB" dirty="0"/>
          </a:p>
        </p:txBody>
      </p:sp>
    </p:spTree>
    <p:extLst>
      <p:ext uri="{BB962C8B-B14F-4D97-AF65-F5344CB8AC3E}">
        <p14:creationId xmlns:p14="http://schemas.microsoft.com/office/powerpoint/2010/main" val="97331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1.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861215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pos="30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97501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20066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27912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07339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3968757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551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6277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8112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595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guide id="2" userDrawn="1">
          <p15:clr>
            <a:srgbClr val="FBAE40"/>
          </p15:clr>
        </p15:guide>
        <p15:guide id="3" orient="horz" pos="216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910324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5910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2516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81060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712898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21023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6206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83162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044598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86801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18576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1223076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74825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929ED135-D672-4698-B798-B4FEBCE862EC}"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734B1A-8E15-41E3-ABA4-33316A57FD9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61416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929ED135-D672-4698-B798-B4FEBCE862EC}"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734B1A-8E15-41E3-ABA4-33316A57FD9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350888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845835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787441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04912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66942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070241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961145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a:t>Click icon to add picture</a:t>
            </a:r>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430167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a:t>Click icon to add picture</a:t>
            </a:r>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336621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83157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657569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a:t>Click icon to add picture</a:t>
            </a:r>
            <a:endParaRPr lang="en-GB" dirty="0"/>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236512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408712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a:t>Click icon to add picture</a:t>
            </a:r>
            <a:endParaRPr lang="en-GB" dirty="0"/>
          </a:p>
        </p:txBody>
      </p:sp>
    </p:spTree>
    <p:custDataLst>
      <p:tags r:id="rId1"/>
    </p:custDataLst>
    <p:extLst>
      <p:ext uri="{BB962C8B-B14F-4D97-AF65-F5344CB8AC3E}">
        <p14:creationId xmlns:p14="http://schemas.microsoft.com/office/powerpoint/2010/main" val="172526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929ED135-D672-4698-B798-B4FEBCE862EC}"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734B1A-8E15-41E3-ABA4-33316A57FD9A}" type="slidenum">
              <a:rPr lang="en-GB" smtClean="0"/>
              <a:t>‹#›</a:t>
            </a:fld>
            <a:endParaRPr lang="en-GB"/>
          </a:p>
        </p:txBody>
      </p:sp>
    </p:spTree>
    <p:custDataLst>
      <p:tags r:id="rId1"/>
    </p:custDataLst>
    <p:extLst>
      <p:ext uri="{BB962C8B-B14F-4D97-AF65-F5344CB8AC3E}">
        <p14:creationId xmlns:p14="http://schemas.microsoft.com/office/powerpoint/2010/main" val="44659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929ED135-D672-4698-B798-B4FEBCE862EC}"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734B1A-8E15-41E3-ABA4-33316A57FD9A}" type="slidenum">
              <a:rPr lang="en-GB" smtClean="0"/>
              <a:t>‹#›</a:t>
            </a:fld>
            <a:endParaRPr lang="en-GB"/>
          </a:p>
        </p:txBody>
      </p:sp>
    </p:spTree>
    <p:custDataLst>
      <p:tags r:id="rId1"/>
    </p:custDataLst>
    <p:extLst>
      <p:ext uri="{BB962C8B-B14F-4D97-AF65-F5344CB8AC3E}">
        <p14:creationId xmlns:p14="http://schemas.microsoft.com/office/powerpoint/2010/main" val="2286912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929ED135-D672-4698-B798-B4FEBCE862EC}"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0734B1A-8E15-41E3-ABA4-33316A57FD9A}" type="slidenum">
              <a:rPr lang="en-GB" smtClean="0"/>
              <a:t>‹#›</a:t>
            </a:fld>
            <a:endParaRPr lang="en-GB"/>
          </a:p>
        </p:txBody>
      </p:sp>
    </p:spTree>
    <p:custDataLst>
      <p:tags r:id="rId1"/>
    </p:custDataLst>
    <p:extLst>
      <p:ext uri="{BB962C8B-B14F-4D97-AF65-F5344CB8AC3E}">
        <p14:creationId xmlns:p14="http://schemas.microsoft.com/office/powerpoint/2010/main" val="3366668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74163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ED135-D672-4698-B798-B4FEBCE862EC}"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734B1A-8E15-41E3-ABA4-33316A57FD9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a:t>Click icon to add picture</a:t>
            </a:r>
            <a:endParaRPr lang="en-GB"/>
          </a:p>
        </p:txBody>
      </p:sp>
    </p:spTree>
    <p:custDataLst>
      <p:tags r:id="rId1"/>
    </p:custDataLst>
    <p:extLst>
      <p:ext uri="{BB962C8B-B14F-4D97-AF65-F5344CB8AC3E}">
        <p14:creationId xmlns:p14="http://schemas.microsoft.com/office/powerpoint/2010/main" val="1310655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a:t>Click icon to add picture</a:t>
            </a:r>
            <a:endParaRPr lang="en-GB" dirty="0"/>
          </a:p>
        </p:txBody>
      </p:sp>
      <p:sp>
        <p:nvSpPr>
          <p:cNvPr id="2" name="Date Placeholder 1"/>
          <p:cNvSpPr>
            <a:spLocks noGrp="1"/>
          </p:cNvSpPr>
          <p:nvPr>
            <p:ph type="dt" sz="half" idx="10"/>
          </p:nvPr>
        </p:nvSpPr>
        <p:spPr/>
        <p:txBody>
          <a:bodyPr/>
          <a:lstStyle/>
          <a:p>
            <a:fld id="{929ED135-D672-4698-B798-B4FEBCE862EC}"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734B1A-8E15-41E3-ABA4-33316A57FD9A}" type="slidenum">
              <a:rPr lang="en-GB" smtClean="0"/>
              <a:t>‹#›</a:t>
            </a:fld>
            <a:endParaRPr lang="en-GB"/>
          </a:p>
        </p:txBody>
      </p:sp>
    </p:spTree>
    <p:custDataLst>
      <p:tags r:id="rId1"/>
    </p:custDataLst>
    <p:extLst>
      <p:ext uri="{BB962C8B-B14F-4D97-AF65-F5344CB8AC3E}">
        <p14:creationId xmlns:p14="http://schemas.microsoft.com/office/powerpoint/2010/main" val="1720439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3567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40734B1A-8E15-41E3-ABA4-33316A57FD9A}" type="slidenum">
              <a:rPr lang="en-GB" smtClean="0"/>
              <a:t>‹#›</a:t>
            </a:fld>
            <a:endParaRPr lang="en-GB"/>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a:t>Click icon to add media</a:t>
            </a:r>
            <a:endParaRPr lang="en-GB"/>
          </a:p>
        </p:txBody>
      </p:sp>
    </p:spTree>
    <p:custDataLst>
      <p:tags r:id="rId1"/>
    </p:custDataLst>
    <p:extLst>
      <p:ext uri="{BB962C8B-B14F-4D97-AF65-F5344CB8AC3E}">
        <p14:creationId xmlns:p14="http://schemas.microsoft.com/office/powerpoint/2010/main" val="2106711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5631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a:t>Click icon to add picture</a:t>
            </a:r>
            <a:endParaRPr lang="en-GB" dirty="0"/>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63500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3749689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672030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276265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929ED135-D672-4698-B798-B4FEBCE862EC}"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0734B1A-8E15-41E3-ABA4-33316A57FD9A}" type="slidenum">
              <a:rPr lang="en-GB" smtClean="0"/>
              <a:t>‹#›</a:t>
            </a:fld>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617781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ED135-D672-4698-B798-B4FEBCE862EC}"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0734B1A-8E15-41E3-ABA4-33316A57FD9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68194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929ED135-D672-4698-B798-B4FEBCE862EC}"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0734B1A-8E15-41E3-ABA4-33316A57FD9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943232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45540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47193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3392120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66344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40263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931055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12703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852955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29822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59478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59298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63910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8198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45177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507189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2794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479984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25/02/2025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44400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51070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1584048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835418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32229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1046900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123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278"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3133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5348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425121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25/02/2025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18969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25/02/2025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833985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25/02/2025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129354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9585B9F-EF5C-4314-BCBC-A6F82ED753B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73F885-FE6B-4251-84D2-F6CEF084999B}" type="slidenum">
              <a:rPr lang="en-GB" smtClean="0"/>
              <a:t>‹#›</a:t>
            </a:fld>
            <a:endParaRPr lang="en-GB"/>
          </a:p>
        </p:txBody>
      </p:sp>
    </p:spTree>
    <p:extLst>
      <p:ext uri="{BB962C8B-B14F-4D97-AF65-F5344CB8AC3E}">
        <p14:creationId xmlns:p14="http://schemas.microsoft.com/office/powerpoint/2010/main" val="4244226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25/02/2025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64639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image" Target="../media/image1.jpeg"/><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tags" Target="../tags/tag32.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6.xml"/><Relationship Id="rId13" Type="http://schemas.openxmlformats.org/officeDocument/2006/relationships/slideLayout" Target="../slideLayouts/slideLayout71.xml"/><Relationship Id="rId18" Type="http://schemas.openxmlformats.org/officeDocument/2006/relationships/slideLayout" Target="../slideLayouts/slideLayout76.xml"/><Relationship Id="rId26" Type="http://schemas.openxmlformats.org/officeDocument/2006/relationships/slideLayout" Target="../slideLayouts/slideLayout84.xml"/><Relationship Id="rId3" Type="http://schemas.openxmlformats.org/officeDocument/2006/relationships/slideLayout" Target="../slideLayouts/slideLayout61.xml"/><Relationship Id="rId21" Type="http://schemas.openxmlformats.org/officeDocument/2006/relationships/slideLayout" Target="../slideLayouts/slideLayout79.xml"/><Relationship Id="rId7" Type="http://schemas.openxmlformats.org/officeDocument/2006/relationships/slideLayout" Target="../slideLayouts/slideLayout65.xml"/><Relationship Id="rId12" Type="http://schemas.openxmlformats.org/officeDocument/2006/relationships/slideLayout" Target="../slideLayouts/slideLayout70.xml"/><Relationship Id="rId17" Type="http://schemas.openxmlformats.org/officeDocument/2006/relationships/slideLayout" Target="../slideLayouts/slideLayout75.xml"/><Relationship Id="rId25" Type="http://schemas.openxmlformats.org/officeDocument/2006/relationships/slideLayout" Target="../slideLayouts/slideLayout83.xml"/><Relationship Id="rId2" Type="http://schemas.openxmlformats.org/officeDocument/2006/relationships/slideLayout" Target="../slideLayouts/slideLayout60.xml"/><Relationship Id="rId16" Type="http://schemas.openxmlformats.org/officeDocument/2006/relationships/slideLayout" Target="../slideLayouts/slideLayout74.xml"/><Relationship Id="rId20" Type="http://schemas.openxmlformats.org/officeDocument/2006/relationships/slideLayout" Target="../slideLayouts/slideLayout78.xml"/><Relationship Id="rId29" Type="http://schemas.openxmlformats.org/officeDocument/2006/relationships/theme" Target="../theme/theme3.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24" Type="http://schemas.openxmlformats.org/officeDocument/2006/relationships/slideLayout" Target="../slideLayouts/slideLayout82.xml"/><Relationship Id="rId5" Type="http://schemas.openxmlformats.org/officeDocument/2006/relationships/slideLayout" Target="../slideLayouts/slideLayout63.xml"/><Relationship Id="rId15" Type="http://schemas.openxmlformats.org/officeDocument/2006/relationships/slideLayout" Target="../slideLayouts/slideLayout73.xml"/><Relationship Id="rId23" Type="http://schemas.openxmlformats.org/officeDocument/2006/relationships/slideLayout" Target="../slideLayouts/slideLayout81.xml"/><Relationship Id="rId28" Type="http://schemas.openxmlformats.org/officeDocument/2006/relationships/slideLayout" Target="../slideLayouts/slideLayout86.xml"/><Relationship Id="rId10" Type="http://schemas.openxmlformats.org/officeDocument/2006/relationships/slideLayout" Target="../slideLayouts/slideLayout68.xml"/><Relationship Id="rId19" Type="http://schemas.openxmlformats.org/officeDocument/2006/relationships/slideLayout" Target="../slideLayouts/slideLayout77.xml"/><Relationship Id="rId31" Type="http://schemas.openxmlformats.org/officeDocument/2006/relationships/image" Target="../media/image1.jpeg"/><Relationship Id="rId4" Type="http://schemas.openxmlformats.org/officeDocument/2006/relationships/slideLayout" Target="../slideLayouts/slideLayout62.xml"/><Relationship Id="rId9" Type="http://schemas.openxmlformats.org/officeDocument/2006/relationships/slideLayout" Target="../slideLayouts/slideLayout67.xml"/><Relationship Id="rId14" Type="http://schemas.openxmlformats.org/officeDocument/2006/relationships/slideLayout" Target="../slideLayouts/slideLayout72.xml"/><Relationship Id="rId22" Type="http://schemas.openxmlformats.org/officeDocument/2006/relationships/slideLayout" Target="../slideLayouts/slideLayout80.xml"/><Relationship Id="rId27" Type="http://schemas.openxmlformats.org/officeDocument/2006/relationships/slideLayout" Target="../slideLayouts/slideLayout85.xml"/><Relationship Id="rId30" Type="http://schemas.openxmlformats.org/officeDocument/2006/relationships/tags" Target="../tags/tag6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25/02/2025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1"/>
    </p:custDataLst>
    <p:extLst>
      <p:ext uri="{BB962C8B-B14F-4D97-AF65-F5344CB8AC3E}">
        <p14:creationId xmlns:p14="http://schemas.microsoft.com/office/powerpoint/2010/main" val="2116753593"/>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97" r:id="rId3"/>
    <p:sldLayoutId id="2147483687" r:id="rId4"/>
    <p:sldLayoutId id="2147483825" r:id="rId5"/>
    <p:sldLayoutId id="2147483686" r:id="rId6"/>
    <p:sldLayoutId id="2147483680" r:id="rId7"/>
    <p:sldLayoutId id="2147483678" r:id="rId8"/>
    <p:sldLayoutId id="2147483958" r:id="rId9"/>
    <p:sldLayoutId id="2147483956" r:id="rId10"/>
    <p:sldLayoutId id="2147483681" r:id="rId11"/>
    <p:sldLayoutId id="2147483682" r:id="rId12"/>
    <p:sldLayoutId id="2147483683" r:id="rId13"/>
    <p:sldLayoutId id="2147483957" r:id="rId14"/>
    <p:sldLayoutId id="2147483676" r:id="rId15"/>
    <p:sldLayoutId id="2147483696" r:id="rId16"/>
    <p:sldLayoutId id="2147483685" r:id="rId17"/>
    <p:sldLayoutId id="2147483688" r:id="rId18"/>
    <p:sldLayoutId id="2147483689" r:id="rId19"/>
    <p:sldLayoutId id="2147483690" r:id="rId20"/>
    <p:sldLayoutId id="2147483959" r:id="rId21"/>
    <p:sldLayoutId id="2147483691" r:id="rId22"/>
    <p:sldLayoutId id="2147483692" r:id="rId23"/>
    <p:sldLayoutId id="2147483693" r:id="rId24"/>
    <p:sldLayoutId id="2147483694" r:id="rId25"/>
    <p:sldLayoutId id="2147483695" r:id="rId26"/>
    <p:sldLayoutId id="2147483698" r:id="rId27"/>
    <p:sldLayoutId id="2147483679" r:id="rId28"/>
    <p:sldLayoutId id="214748369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02" userDrawn="1">
          <p15:clr>
            <a:srgbClr val="F26B43"/>
          </p15:clr>
        </p15:guide>
        <p15:guide id="3" pos="7378" userDrawn="1">
          <p15:clr>
            <a:srgbClr val="F26B43"/>
          </p15:clr>
        </p15:guide>
        <p15:guide id="4" orient="horz" pos="2160" userDrawn="1">
          <p15:clr>
            <a:srgbClr val="F26B43"/>
          </p15:clr>
        </p15:guide>
        <p15:guide id="5" orient="horz" pos="4165" userDrawn="1">
          <p15:clr>
            <a:srgbClr val="F26B43"/>
          </p15:clr>
        </p15:guide>
        <p15:guide id="6" orient="horz" pos="331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929ED135-D672-4698-B798-B4FEBCE862EC}" type="datetimeFigureOut">
              <a:rPr lang="en-GB" smtClean="0"/>
              <a:t>25/02/2025</a:t>
            </a:fld>
            <a:endParaRPr lang="en-GB"/>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40734B1A-8E15-41E3-ABA4-33316A57FD9A}" type="slidenum">
              <a:rPr lang="en-GB" smtClean="0"/>
              <a:t>‹#›</a:t>
            </a:fld>
            <a:endParaRPr lang="en-GB"/>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1"/>
    </p:custDataLst>
    <p:extLst>
      <p:ext uri="{BB962C8B-B14F-4D97-AF65-F5344CB8AC3E}">
        <p14:creationId xmlns:p14="http://schemas.microsoft.com/office/powerpoint/2010/main" val="250997783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 id="2147483973" r:id="rId13"/>
    <p:sldLayoutId id="2147483974" r:id="rId14"/>
    <p:sldLayoutId id="2147483975" r:id="rId15"/>
    <p:sldLayoutId id="2147483976" r:id="rId16"/>
    <p:sldLayoutId id="2147483977" r:id="rId17"/>
    <p:sldLayoutId id="2147483978" r:id="rId18"/>
    <p:sldLayoutId id="2147483979" r:id="rId19"/>
    <p:sldLayoutId id="2147483980" r:id="rId20"/>
    <p:sldLayoutId id="2147483981" r:id="rId21"/>
    <p:sldLayoutId id="2147483982" r:id="rId22"/>
    <p:sldLayoutId id="2147483983" r:id="rId23"/>
    <p:sldLayoutId id="2147483984" r:id="rId24"/>
    <p:sldLayoutId id="2147483985" r:id="rId25"/>
    <p:sldLayoutId id="2147483986" r:id="rId26"/>
    <p:sldLayoutId id="2147483987" r:id="rId27"/>
    <p:sldLayoutId id="2147483988" r:id="rId28"/>
    <p:sldLayoutId id="2147483989"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1"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25/02/2025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0"/>
    </p:custDataLst>
    <p:extLst>
      <p:ext uri="{BB962C8B-B14F-4D97-AF65-F5344CB8AC3E}">
        <p14:creationId xmlns:p14="http://schemas.microsoft.com/office/powerpoint/2010/main" val="3331608749"/>
      </p:ext>
    </p:extLst>
  </p:cSld>
  <p:clrMap bg1="lt1" tx1="dk1" bg2="lt2" tx2="dk2" accent1="accent1" accent2="accent2" accent3="accent3" accent4="accent4" accent5="accent5" accent6="accent6" hlink="hlink" folHlink="folHlink"/>
  <p:sldLayoutIdLst>
    <p:sldLayoutId id="2147483991" r:id="rId1"/>
    <p:sldLayoutId id="2147483992" r:id="rId2"/>
    <p:sldLayoutId id="2147483993" r:id="rId3"/>
    <p:sldLayoutId id="2147483994" r:id="rId4"/>
    <p:sldLayoutId id="2147483995" r:id="rId5"/>
    <p:sldLayoutId id="2147483996" r:id="rId6"/>
    <p:sldLayoutId id="2147483997" r:id="rId7"/>
    <p:sldLayoutId id="2147483998" r:id="rId8"/>
    <p:sldLayoutId id="2147483999" r:id="rId9"/>
    <p:sldLayoutId id="2147484000" r:id="rId10"/>
    <p:sldLayoutId id="2147484001" r:id="rId11"/>
    <p:sldLayoutId id="2147484002" r:id="rId12"/>
    <p:sldLayoutId id="2147484003" r:id="rId13"/>
    <p:sldLayoutId id="2147484004" r:id="rId14"/>
    <p:sldLayoutId id="2147484005" r:id="rId15"/>
    <p:sldLayoutId id="2147484006" r:id="rId16"/>
    <p:sldLayoutId id="2147484007" r:id="rId17"/>
    <p:sldLayoutId id="2147484008" r:id="rId18"/>
    <p:sldLayoutId id="2147484009" r:id="rId19"/>
    <p:sldLayoutId id="2147484010" r:id="rId20"/>
    <p:sldLayoutId id="2147484011" r:id="rId21"/>
    <p:sldLayoutId id="2147484012" r:id="rId22"/>
    <p:sldLayoutId id="2147484013" r:id="rId23"/>
    <p:sldLayoutId id="2147484014" r:id="rId24"/>
    <p:sldLayoutId id="2147484015" r:id="rId25"/>
    <p:sldLayoutId id="2147484016" r:id="rId26"/>
    <p:sldLayoutId id="2147484017" r:id="rId27"/>
    <p:sldLayoutId id="2147484018" r:id="rId2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drives highest volume of short-term returns</a:t>
            </a:r>
            <a:endParaRPr lang="en-GB" dirty="0"/>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endParaRPr lang="en-GB"/>
          </a:p>
          <a:p>
            <a:pPr>
              <a:spcBef>
                <a:spcPts val="0"/>
              </a:spcBef>
            </a:pPr>
            <a:r>
              <a:rPr lang="en-US"/>
              <a:t>Long Term Multipliers: </a:t>
            </a:r>
            <a:r>
              <a:rPr lang="en-US" err="1"/>
              <a:t>EssenceMediacom</a:t>
            </a:r>
            <a:r>
              <a:rPr lang="en-US"/>
              <a:t>, Gain Theory, Mindshare, Wavemaker UK</a:t>
            </a:r>
          </a:p>
          <a:p>
            <a:pPr>
              <a:spcBef>
                <a:spcPts val="0"/>
              </a:spcBef>
            </a:pPr>
            <a:endParaRPr lang="en-US"/>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b="1" i="0" u="none" strike="noStrike" kern="1200" spc="0" baseline="0" dirty="0">
                <a:solidFill>
                  <a:schemeClr val="bg2"/>
                </a:solidFill>
              </a:rPr>
              <a:t>Short-term profit volume &amp; profit ROI</a:t>
            </a:r>
          </a:p>
          <a:p>
            <a:pPr algn="ctr" rtl="0">
              <a:defRPr sz="1200" b="0" i="0" u="none" strike="noStrike" kern="1200" spc="0" baseline="0">
                <a:solidFill>
                  <a:srgbClr val="F8F2F1"/>
                </a:solidFill>
                <a:latin typeface="+mn-lt"/>
                <a:ea typeface="+mn-ea"/>
                <a:cs typeface="+mn-cs"/>
              </a:defRPr>
            </a:pPr>
            <a:r>
              <a:rPr lang="en-GB" sz="1000" b="0" i="0" u="none" strike="noStrike" kern="1200" spc="0" baseline="0" dirty="0">
                <a:solidFill>
                  <a:schemeClr val="bg2"/>
                </a:solidFill>
              </a:rPr>
              <a:t>Bubble size represents % of short-term profit volume</a:t>
            </a:r>
          </a:p>
          <a:p>
            <a:pPr algn="ctr" rtl="0">
              <a:defRPr sz="1200" b="0" i="0" u="none" strike="noStrike" kern="1200" spc="0" baseline="0">
                <a:solidFill>
                  <a:srgbClr val="F8F2F1"/>
                </a:solidFill>
                <a:latin typeface="+mn-lt"/>
                <a:ea typeface="+mn-ea"/>
                <a:cs typeface="+mn-cs"/>
              </a:defRPr>
            </a:pPr>
            <a:r>
              <a:rPr lang="en-GB" sz="1000" b="1" i="0" u="none" strike="noStrike" kern="1200" spc="0" baseline="0" dirty="0">
                <a:solidFill>
                  <a:schemeClr val="bg2"/>
                </a:solidFill>
              </a:rPr>
              <a:t>Overall Short-Term Profit ROI: £1.87</a:t>
            </a:r>
            <a:endParaRPr lang="en-US" sz="1000" b="1" i="0" u="none" strike="noStrike" kern="1200" spc="0" baseline="0" dirty="0">
              <a:solidFill>
                <a:schemeClr val="bg2"/>
              </a:solidFill>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algn="ctr" rtl="0">
              <a:defRPr sz="1200" b="0" i="0" u="none" strike="noStrike" kern="1200" spc="0" baseline="0">
                <a:solidFill>
                  <a:srgbClr val="F8F2F1"/>
                </a:solidFill>
                <a:latin typeface="+mn-lt"/>
                <a:ea typeface="+mn-ea"/>
                <a:cs typeface="+mn-cs"/>
              </a:defRPr>
            </a:pPr>
            <a:r>
              <a:rPr lang="en-US" sz="1000" i="0" u="none" strike="noStrike" kern="1200" spc="0" baseline="0" dirty="0">
                <a:solidFill>
                  <a:schemeClr val="bg2"/>
                </a:solidFill>
              </a:rPr>
              <a:t>Short-term Profit ROI </a:t>
            </a:r>
            <a:r>
              <a:rPr kumimoji="0" lang="en-US" sz="1000" i="0" u="none" strike="noStrike" kern="1200" cap="none" spc="0" normalizeH="0" baseline="0" noProof="0" dirty="0">
                <a:ln>
                  <a:noFill/>
                </a:ln>
                <a:solidFill>
                  <a:srgbClr val="4D4D4D"/>
                </a:solidFill>
                <a:effectLst/>
                <a:uLnTx/>
                <a:uFillTx/>
                <a:latin typeface="Arial"/>
                <a:ea typeface="+mn-ea"/>
                <a:cs typeface="+mn-cs"/>
              </a:rPr>
              <a:t>(£)</a:t>
            </a:r>
            <a:endParaRPr lang="en-US" sz="1000" i="0" u="none" strike="noStrike" kern="1200" spc="0" baseline="0" dirty="0">
              <a:solidFill>
                <a:schemeClr val="bg2"/>
              </a:solidFill>
            </a:endParaRPr>
          </a:p>
        </p:txBody>
      </p:sp>
    </p:spTree>
    <p:extLst>
      <p:ext uri="{BB962C8B-B14F-4D97-AF65-F5344CB8AC3E}">
        <p14:creationId xmlns:p14="http://schemas.microsoft.com/office/powerpoint/2010/main" val="1167450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ADBD01-01A7-08C0-13DF-011D55D90998}"/>
              </a:ext>
            </a:extLst>
          </p:cNvPr>
          <p:cNvSpPr>
            <a:spLocks noGrp="1"/>
          </p:cNvSpPr>
          <p:nvPr>
            <p:ph type="title"/>
          </p:nvPr>
        </p:nvSpPr>
        <p:spPr/>
        <p:txBody>
          <a:bodyPr/>
          <a:lstStyle/>
          <a:p>
            <a:r>
              <a:rPr lang="en-US" dirty="0"/>
              <a:t>TV delivers the highest total volume of profit</a:t>
            </a:r>
          </a:p>
        </p:txBody>
      </p:sp>
      <p:sp>
        <p:nvSpPr>
          <p:cNvPr id="6" name="Text Placeholder 5">
            <a:extLst>
              <a:ext uri="{FF2B5EF4-FFF2-40B4-BE49-F238E27FC236}">
                <a16:creationId xmlns:a16="http://schemas.microsoft.com/office/drawing/2014/main" id="{49B89901-9FAE-3B94-87CA-CB6A3DD773DA}"/>
              </a:ext>
            </a:extLst>
          </p:cNvPr>
          <p:cNvSpPr>
            <a:spLocks noGrp="1"/>
          </p:cNvSpPr>
          <p:nvPr>
            <p:ph type="body" sz="quarter" idx="15"/>
          </p:nvPr>
        </p:nvSpPr>
        <p:spPr/>
        <p:txBody>
          <a:bodyPr/>
          <a:lstStyle/>
          <a:p>
            <a:pPr>
              <a:spcBef>
                <a:spcPts val="0"/>
              </a:spcBef>
            </a:pPr>
            <a:r>
              <a:rPr lang="en-US"/>
              <a:t>Source: Profit Ability 2, April 2024 – Short term benchmarks: </a:t>
            </a:r>
            <a:r>
              <a:rPr lang="en-US" err="1"/>
              <a:t>Ebiquity</a:t>
            </a:r>
            <a:r>
              <a:rPr lang="en-US"/>
              <a:t>, </a:t>
            </a:r>
            <a:r>
              <a:rPr lang="en-US" err="1"/>
              <a:t>EssenceMediacom</a:t>
            </a:r>
            <a:r>
              <a:rPr lang="en-US"/>
              <a:t>, Gain Theory, Mindshare, Wavemaker UK. </a:t>
            </a:r>
          </a:p>
          <a:p>
            <a:pPr>
              <a:spcBef>
                <a:spcPts val="0"/>
              </a:spcBef>
            </a:pPr>
            <a:r>
              <a:rPr lang="en-US"/>
              <a:t>Long Term Multipliers: </a:t>
            </a:r>
            <a:r>
              <a:rPr lang="en-US" err="1"/>
              <a:t>EssenceMediacom</a:t>
            </a:r>
            <a:r>
              <a:rPr lang="en-US"/>
              <a:t>, Gain Theory, Mindshare, Wavemaker UK</a:t>
            </a:r>
          </a:p>
        </p:txBody>
      </p:sp>
      <p:graphicFrame>
        <p:nvGraphicFramePr>
          <p:cNvPr id="9" name="Chart 8">
            <a:extLst>
              <a:ext uri="{FF2B5EF4-FFF2-40B4-BE49-F238E27FC236}">
                <a16:creationId xmlns:a16="http://schemas.microsoft.com/office/drawing/2014/main" id="{C036C83B-099D-17EC-D371-74F8872FCC2B}"/>
              </a:ext>
            </a:extLst>
          </p:cNvPr>
          <p:cNvGraphicFramePr/>
          <p:nvPr/>
        </p:nvGraphicFramePr>
        <p:xfrm>
          <a:off x="696000" y="1597907"/>
          <a:ext cx="10800000" cy="35504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30D2D0E-6D1D-E81B-E764-DD72EAEC9D61}"/>
              </a:ext>
            </a:extLst>
          </p:cNvPr>
          <p:cNvSpPr txBox="1"/>
          <p:nvPr/>
        </p:nvSpPr>
        <p:spPr>
          <a:xfrm>
            <a:off x="3771900" y="1381125"/>
            <a:ext cx="46482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b="1" i="0" u="none" strike="noStrike" kern="1200" cap="none" spc="0" normalizeH="0" baseline="0" noProof="0" dirty="0">
                <a:ln>
                  <a:noFill/>
                </a:ln>
                <a:solidFill>
                  <a:srgbClr val="4D4D4D"/>
                </a:solidFill>
                <a:effectLst/>
                <a:uLnTx/>
                <a:uFillTx/>
                <a:latin typeface="Arial"/>
                <a:ea typeface="+mn-ea"/>
                <a:cs typeface="+mn-cs"/>
              </a:rPr>
              <a:t>Full profit volume &amp; profit ROI</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0" i="0" u="none" strike="noStrike" kern="1200" cap="none" spc="0" normalizeH="0" baseline="0" noProof="0" dirty="0">
                <a:ln>
                  <a:noFill/>
                </a:ln>
                <a:solidFill>
                  <a:srgbClr val="4D4D4D"/>
                </a:solidFill>
                <a:effectLst/>
                <a:uLnTx/>
                <a:uFillTx/>
                <a:latin typeface="Arial"/>
                <a:ea typeface="+mn-ea"/>
                <a:cs typeface="+mn-cs"/>
              </a:rPr>
              <a:t>Bubble size represents % of full profit volume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GB" sz="1000" b="1" i="0" u="none" strike="noStrike" kern="1200" cap="none" spc="0" normalizeH="0" baseline="0" noProof="0" dirty="0">
                <a:ln>
                  <a:noFill/>
                </a:ln>
                <a:solidFill>
                  <a:srgbClr val="4D4D4D"/>
                </a:solidFill>
                <a:effectLst/>
                <a:uLnTx/>
                <a:uFillTx/>
                <a:latin typeface="Arial"/>
                <a:ea typeface="+mn-ea"/>
                <a:cs typeface="+mn-cs"/>
              </a:rPr>
              <a:t>Overall Full Profit ROI: £4.11</a:t>
            </a:r>
            <a:endParaRPr kumimoji="0" lang="en-US" sz="1000" b="1" i="0" u="none" strike="noStrike" kern="1200" cap="none" spc="0" normalizeH="0" baseline="0" noProof="0" dirty="0">
              <a:ln>
                <a:noFill/>
              </a:ln>
              <a:solidFill>
                <a:srgbClr val="4D4D4D"/>
              </a:solidFill>
              <a:effectLst/>
              <a:uLnTx/>
              <a:uFillTx/>
              <a:latin typeface="Arial"/>
              <a:ea typeface="+mn-ea"/>
              <a:cs typeface="+mn-cs"/>
            </a:endParaRPr>
          </a:p>
        </p:txBody>
      </p:sp>
      <p:sp>
        <p:nvSpPr>
          <p:cNvPr id="12" name="TextBox 11">
            <a:extLst>
              <a:ext uri="{FF2B5EF4-FFF2-40B4-BE49-F238E27FC236}">
                <a16:creationId xmlns:a16="http://schemas.microsoft.com/office/drawing/2014/main" id="{A146ECAE-1CC3-6B4A-3C1D-30F2CCF93701}"/>
              </a:ext>
            </a:extLst>
          </p:cNvPr>
          <p:cNvSpPr txBox="1"/>
          <p:nvPr/>
        </p:nvSpPr>
        <p:spPr>
          <a:xfrm>
            <a:off x="3717924" y="5133613"/>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 of Spend</a:t>
            </a:r>
          </a:p>
        </p:txBody>
      </p:sp>
      <p:sp>
        <p:nvSpPr>
          <p:cNvPr id="13" name="TextBox 12">
            <a:extLst>
              <a:ext uri="{FF2B5EF4-FFF2-40B4-BE49-F238E27FC236}">
                <a16:creationId xmlns:a16="http://schemas.microsoft.com/office/drawing/2014/main" id="{E4ECA076-7A4E-1CBF-3BC3-CC4C34AFEEB1}"/>
              </a:ext>
            </a:extLst>
          </p:cNvPr>
          <p:cNvSpPr txBox="1"/>
          <p:nvPr/>
        </p:nvSpPr>
        <p:spPr>
          <a:xfrm rot="16200000">
            <a:off x="-1775538" y="3222704"/>
            <a:ext cx="4648200" cy="2462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srgbClr val="F8F2F1"/>
                </a:solidFill>
                <a:latin typeface="+mn-lt"/>
                <a:ea typeface="+mn-ea"/>
                <a:cs typeface="+mn-cs"/>
              </a:defRPr>
            </a:pPr>
            <a:r>
              <a:rPr kumimoji="0" lang="en-US" sz="1000" i="0" u="none" strike="noStrike" kern="1200" cap="none" spc="0" normalizeH="0" baseline="0" noProof="0" dirty="0">
                <a:ln>
                  <a:noFill/>
                </a:ln>
                <a:solidFill>
                  <a:srgbClr val="4D4D4D"/>
                </a:solidFill>
                <a:effectLst/>
                <a:uLnTx/>
                <a:uFillTx/>
                <a:latin typeface="Arial"/>
                <a:ea typeface="+mn-ea"/>
                <a:cs typeface="+mn-cs"/>
              </a:rPr>
              <a:t>Profit ROI (£)</a:t>
            </a:r>
          </a:p>
        </p:txBody>
      </p:sp>
    </p:spTree>
    <p:extLst>
      <p:ext uri="{BB962C8B-B14F-4D97-AF65-F5344CB8AC3E}">
        <p14:creationId xmlns:p14="http://schemas.microsoft.com/office/powerpoint/2010/main" val="94860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6BCAFA6-29C3-DFF2-62C5-3616CC19D59A}"/>
              </a:ext>
            </a:extLst>
          </p:cNvPr>
          <p:cNvSpPr/>
          <p:nvPr/>
        </p:nvSpPr>
        <p:spPr>
          <a:xfrm>
            <a:off x="2019300" y="1034856"/>
            <a:ext cx="8429625" cy="306457"/>
          </a:xfrm>
          <a:prstGeom prst="rect">
            <a:avLst/>
          </a:prstGeom>
          <a:solidFill>
            <a:schemeClr val="bg1">
              <a:lumMod val="95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rPr>
              <a:t>The percentage of advertising profit driven by channel in the same week of advertising exposure</a:t>
            </a:r>
          </a:p>
        </p:txBody>
      </p:sp>
      <p:sp>
        <p:nvSpPr>
          <p:cNvPr id="2" name="Title 1">
            <a:extLst>
              <a:ext uri="{FF2B5EF4-FFF2-40B4-BE49-F238E27FC236}">
                <a16:creationId xmlns:a16="http://schemas.microsoft.com/office/drawing/2014/main" id="{12E69C62-D80E-91B0-E0F7-0A61F6BC6476}"/>
              </a:ext>
            </a:extLst>
          </p:cNvPr>
          <p:cNvSpPr>
            <a:spLocks noGrp="1"/>
          </p:cNvSpPr>
          <p:nvPr>
            <p:ph type="title"/>
          </p:nvPr>
        </p:nvSpPr>
        <p:spPr>
          <a:xfrm>
            <a:off x="371475" y="359944"/>
            <a:ext cx="11642725" cy="1021181"/>
          </a:xfrm>
        </p:spPr>
        <p:txBody>
          <a:bodyPr>
            <a:normAutofit/>
          </a:bodyPr>
          <a:lstStyle/>
          <a:p>
            <a:r>
              <a:rPr lang="en-US" dirty="0"/>
              <a:t>Immediate payback not exclusive to ‘performance’ media</a:t>
            </a:r>
            <a:endParaRPr lang="en-GB" dirty="0"/>
          </a:p>
        </p:txBody>
      </p:sp>
      <p:sp>
        <p:nvSpPr>
          <p:cNvPr id="3" name="Text Placeholder 2">
            <a:extLst>
              <a:ext uri="{FF2B5EF4-FFF2-40B4-BE49-F238E27FC236}">
                <a16:creationId xmlns:a16="http://schemas.microsoft.com/office/drawing/2014/main" id="{C32A1A56-63F4-B564-FCD6-6E8E89F799A1}"/>
              </a:ext>
            </a:extLst>
          </p:cNvPr>
          <p:cNvSpPr>
            <a:spLocks noGrp="1"/>
          </p:cNvSpPr>
          <p:nvPr>
            <p:ph type="body" sz="quarter" idx="15"/>
          </p:nvPr>
        </p:nvSpPr>
        <p:spPr>
          <a:xfrm>
            <a:off x="377757" y="5365115"/>
            <a:ext cx="11334817" cy="304800"/>
          </a:xfrm>
        </p:spPr>
        <p:txBody>
          <a:bodyPr/>
          <a:lstStyle/>
          <a:p>
            <a:pPr>
              <a:spcBef>
                <a:spcPts val="0"/>
              </a:spcBef>
            </a:pPr>
            <a:r>
              <a:rPr lang="en-US" dirty="0"/>
              <a:t>Source: Profit Ability 2, April 2024 – Short term benchmarks: Ebiquity, EssenceMediacom, Gain Theory, Mindshare, Wavemaker UK.</a:t>
            </a:r>
          </a:p>
          <a:p>
            <a:pPr>
              <a:spcBef>
                <a:spcPts val="0"/>
              </a:spcBef>
            </a:pPr>
            <a:r>
              <a:rPr lang="en-US" dirty="0"/>
              <a:t>Immediate contribution = the same week of advertising exposure</a:t>
            </a:r>
          </a:p>
        </p:txBody>
      </p:sp>
      <p:graphicFrame>
        <p:nvGraphicFramePr>
          <p:cNvPr id="4" name="Chart 3">
            <a:extLst>
              <a:ext uri="{FF2B5EF4-FFF2-40B4-BE49-F238E27FC236}">
                <a16:creationId xmlns:a16="http://schemas.microsoft.com/office/drawing/2014/main" id="{2EB17024-5772-DCDF-33BB-B5EC2F387481}"/>
              </a:ext>
            </a:extLst>
          </p:cNvPr>
          <p:cNvGraphicFramePr/>
          <p:nvPr/>
        </p:nvGraphicFramePr>
        <p:xfrm>
          <a:off x="1080000" y="1382400"/>
          <a:ext cx="9928800" cy="364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280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PROJECT_OPEN" val="0"/>
  <p:tag name="ARTICULATE_SLIDE_COUNT" val="1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953</Words>
  <Application>Microsoft Office PowerPoint</Application>
  <PresentationFormat>Widescreen</PresentationFormat>
  <Paragraphs>72</Paragraphs>
  <Slides>3</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Aptos</vt:lpstr>
      <vt:lpstr>Arial</vt:lpstr>
      <vt:lpstr>Calibri</vt:lpstr>
      <vt:lpstr>Proxima Nova Rg</vt:lpstr>
      <vt:lpstr>proxima-nova</vt:lpstr>
      <vt:lpstr>Thinkbox</vt:lpstr>
      <vt:lpstr>1_Thinkbox</vt:lpstr>
      <vt:lpstr>Thinkbox_Red</vt:lpstr>
      <vt:lpstr>TV drives highest volume of short-term returns</vt:lpstr>
      <vt:lpstr>TV delivers the highest total volume of profit</vt:lpstr>
      <vt:lpstr>Immediate payback not exclusive to ‘performance’ media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Leclezio</dc:creator>
  <cp:lastModifiedBy>Nailah Uddin</cp:lastModifiedBy>
  <cp:revision>355</cp:revision>
  <dcterms:created xsi:type="dcterms:W3CDTF">2017-06-26T09:49:09Z</dcterms:created>
  <dcterms:modified xsi:type="dcterms:W3CDTF">2025-02-25T15:59:28Z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C1462182-D2AD-484E-BA59-D92BD6CB2974</vt:lpwstr>
  </property>
  <property fmtid="{D5CDD505-2E9C-101B-9397-08002B2CF9AE}" pid="3" name="ArticulatePath">
    <vt:lpwstr>Presentation1</vt:lpwstr>
  </property>
</Properties>
</file>