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3.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90.xml" ContentType="application/vnd.openxmlformats-officedocument.presentationml.tags+xml"/>
  <Override PartName="/ppt/tags/tag9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92.xml" ContentType="application/vnd.openxmlformats-officedocument.presentationml.tags+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960" r:id="rId2"/>
    <p:sldMasterId id="2147483990" r:id="rId3"/>
  </p:sldMasterIdLst>
  <p:notesMasterIdLst>
    <p:notesMasterId r:id="rId7"/>
  </p:notesMasterIdLst>
  <p:handoutMasterIdLst>
    <p:handoutMasterId r:id="rId8"/>
  </p:handoutMasterIdLst>
  <p:sldIdLst>
    <p:sldId id="256" r:id="rId4"/>
    <p:sldId id="257" r:id="rId5"/>
    <p:sldId id="258" r:id="rId6"/>
  </p:sldIdLst>
  <p:sldSz cx="12192000" cy="6858000"/>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160" userDrawn="1">
          <p15:clr>
            <a:srgbClr val="A4A3A4"/>
          </p15:clr>
        </p15:guide>
        <p15:guide id="3" orient="horz" pos="300" userDrawn="1">
          <p15:clr>
            <a:srgbClr val="A4A3A4"/>
          </p15:clr>
        </p15:guide>
        <p15:guide id="4" orient="horz" pos="3430" userDrawn="1">
          <p15:clr>
            <a:srgbClr val="A4A3A4"/>
          </p15:clr>
        </p15:guide>
        <p15:guide id="5" orient="horz" pos="3453" userDrawn="1">
          <p15:clr>
            <a:srgbClr val="A4A3A4"/>
          </p15:clr>
        </p15:guide>
        <p15:guide id="6" orient="horz" pos="3022" userDrawn="1">
          <p15:clr>
            <a:srgbClr val="A4A3A4"/>
          </p15:clr>
        </p15:guide>
        <p15:guide id="7" orient="horz" pos="109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00"/>
    <a:srgbClr val="EB7305"/>
    <a:srgbClr val="808080"/>
    <a:srgbClr val="00A5D7"/>
    <a:srgbClr val="7ED2EC"/>
    <a:srgbClr val="E10514"/>
    <a:srgbClr val="D9D9D9"/>
    <a:srgbClr val="E5E5E5"/>
    <a:srgbClr val="B9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51" autoAdjust="0"/>
    <p:restoredTop sz="67323" autoAdjust="0"/>
  </p:normalViewPr>
  <p:slideViewPr>
    <p:cSldViewPr snapToGrid="0" showGuides="1">
      <p:cViewPr varScale="1">
        <p:scale>
          <a:sx n="66" d="100"/>
          <a:sy n="66" d="100"/>
        </p:scale>
        <p:origin x="780" y="66"/>
      </p:cViewPr>
      <p:guideLst>
        <p:guide pos="3160"/>
        <p:guide orient="horz" pos="300"/>
        <p:guide orient="horz" pos="3430"/>
        <p:guide orient="horz" pos="3453"/>
        <p:guide orient="horz" pos="3022"/>
        <p:guide orient="horz" pos="1094"/>
      </p:guideLst>
    </p:cSldViewPr>
  </p:slideViewPr>
  <p:outlineViewPr>
    <p:cViewPr>
      <p:scale>
        <a:sx n="33" d="100"/>
        <a:sy n="33" d="100"/>
      </p:scale>
      <p:origin x="0" y="-16800"/>
    </p:cViewPr>
  </p:outlineViewPr>
  <p:notesTextViewPr>
    <p:cViewPr>
      <p:scale>
        <a:sx n="3" d="2"/>
        <a:sy n="3" d="2"/>
      </p:scale>
      <p:origin x="0" y="0"/>
    </p:cViewPr>
  </p:notesTextViewPr>
  <p:notesViewPr>
    <p:cSldViewPr snapToGrid="0" showGuides="1">
      <p:cViewPr varScale="1">
        <p:scale>
          <a:sx n="82" d="100"/>
          <a:sy n="82" d="100"/>
        </p:scale>
        <p:origin x="387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tags" Target="tags/tag1.xml"/><Relationship Id="rId14"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rgbClr val="372D87"/>
            </a:solidFill>
            <a:ln>
              <a:noFill/>
            </a:ln>
            <a:effectLst/>
          </c:spPr>
          <c:invertIfNegative val="0"/>
          <c:dPt>
            <c:idx val="0"/>
            <c:invertIfNegative val="0"/>
            <c:bubble3D val="0"/>
            <c:spPr>
              <a:solidFill>
                <a:srgbClr val="372D87"/>
              </a:solidFill>
              <a:ln>
                <a:noFill/>
              </a:ln>
              <a:effectLst/>
            </c:spPr>
            <c:extLst>
              <c:ext xmlns:c16="http://schemas.microsoft.com/office/drawing/2014/chart" uri="{C3380CC4-5D6E-409C-BE32-E72D297353CC}">
                <c16:uniqueId val="{00000001-88C6-414A-9184-3EB7FE07D24B}"/>
              </c:ext>
            </c:extLst>
          </c:dPt>
          <c:dPt>
            <c:idx val="1"/>
            <c:invertIfNegative val="0"/>
            <c:bubble3D val="0"/>
            <c:spPr>
              <a:solidFill>
                <a:srgbClr val="372D87"/>
              </a:solidFill>
              <a:ln>
                <a:noFill/>
              </a:ln>
              <a:effectLst/>
            </c:spPr>
            <c:extLst>
              <c:ext xmlns:c16="http://schemas.microsoft.com/office/drawing/2014/chart" uri="{C3380CC4-5D6E-409C-BE32-E72D297353CC}">
                <c16:uniqueId val="{00000003-88C6-414A-9184-3EB7FE07D24B}"/>
              </c:ext>
            </c:extLst>
          </c:dPt>
          <c:cat>
            <c:strRef>
              <c:f>Sheet1!$A$2:$A$4</c:f>
              <c:strCache>
                <c:ptCount val="3"/>
                <c:pt idx="0">
                  <c:v>1980-1996</c:v>
                </c:pt>
                <c:pt idx="1">
                  <c:v>1998-2006</c:v>
                </c:pt>
                <c:pt idx="2">
                  <c:v>2008-2016</c:v>
                </c:pt>
              </c:strCache>
            </c:strRef>
          </c:cat>
          <c:val>
            <c:numRef>
              <c:f>Sheet1!$B$2:$B$4</c:f>
              <c:numCache>
                <c:formatCode>General</c:formatCode>
                <c:ptCount val="3"/>
                <c:pt idx="0">
                  <c:v>12</c:v>
                </c:pt>
                <c:pt idx="1">
                  <c:v>27</c:v>
                </c:pt>
                <c:pt idx="2">
                  <c:v>40</c:v>
                </c:pt>
              </c:numCache>
            </c:numRef>
          </c:val>
          <c:extLst>
            <c:ext xmlns:c16="http://schemas.microsoft.com/office/drawing/2014/chart" uri="{C3380CC4-5D6E-409C-BE32-E72D297353CC}">
              <c16:uniqueId val="{00000004-88C6-414A-9184-3EB7FE07D24B}"/>
            </c:ext>
          </c:extLst>
        </c:ser>
        <c:dLbls>
          <c:showLegendKey val="0"/>
          <c:showVal val="0"/>
          <c:showCatName val="0"/>
          <c:showSerName val="0"/>
          <c:showPercent val="0"/>
          <c:showBubbleSize val="0"/>
        </c:dLbls>
        <c:gapWidth val="99"/>
        <c:overlap val="-27"/>
        <c:axId val="128064896"/>
        <c:axId val="32760576"/>
      </c:barChart>
      <c:catAx>
        <c:axId val="12806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2760576"/>
        <c:crosses val="autoZero"/>
        <c:auto val="1"/>
        <c:lblAlgn val="ctr"/>
        <c:lblOffset val="100"/>
        <c:noMultiLvlLbl val="0"/>
      </c:catAx>
      <c:valAx>
        <c:axId val="32760576"/>
        <c:scaling>
          <c:orientation val="minMax"/>
        </c:scaling>
        <c:delete val="0"/>
        <c:axPos val="l"/>
        <c:majorGridlines>
          <c:spPr>
            <a:ln w="6350"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28064896"/>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749585330717145E-2"/>
          <c:y val="4.4632504238395806E-2"/>
          <c:w val="0.8795498481804529"/>
          <c:h val="0.84850433167846984"/>
        </c:manualLayout>
      </c:layout>
      <c:bubbleChart>
        <c:varyColors val="0"/>
        <c:ser>
          <c:idx val="0"/>
          <c:order val="0"/>
          <c:tx>
            <c:strRef>
              <c:f>Sheet1!$B$1</c:f>
              <c:strCache>
                <c:ptCount val="1"/>
                <c:pt idx="0">
                  <c:v>ROI</c:v>
                </c:pt>
              </c:strCache>
            </c:strRef>
          </c:tx>
          <c:spPr>
            <a:solidFill>
              <a:schemeClr val="accent1">
                <a:alpha val="75000"/>
              </a:schemeClr>
            </a:solidFill>
            <a:ln>
              <a:noFill/>
            </a:ln>
            <a:effectLst/>
          </c:spPr>
          <c:invertIfNegative val="0"/>
          <c:dPt>
            <c:idx val="0"/>
            <c:invertIfNegative val="0"/>
            <c:bubble3D val="1"/>
            <c:spPr>
              <a:solidFill>
                <a:schemeClr val="accent3"/>
              </a:solidFill>
              <a:ln>
                <a:noFill/>
              </a:ln>
              <a:effectLst/>
            </c:spPr>
            <c:extLst>
              <c:ext xmlns:c16="http://schemas.microsoft.com/office/drawing/2014/chart" uri="{C3380CC4-5D6E-409C-BE32-E72D297353CC}">
                <c16:uniqueId val="{00000001-1442-415C-85DB-534653BDF764}"/>
              </c:ext>
            </c:extLst>
          </c:dPt>
          <c:dPt>
            <c:idx val="1"/>
            <c:invertIfNegative val="0"/>
            <c:bubble3D val="1"/>
            <c:spPr>
              <a:solidFill>
                <a:schemeClr val="accent6"/>
              </a:solidFill>
              <a:ln>
                <a:noFill/>
              </a:ln>
              <a:effectLst/>
            </c:spPr>
            <c:extLst>
              <c:ext xmlns:c16="http://schemas.microsoft.com/office/drawing/2014/chart" uri="{C3380CC4-5D6E-409C-BE32-E72D297353CC}">
                <c16:uniqueId val="{00000003-1442-415C-85DB-534653BDF764}"/>
              </c:ext>
            </c:extLst>
          </c:dPt>
          <c:dPt>
            <c:idx val="2"/>
            <c:invertIfNegative val="0"/>
            <c:bubble3D val="1"/>
            <c:spPr>
              <a:solidFill>
                <a:schemeClr val="accent2"/>
              </a:solidFill>
              <a:ln>
                <a:noFill/>
              </a:ln>
              <a:effectLst/>
            </c:spPr>
            <c:extLst>
              <c:ext xmlns:c16="http://schemas.microsoft.com/office/drawing/2014/chart" uri="{C3380CC4-5D6E-409C-BE32-E72D297353CC}">
                <c16:uniqueId val="{00000005-1442-415C-85DB-534653BDF764}"/>
              </c:ext>
            </c:extLst>
          </c:dPt>
          <c:dPt>
            <c:idx val="3"/>
            <c:invertIfNegative val="0"/>
            <c:bubble3D val="1"/>
            <c:spPr>
              <a:solidFill>
                <a:srgbClr val="FFCD00"/>
              </a:solidFill>
              <a:ln>
                <a:noFill/>
              </a:ln>
              <a:effectLst/>
            </c:spPr>
            <c:extLst>
              <c:ext xmlns:c16="http://schemas.microsoft.com/office/drawing/2014/chart" uri="{C3380CC4-5D6E-409C-BE32-E72D297353CC}">
                <c16:uniqueId val="{00000007-1442-415C-85DB-534653BDF764}"/>
              </c:ext>
            </c:extLst>
          </c:dPt>
          <c:dPt>
            <c:idx val="4"/>
            <c:invertIfNegative val="0"/>
            <c:bubble3D val="1"/>
            <c:spPr>
              <a:solidFill>
                <a:schemeClr val="accent1"/>
              </a:solidFill>
              <a:ln>
                <a:noFill/>
              </a:ln>
              <a:effectLst/>
            </c:spPr>
            <c:extLst>
              <c:ext xmlns:c16="http://schemas.microsoft.com/office/drawing/2014/chart" uri="{C3380CC4-5D6E-409C-BE32-E72D297353CC}">
                <c16:uniqueId val="{00000009-1442-415C-85DB-534653BDF764}"/>
              </c:ext>
            </c:extLst>
          </c:dPt>
          <c:dPt>
            <c:idx val="5"/>
            <c:invertIfNegative val="0"/>
            <c:bubble3D val="1"/>
            <c:spPr>
              <a:solidFill>
                <a:srgbClr val="00A5D7"/>
              </a:solidFill>
              <a:ln>
                <a:noFill/>
              </a:ln>
              <a:effectLst/>
            </c:spPr>
            <c:extLst>
              <c:ext xmlns:c16="http://schemas.microsoft.com/office/drawing/2014/chart" uri="{C3380CC4-5D6E-409C-BE32-E72D297353CC}">
                <c16:uniqueId val="{0000000B-1442-415C-85DB-534653BDF764}"/>
              </c:ext>
            </c:extLst>
          </c:dPt>
          <c:dPt>
            <c:idx val="6"/>
            <c:invertIfNegative val="0"/>
            <c:bubble3D val="1"/>
            <c:spPr>
              <a:noFill/>
              <a:ln>
                <a:noFill/>
              </a:ln>
              <a:effectLst/>
            </c:spPr>
            <c:extLst>
              <c:ext xmlns:c16="http://schemas.microsoft.com/office/drawing/2014/chart" uri="{C3380CC4-5D6E-409C-BE32-E72D297353CC}">
                <c16:uniqueId val="{0000000D-1442-415C-85DB-534653BDF764}"/>
              </c:ext>
            </c:extLst>
          </c:dPt>
          <c:xVal>
            <c:numRef>
              <c:f>Sheet1!$A$2:$A$7</c:f>
              <c:numCache>
                <c:formatCode>0%</c:formatCode>
                <c:ptCount val="6"/>
                <c:pt idx="0">
                  <c:v>0.54</c:v>
                </c:pt>
                <c:pt idx="1">
                  <c:v>0.05</c:v>
                </c:pt>
                <c:pt idx="2">
                  <c:v>0.23</c:v>
                </c:pt>
                <c:pt idx="3">
                  <c:v>0.06</c:v>
                </c:pt>
                <c:pt idx="4">
                  <c:v>0.04</c:v>
                </c:pt>
                <c:pt idx="5">
                  <c:v>0.08</c:v>
                </c:pt>
              </c:numCache>
            </c:numRef>
          </c:xVal>
          <c:yVal>
            <c:numRef>
              <c:f>Sheet1!$B$2:$B$7</c:f>
              <c:numCache>
                <c:formatCode>"£"#,##0.00_);[Red]\("£"#,##0.00\)</c:formatCode>
                <c:ptCount val="6"/>
                <c:pt idx="0">
                  <c:v>4.2</c:v>
                </c:pt>
                <c:pt idx="1">
                  <c:v>2.09</c:v>
                </c:pt>
                <c:pt idx="2">
                  <c:v>2.4300000000000002</c:v>
                </c:pt>
                <c:pt idx="3">
                  <c:v>2.35</c:v>
                </c:pt>
                <c:pt idx="4">
                  <c:v>0.84</c:v>
                </c:pt>
                <c:pt idx="5">
                  <c:v>1.1499999999999999</c:v>
                </c:pt>
              </c:numCache>
            </c:numRef>
          </c:yVal>
          <c:bubbleSize>
            <c:numRef>
              <c:f>Sheet1!$C$2:$C$7</c:f>
              <c:numCache>
                <c:formatCode>0%</c:formatCode>
                <c:ptCount val="6"/>
                <c:pt idx="0">
                  <c:v>0.71</c:v>
                </c:pt>
                <c:pt idx="1">
                  <c:v>0.03</c:v>
                </c:pt>
                <c:pt idx="2">
                  <c:v>0.18</c:v>
                </c:pt>
                <c:pt idx="3">
                  <c:v>0.04</c:v>
                </c:pt>
                <c:pt idx="4">
                  <c:v>0.01</c:v>
                </c:pt>
                <c:pt idx="5">
                  <c:v>0.03</c:v>
                </c:pt>
              </c:numCache>
            </c:numRef>
          </c:bubbleSize>
          <c:bubble3D val="1"/>
          <c:extLst>
            <c:ext xmlns:c16="http://schemas.microsoft.com/office/drawing/2014/chart" uri="{C3380CC4-5D6E-409C-BE32-E72D297353CC}">
              <c16:uniqueId val="{0000000E-1442-415C-85DB-534653BDF764}"/>
            </c:ext>
          </c:extLst>
        </c:ser>
        <c:dLbls>
          <c:showLegendKey val="0"/>
          <c:showVal val="0"/>
          <c:showCatName val="0"/>
          <c:showSerName val="0"/>
          <c:showPercent val="0"/>
          <c:showBubbleSize val="0"/>
        </c:dLbls>
        <c:bubbleScale val="100"/>
        <c:showNegBubbles val="0"/>
        <c:axId val="186751232"/>
        <c:axId val="186765312"/>
      </c:bubbleChart>
      <c:valAx>
        <c:axId val="186751232"/>
        <c:scaling>
          <c:orientation val="minMax"/>
          <c:min val="0"/>
        </c:scaling>
        <c:delete val="0"/>
        <c:axPos val="b"/>
        <c:numFmt formatCode="0%"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86765312"/>
        <c:crosses val="autoZero"/>
        <c:crossBetween val="midCat"/>
      </c:valAx>
      <c:valAx>
        <c:axId val="18676531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8675123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tags" Target="../tags/tag90.xml"/><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6BA460-DC86-49AC-90AA-86C1E02239B2}" type="datetimeFigureOut">
              <a:rPr lang="en-GB" smtClean="0"/>
              <a:t>13/07/2018</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DDBEB2-BA40-44C0-A1B9-C3272EDE07E4}" type="slidenum">
              <a:rPr lang="en-GB" smtClean="0"/>
              <a:t>‹#›</a:t>
            </a:fld>
            <a:endParaRPr lang="en-GB"/>
          </a:p>
        </p:txBody>
      </p:sp>
    </p:spTree>
    <p:custDataLst>
      <p:tags r:id="rId2"/>
    </p:custDataLst>
    <p:extLst>
      <p:ext uri="{BB962C8B-B14F-4D97-AF65-F5344CB8AC3E}">
        <p14:creationId xmlns:p14="http://schemas.microsoft.com/office/powerpoint/2010/main" val="902387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2C2853-E575-4BC1-90FA-3518084ECF7E}" type="datetimeFigureOut">
              <a:rPr lang="en-GB" smtClean="0"/>
              <a:t>13/07/2018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DFD36-33EA-4DB4-B32D-6EBE0B1D4496}" type="slidenum">
              <a:rPr lang="en-GB" smtClean="0"/>
              <a:t>‹#›</a:t>
            </a:fld>
            <a:endParaRPr lang="en-GB"/>
          </a:p>
        </p:txBody>
      </p:sp>
    </p:spTree>
    <p:extLst>
      <p:ext uri="{BB962C8B-B14F-4D97-AF65-F5344CB8AC3E}">
        <p14:creationId xmlns:p14="http://schemas.microsoft.com/office/powerpoint/2010/main" val="1326831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IPA study ‘Media in Focus’ looked at how advertising effectiveness has changed over time. If</a:t>
            </a:r>
            <a:r>
              <a:rPr lang="en-GB" sz="1200" kern="1200" baseline="0" dirty="0">
                <a:solidFill>
                  <a:schemeClr val="tx1"/>
                </a:solidFill>
                <a:effectLst/>
                <a:latin typeface="+mn-lt"/>
                <a:ea typeface="+mn-ea"/>
                <a:cs typeface="+mn-cs"/>
              </a:rPr>
              <a:t> we look at how TV’s effectiveness has changed over time you might expect that in an era of social media and online video that TV might have become less effective. But actually the reverse is true.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By adding TV to your campaign, you could now expect an average increase in effectiveness of 40%. That makes it one of the biggest differences you can make to the effectiveness of marketing.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 more information on this study please see:</a:t>
            </a:r>
          </a:p>
          <a:p>
            <a:r>
              <a:rPr lang="en-GB" dirty="0"/>
              <a:t>https://www.thinkbox.tv/Research/Thinkbox-research/Media-in-Focus-free-download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A0DFD36-33EA-4DB4-B32D-6EBE0B1D4496}" type="slidenum">
              <a:rPr lang="en-GB" smtClean="0"/>
              <a:t>1</a:t>
            </a:fld>
            <a:endParaRPr lang="en-GB"/>
          </a:p>
        </p:txBody>
      </p:sp>
    </p:spTree>
    <p:extLst>
      <p:ext uri="{BB962C8B-B14F-4D97-AF65-F5344CB8AC3E}">
        <p14:creationId xmlns:p14="http://schemas.microsoft.com/office/powerpoint/2010/main" val="55528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Only by looking at the combined short and long-term effects of advertising can you see the entirety of what each medium provides in profitable return. To do this we combine the results of the short and long-term section of the Profit Ability study to report total efficiency and profit volume returned by media channel.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TV delivers 71% of total advertising-generated profit over 3 years despite TV currently commanding 54% of average advertising budget.</a:t>
            </a:r>
            <a:endParaRPr lang="en-GB" dirty="0"/>
          </a:p>
        </p:txBody>
      </p:sp>
      <p:sp>
        <p:nvSpPr>
          <p:cNvPr id="4" name="Slide Number Placeholder 3"/>
          <p:cNvSpPr>
            <a:spLocks noGrp="1"/>
          </p:cNvSpPr>
          <p:nvPr>
            <p:ph type="sldNum" sz="quarter" idx="10"/>
          </p:nvPr>
        </p:nvSpPr>
        <p:spPr/>
        <p:txBody>
          <a:bodyPr/>
          <a:lstStyle/>
          <a:p>
            <a:fld id="{BA0DFD36-33EA-4DB4-B32D-6EBE0B1D4496}" type="slidenum">
              <a:rPr lang="en-GB" smtClean="0"/>
              <a:t>2</a:t>
            </a:fld>
            <a:endParaRPr lang="en-GB"/>
          </a:p>
        </p:txBody>
      </p:sp>
    </p:spTree>
    <p:extLst>
      <p:ext uri="{BB962C8B-B14F-4D97-AF65-F5344CB8AC3E}">
        <p14:creationId xmlns:p14="http://schemas.microsoft.com/office/powerpoint/2010/main" val="4014836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table provides a breakdown, by media channel, of the key findings from the study. </a:t>
            </a:r>
          </a:p>
        </p:txBody>
      </p:sp>
      <p:sp>
        <p:nvSpPr>
          <p:cNvPr id="4" name="Slide Number Placeholder 3"/>
          <p:cNvSpPr>
            <a:spLocks noGrp="1"/>
          </p:cNvSpPr>
          <p:nvPr>
            <p:ph type="sldNum" sz="quarter" idx="10"/>
          </p:nvPr>
        </p:nvSpPr>
        <p:spPr/>
        <p:txBody>
          <a:bodyPr/>
          <a:lstStyle/>
          <a:p>
            <a:fld id="{BA0DFD36-33EA-4DB4-B32D-6EBE0B1D4496}" type="slidenum">
              <a:rPr lang="en-GB" smtClean="0"/>
              <a:t>3</a:t>
            </a:fld>
            <a:endParaRPr lang="en-GB"/>
          </a:p>
        </p:txBody>
      </p:sp>
    </p:spTree>
    <p:extLst>
      <p:ext uri="{BB962C8B-B14F-4D97-AF65-F5344CB8AC3E}">
        <p14:creationId xmlns:p14="http://schemas.microsoft.com/office/powerpoint/2010/main" val="38736927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1.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3.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4.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5.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6.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7.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8.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9.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0.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1.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2.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3.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4.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5.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6.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7.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8.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9.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0.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1.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2.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3.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4.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5.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6.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7.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8.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13/07/2018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86121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userDrawn="1">
          <p15:clr>
            <a:srgbClr val="FBAE40"/>
          </p15:clr>
        </p15:guide>
        <p15:guide id="2" pos="30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13/07/2018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97501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13/07/2018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32006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13/07/2018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27912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13/07/2018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07339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13/07/2018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96875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13/07/2018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5519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13/07/2018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6277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13/07/2018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78112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13/07/2018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5957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userDrawn="1">
          <p15:clr>
            <a:srgbClr val="FBAE40"/>
          </p15:clr>
        </p15:guide>
        <p15:guide id="2" userDrawn="1">
          <p15:clr>
            <a:srgbClr val="FBAE40"/>
          </p15:clr>
        </p15:guide>
        <p15:guide id="3" orient="horz" pos="216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13/07/2018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391032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13/07/2018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45910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13/07/2018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2516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13/07/2018</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81060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13/07/2018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71289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13/07/2018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2102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13/07/2018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6206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13/07/2018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83162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13/07/2018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0445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13/07/2018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68680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13/07/2018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21857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13/07/2018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122307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13/07/2018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74825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929ED135-D672-4698-B798-B4FEBCE862EC}" type="datetimeFigureOut">
              <a:rPr lang="en-GB" smtClean="0"/>
              <a:t>13/07/2018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734B1A-8E15-41E3-ABA4-33316A57FD9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6141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929ED135-D672-4698-B798-B4FEBCE862EC}" type="datetimeFigureOut">
              <a:rPr lang="en-GB" smtClean="0"/>
              <a:t>13/07/2018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734B1A-8E15-41E3-ABA4-33316A57FD9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35088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929ED135-D672-4698-B798-B4FEBCE862EC}" type="datetimeFigureOut">
              <a:rPr lang="en-GB" smtClean="0"/>
              <a:t>13/07/2018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734B1A-8E15-41E3-ABA4-33316A57FD9A}" type="slidenum">
              <a:rPr lang="en-GB" smtClean="0"/>
              <a:t>‹#›</a:t>
            </a:fld>
            <a:endParaRPr lang="en-GB"/>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184583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929ED135-D672-4698-B798-B4FEBCE862EC}" type="datetimeFigureOut">
              <a:rPr lang="en-GB" smtClean="0"/>
              <a:t>13/07/2018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734B1A-8E15-41E3-ABA4-33316A57FD9A}" type="slidenum">
              <a:rPr lang="en-GB" smtClean="0"/>
              <a:t>‹#›</a:t>
            </a:fld>
            <a:endParaRPr lang="en-GB"/>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8744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929ED135-D672-4698-B798-B4FEBCE862EC}" type="datetimeFigureOut">
              <a:rPr lang="en-GB" smtClean="0"/>
              <a:t>13/07/2018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734B1A-8E15-41E3-ABA4-33316A57FD9A}" type="slidenum">
              <a:rPr lang="en-GB" smtClean="0"/>
              <a:t>‹#›</a:t>
            </a:fld>
            <a:endParaRPr lang="en-GB"/>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4912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29ED135-D672-4698-B798-B4FEBCE862EC}" type="datetimeFigureOut">
              <a:rPr lang="en-GB" smtClean="0"/>
              <a:t>13/07/2018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734B1A-8E15-41E3-ABA4-33316A57FD9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6669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29ED135-D672-4698-B798-B4FEBCE862EC}" type="datetimeFigureOut">
              <a:rPr lang="en-GB" smtClean="0"/>
              <a:t>13/07/2018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734B1A-8E15-41E3-ABA4-33316A57FD9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07024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929ED135-D672-4698-B798-B4FEBCE862EC}" type="datetimeFigureOut">
              <a:rPr lang="en-GB" smtClean="0"/>
              <a:t>13/07/2018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734B1A-8E15-41E3-ABA4-33316A57FD9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96114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929ED135-D672-4698-B798-B4FEBCE862EC}" type="datetimeFigureOut">
              <a:rPr lang="en-GB" smtClean="0"/>
              <a:t>13/07/2018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734B1A-8E15-41E3-ABA4-33316A57FD9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143016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929ED135-D672-4698-B798-B4FEBCE862EC}" type="datetimeFigureOut">
              <a:rPr lang="en-GB" smtClean="0"/>
              <a:t>13/07/2018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734B1A-8E15-41E3-ABA4-33316A57FD9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336621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13/07/2018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8315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29ED135-D672-4698-B798-B4FEBCE862EC}" type="datetimeFigureOut">
              <a:rPr lang="en-GB" smtClean="0"/>
              <a:t>13/07/2018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734B1A-8E15-41E3-ABA4-33316A57FD9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365756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29ED135-D672-4698-B798-B4FEBCE862EC}" type="datetimeFigureOut">
              <a:rPr lang="en-GB" smtClean="0"/>
              <a:t>13/07/2018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734B1A-8E15-41E3-ABA4-33316A57FD9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23651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29ED135-D672-4698-B798-B4FEBCE862EC}" type="datetimeFigureOut">
              <a:rPr lang="en-GB" smtClean="0"/>
              <a:t>13/07/2018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734B1A-8E15-41E3-ABA4-33316A57FD9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408712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29ED135-D672-4698-B798-B4FEBCE862EC}" type="datetimeFigureOut">
              <a:rPr lang="en-GB" smtClean="0"/>
              <a:t>13/07/2018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734B1A-8E15-41E3-ABA4-33316A57FD9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17252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929ED135-D672-4698-B798-B4FEBCE862EC}" type="datetimeFigureOut">
              <a:rPr lang="en-GB" smtClean="0"/>
              <a:t>13/07/2018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734B1A-8E15-41E3-ABA4-33316A57FD9A}" type="slidenum">
              <a:rPr lang="en-GB" smtClean="0"/>
              <a:t>‹#›</a:t>
            </a:fld>
            <a:endParaRPr lang="en-GB"/>
          </a:p>
        </p:txBody>
      </p:sp>
    </p:spTree>
    <p:custDataLst>
      <p:tags r:id="rId1"/>
    </p:custDataLst>
    <p:extLst>
      <p:ext uri="{BB962C8B-B14F-4D97-AF65-F5344CB8AC3E}">
        <p14:creationId xmlns:p14="http://schemas.microsoft.com/office/powerpoint/2010/main" val="44659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929ED135-D672-4698-B798-B4FEBCE862EC}" type="datetimeFigureOut">
              <a:rPr lang="en-GB" smtClean="0"/>
              <a:t>13/07/2018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734B1A-8E15-41E3-ABA4-33316A57FD9A}" type="slidenum">
              <a:rPr lang="en-GB" smtClean="0"/>
              <a:t>‹#›</a:t>
            </a:fld>
            <a:endParaRPr lang="en-GB"/>
          </a:p>
        </p:txBody>
      </p:sp>
    </p:spTree>
    <p:custDataLst>
      <p:tags r:id="rId1"/>
    </p:custDataLst>
    <p:extLst>
      <p:ext uri="{BB962C8B-B14F-4D97-AF65-F5344CB8AC3E}">
        <p14:creationId xmlns:p14="http://schemas.microsoft.com/office/powerpoint/2010/main" val="228691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929ED135-D672-4698-B798-B4FEBCE862EC}" type="datetimeFigureOut">
              <a:rPr lang="en-GB" smtClean="0"/>
              <a:t>13/07/2018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734B1A-8E15-41E3-ABA4-33316A57FD9A}" type="slidenum">
              <a:rPr lang="en-GB" smtClean="0"/>
              <a:t>‹#›</a:t>
            </a:fld>
            <a:endParaRPr lang="en-GB"/>
          </a:p>
        </p:txBody>
      </p:sp>
    </p:spTree>
    <p:custDataLst>
      <p:tags r:id="rId1"/>
    </p:custDataLst>
    <p:extLst>
      <p:ext uri="{BB962C8B-B14F-4D97-AF65-F5344CB8AC3E}">
        <p14:creationId xmlns:p14="http://schemas.microsoft.com/office/powerpoint/2010/main" val="336666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929ED135-D672-4698-B798-B4FEBCE862EC}" type="datetimeFigureOut">
              <a:rPr lang="en-GB" smtClean="0"/>
              <a:t>13/07/2018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734B1A-8E15-41E3-ABA4-33316A57FD9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4163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9ED135-D672-4698-B798-B4FEBCE862EC}" type="datetimeFigureOut">
              <a:rPr lang="en-GB" smtClean="0"/>
              <a:t>13/07/2018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734B1A-8E15-41E3-ABA4-33316A57FD9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131065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929ED135-D672-4698-B798-B4FEBCE862EC}" type="datetimeFigureOut">
              <a:rPr lang="en-GB" smtClean="0"/>
              <a:t>13/07/2018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734B1A-8E15-41E3-ABA4-33316A57FD9A}" type="slidenum">
              <a:rPr lang="en-GB" smtClean="0"/>
              <a:t>‹#›</a:t>
            </a:fld>
            <a:endParaRPr lang="en-GB"/>
          </a:p>
        </p:txBody>
      </p:sp>
    </p:spTree>
    <p:custDataLst>
      <p:tags r:id="rId1"/>
    </p:custDataLst>
    <p:extLst>
      <p:ext uri="{BB962C8B-B14F-4D97-AF65-F5344CB8AC3E}">
        <p14:creationId xmlns:p14="http://schemas.microsoft.com/office/powerpoint/2010/main" val="172043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13/07/2018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3567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929ED135-D672-4698-B798-B4FEBCE862EC}" type="datetimeFigureOut">
              <a:rPr lang="en-GB" smtClean="0"/>
              <a:t>13/07/2018</a:t>
            </a:fld>
            <a:endParaRPr lang="en-GB"/>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40734B1A-8E15-41E3-ABA4-33316A57FD9A}" type="slidenum">
              <a:rPr lang="en-GB" smtClean="0"/>
              <a:t>‹#›</a:t>
            </a:fld>
            <a:endParaRPr lang="en-GB"/>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210671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929ED135-D672-4698-B798-B4FEBCE862EC}" type="datetimeFigureOut">
              <a:rPr lang="en-GB" smtClean="0"/>
              <a:t>13/07/2018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734B1A-8E15-41E3-ABA4-33316A57FD9A}"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1563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929ED135-D672-4698-B798-B4FEBCE862EC}" type="datetimeFigureOut">
              <a:rPr lang="en-GB" smtClean="0"/>
              <a:t>13/07/2018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734B1A-8E15-41E3-ABA4-33316A57FD9A}"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63500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929ED135-D672-4698-B798-B4FEBCE862EC}" type="datetimeFigureOut">
              <a:rPr lang="en-GB" smtClean="0"/>
              <a:t>13/07/2018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734B1A-8E15-41E3-ABA4-33316A57FD9A}" type="slidenum">
              <a:rPr lang="en-GB" smtClean="0"/>
              <a:t>‹#›</a:t>
            </a:fld>
            <a:endParaRPr lang="en-GB"/>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374968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929ED135-D672-4698-B798-B4FEBCE862EC}" type="datetimeFigureOut">
              <a:rPr lang="en-GB" smtClean="0"/>
              <a:t>13/07/2018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734B1A-8E15-41E3-ABA4-33316A57FD9A}" type="slidenum">
              <a:rPr lang="en-GB" smtClean="0"/>
              <a:t>‹#›</a:t>
            </a:fld>
            <a:endParaRPr lang="en-GB"/>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67203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929ED135-D672-4698-B798-B4FEBCE862EC}" type="datetimeFigureOut">
              <a:rPr lang="en-GB" smtClean="0"/>
              <a:t>13/07/2018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734B1A-8E15-41E3-ABA4-33316A57FD9A}" type="slidenum">
              <a:rPr lang="en-GB" smtClean="0"/>
              <a:t>‹#›</a:t>
            </a:fld>
            <a:endParaRPr lang="en-GB"/>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227626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Press cuttings">
    <p:spTree>
      <p:nvGrpSpPr>
        <p:cNvPr id="1" name=""/>
        <p:cNvGrpSpPr/>
        <p:nvPr/>
      </p:nvGrpSpPr>
      <p:grpSpPr>
        <a:xfrm>
          <a:off x="0" y="0"/>
          <a:ext cx="0" cy="0"/>
          <a:chOff x="0" y="0"/>
          <a:chExt cx="0" cy="0"/>
        </a:xfrm>
      </p:grpSpPr>
      <p:sp>
        <p:nvSpPr>
          <p:cNvPr id="8" name="Rectangle 7"/>
          <p:cNvSpPr/>
          <p:nvPr/>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929ED135-D672-4698-B798-B4FEBCE862EC}" type="datetimeFigureOut">
              <a:rPr lang="en-GB" smtClean="0"/>
              <a:t>13/07/2018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734B1A-8E15-41E3-ABA4-33316A57FD9A}" type="slidenum">
              <a:rPr lang="en-GB" smtClean="0"/>
              <a:t>‹#›</a:t>
            </a:fld>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61778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9ED135-D672-4698-B798-B4FEBCE862EC}" type="datetimeFigureOut">
              <a:rPr lang="en-GB" smtClean="0"/>
              <a:t>13/07/2018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734B1A-8E15-41E3-ABA4-33316A57FD9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6819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929ED135-D672-4698-B798-B4FEBCE862EC}" type="datetimeFigureOut">
              <a:rPr lang="en-GB" smtClean="0"/>
              <a:t>13/07/2018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734B1A-8E15-41E3-ABA4-33316A57FD9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194323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13/07/2018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45540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13/07/2018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47193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orient="horz" pos="278"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13/07/2018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39212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13/07/2018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6634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13/07/2018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4026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13/07/2018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3105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13/07/2018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1270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13/07/2018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85295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13/07/2018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2982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13/07/2018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5947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13/07/2018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59298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13/07/2018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26391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13/07/2018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28198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13/07/2018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45177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13/07/2018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50718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13/07/2018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92794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13/07/2018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47998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13/07/2018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4440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13/07/2018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5107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13/07/2018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158404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13/07/2018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83541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13/07/2018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3222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13/07/2018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04690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13/07/2018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71231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orient="horz" pos="278"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13/07/2018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3313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13/07/2018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05348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13/07/2018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25121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13/07/2018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1896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13/07/2018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83398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13/07/2018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12935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9585B9F-EF5C-4314-BCBC-A6F82ED753B2}" type="datetimeFigureOut">
              <a:rPr lang="en-GB" smtClean="0"/>
              <a:t>13/07/2018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A73F885-FE6B-4251-84D2-F6CEF084999B}" type="slidenum">
              <a:rPr lang="en-GB" smtClean="0"/>
              <a:t>‹#›</a:t>
            </a:fld>
            <a:endParaRPr lang="en-GB"/>
          </a:p>
        </p:txBody>
      </p:sp>
    </p:spTree>
    <p:extLst>
      <p:ext uri="{BB962C8B-B14F-4D97-AF65-F5344CB8AC3E}">
        <p14:creationId xmlns:p14="http://schemas.microsoft.com/office/powerpoint/2010/main" val="424422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13/07/2018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64639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image" Target="../media/image1.jpeg"/><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tags" Target="../tags/tag3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theme" Target="../theme/theme3.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image" Target="../media/image1.jpeg"/><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ags" Target="../tags/tag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13/07/2018</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2116753593"/>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97" r:id="rId3"/>
    <p:sldLayoutId id="2147483687" r:id="rId4"/>
    <p:sldLayoutId id="2147483825" r:id="rId5"/>
    <p:sldLayoutId id="2147483686" r:id="rId6"/>
    <p:sldLayoutId id="2147483680" r:id="rId7"/>
    <p:sldLayoutId id="2147483678" r:id="rId8"/>
    <p:sldLayoutId id="2147483958" r:id="rId9"/>
    <p:sldLayoutId id="2147483956" r:id="rId10"/>
    <p:sldLayoutId id="2147483681" r:id="rId11"/>
    <p:sldLayoutId id="2147483682" r:id="rId12"/>
    <p:sldLayoutId id="2147483683" r:id="rId13"/>
    <p:sldLayoutId id="2147483957" r:id="rId14"/>
    <p:sldLayoutId id="2147483676" r:id="rId15"/>
    <p:sldLayoutId id="2147483696" r:id="rId16"/>
    <p:sldLayoutId id="2147483685" r:id="rId17"/>
    <p:sldLayoutId id="2147483688" r:id="rId18"/>
    <p:sldLayoutId id="2147483689" r:id="rId19"/>
    <p:sldLayoutId id="2147483690" r:id="rId20"/>
    <p:sldLayoutId id="2147483959" r:id="rId21"/>
    <p:sldLayoutId id="2147483691" r:id="rId22"/>
    <p:sldLayoutId id="2147483692" r:id="rId23"/>
    <p:sldLayoutId id="2147483693" r:id="rId24"/>
    <p:sldLayoutId id="2147483694" r:id="rId25"/>
    <p:sldLayoutId id="2147483695" r:id="rId26"/>
    <p:sldLayoutId id="2147483698" r:id="rId27"/>
    <p:sldLayoutId id="2147483679" r:id="rId28"/>
    <p:sldLayoutId id="214748369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pos="302" userDrawn="1">
          <p15:clr>
            <a:srgbClr val="F26B43"/>
          </p15:clr>
        </p15:guide>
        <p15:guide id="3" pos="7378" userDrawn="1">
          <p15:clr>
            <a:srgbClr val="F26B43"/>
          </p15:clr>
        </p15:guide>
        <p15:guide id="4" orient="horz" pos="2160" userDrawn="1">
          <p15:clr>
            <a:srgbClr val="F26B43"/>
          </p15:clr>
        </p15:guide>
        <p15:guide id="5" orient="horz" pos="4165" userDrawn="1">
          <p15:clr>
            <a:srgbClr val="F26B43"/>
          </p15:clr>
        </p15:guide>
        <p15:guide id="6" orient="horz" pos="331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929ED135-D672-4698-B798-B4FEBCE862EC}" type="datetimeFigureOut">
              <a:rPr lang="en-GB" smtClean="0"/>
              <a:t>13/07/2018</a:t>
            </a:fld>
            <a:endParaRPr lang="en-GB"/>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40734B1A-8E15-41E3-ABA4-33316A57FD9A}" type="slidenum">
              <a:rPr lang="en-GB" smtClean="0"/>
              <a:t>‹#›</a:t>
            </a:fld>
            <a:endParaRPr lang="en-GB"/>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2509977839"/>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79" r:id="rId19"/>
    <p:sldLayoutId id="2147483980" r:id="rId20"/>
    <p:sldLayoutId id="2147483981" r:id="rId21"/>
    <p:sldLayoutId id="2147483982" r:id="rId22"/>
    <p:sldLayoutId id="2147483983" r:id="rId23"/>
    <p:sldLayoutId id="2147483984" r:id="rId24"/>
    <p:sldLayoutId id="2147483985" r:id="rId25"/>
    <p:sldLayoutId id="2147483986" r:id="rId26"/>
    <p:sldLayoutId id="2147483987" r:id="rId27"/>
    <p:sldLayoutId id="2147483988" r:id="rId28"/>
    <p:sldLayoutId id="214748398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13/07/2018</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0"/>
    </p:custDataLst>
    <p:extLst>
      <p:ext uri="{BB962C8B-B14F-4D97-AF65-F5344CB8AC3E}">
        <p14:creationId xmlns:p14="http://schemas.microsoft.com/office/powerpoint/2010/main" val="3331608749"/>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4003" r:id="rId13"/>
    <p:sldLayoutId id="2147484004" r:id="rId14"/>
    <p:sldLayoutId id="2147484005" r:id="rId15"/>
    <p:sldLayoutId id="2147484006" r:id="rId16"/>
    <p:sldLayoutId id="2147484007" r:id="rId17"/>
    <p:sldLayoutId id="2147484008" r:id="rId18"/>
    <p:sldLayoutId id="2147484009" r:id="rId19"/>
    <p:sldLayoutId id="2147484010" r:id="rId20"/>
    <p:sldLayoutId id="2147484011" r:id="rId21"/>
    <p:sldLayoutId id="2147484012" r:id="rId22"/>
    <p:sldLayoutId id="2147484013" r:id="rId23"/>
    <p:sldLayoutId id="2147484014" r:id="rId24"/>
    <p:sldLayoutId id="2147484015" r:id="rId25"/>
    <p:sldLayoutId id="2147484016" r:id="rId26"/>
    <p:sldLayoutId id="2147484017" r:id="rId27"/>
    <p:sldLayoutId id="2147484018"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91.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92.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F604F150-CFF9-4939-AD39-9AFB3E85962B}"/>
              </a:ext>
            </a:extLst>
          </p:cNvPr>
          <p:cNvGraphicFramePr>
            <a:graphicFrameLocks/>
          </p:cNvGraphicFramePr>
          <p:nvPr>
            <p:extLst/>
          </p:nvPr>
        </p:nvGraphicFramePr>
        <p:xfrm>
          <a:off x="6272213" y="522007"/>
          <a:ext cx="5594350" cy="4872038"/>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1AC9B9B9-EA8E-4F01-9ECC-DD240728B780}"/>
              </a:ext>
            </a:extLst>
          </p:cNvPr>
          <p:cNvSpPr>
            <a:spLocks noGrp="1"/>
          </p:cNvSpPr>
          <p:nvPr>
            <p:ph type="title"/>
          </p:nvPr>
        </p:nvSpPr>
        <p:spPr/>
        <p:txBody>
          <a:bodyPr>
            <a:normAutofit/>
          </a:bodyPr>
          <a:lstStyle/>
          <a:p>
            <a:r>
              <a:rPr lang="en-GB" dirty="0"/>
              <a:t>TV has become </a:t>
            </a:r>
            <a:br>
              <a:rPr lang="en-GB" dirty="0"/>
            </a:br>
            <a:r>
              <a:rPr lang="en-GB" dirty="0"/>
              <a:t>more effective over time</a:t>
            </a:r>
          </a:p>
        </p:txBody>
      </p:sp>
      <p:sp>
        <p:nvSpPr>
          <p:cNvPr id="6" name="Text Placeholder 5">
            <a:extLst>
              <a:ext uri="{FF2B5EF4-FFF2-40B4-BE49-F238E27FC236}">
                <a16:creationId xmlns:a16="http://schemas.microsoft.com/office/drawing/2014/main" id="{87C34B4A-86A0-4859-A15E-1DE343E5A059}"/>
              </a:ext>
            </a:extLst>
          </p:cNvPr>
          <p:cNvSpPr>
            <a:spLocks noGrp="1"/>
          </p:cNvSpPr>
          <p:nvPr>
            <p:ph type="body" sz="quarter" idx="13"/>
          </p:nvPr>
        </p:nvSpPr>
        <p:spPr/>
        <p:txBody>
          <a:bodyPr/>
          <a:lstStyle/>
          <a:p>
            <a:r>
              <a:rPr lang="en-GB" dirty="0"/>
              <a:t>Adding TV increases effectiveness by </a:t>
            </a:r>
            <a:r>
              <a:rPr lang="en-GB" b="1" dirty="0"/>
              <a:t>40%, </a:t>
            </a:r>
            <a:r>
              <a:rPr lang="en-GB" dirty="0"/>
              <a:t>making TV the most effective medium </a:t>
            </a:r>
          </a:p>
          <a:p>
            <a:endParaRPr lang="en-GB" dirty="0"/>
          </a:p>
        </p:txBody>
      </p:sp>
      <p:sp>
        <p:nvSpPr>
          <p:cNvPr id="8" name="Text Placeholder 7">
            <a:extLst>
              <a:ext uri="{FF2B5EF4-FFF2-40B4-BE49-F238E27FC236}">
                <a16:creationId xmlns:a16="http://schemas.microsoft.com/office/drawing/2014/main" id="{E38C2F41-9F90-4056-B9F6-4184DF1AADBC}"/>
              </a:ext>
            </a:extLst>
          </p:cNvPr>
          <p:cNvSpPr>
            <a:spLocks noGrp="1"/>
          </p:cNvSpPr>
          <p:nvPr>
            <p:ph type="body" sz="quarter" idx="16"/>
          </p:nvPr>
        </p:nvSpPr>
        <p:spPr/>
        <p:txBody>
          <a:bodyPr/>
          <a:lstStyle/>
          <a:p>
            <a:r>
              <a:rPr lang="en-GB" dirty="0"/>
              <a:t>Source: Media in Focus, 2016, Binet &amp; Field IPA  </a:t>
            </a:r>
          </a:p>
          <a:p>
            <a:endParaRPr lang="en-GB" dirty="0"/>
          </a:p>
        </p:txBody>
      </p:sp>
      <p:sp>
        <p:nvSpPr>
          <p:cNvPr id="11" name="TextBox 10">
            <a:extLst>
              <a:ext uri="{FF2B5EF4-FFF2-40B4-BE49-F238E27FC236}">
                <a16:creationId xmlns:a16="http://schemas.microsoft.com/office/drawing/2014/main" id="{B3E22C5A-CD39-4339-AA2B-231A9A84E964}"/>
              </a:ext>
            </a:extLst>
          </p:cNvPr>
          <p:cNvSpPr txBox="1"/>
          <p:nvPr/>
        </p:nvSpPr>
        <p:spPr>
          <a:xfrm rot="16200000">
            <a:off x="4066239" y="2625596"/>
            <a:ext cx="3746490" cy="461665"/>
          </a:xfrm>
          <a:prstGeom prst="rect">
            <a:avLst/>
          </a:prstGeom>
          <a:noFill/>
        </p:spPr>
        <p:txBody>
          <a:bodyPr wrap="square" rtlCol="0">
            <a:spAutoFit/>
          </a:bodyPr>
          <a:lstStyle/>
          <a:p>
            <a:pPr algn="ctr"/>
            <a:r>
              <a:rPr lang="en-GB" sz="1200" b="1" dirty="0"/>
              <a:t>INCREASE IN AVG. NO. VERY LARGE </a:t>
            </a:r>
            <a:br>
              <a:rPr lang="en-GB" sz="1200" b="1" dirty="0"/>
            </a:br>
            <a:r>
              <a:rPr lang="en-GB" sz="1200" b="1" dirty="0"/>
              <a:t>BUSINESS EFFECTS FROM ADDING TV%</a:t>
            </a:r>
          </a:p>
        </p:txBody>
      </p:sp>
    </p:spTree>
    <p:custDataLst>
      <p:tags r:id="rId1"/>
    </p:custDataLst>
    <p:extLst>
      <p:ext uri="{BB962C8B-B14F-4D97-AF65-F5344CB8AC3E}">
        <p14:creationId xmlns:p14="http://schemas.microsoft.com/office/powerpoint/2010/main" val="242793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38F5-B9C0-4DD2-81C8-7DCDC9C7EE1A}"/>
              </a:ext>
            </a:extLst>
          </p:cNvPr>
          <p:cNvSpPr>
            <a:spLocks noGrp="1"/>
          </p:cNvSpPr>
          <p:nvPr>
            <p:ph type="title"/>
          </p:nvPr>
        </p:nvSpPr>
        <p:spPr/>
        <p:txBody>
          <a:bodyPr>
            <a:noAutofit/>
          </a:bodyPr>
          <a:lstStyle/>
          <a:p>
            <a:r>
              <a:rPr lang="en-GB" sz="3200" u="sng"/>
              <a:t>Total</a:t>
            </a:r>
            <a:r>
              <a:rPr lang="en-GB" sz="3200"/>
              <a:t> advertising-generated profit by medium</a:t>
            </a:r>
            <a:endParaRPr lang="en-GB" sz="3200" dirty="0"/>
          </a:p>
        </p:txBody>
      </p:sp>
      <p:sp>
        <p:nvSpPr>
          <p:cNvPr id="3" name="Text Placeholder 2">
            <a:extLst>
              <a:ext uri="{FF2B5EF4-FFF2-40B4-BE49-F238E27FC236}">
                <a16:creationId xmlns:a16="http://schemas.microsoft.com/office/drawing/2014/main" id="{444F7A23-BE49-4883-A95F-044DD1E8196F}"/>
              </a:ext>
            </a:extLst>
          </p:cNvPr>
          <p:cNvSpPr>
            <a:spLocks noGrp="1"/>
          </p:cNvSpPr>
          <p:nvPr>
            <p:ph type="body" sz="quarter" idx="15"/>
          </p:nvPr>
        </p:nvSpPr>
        <p:spPr>
          <a:xfrm>
            <a:off x="377757" y="5365115"/>
            <a:ext cx="11334817" cy="304800"/>
          </a:xfrm>
        </p:spPr>
        <p:txBody>
          <a:bodyPr vert="horz" lIns="91440" tIns="45720" rIns="91440" bIns="45720" rtlCol="0">
            <a:noAutofit/>
          </a:bodyPr>
          <a:lstStyle/>
          <a:p>
            <a:pPr>
              <a:spcBef>
                <a:spcPts val="0"/>
              </a:spcBef>
            </a:pPr>
            <a:r>
              <a:rPr lang="en-GB" dirty="0">
                <a:cs typeface="Segoe UI" panose="020B0502040204020203" pitchFamily="34" charset="0"/>
              </a:rPr>
              <a:t>Source: ‘Profit Ability: the business case for advertising’, Nov 2017</a:t>
            </a:r>
          </a:p>
          <a:p>
            <a:pPr>
              <a:spcBef>
                <a:spcPts val="0"/>
              </a:spcBef>
            </a:pPr>
            <a:r>
              <a:rPr lang="en-GB" dirty="0">
                <a:cs typeface="Segoe UI" panose="020B0502040204020203" pitchFamily="34" charset="0"/>
              </a:rPr>
              <a:t>Ebiquity ROI campaign database (Feb’14-May’17) &amp; Gain Theory. Campaign </a:t>
            </a:r>
            <a:r>
              <a:rPr lang="en-GB" dirty="0" err="1">
                <a:cs typeface="Segoe UI" panose="020B0502040204020203" pitchFamily="34" charset="0"/>
              </a:rPr>
              <a:t>obs</a:t>
            </a:r>
            <a:r>
              <a:rPr lang="en-GB" dirty="0">
                <a:cs typeface="Segoe UI" panose="020B0502040204020203" pitchFamily="34" charset="0"/>
              </a:rPr>
              <a:t>: 1,954</a:t>
            </a:r>
          </a:p>
        </p:txBody>
      </p:sp>
      <p:grpSp>
        <p:nvGrpSpPr>
          <p:cNvPr id="6" name="Group 5">
            <a:extLst>
              <a:ext uri="{FF2B5EF4-FFF2-40B4-BE49-F238E27FC236}">
                <a16:creationId xmlns:a16="http://schemas.microsoft.com/office/drawing/2014/main" id="{C6EAF1B0-C918-46C1-821B-381411D90FE1}"/>
              </a:ext>
            </a:extLst>
          </p:cNvPr>
          <p:cNvGrpSpPr/>
          <p:nvPr/>
        </p:nvGrpSpPr>
        <p:grpSpPr>
          <a:xfrm>
            <a:off x="698500" y="1495652"/>
            <a:ext cx="11007725" cy="3812948"/>
            <a:chOff x="1479371" y="1495652"/>
            <a:chExt cx="10240708" cy="3687716"/>
          </a:xfrm>
        </p:grpSpPr>
        <p:sp>
          <p:nvSpPr>
            <p:cNvPr id="7" name="Line 30">
              <a:extLst>
                <a:ext uri="{FF2B5EF4-FFF2-40B4-BE49-F238E27FC236}">
                  <a16:creationId xmlns:a16="http://schemas.microsoft.com/office/drawing/2014/main" id="{30AE7F4E-4400-48B2-AAAA-CEA1A4577D00}"/>
                </a:ext>
              </a:extLst>
            </p:cNvPr>
            <p:cNvSpPr>
              <a:spLocks noChangeShapeType="1"/>
            </p:cNvSpPr>
            <p:nvPr/>
          </p:nvSpPr>
          <p:spPr bwMode="auto">
            <a:xfrm>
              <a:off x="11226800" y="47037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Line 31">
              <a:extLst>
                <a:ext uri="{FF2B5EF4-FFF2-40B4-BE49-F238E27FC236}">
                  <a16:creationId xmlns:a16="http://schemas.microsoft.com/office/drawing/2014/main" id="{A03CA003-565D-42D6-82D8-4441F76E7231}"/>
                </a:ext>
              </a:extLst>
            </p:cNvPr>
            <p:cNvSpPr>
              <a:spLocks noChangeShapeType="1"/>
            </p:cNvSpPr>
            <p:nvPr/>
          </p:nvSpPr>
          <p:spPr bwMode="auto">
            <a:xfrm>
              <a:off x="11226800" y="47037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9" name="Chart 8">
              <a:extLst>
                <a:ext uri="{FF2B5EF4-FFF2-40B4-BE49-F238E27FC236}">
                  <a16:creationId xmlns:a16="http://schemas.microsoft.com/office/drawing/2014/main" id="{D8DC61C8-94D6-4F36-851F-A79539E40EFF}"/>
                </a:ext>
              </a:extLst>
            </p:cNvPr>
            <p:cNvGraphicFramePr/>
            <p:nvPr>
              <p:extLst/>
            </p:nvPr>
          </p:nvGraphicFramePr>
          <p:xfrm>
            <a:off x="1479371" y="1495652"/>
            <a:ext cx="8540930" cy="3687716"/>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6CB449F0-AB77-4389-BCEF-FD1C4E7620EB}"/>
                </a:ext>
              </a:extLst>
            </p:cNvPr>
            <p:cNvSpPr/>
            <p:nvPr/>
          </p:nvSpPr>
          <p:spPr>
            <a:xfrm>
              <a:off x="7618799" y="2696698"/>
              <a:ext cx="914400" cy="335404"/>
            </a:xfrm>
            <a:prstGeom prst="rect">
              <a:avLst/>
            </a:prstGeom>
            <a:solidFill>
              <a:schemeClr val="bg1"/>
            </a:solidFill>
            <a:ln w="1905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accent3"/>
                  </a:solidFill>
                </a:rPr>
                <a:t>TV: 71%</a:t>
              </a:r>
            </a:p>
          </p:txBody>
        </p:sp>
        <p:sp>
          <p:nvSpPr>
            <p:cNvPr id="11" name="Rectangle 10">
              <a:extLst>
                <a:ext uri="{FF2B5EF4-FFF2-40B4-BE49-F238E27FC236}">
                  <a16:creationId xmlns:a16="http://schemas.microsoft.com/office/drawing/2014/main" id="{D50636F7-9EB7-4FFA-94DC-5F157A2D62B5}"/>
                </a:ext>
              </a:extLst>
            </p:cNvPr>
            <p:cNvSpPr/>
            <p:nvPr/>
          </p:nvSpPr>
          <p:spPr>
            <a:xfrm>
              <a:off x="4268258" y="2715150"/>
              <a:ext cx="970343" cy="254952"/>
            </a:xfrm>
            <a:prstGeom prst="rect">
              <a:avLst/>
            </a:prstGeom>
            <a:solidFill>
              <a:schemeClr val="bg1"/>
            </a:solidFill>
            <a:ln w="190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accent2"/>
                  </a:solidFill>
                </a:rPr>
                <a:t>Print: 18%</a:t>
              </a:r>
            </a:p>
          </p:txBody>
        </p:sp>
        <p:sp>
          <p:nvSpPr>
            <p:cNvPr id="12" name="Rectangle 11">
              <a:extLst>
                <a:ext uri="{FF2B5EF4-FFF2-40B4-BE49-F238E27FC236}">
                  <a16:creationId xmlns:a16="http://schemas.microsoft.com/office/drawing/2014/main" id="{9C054F7B-88E4-4875-9E9B-881FDDFFCB18}"/>
                </a:ext>
              </a:extLst>
            </p:cNvPr>
            <p:cNvSpPr/>
            <p:nvPr/>
          </p:nvSpPr>
          <p:spPr>
            <a:xfrm>
              <a:off x="3107066" y="3326741"/>
              <a:ext cx="970343" cy="254952"/>
            </a:xfrm>
            <a:prstGeom prst="rect">
              <a:avLst/>
            </a:prstGeom>
            <a:solidFill>
              <a:schemeClr val="bg1"/>
            </a:solidFill>
            <a:ln w="190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accent6"/>
                  </a:solidFill>
                </a:rPr>
                <a:t>Radio: 3%</a:t>
              </a:r>
            </a:p>
          </p:txBody>
        </p:sp>
        <p:sp>
          <p:nvSpPr>
            <p:cNvPr id="13" name="Rectangle 12">
              <a:extLst>
                <a:ext uri="{FF2B5EF4-FFF2-40B4-BE49-F238E27FC236}">
                  <a16:creationId xmlns:a16="http://schemas.microsoft.com/office/drawing/2014/main" id="{87516102-133D-4F05-BDFD-3DDCECF67BAC}"/>
                </a:ext>
              </a:extLst>
            </p:cNvPr>
            <p:cNvSpPr/>
            <p:nvPr/>
          </p:nvSpPr>
          <p:spPr>
            <a:xfrm>
              <a:off x="2365194" y="2891983"/>
              <a:ext cx="1354075" cy="254952"/>
            </a:xfrm>
            <a:prstGeom prst="rect">
              <a:avLst/>
            </a:prstGeom>
            <a:solidFill>
              <a:schemeClr val="bg1"/>
            </a:solidFill>
            <a:ln w="19050">
              <a:solidFill>
                <a:srgbClr val="FFC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bg2"/>
                  </a:solidFill>
                </a:rPr>
                <a:t>Online Video: 4%</a:t>
              </a:r>
            </a:p>
          </p:txBody>
        </p:sp>
        <p:sp>
          <p:nvSpPr>
            <p:cNvPr id="14" name="Rectangle 13">
              <a:extLst>
                <a:ext uri="{FF2B5EF4-FFF2-40B4-BE49-F238E27FC236}">
                  <a16:creationId xmlns:a16="http://schemas.microsoft.com/office/drawing/2014/main" id="{D4C9AC2E-9773-4602-8080-4E0A28FF42EE}"/>
                </a:ext>
              </a:extLst>
            </p:cNvPr>
            <p:cNvSpPr/>
            <p:nvPr/>
          </p:nvSpPr>
          <p:spPr>
            <a:xfrm>
              <a:off x="2785126" y="3663273"/>
              <a:ext cx="730115" cy="254169"/>
            </a:xfrm>
            <a:prstGeom prst="rect">
              <a:avLst/>
            </a:prstGeom>
            <a:solidFill>
              <a:schemeClr val="bg1"/>
            </a:solidFill>
            <a:ln w="19050">
              <a:solidFill>
                <a:srgbClr val="00A5D7"/>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200" b="1" dirty="0">
                  <a:solidFill>
                    <a:srgbClr val="00A5D7"/>
                  </a:solidFill>
                </a:rPr>
                <a:t>OOH: 3%</a:t>
              </a:r>
            </a:p>
          </p:txBody>
        </p:sp>
        <p:sp>
          <p:nvSpPr>
            <p:cNvPr id="16" name="TextBox 15">
              <a:extLst>
                <a:ext uri="{FF2B5EF4-FFF2-40B4-BE49-F238E27FC236}">
                  <a16:creationId xmlns:a16="http://schemas.microsoft.com/office/drawing/2014/main" id="{2F898096-8BAD-4A35-B7C2-D9A591E13EAA}"/>
                </a:ext>
              </a:extLst>
            </p:cNvPr>
            <p:cNvSpPr txBox="1"/>
            <p:nvPr/>
          </p:nvSpPr>
          <p:spPr>
            <a:xfrm>
              <a:off x="9926775" y="1581206"/>
              <a:ext cx="1793304" cy="1565729"/>
            </a:xfrm>
            <a:prstGeom prst="rect">
              <a:avLst/>
            </a:prstGeom>
          </p:spPr>
          <p:txBody>
            <a:bodyPr wrap="square" rtlCol="0">
              <a:normAutofit fontScale="97500"/>
            </a:bodyPr>
            <a:lstStyle>
              <a:defPPr>
                <a:defRPr lang="en-US"/>
              </a:defPPr>
              <a:lvl1pPr algn="ctr">
                <a:defRPr sz="1400" b="1">
                  <a:solidFill>
                    <a:schemeClr val="tx2"/>
                  </a:solidFill>
                  <a:latin typeface="Segoe UI" panose="020B0502040204020203" pitchFamily="34" charset="0"/>
                  <a:ea typeface="Segoe UI" panose="020B0502040204020203" pitchFamily="34" charset="0"/>
                  <a:cs typeface="Segoe UI" panose="020B0502040204020203" pitchFamily="34" charset="0"/>
                </a:defRPr>
              </a:lvl1pPr>
            </a:lstStyle>
            <a:p>
              <a:pPr algn="l"/>
              <a:r>
                <a:rPr lang="en-GB" sz="1200" dirty="0">
                  <a:solidFill>
                    <a:schemeClr val="tx1"/>
                  </a:solidFill>
                  <a:latin typeface="+mj-lt"/>
                </a:rPr>
                <a:t>Bubble size represents % of total profit</a:t>
              </a:r>
            </a:p>
            <a:p>
              <a:pPr algn="l"/>
              <a:endParaRPr lang="en-GB" sz="1200" dirty="0">
                <a:solidFill>
                  <a:schemeClr val="tx1"/>
                </a:solidFill>
                <a:latin typeface="+mj-lt"/>
              </a:endParaRPr>
            </a:p>
            <a:p>
              <a:pPr algn="l"/>
              <a:r>
                <a:rPr lang="en-GB" sz="1200" dirty="0">
                  <a:solidFill>
                    <a:schemeClr val="tx1"/>
                  </a:solidFill>
                  <a:latin typeface="+mj-lt"/>
                </a:rPr>
                <a:t>Total profit = all return (short + long-term)</a:t>
              </a:r>
            </a:p>
            <a:p>
              <a:pPr algn="l"/>
              <a:r>
                <a:rPr lang="en-GB" sz="1200" dirty="0">
                  <a:solidFill>
                    <a:schemeClr val="tx1"/>
                  </a:solidFill>
                  <a:latin typeface="+mj-lt"/>
                </a:rPr>
                <a:t>generated over 3 years</a:t>
              </a:r>
            </a:p>
          </p:txBody>
        </p:sp>
      </p:grpSp>
      <p:sp>
        <p:nvSpPr>
          <p:cNvPr id="19" name="TextBox 18">
            <a:extLst>
              <a:ext uri="{FF2B5EF4-FFF2-40B4-BE49-F238E27FC236}">
                <a16:creationId xmlns:a16="http://schemas.microsoft.com/office/drawing/2014/main" id="{ED949147-534C-40E8-AA21-A9B19F717F75}"/>
              </a:ext>
            </a:extLst>
          </p:cNvPr>
          <p:cNvSpPr txBox="1"/>
          <p:nvPr/>
        </p:nvSpPr>
        <p:spPr>
          <a:xfrm>
            <a:off x="4257343" y="5189538"/>
            <a:ext cx="3677314" cy="353762"/>
          </a:xfrm>
          <a:prstGeom prst="rect">
            <a:avLst/>
          </a:prstGeom>
        </p:spPr>
        <p:txBody>
          <a:bodyPr wrap="square" rtlCol="0">
            <a:noAutofit/>
          </a:bodyPr>
          <a:lstStyle/>
          <a:p>
            <a:pPr algn="ctr"/>
            <a:r>
              <a:rPr lang="en-GB" sz="1200" b="1" dirty="0">
                <a:latin typeface="+mj-lt"/>
                <a:ea typeface="Segoe UI" panose="020B0502040204020203" pitchFamily="34" charset="0"/>
                <a:cs typeface="Segoe UI" panose="020B0502040204020203" pitchFamily="34" charset="0"/>
              </a:rPr>
              <a:t>% OF BUDGET</a:t>
            </a:r>
          </a:p>
        </p:txBody>
      </p:sp>
      <p:grpSp>
        <p:nvGrpSpPr>
          <p:cNvPr id="5" name="Group 4">
            <a:extLst>
              <a:ext uri="{FF2B5EF4-FFF2-40B4-BE49-F238E27FC236}">
                <a16:creationId xmlns:a16="http://schemas.microsoft.com/office/drawing/2014/main" id="{4FD5251E-8788-4A77-883B-25AC5FA5F640}"/>
              </a:ext>
            </a:extLst>
          </p:cNvPr>
          <p:cNvGrpSpPr/>
          <p:nvPr/>
        </p:nvGrpSpPr>
        <p:grpSpPr>
          <a:xfrm>
            <a:off x="1457507" y="4120663"/>
            <a:ext cx="9443690" cy="281357"/>
            <a:chOff x="1457507" y="4293235"/>
            <a:chExt cx="9443690" cy="281357"/>
          </a:xfrm>
        </p:grpSpPr>
        <p:sp>
          <p:nvSpPr>
            <p:cNvPr id="21" name="Rectangle 20">
              <a:extLst>
                <a:ext uri="{FF2B5EF4-FFF2-40B4-BE49-F238E27FC236}">
                  <a16:creationId xmlns:a16="http://schemas.microsoft.com/office/drawing/2014/main" id="{01245899-AED3-4871-9A15-58CBF445EF21}"/>
                </a:ext>
              </a:extLst>
            </p:cNvPr>
            <p:cNvSpPr/>
            <p:nvPr/>
          </p:nvSpPr>
          <p:spPr>
            <a:xfrm>
              <a:off x="1457507" y="4415612"/>
              <a:ext cx="8651693" cy="1800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28E0765A-D493-44F8-A645-8194188FD536}"/>
                </a:ext>
              </a:extLst>
            </p:cNvPr>
            <p:cNvSpPr txBox="1"/>
            <p:nvPr/>
          </p:nvSpPr>
          <p:spPr>
            <a:xfrm>
              <a:off x="9633158" y="4293235"/>
              <a:ext cx="1268039" cy="281357"/>
            </a:xfrm>
            <a:prstGeom prst="rect">
              <a:avLst/>
            </a:prstGeom>
            <a:noFill/>
            <a:ln>
              <a:noFill/>
              <a:prstDash val="sysDash"/>
            </a:ln>
          </p:spPr>
          <p:txBody>
            <a:bodyPr wrap="square" rtlCol="0">
              <a:noAutofit/>
            </a:bodyPr>
            <a:lstStyle/>
            <a:p>
              <a:r>
                <a:rPr lang="en-GB" sz="1100" b="1" dirty="0">
                  <a:solidFill>
                    <a:schemeClr val="accent2"/>
                  </a:solidFill>
                  <a:latin typeface="+mj-lt"/>
                  <a:ea typeface="Segoe UI" panose="020B0502040204020203" pitchFamily="34" charset="0"/>
                  <a:cs typeface="Segoe UI" panose="020B0502040204020203" pitchFamily="34" charset="0"/>
                </a:rPr>
                <a:t>BREAK EVEN</a:t>
              </a:r>
            </a:p>
          </p:txBody>
        </p:sp>
      </p:grpSp>
      <p:sp>
        <p:nvSpPr>
          <p:cNvPr id="18" name="Rectangle 17">
            <a:extLst>
              <a:ext uri="{FF2B5EF4-FFF2-40B4-BE49-F238E27FC236}">
                <a16:creationId xmlns:a16="http://schemas.microsoft.com/office/drawing/2014/main" id="{FA81DC95-1D38-4463-8DA3-5287D6035017}"/>
              </a:ext>
            </a:extLst>
          </p:cNvPr>
          <p:cNvSpPr/>
          <p:nvPr/>
        </p:nvSpPr>
        <p:spPr>
          <a:xfrm>
            <a:off x="1549779" y="4476750"/>
            <a:ext cx="1556385" cy="263610"/>
          </a:xfrm>
          <a:prstGeom prst="rect">
            <a:avLst/>
          </a:prstGeom>
          <a:solidFill>
            <a:schemeClr val="bg1"/>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accent1"/>
                </a:solidFill>
              </a:rPr>
              <a:t>Online Display: 1%</a:t>
            </a:r>
          </a:p>
        </p:txBody>
      </p:sp>
      <p:cxnSp>
        <p:nvCxnSpPr>
          <p:cNvPr id="24" name="Straight Connector 23">
            <a:extLst>
              <a:ext uri="{FF2B5EF4-FFF2-40B4-BE49-F238E27FC236}">
                <a16:creationId xmlns:a16="http://schemas.microsoft.com/office/drawing/2014/main" id="{2638BDAF-A801-4E75-BDCB-63D55FE65027}"/>
              </a:ext>
            </a:extLst>
          </p:cNvPr>
          <p:cNvCxnSpPr>
            <a:cxnSpLocks/>
          </p:cNvCxnSpPr>
          <p:nvPr/>
        </p:nvCxnSpPr>
        <p:spPr>
          <a:xfrm>
            <a:off x="1562515" y="4261341"/>
            <a:ext cx="8079960"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903135B7-12B4-4600-8AF0-AF60729DB4B2}"/>
              </a:ext>
            </a:extLst>
          </p:cNvPr>
          <p:cNvSpPr txBox="1"/>
          <p:nvPr/>
        </p:nvSpPr>
        <p:spPr>
          <a:xfrm rot="16200000">
            <a:off x="-1075822" y="3037588"/>
            <a:ext cx="3781862" cy="353762"/>
          </a:xfrm>
          <a:prstGeom prst="rect">
            <a:avLst/>
          </a:prstGeom>
        </p:spPr>
        <p:txBody>
          <a:bodyPr wrap="square" rtlCol="0">
            <a:noAutofit/>
          </a:bodyPr>
          <a:lstStyle/>
          <a:p>
            <a:pPr algn="ctr"/>
            <a:r>
              <a:rPr lang="en-GB" sz="1200" b="1" dirty="0">
                <a:latin typeface="+mj-lt"/>
                <a:ea typeface="Segoe UI" panose="020B0502040204020203" pitchFamily="34" charset="0"/>
                <a:cs typeface="Segoe UI" panose="020B0502040204020203" pitchFamily="34" charset="0"/>
              </a:rPr>
              <a:t>TOTAL PROFIT ROI EFFICIENCY</a:t>
            </a:r>
          </a:p>
        </p:txBody>
      </p:sp>
      <p:sp>
        <p:nvSpPr>
          <p:cNvPr id="25" name="TextBox 24">
            <a:extLst>
              <a:ext uri="{FF2B5EF4-FFF2-40B4-BE49-F238E27FC236}">
                <a16:creationId xmlns:a16="http://schemas.microsoft.com/office/drawing/2014/main" id="{51F78CE0-F0D2-4678-AACB-BC71BCC08F17}"/>
              </a:ext>
            </a:extLst>
          </p:cNvPr>
          <p:cNvSpPr txBox="1"/>
          <p:nvPr/>
        </p:nvSpPr>
        <p:spPr>
          <a:xfrm>
            <a:off x="8178896" y="5365115"/>
            <a:ext cx="4013104" cy="625712"/>
          </a:xfrm>
          <a:prstGeom prst="rect">
            <a:avLst/>
          </a:prstGeom>
        </p:spPr>
        <p:txBody>
          <a:bodyPr vert="horz" lIns="91440" tIns="45720" rIns="91440" bIns="45720" rtlCol="0">
            <a:noAutofit/>
          </a:bodyPr>
          <a:lstStyle>
            <a:defPPr>
              <a:defRPr lang="en-US"/>
            </a:defPPr>
            <a:lvl1pPr indent="0">
              <a:lnSpc>
                <a:spcPct val="100000"/>
              </a:lnSpc>
              <a:spcBef>
                <a:spcPts val="0"/>
              </a:spcBef>
              <a:spcAft>
                <a:spcPts val="0"/>
              </a:spcAft>
              <a:buFont typeface="Arial" panose="020B0604020202020204" pitchFamily="34" charset="0"/>
              <a:buNone/>
              <a:defRPr sz="1000" b="0" baseline="0">
                <a:solidFill>
                  <a:schemeClr val="bg2"/>
                </a:solidFill>
                <a:cs typeface="Segoe UI" panose="020B0502040204020203" pitchFamily="34" charset="0"/>
              </a:defRPr>
            </a:lvl1pPr>
            <a:lvl2pPr marL="225425" indent="-225425">
              <a:lnSpc>
                <a:spcPct val="100000"/>
              </a:lnSpc>
              <a:spcBef>
                <a:spcPts val="500"/>
              </a:spcBef>
              <a:spcAft>
                <a:spcPts val="600"/>
              </a:spcAft>
              <a:buClr>
                <a:schemeClr val="tx2"/>
              </a:buClr>
              <a:buFont typeface="Arial" panose="020B0604020202020204" pitchFamily="34" charset="0"/>
              <a:buChar char="—"/>
              <a:defRPr sz="1600">
                <a:solidFill>
                  <a:schemeClr val="bg2"/>
                </a:solidFill>
              </a:defRPr>
            </a:lvl2pPr>
            <a:lvl3pPr marL="223838" indent="-223838">
              <a:lnSpc>
                <a:spcPct val="100000"/>
              </a:lnSpc>
              <a:spcBef>
                <a:spcPts val="500"/>
              </a:spcBef>
              <a:spcAft>
                <a:spcPts val="600"/>
              </a:spcAft>
              <a:buClr>
                <a:schemeClr val="tx2"/>
              </a:buClr>
              <a:buFont typeface="Arial" panose="020B0604020202020204" pitchFamily="34" charset="0"/>
              <a:buChar char="—"/>
              <a:tabLst>
                <a:tab pos="447675" algn="l"/>
              </a:tabLst>
              <a:defRPr sz="1400">
                <a:solidFill>
                  <a:schemeClr val="bg2"/>
                </a:solidFill>
              </a:defRPr>
            </a:lvl3pPr>
            <a:lvl4pPr marL="223838" indent="-223838">
              <a:lnSpc>
                <a:spcPct val="100000"/>
              </a:lnSpc>
              <a:spcBef>
                <a:spcPts val="500"/>
              </a:spcBef>
              <a:spcAft>
                <a:spcPts val="600"/>
              </a:spcAft>
              <a:buClr>
                <a:schemeClr val="tx2"/>
              </a:buClr>
              <a:buFont typeface="Arial" panose="020B0604020202020204" pitchFamily="34" charset="0"/>
              <a:buChar char="—"/>
              <a:defRPr sz="1400">
                <a:solidFill>
                  <a:schemeClr val="bg2"/>
                </a:solidFill>
              </a:defRPr>
            </a:lvl4pPr>
            <a:lvl5pPr marL="223838" indent="-223838">
              <a:lnSpc>
                <a:spcPct val="100000"/>
              </a:lnSpc>
              <a:spcBef>
                <a:spcPts val="500"/>
              </a:spcBef>
              <a:spcAft>
                <a:spcPts val="600"/>
              </a:spcAft>
              <a:buClr>
                <a:schemeClr val="tx2"/>
              </a:buClr>
              <a:buFont typeface="Arial" panose="020B0604020202020204" pitchFamily="34" charset="0"/>
              <a:buChar char="—"/>
              <a:defRPr sz="1400">
                <a:solidFill>
                  <a:schemeClr val="bg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NB: Online Video includes Broadcaster VOD, YouTube, Facebook video &amp; online programmatic video</a:t>
            </a:r>
          </a:p>
        </p:txBody>
      </p:sp>
    </p:spTree>
    <p:custDataLst>
      <p:tags r:id="rId1"/>
    </p:custDataLst>
    <p:extLst>
      <p:ext uri="{BB962C8B-B14F-4D97-AF65-F5344CB8AC3E}">
        <p14:creationId xmlns:p14="http://schemas.microsoft.com/office/powerpoint/2010/main" val="73822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F9F4B-D0A3-4999-9544-6BC244A9AF78}"/>
              </a:ext>
            </a:extLst>
          </p:cNvPr>
          <p:cNvSpPr>
            <a:spLocks noGrp="1"/>
          </p:cNvSpPr>
          <p:nvPr>
            <p:ph type="title"/>
          </p:nvPr>
        </p:nvSpPr>
        <p:spPr/>
        <p:txBody>
          <a:bodyPr>
            <a:normAutofit/>
          </a:bodyPr>
          <a:lstStyle/>
          <a:p>
            <a:r>
              <a:rPr lang="en-GB" sz="3200"/>
              <a:t>Media Channel breakdown of short-term and total profit</a:t>
            </a:r>
            <a:endParaRPr lang="en-GB" sz="3200" dirty="0"/>
          </a:p>
        </p:txBody>
      </p:sp>
      <p:pic>
        <p:nvPicPr>
          <p:cNvPr id="5" name="Picture 4">
            <a:extLst>
              <a:ext uri="{FF2B5EF4-FFF2-40B4-BE49-F238E27FC236}">
                <a16:creationId xmlns:a16="http://schemas.microsoft.com/office/drawing/2014/main" id="{EF36E261-7C26-4AA0-A594-1357025D0B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719" y="1181832"/>
            <a:ext cx="10155635" cy="4509369"/>
          </a:xfrm>
          <a:prstGeom prst="rect">
            <a:avLst/>
          </a:prstGeom>
        </p:spPr>
      </p:pic>
      <p:sp>
        <p:nvSpPr>
          <p:cNvPr id="6" name="TextBox 5">
            <a:extLst>
              <a:ext uri="{FF2B5EF4-FFF2-40B4-BE49-F238E27FC236}">
                <a16:creationId xmlns:a16="http://schemas.microsoft.com/office/drawing/2014/main" id="{7320E972-FD14-4728-9B4D-DFC1CFD2A9C6}"/>
              </a:ext>
            </a:extLst>
          </p:cNvPr>
          <p:cNvSpPr txBox="1"/>
          <p:nvPr/>
        </p:nvSpPr>
        <p:spPr>
          <a:xfrm>
            <a:off x="8178896" y="5425810"/>
            <a:ext cx="4013104" cy="625712"/>
          </a:xfrm>
          <a:prstGeom prst="rect">
            <a:avLst/>
          </a:prstGeom>
        </p:spPr>
        <p:txBody>
          <a:bodyPr vert="horz" lIns="91440" tIns="45720" rIns="91440" bIns="45720" rtlCol="0">
            <a:noAutofit/>
          </a:bodyPr>
          <a:lstStyle>
            <a:defPPr>
              <a:defRPr lang="en-US"/>
            </a:defPPr>
            <a:lvl1pPr indent="0">
              <a:lnSpc>
                <a:spcPct val="100000"/>
              </a:lnSpc>
              <a:spcBef>
                <a:spcPts val="0"/>
              </a:spcBef>
              <a:spcAft>
                <a:spcPts val="0"/>
              </a:spcAft>
              <a:buFont typeface="Arial" panose="020B0604020202020204" pitchFamily="34" charset="0"/>
              <a:buNone/>
              <a:defRPr sz="1000" b="0" baseline="0">
                <a:solidFill>
                  <a:srgbClr val="343434"/>
                </a:solidFill>
                <a:latin typeface="Segoe UI" panose="020B0502040204020203" pitchFamily="34" charset="0"/>
                <a:ea typeface="Segoe UI" panose="020B0502040204020203" pitchFamily="34" charset="0"/>
                <a:cs typeface="Segoe UI" panose="020B0502040204020203" pitchFamily="34" charset="0"/>
              </a:defRPr>
            </a:lvl1pPr>
            <a:lvl2pPr marL="225425" indent="-225425">
              <a:lnSpc>
                <a:spcPct val="100000"/>
              </a:lnSpc>
              <a:spcBef>
                <a:spcPts val="500"/>
              </a:spcBef>
              <a:spcAft>
                <a:spcPts val="600"/>
              </a:spcAft>
              <a:buClr>
                <a:schemeClr val="tx2"/>
              </a:buClr>
              <a:buFont typeface="Arial" panose="020B0604020202020204" pitchFamily="34" charset="0"/>
              <a:buChar char="—"/>
              <a:defRPr sz="1600">
                <a:solidFill>
                  <a:schemeClr val="bg2"/>
                </a:solidFill>
              </a:defRPr>
            </a:lvl2pPr>
            <a:lvl3pPr marL="223838" indent="-223838">
              <a:lnSpc>
                <a:spcPct val="100000"/>
              </a:lnSpc>
              <a:spcBef>
                <a:spcPts val="500"/>
              </a:spcBef>
              <a:spcAft>
                <a:spcPts val="600"/>
              </a:spcAft>
              <a:buClr>
                <a:schemeClr val="tx2"/>
              </a:buClr>
              <a:buFont typeface="Arial" panose="020B0604020202020204" pitchFamily="34" charset="0"/>
              <a:buChar char="—"/>
              <a:tabLst>
                <a:tab pos="447675" algn="l"/>
              </a:tabLst>
              <a:defRPr sz="1400">
                <a:solidFill>
                  <a:schemeClr val="bg2"/>
                </a:solidFill>
              </a:defRPr>
            </a:lvl3pPr>
            <a:lvl4pPr marL="223838" indent="-223838">
              <a:lnSpc>
                <a:spcPct val="100000"/>
              </a:lnSpc>
              <a:spcBef>
                <a:spcPts val="500"/>
              </a:spcBef>
              <a:spcAft>
                <a:spcPts val="600"/>
              </a:spcAft>
              <a:buClr>
                <a:schemeClr val="tx2"/>
              </a:buClr>
              <a:buFont typeface="Arial" panose="020B0604020202020204" pitchFamily="34" charset="0"/>
              <a:buChar char="—"/>
              <a:defRPr sz="1400">
                <a:solidFill>
                  <a:schemeClr val="bg2"/>
                </a:solidFill>
              </a:defRPr>
            </a:lvl4pPr>
            <a:lvl5pPr marL="223838" indent="-223838">
              <a:lnSpc>
                <a:spcPct val="100000"/>
              </a:lnSpc>
              <a:spcBef>
                <a:spcPts val="500"/>
              </a:spcBef>
              <a:spcAft>
                <a:spcPts val="600"/>
              </a:spcAft>
              <a:buClr>
                <a:schemeClr val="tx2"/>
              </a:buClr>
              <a:buFont typeface="Arial" panose="020B0604020202020204" pitchFamily="34" charset="0"/>
              <a:buChar char="—"/>
              <a:defRPr sz="1400">
                <a:solidFill>
                  <a:schemeClr val="bg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NB: Online Video includes Broadcaster VOD, YouTube, Facebook video &amp; online programmatic video</a:t>
            </a:r>
          </a:p>
        </p:txBody>
      </p:sp>
    </p:spTree>
    <p:extLst>
      <p:ext uri="{BB962C8B-B14F-4D97-AF65-F5344CB8AC3E}">
        <p14:creationId xmlns:p14="http://schemas.microsoft.com/office/powerpoint/2010/main" val="15014290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1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1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3.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10088</TotalTime>
  <Words>380</Words>
  <Application>Microsoft Office PowerPoint</Application>
  <PresentationFormat>Widescreen</PresentationFormat>
  <Paragraphs>36</Paragraphs>
  <Slides>3</Slides>
  <Notes>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vt:i4>
      </vt:variant>
    </vt:vector>
  </HeadingPairs>
  <TitlesOfParts>
    <vt:vector size="10" baseType="lpstr">
      <vt:lpstr>Arial</vt:lpstr>
      <vt:lpstr>Calibri</vt:lpstr>
      <vt:lpstr>Segoe UI</vt:lpstr>
      <vt:lpstr>Times New Roman</vt:lpstr>
      <vt:lpstr>Thinkbox</vt:lpstr>
      <vt:lpstr>1_Thinkbox</vt:lpstr>
      <vt:lpstr>Thinkbox_Red</vt:lpstr>
      <vt:lpstr>TV has become  more effective over time</vt:lpstr>
      <vt:lpstr>Total advertising-generated profit by medium</vt:lpstr>
      <vt:lpstr>Media Channel breakdown of short-term and total profit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Carla Leclezio</dc:creator>
  <cp:lastModifiedBy>Akeel Mungul</cp:lastModifiedBy>
  <cp:revision>354</cp:revision>
  <dcterms:created xsi:type="dcterms:W3CDTF">2017-06-26T09:49:09Z</dcterms:created>
  <dcterms:modified xsi:type="dcterms:W3CDTF">2018-07-13T15:20:58Z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C1462182-D2AD-484E-BA59-D92BD6CB2974</vt:lpwstr>
  </property>
  <property fmtid="{D5CDD505-2E9C-101B-9397-08002B2CF9AE}" pid="3" name="ArticulatePath">
    <vt:lpwstr>Presentation1</vt:lpwstr>
  </property>
</Properties>
</file>