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96" r:id="rId2"/>
    <p:sldId id="11404" r:id="rId3"/>
    <p:sldId id="11406" r:id="rId4"/>
    <p:sldId id="2147376360" r:id="rId5"/>
    <p:sldId id="11410" r:id="rId6"/>
    <p:sldId id="21473763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drivers of profitability" id="{742C0C87-798E-43A5-9909-30F461F568F4}">
          <p14:sldIdLst>
            <p14:sldId id="396"/>
          </p14:sldIdLst>
        </p14:section>
        <p14:section name="Brand size is a key driver of category ROI" id="{621DE821-1C49-4C27-8B73-74B81A863E9A}">
          <p14:sldIdLst>
            <p14:sldId id="11404"/>
          </p14:sldIdLst>
        </p14:section>
        <p14:section name="Advertising ROI is impacted by absolute budget level" id="{74E81472-DE14-4012-86B7-A63F1FBFC85D}">
          <p14:sldIdLst>
            <p14:sldId id="11406"/>
          </p14:sldIdLst>
        </p14:section>
        <p14:section name="Interaction of budget and brand size impact ROI performance" id="{A757884D-803E-4413-9F00-F0AD1C4E9A5D}">
          <p14:sldIdLst>
            <p14:sldId id="2147376360"/>
          </p14:sldIdLst>
        </p14:section>
        <p14:section name="Creative executions deliver a range of ROI (IPA Awards)" id="{08532C9A-63A2-4826-9228-415488CB1CC7}">
          <p14:sldIdLst>
            <p14:sldId id="11410"/>
          </p14:sldIdLst>
        </p14:section>
        <p14:section name="Creativity is the biggest ROI multiplier within our control" id="{87E4DB7E-5922-4358-AFBF-81F6747B8D6C}">
          <p14:sldIdLst>
            <p14:sldId id="21473763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305"/>
    <a:srgbClr val="E10514"/>
    <a:srgbClr val="FFFFFF"/>
    <a:srgbClr val="D9D9D9"/>
    <a:srgbClr val="372D87"/>
    <a:srgbClr val="87B923"/>
    <a:srgbClr val="009B3C"/>
    <a:srgbClr val="99C343"/>
    <a:srgbClr val="0069B4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39" autoAdjust="0"/>
    <p:restoredTop sz="96247" autoAdjust="0"/>
  </p:normalViewPr>
  <p:slideViewPr>
    <p:cSldViewPr snapToGrid="0">
      <p:cViewPr varScale="1">
        <p:scale>
          <a:sx n="111" d="100"/>
          <a:sy n="111" d="100"/>
        </p:scale>
        <p:origin x="73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E10514"/>
              </a:solidFill>
              <a:ln w="9525"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Retail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EA7-418F-82E6-55B5BC1A4EC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Automotive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EA7-418F-82E6-55B5BC1A4EC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Alcohol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EA7-418F-82E6-55B5BC1A4EC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Durables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EA7-418F-82E6-55B5BC1A4ECD}"/>
                </c:ext>
              </c:extLst>
            </c:dLbl>
            <c:dLbl>
              <c:idx val="6"/>
              <c:layout>
                <c:manualLayout>
                  <c:x val="-2.777777777777779E-2"/>
                  <c:y val="-6.01851851851852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FMCG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EA7-418F-82E6-55B5BC1A4EC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Telecomms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EA7-418F-82E6-55B5BC1A4ECD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Restaurants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3EA7-418F-82E6-55B5BC1A4E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E10514"/>
                </a:solidFill>
                <a:prstDash val="sysDot"/>
              </a:ln>
              <a:effectLst/>
            </c:spPr>
            <c:trendlineType val="linear"/>
            <c:intercept val="0"/>
            <c:dispRSqr val="0"/>
            <c:dispEq val="0"/>
          </c:trendline>
          <c:xVal>
            <c:numRef>
              <c:f>Dashboard!$W$4:$W$15</c:f>
              <c:numCache>
                <c:formatCode>0.0</c:formatCode>
                <c:ptCount val="12"/>
                <c:pt idx="0">
                  <c:v>11147.338917888563</c:v>
                </c:pt>
                <c:pt idx="1">
                  <c:v>4657.75</c:v>
                </c:pt>
                <c:pt idx="2">
                  <c:v>905.94927713815787</c:v>
                </c:pt>
                <c:pt idx="3">
                  <c:v>3350</c:v>
                </c:pt>
                <c:pt idx="6">
                  <c:v>201.89848484848486</c:v>
                </c:pt>
                <c:pt idx="7">
                  <c:v>6683</c:v>
                </c:pt>
                <c:pt idx="11">
                  <c:v>817.07574999999997</c:v>
                </c:pt>
              </c:numCache>
            </c:numRef>
          </c:xVal>
          <c:yVal>
            <c:numRef>
              <c:f>Dashboard!$V$4:$V$15</c:f>
              <c:numCache>
                <c:formatCode>0.0</c:formatCode>
                <c:ptCount val="12"/>
                <c:pt idx="0">
                  <c:v>23.276163650080715</c:v>
                </c:pt>
                <c:pt idx="1">
                  <c:v>13.758800378025731</c:v>
                </c:pt>
                <c:pt idx="2">
                  <c:v>8.1951680940308904</c:v>
                </c:pt>
                <c:pt idx="3">
                  <c:v>6.125</c:v>
                </c:pt>
                <c:pt idx="5">
                  <c:v>4.2210937499999996</c:v>
                </c:pt>
                <c:pt idx="6">
                  <c:v>2.3474186657629525</c:v>
                </c:pt>
                <c:pt idx="8">
                  <c:v>0</c:v>
                </c:pt>
                <c:pt idx="9">
                  <c:v>0</c:v>
                </c:pt>
                <c:pt idx="11">
                  <c:v>6.2034328166205706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EA7-418F-82E6-55B5BC1A4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2588400"/>
        <c:axId val="1112587440"/>
      </c:scatterChart>
      <c:valAx>
        <c:axId val="1112588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Average Annual Revenue (£m)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2587440"/>
        <c:crosses val="autoZero"/>
        <c:crossBetween val="midCat"/>
      </c:valAx>
      <c:valAx>
        <c:axId val="111258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 dirty="0"/>
                  <a:t>Average Category RROI</a:t>
                </a:r>
              </a:p>
            </c:rich>
          </c:tx>
          <c:layout>
            <c:manualLayout>
              <c:xMode val="edge"/>
              <c:yMode val="edge"/>
              <c:x val="8.8870169364765935E-3"/>
              <c:y val="0.185341822189848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25884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Cloud</c:v>
                </c:pt>
                <c:pt idx="1">
                  <c:v>Clock</c:v>
                </c:pt>
                <c:pt idx="2">
                  <c:v>Surge</c:v>
                </c:pt>
                <c:pt idx="3">
                  <c:v>Rugby 6N</c:v>
                </c:pt>
                <c:pt idx="4">
                  <c:v>Basketball</c:v>
                </c:pt>
                <c:pt idx="5">
                  <c:v>Sapeurs</c:v>
                </c:pt>
                <c:pt idx="6">
                  <c:v>RWC</c:v>
                </c:pt>
                <c:pt idx="7">
                  <c:v>Cowboys 2017</c:v>
                </c:pt>
                <c:pt idx="8">
                  <c:v>John Hammond</c:v>
                </c:pt>
                <c:pt idx="9">
                  <c:v>Cowboys 2018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7.8</c:v>
                </c:pt>
                <c:pt idx="1">
                  <c:v>8.9</c:v>
                </c:pt>
                <c:pt idx="2">
                  <c:v>13.6</c:v>
                </c:pt>
                <c:pt idx="3">
                  <c:v>14.6</c:v>
                </c:pt>
                <c:pt idx="4">
                  <c:v>16.8</c:v>
                </c:pt>
                <c:pt idx="5">
                  <c:v>16.899999999999999</c:v>
                </c:pt>
                <c:pt idx="6">
                  <c:v>21</c:v>
                </c:pt>
                <c:pt idx="7">
                  <c:v>25.9</c:v>
                </c:pt>
                <c:pt idx="8">
                  <c:v>29.3</c:v>
                </c:pt>
                <c:pt idx="9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9-413D-A6DE-9CAF75DE4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4455807"/>
        <c:axId val="1944456767"/>
      </c:barChart>
      <c:catAx>
        <c:axId val="1944455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4456767"/>
        <c:crosses val="autoZero"/>
        <c:auto val="1"/>
        <c:lblAlgn val="ctr"/>
        <c:lblOffset val="100"/>
        <c:noMultiLvlLbl val="0"/>
      </c:catAx>
      <c:valAx>
        <c:axId val="19444567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Revenue ROI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4455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 ROI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Favourite Things</c:v>
                </c:pt>
                <c:pt idx="1">
                  <c:v>Christmas Carrot</c:v>
                </c:pt>
                <c:pt idx="2">
                  <c:v>Greatest Showman</c:v>
                </c:pt>
                <c:pt idx="3">
                  <c:v>Long Way Home</c:v>
                </c:pt>
                <c:pt idx="4">
                  <c:v>Kevin and Pascal</c:v>
                </c:pt>
                <c:pt idx="5">
                  <c:v>Kevin the Carrot</c:v>
                </c:pt>
                <c:pt idx="6">
                  <c:v>Kevin and Katie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6.8</c:v>
                </c:pt>
                <c:pt idx="1">
                  <c:v>11.09</c:v>
                </c:pt>
                <c:pt idx="2">
                  <c:v>13.19</c:v>
                </c:pt>
                <c:pt idx="3">
                  <c:v>14.18</c:v>
                </c:pt>
                <c:pt idx="4">
                  <c:v>15.4</c:v>
                </c:pt>
                <c:pt idx="5">
                  <c:v>16.399999999999999</c:v>
                </c:pt>
                <c:pt idx="6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B-497D-B2F2-395E8068B7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61103872"/>
        <c:axId val="261104832"/>
      </c:barChart>
      <c:catAx>
        <c:axId val="261103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104832"/>
        <c:crosses val="autoZero"/>
        <c:auto val="1"/>
        <c:lblAlgn val="ctr"/>
        <c:lblOffset val="100"/>
        <c:noMultiLvlLbl val="0"/>
      </c:catAx>
      <c:valAx>
        <c:axId val="2611048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Revenue ROI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110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42810-0007-48A4-B64D-541F9C735968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8D767-3125-4DFA-A434-73AA46D80F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3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0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588" y="1292694"/>
            <a:ext cx="5298141" cy="2411176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565622" y="571616"/>
            <a:ext cx="5530378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700" b="1" kern="1200" cap="none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7FD7B46-C0E5-4A41-9337-30B99A971FC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8588" y="3806104"/>
            <a:ext cx="5299200" cy="596244"/>
          </a:xfrm>
        </p:spPr>
        <p:txBody>
          <a:bodyPr lIns="108000" anchor="b" anchorCtr="0"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553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Portrai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6"/>
          <p:cNvSpPr>
            <a:spLocks noGrp="1"/>
          </p:cNvSpPr>
          <p:nvPr>
            <p:ph type="pic" sz="quarter" idx="20"/>
          </p:nvPr>
        </p:nvSpPr>
        <p:spPr>
          <a:xfrm>
            <a:off x="3330340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1" name="Picture Placeholder 16"/>
          <p:cNvSpPr>
            <a:spLocks noGrp="1"/>
          </p:cNvSpPr>
          <p:nvPr>
            <p:ph type="pic" sz="quarter" idx="21"/>
          </p:nvPr>
        </p:nvSpPr>
        <p:spPr>
          <a:xfrm>
            <a:off x="6181255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22"/>
          </p:nvPr>
        </p:nvSpPr>
        <p:spPr>
          <a:xfrm>
            <a:off x="9032169" y="1428750"/>
            <a:ext cx="2680405" cy="383698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10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369668" y="1428750"/>
            <a:ext cx="6342907" cy="383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464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5442018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373566" y="447473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5340351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373566" y="2943366"/>
            <a:ext cx="4339009" cy="2322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968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7117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C83E0A7E-A4E1-41C3-86F6-B6D82D55655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930580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2E7303BD-8C87-4547-94CC-49DD3934C1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4505" y="1428750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3F505454-5599-4E41-93B7-601ECB1208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94505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3189B23B-90CA-44D3-94DB-D124B4FC4F6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930580" y="3411769"/>
            <a:ext cx="331806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127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27335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806728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479425" y="1428750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06728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427335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20"/>
          </p:nvPr>
        </p:nvSpPr>
        <p:spPr>
          <a:xfrm>
            <a:off x="479425" y="3411769"/>
            <a:ext cx="3645289" cy="18539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088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614207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38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ng title text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4682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6" y="1930399"/>
            <a:ext cx="5181600" cy="4119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233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ext in bubble &amp; 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221" y="651774"/>
            <a:ext cx="3714140" cy="10211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1221" y="1614207"/>
            <a:ext cx="3714140" cy="40514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67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ist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77758" y="2033529"/>
            <a:ext cx="4368867" cy="30591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6" y="182083"/>
            <a:ext cx="4459604" cy="1745777"/>
          </a:xfrm>
        </p:spPr>
        <p:txBody>
          <a:bodyPr bIns="0">
            <a:noAutofit/>
          </a:bodyPr>
          <a:lstStyle>
            <a:lvl1pPr>
              <a:defRPr sz="12600" kern="5000" spc="-700" baseline="0"/>
            </a:lvl1pPr>
          </a:lstStyle>
          <a:p>
            <a:r>
              <a:rPr lang="en-US" dirty="0"/>
              <a:t>XXX%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9" y="5365115"/>
            <a:ext cx="11334816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79425" y="1874892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778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Screen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93979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112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1288" y="1140293"/>
            <a:ext cx="5298141" cy="2412000"/>
          </a:xfrm>
        </p:spPr>
        <p:txBody>
          <a:bodyPr anchor="t">
            <a:noAutofit/>
          </a:bodyPr>
          <a:lstStyle>
            <a:lvl1pPr algn="l"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71288" y="651155"/>
            <a:ext cx="6450012" cy="352613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800" b="1" kern="1200" spc="3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188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x Video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9425" y="447473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176962" y="447472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6177278" y="3063315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79425" y="3058519"/>
            <a:ext cx="5535613" cy="24354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438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video -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E1B2C-E2EB-4D98-843F-9CDD27271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3BE8F-C639-42D5-B26C-D4093C44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8228E9-593B-43BF-9FE7-6F9613A7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89F17558-6D60-4901-A0B6-C4274AAB5238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757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5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2858127" cy="357149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477203" y="4393565"/>
            <a:ext cx="1092517" cy="1092518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100"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8313420" y="-9729"/>
            <a:ext cx="3878580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63293" y="3652420"/>
            <a:ext cx="3019046" cy="576786"/>
          </a:xfrm>
          <a:custGeom>
            <a:avLst/>
            <a:gdLst>
              <a:gd name="T0" fmla="*/ 26 w 716"/>
              <a:gd name="T1" fmla="*/ 2 h 132"/>
              <a:gd name="T2" fmla="*/ 26 w 716"/>
              <a:gd name="T3" fmla="*/ 0 h 132"/>
              <a:gd name="T4" fmla="*/ 13 w 716"/>
              <a:gd name="T5" fmla="*/ 3 h 132"/>
              <a:gd name="T6" fmla="*/ 4 w 716"/>
              <a:gd name="T7" fmla="*/ 11 h 132"/>
              <a:gd name="T8" fmla="*/ 0 w 716"/>
              <a:gd name="T9" fmla="*/ 26 h 132"/>
              <a:gd name="T10" fmla="*/ 0 w 716"/>
              <a:gd name="T11" fmla="*/ 132 h 132"/>
              <a:gd name="T12" fmla="*/ 690 w 716"/>
              <a:gd name="T13" fmla="*/ 132 h 132"/>
              <a:gd name="T14" fmla="*/ 702 w 716"/>
              <a:gd name="T15" fmla="*/ 128 h 132"/>
              <a:gd name="T16" fmla="*/ 711 w 716"/>
              <a:gd name="T17" fmla="*/ 121 h 132"/>
              <a:gd name="T18" fmla="*/ 716 w 716"/>
              <a:gd name="T19" fmla="*/ 106 h 132"/>
              <a:gd name="T20" fmla="*/ 716 w 716"/>
              <a:gd name="T21" fmla="*/ 26 h 132"/>
              <a:gd name="T22" fmla="*/ 712 w 716"/>
              <a:gd name="T23" fmla="*/ 13 h 132"/>
              <a:gd name="T24" fmla="*/ 705 w 716"/>
              <a:gd name="T25" fmla="*/ 4 h 132"/>
              <a:gd name="T26" fmla="*/ 690 w 716"/>
              <a:gd name="T27" fmla="*/ 0 h 132"/>
              <a:gd name="T28" fmla="*/ 26 w 716"/>
              <a:gd name="T29" fmla="*/ 0 h 132"/>
              <a:gd name="T30" fmla="*/ 26 w 716"/>
              <a:gd name="T31" fmla="*/ 2 h 132"/>
              <a:gd name="T32" fmla="*/ 26 w 716"/>
              <a:gd name="T33" fmla="*/ 4 h 132"/>
              <a:gd name="T34" fmla="*/ 690 w 716"/>
              <a:gd name="T35" fmla="*/ 4 h 132"/>
              <a:gd name="T36" fmla="*/ 702 w 716"/>
              <a:gd name="T37" fmla="*/ 7 h 132"/>
              <a:gd name="T38" fmla="*/ 710 w 716"/>
              <a:gd name="T39" fmla="*/ 19 h 132"/>
              <a:gd name="T40" fmla="*/ 711 w 716"/>
              <a:gd name="T41" fmla="*/ 24 h 132"/>
              <a:gd name="T42" fmla="*/ 712 w 716"/>
              <a:gd name="T43" fmla="*/ 25 h 132"/>
              <a:gd name="T44" fmla="*/ 712 w 716"/>
              <a:gd name="T45" fmla="*/ 25 h 132"/>
              <a:gd name="T46" fmla="*/ 712 w 716"/>
              <a:gd name="T47" fmla="*/ 26 h 132"/>
              <a:gd name="T48" fmla="*/ 712 w 716"/>
              <a:gd name="T49" fmla="*/ 106 h 132"/>
              <a:gd name="T50" fmla="*/ 708 w 716"/>
              <a:gd name="T51" fmla="*/ 118 h 132"/>
              <a:gd name="T52" fmla="*/ 697 w 716"/>
              <a:gd name="T53" fmla="*/ 126 h 132"/>
              <a:gd name="T54" fmla="*/ 692 w 716"/>
              <a:gd name="T55" fmla="*/ 127 h 132"/>
              <a:gd name="T56" fmla="*/ 690 w 716"/>
              <a:gd name="T57" fmla="*/ 128 h 132"/>
              <a:gd name="T58" fmla="*/ 690 w 716"/>
              <a:gd name="T59" fmla="*/ 128 h 132"/>
              <a:gd name="T60" fmla="*/ 690 w 716"/>
              <a:gd name="T61" fmla="*/ 128 h 132"/>
              <a:gd name="T62" fmla="*/ 4 w 716"/>
              <a:gd name="T63" fmla="*/ 128 h 132"/>
              <a:gd name="T64" fmla="*/ 4 w 716"/>
              <a:gd name="T65" fmla="*/ 26 h 132"/>
              <a:gd name="T66" fmla="*/ 7 w 716"/>
              <a:gd name="T67" fmla="*/ 13 h 132"/>
              <a:gd name="T68" fmla="*/ 19 w 716"/>
              <a:gd name="T69" fmla="*/ 5 h 132"/>
              <a:gd name="T70" fmla="*/ 24 w 716"/>
              <a:gd name="T71" fmla="*/ 4 h 132"/>
              <a:gd name="T72" fmla="*/ 25 w 716"/>
              <a:gd name="T73" fmla="*/ 4 h 132"/>
              <a:gd name="T74" fmla="*/ 25 w 716"/>
              <a:gd name="T75" fmla="*/ 4 h 132"/>
              <a:gd name="T76" fmla="*/ 26 w 716"/>
              <a:gd name="T77" fmla="*/ 4 h 132"/>
              <a:gd name="T78" fmla="*/ 26 w 716"/>
              <a:gd name="T79" fmla="*/ 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16" h="132">
                <a:moveTo>
                  <a:pt x="26" y="2"/>
                </a:moveTo>
                <a:cubicBezTo>
                  <a:pt x="26" y="0"/>
                  <a:pt x="26" y="0"/>
                  <a:pt x="26" y="0"/>
                </a:cubicBezTo>
                <a:cubicBezTo>
                  <a:pt x="25" y="0"/>
                  <a:pt x="19" y="0"/>
                  <a:pt x="13" y="3"/>
                </a:cubicBezTo>
                <a:cubicBezTo>
                  <a:pt x="9" y="4"/>
                  <a:pt x="6" y="7"/>
                  <a:pt x="4" y="11"/>
                </a:cubicBezTo>
                <a:cubicBezTo>
                  <a:pt x="1" y="14"/>
                  <a:pt x="0" y="19"/>
                  <a:pt x="0" y="26"/>
                </a:cubicBezTo>
                <a:cubicBezTo>
                  <a:pt x="0" y="132"/>
                  <a:pt x="0" y="132"/>
                  <a:pt x="0" y="132"/>
                </a:cubicBezTo>
                <a:cubicBezTo>
                  <a:pt x="690" y="132"/>
                  <a:pt x="690" y="132"/>
                  <a:pt x="690" y="132"/>
                </a:cubicBezTo>
                <a:cubicBezTo>
                  <a:pt x="690" y="132"/>
                  <a:pt x="696" y="132"/>
                  <a:pt x="702" y="128"/>
                </a:cubicBezTo>
                <a:cubicBezTo>
                  <a:pt x="706" y="127"/>
                  <a:pt x="709" y="124"/>
                  <a:pt x="711" y="121"/>
                </a:cubicBezTo>
                <a:cubicBezTo>
                  <a:pt x="714" y="117"/>
                  <a:pt x="716" y="112"/>
                  <a:pt x="716" y="106"/>
                </a:cubicBezTo>
                <a:cubicBezTo>
                  <a:pt x="716" y="26"/>
                  <a:pt x="716" y="26"/>
                  <a:pt x="716" y="26"/>
                </a:cubicBezTo>
                <a:cubicBezTo>
                  <a:pt x="716" y="25"/>
                  <a:pt x="716" y="19"/>
                  <a:pt x="712" y="13"/>
                </a:cubicBezTo>
                <a:cubicBezTo>
                  <a:pt x="711" y="9"/>
                  <a:pt x="708" y="6"/>
                  <a:pt x="705" y="4"/>
                </a:cubicBezTo>
                <a:cubicBezTo>
                  <a:pt x="701" y="1"/>
                  <a:pt x="696" y="0"/>
                  <a:pt x="69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26" y="2"/>
                  <a:pt x="26" y="2"/>
                  <a:pt x="26" y="2"/>
                </a:cubicBezTo>
                <a:cubicBezTo>
                  <a:pt x="26" y="4"/>
                  <a:pt x="26" y="4"/>
                  <a:pt x="26" y="4"/>
                </a:cubicBezTo>
                <a:cubicBezTo>
                  <a:pt x="690" y="4"/>
                  <a:pt x="690" y="4"/>
                  <a:pt x="690" y="4"/>
                </a:cubicBezTo>
                <a:cubicBezTo>
                  <a:pt x="695" y="4"/>
                  <a:pt x="699" y="5"/>
                  <a:pt x="702" y="7"/>
                </a:cubicBezTo>
                <a:cubicBezTo>
                  <a:pt x="707" y="10"/>
                  <a:pt x="709" y="15"/>
                  <a:pt x="710" y="19"/>
                </a:cubicBezTo>
                <a:cubicBezTo>
                  <a:pt x="711" y="21"/>
                  <a:pt x="711" y="22"/>
                  <a:pt x="711" y="24"/>
                </a:cubicBezTo>
                <a:cubicBezTo>
                  <a:pt x="711" y="24"/>
                  <a:pt x="712" y="25"/>
                  <a:pt x="712" y="25"/>
                </a:cubicBezTo>
                <a:cubicBezTo>
                  <a:pt x="712" y="25"/>
                  <a:pt x="712" y="25"/>
                  <a:pt x="712" y="25"/>
                </a:cubicBezTo>
                <a:cubicBezTo>
                  <a:pt x="712" y="26"/>
                  <a:pt x="712" y="26"/>
                  <a:pt x="712" y="26"/>
                </a:cubicBezTo>
                <a:cubicBezTo>
                  <a:pt x="712" y="106"/>
                  <a:pt x="712" y="106"/>
                  <a:pt x="712" y="106"/>
                </a:cubicBezTo>
                <a:cubicBezTo>
                  <a:pt x="712" y="111"/>
                  <a:pt x="710" y="115"/>
                  <a:pt x="708" y="118"/>
                </a:cubicBezTo>
                <a:cubicBezTo>
                  <a:pt x="705" y="123"/>
                  <a:pt x="701" y="125"/>
                  <a:pt x="697" y="126"/>
                </a:cubicBezTo>
                <a:cubicBezTo>
                  <a:pt x="695" y="127"/>
                  <a:pt x="693" y="127"/>
                  <a:pt x="692" y="127"/>
                </a:cubicBezTo>
                <a:cubicBezTo>
                  <a:pt x="691" y="127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690" y="128"/>
                  <a:pt x="690" y="128"/>
                  <a:pt x="690" y="128"/>
                </a:cubicBezTo>
                <a:cubicBezTo>
                  <a:pt x="4" y="128"/>
                  <a:pt x="4" y="128"/>
                  <a:pt x="4" y="128"/>
                </a:cubicBezTo>
                <a:cubicBezTo>
                  <a:pt x="4" y="26"/>
                  <a:pt x="4" y="26"/>
                  <a:pt x="4" y="26"/>
                </a:cubicBezTo>
                <a:cubicBezTo>
                  <a:pt x="4" y="20"/>
                  <a:pt x="5" y="16"/>
                  <a:pt x="7" y="13"/>
                </a:cubicBezTo>
                <a:cubicBezTo>
                  <a:pt x="10" y="8"/>
                  <a:pt x="15" y="6"/>
                  <a:pt x="19" y="5"/>
                </a:cubicBezTo>
                <a:cubicBezTo>
                  <a:pt x="21" y="4"/>
                  <a:pt x="22" y="4"/>
                  <a:pt x="24" y="4"/>
                </a:cubicBezTo>
                <a:cubicBezTo>
                  <a:pt x="24" y="4"/>
                  <a:pt x="25" y="4"/>
                  <a:pt x="25" y="4"/>
                </a:cubicBezTo>
                <a:cubicBezTo>
                  <a:pt x="25" y="4"/>
                  <a:pt x="25" y="4"/>
                  <a:pt x="25" y="4"/>
                </a:cubicBezTo>
                <a:cubicBezTo>
                  <a:pt x="26" y="4"/>
                  <a:pt x="26" y="4"/>
                  <a:pt x="26" y="4"/>
                </a:cubicBezTo>
                <a:lnTo>
                  <a:pt x="26" y="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22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Small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1746970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158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Medium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3" y="3773511"/>
            <a:ext cx="2858126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903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full screen image - Large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0" y="-9730"/>
            <a:ext cx="12192000" cy="68677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8216264" cy="3190976"/>
          </a:xfrm>
        </p:spPr>
        <p:txBody>
          <a:bodyPr>
            <a:noAutofit/>
          </a:bodyPr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35312" y="3773511"/>
            <a:ext cx="5659748" cy="3571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62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s cutt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5935980"/>
          </a:xfrm>
          <a:prstGeom prst="rect">
            <a:avLst/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5501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313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766" y="759293"/>
            <a:ext cx="5633780" cy="1663867"/>
          </a:xfrm>
          <a:solidFill>
            <a:schemeClr val="bg1">
              <a:alpha val="0"/>
            </a:schemeClr>
          </a:solidFill>
          <a:effectLst/>
        </p:spPr>
        <p:txBody>
          <a:bodyPr anchor="t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52577" y="2627694"/>
            <a:ext cx="3757295" cy="36544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43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0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7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68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5681-5495-7C97-86BA-04FE618A1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0686EB-F49C-7596-3630-EA9C73F6D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3583-63D3-B3B9-D3D8-A02EB9BE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1112-95FC-48AC-9B8F-A58D72F711CA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8881C-BAC9-A3B5-716D-DA74A696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8AD51-5FE7-7F24-8DCD-AE45926F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039D5-A155-437D-9C5B-4308CFA9D3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72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475" y="359944"/>
            <a:ext cx="11341099" cy="10211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1129603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1123315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9724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79142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5718242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9425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7"/>
          <p:cNvSpPr>
            <a:spLocks noGrp="1"/>
          </p:cNvSpPr>
          <p:nvPr>
            <p:ph sz="quarter" idx="16"/>
          </p:nvPr>
        </p:nvSpPr>
        <p:spPr>
          <a:xfrm>
            <a:off x="6096000" y="1614207"/>
            <a:ext cx="5562600" cy="36515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196283" y="1428750"/>
            <a:ext cx="5531635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3291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5"/>
          </p:nvPr>
        </p:nvSpPr>
        <p:spPr>
          <a:xfrm>
            <a:off x="6272054" y="359945"/>
            <a:ext cx="5594826" cy="51975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8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half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8" y="1614207"/>
            <a:ext cx="4368867" cy="365153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7894" y="-9729"/>
            <a:ext cx="6184106" cy="59483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9425" y="1428750"/>
            <a:ext cx="42672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377758" y="5365115"/>
            <a:ext cx="4368867" cy="304800"/>
          </a:xfrm>
        </p:spPr>
        <p:txBody>
          <a:bodyPr>
            <a:noAutofit/>
          </a:bodyPr>
          <a:lstStyle>
            <a:lvl1pPr>
              <a:defRPr lang="en-US" sz="1000" b="0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43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6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184266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27335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990774" y="3822699"/>
            <a:ext cx="3713546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8067285" y="3685540"/>
            <a:ext cx="36468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8">
            <a:extLst>
              <a:ext uri="{FF2B5EF4-FFF2-40B4-BE49-F238E27FC236}">
                <a16:creationId xmlns:a16="http://schemas.microsoft.com/office/drawing/2014/main" id="{8DFCE19A-1050-41D6-952B-88D1EA6241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7335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474332AB-8E82-4D2C-A077-AD78447B3B6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6728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8">
            <a:extLst>
              <a:ext uri="{FF2B5EF4-FFF2-40B4-BE49-F238E27FC236}">
                <a16:creationId xmlns:a16="http://schemas.microsoft.com/office/drawing/2014/main" id="{44395837-4037-4FBC-A80F-2DFA7942FF5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79425" y="1428749"/>
            <a:ext cx="3645289" cy="2106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22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age &amp; tex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359944"/>
            <a:ext cx="11341099" cy="10211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77758" y="5365115"/>
            <a:ext cx="11334817" cy="304800"/>
          </a:xfrm>
        </p:spPr>
        <p:txBody>
          <a:bodyPr>
            <a:noAutofit/>
          </a:bodyPr>
          <a:lstStyle>
            <a:lvl1pPr>
              <a:defRPr sz="10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77759" y="3831702"/>
            <a:ext cx="2792238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87997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118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330340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6184644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6181255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16">
            <a:extLst>
              <a:ext uri="{FF2B5EF4-FFF2-40B4-BE49-F238E27FC236}">
                <a16:creationId xmlns:a16="http://schemas.microsoft.com/office/drawing/2014/main" id="{CCB00622-CF55-4D6B-A1E3-FEDA9C50793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7942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6">
            <a:extLst>
              <a:ext uri="{FF2B5EF4-FFF2-40B4-BE49-F238E27FC236}">
                <a16:creationId xmlns:a16="http://schemas.microsoft.com/office/drawing/2014/main" id="{2B88D738-52E2-4893-86C8-E779DC5CA1A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330340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796217F8-03C9-4D68-93B3-20FA2E83EE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1255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icture Placeholder 16">
            <a:extLst>
              <a:ext uri="{FF2B5EF4-FFF2-40B4-BE49-F238E27FC236}">
                <a16:creationId xmlns:a16="http://schemas.microsoft.com/office/drawing/2014/main" id="{2723B1CA-8DFB-497B-9F08-8CA0C90D7E3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032169" y="1428750"/>
            <a:ext cx="2680405" cy="210677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54C563D-6383-41D0-9D47-C959095D88EA}"/>
              </a:ext>
            </a:extLst>
          </p:cNvPr>
          <p:cNvCxnSpPr/>
          <p:nvPr/>
        </p:nvCxnSpPr>
        <p:spPr>
          <a:xfrm>
            <a:off x="9030574" y="3685540"/>
            <a:ext cx="2682000" cy="0"/>
          </a:xfrm>
          <a:prstGeom prst="line">
            <a:avLst/>
          </a:prstGeom>
          <a:ln w="1587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34F0F9F-7167-4551-BFAC-B216392DF76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032170" y="3822699"/>
            <a:ext cx="2680405" cy="14430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814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4826"/>
            <a:ext cx="12192000" cy="92317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6" y="359944"/>
            <a:ext cx="5448300" cy="10211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4972" y="6390640"/>
            <a:ext cx="892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fld id="{2F981E92-320F-428D-AE9E-6ED8AAFCF980}" type="datetimeFigureOut">
              <a:rPr lang="en-GB" smtClean="0"/>
              <a:t>09/08/2023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90640"/>
            <a:ext cx="4790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485" y="6390640"/>
            <a:ext cx="3584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bg1"/>
                </a:solidFill>
              </a:defRPr>
            </a:lvl1pPr>
          </a:lstStyle>
          <a:p>
            <a:fld id="{90E2C877-0506-4A3A-B5DF-8149D82B0B2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377757" y="1614207"/>
            <a:ext cx="11334817" cy="3651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custDataLst>
      <p:tags r:id="rId32"/>
    </p:custDataLst>
    <p:extLst>
      <p:ext uri="{BB962C8B-B14F-4D97-AF65-F5344CB8AC3E}">
        <p14:creationId xmlns:p14="http://schemas.microsoft.com/office/powerpoint/2010/main" val="20051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0"/>
        </a:spcAft>
        <a:buFont typeface="Arial" panose="020B0604020202020204" pitchFamily="34" charset="0"/>
        <a:buNone/>
        <a:defRPr sz="1600" b="0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225425" indent="-22542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tabLst>
          <a:tab pos="447675" algn="l"/>
        </a:tabLst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4pPr>
      <a:lvl5pPr marL="223838" indent="-223838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302">
          <p15:clr>
            <a:srgbClr val="F26B43"/>
          </p15:clr>
        </p15:guide>
        <p15:guide id="3" pos="7378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4165">
          <p15:clr>
            <a:srgbClr val="F26B43"/>
          </p15:clr>
        </p15:guide>
        <p15:guide id="6" orient="horz" pos="33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rainbow colored light streaks&#10;&#10;Description automatically generated">
            <a:extLst>
              <a:ext uri="{FF2B5EF4-FFF2-40B4-BE49-F238E27FC236}">
                <a16:creationId xmlns:a16="http://schemas.microsoft.com/office/drawing/2014/main" id="{7B27E62A-152D-78A3-2D8A-AA0A5B83A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BC6A978-778F-8B9B-B278-D2996D6CD4C3}"/>
              </a:ext>
            </a:extLst>
          </p:cNvPr>
          <p:cNvSpPr/>
          <p:nvPr/>
        </p:nvSpPr>
        <p:spPr>
          <a:xfrm flipH="1">
            <a:off x="54814" y="0"/>
            <a:ext cx="12192000" cy="6858000"/>
          </a:xfrm>
          <a:prstGeom prst="rect">
            <a:avLst/>
          </a:prstGeom>
          <a:gradFill flip="none" rotWithShape="1">
            <a:gsLst>
              <a:gs pos="64000">
                <a:srgbClr val="9FAFC8">
                  <a:alpha val="0"/>
                  <a:lumMod val="0"/>
                </a:srgbClr>
              </a:gs>
              <a:gs pos="100000">
                <a:schemeClr val="tx1">
                  <a:alpha val="59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4DF17C-C9D9-075C-E016-BE9EC42080DF}"/>
              </a:ext>
            </a:extLst>
          </p:cNvPr>
          <p:cNvSpPr txBox="1"/>
          <p:nvPr/>
        </p:nvSpPr>
        <p:spPr>
          <a:xfrm>
            <a:off x="166394" y="842327"/>
            <a:ext cx="75655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drivers of profitability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63B28EE-B332-5939-D85A-7A6BAD119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567" y="6037573"/>
            <a:ext cx="1379378" cy="498319"/>
          </a:xfrm>
          <a:prstGeom prst="rect">
            <a:avLst/>
          </a:prstGeom>
        </p:spPr>
      </p:pic>
      <p:pic>
        <p:nvPicPr>
          <p:cNvPr id="1026" name="Picture 2" descr="Accelero Consulting">
            <a:extLst>
              <a:ext uri="{FF2B5EF4-FFF2-40B4-BE49-F238E27FC236}">
                <a16:creationId xmlns:a16="http://schemas.microsoft.com/office/drawing/2014/main" id="{DF08BC11-3BD7-AE10-9C46-D9DD6EC96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475" y="6071649"/>
            <a:ext cx="1570789" cy="52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8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B4EE8-590A-1974-6FF2-8CFC5CA90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Brand size is a key driver of category ROI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E1E8B-C3E0-6541-CA38-F9C7301D81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The Drivers of Profitability, 2023, Paul Dyson - accelero, based on 2,500 UK ROIs across 4 key studies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E7C83C0-0730-61B6-0991-DF00E3BEE7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96041"/>
              </p:ext>
            </p:extLst>
          </p:nvPr>
        </p:nvGraphicFramePr>
        <p:xfrm>
          <a:off x="910683" y="1188085"/>
          <a:ext cx="10370634" cy="385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47324219-5338-EAC9-3DA0-2D602CAC0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373" y="5045771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75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A455-EB25-F1BB-B2DD-58DB8D32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ROI is impacted by absolute budget level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220C-1E98-5C62-CE58-1932E90D59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The Drivers of Profitability, 2023, Paul Dyson - accelero, based on Media Mix Navigator, Accelero Optimiser</a:t>
            </a:r>
          </a:p>
          <a:p>
            <a:endParaRPr lang="en-GB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B814488-590F-58DD-F42F-43BCEF4B1B09}"/>
              </a:ext>
            </a:extLst>
          </p:cNvPr>
          <p:cNvSpPr/>
          <p:nvPr/>
        </p:nvSpPr>
        <p:spPr>
          <a:xfrm>
            <a:off x="5668174" y="2556354"/>
            <a:ext cx="827067" cy="928842"/>
          </a:xfrm>
          <a:prstGeom prst="rightArrow">
            <a:avLst/>
          </a:prstGeom>
          <a:solidFill>
            <a:srgbClr val="E105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51F87F-CB12-DF40-433E-6D28B7717B2E}"/>
              </a:ext>
            </a:extLst>
          </p:cNvPr>
          <p:cNvGrpSpPr/>
          <p:nvPr/>
        </p:nvGrpSpPr>
        <p:grpSpPr>
          <a:xfrm>
            <a:off x="221435" y="1508927"/>
            <a:ext cx="5486400" cy="3518695"/>
            <a:chOff x="221435" y="1508927"/>
            <a:chExt cx="5486400" cy="351869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C2BDA59-3D2E-D5B2-98E6-E5A47E874CCB}"/>
                </a:ext>
              </a:extLst>
            </p:cNvPr>
            <p:cNvGrpSpPr/>
            <p:nvPr/>
          </p:nvGrpSpPr>
          <p:grpSpPr>
            <a:xfrm>
              <a:off x="221435" y="1508927"/>
              <a:ext cx="5486400" cy="3291840"/>
              <a:chOff x="4131308" y="2376022"/>
              <a:chExt cx="4572000" cy="2743200"/>
            </a:xfrm>
          </p:grpSpPr>
          <p:pic>
            <p:nvPicPr>
              <p:cNvPr id="6" name="Picture 2">
                <a:extLst>
                  <a:ext uri="{FF2B5EF4-FFF2-40B4-BE49-F238E27FC236}">
                    <a16:creationId xmlns:a16="http://schemas.microsoft.com/office/drawing/2014/main" id="{696DE50A-0641-FFD2-42D9-4D57A56D960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1308" y="2376022"/>
                <a:ext cx="4572000" cy="2743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B065F05A-BB7A-C471-9F02-F0D649AC267F}"/>
                  </a:ext>
                </a:extLst>
              </p:cNvPr>
              <p:cNvCxnSpPr/>
              <p:nvPr/>
            </p:nvCxnSpPr>
            <p:spPr>
              <a:xfrm flipV="1">
                <a:off x="5868144" y="3532141"/>
                <a:ext cx="0" cy="981543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6E6B654E-7383-D8AF-CA08-E903033338C7}"/>
                  </a:ext>
                </a:extLst>
              </p:cNvPr>
              <p:cNvCxnSpPr/>
              <p:nvPr/>
            </p:nvCxnSpPr>
            <p:spPr>
              <a:xfrm flipH="1">
                <a:off x="4754429" y="3532141"/>
                <a:ext cx="1041707" cy="0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21B5F018-EC29-69FF-2440-DC4658948FFE}"/>
                  </a:ext>
                </a:extLst>
              </p:cNvPr>
              <p:cNvCxnSpPr/>
              <p:nvPr/>
            </p:nvCxnSpPr>
            <p:spPr>
              <a:xfrm flipV="1">
                <a:off x="6250020" y="3312126"/>
                <a:ext cx="0" cy="1201558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0CCC1FF3-B188-8A4E-3592-1BCECDC0FDD4}"/>
                  </a:ext>
                </a:extLst>
              </p:cNvPr>
              <p:cNvCxnSpPr/>
              <p:nvPr/>
            </p:nvCxnSpPr>
            <p:spPr>
              <a:xfrm flipH="1">
                <a:off x="4754429" y="3283248"/>
                <a:ext cx="1495591" cy="0"/>
              </a:xfrm>
              <a:prstGeom prst="straightConnector1">
                <a:avLst/>
              </a:prstGeom>
              <a:ln w="12700">
                <a:solidFill>
                  <a:schemeClr val="accent3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28445EE-5D12-CE85-6C2A-166DDF4FBBF5}"/>
                </a:ext>
              </a:extLst>
            </p:cNvPr>
            <p:cNvSpPr txBox="1"/>
            <p:nvPr/>
          </p:nvSpPr>
          <p:spPr>
            <a:xfrm>
              <a:off x="660959" y="4750623"/>
              <a:ext cx="46073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bg2"/>
                  </a:solidFill>
                </a:rPr>
                <a:t>Practitioners agree advertising experiences diminishing returns…</a:t>
              </a:r>
              <a:endParaRPr lang="en-GB" sz="1200" dirty="0" err="1">
                <a:solidFill>
                  <a:schemeClr val="bg2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485B04-2317-FF47-801A-1ECB288168B0}"/>
              </a:ext>
            </a:extLst>
          </p:cNvPr>
          <p:cNvGrpSpPr/>
          <p:nvPr/>
        </p:nvGrpSpPr>
        <p:grpSpPr>
          <a:xfrm>
            <a:off x="6455580" y="1220658"/>
            <a:ext cx="5364945" cy="3806964"/>
            <a:chOff x="6455580" y="1220658"/>
            <a:chExt cx="5364945" cy="3806964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4D07B23-1E6B-BE74-BF2E-E425D7504B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55580" y="1220658"/>
              <a:ext cx="5364945" cy="36884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00BA30-490A-ED6C-AF2C-6090EBBD65F1}"/>
                </a:ext>
              </a:extLst>
            </p:cNvPr>
            <p:cNvSpPr txBox="1"/>
            <p:nvPr/>
          </p:nvSpPr>
          <p:spPr>
            <a:xfrm>
              <a:off x="7518057" y="4750623"/>
              <a:ext cx="3239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200" dirty="0">
                  <a:solidFill>
                    <a:schemeClr val="bg2"/>
                  </a:solidFill>
                </a:rPr>
                <a:t>…this means ROIs drop as budgets increase</a:t>
              </a:r>
              <a:endParaRPr lang="en-GB" sz="1200" dirty="0" err="1">
                <a:solidFill>
                  <a:schemeClr val="bg2"/>
                </a:solidFill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C5749BED-2AAA-B2CD-D416-5F8EF59FE2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28373" y="5045771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6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E0E6C2-257E-2CFB-B77C-4DDB2383B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373" y="5045771"/>
            <a:ext cx="1905266" cy="724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08BA5A-2BC8-7FF7-5DCD-E77E68FA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Interaction of budget and brand size impact ROI performance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77F7A-01CA-9223-521E-27FF5C16A1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The Drivers of Profitability, 2023, Paul Dyson - accelero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7AFF13-910D-61FD-1273-423494EF53BC}"/>
              </a:ext>
            </a:extLst>
          </p:cNvPr>
          <p:cNvGraphicFramePr>
            <a:graphicFrameLocks noGrp="1"/>
          </p:cNvGraphicFramePr>
          <p:nvPr/>
        </p:nvGraphicFramePr>
        <p:xfrm>
          <a:off x="1758315" y="1233180"/>
          <a:ext cx="8675370" cy="3931639"/>
        </p:xfrm>
        <a:graphic>
          <a:graphicData uri="http://schemas.openxmlformats.org/drawingml/2006/table">
            <a:tbl>
              <a:tblPr firstRow="1" firstCol="1">
                <a:tableStyleId>{5940675A-B579-460E-94D1-54222C63F5DA}</a:tableStyleId>
              </a:tblPr>
              <a:tblGrid>
                <a:gridCol w="1215999">
                  <a:extLst>
                    <a:ext uri="{9D8B030D-6E8A-4147-A177-3AD203B41FA5}">
                      <a16:colId xmlns:a16="http://schemas.microsoft.com/office/drawing/2014/main" val="1423311290"/>
                    </a:ext>
                  </a:extLst>
                </a:gridCol>
                <a:gridCol w="711861">
                  <a:extLst>
                    <a:ext uri="{9D8B030D-6E8A-4147-A177-3AD203B41FA5}">
                      <a16:colId xmlns:a16="http://schemas.microsoft.com/office/drawing/2014/main" val="2982486934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905004884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42431309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997086957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509613289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795728552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322013422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2025981467"/>
                    </a:ext>
                  </a:extLst>
                </a:gridCol>
              </a:tblGrid>
              <a:tr h="525050"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Expected ROI performance by brand size and budget level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268886"/>
                  </a:ext>
                </a:extLst>
              </a:tr>
              <a:tr h="525050"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Brand Size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Brand Size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0354127"/>
                  </a:ext>
                </a:extLst>
              </a:tr>
              <a:tr h="647013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£50m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£100m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£200m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£300m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£500m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£1,000m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£2,000m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05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097169"/>
                  </a:ext>
                </a:extLst>
              </a:tr>
              <a:tr h="372421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Budget</a:t>
                      </a:r>
                      <a:endParaRPr lang="en-GB" sz="16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(% of sales)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1.3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2.7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3.9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6.2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11.7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20.0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529582"/>
                  </a:ext>
                </a:extLst>
              </a:tr>
              <a:tr h="372421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7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1.2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2.4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3.4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5.5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10.0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16.7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2913753"/>
                  </a:ext>
                </a:extLst>
              </a:tr>
              <a:tr h="372421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7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1.1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2.2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3.2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5.0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9.0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14.7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9196419"/>
                  </a:ext>
                </a:extLst>
              </a:tr>
              <a:tr h="372421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7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4%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2.1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4.7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8.3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13.3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64902306"/>
                  </a:ext>
                </a:extLst>
              </a:tr>
              <a:tr h="372421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7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5%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1.0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2.0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2.9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4.4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7.8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12.2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431451"/>
                  </a:ext>
                </a:extLst>
              </a:tr>
              <a:tr h="372421">
                <a:tc vMerge="1"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B7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10%</a:t>
                      </a:r>
                      <a:endParaRPr lang="en-GB" sz="180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0.9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1.7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>
                          <a:solidFill>
                            <a:schemeClr val="dk1"/>
                          </a:solidFill>
                          <a:effectLst/>
                        </a:rPr>
                        <a:t>2.4</a:t>
                      </a:r>
                      <a:endParaRPr lang="en-GB" sz="1800" b="0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3.6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6.1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8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8.9</a:t>
                      </a:r>
                      <a:endParaRPr lang="en-GB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93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58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15F27070-0227-84E3-9607-53286A6625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7492702"/>
              </p:ext>
            </p:extLst>
          </p:nvPr>
        </p:nvGraphicFramePr>
        <p:xfrm>
          <a:off x="6058990" y="1340848"/>
          <a:ext cx="5403600" cy="394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5E102F4A-7E74-C0AD-A2E1-FAC3524CC2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6760376"/>
              </p:ext>
            </p:extLst>
          </p:nvPr>
        </p:nvGraphicFramePr>
        <p:xfrm>
          <a:off x="581356" y="1340463"/>
          <a:ext cx="5402597" cy="3942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0B49954D-4DB1-2C2B-B6B1-1DD98776EAF7}"/>
              </a:ext>
            </a:extLst>
          </p:cNvPr>
          <p:cNvCxnSpPr>
            <a:cxnSpLocks/>
            <a:stCxn id="4" idx="2"/>
          </p:cNvCxnSpPr>
          <p:nvPr/>
        </p:nvCxnSpPr>
        <p:spPr>
          <a:xfrm rot="5400000">
            <a:off x="9022876" y="2559640"/>
            <a:ext cx="1261301" cy="2629191"/>
          </a:xfrm>
          <a:prstGeom prst="bentConnector2">
            <a:avLst/>
          </a:prstGeom>
          <a:ln w="22225"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30A406D-891E-E021-1B2B-2297566C1E0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97883" y="2173651"/>
            <a:ext cx="1231617" cy="275972"/>
          </a:xfrm>
          <a:prstGeom prst="bentConnector3">
            <a:avLst>
              <a:gd name="adj1" fmla="val 99865"/>
            </a:avLst>
          </a:prstGeom>
          <a:ln w="22225"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04FC712-C3C6-DE3D-9C5E-330F1D7DC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executions deliver a range of ROI (IPA Awards)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0EC5A-B9D6-51CC-1BD5-7733437AB0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Source: The Drivers of Profitability, 2023, Paul Dyson - accelero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B73C76C-93B5-828E-903C-3805694FEA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42450" y="3254165"/>
            <a:ext cx="2109229" cy="1203261"/>
          </a:xfrm>
          <a:prstGeom prst="bentConnector3">
            <a:avLst>
              <a:gd name="adj1" fmla="val 177"/>
            </a:avLst>
          </a:prstGeom>
          <a:ln w="22225"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54D74AE7-A8CE-6F8A-827F-D4A1DE8167E0}"/>
              </a:ext>
            </a:extLst>
          </p:cNvPr>
          <p:cNvCxnSpPr>
            <a:cxnSpLocks/>
            <a:stCxn id="4" idx="0"/>
          </p:cNvCxnSpPr>
          <p:nvPr/>
        </p:nvCxnSpPr>
        <p:spPr>
          <a:xfrm rot="16200000" flipV="1">
            <a:off x="10189312" y="2167445"/>
            <a:ext cx="1267800" cy="289819"/>
          </a:xfrm>
          <a:prstGeom prst="bentConnector3">
            <a:avLst>
              <a:gd name="adj1" fmla="val 100958"/>
            </a:avLst>
          </a:prstGeom>
          <a:ln w="22225">
            <a:solidFill>
              <a:srgbClr val="D9D9D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927DF9-A4D9-32EC-2F3D-5486D5E34046}"/>
              </a:ext>
            </a:extLst>
          </p:cNvPr>
          <p:cNvSpPr txBox="1">
            <a:spLocks/>
          </p:cNvSpPr>
          <p:nvPr/>
        </p:nvSpPr>
        <p:spPr>
          <a:xfrm>
            <a:off x="10708763" y="2946255"/>
            <a:ext cx="518715" cy="29733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rgbClr val="505150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6" lvl="1" indent="0" algn="ctr">
              <a:spcAft>
                <a:spcPts val="720"/>
              </a:spcAft>
              <a:buNone/>
            </a:pPr>
            <a:r>
              <a:rPr lang="en-US" sz="1700" b="1" dirty="0">
                <a:solidFill>
                  <a:schemeClr val="bg1"/>
                </a:solidFill>
              </a:rPr>
              <a:t>4x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10B1FCE-074B-80A7-7DE4-7B98201F9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814" y="994917"/>
            <a:ext cx="385955" cy="46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4" descr="Guinness Logo">
            <a:extLst>
              <a:ext uri="{FF2B5EF4-FFF2-40B4-BE49-F238E27FC236}">
                <a16:creationId xmlns:a16="http://schemas.microsoft.com/office/drawing/2014/main" id="{70082620-2557-404F-BF27-CD30C4D141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25671" y="350168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Guinness - Wikipedia">
            <a:extLst>
              <a:ext uri="{FF2B5EF4-FFF2-40B4-BE49-F238E27FC236}">
                <a16:creationId xmlns:a16="http://schemas.microsoft.com/office/drawing/2014/main" id="{8B104367-ADDB-8B5A-B6B7-69498C6DE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157" y="994917"/>
            <a:ext cx="550829" cy="463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2535C45-FF9F-CEEF-3C4B-4A553C9A8F75}"/>
              </a:ext>
            </a:extLst>
          </p:cNvPr>
          <p:cNvSpPr txBox="1"/>
          <p:nvPr/>
        </p:nvSpPr>
        <p:spPr>
          <a:xfrm>
            <a:off x="2859140" y="112223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</a:rPr>
              <a:t>Kevin the Carrot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6CD0C4-209E-AF88-1883-BC646A94A5A0}"/>
              </a:ext>
            </a:extLst>
          </p:cNvPr>
          <p:cNvSpPr txBox="1"/>
          <p:nvPr/>
        </p:nvSpPr>
        <p:spPr>
          <a:xfrm>
            <a:off x="8807863" y="1122233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chemeClr val="bg2"/>
                </a:solidFill>
              </a:rPr>
              <a:t>Made of More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9D0E442-4920-D93D-28F5-5274811D7D30}"/>
              </a:ext>
            </a:extLst>
          </p:cNvPr>
          <p:cNvSpPr txBox="1">
            <a:spLocks/>
          </p:cNvSpPr>
          <p:nvPr/>
        </p:nvSpPr>
        <p:spPr>
          <a:xfrm>
            <a:off x="5275705" y="2939754"/>
            <a:ext cx="521175" cy="3038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anchor="ctr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rgbClr val="505150"/>
                </a:solidFill>
                <a:latin typeface="Helvetica Neue Light"/>
                <a:ea typeface="+mn-ea"/>
                <a:cs typeface="Helvetica Neue Light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b="0" i="0" kern="1200">
                <a:solidFill>
                  <a:schemeClr val="accent1"/>
                </a:solidFill>
                <a:latin typeface="Helvetica Neue Light"/>
                <a:ea typeface="+mn-ea"/>
                <a:cs typeface="Helvetica Neue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6" lvl="1" indent="0" algn="ctr">
              <a:spcAft>
                <a:spcPts val="720"/>
              </a:spcAft>
              <a:buNone/>
            </a:pPr>
            <a:r>
              <a:rPr lang="en-US" sz="2160" b="1" dirty="0">
                <a:solidFill>
                  <a:schemeClr val="bg1"/>
                </a:solidFill>
              </a:rPr>
              <a:t>3x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3A3B0F-BD22-3540-E4CD-16A72380E2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28373" y="5045771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1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0D6E-C2C2-516F-89E4-F9D8FC3F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Creativity is the biggest ROI multiplier within our control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E1578-B1B4-875D-3EBF-044B6CAE87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7175" y="5530121"/>
            <a:ext cx="11334817" cy="304800"/>
          </a:xfrm>
        </p:spPr>
        <p:txBody>
          <a:bodyPr/>
          <a:lstStyle/>
          <a:p>
            <a:r>
              <a:rPr lang="en-GB" dirty="0"/>
              <a:t>Source: The Drivers of Profitability, 2023, Paul Dyson - accelero, ROI multiplier = area of the circle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5BC7BA-CA50-188B-8730-B5A24DB55472}"/>
              </a:ext>
            </a:extLst>
          </p:cNvPr>
          <p:cNvSpPr/>
          <p:nvPr/>
        </p:nvSpPr>
        <p:spPr>
          <a:xfrm>
            <a:off x="9070696" y="1943568"/>
            <a:ext cx="2160000" cy="21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E2799F-14B2-8572-AD55-3D6768602236}"/>
              </a:ext>
            </a:extLst>
          </p:cNvPr>
          <p:cNvSpPr txBox="1"/>
          <p:nvPr/>
        </p:nvSpPr>
        <p:spPr>
          <a:xfrm>
            <a:off x="9525204" y="4467960"/>
            <a:ext cx="1250985" cy="33855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Brand size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7E9C276-0904-5E36-78B8-93AF44E22176}"/>
              </a:ext>
            </a:extLst>
          </p:cNvPr>
          <p:cNvSpPr/>
          <p:nvPr/>
        </p:nvSpPr>
        <p:spPr>
          <a:xfrm>
            <a:off x="7274558" y="2429568"/>
            <a:ext cx="1674000" cy="1674000"/>
          </a:xfrm>
          <a:prstGeom prst="ellipse">
            <a:avLst/>
          </a:prstGeom>
          <a:solidFill>
            <a:schemeClr val="accent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F86AD9-D1CB-24B3-C35E-667D1E38ADE4}"/>
              </a:ext>
            </a:extLst>
          </p:cNvPr>
          <p:cNvSpPr txBox="1"/>
          <p:nvPr/>
        </p:nvSpPr>
        <p:spPr>
          <a:xfrm>
            <a:off x="7349345" y="4472335"/>
            <a:ext cx="1516762" cy="3077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Creative quality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387A7F-ADB2-A2D6-FBB8-C893CFA2FB5D}"/>
              </a:ext>
            </a:extLst>
          </p:cNvPr>
          <p:cNvSpPr/>
          <p:nvPr/>
        </p:nvSpPr>
        <p:spPr>
          <a:xfrm>
            <a:off x="6087709" y="3023568"/>
            <a:ext cx="1080000" cy="108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5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67ACD9-A9DB-D124-4393-DC5C252E52C2}"/>
              </a:ext>
            </a:extLst>
          </p:cNvPr>
          <p:cNvSpPr txBox="1"/>
          <p:nvPr/>
        </p:nvSpPr>
        <p:spPr>
          <a:xfrm>
            <a:off x="6002217" y="4360238"/>
            <a:ext cx="1250984" cy="55399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Budget setting across geographies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A5EA811-DCA0-3727-DA09-39A3C62D170E}"/>
              </a:ext>
            </a:extLst>
          </p:cNvPr>
          <p:cNvSpPr/>
          <p:nvPr/>
        </p:nvSpPr>
        <p:spPr>
          <a:xfrm>
            <a:off x="5119473" y="3268368"/>
            <a:ext cx="835200" cy="835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FC698E-E5E7-C22B-6F6B-8F9A8C9EF7DF}"/>
              </a:ext>
            </a:extLst>
          </p:cNvPr>
          <p:cNvSpPr txBox="1"/>
          <p:nvPr/>
        </p:nvSpPr>
        <p:spPr>
          <a:xfrm>
            <a:off x="4986199" y="4360238"/>
            <a:ext cx="1101748" cy="55399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Budget setting across portfolios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54097C9-829B-1925-ACCB-31D2735817E6}"/>
              </a:ext>
            </a:extLst>
          </p:cNvPr>
          <p:cNvSpPr/>
          <p:nvPr/>
        </p:nvSpPr>
        <p:spPr>
          <a:xfrm>
            <a:off x="4217377" y="3340368"/>
            <a:ext cx="763200" cy="763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GB" sz="105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2.5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299F3FF-8E5A-F5E2-C74A-0837C32DAAFB}"/>
              </a:ext>
            </a:extLst>
          </p:cNvPr>
          <p:cNvSpPr txBox="1"/>
          <p:nvPr/>
        </p:nvSpPr>
        <p:spPr>
          <a:xfrm>
            <a:off x="4193329" y="4437182"/>
            <a:ext cx="811296" cy="4001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Multi-media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2DFAABC-9F7B-06D1-23D0-0C2935E82A48}"/>
              </a:ext>
            </a:extLst>
          </p:cNvPr>
          <p:cNvSpPr/>
          <p:nvPr/>
        </p:nvSpPr>
        <p:spPr>
          <a:xfrm>
            <a:off x="1958207" y="3491568"/>
            <a:ext cx="612000" cy="612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1.6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0D111C2-A0E7-AF21-DE33-AE2E66AFFA17}"/>
              </a:ext>
            </a:extLst>
          </p:cNvPr>
          <p:cNvSpPr txBox="1"/>
          <p:nvPr/>
        </p:nvSpPr>
        <p:spPr>
          <a:xfrm>
            <a:off x="1858559" y="4383322"/>
            <a:ext cx="811296" cy="5078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Cost / Product seasonality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A062120-0A69-4DDE-496B-CA8D94AF0919}"/>
              </a:ext>
            </a:extLst>
          </p:cNvPr>
          <p:cNvSpPr txBox="1"/>
          <p:nvPr/>
        </p:nvSpPr>
        <p:spPr>
          <a:xfrm>
            <a:off x="400831" y="1093971"/>
            <a:ext cx="651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multipliers of advertising profitability - (2023)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42F010-A750-B5DB-BAE0-1341D45B06E2}"/>
              </a:ext>
            </a:extLst>
          </p:cNvPr>
          <p:cNvSpPr/>
          <p:nvPr/>
        </p:nvSpPr>
        <p:spPr>
          <a:xfrm>
            <a:off x="3418296" y="3419568"/>
            <a:ext cx="684000" cy="684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2.0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F17BB7F-4D57-8161-9EB5-8EF8A615EDD3}"/>
              </a:ext>
            </a:extLst>
          </p:cNvPr>
          <p:cNvSpPr txBox="1"/>
          <p:nvPr/>
        </p:nvSpPr>
        <p:spPr>
          <a:xfrm>
            <a:off x="3266531" y="4437182"/>
            <a:ext cx="987531" cy="40011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Brand : Performance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285CCCC-6F73-FF11-3F83-1C2C4179B9ED}"/>
              </a:ext>
            </a:extLst>
          </p:cNvPr>
          <p:cNvSpPr/>
          <p:nvPr/>
        </p:nvSpPr>
        <p:spPr>
          <a:xfrm>
            <a:off x="1322462" y="3574368"/>
            <a:ext cx="529200" cy="529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1.2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225E26-0B34-D5FE-0481-2A59813850BB}"/>
              </a:ext>
            </a:extLst>
          </p:cNvPr>
          <p:cNvSpPr txBox="1"/>
          <p:nvPr/>
        </p:nvSpPr>
        <p:spPr>
          <a:xfrm>
            <a:off x="1093297" y="4452571"/>
            <a:ext cx="987531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Laydown / Phasing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8F84F36-81FB-2601-205A-CFBF40B4B6FA}"/>
              </a:ext>
            </a:extLst>
          </p:cNvPr>
          <p:cNvSpPr/>
          <p:nvPr/>
        </p:nvSpPr>
        <p:spPr>
          <a:xfrm>
            <a:off x="656270" y="3595968"/>
            <a:ext cx="507600" cy="5076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1.1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818B0F-CF3D-052A-FFDE-EAA3A18CF1E9}"/>
              </a:ext>
            </a:extLst>
          </p:cNvPr>
          <p:cNvSpPr txBox="1"/>
          <p:nvPr/>
        </p:nvSpPr>
        <p:spPr>
          <a:xfrm>
            <a:off x="560783" y="4452571"/>
            <a:ext cx="698574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Target audience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594038B-BD6B-588B-8580-7FAE00455504}"/>
              </a:ext>
            </a:extLst>
          </p:cNvPr>
          <p:cNvSpPr/>
          <p:nvPr/>
        </p:nvSpPr>
        <p:spPr>
          <a:xfrm>
            <a:off x="2670922" y="3473568"/>
            <a:ext cx="630000" cy="63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372D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 1.7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372D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105CBA-C6C2-68E7-5855-F4333666A60C}"/>
              </a:ext>
            </a:extLst>
          </p:cNvPr>
          <p:cNvSpPr txBox="1"/>
          <p:nvPr/>
        </p:nvSpPr>
        <p:spPr>
          <a:xfrm>
            <a:off x="2598567" y="4314072"/>
            <a:ext cx="774710" cy="64633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Budget setting across variants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14AEAD-AE98-5F69-B5C0-53682045BCE6}"/>
              </a:ext>
            </a:extLst>
          </p:cNvPr>
          <p:cNvSpPr txBox="1"/>
          <p:nvPr/>
        </p:nvSpPr>
        <p:spPr>
          <a:xfrm>
            <a:off x="400831" y="1096014"/>
            <a:ext cx="6512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multipliers of advertising profitability - (2023)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1467A3-10C1-D247-3736-F3E3605A8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373" y="5045771"/>
            <a:ext cx="1905266" cy="7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4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inkbox">
  <a:themeElements>
    <a:clrScheme name="THINKBOX">
      <a:dk1>
        <a:sysClr val="windowText" lastClr="000000"/>
      </a:dk1>
      <a:lt1>
        <a:sysClr val="window" lastClr="FFFFFF"/>
      </a:lt1>
      <a:dk2>
        <a:srgbClr val="372D87"/>
      </a:dk2>
      <a:lt2>
        <a:srgbClr val="4D4D4D"/>
      </a:lt2>
      <a:accent1>
        <a:srgbClr val="372D87"/>
      </a:accent1>
      <a:accent2>
        <a:srgbClr val="0069B4"/>
      </a:accent2>
      <a:accent3>
        <a:srgbClr val="E10514"/>
      </a:accent3>
      <a:accent4>
        <a:srgbClr val="EB7305"/>
      </a:accent4>
      <a:accent5>
        <a:srgbClr val="009B3C"/>
      </a:accent5>
      <a:accent6>
        <a:srgbClr val="87B923"/>
      </a:accent6>
      <a:hlink>
        <a:srgbClr val="000000"/>
      </a:hlink>
      <a:folHlink>
        <a:srgbClr val="000000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1587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rgbClr val="D9D9D9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600" dirty="0" err="1" smtClean="0">
            <a:solidFill>
              <a:schemeClr val="bg2"/>
            </a:solidFill>
          </a:defRPr>
        </a:defPPr>
      </a:lstStyle>
    </a:txDef>
  </a:objectDefaults>
  <a:extraClrSchemeLst/>
  <a:custClrLst>
    <a:custClr name="Yellow">
      <a:srgbClr val="FFCD00"/>
    </a:custClr>
    <a:custClr name="Light green">
      <a:srgbClr val="B9CD00"/>
    </a:custClr>
    <a:custClr name="Light blue ">
      <a:srgbClr val="00A5D7"/>
    </a:custClr>
  </a:custClrLst>
  <a:extLst>
    <a:ext uri="{05A4C25C-085E-4340-85A3-A5531E510DB2}">
      <thm15:themeFamily xmlns:thm15="http://schemas.microsoft.com/office/thememl/2012/main" name="Office Theme" id="{87B111D4-E9AF-426D-8C9F-EE971196E37C}" vid="{A929D647-F1B9-49CF-A84B-43D843FFC8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ThinkboxPowerPoint_Template_Nov17_FINAL</Template>
  <TotalTime>0</TotalTime>
  <Words>336</Words>
  <Application>Microsoft Office PowerPoint</Application>
  <PresentationFormat>Widescreen</PresentationFormat>
  <Paragraphs>109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 Light</vt:lpstr>
      <vt:lpstr>Thinkbox</vt:lpstr>
      <vt:lpstr>PowerPoint Presentation</vt:lpstr>
      <vt:lpstr>Brand size is a key driver of category ROI</vt:lpstr>
      <vt:lpstr>Advertising ROI is impacted by absolute budget level</vt:lpstr>
      <vt:lpstr>Interaction of budget and brand size impact ROI performance</vt:lpstr>
      <vt:lpstr>Creative executions deliver a range of ROI (IPA Awards)</vt:lpstr>
      <vt:lpstr>Creativity is the biggest ROI multiplier within our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Millennials’ TV viewing increases as they get older and have kids</dc:title>
  <dc:creator>Kate Allinson</dc:creator>
  <cp:lastModifiedBy>Nailah Uddin</cp:lastModifiedBy>
  <cp:revision>604</cp:revision>
  <dcterms:created xsi:type="dcterms:W3CDTF">2018-09-26T16:03:58Z</dcterms:created>
  <dcterms:modified xsi:type="dcterms:W3CDTF">2023-08-09T14:33:14Z</dcterms:modified>
  <cp:contentStatus/>
</cp:coreProperties>
</file>