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702"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C8FF"/>
    <a:srgbClr val="39ACFF"/>
    <a:srgbClr val="000000"/>
    <a:srgbClr val="004F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0" autoAdjust="0"/>
    <p:restoredTop sz="68428" autoAdjust="0"/>
  </p:normalViewPr>
  <p:slideViewPr>
    <p:cSldViewPr snapToGrid="0">
      <p:cViewPr varScale="1">
        <p:scale>
          <a:sx n="73" d="100"/>
          <a:sy n="73" d="100"/>
        </p:scale>
        <p:origin x="21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727F8-A33B-4492-879F-4827FC9D2527}" type="datetimeFigureOut">
              <a:rPr lang="en-GB" smtClean="0"/>
              <a:t>11/09/2019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F4BFFE-AA9D-476F-A275-7AE7429F8649}" type="slidenum">
              <a:rPr lang="en-GB" smtClean="0"/>
              <a:t>‹#›</a:t>
            </a:fld>
            <a:endParaRPr lang="en-GB"/>
          </a:p>
        </p:txBody>
      </p:sp>
    </p:spTree>
    <p:extLst>
      <p:ext uri="{BB962C8B-B14F-4D97-AF65-F5344CB8AC3E}">
        <p14:creationId xmlns:p14="http://schemas.microsoft.com/office/powerpoint/2010/main" val="3470023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thinkbox.tv/Case-studies/Honda"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Challenge</a:t>
            </a:r>
          </a:p>
          <a:p>
            <a:r>
              <a:rPr lang="en-US" sz="1200" b="0" i="0" kern="1200" dirty="0">
                <a:solidFill>
                  <a:schemeClr val="tx1"/>
                </a:solidFill>
                <a:effectLst/>
                <a:latin typeface="+mn-lt"/>
                <a:ea typeface="+mn-ea"/>
                <a:cs typeface="+mn-cs"/>
              </a:rPr>
              <a:t>Honda UK had been facing a tough few years with the global recession, the Japanese tsunami and the squeezed UK car market. On top of this, their marketing budget had been reduced but their sales targets were as exacting as ever.</a:t>
            </a:r>
          </a:p>
          <a:p>
            <a:r>
              <a:rPr lang="en-US" sz="1200" b="0" i="0" kern="1200" dirty="0">
                <a:solidFill>
                  <a:schemeClr val="tx1"/>
                </a:solidFill>
                <a:effectLst/>
                <a:latin typeface="+mn-lt"/>
                <a:ea typeface="+mn-ea"/>
                <a:cs typeface="+mn-cs"/>
              </a:rPr>
              <a:t>The brand has a history of innovative advertising and plenty of brand love. Research showed that people remembered Honda as a brand with a strong history of memorable advertising, citing examples such as “Cog”, “The impossible dream” and “Skydive”. However, there was also a feeling that Honda had ‘disappeared’ and so it was important to create a sense that Honda was ‘back’ and creating innovative experiences for people again.</a:t>
            </a:r>
          </a:p>
          <a:p>
            <a:r>
              <a:rPr lang="en-US" sz="1200" b="0" i="0" kern="1200" dirty="0">
                <a:solidFill>
                  <a:schemeClr val="tx1"/>
                </a:solidFill>
                <a:effectLst/>
                <a:latin typeface="+mn-lt"/>
                <a:ea typeface="+mn-ea"/>
                <a:cs typeface="+mn-cs"/>
              </a:rPr>
              <a:t>The challenge in 2013 was to remind people what they loved about Honda and to engage as many people as possible but on an extremely limited budget. Specific objectives were to increase purchase consideration by 5% and to increase brand desirability by 10%</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The Solution</a:t>
            </a:r>
          </a:p>
          <a:p>
            <a:r>
              <a:rPr lang="en-US" sz="1200" b="0" i="0" kern="1200" dirty="0">
                <a:solidFill>
                  <a:schemeClr val="tx1"/>
                </a:solidFill>
                <a:effectLst/>
                <a:latin typeface="+mn-lt"/>
                <a:ea typeface="+mn-ea"/>
                <a:cs typeface="+mn-cs"/>
              </a:rPr>
              <a:t>Honda had been sponsoring documentaries on Channel 4 and this had been going well. Working with their agencies Starcom </a:t>
            </a:r>
            <a:r>
              <a:rPr lang="en-US" sz="1200" b="0" i="0" kern="1200" dirty="0" err="1">
                <a:solidFill>
                  <a:schemeClr val="tx1"/>
                </a:solidFill>
                <a:effectLst/>
                <a:latin typeface="+mn-lt"/>
                <a:ea typeface="+mn-ea"/>
                <a:cs typeface="+mn-cs"/>
              </a:rPr>
              <a:t>Mediavest</a:t>
            </a:r>
            <a:r>
              <a:rPr lang="en-US" sz="1200" b="0" i="0" kern="1200" dirty="0">
                <a:solidFill>
                  <a:schemeClr val="tx1"/>
                </a:solidFill>
                <a:effectLst/>
                <a:latin typeface="+mn-lt"/>
                <a:ea typeface="+mn-ea"/>
                <a:cs typeface="+mn-cs"/>
              </a:rPr>
              <a:t> and </a:t>
            </a:r>
            <a:r>
              <a:rPr lang="en-US" sz="1200" b="0" i="0" kern="1200" dirty="0" err="1">
                <a:solidFill>
                  <a:schemeClr val="tx1"/>
                </a:solidFill>
                <a:effectLst/>
                <a:latin typeface="+mn-lt"/>
                <a:ea typeface="+mn-ea"/>
                <a:cs typeface="+mn-cs"/>
              </a:rPr>
              <a:t>Wieden</a:t>
            </a:r>
            <a:r>
              <a:rPr lang="en-US" sz="1200" b="0" i="0" kern="1200" dirty="0">
                <a:solidFill>
                  <a:schemeClr val="tx1"/>
                </a:solidFill>
                <a:effectLst/>
                <a:latin typeface="+mn-lt"/>
                <a:ea typeface="+mn-ea"/>
                <a:cs typeface="+mn-cs"/>
              </a:rPr>
              <a:t> &amp; Kennedy, they decided to use the partnership with Channel 4 to recharge the brand.</a:t>
            </a:r>
          </a:p>
          <a:p>
            <a:r>
              <a:rPr lang="en-US" sz="1200" b="0" i="0" kern="1200" dirty="0">
                <a:solidFill>
                  <a:schemeClr val="tx1"/>
                </a:solidFill>
                <a:effectLst/>
                <a:latin typeface="+mn-lt"/>
                <a:ea typeface="+mn-ea"/>
                <a:cs typeface="+mn-cs"/>
              </a:rPr>
              <a:t>They took the creative idea for the sponsorship bumpers and repurposed it into new content of varying lengths.</a:t>
            </a:r>
          </a:p>
          <a:p>
            <a:r>
              <a:rPr lang="en-US" sz="1200" b="0" i="0" kern="1200" dirty="0">
                <a:solidFill>
                  <a:schemeClr val="tx1"/>
                </a:solidFill>
                <a:effectLst/>
                <a:latin typeface="+mn-lt"/>
                <a:ea typeface="+mn-ea"/>
                <a:cs typeface="+mn-cs"/>
              </a:rPr>
              <a:t>For the launch of the new creative, they created a two minute execution and secured presence on Channel 4 in the first ad break of their new Sunday night drama, Southcliffe on 4th August 2013. This was to be the premiere of their new work and so they worked hard to ensure that as many people knew about it as possible.</a:t>
            </a:r>
          </a:p>
          <a:p>
            <a:r>
              <a:rPr lang="en-US" sz="1200" b="0" i="0" kern="1200" dirty="0">
                <a:solidFill>
                  <a:schemeClr val="tx1"/>
                </a:solidFill>
                <a:effectLst/>
                <a:latin typeface="+mn-lt"/>
                <a:ea typeface="+mn-ea"/>
                <a:cs typeface="+mn-cs"/>
              </a:rPr>
              <a:t>They produced 10 second teaser ads that used the hashtag #</a:t>
            </a:r>
            <a:r>
              <a:rPr lang="en-US" sz="1200" b="0" i="0" kern="1200" dirty="0" err="1">
                <a:solidFill>
                  <a:schemeClr val="tx1"/>
                </a:solidFill>
                <a:effectLst/>
                <a:latin typeface="+mn-lt"/>
                <a:ea typeface="+mn-ea"/>
                <a:cs typeface="+mn-cs"/>
              </a:rPr>
              <a:t>HondaHands</a:t>
            </a:r>
            <a:r>
              <a:rPr lang="en-US" sz="1200" b="0" i="0" kern="1200" dirty="0">
                <a:solidFill>
                  <a:schemeClr val="tx1"/>
                </a:solidFill>
                <a:effectLst/>
                <a:latin typeface="+mn-lt"/>
                <a:ea typeface="+mn-ea"/>
                <a:cs typeface="+mn-cs"/>
              </a:rPr>
              <a:t> to encourage the audience to go on Twitter and ask what the Honda advertising premiere might be. These teaser spots were placed around key Channel 4 programming such as Rude Tube, 24 Hours in A&amp;E, The Big Bang Theory and films.</a:t>
            </a:r>
          </a:p>
          <a:p>
            <a:r>
              <a:rPr lang="en-US" sz="1200" b="0" i="0" kern="1200" dirty="0">
                <a:solidFill>
                  <a:schemeClr val="tx1"/>
                </a:solidFill>
                <a:effectLst/>
                <a:latin typeface="+mn-lt"/>
                <a:ea typeface="+mn-ea"/>
                <a:cs typeface="+mn-cs"/>
              </a:rPr>
              <a:t>There was also activity with national press, digital outdoor, online and radio to further build the sense of anticipation around the two minute ad. </a:t>
            </a:r>
          </a:p>
          <a:p>
            <a:r>
              <a:rPr lang="en-US" sz="1200" b="0" i="0" kern="1200" dirty="0">
                <a:solidFill>
                  <a:schemeClr val="tx1"/>
                </a:solidFill>
                <a:effectLst/>
                <a:latin typeface="+mn-lt"/>
                <a:ea typeface="+mn-ea"/>
                <a:cs typeface="+mn-cs"/>
              </a:rPr>
              <a:t>Once launched, viewers were then able to access further content online on sites such as Facebook, Twitter and You Tube.</a:t>
            </a:r>
          </a:p>
          <a:p>
            <a:r>
              <a:rPr lang="en-US" sz="1200" b="0" i="0" kern="1200" dirty="0">
                <a:solidFill>
                  <a:schemeClr val="tx1"/>
                </a:solidFill>
                <a:effectLst/>
                <a:latin typeface="+mn-lt"/>
                <a:ea typeface="+mn-ea"/>
                <a:cs typeface="+mn-cs"/>
              </a:rPr>
              <a:t>The two minute ad also ran on cinema for a period of 5 weeks around the film Rush</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Results</a:t>
            </a:r>
          </a:p>
          <a:p>
            <a:r>
              <a:rPr lang="en-US" sz="1200" b="0" i="0" kern="1200" dirty="0">
                <a:solidFill>
                  <a:schemeClr val="tx1"/>
                </a:solidFill>
                <a:effectLst/>
                <a:latin typeface="+mn-lt"/>
                <a:ea typeface="+mn-ea"/>
                <a:cs typeface="+mn-cs"/>
              </a:rPr>
              <a:t>Over 2 million people saw the two minute advert on TV and more than 660,000 engaged with the content on YouTube</a:t>
            </a:r>
          </a:p>
          <a:p>
            <a:r>
              <a:rPr lang="en-US" sz="1200" b="0" i="0" kern="1200" dirty="0">
                <a:solidFill>
                  <a:schemeClr val="tx1"/>
                </a:solidFill>
                <a:effectLst/>
                <a:latin typeface="+mn-lt"/>
                <a:ea typeface="+mn-ea"/>
                <a:cs typeface="+mn-cs"/>
              </a:rPr>
              <a:t>They created significant levels of search volumes</a:t>
            </a:r>
          </a:p>
          <a:p>
            <a:r>
              <a:rPr lang="en-US" sz="1200" b="0" i="0" kern="1200" dirty="0">
                <a:solidFill>
                  <a:schemeClr val="tx1"/>
                </a:solidFill>
                <a:effectLst/>
                <a:latin typeface="+mn-lt"/>
                <a:ea typeface="+mn-ea"/>
                <a:cs typeface="+mn-cs"/>
              </a:rPr>
              <a:t>Purchase consideration was increased by 10% - double the target set</a:t>
            </a:r>
          </a:p>
          <a:p>
            <a:r>
              <a:rPr lang="en-US" sz="1200" b="0" i="0" kern="1200" dirty="0">
                <a:solidFill>
                  <a:schemeClr val="tx1"/>
                </a:solidFill>
                <a:effectLst/>
                <a:latin typeface="+mn-lt"/>
                <a:ea typeface="+mn-ea"/>
                <a:cs typeface="+mn-cs"/>
              </a:rPr>
              <a:t>Brand desirability also increased by 10% - achieving the objective</a:t>
            </a:r>
          </a:p>
          <a:p>
            <a:endParaRPr lang="en-GB" dirty="0"/>
          </a:p>
          <a:p>
            <a:r>
              <a:rPr lang="en-GB" dirty="0"/>
              <a:t>To read the full case study and access the creative visit: </a:t>
            </a:r>
            <a:r>
              <a:rPr lang="en-GB" dirty="0">
                <a:hlinkClick r:id="rId3"/>
              </a:rPr>
              <a:t>https://www.thinkbox.tv/Case-studies/Honda</a:t>
            </a:r>
            <a:endParaRPr lang="en-GB" dirty="0"/>
          </a:p>
        </p:txBody>
      </p:sp>
      <p:sp>
        <p:nvSpPr>
          <p:cNvPr id="4" name="Slide Number Placeholder 3"/>
          <p:cNvSpPr>
            <a:spLocks noGrp="1"/>
          </p:cNvSpPr>
          <p:nvPr>
            <p:ph type="sldNum" sz="quarter" idx="5"/>
          </p:nvPr>
        </p:nvSpPr>
        <p:spPr/>
        <p:txBody>
          <a:bodyPr/>
          <a:lstStyle/>
          <a:p>
            <a:fld id="{9EF4BFFE-AA9D-476F-A275-7AE7429F8649}" type="slidenum">
              <a:rPr lang="en-GB" smtClean="0"/>
              <a:t>1</a:t>
            </a:fld>
            <a:endParaRPr lang="en-GB"/>
          </a:p>
        </p:txBody>
      </p:sp>
    </p:spTree>
    <p:extLst>
      <p:ext uri="{BB962C8B-B14F-4D97-AF65-F5344CB8AC3E}">
        <p14:creationId xmlns:p14="http://schemas.microsoft.com/office/powerpoint/2010/main" val="5935699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11/09/2019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90224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11/09/2019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752600"/>
            <a:ext cx="6342907" cy="351313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01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11/09/2019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5442018"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920129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11/09/2019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4"/>
          </p:nvPr>
        </p:nvSpPr>
        <p:spPr>
          <a:xfrm>
            <a:off x="5226050" y="1752600"/>
            <a:ext cx="3159193"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553381" y="1752600"/>
            <a:ext cx="3159193" cy="1672994"/>
          </a:xfrm>
          <a:prstGeom prst="rect">
            <a:avLst/>
          </a:prstGeom>
          <a:solidFill>
            <a:schemeClr val="bg1">
              <a:lumMod val="85000"/>
            </a:schemeClr>
          </a:solidFill>
        </p:spPr>
        <p:txBody>
          <a:bodyPr/>
          <a:lstStyle/>
          <a:p>
            <a:endParaRPr lang="en-GB" dirty="0"/>
          </a:p>
        </p:txBody>
      </p:sp>
      <p:sp>
        <p:nvSpPr>
          <p:cNvPr id="13" name="Picture Placeholder 8"/>
          <p:cNvSpPr>
            <a:spLocks noGrp="1"/>
          </p:cNvSpPr>
          <p:nvPr>
            <p:ph type="pic" sz="quarter" idx="16"/>
          </p:nvPr>
        </p:nvSpPr>
        <p:spPr>
          <a:xfrm>
            <a:off x="8553381" y="3592744"/>
            <a:ext cx="3159193"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5226050" y="3592744"/>
            <a:ext cx="3159193"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714879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752600"/>
            <a:ext cx="3645289"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752600"/>
            <a:ext cx="3645289" cy="1672994"/>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752600"/>
            <a:ext cx="3645289" cy="1672994"/>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11/09/2019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592744"/>
            <a:ext cx="3645289"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592744"/>
            <a:ext cx="3645289"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592744"/>
            <a:ext cx="3645289" cy="1672994"/>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313057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50653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11/09/2019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406683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11/09/2019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368739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814300"/>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11/09/2019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150693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11/09/2019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21727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11/09/2019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41420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x Video">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11/09/2019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10019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11/09/2019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308818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11/09/2019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94200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11/09/2019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268006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11/09/2019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36640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11/09/2019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405878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11/09/2019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77316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11/09/2019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37565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11/09/2019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88479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11/09/2019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30459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64"/>
            <a:ext cx="10094912" cy="957509"/>
          </a:xfrm>
        </p:spPr>
        <p:txBody>
          <a:bodyPr/>
          <a:lstStyle/>
          <a:p>
            <a:r>
              <a:rPr lang="en-US"/>
              <a:t>Click to edit Master title style</a:t>
            </a:r>
            <a:endParaRPr lang="en-GB" dirty="0"/>
          </a:p>
        </p:txBody>
      </p:sp>
      <p:sp>
        <p:nvSpPr>
          <p:cNvPr id="3" name="Content Placeholder 2"/>
          <p:cNvSpPr>
            <a:spLocks noGrp="1"/>
          </p:cNvSpPr>
          <p:nvPr>
            <p:ph idx="1"/>
          </p:nvPr>
        </p:nvSpPr>
        <p:spPr>
          <a:xfrm>
            <a:off x="609600" y="1207293"/>
            <a:ext cx="11150600" cy="5006016"/>
          </a:xfrm>
        </p:spPr>
        <p:txBody>
          <a:bodyPr/>
          <a:lstStyle>
            <a:lvl1pPr>
              <a:defRPr sz="1867"/>
            </a:lvl1pPr>
            <a:lvl2pPr>
              <a:defRPr sz="1600"/>
            </a:lvl2pPr>
            <a:lvl3pPr>
              <a:defRPr sz="1467"/>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59585B9F-EF5C-4314-BCBC-A6F82ED753B2}" type="datetimeFigureOut">
              <a:rPr lang="en-GB" smtClean="0">
                <a:solidFill>
                  <a:srgbClr val="515254">
                    <a:tint val="75000"/>
                  </a:srgbClr>
                </a:solidFill>
              </a:rPr>
              <a:pPr/>
              <a:t>11/09/2019</a:t>
            </a:fld>
            <a:endParaRPr lang="en-GB">
              <a:solidFill>
                <a:srgbClr val="515254">
                  <a:tint val="75000"/>
                </a:srgbClr>
              </a:solidFill>
            </a:endParaRPr>
          </a:p>
        </p:txBody>
      </p:sp>
      <p:sp>
        <p:nvSpPr>
          <p:cNvPr id="5" name="Footer Placeholder 4"/>
          <p:cNvSpPr>
            <a:spLocks noGrp="1"/>
          </p:cNvSpPr>
          <p:nvPr>
            <p:ph type="ftr" sz="quarter" idx="11"/>
          </p:nvPr>
        </p:nvSpPr>
        <p:spPr/>
        <p:txBody>
          <a:bodyPr/>
          <a:lstStyle/>
          <a:p>
            <a:endParaRPr lang="en-GB">
              <a:solidFill>
                <a:srgbClr val="515254">
                  <a:tint val="75000"/>
                </a:srgbClr>
              </a:solidFill>
            </a:endParaRPr>
          </a:p>
        </p:txBody>
      </p:sp>
      <p:sp>
        <p:nvSpPr>
          <p:cNvPr id="6" name="Slide Number Placeholder 5"/>
          <p:cNvSpPr>
            <a:spLocks noGrp="1"/>
          </p:cNvSpPr>
          <p:nvPr>
            <p:ph type="sldNum" sz="quarter" idx="12"/>
          </p:nvPr>
        </p:nvSpPr>
        <p:spPr/>
        <p:txBody>
          <a:bodyPr/>
          <a:lstStyle/>
          <a:p>
            <a:fld id="{FA73F885-FE6B-4251-84D2-F6CEF084999B}" type="slidenum">
              <a:rPr lang="en-GB" smtClean="0">
                <a:solidFill>
                  <a:srgbClr val="515254">
                    <a:tint val="75000"/>
                  </a:srgbClr>
                </a:solidFill>
              </a:rPr>
              <a:pPr/>
              <a:t>‹#›</a:t>
            </a:fld>
            <a:endParaRPr lang="en-GB">
              <a:solidFill>
                <a:srgbClr val="515254">
                  <a:tint val="75000"/>
                </a:srgbClr>
              </a:solidFill>
            </a:endParaRPr>
          </a:p>
        </p:txBody>
      </p:sp>
    </p:spTree>
    <p:extLst>
      <p:ext uri="{BB962C8B-B14F-4D97-AF65-F5344CB8AC3E}">
        <p14:creationId xmlns:p14="http://schemas.microsoft.com/office/powerpoint/2010/main" val="59245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8"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78"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282D69-1CD7-4AC1-A4EC-A960DFABD313}" type="datetimeFigureOut">
              <a:rPr lang="en-GB" smtClean="0"/>
              <a:pPr/>
              <a:t>11/09/2019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ECB2DA-819C-4D24-9E44-1616C5C302CC}" type="slidenum">
              <a:rPr lang="en-GB" smtClean="0"/>
              <a:pPr/>
              <a:t>‹#›</a:t>
            </a:fld>
            <a:endParaRPr lang="en-GB"/>
          </a:p>
        </p:txBody>
      </p:sp>
    </p:spTree>
    <p:extLst>
      <p:ext uri="{BB962C8B-B14F-4D97-AF65-F5344CB8AC3E}">
        <p14:creationId xmlns:p14="http://schemas.microsoft.com/office/powerpoint/2010/main" val="138412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11/09/2019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8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1233252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DFC6B2F-8097-43AB-AAD7-EE86BB3BFD94}" type="datetimeFigureOut">
              <a:rPr lang="en-GB"/>
              <a:pPr>
                <a:defRPr/>
              </a:pPr>
              <a:t>11/09/2019</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7CDC3F9-4A8E-4CE9-8516-D930A4635220}" type="slidenum">
              <a:rPr lang="en-GB"/>
              <a:pPr>
                <a:defRPr/>
              </a:pPr>
              <a:t>‹#›</a:t>
            </a:fld>
            <a:endParaRPr lang="en-GB" dirty="0"/>
          </a:p>
        </p:txBody>
      </p:sp>
    </p:spTree>
    <p:extLst>
      <p:ext uri="{BB962C8B-B14F-4D97-AF65-F5344CB8AC3E}">
        <p14:creationId xmlns:p14="http://schemas.microsoft.com/office/powerpoint/2010/main" val="265330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11/09/2019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1129603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94123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11/09/2019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81243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11/09/2019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1314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11/09/2019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99438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11/09/2019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94504"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7" name="Picture Placeholder 16"/>
          <p:cNvSpPr>
            <a:spLocks noGrp="1"/>
          </p:cNvSpPr>
          <p:nvPr>
            <p:ph type="pic" sz="quarter" idx="19"/>
          </p:nvPr>
        </p:nvSpPr>
        <p:spPr>
          <a:xfrm>
            <a:off x="479425" y="1752600"/>
            <a:ext cx="3611563" cy="1782934"/>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4285684" y="1752600"/>
            <a:ext cx="3611563" cy="1782934"/>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8101012" y="1752600"/>
            <a:ext cx="3611563" cy="1782934"/>
          </a:xfrm>
          <a:solidFill>
            <a:schemeClr val="bg1">
              <a:lumMod val="85000"/>
            </a:schemeClr>
          </a:solidFill>
        </p:spPr>
        <p:txBody>
          <a:bodyPr/>
          <a:lstStyle/>
          <a:p>
            <a:endParaRPr lang="en-GB" dirty="0"/>
          </a:p>
        </p:txBody>
      </p:sp>
      <p:cxnSp>
        <p:nvCxnSpPr>
          <p:cNvPr id="22" name="Straight Connector 21"/>
          <p:cNvCxnSpPr/>
          <p:nvPr userDrawn="1"/>
        </p:nvCxnSpPr>
        <p:spPr>
          <a:xfrm>
            <a:off x="8101012"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8632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11/09/2019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752600"/>
            <a:ext cx="2680405" cy="351313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752600"/>
            <a:ext cx="2680405" cy="351313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752600"/>
            <a:ext cx="2680405" cy="351313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752600"/>
            <a:ext cx="2680405" cy="351313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566316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800" b="0">
                <a:solidFill>
                  <a:schemeClr val="bg1"/>
                </a:solidFill>
              </a:defRPr>
            </a:lvl1pPr>
          </a:lstStyle>
          <a:p>
            <a:fld id="{2E6EF22D-7DBE-4099-99F0-B83DD9779912}" type="datetimeFigureOut">
              <a:rPr lang="en-GB" smtClean="0"/>
              <a:pPr/>
              <a:t>11/09/2019</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8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8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911237"/>
            <a:ext cx="11334817" cy="33545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653530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90" r:id="rId29"/>
    <p:sldLayoutId id="2147483691"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12143-8B58-438D-AA64-A8C02BF53A19}"/>
              </a:ext>
            </a:extLst>
          </p:cNvPr>
          <p:cNvSpPr>
            <a:spLocks noGrp="1"/>
          </p:cNvSpPr>
          <p:nvPr>
            <p:ph type="title"/>
          </p:nvPr>
        </p:nvSpPr>
        <p:spPr>
          <a:xfrm>
            <a:off x="371475" y="359944"/>
            <a:ext cx="5838255" cy="1021181"/>
          </a:xfrm>
        </p:spPr>
        <p:txBody>
          <a:bodyPr>
            <a:normAutofit fontScale="90000"/>
          </a:bodyPr>
          <a:lstStyle/>
          <a:p>
            <a:r>
              <a:rPr lang="en-US" dirty="0">
                <a:solidFill>
                  <a:schemeClr val="accent6"/>
                </a:solidFill>
              </a:rPr>
              <a:t>Honda’s TV event helped viewers fall in love with the brand again</a:t>
            </a:r>
            <a:br>
              <a:rPr lang="en-US" dirty="0">
                <a:solidFill>
                  <a:schemeClr val="accent6"/>
                </a:solidFill>
              </a:rPr>
            </a:br>
            <a:endParaRPr lang="en-GB" dirty="0">
              <a:solidFill>
                <a:schemeClr val="accent6"/>
              </a:solidFill>
            </a:endParaRPr>
          </a:p>
        </p:txBody>
      </p:sp>
      <p:sp>
        <p:nvSpPr>
          <p:cNvPr id="3" name="Text Placeholder 2">
            <a:extLst>
              <a:ext uri="{FF2B5EF4-FFF2-40B4-BE49-F238E27FC236}">
                <a16:creationId xmlns:a16="http://schemas.microsoft.com/office/drawing/2014/main" id="{3B8DD5FD-39E8-4A46-9FB4-23CB28FC2CD0}"/>
              </a:ext>
            </a:extLst>
          </p:cNvPr>
          <p:cNvSpPr>
            <a:spLocks noGrp="1"/>
          </p:cNvSpPr>
          <p:nvPr>
            <p:ph type="body" sz="quarter" idx="13"/>
          </p:nvPr>
        </p:nvSpPr>
        <p:spPr>
          <a:xfrm>
            <a:off x="377758" y="1911237"/>
            <a:ext cx="4546939" cy="3513138"/>
          </a:xfrm>
        </p:spPr>
        <p:txBody>
          <a:bodyPr>
            <a:normAutofit fontScale="85000" lnSpcReduction="10000"/>
          </a:bodyPr>
          <a:lstStyle/>
          <a:p>
            <a:r>
              <a:rPr lang="en-GB" u="sng" dirty="0"/>
              <a:t>Challenge</a:t>
            </a:r>
          </a:p>
          <a:p>
            <a:pPr marL="285750" indent="-285750">
              <a:buFont typeface="Arial" panose="020B0604020202020204" pitchFamily="34" charset="0"/>
              <a:buChar char="•"/>
            </a:pPr>
            <a:r>
              <a:rPr lang="en-GB" dirty="0"/>
              <a:t>Honda wanted to restore brand love and desirability + increase purchase consideration by 5%.</a:t>
            </a:r>
          </a:p>
          <a:p>
            <a:r>
              <a:rPr lang="en-GB" u="sng" dirty="0"/>
              <a:t>Solution</a:t>
            </a:r>
          </a:p>
          <a:p>
            <a:pPr marL="285750" indent="-285750">
              <a:buFont typeface="Arial" panose="020B0604020202020204" pitchFamily="34" charset="0"/>
              <a:buChar char="•"/>
            </a:pPr>
            <a:r>
              <a:rPr lang="en-GB" dirty="0"/>
              <a:t>Launched new creative with a two minute TV ad promoted by 10’’ teaser ads using the hashtag #HondaHands.</a:t>
            </a:r>
          </a:p>
          <a:p>
            <a:pPr marL="285750" indent="-285750">
              <a:buFont typeface="Arial" panose="020B0604020202020204" pitchFamily="34" charset="0"/>
              <a:buChar char="•"/>
            </a:pPr>
            <a:r>
              <a:rPr lang="en-US" dirty="0"/>
              <a:t>Teaser spots were placed around key Channel 4 programming, with the showcase ad in the Sunday night premiere of new drama Southcliffe</a:t>
            </a:r>
            <a:endParaRPr lang="en-GB" dirty="0"/>
          </a:p>
          <a:p>
            <a:r>
              <a:rPr lang="en-GB" u="sng" dirty="0"/>
              <a:t>Results</a:t>
            </a:r>
          </a:p>
          <a:p>
            <a:pPr marL="285750" indent="-285750">
              <a:buFont typeface="Arial" panose="020B0604020202020204" pitchFamily="34" charset="0"/>
              <a:buChar char="•"/>
            </a:pPr>
            <a:r>
              <a:rPr lang="en-US" dirty="0"/>
              <a:t>Purchase consideration increased by 10%</a:t>
            </a:r>
          </a:p>
          <a:p>
            <a:pPr marL="285750" indent="-285750">
              <a:buFont typeface="Arial" panose="020B0604020202020204" pitchFamily="34" charset="0"/>
              <a:buChar char="•"/>
            </a:pPr>
            <a:r>
              <a:rPr lang="en-US" dirty="0"/>
              <a:t>Over 2 million people saw the 2 minute ad on TV</a:t>
            </a:r>
            <a:endParaRPr lang="en-GB" dirty="0"/>
          </a:p>
        </p:txBody>
      </p:sp>
      <p:pic>
        <p:nvPicPr>
          <p:cNvPr id="6" name="Picture Placeholder 5">
            <a:extLst>
              <a:ext uri="{FF2B5EF4-FFF2-40B4-BE49-F238E27FC236}">
                <a16:creationId xmlns:a16="http://schemas.microsoft.com/office/drawing/2014/main" id="{22FD857D-FD16-4695-87FE-7C2D6D6435A2}"/>
              </a:ext>
            </a:extLst>
          </p:cNvPr>
          <p:cNvPicPr>
            <a:picLocks noGrp="1" noChangeAspect="1"/>
          </p:cNvPicPr>
          <p:nvPr>
            <p:ph type="pic" sz="quarter" idx="14"/>
          </p:nvPr>
        </p:nvPicPr>
        <p:blipFill>
          <a:blip r:embed="rId3"/>
          <a:srcRect t="773" b="773"/>
          <a:stretch>
            <a:fillRect/>
          </a:stretch>
        </p:blipFill>
        <p:spPr>
          <a:prstGeom prst="rect">
            <a:avLst/>
          </a:prstGeom>
        </p:spPr>
      </p:pic>
      <p:pic>
        <p:nvPicPr>
          <p:cNvPr id="3076" name="Picture 4" descr="Image result for honda logo">
            <a:extLst>
              <a:ext uri="{FF2B5EF4-FFF2-40B4-BE49-F238E27FC236}">
                <a16:creationId xmlns:a16="http://schemas.microsoft.com/office/drawing/2014/main" id="{9F17CA92-BC91-44B8-AD57-D31921935A9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52150" y="359944"/>
            <a:ext cx="860425" cy="860425"/>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Image result for Wieden &amp; Kennedylogo">
            <a:extLst>
              <a:ext uri="{FF2B5EF4-FFF2-40B4-BE49-F238E27FC236}">
                <a16:creationId xmlns:a16="http://schemas.microsoft.com/office/drawing/2014/main" id="{29A8F13D-ECD7-4E63-9E12-BF827D83C72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91725" y="359944"/>
            <a:ext cx="860425" cy="860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3225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inkbox_Red">
  <a:themeElements>
    <a:clrScheme name="THINKBOX_01">
      <a:dk1>
        <a:sysClr val="windowText" lastClr="000000"/>
      </a:dk1>
      <a:lt1>
        <a:sysClr val="window" lastClr="FFFFFF"/>
      </a:lt1>
      <a:dk2>
        <a:srgbClr val="E10514"/>
      </a:dk2>
      <a:lt2>
        <a:srgbClr val="808080"/>
      </a:lt2>
      <a:accent1>
        <a:srgbClr val="E10514"/>
      </a:accent1>
      <a:accent2>
        <a:srgbClr val="EB7305"/>
      </a:accent2>
      <a:accent3>
        <a:srgbClr val="87B923"/>
      </a:accent3>
      <a:accent4>
        <a:srgbClr val="009B3C"/>
      </a:accent4>
      <a:accent5>
        <a:srgbClr val="0069B4"/>
      </a:accent5>
      <a:accent6>
        <a:srgbClr val="372D87"/>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1390</TotalTime>
  <Words>479</Words>
  <Application>Microsoft Office PowerPoint</Application>
  <PresentationFormat>Widescreen</PresentationFormat>
  <Paragraphs>31</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Thinkbox_Red</vt:lpstr>
      <vt:lpstr>Honda’s TV event helped viewers fall in love with the brand again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average new advertiser spent £144k on TV in 2017</dc:title>
  <dc:creator>Zoe Harkness</dc:creator>
  <cp:lastModifiedBy>Zoe Harkness</cp:lastModifiedBy>
  <cp:revision>85</cp:revision>
  <dcterms:created xsi:type="dcterms:W3CDTF">2018-11-16T11:43:00Z</dcterms:created>
  <dcterms:modified xsi:type="dcterms:W3CDTF">2019-09-11T15:44:05Z</dcterms:modified>
</cp:coreProperties>
</file>