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533" r:id="rId2"/>
    <p:sldMasterId id="2147484325" r:id="rId3"/>
  </p:sldMasterIdLst>
  <p:notesMasterIdLst>
    <p:notesMasterId r:id="rId8"/>
  </p:notesMasterIdLst>
  <p:sldIdLst>
    <p:sldId id="261" r:id="rId4"/>
    <p:sldId id="262" r:id="rId5"/>
    <p:sldId id="4648" r:id="rId6"/>
    <p:sldId id="214737708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777050877824415E-2"/>
          <c:y val="0.13128071619418061"/>
          <c:w val="0.60805695577737995"/>
          <c:h val="0.7830277031843829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Viewing time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952-4F72-B030-79035831601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952-4F72-B030-7903583160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952-4F72-B030-79035831601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A952-4F72-B030-790358316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BVOD</c:v>
                </c:pt>
                <c:pt idx="1">
                  <c:v>Playback</c:v>
                </c:pt>
                <c:pt idx="2">
                  <c:v>Live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20.416666666666668</c:v>
                </c:pt>
                <c:pt idx="1">
                  <c:v>20.263467261904765</c:v>
                </c:pt>
                <c:pt idx="2">
                  <c:v>115.15879464285713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52-4F72-B030-790358316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820339833449432"/>
          <c:y val="0.40677182175309962"/>
          <c:w val="0.23279637749098869"/>
          <c:h val="0.2080915697624896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777050877824415E-2"/>
          <c:y val="0.16638998585956041"/>
          <c:w val="0.57987095651618115"/>
          <c:h val="0.7222997358516125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Viewing time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ACC-4156-8A45-B94424D86D0A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ACC-4156-8A45-B94424D86D0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ACC-4156-8A45-B94424D86D0A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3ACC-4156-8A45-B94424D86D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BVOD</c:v>
                </c:pt>
                <c:pt idx="1">
                  <c:v>Playback</c:v>
                </c:pt>
                <c:pt idx="2">
                  <c:v>Live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17.05</c:v>
                </c:pt>
                <c:pt idx="1">
                  <c:v>9.1768601190476193</c:v>
                </c:pt>
                <c:pt idx="2">
                  <c:v>32.720148809523806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CC-4156-8A45-B94424D86D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92F88"/>
            </a:solidFill>
            <a:ln w="12700">
              <a:noFill/>
            </a:ln>
            <a:effectLst/>
          </c:spPr>
          <c:invertIfNegative val="0"/>
          <c:dLbls>
            <c:dLbl>
              <c:idx val="0"/>
              <c:spPr>
                <a:noFill/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4-1CD0-4025-83C3-FD0EECB74A1B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76FD-44DA-8A39-E0733A08A2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ound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Less than £50k</c:v>
                </c:pt>
                <c:pt idx="1">
                  <c:v>£50-250k</c:v>
                </c:pt>
                <c:pt idx="2">
                  <c:v>£250k-£1m</c:v>
                </c:pt>
                <c:pt idx="3">
                  <c:v>£1-5m</c:v>
                </c:pt>
                <c:pt idx="4">
                  <c:v>£5-10m</c:v>
                </c:pt>
                <c:pt idx="5">
                  <c:v>£10-50m</c:v>
                </c:pt>
                <c:pt idx="6">
                  <c:v>£50m+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675</c:v>
                </c:pt>
                <c:pt idx="1">
                  <c:v>477</c:v>
                </c:pt>
                <c:pt idx="2">
                  <c:v>412</c:v>
                </c:pt>
                <c:pt idx="3">
                  <c:v>447</c:v>
                </c:pt>
                <c:pt idx="4">
                  <c:v>127</c:v>
                </c:pt>
                <c:pt idx="5">
                  <c:v>108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D0-4025-83C3-FD0EECB74A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2"/>
        <c:overlap val="-30"/>
        <c:axId val="1423869000"/>
        <c:axId val="1423863096"/>
      </c:barChart>
      <c:catAx>
        <c:axId val="1423869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863096"/>
        <c:crosses val="autoZero"/>
        <c:auto val="1"/>
        <c:lblAlgn val="ctr"/>
        <c:lblOffset val="100"/>
        <c:noMultiLvlLbl val="0"/>
      </c:catAx>
      <c:valAx>
        <c:axId val="1423863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200"/>
                  <a:t>Number of advertisers</a:t>
                </a:r>
              </a:p>
            </c:rich>
          </c:tx>
          <c:layout>
            <c:manualLayout>
              <c:xMode val="edge"/>
              <c:yMode val="edge"/>
              <c:x val="5.8796296296296296E-3"/>
              <c:y val="0.2589270202020201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869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BDA6F-E1A4-42B2-8FC8-652C64F4EA65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B51F8-0AD4-4F38-ACE1-DDA0E9113F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9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2021, linear TV and BVOD combined reached 90.3% of the adult population each week.</a:t>
            </a:r>
          </a:p>
          <a:p>
            <a:r>
              <a:rPr lang="en-GB" dirty="0"/>
              <a:t>Total TV weekly reach (linear TV + BVOD)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24C00-85C6-4295-BE2C-B41F9E304FE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2958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B36D6F-1076-4222-B747-884388E501AC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5779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800" b="1" i="0" u="none" strike="noStrike" baseline="0" dirty="0">
                <a:solidFill>
                  <a:srgbClr val="000000"/>
                </a:solidFill>
                <a:latin typeface="Founders Grotesk Bold"/>
              </a:rPr>
              <a:t>BVOD is vital to different audiences </a:t>
            </a:r>
            <a:endParaRPr lang="en-GB" sz="1800" b="0" i="0" u="none" strike="noStrike" baseline="0" dirty="0">
              <a:solidFill>
                <a:srgbClr val="000000"/>
              </a:solidFill>
              <a:latin typeface="Founders Grotesk Bold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Founders Grotesk Regular"/>
              </a:rPr>
              <a:t>Breaking down broadcaster TV into the different ways reveals the increasingly important role of BVOD for 16-34, now 29% of all broadcaster TV viewing. </a:t>
            </a:r>
          </a:p>
          <a:p>
            <a:endParaRPr lang="en-GB" sz="1800" b="0" i="0" u="none" strike="noStrike" baseline="0" dirty="0">
              <a:solidFill>
                <a:srgbClr val="000000"/>
              </a:solidFill>
              <a:latin typeface="Founders Grotesk Regular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Founders Grotesk Regular"/>
              </a:rPr>
              <a:t>This data uses both Barb data and includes an estimate of any unknown viewing that is thought to fall into Playback and Live viewing.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35AE6A-FC86-4838-A2A3-D08A46407DD3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03263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Looking at the make-up of TV advertisers across 2024, 675 - which is 30% of all advertisers - spent less than 50 thousand pounds on TV and 1,152, which is 51%, spent less than 250 thousand. 31% of all advertisers spent over a million pounds and 5% spent over ten million.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24C00-85C6-4295-BE2C-B41F9E304FE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9722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7CA05-B8E7-43A7-9CAB-2106B8E43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E5552-69EE-44A0-8B97-7B7C43A91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4F7DD-D53E-4FDF-92F3-16C7A3F08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2580-C3E3-4D48-ADC9-BDCAD3DA906F}" type="datetimeFigureOut">
              <a:rPr lang="en-GB" smtClean="0"/>
              <a:t>25/04/2025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5C3EF-0EF7-4EF0-BF96-AC354BB6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0F84E-10C9-431C-9A04-DF172C1BF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0D744-097C-4736-A30A-314BC43BD9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329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25/04/2025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825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3915" userDrawn="1">
          <p15:clr>
            <a:srgbClr val="FBAE40"/>
          </p15:clr>
        </p15:guide>
        <p15:guide id="3" orient="horz" pos="40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25/04/2025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979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25/04/2025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21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ags" Target="../tags/tag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25/04/2025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16753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5" r:id="rId1"/>
    <p:sldLayoutId id="2147483697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3" pos="7378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orient="horz" pos="4165" userDrawn="1">
          <p15:clr>
            <a:srgbClr val="F26B43"/>
          </p15:clr>
        </p15:guide>
        <p15:guide id="6" orient="horz" pos="331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25/04/2025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042011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36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25/04/2025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"/>
    </p:custDataLst>
    <p:extLst>
      <p:ext uri="{BB962C8B-B14F-4D97-AF65-F5344CB8AC3E}">
        <p14:creationId xmlns:p14="http://schemas.microsoft.com/office/powerpoint/2010/main" val="1752056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8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7AC7-2676-4CDA-973E-98E7BDF33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Linear TV and BVOD reaches over 90% of adults every week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8C221E6-91C2-663F-4A95-D1099BFF38A9}"/>
              </a:ext>
            </a:extLst>
          </p:cNvPr>
          <p:cNvGrpSpPr/>
          <p:nvPr/>
        </p:nvGrpSpPr>
        <p:grpSpPr>
          <a:xfrm>
            <a:off x="2058509" y="1384934"/>
            <a:ext cx="822661" cy="1540459"/>
            <a:chOff x="2058509" y="1384934"/>
            <a:chExt cx="822661" cy="154045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37CF6E2-9C07-FF73-4C07-CDCD2B31F3A9}"/>
                </a:ext>
              </a:extLst>
            </p:cNvPr>
            <p:cNvGrpSpPr/>
            <p:nvPr/>
          </p:nvGrpSpPr>
          <p:grpSpPr>
            <a:xfrm>
              <a:off x="2125119" y="1815153"/>
              <a:ext cx="689442" cy="712760"/>
              <a:chOff x="1009089" y="1861381"/>
              <a:chExt cx="409432" cy="414763"/>
            </a:xfrm>
          </p:grpSpPr>
          <p:sp>
            <p:nvSpPr>
              <p:cNvPr id="67" name="Freeform 15">
                <a:extLst>
                  <a:ext uri="{FF2B5EF4-FFF2-40B4-BE49-F238E27FC236}">
                    <a16:creationId xmlns:a16="http://schemas.microsoft.com/office/drawing/2014/main" id="{6586F318-E536-4FFE-8F41-482EBA9C6D4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09089" y="1861381"/>
                <a:ext cx="167398" cy="414763"/>
              </a:xfrm>
              <a:custGeom>
                <a:avLst/>
                <a:gdLst>
                  <a:gd name="T0" fmla="*/ 269 w 431"/>
                  <a:gd name="T1" fmla="*/ 110 h 1067"/>
                  <a:gd name="T2" fmla="*/ 218 w 431"/>
                  <a:gd name="T3" fmla="*/ 160 h 1067"/>
                  <a:gd name="T4" fmla="*/ 168 w 431"/>
                  <a:gd name="T5" fmla="*/ 110 h 1067"/>
                  <a:gd name="T6" fmla="*/ 218 w 431"/>
                  <a:gd name="T7" fmla="*/ 59 h 1067"/>
                  <a:gd name="T8" fmla="*/ 269 w 431"/>
                  <a:gd name="T9" fmla="*/ 110 h 1067"/>
                  <a:gd name="T10" fmla="*/ 328 w 431"/>
                  <a:gd name="T11" fmla="*/ 110 h 1067"/>
                  <a:gd name="T12" fmla="*/ 218 w 431"/>
                  <a:gd name="T13" fmla="*/ 0 h 1067"/>
                  <a:gd name="T14" fmla="*/ 109 w 431"/>
                  <a:gd name="T15" fmla="*/ 110 h 1067"/>
                  <a:gd name="T16" fmla="*/ 218 w 431"/>
                  <a:gd name="T17" fmla="*/ 219 h 1067"/>
                  <a:gd name="T18" fmla="*/ 328 w 431"/>
                  <a:gd name="T19" fmla="*/ 110 h 1067"/>
                  <a:gd name="T20" fmla="*/ 372 w 431"/>
                  <a:gd name="T21" fmla="*/ 646 h 1067"/>
                  <a:gd name="T22" fmla="*/ 327 w 431"/>
                  <a:gd name="T23" fmla="*/ 696 h 1067"/>
                  <a:gd name="T24" fmla="*/ 298 w 431"/>
                  <a:gd name="T25" fmla="*/ 725 h 1067"/>
                  <a:gd name="T26" fmla="*/ 298 w 431"/>
                  <a:gd name="T27" fmla="*/ 975 h 1067"/>
                  <a:gd name="T28" fmla="*/ 265 w 431"/>
                  <a:gd name="T29" fmla="*/ 1008 h 1067"/>
                  <a:gd name="T30" fmla="*/ 166 w 431"/>
                  <a:gd name="T31" fmla="*/ 1008 h 1067"/>
                  <a:gd name="T32" fmla="*/ 133 w 431"/>
                  <a:gd name="T33" fmla="*/ 975 h 1067"/>
                  <a:gd name="T34" fmla="*/ 133 w 431"/>
                  <a:gd name="T35" fmla="*/ 725 h 1067"/>
                  <a:gd name="T36" fmla="*/ 103 w 431"/>
                  <a:gd name="T37" fmla="*/ 696 h 1067"/>
                  <a:gd name="T38" fmla="*/ 58 w 431"/>
                  <a:gd name="T39" fmla="*/ 646 h 1067"/>
                  <a:gd name="T40" fmla="*/ 58 w 431"/>
                  <a:gd name="T41" fmla="*/ 414 h 1067"/>
                  <a:gd name="T42" fmla="*/ 163 w 431"/>
                  <a:gd name="T43" fmla="*/ 309 h 1067"/>
                  <a:gd name="T44" fmla="*/ 267 w 431"/>
                  <a:gd name="T45" fmla="*/ 309 h 1067"/>
                  <a:gd name="T46" fmla="*/ 372 w 431"/>
                  <a:gd name="T47" fmla="*/ 414 h 1067"/>
                  <a:gd name="T48" fmla="*/ 372 w 431"/>
                  <a:gd name="T49" fmla="*/ 646 h 1067"/>
                  <a:gd name="T50" fmla="*/ 431 w 431"/>
                  <a:gd name="T51" fmla="*/ 646 h 1067"/>
                  <a:gd name="T52" fmla="*/ 431 w 431"/>
                  <a:gd name="T53" fmla="*/ 414 h 1067"/>
                  <a:gd name="T54" fmla="*/ 267 w 431"/>
                  <a:gd name="T55" fmla="*/ 250 h 1067"/>
                  <a:gd name="T56" fmla="*/ 163 w 431"/>
                  <a:gd name="T57" fmla="*/ 250 h 1067"/>
                  <a:gd name="T58" fmla="*/ 0 w 431"/>
                  <a:gd name="T59" fmla="*/ 414 h 1067"/>
                  <a:gd name="T60" fmla="*/ 0 w 431"/>
                  <a:gd name="T61" fmla="*/ 646 h 1067"/>
                  <a:gd name="T62" fmla="*/ 74 w 431"/>
                  <a:gd name="T63" fmla="*/ 751 h 1067"/>
                  <a:gd name="T64" fmla="*/ 74 w 431"/>
                  <a:gd name="T65" fmla="*/ 975 h 1067"/>
                  <a:gd name="T66" fmla="*/ 166 w 431"/>
                  <a:gd name="T67" fmla="*/ 1067 h 1067"/>
                  <a:gd name="T68" fmla="*/ 265 w 431"/>
                  <a:gd name="T69" fmla="*/ 1067 h 1067"/>
                  <a:gd name="T70" fmla="*/ 357 w 431"/>
                  <a:gd name="T71" fmla="*/ 975 h 1067"/>
                  <a:gd name="T72" fmla="*/ 357 w 431"/>
                  <a:gd name="T73" fmla="*/ 751 h 1067"/>
                  <a:gd name="T74" fmla="*/ 431 w 431"/>
                  <a:gd name="T75" fmla="*/ 646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31" h="1067">
                    <a:moveTo>
                      <a:pt x="269" y="110"/>
                    </a:moveTo>
                    <a:cubicBezTo>
                      <a:pt x="269" y="138"/>
                      <a:pt x="246" y="160"/>
                      <a:pt x="218" y="160"/>
                    </a:cubicBezTo>
                    <a:cubicBezTo>
                      <a:pt x="190" y="160"/>
                      <a:pt x="168" y="138"/>
                      <a:pt x="168" y="110"/>
                    </a:cubicBezTo>
                    <a:cubicBezTo>
                      <a:pt x="168" y="82"/>
                      <a:pt x="190" y="59"/>
                      <a:pt x="218" y="59"/>
                    </a:cubicBezTo>
                    <a:cubicBezTo>
                      <a:pt x="246" y="59"/>
                      <a:pt x="269" y="82"/>
                      <a:pt x="269" y="110"/>
                    </a:cubicBezTo>
                    <a:moveTo>
                      <a:pt x="328" y="110"/>
                    </a:moveTo>
                    <a:cubicBezTo>
                      <a:pt x="328" y="49"/>
                      <a:pt x="278" y="0"/>
                      <a:pt x="218" y="0"/>
                    </a:cubicBezTo>
                    <a:cubicBezTo>
                      <a:pt x="158" y="0"/>
                      <a:pt x="109" y="49"/>
                      <a:pt x="109" y="110"/>
                    </a:cubicBezTo>
                    <a:cubicBezTo>
                      <a:pt x="109" y="170"/>
                      <a:pt x="158" y="219"/>
                      <a:pt x="218" y="219"/>
                    </a:cubicBezTo>
                    <a:cubicBezTo>
                      <a:pt x="278" y="219"/>
                      <a:pt x="328" y="170"/>
                      <a:pt x="328" y="110"/>
                    </a:cubicBezTo>
                    <a:moveTo>
                      <a:pt x="372" y="646"/>
                    </a:moveTo>
                    <a:cubicBezTo>
                      <a:pt x="372" y="671"/>
                      <a:pt x="357" y="696"/>
                      <a:pt x="327" y="696"/>
                    </a:cubicBezTo>
                    <a:cubicBezTo>
                      <a:pt x="311" y="696"/>
                      <a:pt x="298" y="709"/>
                      <a:pt x="298" y="725"/>
                    </a:cubicBezTo>
                    <a:cubicBezTo>
                      <a:pt x="298" y="975"/>
                      <a:pt x="298" y="975"/>
                      <a:pt x="298" y="975"/>
                    </a:cubicBezTo>
                    <a:cubicBezTo>
                      <a:pt x="298" y="993"/>
                      <a:pt x="283" y="1008"/>
                      <a:pt x="265" y="1008"/>
                    </a:cubicBezTo>
                    <a:cubicBezTo>
                      <a:pt x="166" y="1008"/>
                      <a:pt x="166" y="1008"/>
                      <a:pt x="166" y="1008"/>
                    </a:cubicBezTo>
                    <a:cubicBezTo>
                      <a:pt x="148" y="1008"/>
                      <a:pt x="133" y="993"/>
                      <a:pt x="133" y="975"/>
                    </a:cubicBezTo>
                    <a:cubicBezTo>
                      <a:pt x="133" y="725"/>
                      <a:pt x="133" y="725"/>
                      <a:pt x="133" y="725"/>
                    </a:cubicBezTo>
                    <a:cubicBezTo>
                      <a:pt x="133" y="709"/>
                      <a:pt x="119" y="696"/>
                      <a:pt x="103" y="696"/>
                    </a:cubicBezTo>
                    <a:cubicBezTo>
                      <a:pt x="74" y="696"/>
                      <a:pt x="58" y="671"/>
                      <a:pt x="58" y="646"/>
                    </a:cubicBezTo>
                    <a:cubicBezTo>
                      <a:pt x="58" y="414"/>
                      <a:pt x="58" y="414"/>
                      <a:pt x="58" y="414"/>
                    </a:cubicBezTo>
                    <a:cubicBezTo>
                      <a:pt x="58" y="356"/>
                      <a:pt x="106" y="309"/>
                      <a:pt x="163" y="309"/>
                    </a:cubicBezTo>
                    <a:cubicBezTo>
                      <a:pt x="267" y="309"/>
                      <a:pt x="267" y="309"/>
                      <a:pt x="267" y="309"/>
                    </a:cubicBezTo>
                    <a:cubicBezTo>
                      <a:pt x="325" y="309"/>
                      <a:pt x="372" y="356"/>
                      <a:pt x="372" y="414"/>
                    </a:cubicBezTo>
                    <a:lnTo>
                      <a:pt x="372" y="646"/>
                    </a:lnTo>
                    <a:close/>
                    <a:moveTo>
                      <a:pt x="431" y="646"/>
                    </a:moveTo>
                    <a:cubicBezTo>
                      <a:pt x="431" y="414"/>
                      <a:pt x="431" y="414"/>
                      <a:pt x="431" y="414"/>
                    </a:cubicBezTo>
                    <a:cubicBezTo>
                      <a:pt x="431" y="323"/>
                      <a:pt x="358" y="250"/>
                      <a:pt x="267" y="250"/>
                    </a:cubicBezTo>
                    <a:cubicBezTo>
                      <a:pt x="163" y="250"/>
                      <a:pt x="163" y="250"/>
                      <a:pt x="163" y="250"/>
                    </a:cubicBezTo>
                    <a:cubicBezTo>
                      <a:pt x="73" y="250"/>
                      <a:pt x="0" y="323"/>
                      <a:pt x="0" y="414"/>
                    </a:cubicBezTo>
                    <a:cubicBezTo>
                      <a:pt x="0" y="646"/>
                      <a:pt x="0" y="646"/>
                      <a:pt x="0" y="646"/>
                    </a:cubicBezTo>
                    <a:cubicBezTo>
                      <a:pt x="0" y="697"/>
                      <a:pt x="30" y="738"/>
                      <a:pt x="74" y="751"/>
                    </a:cubicBezTo>
                    <a:cubicBezTo>
                      <a:pt x="74" y="975"/>
                      <a:pt x="74" y="975"/>
                      <a:pt x="74" y="975"/>
                    </a:cubicBezTo>
                    <a:cubicBezTo>
                      <a:pt x="74" y="1026"/>
                      <a:pt x="115" y="1067"/>
                      <a:pt x="166" y="1067"/>
                    </a:cubicBezTo>
                    <a:cubicBezTo>
                      <a:pt x="265" y="1067"/>
                      <a:pt x="265" y="1067"/>
                      <a:pt x="265" y="1067"/>
                    </a:cubicBezTo>
                    <a:cubicBezTo>
                      <a:pt x="316" y="1067"/>
                      <a:pt x="357" y="1026"/>
                      <a:pt x="357" y="975"/>
                    </a:cubicBezTo>
                    <a:cubicBezTo>
                      <a:pt x="357" y="751"/>
                      <a:pt x="357" y="751"/>
                      <a:pt x="357" y="751"/>
                    </a:cubicBezTo>
                    <a:cubicBezTo>
                      <a:pt x="401" y="738"/>
                      <a:pt x="431" y="697"/>
                      <a:pt x="431" y="646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68" name="Freeform 16">
                <a:extLst>
                  <a:ext uri="{FF2B5EF4-FFF2-40B4-BE49-F238E27FC236}">
                    <a16:creationId xmlns:a16="http://schemas.microsoft.com/office/drawing/2014/main" id="{71DBF1C7-F3C2-4C83-B34E-9DE5EFB4FA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46858" y="1861381"/>
                <a:ext cx="171663" cy="414763"/>
              </a:xfrm>
              <a:custGeom>
                <a:avLst/>
                <a:gdLst>
                  <a:gd name="T0" fmla="*/ 271 w 441"/>
                  <a:gd name="T1" fmla="*/ 110 h 1067"/>
                  <a:gd name="T2" fmla="*/ 220 w 441"/>
                  <a:gd name="T3" fmla="*/ 160 h 1067"/>
                  <a:gd name="T4" fmla="*/ 170 w 441"/>
                  <a:gd name="T5" fmla="*/ 110 h 1067"/>
                  <a:gd name="T6" fmla="*/ 220 w 441"/>
                  <a:gd name="T7" fmla="*/ 59 h 1067"/>
                  <a:gd name="T8" fmla="*/ 271 w 441"/>
                  <a:gd name="T9" fmla="*/ 110 h 1067"/>
                  <a:gd name="T10" fmla="*/ 330 w 441"/>
                  <a:gd name="T11" fmla="*/ 110 h 1067"/>
                  <a:gd name="T12" fmla="*/ 220 w 441"/>
                  <a:gd name="T13" fmla="*/ 0 h 1067"/>
                  <a:gd name="T14" fmla="*/ 111 w 441"/>
                  <a:gd name="T15" fmla="*/ 110 h 1067"/>
                  <a:gd name="T16" fmla="*/ 220 w 441"/>
                  <a:gd name="T17" fmla="*/ 219 h 1067"/>
                  <a:gd name="T18" fmla="*/ 330 w 441"/>
                  <a:gd name="T19" fmla="*/ 110 h 1067"/>
                  <a:gd name="T20" fmla="*/ 379 w 441"/>
                  <a:gd name="T21" fmla="*/ 753 h 1067"/>
                  <a:gd name="T22" fmla="*/ 376 w 441"/>
                  <a:gd name="T23" fmla="*/ 769 h 1067"/>
                  <a:gd name="T24" fmla="*/ 361 w 441"/>
                  <a:gd name="T25" fmla="*/ 773 h 1067"/>
                  <a:gd name="T26" fmla="*/ 312 w 441"/>
                  <a:gd name="T27" fmla="*/ 773 h 1067"/>
                  <a:gd name="T28" fmla="*/ 282 w 441"/>
                  <a:gd name="T29" fmla="*/ 800 h 1067"/>
                  <a:gd name="T30" fmla="*/ 264 w 441"/>
                  <a:gd name="T31" fmla="*/ 984 h 1067"/>
                  <a:gd name="T32" fmla="*/ 238 w 441"/>
                  <a:gd name="T33" fmla="*/ 1008 h 1067"/>
                  <a:gd name="T34" fmla="*/ 202 w 441"/>
                  <a:gd name="T35" fmla="*/ 1008 h 1067"/>
                  <a:gd name="T36" fmla="*/ 176 w 441"/>
                  <a:gd name="T37" fmla="*/ 983 h 1067"/>
                  <a:gd name="T38" fmla="*/ 158 w 441"/>
                  <a:gd name="T39" fmla="*/ 800 h 1067"/>
                  <a:gd name="T40" fmla="*/ 129 w 441"/>
                  <a:gd name="T41" fmla="*/ 773 h 1067"/>
                  <a:gd name="T42" fmla="*/ 79 w 441"/>
                  <a:gd name="T43" fmla="*/ 773 h 1067"/>
                  <a:gd name="T44" fmla="*/ 65 w 441"/>
                  <a:gd name="T45" fmla="*/ 769 h 1067"/>
                  <a:gd name="T46" fmla="*/ 62 w 441"/>
                  <a:gd name="T47" fmla="*/ 753 h 1067"/>
                  <a:gd name="T48" fmla="*/ 120 w 441"/>
                  <a:gd name="T49" fmla="*/ 369 h 1067"/>
                  <a:gd name="T50" fmla="*/ 198 w 441"/>
                  <a:gd name="T51" fmla="*/ 309 h 1067"/>
                  <a:gd name="T52" fmla="*/ 243 w 441"/>
                  <a:gd name="T53" fmla="*/ 309 h 1067"/>
                  <a:gd name="T54" fmla="*/ 320 w 441"/>
                  <a:gd name="T55" fmla="*/ 369 h 1067"/>
                  <a:gd name="T56" fmla="*/ 379 w 441"/>
                  <a:gd name="T57" fmla="*/ 753 h 1067"/>
                  <a:gd name="T58" fmla="*/ 437 w 441"/>
                  <a:gd name="T59" fmla="*/ 744 h 1067"/>
                  <a:gd name="T60" fmla="*/ 379 w 441"/>
                  <a:gd name="T61" fmla="*/ 360 h 1067"/>
                  <a:gd name="T62" fmla="*/ 243 w 441"/>
                  <a:gd name="T63" fmla="*/ 250 h 1067"/>
                  <a:gd name="T64" fmla="*/ 198 w 441"/>
                  <a:gd name="T65" fmla="*/ 250 h 1067"/>
                  <a:gd name="T66" fmla="*/ 62 w 441"/>
                  <a:gd name="T67" fmla="*/ 360 h 1067"/>
                  <a:gd name="T68" fmla="*/ 3 w 441"/>
                  <a:gd name="T69" fmla="*/ 744 h 1067"/>
                  <a:gd name="T70" fmla="*/ 20 w 441"/>
                  <a:gd name="T71" fmla="*/ 807 h 1067"/>
                  <a:gd name="T72" fmla="*/ 79 w 441"/>
                  <a:gd name="T73" fmla="*/ 832 h 1067"/>
                  <a:gd name="T74" fmla="*/ 102 w 441"/>
                  <a:gd name="T75" fmla="*/ 832 h 1067"/>
                  <a:gd name="T76" fmla="*/ 117 w 441"/>
                  <a:gd name="T77" fmla="*/ 988 h 1067"/>
                  <a:gd name="T78" fmla="*/ 202 w 441"/>
                  <a:gd name="T79" fmla="*/ 1067 h 1067"/>
                  <a:gd name="T80" fmla="*/ 238 w 441"/>
                  <a:gd name="T81" fmla="*/ 1067 h 1067"/>
                  <a:gd name="T82" fmla="*/ 323 w 441"/>
                  <a:gd name="T83" fmla="*/ 989 h 1067"/>
                  <a:gd name="T84" fmla="*/ 338 w 441"/>
                  <a:gd name="T85" fmla="*/ 832 h 1067"/>
                  <a:gd name="T86" fmla="*/ 361 w 441"/>
                  <a:gd name="T87" fmla="*/ 832 h 1067"/>
                  <a:gd name="T88" fmla="*/ 420 w 441"/>
                  <a:gd name="T89" fmla="*/ 807 h 1067"/>
                  <a:gd name="T90" fmla="*/ 437 w 441"/>
                  <a:gd name="T91" fmla="*/ 744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41" h="1067">
                    <a:moveTo>
                      <a:pt x="271" y="110"/>
                    </a:moveTo>
                    <a:cubicBezTo>
                      <a:pt x="271" y="138"/>
                      <a:pt x="248" y="160"/>
                      <a:pt x="220" y="160"/>
                    </a:cubicBezTo>
                    <a:cubicBezTo>
                      <a:pt x="192" y="160"/>
                      <a:pt x="170" y="138"/>
                      <a:pt x="170" y="110"/>
                    </a:cubicBezTo>
                    <a:cubicBezTo>
                      <a:pt x="170" y="82"/>
                      <a:pt x="192" y="59"/>
                      <a:pt x="220" y="59"/>
                    </a:cubicBezTo>
                    <a:cubicBezTo>
                      <a:pt x="248" y="59"/>
                      <a:pt x="271" y="82"/>
                      <a:pt x="271" y="110"/>
                    </a:cubicBezTo>
                    <a:moveTo>
                      <a:pt x="330" y="110"/>
                    </a:moveTo>
                    <a:cubicBezTo>
                      <a:pt x="330" y="49"/>
                      <a:pt x="281" y="0"/>
                      <a:pt x="220" y="0"/>
                    </a:cubicBezTo>
                    <a:cubicBezTo>
                      <a:pt x="160" y="0"/>
                      <a:pt x="111" y="49"/>
                      <a:pt x="111" y="110"/>
                    </a:cubicBezTo>
                    <a:cubicBezTo>
                      <a:pt x="111" y="170"/>
                      <a:pt x="160" y="219"/>
                      <a:pt x="220" y="219"/>
                    </a:cubicBezTo>
                    <a:cubicBezTo>
                      <a:pt x="281" y="219"/>
                      <a:pt x="330" y="170"/>
                      <a:pt x="330" y="110"/>
                    </a:cubicBezTo>
                    <a:moveTo>
                      <a:pt x="379" y="753"/>
                    </a:moveTo>
                    <a:cubicBezTo>
                      <a:pt x="380" y="759"/>
                      <a:pt x="379" y="765"/>
                      <a:pt x="376" y="769"/>
                    </a:cubicBezTo>
                    <a:cubicBezTo>
                      <a:pt x="372" y="772"/>
                      <a:pt x="366" y="773"/>
                      <a:pt x="361" y="773"/>
                    </a:cubicBezTo>
                    <a:cubicBezTo>
                      <a:pt x="312" y="773"/>
                      <a:pt x="312" y="773"/>
                      <a:pt x="312" y="773"/>
                    </a:cubicBezTo>
                    <a:cubicBezTo>
                      <a:pt x="297" y="773"/>
                      <a:pt x="284" y="785"/>
                      <a:pt x="282" y="800"/>
                    </a:cubicBezTo>
                    <a:cubicBezTo>
                      <a:pt x="264" y="984"/>
                      <a:pt x="264" y="984"/>
                      <a:pt x="264" y="984"/>
                    </a:cubicBezTo>
                    <a:cubicBezTo>
                      <a:pt x="263" y="998"/>
                      <a:pt x="252" y="1008"/>
                      <a:pt x="238" y="1008"/>
                    </a:cubicBezTo>
                    <a:cubicBezTo>
                      <a:pt x="202" y="1008"/>
                      <a:pt x="202" y="1008"/>
                      <a:pt x="202" y="1008"/>
                    </a:cubicBezTo>
                    <a:cubicBezTo>
                      <a:pt x="188" y="1008"/>
                      <a:pt x="177" y="998"/>
                      <a:pt x="176" y="983"/>
                    </a:cubicBezTo>
                    <a:cubicBezTo>
                      <a:pt x="158" y="800"/>
                      <a:pt x="158" y="800"/>
                      <a:pt x="158" y="800"/>
                    </a:cubicBezTo>
                    <a:cubicBezTo>
                      <a:pt x="157" y="785"/>
                      <a:pt x="144" y="773"/>
                      <a:pt x="129" y="773"/>
                    </a:cubicBezTo>
                    <a:cubicBezTo>
                      <a:pt x="79" y="773"/>
                      <a:pt x="79" y="773"/>
                      <a:pt x="79" y="773"/>
                    </a:cubicBezTo>
                    <a:cubicBezTo>
                      <a:pt x="74" y="773"/>
                      <a:pt x="68" y="772"/>
                      <a:pt x="65" y="769"/>
                    </a:cubicBezTo>
                    <a:cubicBezTo>
                      <a:pt x="62" y="765"/>
                      <a:pt x="61" y="759"/>
                      <a:pt x="62" y="753"/>
                    </a:cubicBezTo>
                    <a:cubicBezTo>
                      <a:pt x="120" y="369"/>
                      <a:pt x="120" y="369"/>
                      <a:pt x="120" y="369"/>
                    </a:cubicBezTo>
                    <a:cubicBezTo>
                      <a:pt x="125" y="335"/>
                      <a:pt x="158" y="309"/>
                      <a:pt x="198" y="309"/>
                    </a:cubicBezTo>
                    <a:cubicBezTo>
                      <a:pt x="243" y="309"/>
                      <a:pt x="243" y="309"/>
                      <a:pt x="243" y="309"/>
                    </a:cubicBezTo>
                    <a:cubicBezTo>
                      <a:pt x="282" y="309"/>
                      <a:pt x="316" y="335"/>
                      <a:pt x="320" y="369"/>
                    </a:cubicBezTo>
                    <a:lnTo>
                      <a:pt x="379" y="753"/>
                    </a:lnTo>
                    <a:close/>
                    <a:moveTo>
                      <a:pt x="437" y="744"/>
                    </a:moveTo>
                    <a:cubicBezTo>
                      <a:pt x="379" y="360"/>
                      <a:pt x="379" y="360"/>
                      <a:pt x="379" y="360"/>
                    </a:cubicBezTo>
                    <a:cubicBezTo>
                      <a:pt x="370" y="297"/>
                      <a:pt x="311" y="250"/>
                      <a:pt x="243" y="250"/>
                    </a:cubicBezTo>
                    <a:cubicBezTo>
                      <a:pt x="198" y="250"/>
                      <a:pt x="198" y="250"/>
                      <a:pt x="198" y="250"/>
                    </a:cubicBezTo>
                    <a:cubicBezTo>
                      <a:pt x="129" y="250"/>
                      <a:pt x="71" y="297"/>
                      <a:pt x="62" y="360"/>
                    </a:cubicBezTo>
                    <a:cubicBezTo>
                      <a:pt x="3" y="744"/>
                      <a:pt x="3" y="744"/>
                      <a:pt x="3" y="744"/>
                    </a:cubicBezTo>
                    <a:cubicBezTo>
                      <a:pt x="0" y="768"/>
                      <a:pt x="6" y="791"/>
                      <a:pt x="20" y="807"/>
                    </a:cubicBezTo>
                    <a:cubicBezTo>
                      <a:pt x="30" y="818"/>
                      <a:pt x="48" y="832"/>
                      <a:pt x="79" y="832"/>
                    </a:cubicBezTo>
                    <a:cubicBezTo>
                      <a:pt x="102" y="832"/>
                      <a:pt x="102" y="832"/>
                      <a:pt x="102" y="832"/>
                    </a:cubicBezTo>
                    <a:cubicBezTo>
                      <a:pt x="117" y="988"/>
                      <a:pt x="117" y="988"/>
                      <a:pt x="117" y="988"/>
                    </a:cubicBezTo>
                    <a:cubicBezTo>
                      <a:pt x="120" y="1032"/>
                      <a:pt x="157" y="1067"/>
                      <a:pt x="202" y="1067"/>
                    </a:cubicBezTo>
                    <a:cubicBezTo>
                      <a:pt x="238" y="1067"/>
                      <a:pt x="238" y="1067"/>
                      <a:pt x="238" y="1067"/>
                    </a:cubicBezTo>
                    <a:cubicBezTo>
                      <a:pt x="283" y="1067"/>
                      <a:pt x="320" y="1032"/>
                      <a:pt x="323" y="989"/>
                    </a:cubicBezTo>
                    <a:cubicBezTo>
                      <a:pt x="338" y="832"/>
                      <a:pt x="338" y="832"/>
                      <a:pt x="338" y="832"/>
                    </a:cubicBezTo>
                    <a:cubicBezTo>
                      <a:pt x="361" y="832"/>
                      <a:pt x="361" y="832"/>
                      <a:pt x="361" y="832"/>
                    </a:cubicBezTo>
                    <a:cubicBezTo>
                      <a:pt x="392" y="832"/>
                      <a:pt x="410" y="818"/>
                      <a:pt x="420" y="807"/>
                    </a:cubicBezTo>
                    <a:cubicBezTo>
                      <a:pt x="434" y="791"/>
                      <a:pt x="441" y="768"/>
                      <a:pt x="437" y="744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7FB1DA1-8DDE-C019-16C6-55EA2C0B8739}"/>
                </a:ext>
              </a:extLst>
            </p:cNvPr>
            <p:cNvSpPr txBox="1"/>
            <p:nvPr/>
          </p:nvSpPr>
          <p:spPr>
            <a:xfrm>
              <a:off x="2058509" y="1384934"/>
              <a:ext cx="8226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2"/>
                  </a:solidFill>
                </a:rPr>
                <a:t>Adults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6E32F6-13A5-54B4-3211-9983D7FD8F3E}"/>
                </a:ext>
              </a:extLst>
            </p:cNvPr>
            <p:cNvSpPr txBox="1"/>
            <p:nvPr/>
          </p:nvSpPr>
          <p:spPr>
            <a:xfrm>
              <a:off x="2086561" y="2586839"/>
              <a:ext cx="766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90.3%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A83F4B0-D01F-6BEC-6551-3E6A39109D2B}"/>
              </a:ext>
            </a:extLst>
          </p:cNvPr>
          <p:cNvGrpSpPr/>
          <p:nvPr/>
        </p:nvGrpSpPr>
        <p:grpSpPr>
          <a:xfrm>
            <a:off x="5115934" y="1384934"/>
            <a:ext cx="1402948" cy="1540459"/>
            <a:chOff x="5194247" y="1384934"/>
            <a:chExt cx="1402948" cy="154045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661A70F-F433-9CE5-F7ED-D5FB26305D02}"/>
                </a:ext>
              </a:extLst>
            </p:cNvPr>
            <p:cNvGrpSpPr/>
            <p:nvPr/>
          </p:nvGrpSpPr>
          <p:grpSpPr>
            <a:xfrm>
              <a:off x="5550999" y="1815153"/>
              <a:ext cx="689442" cy="712760"/>
              <a:chOff x="1009089" y="2369140"/>
              <a:chExt cx="409432" cy="414763"/>
            </a:xfrm>
          </p:grpSpPr>
          <p:sp>
            <p:nvSpPr>
              <p:cNvPr id="76" name="Freeform 15">
                <a:extLst>
                  <a:ext uri="{FF2B5EF4-FFF2-40B4-BE49-F238E27FC236}">
                    <a16:creationId xmlns:a16="http://schemas.microsoft.com/office/drawing/2014/main" id="{F41443E2-0DEB-4F65-81A1-8C2D4DEAC5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09089" y="2369140"/>
                <a:ext cx="167398" cy="414763"/>
              </a:xfrm>
              <a:custGeom>
                <a:avLst/>
                <a:gdLst>
                  <a:gd name="T0" fmla="*/ 269 w 431"/>
                  <a:gd name="T1" fmla="*/ 110 h 1067"/>
                  <a:gd name="T2" fmla="*/ 218 w 431"/>
                  <a:gd name="T3" fmla="*/ 160 h 1067"/>
                  <a:gd name="T4" fmla="*/ 168 w 431"/>
                  <a:gd name="T5" fmla="*/ 110 h 1067"/>
                  <a:gd name="T6" fmla="*/ 218 w 431"/>
                  <a:gd name="T7" fmla="*/ 59 h 1067"/>
                  <a:gd name="T8" fmla="*/ 269 w 431"/>
                  <a:gd name="T9" fmla="*/ 110 h 1067"/>
                  <a:gd name="T10" fmla="*/ 328 w 431"/>
                  <a:gd name="T11" fmla="*/ 110 h 1067"/>
                  <a:gd name="T12" fmla="*/ 218 w 431"/>
                  <a:gd name="T13" fmla="*/ 0 h 1067"/>
                  <a:gd name="T14" fmla="*/ 109 w 431"/>
                  <a:gd name="T15" fmla="*/ 110 h 1067"/>
                  <a:gd name="T16" fmla="*/ 218 w 431"/>
                  <a:gd name="T17" fmla="*/ 219 h 1067"/>
                  <a:gd name="T18" fmla="*/ 328 w 431"/>
                  <a:gd name="T19" fmla="*/ 110 h 1067"/>
                  <a:gd name="T20" fmla="*/ 372 w 431"/>
                  <a:gd name="T21" fmla="*/ 646 h 1067"/>
                  <a:gd name="T22" fmla="*/ 327 w 431"/>
                  <a:gd name="T23" fmla="*/ 696 h 1067"/>
                  <a:gd name="T24" fmla="*/ 298 w 431"/>
                  <a:gd name="T25" fmla="*/ 725 h 1067"/>
                  <a:gd name="T26" fmla="*/ 298 w 431"/>
                  <a:gd name="T27" fmla="*/ 975 h 1067"/>
                  <a:gd name="T28" fmla="*/ 265 w 431"/>
                  <a:gd name="T29" fmla="*/ 1008 h 1067"/>
                  <a:gd name="T30" fmla="*/ 166 w 431"/>
                  <a:gd name="T31" fmla="*/ 1008 h 1067"/>
                  <a:gd name="T32" fmla="*/ 133 w 431"/>
                  <a:gd name="T33" fmla="*/ 975 h 1067"/>
                  <a:gd name="T34" fmla="*/ 133 w 431"/>
                  <a:gd name="T35" fmla="*/ 725 h 1067"/>
                  <a:gd name="T36" fmla="*/ 103 w 431"/>
                  <a:gd name="T37" fmla="*/ 696 h 1067"/>
                  <a:gd name="T38" fmla="*/ 58 w 431"/>
                  <a:gd name="T39" fmla="*/ 646 h 1067"/>
                  <a:gd name="T40" fmla="*/ 58 w 431"/>
                  <a:gd name="T41" fmla="*/ 414 h 1067"/>
                  <a:gd name="T42" fmla="*/ 163 w 431"/>
                  <a:gd name="T43" fmla="*/ 309 h 1067"/>
                  <a:gd name="T44" fmla="*/ 267 w 431"/>
                  <a:gd name="T45" fmla="*/ 309 h 1067"/>
                  <a:gd name="T46" fmla="*/ 372 w 431"/>
                  <a:gd name="T47" fmla="*/ 414 h 1067"/>
                  <a:gd name="T48" fmla="*/ 372 w 431"/>
                  <a:gd name="T49" fmla="*/ 646 h 1067"/>
                  <a:gd name="T50" fmla="*/ 431 w 431"/>
                  <a:gd name="T51" fmla="*/ 646 h 1067"/>
                  <a:gd name="T52" fmla="*/ 431 w 431"/>
                  <a:gd name="T53" fmla="*/ 414 h 1067"/>
                  <a:gd name="T54" fmla="*/ 267 w 431"/>
                  <a:gd name="T55" fmla="*/ 250 h 1067"/>
                  <a:gd name="T56" fmla="*/ 163 w 431"/>
                  <a:gd name="T57" fmla="*/ 250 h 1067"/>
                  <a:gd name="T58" fmla="*/ 0 w 431"/>
                  <a:gd name="T59" fmla="*/ 414 h 1067"/>
                  <a:gd name="T60" fmla="*/ 0 w 431"/>
                  <a:gd name="T61" fmla="*/ 646 h 1067"/>
                  <a:gd name="T62" fmla="*/ 74 w 431"/>
                  <a:gd name="T63" fmla="*/ 751 h 1067"/>
                  <a:gd name="T64" fmla="*/ 74 w 431"/>
                  <a:gd name="T65" fmla="*/ 975 h 1067"/>
                  <a:gd name="T66" fmla="*/ 166 w 431"/>
                  <a:gd name="T67" fmla="*/ 1067 h 1067"/>
                  <a:gd name="T68" fmla="*/ 265 w 431"/>
                  <a:gd name="T69" fmla="*/ 1067 h 1067"/>
                  <a:gd name="T70" fmla="*/ 357 w 431"/>
                  <a:gd name="T71" fmla="*/ 975 h 1067"/>
                  <a:gd name="T72" fmla="*/ 357 w 431"/>
                  <a:gd name="T73" fmla="*/ 751 h 1067"/>
                  <a:gd name="T74" fmla="*/ 431 w 431"/>
                  <a:gd name="T75" fmla="*/ 646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31" h="1067">
                    <a:moveTo>
                      <a:pt x="269" y="110"/>
                    </a:moveTo>
                    <a:cubicBezTo>
                      <a:pt x="269" y="138"/>
                      <a:pt x="246" y="160"/>
                      <a:pt x="218" y="160"/>
                    </a:cubicBezTo>
                    <a:cubicBezTo>
                      <a:pt x="190" y="160"/>
                      <a:pt x="168" y="138"/>
                      <a:pt x="168" y="110"/>
                    </a:cubicBezTo>
                    <a:cubicBezTo>
                      <a:pt x="168" y="82"/>
                      <a:pt x="190" y="59"/>
                      <a:pt x="218" y="59"/>
                    </a:cubicBezTo>
                    <a:cubicBezTo>
                      <a:pt x="246" y="59"/>
                      <a:pt x="269" y="82"/>
                      <a:pt x="269" y="110"/>
                    </a:cubicBezTo>
                    <a:moveTo>
                      <a:pt x="328" y="110"/>
                    </a:moveTo>
                    <a:cubicBezTo>
                      <a:pt x="328" y="49"/>
                      <a:pt x="278" y="0"/>
                      <a:pt x="218" y="0"/>
                    </a:cubicBezTo>
                    <a:cubicBezTo>
                      <a:pt x="158" y="0"/>
                      <a:pt x="109" y="49"/>
                      <a:pt x="109" y="110"/>
                    </a:cubicBezTo>
                    <a:cubicBezTo>
                      <a:pt x="109" y="170"/>
                      <a:pt x="158" y="219"/>
                      <a:pt x="218" y="219"/>
                    </a:cubicBezTo>
                    <a:cubicBezTo>
                      <a:pt x="278" y="219"/>
                      <a:pt x="328" y="170"/>
                      <a:pt x="328" y="110"/>
                    </a:cubicBezTo>
                    <a:moveTo>
                      <a:pt x="372" y="646"/>
                    </a:moveTo>
                    <a:cubicBezTo>
                      <a:pt x="372" y="671"/>
                      <a:pt x="357" y="696"/>
                      <a:pt x="327" y="696"/>
                    </a:cubicBezTo>
                    <a:cubicBezTo>
                      <a:pt x="311" y="696"/>
                      <a:pt x="298" y="709"/>
                      <a:pt x="298" y="725"/>
                    </a:cubicBezTo>
                    <a:cubicBezTo>
                      <a:pt x="298" y="975"/>
                      <a:pt x="298" y="975"/>
                      <a:pt x="298" y="975"/>
                    </a:cubicBezTo>
                    <a:cubicBezTo>
                      <a:pt x="298" y="993"/>
                      <a:pt x="283" y="1008"/>
                      <a:pt x="265" y="1008"/>
                    </a:cubicBezTo>
                    <a:cubicBezTo>
                      <a:pt x="166" y="1008"/>
                      <a:pt x="166" y="1008"/>
                      <a:pt x="166" y="1008"/>
                    </a:cubicBezTo>
                    <a:cubicBezTo>
                      <a:pt x="148" y="1008"/>
                      <a:pt x="133" y="993"/>
                      <a:pt x="133" y="975"/>
                    </a:cubicBezTo>
                    <a:cubicBezTo>
                      <a:pt x="133" y="725"/>
                      <a:pt x="133" y="725"/>
                      <a:pt x="133" y="725"/>
                    </a:cubicBezTo>
                    <a:cubicBezTo>
                      <a:pt x="133" y="709"/>
                      <a:pt x="119" y="696"/>
                      <a:pt x="103" y="696"/>
                    </a:cubicBezTo>
                    <a:cubicBezTo>
                      <a:pt x="74" y="696"/>
                      <a:pt x="58" y="671"/>
                      <a:pt x="58" y="646"/>
                    </a:cubicBezTo>
                    <a:cubicBezTo>
                      <a:pt x="58" y="414"/>
                      <a:pt x="58" y="414"/>
                      <a:pt x="58" y="414"/>
                    </a:cubicBezTo>
                    <a:cubicBezTo>
                      <a:pt x="58" y="356"/>
                      <a:pt x="106" y="309"/>
                      <a:pt x="163" y="309"/>
                    </a:cubicBezTo>
                    <a:cubicBezTo>
                      <a:pt x="267" y="309"/>
                      <a:pt x="267" y="309"/>
                      <a:pt x="267" y="309"/>
                    </a:cubicBezTo>
                    <a:cubicBezTo>
                      <a:pt x="325" y="309"/>
                      <a:pt x="372" y="356"/>
                      <a:pt x="372" y="414"/>
                    </a:cubicBezTo>
                    <a:lnTo>
                      <a:pt x="372" y="646"/>
                    </a:lnTo>
                    <a:close/>
                    <a:moveTo>
                      <a:pt x="431" y="646"/>
                    </a:moveTo>
                    <a:cubicBezTo>
                      <a:pt x="431" y="414"/>
                      <a:pt x="431" y="414"/>
                      <a:pt x="431" y="414"/>
                    </a:cubicBezTo>
                    <a:cubicBezTo>
                      <a:pt x="431" y="323"/>
                      <a:pt x="358" y="250"/>
                      <a:pt x="267" y="250"/>
                    </a:cubicBezTo>
                    <a:cubicBezTo>
                      <a:pt x="163" y="250"/>
                      <a:pt x="163" y="250"/>
                      <a:pt x="163" y="250"/>
                    </a:cubicBezTo>
                    <a:cubicBezTo>
                      <a:pt x="73" y="250"/>
                      <a:pt x="0" y="323"/>
                      <a:pt x="0" y="414"/>
                    </a:cubicBezTo>
                    <a:cubicBezTo>
                      <a:pt x="0" y="646"/>
                      <a:pt x="0" y="646"/>
                      <a:pt x="0" y="646"/>
                    </a:cubicBezTo>
                    <a:cubicBezTo>
                      <a:pt x="0" y="697"/>
                      <a:pt x="30" y="738"/>
                      <a:pt x="74" y="751"/>
                    </a:cubicBezTo>
                    <a:cubicBezTo>
                      <a:pt x="74" y="975"/>
                      <a:pt x="74" y="975"/>
                      <a:pt x="74" y="975"/>
                    </a:cubicBezTo>
                    <a:cubicBezTo>
                      <a:pt x="74" y="1026"/>
                      <a:pt x="115" y="1067"/>
                      <a:pt x="166" y="1067"/>
                    </a:cubicBezTo>
                    <a:cubicBezTo>
                      <a:pt x="265" y="1067"/>
                      <a:pt x="265" y="1067"/>
                      <a:pt x="265" y="1067"/>
                    </a:cubicBezTo>
                    <a:cubicBezTo>
                      <a:pt x="316" y="1067"/>
                      <a:pt x="357" y="1026"/>
                      <a:pt x="357" y="975"/>
                    </a:cubicBezTo>
                    <a:cubicBezTo>
                      <a:pt x="357" y="751"/>
                      <a:pt x="357" y="751"/>
                      <a:pt x="357" y="751"/>
                    </a:cubicBezTo>
                    <a:cubicBezTo>
                      <a:pt x="401" y="738"/>
                      <a:pt x="431" y="697"/>
                      <a:pt x="431" y="646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77" name="Freeform 16">
                <a:extLst>
                  <a:ext uri="{FF2B5EF4-FFF2-40B4-BE49-F238E27FC236}">
                    <a16:creationId xmlns:a16="http://schemas.microsoft.com/office/drawing/2014/main" id="{C7E9D45D-98D0-49EA-8E99-08C520ACA6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46858" y="2369140"/>
                <a:ext cx="171663" cy="414763"/>
              </a:xfrm>
              <a:custGeom>
                <a:avLst/>
                <a:gdLst>
                  <a:gd name="T0" fmla="*/ 271 w 441"/>
                  <a:gd name="T1" fmla="*/ 110 h 1067"/>
                  <a:gd name="T2" fmla="*/ 220 w 441"/>
                  <a:gd name="T3" fmla="*/ 160 h 1067"/>
                  <a:gd name="T4" fmla="*/ 170 w 441"/>
                  <a:gd name="T5" fmla="*/ 110 h 1067"/>
                  <a:gd name="T6" fmla="*/ 220 w 441"/>
                  <a:gd name="T7" fmla="*/ 59 h 1067"/>
                  <a:gd name="T8" fmla="*/ 271 w 441"/>
                  <a:gd name="T9" fmla="*/ 110 h 1067"/>
                  <a:gd name="T10" fmla="*/ 330 w 441"/>
                  <a:gd name="T11" fmla="*/ 110 h 1067"/>
                  <a:gd name="T12" fmla="*/ 220 w 441"/>
                  <a:gd name="T13" fmla="*/ 0 h 1067"/>
                  <a:gd name="T14" fmla="*/ 111 w 441"/>
                  <a:gd name="T15" fmla="*/ 110 h 1067"/>
                  <a:gd name="T16" fmla="*/ 220 w 441"/>
                  <a:gd name="T17" fmla="*/ 219 h 1067"/>
                  <a:gd name="T18" fmla="*/ 330 w 441"/>
                  <a:gd name="T19" fmla="*/ 110 h 1067"/>
                  <a:gd name="T20" fmla="*/ 379 w 441"/>
                  <a:gd name="T21" fmla="*/ 753 h 1067"/>
                  <a:gd name="T22" fmla="*/ 376 w 441"/>
                  <a:gd name="T23" fmla="*/ 769 h 1067"/>
                  <a:gd name="T24" fmla="*/ 361 w 441"/>
                  <a:gd name="T25" fmla="*/ 773 h 1067"/>
                  <a:gd name="T26" fmla="*/ 312 w 441"/>
                  <a:gd name="T27" fmla="*/ 773 h 1067"/>
                  <a:gd name="T28" fmla="*/ 282 w 441"/>
                  <a:gd name="T29" fmla="*/ 800 h 1067"/>
                  <a:gd name="T30" fmla="*/ 264 w 441"/>
                  <a:gd name="T31" fmla="*/ 984 h 1067"/>
                  <a:gd name="T32" fmla="*/ 238 w 441"/>
                  <a:gd name="T33" fmla="*/ 1008 h 1067"/>
                  <a:gd name="T34" fmla="*/ 202 w 441"/>
                  <a:gd name="T35" fmla="*/ 1008 h 1067"/>
                  <a:gd name="T36" fmla="*/ 176 w 441"/>
                  <a:gd name="T37" fmla="*/ 983 h 1067"/>
                  <a:gd name="T38" fmla="*/ 158 w 441"/>
                  <a:gd name="T39" fmla="*/ 800 h 1067"/>
                  <a:gd name="T40" fmla="*/ 129 w 441"/>
                  <a:gd name="T41" fmla="*/ 773 h 1067"/>
                  <a:gd name="T42" fmla="*/ 79 w 441"/>
                  <a:gd name="T43" fmla="*/ 773 h 1067"/>
                  <a:gd name="T44" fmla="*/ 65 w 441"/>
                  <a:gd name="T45" fmla="*/ 769 h 1067"/>
                  <a:gd name="T46" fmla="*/ 62 w 441"/>
                  <a:gd name="T47" fmla="*/ 753 h 1067"/>
                  <a:gd name="T48" fmla="*/ 120 w 441"/>
                  <a:gd name="T49" fmla="*/ 369 h 1067"/>
                  <a:gd name="T50" fmla="*/ 198 w 441"/>
                  <a:gd name="T51" fmla="*/ 309 h 1067"/>
                  <a:gd name="T52" fmla="*/ 243 w 441"/>
                  <a:gd name="T53" fmla="*/ 309 h 1067"/>
                  <a:gd name="T54" fmla="*/ 320 w 441"/>
                  <a:gd name="T55" fmla="*/ 369 h 1067"/>
                  <a:gd name="T56" fmla="*/ 379 w 441"/>
                  <a:gd name="T57" fmla="*/ 753 h 1067"/>
                  <a:gd name="T58" fmla="*/ 437 w 441"/>
                  <a:gd name="T59" fmla="*/ 744 h 1067"/>
                  <a:gd name="T60" fmla="*/ 379 w 441"/>
                  <a:gd name="T61" fmla="*/ 360 h 1067"/>
                  <a:gd name="T62" fmla="*/ 243 w 441"/>
                  <a:gd name="T63" fmla="*/ 250 h 1067"/>
                  <a:gd name="T64" fmla="*/ 198 w 441"/>
                  <a:gd name="T65" fmla="*/ 250 h 1067"/>
                  <a:gd name="T66" fmla="*/ 62 w 441"/>
                  <a:gd name="T67" fmla="*/ 360 h 1067"/>
                  <a:gd name="T68" fmla="*/ 3 w 441"/>
                  <a:gd name="T69" fmla="*/ 744 h 1067"/>
                  <a:gd name="T70" fmla="*/ 20 w 441"/>
                  <a:gd name="T71" fmla="*/ 807 h 1067"/>
                  <a:gd name="T72" fmla="*/ 79 w 441"/>
                  <a:gd name="T73" fmla="*/ 832 h 1067"/>
                  <a:gd name="T74" fmla="*/ 102 w 441"/>
                  <a:gd name="T75" fmla="*/ 832 h 1067"/>
                  <a:gd name="T76" fmla="*/ 117 w 441"/>
                  <a:gd name="T77" fmla="*/ 988 h 1067"/>
                  <a:gd name="T78" fmla="*/ 202 w 441"/>
                  <a:gd name="T79" fmla="*/ 1067 h 1067"/>
                  <a:gd name="T80" fmla="*/ 238 w 441"/>
                  <a:gd name="T81" fmla="*/ 1067 h 1067"/>
                  <a:gd name="T82" fmla="*/ 323 w 441"/>
                  <a:gd name="T83" fmla="*/ 989 h 1067"/>
                  <a:gd name="T84" fmla="*/ 338 w 441"/>
                  <a:gd name="T85" fmla="*/ 832 h 1067"/>
                  <a:gd name="T86" fmla="*/ 361 w 441"/>
                  <a:gd name="T87" fmla="*/ 832 h 1067"/>
                  <a:gd name="T88" fmla="*/ 420 w 441"/>
                  <a:gd name="T89" fmla="*/ 807 h 1067"/>
                  <a:gd name="T90" fmla="*/ 437 w 441"/>
                  <a:gd name="T91" fmla="*/ 744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41" h="1067">
                    <a:moveTo>
                      <a:pt x="271" y="110"/>
                    </a:moveTo>
                    <a:cubicBezTo>
                      <a:pt x="271" y="138"/>
                      <a:pt x="248" y="160"/>
                      <a:pt x="220" y="160"/>
                    </a:cubicBezTo>
                    <a:cubicBezTo>
                      <a:pt x="192" y="160"/>
                      <a:pt x="170" y="138"/>
                      <a:pt x="170" y="110"/>
                    </a:cubicBezTo>
                    <a:cubicBezTo>
                      <a:pt x="170" y="82"/>
                      <a:pt x="192" y="59"/>
                      <a:pt x="220" y="59"/>
                    </a:cubicBezTo>
                    <a:cubicBezTo>
                      <a:pt x="248" y="59"/>
                      <a:pt x="271" y="82"/>
                      <a:pt x="271" y="110"/>
                    </a:cubicBezTo>
                    <a:moveTo>
                      <a:pt x="330" y="110"/>
                    </a:moveTo>
                    <a:cubicBezTo>
                      <a:pt x="330" y="49"/>
                      <a:pt x="281" y="0"/>
                      <a:pt x="220" y="0"/>
                    </a:cubicBezTo>
                    <a:cubicBezTo>
                      <a:pt x="160" y="0"/>
                      <a:pt x="111" y="49"/>
                      <a:pt x="111" y="110"/>
                    </a:cubicBezTo>
                    <a:cubicBezTo>
                      <a:pt x="111" y="170"/>
                      <a:pt x="160" y="219"/>
                      <a:pt x="220" y="219"/>
                    </a:cubicBezTo>
                    <a:cubicBezTo>
                      <a:pt x="281" y="219"/>
                      <a:pt x="330" y="170"/>
                      <a:pt x="330" y="110"/>
                    </a:cubicBezTo>
                    <a:moveTo>
                      <a:pt x="379" y="753"/>
                    </a:moveTo>
                    <a:cubicBezTo>
                      <a:pt x="380" y="759"/>
                      <a:pt x="379" y="765"/>
                      <a:pt x="376" y="769"/>
                    </a:cubicBezTo>
                    <a:cubicBezTo>
                      <a:pt x="372" y="772"/>
                      <a:pt x="366" y="773"/>
                      <a:pt x="361" y="773"/>
                    </a:cubicBezTo>
                    <a:cubicBezTo>
                      <a:pt x="312" y="773"/>
                      <a:pt x="312" y="773"/>
                      <a:pt x="312" y="773"/>
                    </a:cubicBezTo>
                    <a:cubicBezTo>
                      <a:pt x="297" y="773"/>
                      <a:pt x="284" y="785"/>
                      <a:pt x="282" y="800"/>
                    </a:cubicBezTo>
                    <a:cubicBezTo>
                      <a:pt x="264" y="984"/>
                      <a:pt x="264" y="984"/>
                      <a:pt x="264" y="984"/>
                    </a:cubicBezTo>
                    <a:cubicBezTo>
                      <a:pt x="263" y="998"/>
                      <a:pt x="252" y="1008"/>
                      <a:pt x="238" y="1008"/>
                    </a:cubicBezTo>
                    <a:cubicBezTo>
                      <a:pt x="202" y="1008"/>
                      <a:pt x="202" y="1008"/>
                      <a:pt x="202" y="1008"/>
                    </a:cubicBezTo>
                    <a:cubicBezTo>
                      <a:pt x="188" y="1008"/>
                      <a:pt x="177" y="998"/>
                      <a:pt x="176" y="983"/>
                    </a:cubicBezTo>
                    <a:cubicBezTo>
                      <a:pt x="158" y="800"/>
                      <a:pt x="158" y="800"/>
                      <a:pt x="158" y="800"/>
                    </a:cubicBezTo>
                    <a:cubicBezTo>
                      <a:pt x="157" y="785"/>
                      <a:pt x="144" y="773"/>
                      <a:pt x="129" y="773"/>
                    </a:cubicBezTo>
                    <a:cubicBezTo>
                      <a:pt x="79" y="773"/>
                      <a:pt x="79" y="773"/>
                      <a:pt x="79" y="773"/>
                    </a:cubicBezTo>
                    <a:cubicBezTo>
                      <a:pt x="74" y="773"/>
                      <a:pt x="68" y="772"/>
                      <a:pt x="65" y="769"/>
                    </a:cubicBezTo>
                    <a:cubicBezTo>
                      <a:pt x="62" y="765"/>
                      <a:pt x="61" y="759"/>
                      <a:pt x="62" y="753"/>
                    </a:cubicBezTo>
                    <a:cubicBezTo>
                      <a:pt x="120" y="369"/>
                      <a:pt x="120" y="369"/>
                      <a:pt x="120" y="369"/>
                    </a:cubicBezTo>
                    <a:cubicBezTo>
                      <a:pt x="125" y="335"/>
                      <a:pt x="158" y="309"/>
                      <a:pt x="198" y="309"/>
                    </a:cubicBezTo>
                    <a:cubicBezTo>
                      <a:pt x="243" y="309"/>
                      <a:pt x="243" y="309"/>
                      <a:pt x="243" y="309"/>
                    </a:cubicBezTo>
                    <a:cubicBezTo>
                      <a:pt x="282" y="309"/>
                      <a:pt x="316" y="335"/>
                      <a:pt x="320" y="369"/>
                    </a:cubicBezTo>
                    <a:lnTo>
                      <a:pt x="379" y="753"/>
                    </a:lnTo>
                    <a:close/>
                    <a:moveTo>
                      <a:pt x="437" y="744"/>
                    </a:moveTo>
                    <a:cubicBezTo>
                      <a:pt x="379" y="360"/>
                      <a:pt x="379" y="360"/>
                      <a:pt x="379" y="360"/>
                    </a:cubicBezTo>
                    <a:cubicBezTo>
                      <a:pt x="370" y="297"/>
                      <a:pt x="311" y="250"/>
                      <a:pt x="243" y="250"/>
                    </a:cubicBezTo>
                    <a:cubicBezTo>
                      <a:pt x="198" y="250"/>
                      <a:pt x="198" y="250"/>
                      <a:pt x="198" y="250"/>
                    </a:cubicBezTo>
                    <a:cubicBezTo>
                      <a:pt x="129" y="250"/>
                      <a:pt x="71" y="297"/>
                      <a:pt x="62" y="360"/>
                    </a:cubicBezTo>
                    <a:cubicBezTo>
                      <a:pt x="3" y="744"/>
                      <a:pt x="3" y="744"/>
                      <a:pt x="3" y="744"/>
                    </a:cubicBezTo>
                    <a:cubicBezTo>
                      <a:pt x="0" y="768"/>
                      <a:pt x="6" y="791"/>
                      <a:pt x="20" y="807"/>
                    </a:cubicBezTo>
                    <a:cubicBezTo>
                      <a:pt x="30" y="818"/>
                      <a:pt x="48" y="832"/>
                      <a:pt x="79" y="832"/>
                    </a:cubicBezTo>
                    <a:cubicBezTo>
                      <a:pt x="102" y="832"/>
                      <a:pt x="102" y="832"/>
                      <a:pt x="102" y="832"/>
                    </a:cubicBezTo>
                    <a:cubicBezTo>
                      <a:pt x="117" y="988"/>
                      <a:pt x="117" y="988"/>
                      <a:pt x="117" y="988"/>
                    </a:cubicBezTo>
                    <a:cubicBezTo>
                      <a:pt x="120" y="1032"/>
                      <a:pt x="157" y="1067"/>
                      <a:pt x="202" y="1067"/>
                    </a:cubicBezTo>
                    <a:cubicBezTo>
                      <a:pt x="238" y="1067"/>
                      <a:pt x="238" y="1067"/>
                      <a:pt x="238" y="1067"/>
                    </a:cubicBezTo>
                    <a:cubicBezTo>
                      <a:pt x="283" y="1067"/>
                      <a:pt x="320" y="1032"/>
                      <a:pt x="323" y="989"/>
                    </a:cubicBezTo>
                    <a:cubicBezTo>
                      <a:pt x="338" y="832"/>
                      <a:pt x="338" y="832"/>
                      <a:pt x="338" y="832"/>
                    </a:cubicBezTo>
                    <a:cubicBezTo>
                      <a:pt x="361" y="832"/>
                      <a:pt x="361" y="832"/>
                      <a:pt x="361" y="832"/>
                    </a:cubicBezTo>
                    <a:cubicBezTo>
                      <a:pt x="392" y="832"/>
                      <a:pt x="410" y="818"/>
                      <a:pt x="420" y="807"/>
                    </a:cubicBezTo>
                    <a:cubicBezTo>
                      <a:pt x="434" y="791"/>
                      <a:pt x="441" y="768"/>
                      <a:pt x="437" y="744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F0DD581-E544-D658-0185-91BA7048F87A}"/>
                </a:ext>
              </a:extLst>
            </p:cNvPr>
            <p:cNvSpPr txBox="1"/>
            <p:nvPr/>
          </p:nvSpPr>
          <p:spPr>
            <a:xfrm>
              <a:off x="5194247" y="1384934"/>
              <a:ext cx="14029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2"/>
                  </a:solidFill>
                </a:rPr>
                <a:t>ABC1 adults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AD2E47A-61AA-DCEF-4443-0A25A6BEE82A}"/>
                </a:ext>
              </a:extLst>
            </p:cNvPr>
            <p:cNvSpPr txBox="1"/>
            <p:nvPr/>
          </p:nvSpPr>
          <p:spPr>
            <a:xfrm>
              <a:off x="5512442" y="2586839"/>
              <a:ext cx="766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91.0%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6833AE2-C7A4-9FC2-7456-EEE55D25C054}"/>
              </a:ext>
            </a:extLst>
          </p:cNvPr>
          <p:cNvGrpSpPr/>
          <p:nvPr/>
        </p:nvGrpSpPr>
        <p:grpSpPr>
          <a:xfrm>
            <a:off x="8753647" y="1384934"/>
            <a:ext cx="766557" cy="1540459"/>
            <a:chOff x="8753647" y="1384934"/>
            <a:chExt cx="766557" cy="154045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9710802-E4DA-18BB-6A51-DFA0DAE33F7E}"/>
                </a:ext>
              </a:extLst>
            </p:cNvPr>
            <p:cNvGrpSpPr/>
            <p:nvPr/>
          </p:nvGrpSpPr>
          <p:grpSpPr>
            <a:xfrm>
              <a:off x="8792203" y="1815153"/>
              <a:ext cx="689442" cy="712760"/>
              <a:chOff x="1009089" y="2868232"/>
              <a:chExt cx="409432" cy="414763"/>
            </a:xfrm>
          </p:grpSpPr>
          <p:sp>
            <p:nvSpPr>
              <p:cNvPr id="82" name="Freeform 15">
                <a:extLst>
                  <a:ext uri="{FF2B5EF4-FFF2-40B4-BE49-F238E27FC236}">
                    <a16:creationId xmlns:a16="http://schemas.microsoft.com/office/drawing/2014/main" id="{670A5BFB-06EE-43E4-86A3-8BDFE3E2A3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09089" y="2868232"/>
                <a:ext cx="167398" cy="414763"/>
              </a:xfrm>
              <a:custGeom>
                <a:avLst/>
                <a:gdLst>
                  <a:gd name="T0" fmla="*/ 269 w 431"/>
                  <a:gd name="T1" fmla="*/ 110 h 1067"/>
                  <a:gd name="T2" fmla="*/ 218 w 431"/>
                  <a:gd name="T3" fmla="*/ 160 h 1067"/>
                  <a:gd name="T4" fmla="*/ 168 w 431"/>
                  <a:gd name="T5" fmla="*/ 110 h 1067"/>
                  <a:gd name="T6" fmla="*/ 218 w 431"/>
                  <a:gd name="T7" fmla="*/ 59 h 1067"/>
                  <a:gd name="T8" fmla="*/ 269 w 431"/>
                  <a:gd name="T9" fmla="*/ 110 h 1067"/>
                  <a:gd name="T10" fmla="*/ 328 w 431"/>
                  <a:gd name="T11" fmla="*/ 110 h 1067"/>
                  <a:gd name="T12" fmla="*/ 218 w 431"/>
                  <a:gd name="T13" fmla="*/ 0 h 1067"/>
                  <a:gd name="T14" fmla="*/ 109 w 431"/>
                  <a:gd name="T15" fmla="*/ 110 h 1067"/>
                  <a:gd name="T16" fmla="*/ 218 w 431"/>
                  <a:gd name="T17" fmla="*/ 219 h 1067"/>
                  <a:gd name="T18" fmla="*/ 328 w 431"/>
                  <a:gd name="T19" fmla="*/ 110 h 1067"/>
                  <a:gd name="T20" fmla="*/ 372 w 431"/>
                  <a:gd name="T21" fmla="*/ 646 h 1067"/>
                  <a:gd name="T22" fmla="*/ 327 w 431"/>
                  <a:gd name="T23" fmla="*/ 696 h 1067"/>
                  <a:gd name="T24" fmla="*/ 298 w 431"/>
                  <a:gd name="T25" fmla="*/ 725 h 1067"/>
                  <a:gd name="T26" fmla="*/ 298 w 431"/>
                  <a:gd name="T27" fmla="*/ 975 h 1067"/>
                  <a:gd name="T28" fmla="*/ 265 w 431"/>
                  <a:gd name="T29" fmla="*/ 1008 h 1067"/>
                  <a:gd name="T30" fmla="*/ 166 w 431"/>
                  <a:gd name="T31" fmla="*/ 1008 h 1067"/>
                  <a:gd name="T32" fmla="*/ 133 w 431"/>
                  <a:gd name="T33" fmla="*/ 975 h 1067"/>
                  <a:gd name="T34" fmla="*/ 133 w 431"/>
                  <a:gd name="T35" fmla="*/ 725 h 1067"/>
                  <a:gd name="T36" fmla="*/ 103 w 431"/>
                  <a:gd name="T37" fmla="*/ 696 h 1067"/>
                  <a:gd name="T38" fmla="*/ 58 w 431"/>
                  <a:gd name="T39" fmla="*/ 646 h 1067"/>
                  <a:gd name="T40" fmla="*/ 58 w 431"/>
                  <a:gd name="T41" fmla="*/ 414 h 1067"/>
                  <a:gd name="T42" fmla="*/ 163 w 431"/>
                  <a:gd name="T43" fmla="*/ 309 h 1067"/>
                  <a:gd name="T44" fmla="*/ 267 w 431"/>
                  <a:gd name="T45" fmla="*/ 309 h 1067"/>
                  <a:gd name="T46" fmla="*/ 372 w 431"/>
                  <a:gd name="T47" fmla="*/ 414 h 1067"/>
                  <a:gd name="T48" fmla="*/ 372 w 431"/>
                  <a:gd name="T49" fmla="*/ 646 h 1067"/>
                  <a:gd name="T50" fmla="*/ 431 w 431"/>
                  <a:gd name="T51" fmla="*/ 646 h 1067"/>
                  <a:gd name="T52" fmla="*/ 431 w 431"/>
                  <a:gd name="T53" fmla="*/ 414 h 1067"/>
                  <a:gd name="T54" fmla="*/ 267 w 431"/>
                  <a:gd name="T55" fmla="*/ 250 h 1067"/>
                  <a:gd name="T56" fmla="*/ 163 w 431"/>
                  <a:gd name="T57" fmla="*/ 250 h 1067"/>
                  <a:gd name="T58" fmla="*/ 0 w 431"/>
                  <a:gd name="T59" fmla="*/ 414 h 1067"/>
                  <a:gd name="T60" fmla="*/ 0 w 431"/>
                  <a:gd name="T61" fmla="*/ 646 h 1067"/>
                  <a:gd name="T62" fmla="*/ 74 w 431"/>
                  <a:gd name="T63" fmla="*/ 751 h 1067"/>
                  <a:gd name="T64" fmla="*/ 74 w 431"/>
                  <a:gd name="T65" fmla="*/ 975 h 1067"/>
                  <a:gd name="T66" fmla="*/ 166 w 431"/>
                  <a:gd name="T67" fmla="*/ 1067 h 1067"/>
                  <a:gd name="T68" fmla="*/ 265 w 431"/>
                  <a:gd name="T69" fmla="*/ 1067 h 1067"/>
                  <a:gd name="T70" fmla="*/ 357 w 431"/>
                  <a:gd name="T71" fmla="*/ 975 h 1067"/>
                  <a:gd name="T72" fmla="*/ 357 w 431"/>
                  <a:gd name="T73" fmla="*/ 751 h 1067"/>
                  <a:gd name="T74" fmla="*/ 431 w 431"/>
                  <a:gd name="T75" fmla="*/ 646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31" h="1067">
                    <a:moveTo>
                      <a:pt x="269" y="110"/>
                    </a:moveTo>
                    <a:cubicBezTo>
                      <a:pt x="269" y="138"/>
                      <a:pt x="246" y="160"/>
                      <a:pt x="218" y="160"/>
                    </a:cubicBezTo>
                    <a:cubicBezTo>
                      <a:pt x="190" y="160"/>
                      <a:pt x="168" y="138"/>
                      <a:pt x="168" y="110"/>
                    </a:cubicBezTo>
                    <a:cubicBezTo>
                      <a:pt x="168" y="82"/>
                      <a:pt x="190" y="59"/>
                      <a:pt x="218" y="59"/>
                    </a:cubicBezTo>
                    <a:cubicBezTo>
                      <a:pt x="246" y="59"/>
                      <a:pt x="269" y="82"/>
                      <a:pt x="269" y="110"/>
                    </a:cubicBezTo>
                    <a:moveTo>
                      <a:pt x="328" y="110"/>
                    </a:moveTo>
                    <a:cubicBezTo>
                      <a:pt x="328" y="49"/>
                      <a:pt x="278" y="0"/>
                      <a:pt x="218" y="0"/>
                    </a:cubicBezTo>
                    <a:cubicBezTo>
                      <a:pt x="158" y="0"/>
                      <a:pt x="109" y="49"/>
                      <a:pt x="109" y="110"/>
                    </a:cubicBezTo>
                    <a:cubicBezTo>
                      <a:pt x="109" y="170"/>
                      <a:pt x="158" y="219"/>
                      <a:pt x="218" y="219"/>
                    </a:cubicBezTo>
                    <a:cubicBezTo>
                      <a:pt x="278" y="219"/>
                      <a:pt x="328" y="170"/>
                      <a:pt x="328" y="110"/>
                    </a:cubicBezTo>
                    <a:moveTo>
                      <a:pt x="372" y="646"/>
                    </a:moveTo>
                    <a:cubicBezTo>
                      <a:pt x="372" y="671"/>
                      <a:pt x="357" y="696"/>
                      <a:pt x="327" y="696"/>
                    </a:cubicBezTo>
                    <a:cubicBezTo>
                      <a:pt x="311" y="696"/>
                      <a:pt x="298" y="709"/>
                      <a:pt x="298" y="725"/>
                    </a:cubicBezTo>
                    <a:cubicBezTo>
                      <a:pt x="298" y="975"/>
                      <a:pt x="298" y="975"/>
                      <a:pt x="298" y="975"/>
                    </a:cubicBezTo>
                    <a:cubicBezTo>
                      <a:pt x="298" y="993"/>
                      <a:pt x="283" y="1008"/>
                      <a:pt x="265" y="1008"/>
                    </a:cubicBezTo>
                    <a:cubicBezTo>
                      <a:pt x="166" y="1008"/>
                      <a:pt x="166" y="1008"/>
                      <a:pt x="166" y="1008"/>
                    </a:cubicBezTo>
                    <a:cubicBezTo>
                      <a:pt x="148" y="1008"/>
                      <a:pt x="133" y="993"/>
                      <a:pt x="133" y="975"/>
                    </a:cubicBezTo>
                    <a:cubicBezTo>
                      <a:pt x="133" y="725"/>
                      <a:pt x="133" y="725"/>
                      <a:pt x="133" y="725"/>
                    </a:cubicBezTo>
                    <a:cubicBezTo>
                      <a:pt x="133" y="709"/>
                      <a:pt x="119" y="696"/>
                      <a:pt x="103" y="696"/>
                    </a:cubicBezTo>
                    <a:cubicBezTo>
                      <a:pt x="74" y="696"/>
                      <a:pt x="58" y="671"/>
                      <a:pt x="58" y="646"/>
                    </a:cubicBezTo>
                    <a:cubicBezTo>
                      <a:pt x="58" y="414"/>
                      <a:pt x="58" y="414"/>
                      <a:pt x="58" y="414"/>
                    </a:cubicBezTo>
                    <a:cubicBezTo>
                      <a:pt x="58" y="356"/>
                      <a:pt x="106" y="309"/>
                      <a:pt x="163" y="309"/>
                    </a:cubicBezTo>
                    <a:cubicBezTo>
                      <a:pt x="267" y="309"/>
                      <a:pt x="267" y="309"/>
                      <a:pt x="267" y="309"/>
                    </a:cubicBezTo>
                    <a:cubicBezTo>
                      <a:pt x="325" y="309"/>
                      <a:pt x="372" y="356"/>
                      <a:pt x="372" y="414"/>
                    </a:cubicBezTo>
                    <a:lnTo>
                      <a:pt x="372" y="646"/>
                    </a:lnTo>
                    <a:close/>
                    <a:moveTo>
                      <a:pt x="431" y="646"/>
                    </a:moveTo>
                    <a:cubicBezTo>
                      <a:pt x="431" y="414"/>
                      <a:pt x="431" y="414"/>
                      <a:pt x="431" y="414"/>
                    </a:cubicBezTo>
                    <a:cubicBezTo>
                      <a:pt x="431" y="323"/>
                      <a:pt x="358" y="250"/>
                      <a:pt x="267" y="250"/>
                    </a:cubicBezTo>
                    <a:cubicBezTo>
                      <a:pt x="163" y="250"/>
                      <a:pt x="163" y="250"/>
                      <a:pt x="163" y="250"/>
                    </a:cubicBezTo>
                    <a:cubicBezTo>
                      <a:pt x="73" y="250"/>
                      <a:pt x="0" y="323"/>
                      <a:pt x="0" y="414"/>
                    </a:cubicBezTo>
                    <a:cubicBezTo>
                      <a:pt x="0" y="646"/>
                      <a:pt x="0" y="646"/>
                      <a:pt x="0" y="646"/>
                    </a:cubicBezTo>
                    <a:cubicBezTo>
                      <a:pt x="0" y="697"/>
                      <a:pt x="30" y="738"/>
                      <a:pt x="74" y="751"/>
                    </a:cubicBezTo>
                    <a:cubicBezTo>
                      <a:pt x="74" y="975"/>
                      <a:pt x="74" y="975"/>
                      <a:pt x="74" y="975"/>
                    </a:cubicBezTo>
                    <a:cubicBezTo>
                      <a:pt x="74" y="1026"/>
                      <a:pt x="115" y="1067"/>
                      <a:pt x="166" y="1067"/>
                    </a:cubicBezTo>
                    <a:cubicBezTo>
                      <a:pt x="265" y="1067"/>
                      <a:pt x="265" y="1067"/>
                      <a:pt x="265" y="1067"/>
                    </a:cubicBezTo>
                    <a:cubicBezTo>
                      <a:pt x="316" y="1067"/>
                      <a:pt x="357" y="1026"/>
                      <a:pt x="357" y="975"/>
                    </a:cubicBezTo>
                    <a:cubicBezTo>
                      <a:pt x="357" y="751"/>
                      <a:pt x="357" y="751"/>
                      <a:pt x="357" y="751"/>
                    </a:cubicBezTo>
                    <a:cubicBezTo>
                      <a:pt x="401" y="738"/>
                      <a:pt x="431" y="697"/>
                      <a:pt x="431" y="646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83" name="Freeform 16">
                <a:extLst>
                  <a:ext uri="{FF2B5EF4-FFF2-40B4-BE49-F238E27FC236}">
                    <a16:creationId xmlns:a16="http://schemas.microsoft.com/office/drawing/2014/main" id="{7FB81381-0E52-454C-ABB9-FA616D685FD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46858" y="2868232"/>
                <a:ext cx="171663" cy="414763"/>
              </a:xfrm>
              <a:custGeom>
                <a:avLst/>
                <a:gdLst>
                  <a:gd name="T0" fmla="*/ 271 w 441"/>
                  <a:gd name="T1" fmla="*/ 110 h 1067"/>
                  <a:gd name="T2" fmla="*/ 220 w 441"/>
                  <a:gd name="T3" fmla="*/ 160 h 1067"/>
                  <a:gd name="T4" fmla="*/ 170 w 441"/>
                  <a:gd name="T5" fmla="*/ 110 h 1067"/>
                  <a:gd name="T6" fmla="*/ 220 w 441"/>
                  <a:gd name="T7" fmla="*/ 59 h 1067"/>
                  <a:gd name="T8" fmla="*/ 271 w 441"/>
                  <a:gd name="T9" fmla="*/ 110 h 1067"/>
                  <a:gd name="T10" fmla="*/ 330 w 441"/>
                  <a:gd name="T11" fmla="*/ 110 h 1067"/>
                  <a:gd name="T12" fmla="*/ 220 w 441"/>
                  <a:gd name="T13" fmla="*/ 0 h 1067"/>
                  <a:gd name="T14" fmla="*/ 111 w 441"/>
                  <a:gd name="T15" fmla="*/ 110 h 1067"/>
                  <a:gd name="T16" fmla="*/ 220 w 441"/>
                  <a:gd name="T17" fmla="*/ 219 h 1067"/>
                  <a:gd name="T18" fmla="*/ 330 w 441"/>
                  <a:gd name="T19" fmla="*/ 110 h 1067"/>
                  <a:gd name="T20" fmla="*/ 379 w 441"/>
                  <a:gd name="T21" fmla="*/ 753 h 1067"/>
                  <a:gd name="T22" fmla="*/ 376 w 441"/>
                  <a:gd name="T23" fmla="*/ 769 h 1067"/>
                  <a:gd name="T24" fmla="*/ 361 w 441"/>
                  <a:gd name="T25" fmla="*/ 773 h 1067"/>
                  <a:gd name="T26" fmla="*/ 312 w 441"/>
                  <a:gd name="T27" fmla="*/ 773 h 1067"/>
                  <a:gd name="T28" fmla="*/ 282 w 441"/>
                  <a:gd name="T29" fmla="*/ 800 h 1067"/>
                  <a:gd name="T30" fmla="*/ 264 w 441"/>
                  <a:gd name="T31" fmla="*/ 984 h 1067"/>
                  <a:gd name="T32" fmla="*/ 238 w 441"/>
                  <a:gd name="T33" fmla="*/ 1008 h 1067"/>
                  <a:gd name="T34" fmla="*/ 202 w 441"/>
                  <a:gd name="T35" fmla="*/ 1008 h 1067"/>
                  <a:gd name="T36" fmla="*/ 176 w 441"/>
                  <a:gd name="T37" fmla="*/ 983 h 1067"/>
                  <a:gd name="T38" fmla="*/ 158 w 441"/>
                  <a:gd name="T39" fmla="*/ 800 h 1067"/>
                  <a:gd name="T40" fmla="*/ 129 w 441"/>
                  <a:gd name="T41" fmla="*/ 773 h 1067"/>
                  <a:gd name="T42" fmla="*/ 79 w 441"/>
                  <a:gd name="T43" fmla="*/ 773 h 1067"/>
                  <a:gd name="T44" fmla="*/ 65 w 441"/>
                  <a:gd name="T45" fmla="*/ 769 h 1067"/>
                  <a:gd name="T46" fmla="*/ 62 w 441"/>
                  <a:gd name="T47" fmla="*/ 753 h 1067"/>
                  <a:gd name="T48" fmla="*/ 120 w 441"/>
                  <a:gd name="T49" fmla="*/ 369 h 1067"/>
                  <a:gd name="T50" fmla="*/ 198 w 441"/>
                  <a:gd name="T51" fmla="*/ 309 h 1067"/>
                  <a:gd name="T52" fmla="*/ 243 w 441"/>
                  <a:gd name="T53" fmla="*/ 309 h 1067"/>
                  <a:gd name="T54" fmla="*/ 320 w 441"/>
                  <a:gd name="T55" fmla="*/ 369 h 1067"/>
                  <a:gd name="T56" fmla="*/ 379 w 441"/>
                  <a:gd name="T57" fmla="*/ 753 h 1067"/>
                  <a:gd name="T58" fmla="*/ 437 w 441"/>
                  <a:gd name="T59" fmla="*/ 744 h 1067"/>
                  <a:gd name="T60" fmla="*/ 379 w 441"/>
                  <a:gd name="T61" fmla="*/ 360 h 1067"/>
                  <a:gd name="T62" fmla="*/ 243 w 441"/>
                  <a:gd name="T63" fmla="*/ 250 h 1067"/>
                  <a:gd name="T64" fmla="*/ 198 w 441"/>
                  <a:gd name="T65" fmla="*/ 250 h 1067"/>
                  <a:gd name="T66" fmla="*/ 62 w 441"/>
                  <a:gd name="T67" fmla="*/ 360 h 1067"/>
                  <a:gd name="T68" fmla="*/ 3 w 441"/>
                  <a:gd name="T69" fmla="*/ 744 h 1067"/>
                  <a:gd name="T70" fmla="*/ 20 w 441"/>
                  <a:gd name="T71" fmla="*/ 807 h 1067"/>
                  <a:gd name="T72" fmla="*/ 79 w 441"/>
                  <a:gd name="T73" fmla="*/ 832 h 1067"/>
                  <a:gd name="T74" fmla="*/ 102 w 441"/>
                  <a:gd name="T75" fmla="*/ 832 h 1067"/>
                  <a:gd name="T76" fmla="*/ 117 w 441"/>
                  <a:gd name="T77" fmla="*/ 988 h 1067"/>
                  <a:gd name="T78" fmla="*/ 202 w 441"/>
                  <a:gd name="T79" fmla="*/ 1067 h 1067"/>
                  <a:gd name="T80" fmla="*/ 238 w 441"/>
                  <a:gd name="T81" fmla="*/ 1067 h 1067"/>
                  <a:gd name="T82" fmla="*/ 323 w 441"/>
                  <a:gd name="T83" fmla="*/ 989 h 1067"/>
                  <a:gd name="T84" fmla="*/ 338 w 441"/>
                  <a:gd name="T85" fmla="*/ 832 h 1067"/>
                  <a:gd name="T86" fmla="*/ 361 w 441"/>
                  <a:gd name="T87" fmla="*/ 832 h 1067"/>
                  <a:gd name="T88" fmla="*/ 420 w 441"/>
                  <a:gd name="T89" fmla="*/ 807 h 1067"/>
                  <a:gd name="T90" fmla="*/ 437 w 441"/>
                  <a:gd name="T91" fmla="*/ 744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41" h="1067">
                    <a:moveTo>
                      <a:pt x="271" y="110"/>
                    </a:moveTo>
                    <a:cubicBezTo>
                      <a:pt x="271" y="138"/>
                      <a:pt x="248" y="160"/>
                      <a:pt x="220" y="160"/>
                    </a:cubicBezTo>
                    <a:cubicBezTo>
                      <a:pt x="192" y="160"/>
                      <a:pt x="170" y="138"/>
                      <a:pt x="170" y="110"/>
                    </a:cubicBezTo>
                    <a:cubicBezTo>
                      <a:pt x="170" y="82"/>
                      <a:pt x="192" y="59"/>
                      <a:pt x="220" y="59"/>
                    </a:cubicBezTo>
                    <a:cubicBezTo>
                      <a:pt x="248" y="59"/>
                      <a:pt x="271" y="82"/>
                      <a:pt x="271" y="110"/>
                    </a:cubicBezTo>
                    <a:moveTo>
                      <a:pt x="330" y="110"/>
                    </a:moveTo>
                    <a:cubicBezTo>
                      <a:pt x="330" y="49"/>
                      <a:pt x="281" y="0"/>
                      <a:pt x="220" y="0"/>
                    </a:cubicBezTo>
                    <a:cubicBezTo>
                      <a:pt x="160" y="0"/>
                      <a:pt x="111" y="49"/>
                      <a:pt x="111" y="110"/>
                    </a:cubicBezTo>
                    <a:cubicBezTo>
                      <a:pt x="111" y="170"/>
                      <a:pt x="160" y="219"/>
                      <a:pt x="220" y="219"/>
                    </a:cubicBezTo>
                    <a:cubicBezTo>
                      <a:pt x="281" y="219"/>
                      <a:pt x="330" y="170"/>
                      <a:pt x="330" y="110"/>
                    </a:cubicBezTo>
                    <a:moveTo>
                      <a:pt x="379" y="753"/>
                    </a:moveTo>
                    <a:cubicBezTo>
                      <a:pt x="380" y="759"/>
                      <a:pt x="379" y="765"/>
                      <a:pt x="376" y="769"/>
                    </a:cubicBezTo>
                    <a:cubicBezTo>
                      <a:pt x="372" y="772"/>
                      <a:pt x="366" y="773"/>
                      <a:pt x="361" y="773"/>
                    </a:cubicBezTo>
                    <a:cubicBezTo>
                      <a:pt x="312" y="773"/>
                      <a:pt x="312" y="773"/>
                      <a:pt x="312" y="773"/>
                    </a:cubicBezTo>
                    <a:cubicBezTo>
                      <a:pt x="297" y="773"/>
                      <a:pt x="284" y="785"/>
                      <a:pt x="282" y="800"/>
                    </a:cubicBezTo>
                    <a:cubicBezTo>
                      <a:pt x="264" y="984"/>
                      <a:pt x="264" y="984"/>
                      <a:pt x="264" y="984"/>
                    </a:cubicBezTo>
                    <a:cubicBezTo>
                      <a:pt x="263" y="998"/>
                      <a:pt x="252" y="1008"/>
                      <a:pt x="238" y="1008"/>
                    </a:cubicBezTo>
                    <a:cubicBezTo>
                      <a:pt x="202" y="1008"/>
                      <a:pt x="202" y="1008"/>
                      <a:pt x="202" y="1008"/>
                    </a:cubicBezTo>
                    <a:cubicBezTo>
                      <a:pt x="188" y="1008"/>
                      <a:pt x="177" y="998"/>
                      <a:pt x="176" y="983"/>
                    </a:cubicBezTo>
                    <a:cubicBezTo>
                      <a:pt x="158" y="800"/>
                      <a:pt x="158" y="800"/>
                      <a:pt x="158" y="800"/>
                    </a:cubicBezTo>
                    <a:cubicBezTo>
                      <a:pt x="157" y="785"/>
                      <a:pt x="144" y="773"/>
                      <a:pt x="129" y="773"/>
                    </a:cubicBezTo>
                    <a:cubicBezTo>
                      <a:pt x="79" y="773"/>
                      <a:pt x="79" y="773"/>
                      <a:pt x="79" y="773"/>
                    </a:cubicBezTo>
                    <a:cubicBezTo>
                      <a:pt x="74" y="773"/>
                      <a:pt x="68" y="772"/>
                      <a:pt x="65" y="769"/>
                    </a:cubicBezTo>
                    <a:cubicBezTo>
                      <a:pt x="62" y="765"/>
                      <a:pt x="61" y="759"/>
                      <a:pt x="62" y="753"/>
                    </a:cubicBezTo>
                    <a:cubicBezTo>
                      <a:pt x="120" y="369"/>
                      <a:pt x="120" y="369"/>
                      <a:pt x="120" y="369"/>
                    </a:cubicBezTo>
                    <a:cubicBezTo>
                      <a:pt x="125" y="335"/>
                      <a:pt x="158" y="309"/>
                      <a:pt x="198" y="309"/>
                    </a:cubicBezTo>
                    <a:cubicBezTo>
                      <a:pt x="243" y="309"/>
                      <a:pt x="243" y="309"/>
                      <a:pt x="243" y="309"/>
                    </a:cubicBezTo>
                    <a:cubicBezTo>
                      <a:pt x="282" y="309"/>
                      <a:pt x="316" y="335"/>
                      <a:pt x="320" y="369"/>
                    </a:cubicBezTo>
                    <a:lnTo>
                      <a:pt x="379" y="753"/>
                    </a:lnTo>
                    <a:close/>
                    <a:moveTo>
                      <a:pt x="437" y="744"/>
                    </a:moveTo>
                    <a:cubicBezTo>
                      <a:pt x="379" y="360"/>
                      <a:pt x="379" y="360"/>
                      <a:pt x="379" y="360"/>
                    </a:cubicBezTo>
                    <a:cubicBezTo>
                      <a:pt x="370" y="297"/>
                      <a:pt x="311" y="250"/>
                      <a:pt x="243" y="250"/>
                    </a:cubicBezTo>
                    <a:cubicBezTo>
                      <a:pt x="198" y="250"/>
                      <a:pt x="198" y="250"/>
                      <a:pt x="198" y="250"/>
                    </a:cubicBezTo>
                    <a:cubicBezTo>
                      <a:pt x="129" y="250"/>
                      <a:pt x="71" y="297"/>
                      <a:pt x="62" y="360"/>
                    </a:cubicBezTo>
                    <a:cubicBezTo>
                      <a:pt x="3" y="744"/>
                      <a:pt x="3" y="744"/>
                      <a:pt x="3" y="744"/>
                    </a:cubicBezTo>
                    <a:cubicBezTo>
                      <a:pt x="0" y="768"/>
                      <a:pt x="6" y="791"/>
                      <a:pt x="20" y="807"/>
                    </a:cubicBezTo>
                    <a:cubicBezTo>
                      <a:pt x="30" y="818"/>
                      <a:pt x="48" y="832"/>
                      <a:pt x="79" y="832"/>
                    </a:cubicBezTo>
                    <a:cubicBezTo>
                      <a:pt x="102" y="832"/>
                      <a:pt x="102" y="832"/>
                      <a:pt x="102" y="832"/>
                    </a:cubicBezTo>
                    <a:cubicBezTo>
                      <a:pt x="117" y="988"/>
                      <a:pt x="117" y="988"/>
                      <a:pt x="117" y="988"/>
                    </a:cubicBezTo>
                    <a:cubicBezTo>
                      <a:pt x="120" y="1032"/>
                      <a:pt x="157" y="1067"/>
                      <a:pt x="202" y="1067"/>
                    </a:cubicBezTo>
                    <a:cubicBezTo>
                      <a:pt x="238" y="1067"/>
                      <a:pt x="238" y="1067"/>
                      <a:pt x="238" y="1067"/>
                    </a:cubicBezTo>
                    <a:cubicBezTo>
                      <a:pt x="283" y="1067"/>
                      <a:pt x="320" y="1032"/>
                      <a:pt x="323" y="989"/>
                    </a:cubicBezTo>
                    <a:cubicBezTo>
                      <a:pt x="338" y="832"/>
                      <a:pt x="338" y="832"/>
                      <a:pt x="338" y="832"/>
                    </a:cubicBezTo>
                    <a:cubicBezTo>
                      <a:pt x="361" y="832"/>
                      <a:pt x="361" y="832"/>
                      <a:pt x="361" y="832"/>
                    </a:cubicBezTo>
                    <a:cubicBezTo>
                      <a:pt x="392" y="832"/>
                      <a:pt x="410" y="818"/>
                      <a:pt x="420" y="807"/>
                    </a:cubicBezTo>
                    <a:cubicBezTo>
                      <a:pt x="434" y="791"/>
                      <a:pt x="441" y="768"/>
                      <a:pt x="437" y="744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8C44992-E424-83A6-633D-0F4A42EE9E10}"/>
                </a:ext>
              </a:extLst>
            </p:cNvPr>
            <p:cNvSpPr txBox="1"/>
            <p:nvPr/>
          </p:nvSpPr>
          <p:spPr>
            <a:xfrm>
              <a:off x="8782500" y="1384934"/>
              <a:ext cx="70884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2"/>
                  </a:solidFill>
                </a:rPr>
                <a:t>15-34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D8B383B-0961-8A4B-6ED7-22178553A862}"/>
                </a:ext>
              </a:extLst>
            </p:cNvPr>
            <p:cNvSpPr txBox="1"/>
            <p:nvPr/>
          </p:nvSpPr>
          <p:spPr>
            <a:xfrm>
              <a:off x="8753647" y="2586839"/>
              <a:ext cx="766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tx2"/>
                  </a:solidFill>
                </a:rPr>
                <a:t>80.7%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8E3A35D-6BE1-F61F-1616-38477F14488B}"/>
              </a:ext>
            </a:extLst>
          </p:cNvPr>
          <p:cNvGrpSpPr/>
          <p:nvPr/>
        </p:nvGrpSpPr>
        <p:grpSpPr>
          <a:xfrm>
            <a:off x="2125119" y="3267756"/>
            <a:ext cx="766557" cy="1544268"/>
            <a:chOff x="2125119" y="3267756"/>
            <a:chExt cx="766557" cy="1544268"/>
          </a:xfrm>
        </p:grpSpPr>
        <p:sp>
          <p:nvSpPr>
            <p:cNvPr id="87" name="Freeform 15">
              <a:extLst>
                <a:ext uri="{FF2B5EF4-FFF2-40B4-BE49-F238E27FC236}">
                  <a16:creationId xmlns:a16="http://schemas.microsoft.com/office/drawing/2014/main" id="{0D493292-2921-49B1-B6E0-931104A74F2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328899" y="3705082"/>
              <a:ext cx="281882" cy="712760"/>
            </a:xfrm>
            <a:custGeom>
              <a:avLst/>
              <a:gdLst>
                <a:gd name="T0" fmla="*/ 269 w 431"/>
                <a:gd name="T1" fmla="*/ 110 h 1067"/>
                <a:gd name="T2" fmla="*/ 218 w 431"/>
                <a:gd name="T3" fmla="*/ 160 h 1067"/>
                <a:gd name="T4" fmla="*/ 168 w 431"/>
                <a:gd name="T5" fmla="*/ 110 h 1067"/>
                <a:gd name="T6" fmla="*/ 218 w 431"/>
                <a:gd name="T7" fmla="*/ 59 h 1067"/>
                <a:gd name="T8" fmla="*/ 269 w 431"/>
                <a:gd name="T9" fmla="*/ 110 h 1067"/>
                <a:gd name="T10" fmla="*/ 328 w 431"/>
                <a:gd name="T11" fmla="*/ 110 h 1067"/>
                <a:gd name="T12" fmla="*/ 218 w 431"/>
                <a:gd name="T13" fmla="*/ 0 h 1067"/>
                <a:gd name="T14" fmla="*/ 109 w 431"/>
                <a:gd name="T15" fmla="*/ 110 h 1067"/>
                <a:gd name="T16" fmla="*/ 218 w 431"/>
                <a:gd name="T17" fmla="*/ 219 h 1067"/>
                <a:gd name="T18" fmla="*/ 328 w 431"/>
                <a:gd name="T19" fmla="*/ 110 h 1067"/>
                <a:gd name="T20" fmla="*/ 372 w 431"/>
                <a:gd name="T21" fmla="*/ 646 h 1067"/>
                <a:gd name="T22" fmla="*/ 327 w 431"/>
                <a:gd name="T23" fmla="*/ 696 h 1067"/>
                <a:gd name="T24" fmla="*/ 298 w 431"/>
                <a:gd name="T25" fmla="*/ 725 h 1067"/>
                <a:gd name="T26" fmla="*/ 298 w 431"/>
                <a:gd name="T27" fmla="*/ 975 h 1067"/>
                <a:gd name="T28" fmla="*/ 265 w 431"/>
                <a:gd name="T29" fmla="*/ 1008 h 1067"/>
                <a:gd name="T30" fmla="*/ 166 w 431"/>
                <a:gd name="T31" fmla="*/ 1008 h 1067"/>
                <a:gd name="T32" fmla="*/ 133 w 431"/>
                <a:gd name="T33" fmla="*/ 975 h 1067"/>
                <a:gd name="T34" fmla="*/ 133 w 431"/>
                <a:gd name="T35" fmla="*/ 725 h 1067"/>
                <a:gd name="T36" fmla="*/ 103 w 431"/>
                <a:gd name="T37" fmla="*/ 696 h 1067"/>
                <a:gd name="T38" fmla="*/ 58 w 431"/>
                <a:gd name="T39" fmla="*/ 646 h 1067"/>
                <a:gd name="T40" fmla="*/ 58 w 431"/>
                <a:gd name="T41" fmla="*/ 414 h 1067"/>
                <a:gd name="T42" fmla="*/ 163 w 431"/>
                <a:gd name="T43" fmla="*/ 309 h 1067"/>
                <a:gd name="T44" fmla="*/ 267 w 431"/>
                <a:gd name="T45" fmla="*/ 309 h 1067"/>
                <a:gd name="T46" fmla="*/ 372 w 431"/>
                <a:gd name="T47" fmla="*/ 414 h 1067"/>
                <a:gd name="T48" fmla="*/ 372 w 431"/>
                <a:gd name="T49" fmla="*/ 646 h 1067"/>
                <a:gd name="T50" fmla="*/ 431 w 431"/>
                <a:gd name="T51" fmla="*/ 646 h 1067"/>
                <a:gd name="T52" fmla="*/ 431 w 431"/>
                <a:gd name="T53" fmla="*/ 414 h 1067"/>
                <a:gd name="T54" fmla="*/ 267 w 431"/>
                <a:gd name="T55" fmla="*/ 250 h 1067"/>
                <a:gd name="T56" fmla="*/ 163 w 431"/>
                <a:gd name="T57" fmla="*/ 250 h 1067"/>
                <a:gd name="T58" fmla="*/ 0 w 431"/>
                <a:gd name="T59" fmla="*/ 414 h 1067"/>
                <a:gd name="T60" fmla="*/ 0 w 431"/>
                <a:gd name="T61" fmla="*/ 646 h 1067"/>
                <a:gd name="T62" fmla="*/ 74 w 431"/>
                <a:gd name="T63" fmla="*/ 751 h 1067"/>
                <a:gd name="T64" fmla="*/ 74 w 431"/>
                <a:gd name="T65" fmla="*/ 975 h 1067"/>
                <a:gd name="T66" fmla="*/ 166 w 431"/>
                <a:gd name="T67" fmla="*/ 1067 h 1067"/>
                <a:gd name="T68" fmla="*/ 265 w 431"/>
                <a:gd name="T69" fmla="*/ 1067 h 1067"/>
                <a:gd name="T70" fmla="*/ 357 w 431"/>
                <a:gd name="T71" fmla="*/ 975 h 1067"/>
                <a:gd name="T72" fmla="*/ 357 w 431"/>
                <a:gd name="T73" fmla="*/ 751 h 1067"/>
                <a:gd name="T74" fmla="*/ 431 w 431"/>
                <a:gd name="T75" fmla="*/ 646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31" h="1067">
                  <a:moveTo>
                    <a:pt x="269" y="110"/>
                  </a:moveTo>
                  <a:cubicBezTo>
                    <a:pt x="269" y="138"/>
                    <a:pt x="246" y="160"/>
                    <a:pt x="218" y="160"/>
                  </a:cubicBezTo>
                  <a:cubicBezTo>
                    <a:pt x="190" y="160"/>
                    <a:pt x="168" y="138"/>
                    <a:pt x="168" y="110"/>
                  </a:cubicBezTo>
                  <a:cubicBezTo>
                    <a:pt x="168" y="82"/>
                    <a:pt x="190" y="59"/>
                    <a:pt x="218" y="59"/>
                  </a:cubicBezTo>
                  <a:cubicBezTo>
                    <a:pt x="246" y="59"/>
                    <a:pt x="269" y="82"/>
                    <a:pt x="269" y="110"/>
                  </a:cubicBezTo>
                  <a:moveTo>
                    <a:pt x="328" y="110"/>
                  </a:moveTo>
                  <a:cubicBezTo>
                    <a:pt x="328" y="49"/>
                    <a:pt x="278" y="0"/>
                    <a:pt x="218" y="0"/>
                  </a:cubicBezTo>
                  <a:cubicBezTo>
                    <a:pt x="158" y="0"/>
                    <a:pt x="109" y="49"/>
                    <a:pt x="109" y="110"/>
                  </a:cubicBezTo>
                  <a:cubicBezTo>
                    <a:pt x="109" y="170"/>
                    <a:pt x="158" y="219"/>
                    <a:pt x="218" y="219"/>
                  </a:cubicBezTo>
                  <a:cubicBezTo>
                    <a:pt x="278" y="219"/>
                    <a:pt x="328" y="170"/>
                    <a:pt x="328" y="110"/>
                  </a:cubicBezTo>
                  <a:moveTo>
                    <a:pt x="372" y="646"/>
                  </a:moveTo>
                  <a:cubicBezTo>
                    <a:pt x="372" y="671"/>
                    <a:pt x="357" y="696"/>
                    <a:pt x="327" y="696"/>
                  </a:cubicBezTo>
                  <a:cubicBezTo>
                    <a:pt x="311" y="696"/>
                    <a:pt x="298" y="709"/>
                    <a:pt x="298" y="725"/>
                  </a:cubicBezTo>
                  <a:cubicBezTo>
                    <a:pt x="298" y="975"/>
                    <a:pt x="298" y="975"/>
                    <a:pt x="298" y="975"/>
                  </a:cubicBezTo>
                  <a:cubicBezTo>
                    <a:pt x="298" y="993"/>
                    <a:pt x="283" y="1008"/>
                    <a:pt x="265" y="1008"/>
                  </a:cubicBezTo>
                  <a:cubicBezTo>
                    <a:pt x="166" y="1008"/>
                    <a:pt x="166" y="1008"/>
                    <a:pt x="166" y="1008"/>
                  </a:cubicBezTo>
                  <a:cubicBezTo>
                    <a:pt x="148" y="1008"/>
                    <a:pt x="133" y="993"/>
                    <a:pt x="133" y="975"/>
                  </a:cubicBezTo>
                  <a:cubicBezTo>
                    <a:pt x="133" y="725"/>
                    <a:pt x="133" y="725"/>
                    <a:pt x="133" y="725"/>
                  </a:cubicBezTo>
                  <a:cubicBezTo>
                    <a:pt x="133" y="709"/>
                    <a:pt x="119" y="696"/>
                    <a:pt x="103" y="696"/>
                  </a:cubicBezTo>
                  <a:cubicBezTo>
                    <a:pt x="74" y="696"/>
                    <a:pt x="58" y="671"/>
                    <a:pt x="58" y="646"/>
                  </a:cubicBezTo>
                  <a:cubicBezTo>
                    <a:pt x="58" y="414"/>
                    <a:pt x="58" y="414"/>
                    <a:pt x="58" y="414"/>
                  </a:cubicBezTo>
                  <a:cubicBezTo>
                    <a:pt x="58" y="356"/>
                    <a:pt x="106" y="309"/>
                    <a:pt x="163" y="309"/>
                  </a:cubicBezTo>
                  <a:cubicBezTo>
                    <a:pt x="267" y="309"/>
                    <a:pt x="267" y="309"/>
                    <a:pt x="267" y="309"/>
                  </a:cubicBezTo>
                  <a:cubicBezTo>
                    <a:pt x="325" y="309"/>
                    <a:pt x="372" y="356"/>
                    <a:pt x="372" y="414"/>
                  </a:cubicBezTo>
                  <a:lnTo>
                    <a:pt x="372" y="646"/>
                  </a:lnTo>
                  <a:close/>
                  <a:moveTo>
                    <a:pt x="431" y="646"/>
                  </a:moveTo>
                  <a:cubicBezTo>
                    <a:pt x="431" y="414"/>
                    <a:pt x="431" y="414"/>
                    <a:pt x="431" y="414"/>
                  </a:cubicBezTo>
                  <a:cubicBezTo>
                    <a:pt x="431" y="323"/>
                    <a:pt x="358" y="250"/>
                    <a:pt x="267" y="250"/>
                  </a:cubicBezTo>
                  <a:cubicBezTo>
                    <a:pt x="163" y="250"/>
                    <a:pt x="163" y="250"/>
                    <a:pt x="163" y="250"/>
                  </a:cubicBezTo>
                  <a:cubicBezTo>
                    <a:pt x="73" y="250"/>
                    <a:pt x="0" y="323"/>
                    <a:pt x="0" y="414"/>
                  </a:cubicBezTo>
                  <a:cubicBezTo>
                    <a:pt x="0" y="646"/>
                    <a:pt x="0" y="646"/>
                    <a:pt x="0" y="646"/>
                  </a:cubicBezTo>
                  <a:cubicBezTo>
                    <a:pt x="0" y="697"/>
                    <a:pt x="30" y="738"/>
                    <a:pt x="74" y="751"/>
                  </a:cubicBezTo>
                  <a:cubicBezTo>
                    <a:pt x="74" y="975"/>
                    <a:pt x="74" y="975"/>
                    <a:pt x="74" y="975"/>
                  </a:cubicBezTo>
                  <a:cubicBezTo>
                    <a:pt x="74" y="1026"/>
                    <a:pt x="115" y="1067"/>
                    <a:pt x="166" y="1067"/>
                  </a:cubicBezTo>
                  <a:cubicBezTo>
                    <a:pt x="265" y="1067"/>
                    <a:pt x="265" y="1067"/>
                    <a:pt x="265" y="1067"/>
                  </a:cubicBezTo>
                  <a:cubicBezTo>
                    <a:pt x="316" y="1067"/>
                    <a:pt x="357" y="1026"/>
                    <a:pt x="357" y="975"/>
                  </a:cubicBezTo>
                  <a:cubicBezTo>
                    <a:pt x="357" y="751"/>
                    <a:pt x="357" y="751"/>
                    <a:pt x="357" y="751"/>
                  </a:cubicBezTo>
                  <a:cubicBezTo>
                    <a:pt x="401" y="738"/>
                    <a:pt x="431" y="697"/>
                    <a:pt x="431" y="646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A74A326-4507-0595-15C7-4A27D3674760}"/>
                </a:ext>
              </a:extLst>
            </p:cNvPr>
            <p:cNvSpPr txBox="1"/>
            <p:nvPr/>
          </p:nvSpPr>
          <p:spPr>
            <a:xfrm>
              <a:off x="2172322" y="3267756"/>
              <a:ext cx="59503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2"/>
                  </a:solidFill>
                </a:rPr>
                <a:t>Men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A5670F3-983E-FC8A-B4D4-651FE5DE7F48}"/>
                </a:ext>
              </a:extLst>
            </p:cNvPr>
            <p:cNvSpPr txBox="1"/>
            <p:nvPr/>
          </p:nvSpPr>
          <p:spPr>
            <a:xfrm>
              <a:off x="2125119" y="4473470"/>
              <a:ext cx="766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tx2"/>
                  </a:solidFill>
                </a:rPr>
                <a:t>90.0</a:t>
              </a:r>
              <a:r>
                <a:rPr lang="en-GB" sz="16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%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30148E-A717-397B-4078-86BAD0D0A202}"/>
              </a:ext>
            </a:extLst>
          </p:cNvPr>
          <p:cNvGrpSpPr/>
          <p:nvPr/>
        </p:nvGrpSpPr>
        <p:grpSpPr>
          <a:xfrm>
            <a:off x="5332639" y="3267756"/>
            <a:ext cx="921534" cy="1544268"/>
            <a:chOff x="5434954" y="3267756"/>
            <a:chExt cx="921534" cy="1544268"/>
          </a:xfrm>
        </p:grpSpPr>
        <p:sp>
          <p:nvSpPr>
            <p:cNvPr id="92" name="Freeform 16">
              <a:extLst>
                <a:ext uri="{FF2B5EF4-FFF2-40B4-BE49-F238E27FC236}">
                  <a16:creationId xmlns:a16="http://schemas.microsoft.com/office/drawing/2014/main" id="{AD495B41-8B10-4133-A118-A168B6B51F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51189" y="3705082"/>
              <a:ext cx="289064" cy="712760"/>
            </a:xfrm>
            <a:custGeom>
              <a:avLst/>
              <a:gdLst>
                <a:gd name="T0" fmla="*/ 271 w 441"/>
                <a:gd name="T1" fmla="*/ 110 h 1067"/>
                <a:gd name="T2" fmla="*/ 220 w 441"/>
                <a:gd name="T3" fmla="*/ 160 h 1067"/>
                <a:gd name="T4" fmla="*/ 170 w 441"/>
                <a:gd name="T5" fmla="*/ 110 h 1067"/>
                <a:gd name="T6" fmla="*/ 220 w 441"/>
                <a:gd name="T7" fmla="*/ 59 h 1067"/>
                <a:gd name="T8" fmla="*/ 271 w 441"/>
                <a:gd name="T9" fmla="*/ 110 h 1067"/>
                <a:gd name="T10" fmla="*/ 330 w 441"/>
                <a:gd name="T11" fmla="*/ 110 h 1067"/>
                <a:gd name="T12" fmla="*/ 220 w 441"/>
                <a:gd name="T13" fmla="*/ 0 h 1067"/>
                <a:gd name="T14" fmla="*/ 111 w 441"/>
                <a:gd name="T15" fmla="*/ 110 h 1067"/>
                <a:gd name="T16" fmla="*/ 220 w 441"/>
                <a:gd name="T17" fmla="*/ 219 h 1067"/>
                <a:gd name="T18" fmla="*/ 330 w 441"/>
                <a:gd name="T19" fmla="*/ 110 h 1067"/>
                <a:gd name="T20" fmla="*/ 379 w 441"/>
                <a:gd name="T21" fmla="*/ 753 h 1067"/>
                <a:gd name="T22" fmla="*/ 376 w 441"/>
                <a:gd name="T23" fmla="*/ 769 h 1067"/>
                <a:gd name="T24" fmla="*/ 361 w 441"/>
                <a:gd name="T25" fmla="*/ 773 h 1067"/>
                <a:gd name="T26" fmla="*/ 312 w 441"/>
                <a:gd name="T27" fmla="*/ 773 h 1067"/>
                <a:gd name="T28" fmla="*/ 282 w 441"/>
                <a:gd name="T29" fmla="*/ 800 h 1067"/>
                <a:gd name="T30" fmla="*/ 264 w 441"/>
                <a:gd name="T31" fmla="*/ 984 h 1067"/>
                <a:gd name="T32" fmla="*/ 238 w 441"/>
                <a:gd name="T33" fmla="*/ 1008 h 1067"/>
                <a:gd name="T34" fmla="*/ 202 w 441"/>
                <a:gd name="T35" fmla="*/ 1008 h 1067"/>
                <a:gd name="T36" fmla="*/ 176 w 441"/>
                <a:gd name="T37" fmla="*/ 983 h 1067"/>
                <a:gd name="T38" fmla="*/ 158 w 441"/>
                <a:gd name="T39" fmla="*/ 800 h 1067"/>
                <a:gd name="T40" fmla="*/ 129 w 441"/>
                <a:gd name="T41" fmla="*/ 773 h 1067"/>
                <a:gd name="T42" fmla="*/ 79 w 441"/>
                <a:gd name="T43" fmla="*/ 773 h 1067"/>
                <a:gd name="T44" fmla="*/ 65 w 441"/>
                <a:gd name="T45" fmla="*/ 769 h 1067"/>
                <a:gd name="T46" fmla="*/ 62 w 441"/>
                <a:gd name="T47" fmla="*/ 753 h 1067"/>
                <a:gd name="T48" fmla="*/ 120 w 441"/>
                <a:gd name="T49" fmla="*/ 369 h 1067"/>
                <a:gd name="T50" fmla="*/ 198 w 441"/>
                <a:gd name="T51" fmla="*/ 309 h 1067"/>
                <a:gd name="T52" fmla="*/ 243 w 441"/>
                <a:gd name="T53" fmla="*/ 309 h 1067"/>
                <a:gd name="T54" fmla="*/ 320 w 441"/>
                <a:gd name="T55" fmla="*/ 369 h 1067"/>
                <a:gd name="T56" fmla="*/ 379 w 441"/>
                <a:gd name="T57" fmla="*/ 753 h 1067"/>
                <a:gd name="T58" fmla="*/ 437 w 441"/>
                <a:gd name="T59" fmla="*/ 744 h 1067"/>
                <a:gd name="T60" fmla="*/ 379 w 441"/>
                <a:gd name="T61" fmla="*/ 360 h 1067"/>
                <a:gd name="T62" fmla="*/ 243 w 441"/>
                <a:gd name="T63" fmla="*/ 250 h 1067"/>
                <a:gd name="T64" fmla="*/ 198 w 441"/>
                <a:gd name="T65" fmla="*/ 250 h 1067"/>
                <a:gd name="T66" fmla="*/ 62 w 441"/>
                <a:gd name="T67" fmla="*/ 360 h 1067"/>
                <a:gd name="T68" fmla="*/ 3 w 441"/>
                <a:gd name="T69" fmla="*/ 744 h 1067"/>
                <a:gd name="T70" fmla="*/ 20 w 441"/>
                <a:gd name="T71" fmla="*/ 807 h 1067"/>
                <a:gd name="T72" fmla="*/ 79 w 441"/>
                <a:gd name="T73" fmla="*/ 832 h 1067"/>
                <a:gd name="T74" fmla="*/ 102 w 441"/>
                <a:gd name="T75" fmla="*/ 832 h 1067"/>
                <a:gd name="T76" fmla="*/ 117 w 441"/>
                <a:gd name="T77" fmla="*/ 988 h 1067"/>
                <a:gd name="T78" fmla="*/ 202 w 441"/>
                <a:gd name="T79" fmla="*/ 1067 h 1067"/>
                <a:gd name="T80" fmla="*/ 238 w 441"/>
                <a:gd name="T81" fmla="*/ 1067 h 1067"/>
                <a:gd name="T82" fmla="*/ 323 w 441"/>
                <a:gd name="T83" fmla="*/ 989 h 1067"/>
                <a:gd name="T84" fmla="*/ 338 w 441"/>
                <a:gd name="T85" fmla="*/ 832 h 1067"/>
                <a:gd name="T86" fmla="*/ 361 w 441"/>
                <a:gd name="T87" fmla="*/ 832 h 1067"/>
                <a:gd name="T88" fmla="*/ 420 w 441"/>
                <a:gd name="T89" fmla="*/ 807 h 1067"/>
                <a:gd name="T90" fmla="*/ 437 w 441"/>
                <a:gd name="T91" fmla="*/ 744 h 1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41" h="1067">
                  <a:moveTo>
                    <a:pt x="271" y="110"/>
                  </a:moveTo>
                  <a:cubicBezTo>
                    <a:pt x="271" y="138"/>
                    <a:pt x="248" y="160"/>
                    <a:pt x="220" y="160"/>
                  </a:cubicBezTo>
                  <a:cubicBezTo>
                    <a:pt x="192" y="160"/>
                    <a:pt x="170" y="138"/>
                    <a:pt x="170" y="110"/>
                  </a:cubicBezTo>
                  <a:cubicBezTo>
                    <a:pt x="170" y="82"/>
                    <a:pt x="192" y="59"/>
                    <a:pt x="220" y="59"/>
                  </a:cubicBezTo>
                  <a:cubicBezTo>
                    <a:pt x="248" y="59"/>
                    <a:pt x="271" y="82"/>
                    <a:pt x="271" y="110"/>
                  </a:cubicBezTo>
                  <a:moveTo>
                    <a:pt x="330" y="110"/>
                  </a:moveTo>
                  <a:cubicBezTo>
                    <a:pt x="330" y="49"/>
                    <a:pt x="281" y="0"/>
                    <a:pt x="220" y="0"/>
                  </a:cubicBezTo>
                  <a:cubicBezTo>
                    <a:pt x="160" y="0"/>
                    <a:pt x="111" y="49"/>
                    <a:pt x="111" y="110"/>
                  </a:cubicBezTo>
                  <a:cubicBezTo>
                    <a:pt x="111" y="170"/>
                    <a:pt x="160" y="219"/>
                    <a:pt x="220" y="219"/>
                  </a:cubicBezTo>
                  <a:cubicBezTo>
                    <a:pt x="281" y="219"/>
                    <a:pt x="330" y="170"/>
                    <a:pt x="330" y="110"/>
                  </a:cubicBezTo>
                  <a:moveTo>
                    <a:pt x="379" y="753"/>
                  </a:moveTo>
                  <a:cubicBezTo>
                    <a:pt x="380" y="759"/>
                    <a:pt x="379" y="765"/>
                    <a:pt x="376" y="769"/>
                  </a:cubicBezTo>
                  <a:cubicBezTo>
                    <a:pt x="372" y="772"/>
                    <a:pt x="366" y="773"/>
                    <a:pt x="361" y="773"/>
                  </a:cubicBezTo>
                  <a:cubicBezTo>
                    <a:pt x="312" y="773"/>
                    <a:pt x="312" y="773"/>
                    <a:pt x="312" y="773"/>
                  </a:cubicBezTo>
                  <a:cubicBezTo>
                    <a:pt x="297" y="773"/>
                    <a:pt x="284" y="785"/>
                    <a:pt x="282" y="800"/>
                  </a:cubicBezTo>
                  <a:cubicBezTo>
                    <a:pt x="264" y="984"/>
                    <a:pt x="264" y="984"/>
                    <a:pt x="264" y="984"/>
                  </a:cubicBezTo>
                  <a:cubicBezTo>
                    <a:pt x="263" y="998"/>
                    <a:pt x="252" y="1008"/>
                    <a:pt x="238" y="1008"/>
                  </a:cubicBezTo>
                  <a:cubicBezTo>
                    <a:pt x="202" y="1008"/>
                    <a:pt x="202" y="1008"/>
                    <a:pt x="202" y="1008"/>
                  </a:cubicBezTo>
                  <a:cubicBezTo>
                    <a:pt x="188" y="1008"/>
                    <a:pt x="177" y="998"/>
                    <a:pt x="176" y="983"/>
                  </a:cubicBezTo>
                  <a:cubicBezTo>
                    <a:pt x="158" y="800"/>
                    <a:pt x="158" y="800"/>
                    <a:pt x="158" y="800"/>
                  </a:cubicBezTo>
                  <a:cubicBezTo>
                    <a:pt x="157" y="785"/>
                    <a:pt x="144" y="773"/>
                    <a:pt x="129" y="773"/>
                  </a:cubicBezTo>
                  <a:cubicBezTo>
                    <a:pt x="79" y="773"/>
                    <a:pt x="79" y="773"/>
                    <a:pt x="79" y="773"/>
                  </a:cubicBezTo>
                  <a:cubicBezTo>
                    <a:pt x="74" y="773"/>
                    <a:pt x="68" y="772"/>
                    <a:pt x="65" y="769"/>
                  </a:cubicBezTo>
                  <a:cubicBezTo>
                    <a:pt x="62" y="765"/>
                    <a:pt x="61" y="759"/>
                    <a:pt x="62" y="753"/>
                  </a:cubicBezTo>
                  <a:cubicBezTo>
                    <a:pt x="120" y="369"/>
                    <a:pt x="120" y="369"/>
                    <a:pt x="120" y="369"/>
                  </a:cubicBezTo>
                  <a:cubicBezTo>
                    <a:pt x="125" y="335"/>
                    <a:pt x="158" y="309"/>
                    <a:pt x="198" y="309"/>
                  </a:cubicBezTo>
                  <a:cubicBezTo>
                    <a:pt x="243" y="309"/>
                    <a:pt x="243" y="309"/>
                    <a:pt x="243" y="309"/>
                  </a:cubicBezTo>
                  <a:cubicBezTo>
                    <a:pt x="282" y="309"/>
                    <a:pt x="316" y="335"/>
                    <a:pt x="320" y="369"/>
                  </a:cubicBezTo>
                  <a:lnTo>
                    <a:pt x="379" y="753"/>
                  </a:lnTo>
                  <a:close/>
                  <a:moveTo>
                    <a:pt x="437" y="744"/>
                  </a:moveTo>
                  <a:cubicBezTo>
                    <a:pt x="379" y="360"/>
                    <a:pt x="379" y="360"/>
                    <a:pt x="379" y="360"/>
                  </a:cubicBezTo>
                  <a:cubicBezTo>
                    <a:pt x="370" y="297"/>
                    <a:pt x="311" y="250"/>
                    <a:pt x="243" y="250"/>
                  </a:cubicBezTo>
                  <a:cubicBezTo>
                    <a:pt x="198" y="250"/>
                    <a:pt x="198" y="250"/>
                    <a:pt x="198" y="250"/>
                  </a:cubicBezTo>
                  <a:cubicBezTo>
                    <a:pt x="129" y="250"/>
                    <a:pt x="71" y="297"/>
                    <a:pt x="62" y="360"/>
                  </a:cubicBezTo>
                  <a:cubicBezTo>
                    <a:pt x="3" y="744"/>
                    <a:pt x="3" y="744"/>
                    <a:pt x="3" y="744"/>
                  </a:cubicBezTo>
                  <a:cubicBezTo>
                    <a:pt x="0" y="768"/>
                    <a:pt x="6" y="791"/>
                    <a:pt x="20" y="807"/>
                  </a:cubicBezTo>
                  <a:cubicBezTo>
                    <a:pt x="30" y="818"/>
                    <a:pt x="48" y="832"/>
                    <a:pt x="79" y="832"/>
                  </a:cubicBezTo>
                  <a:cubicBezTo>
                    <a:pt x="102" y="832"/>
                    <a:pt x="102" y="832"/>
                    <a:pt x="102" y="832"/>
                  </a:cubicBezTo>
                  <a:cubicBezTo>
                    <a:pt x="117" y="988"/>
                    <a:pt x="117" y="988"/>
                    <a:pt x="117" y="988"/>
                  </a:cubicBezTo>
                  <a:cubicBezTo>
                    <a:pt x="120" y="1032"/>
                    <a:pt x="157" y="1067"/>
                    <a:pt x="202" y="1067"/>
                  </a:cubicBezTo>
                  <a:cubicBezTo>
                    <a:pt x="238" y="1067"/>
                    <a:pt x="238" y="1067"/>
                    <a:pt x="238" y="1067"/>
                  </a:cubicBezTo>
                  <a:cubicBezTo>
                    <a:pt x="283" y="1067"/>
                    <a:pt x="320" y="1032"/>
                    <a:pt x="323" y="989"/>
                  </a:cubicBezTo>
                  <a:cubicBezTo>
                    <a:pt x="338" y="832"/>
                    <a:pt x="338" y="832"/>
                    <a:pt x="338" y="832"/>
                  </a:cubicBezTo>
                  <a:cubicBezTo>
                    <a:pt x="361" y="832"/>
                    <a:pt x="361" y="832"/>
                    <a:pt x="361" y="832"/>
                  </a:cubicBezTo>
                  <a:cubicBezTo>
                    <a:pt x="392" y="832"/>
                    <a:pt x="410" y="818"/>
                    <a:pt x="420" y="807"/>
                  </a:cubicBezTo>
                  <a:cubicBezTo>
                    <a:pt x="434" y="791"/>
                    <a:pt x="441" y="768"/>
                    <a:pt x="437" y="744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0F90A96-D748-0212-1B5C-6E81C063D6B5}"/>
                </a:ext>
              </a:extLst>
            </p:cNvPr>
            <p:cNvSpPr txBox="1"/>
            <p:nvPr/>
          </p:nvSpPr>
          <p:spPr>
            <a:xfrm>
              <a:off x="5434954" y="3267756"/>
              <a:ext cx="92153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2"/>
                  </a:solidFill>
                </a:rPr>
                <a:t>Women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031BDB6-9DF9-6A2E-FA54-654FD2A2A7A6}"/>
                </a:ext>
              </a:extLst>
            </p:cNvPr>
            <p:cNvSpPr txBox="1"/>
            <p:nvPr/>
          </p:nvSpPr>
          <p:spPr>
            <a:xfrm>
              <a:off x="5551000" y="4473470"/>
              <a:ext cx="766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kern="1200" dirty="0">
                  <a:solidFill>
                    <a:schemeClr val="tx2"/>
                  </a:solidFill>
                  <a:latin typeface="+mn-lt"/>
                  <a:ea typeface="+mn-ea"/>
                  <a:cs typeface="+mn-cs"/>
                </a:rPr>
                <a:t>90.7%</a:t>
              </a:r>
              <a:endParaRPr lang="en-GB" sz="1600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0F7F706-6C36-65C4-75A8-995BB4A19417}"/>
              </a:ext>
            </a:extLst>
          </p:cNvPr>
          <p:cNvGrpSpPr/>
          <p:nvPr/>
        </p:nvGrpSpPr>
        <p:grpSpPr>
          <a:xfrm>
            <a:off x="8695137" y="3267756"/>
            <a:ext cx="883575" cy="1544268"/>
            <a:chOff x="8695137" y="3267756"/>
            <a:chExt cx="883575" cy="154426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F2E47E0-BE08-AB39-1D43-9EFB18C77EFF}"/>
                </a:ext>
              </a:extLst>
            </p:cNvPr>
            <p:cNvGrpSpPr/>
            <p:nvPr/>
          </p:nvGrpSpPr>
          <p:grpSpPr>
            <a:xfrm>
              <a:off x="8873660" y="3705082"/>
              <a:ext cx="526528" cy="712760"/>
              <a:chOff x="1087817" y="4333368"/>
              <a:chExt cx="312684" cy="414763"/>
            </a:xfrm>
          </p:grpSpPr>
          <p:sp>
            <p:nvSpPr>
              <p:cNvPr id="97" name="Freeform 15">
                <a:extLst>
                  <a:ext uri="{FF2B5EF4-FFF2-40B4-BE49-F238E27FC236}">
                    <a16:creationId xmlns:a16="http://schemas.microsoft.com/office/drawing/2014/main" id="{16366CB5-1AF4-4BC8-9746-0B9CA596E2B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87817" y="4333368"/>
                <a:ext cx="167397" cy="414763"/>
              </a:xfrm>
              <a:custGeom>
                <a:avLst/>
                <a:gdLst>
                  <a:gd name="T0" fmla="*/ 269 w 431"/>
                  <a:gd name="T1" fmla="*/ 110 h 1067"/>
                  <a:gd name="T2" fmla="*/ 218 w 431"/>
                  <a:gd name="T3" fmla="*/ 160 h 1067"/>
                  <a:gd name="T4" fmla="*/ 168 w 431"/>
                  <a:gd name="T5" fmla="*/ 110 h 1067"/>
                  <a:gd name="T6" fmla="*/ 218 w 431"/>
                  <a:gd name="T7" fmla="*/ 59 h 1067"/>
                  <a:gd name="T8" fmla="*/ 269 w 431"/>
                  <a:gd name="T9" fmla="*/ 110 h 1067"/>
                  <a:gd name="T10" fmla="*/ 328 w 431"/>
                  <a:gd name="T11" fmla="*/ 110 h 1067"/>
                  <a:gd name="T12" fmla="*/ 218 w 431"/>
                  <a:gd name="T13" fmla="*/ 0 h 1067"/>
                  <a:gd name="T14" fmla="*/ 109 w 431"/>
                  <a:gd name="T15" fmla="*/ 110 h 1067"/>
                  <a:gd name="T16" fmla="*/ 218 w 431"/>
                  <a:gd name="T17" fmla="*/ 219 h 1067"/>
                  <a:gd name="T18" fmla="*/ 328 w 431"/>
                  <a:gd name="T19" fmla="*/ 110 h 1067"/>
                  <a:gd name="T20" fmla="*/ 372 w 431"/>
                  <a:gd name="T21" fmla="*/ 646 h 1067"/>
                  <a:gd name="T22" fmla="*/ 327 w 431"/>
                  <a:gd name="T23" fmla="*/ 696 h 1067"/>
                  <a:gd name="T24" fmla="*/ 298 w 431"/>
                  <a:gd name="T25" fmla="*/ 725 h 1067"/>
                  <a:gd name="T26" fmla="*/ 298 w 431"/>
                  <a:gd name="T27" fmla="*/ 975 h 1067"/>
                  <a:gd name="T28" fmla="*/ 265 w 431"/>
                  <a:gd name="T29" fmla="*/ 1008 h 1067"/>
                  <a:gd name="T30" fmla="*/ 166 w 431"/>
                  <a:gd name="T31" fmla="*/ 1008 h 1067"/>
                  <a:gd name="T32" fmla="*/ 133 w 431"/>
                  <a:gd name="T33" fmla="*/ 975 h 1067"/>
                  <a:gd name="T34" fmla="*/ 133 w 431"/>
                  <a:gd name="T35" fmla="*/ 725 h 1067"/>
                  <a:gd name="T36" fmla="*/ 103 w 431"/>
                  <a:gd name="T37" fmla="*/ 696 h 1067"/>
                  <a:gd name="T38" fmla="*/ 58 w 431"/>
                  <a:gd name="T39" fmla="*/ 646 h 1067"/>
                  <a:gd name="T40" fmla="*/ 58 w 431"/>
                  <a:gd name="T41" fmla="*/ 414 h 1067"/>
                  <a:gd name="T42" fmla="*/ 163 w 431"/>
                  <a:gd name="T43" fmla="*/ 309 h 1067"/>
                  <a:gd name="T44" fmla="*/ 267 w 431"/>
                  <a:gd name="T45" fmla="*/ 309 h 1067"/>
                  <a:gd name="T46" fmla="*/ 372 w 431"/>
                  <a:gd name="T47" fmla="*/ 414 h 1067"/>
                  <a:gd name="T48" fmla="*/ 372 w 431"/>
                  <a:gd name="T49" fmla="*/ 646 h 1067"/>
                  <a:gd name="T50" fmla="*/ 431 w 431"/>
                  <a:gd name="T51" fmla="*/ 646 h 1067"/>
                  <a:gd name="T52" fmla="*/ 431 w 431"/>
                  <a:gd name="T53" fmla="*/ 414 h 1067"/>
                  <a:gd name="T54" fmla="*/ 267 w 431"/>
                  <a:gd name="T55" fmla="*/ 250 h 1067"/>
                  <a:gd name="T56" fmla="*/ 163 w 431"/>
                  <a:gd name="T57" fmla="*/ 250 h 1067"/>
                  <a:gd name="T58" fmla="*/ 0 w 431"/>
                  <a:gd name="T59" fmla="*/ 414 h 1067"/>
                  <a:gd name="T60" fmla="*/ 0 w 431"/>
                  <a:gd name="T61" fmla="*/ 646 h 1067"/>
                  <a:gd name="T62" fmla="*/ 74 w 431"/>
                  <a:gd name="T63" fmla="*/ 751 h 1067"/>
                  <a:gd name="T64" fmla="*/ 74 w 431"/>
                  <a:gd name="T65" fmla="*/ 975 h 1067"/>
                  <a:gd name="T66" fmla="*/ 166 w 431"/>
                  <a:gd name="T67" fmla="*/ 1067 h 1067"/>
                  <a:gd name="T68" fmla="*/ 265 w 431"/>
                  <a:gd name="T69" fmla="*/ 1067 h 1067"/>
                  <a:gd name="T70" fmla="*/ 357 w 431"/>
                  <a:gd name="T71" fmla="*/ 975 h 1067"/>
                  <a:gd name="T72" fmla="*/ 357 w 431"/>
                  <a:gd name="T73" fmla="*/ 751 h 1067"/>
                  <a:gd name="T74" fmla="*/ 431 w 431"/>
                  <a:gd name="T75" fmla="*/ 646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31" h="1067">
                    <a:moveTo>
                      <a:pt x="269" y="110"/>
                    </a:moveTo>
                    <a:cubicBezTo>
                      <a:pt x="269" y="138"/>
                      <a:pt x="246" y="160"/>
                      <a:pt x="218" y="160"/>
                    </a:cubicBezTo>
                    <a:cubicBezTo>
                      <a:pt x="190" y="160"/>
                      <a:pt x="168" y="138"/>
                      <a:pt x="168" y="110"/>
                    </a:cubicBezTo>
                    <a:cubicBezTo>
                      <a:pt x="168" y="82"/>
                      <a:pt x="190" y="59"/>
                      <a:pt x="218" y="59"/>
                    </a:cubicBezTo>
                    <a:cubicBezTo>
                      <a:pt x="246" y="59"/>
                      <a:pt x="269" y="82"/>
                      <a:pt x="269" y="110"/>
                    </a:cubicBezTo>
                    <a:moveTo>
                      <a:pt x="328" y="110"/>
                    </a:moveTo>
                    <a:cubicBezTo>
                      <a:pt x="328" y="49"/>
                      <a:pt x="278" y="0"/>
                      <a:pt x="218" y="0"/>
                    </a:cubicBezTo>
                    <a:cubicBezTo>
                      <a:pt x="158" y="0"/>
                      <a:pt x="109" y="49"/>
                      <a:pt x="109" y="110"/>
                    </a:cubicBezTo>
                    <a:cubicBezTo>
                      <a:pt x="109" y="170"/>
                      <a:pt x="158" y="219"/>
                      <a:pt x="218" y="219"/>
                    </a:cubicBezTo>
                    <a:cubicBezTo>
                      <a:pt x="278" y="219"/>
                      <a:pt x="328" y="170"/>
                      <a:pt x="328" y="110"/>
                    </a:cubicBezTo>
                    <a:moveTo>
                      <a:pt x="372" y="646"/>
                    </a:moveTo>
                    <a:cubicBezTo>
                      <a:pt x="372" y="671"/>
                      <a:pt x="357" y="696"/>
                      <a:pt x="327" y="696"/>
                    </a:cubicBezTo>
                    <a:cubicBezTo>
                      <a:pt x="311" y="696"/>
                      <a:pt x="298" y="709"/>
                      <a:pt x="298" y="725"/>
                    </a:cubicBezTo>
                    <a:cubicBezTo>
                      <a:pt x="298" y="975"/>
                      <a:pt x="298" y="975"/>
                      <a:pt x="298" y="975"/>
                    </a:cubicBezTo>
                    <a:cubicBezTo>
                      <a:pt x="298" y="993"/>
                      <a:pt x="283" y="1008"/>
                      <a:pt x="265" y="1008"/>
                    </a:cubicBezTo>
                    <a:cubicBezTo>
                      <a:pt x="166" y="1008"/>
                      <a:pt x="166" y="1008"/>
                      <a:pt x="166" y="1008"/>
                    </a:cubicBezTo>
                    <a:cubicBezTo>
                      <a:pt x="148" y="1008"/>
                      <a:pt x="133" y="993"/>
                      <a:pt x="133" y="975"/>
                    </a:cubicBezTo>
                    <a:cubicBezTo>
                      <a:pt x="133" y="725"/>
                      <a:pt x="133" y="725"/>
                      <a:pt x="133" y="725"/>
                    </a:cubicBezTo>
                    <a:cubicBezTo>
                      <a:pt x="133" y="709"/>
                      <a:pt x="119" y="696"/>
                      <a:pt x="103" y="696"/>
                    </a:cubicBezTo>
                    <a:cubicBezTo>
                      <a:pt x="74" y="696"/>
                      <a:pt x="58" y="671"/>
                      <a:pt x="58" y="646"/>
                    </a:cubicBezTo>
                    <a:cubicBezTo>
                      <a:pt x="58" y="414"/>
                      <a:pt x="58" y="414"/>
                      <a:pt x="58" y="414"/>
                    </a:cubicBezTo>
                    <a:cubicBezTo>
                      <a:pt x="58" y="356"/>
                      <a:pt x="106" y="309"/>
                      <a:pt x="163" y="309"/>
                    </a:cubicBezTo>
                    <a:cubicBezTo>
                      <a:pt x="267" y="309"/>
                      <a:pt x="267" y="309"/>
                      <a:pt x="267" y="309"/>
                    </a:cubicBezTo>
                    <a:cubicBezTo>
                      <a:pt x="325" y="309"/>
                      <a:pt x="372" y="356"/>
                      <a:pt x="372" y="414"/>
                    </a:cubicBezTo>
                    <a:lnTo>
                      <a:pt x="372" y="646"/>
                    </a:lnTo>
                    <a:close/>
                    <a:moveTo>
                      <a:pt x="431" y="646"/>
                    </a:moveTo>
                    <a:cubicBezTo>
                      <a:pt x="431" y="414"/>
                      <a:pt x="431" y="414"/>
                      <a:pt x="431" y="414"/>
                    </a:cubicBezTo>
                    <a:cubicBezTo>
                      <a:pt x="431" y="323"/>
                      <a:pt x="358" y="250"/>
                      <a:pt x="267" y="250"/>
                    </a:cubicBezTo>
                    <a:cubicBezTo>
                      <a:pt x="163" y="250"/>
                      <a:pt x="163" y="250"/>
                      <a:pt x="163" y="250"/>
                    </a:cubicBezTo>
                    <a:cubicBezTo>
                      <a:pt x="73" y="250"/>
                      <a:pt x="0" y="323"/>
                      <a:pt x="0" y="414"/>
                    </a:cubicBezTo>
                    <a:cubicBezTo>
                      <a:pt x="0" y="646"/>
                      <a:pt x="0" y="646"/>
                      <a:pt x="0" y="646"/>
                    </a:cubicBezTo>
                    <a:cubicBezTo>
                      <a:pt x="0" y="697"/>
                      <a:pt x="30" y="738"/>
                      <a:pt x="74" y="751"/>
                    </a:cubicBezTo>
                    <a:cubicBezTo>
                      <a:pt x="74" y="975"/>
                      <a:pt x="74" y="975"/>
                      <a:pt x="74" y="975"/>
                    </a:cubicBezTo>
                    <a:cubicBezTo>
                      <a:pt x="74" y="1026"/>
                      <a:pt x="115" y="1067"/>
                      <a:pt x="166" y="1067"/>
                    </a:cubicBezTo>
                    <a:cubicBezTo>
                      <a:pt x="265" y="1067"/>
                      <a:pt x="265" y="1067"/>
                      <a:pt x="265" y="1067"/>
                    </a:cubicBezTo>
                    <a:cubicBezTo>
                      <a:pt x="316" y="1067"/>
                      <a:pt x="357" y="1026"/>
                      <a:pt x="357" y="975"/>
                    </a:cubicBezTo>
                    <a:cubicBezTo>
                      <a:pt x="357" y="751"/>
                      <a:pt x="357" y="751"/>
                      <a:pt x="357" y="751"/>
                    </a:cubicBezTo>
                    <a:cubicBezTo>
                      <a:pt x="401" y="738"/>
                      <a:pt x="431" y="697"/>
                      <a:pt x="431" y="64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B45440FA-4D56-44CC-8CF4-0810C0DEE21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68280" y="4442399"/>
                <a:ext cx="132221" cy="304800"/>
              </a:xfrm>
              <a:custGeom>
                <a:avLst/>
                <a:gdLst>
                  <a:gd name="T0" fmla="*/ 271 w 441"/>
                  <a:gd name="T1" fmla="*/ 110 h 1067"/>
                  <a:gd name="T2" fmla="*/ 220 w 441"/>
                  <a:gd name="T3" fmla="*/ 160 h 1067"/>
                  <a:gd name="T4" fmla="*/ 170 w 441"/>
                  <a:gd name="T5" fmla="*/ 110 h 1067"/>
                  <a:gd name="T6" fmla="*/ 220 w 441"/>
                  <a:gd name="T7" fmla="*/ 59 h 1067"/>
                  <a:gd name="T8" fmla="*/ 271 w 441"/>
                  <a:gd name="T9" fmla="*/ 110 h 1067"/>
                  <a:gd name="T10" fmla="*/ 330 w 441"/>
                  <a:gd name="T11" fmla="*/ 110 h 1067"/>
                  <a:gd name="T12" fmla="*/ 220 w 441"/>
                  <a:gd name="T13" fmla="*/ 0 h 1067"/>
                  <a:gd name="T14" fmla="*/ 111 w 441"/>
                  <a:gd name="T15" fmla="*/ 110 h 1067"/>
                  <a:gd name="T16" fmla="*/ 220 w 441"/>
                  <a:gd name="T17" fmla="*/ 219 h 1067"/>
                  <a:gd name="T18" fmla="*/ 330 w 441"/>
                  <a:gd name="T19" fmla="*/ 110 h 1067"/>
                  <a:gd name="T20" fmla="*/ 379 w 441"/>
                  <a:gd name="T21" fmla="*/ 753 h 1067"/>
                  <a:gd name="T22" fmla="*/ 376 w 441"/>
                  <a:gd name="T23" fmla="*/ 769 h 1067"/>
                  <a:gd name="T24" fmla="*/ 361 w 441"/>
                  <a:gd name="T25" fmla="*/ 773 h 1067"/>
                  <a:gd name="T26" fmla="*/ 312 w 441"/>
                  <a:gd name="T27" fmla="*/ 773 h 1067"/>
                  <a:gd name="T28" fmla="*/ 282 w 441"/>
                  <a:gd name="T29" fmla="*/ 800 h 1067"/>
                  <a:gd name="T30" fmla="*/ 264 w 441"/>
                  <a:gd name="T31" fmla="*/ 984 h 1067"/>
                  <a:gd name="T32" fmla="*/ 238 w 441"/>
                  <a:gd name="T33" fmla="*/ 1008 h 1067"/>
                  <a:gd name="T34" fmla="*/ 202 w 441"/>
                  <a:gd name="T35" fmla="*/ 1008 h 1067"/>
                  <a:gd name="T36" fmla="*/ 176 w 441"/>
                  <a:gd name="T37" fmla="*/ 983 h 1067"/>
                  <a:gd name="T38" fmla="*/ 158 w 441"/>
                  <a:gd name="T39" fmla="*/ 800 h 1067"/>
                  <a:gd name="T40" fmla="*/ 129 w 441"/>
                  <a:gd name="T41" fmla="*/ 773 h 1067"/>
                  <a:gd name="T42" fmla="*/ 79 w 441"/>
                  <a:gd name="T43" fmla="*/ 773 h 1067"/>
                  <a:gd name="T44" fmla="*/ 65 w 441"/>
                  <a:gd name="T45" fmla="*/ 769 h 1067"/>
                  <a:gd name="T46" fmla="*/ 62 w 441"/>
                  <a:gd name="T47" fmla="*/ 753 h 1067"/>
                  <a:gd name="T48" fmla="*/ 120 w 441"/>
                  <a:gd name="T49" fmla="*/ 369 h 1067"/>
                  <a:gd name="T50" fmla="*/ 198 w 441"/>
                  <a:gd name="T51" fmla="*/ 309 h 1067"/>
                  <a:gd name="T52" fmla="*/ 243 w 441"/>
                  <a:gd name="T53" fmla="*/ 309 h 1067"/>
                  <a:gd name="T54" fmla="*/ 320 w 441"/>
                  <a:gd name="T55" fmla="*/ 369 h 1067"/>
                  <a:gd name="T56" fmla="*/ 379 w 441"/>
                  <a:gd name="T57" fmla="*/ 753 h 1067"/>
                  <a:gd name="T58" fmla="*/ 437 w 441"/>
                  <a:gd name="T59" fmla="*/ 744 h 1067"/>
                  <a:gd name="T60" fmla="*/ 379 w 441"/>
                  <a:gd name="T61" fmla="*/ 360 h 1067"/>
                  <a:gd name="T62" fmla="*/ 243 w 441"/>
                  <a:gd name="T63" fmla="*/ 250 h 1067"/>
                  <a:gd name="T64" fmla="*/ 198 w 441"/>
                  <a:gd name="T65" fmla="*/ 250 h 1067"/>
                  <a:gd name="T66" fmla="*/ 62 w 441"/>
                  <a:gd name="T67" fmla="*/ 360 h 1067"/>
                  <a:gd name="T68" fmla="*/ 3 w 441"/>
                  <a:gd name="T69" fmla="*/ 744 h 1067"/>
                  <a:gd name="T70" fmla="*/ 20 w 441"/>
                  <a:gd name="T71" fmla="*/ 807 h 1067"/>
                  <a:gd name="T72" fmla="*/ 79 w 441"/>
                  <a:gd name="T73" fmla="*/ 832 h 1067"/>
                  <a:gd name="T74" fmla="*/ 102 w 441"/>
                  <a:gd name="T75" fmla="*/ 832 h 1067"/>
                  <a:gd name="T76" fmla="*/ 117 w 441"/>
                  <a:gd name="T77" fmla="*/ 988 h 1067"/>
                  <a:gd name="T78" fmla="*/ 202 w 441"/>
                  <a:gd name="T79" fmla="*/ 1067 h 1067"/>
                  <a:gd name="T80" fmla="*/ 238 w 441"/>
                  <a:gd name="T81" fmla="*/ 1067 h 1067"/>
                  <a:gd name="T82" fmla="*/ 323 w 441"/>
                  <a:gd name="T83" fmla="*/ 989 h 1067"/>
                  <a:gd name="T84" fmla="*/ 338 w 441"/>
                  <a:gd name="T85" fmla="*/ 832 h 1067"/>
                  <a:gd name="T86" fmla="*/ 361 w 441"/>
                  <a:gd name="T87" fmla="*/ 832 h 1067"/>
                  <a:gd name="T88" fmla="*/ 420 w 441"/>
                  <a:gd name="T89" fmla="*/ 807 h 1067"/>
                  <a:gd name="T90" fmla="*/ 437 w 441"/>
                  <a:gd name="T91" fmla="*/ 744 h 10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41" h="1067">
                    <a:moveTo>
                      <a:pt x="271" y="110"/>
                    </a:moveTo>
                    <a:cubicBezTo>
                      <a:pt x="271" y="138"/>
                      <a:pt x="248" y="160"/>
                      <a:pt x="220" y="160"/>
                    </a:cubicBezTo>
                    <a:cubicBezTo>
                      <a:pt x="192" y="160"/>
                      <a:pt x="170" y="138"/>
                      <a:pt x="170" y="110"/>
                    </a:cubicBezTo>
                    <a:cubicBezTo>
                      <a:pt x="170" y="82"/>
                      <a:pt x="192" y="59"/>
                      <a:pt x="220" y="59"/>
                    </a:cubicBezTo>
                    <a:cubicBezTo>
                      <a:pt x="248" y="59"/>
                      <a:pt x="271" y="82"/>
                      <a:pt x="271" y="110"/>
                    </a:cubicBezTo>
                    <a:moveTo>
                      <a:pt x="330" y="110"/>
                    </a:moveTo>
                    <a:cubicBezTo>
                      <a:pt x="330" y="49"/>
                      <a:pt x="281" y="0"/>
                      <a:pt x="220" y="0"/>
                    </a:cubicBezTo>
                    <a:cubicBezTo>
                      <a:pt x="160" y="0"/>
                      <a:pt x="111" y="49"/>
                      <a:pt x="111" y="110"/>
                    </a:cubicBezTo>
                    <a:cubicBezTo>
                      <a:pt x="111" y="170"/>
                      <a:pt x="160" y="219"/>
                      <a:pt x="220" y="219"/>
                    </a:cubicBezTo>
                    <a:cubicBezTo>
                      <a:pt x="281" y="219"/>
                      <a:pt x="330" y="170"/>
                      <a:pt x="330" y="110"/>
                    </a:cubicBezTo>
                    <a:moveTo>
                      <a:pt x="379" y="753"/>
                    </a:moveTo>
                    <a:cubicBezTo>
                      <a:pt x="380" y="759"/>
                      <a:pt x="379" y="765"/>
                      <a:pt x="376" y="769"/>
                    </a:cubicBezTo>
                    <a:cubicBezTo>
                      <a:pt x="372" y="772"/>
                      <a:pt x="366" y="773"/>
                      <a:pt x="361" y="773"/>
                    </a:cubicBezTo>
                    <a:cubicBezTo>
                      <a:pt x="312" y="773"/>
                      <a:pt x="312" y="773"/>
                      <a:pt x="312" y="773"/>
                    </a:cubicBezTo>
                    <a:cubicBezTo>
                      <a:pt x="297" y="773"/>
                      <a:pt x="284" y="785"/>
                      <a:pt x="282" y="800"/>
                    </a:cubicBezTo>
                    <a:cubicBezTo>
                      <a:pt x="264" y="984"/>
                      <a:pt x="264" y="984"/>
                      <a:pt x="264" y="984"/>
                    </a:cubicBezTo>
                    <a:cubicBezTo>
                      <a:pt x="263" y="998"/>
                      <a:pt x="252" y="1008"/>
                      <a:pt x="238" y="1008"/>
                    </a:cubicBezTo>
                    <a:cubicBezTo>
                      <a:pt x="202" y="1008"/>
                      <a:pt x="202" y="1008"/>
                      <a:pt x="202" y="1008"/>
                    </a:cubicBezTo>
                    <a:cubicBezTo>
                      <a:pt x="188" y="1008"/>
                      <a:pt x="177" y="998"/>
                      <a:pt x="176" y="983"/>
                    </a:cubicBezTo>
                    <a:cubicBezTo>
                      <a:pt x="158" y="800"/>
                      <a:pt x="158" y="800"/>
                      <a:pt x="158" y="800"/>
                    </a:cubicBezTo>
                    <a:cubicBezTo>
                      <a:pt x="157" y="785"/>
                      <a:pt x="144" y="773"/>
                      <a:pt x="129" y="773"/>
                    </a:cubicBezTo>
                    <a:cubicBezTo>
                      <a:pt x="79" y="773"/>
                      <a:pt x="79" y="773"/>
                      <a:pt x="79" y="773"/>
                    </a:cubicBezTo>
                    <a:cubicBezTo>
                      <a:pt x="74" y="773"/>
                      <a:pt x="68" y="772"/>
                      <a:pt x="65" y="769"/>
                    </a:cubicBezTo>
                    <a:cubicBezTo>
                      <a:pt x="62" y="765"/>
                      <a:pt x="61" y="759"/>
                      <a:pt x="62" y="753"/>
                    </a:cubicBezTo>
                    <a:cubicBezTo>
                      <a:pt x="120" y="369"/>
                      <a:pt x="120" y="369"/>
                      <a:pt x="120" y="369"/>
                    </a:cubicBezTo>
                    <a:cubicBezTo>
                      <a:pt x="125" y="335"/>
                      <a:pt x="158" y="309"/>
                      <a:pt x="198" y="309"/>
                    </a:cubicBezTo>
                    <a:cubicBezTo>
                      <a:pt x="243" y="309"/>
                      <a:pt x="243" y="309"/>
                      <a:pt x="243" y="309"/>
                    </a:cubicBezTo>
                    <a:cubicBezTo>
                      <a:pt x="282" y="309"/>
                      <a:pt x="316" y="335"/>
                      <a:pt x="320" y="369"/>
                    </a:cubicBezTo>
                    <a:lnTo>
                      <a:pt x="379" y="753"/>
                    </a:lnTo>
                    <a:close/>
                    <a:moveTo>
                      <a:pt x="437" y="744"/>
                    </a:moveTo>
                    <a:cubicBezTo>
                      <a:pt x="379" y="360"/>
                      <a:pt x="379" y="360"/>
                      <a:pt x="379" y="360"/>
                    </a:cubicBezTo>
                    <a:cubicBezTo>
                      <a:pt x="370" y="297"/>
                      <a:pt x="311" y="250"/>
                      <a:pt x="243" y="250"/>
                    </a:cubicBezTo>
                    <a:cubicBezTo>
                      <a:pt x="198" y="250"/>
                      <a:pt x="198" y="250"/>
                      <a:pt x="198" y="250"/>
                    </a:cubicBezTo>
                    <a:cubicBezTo>
                      <a:pt x="129" y="250"/>
                      <a:pt x="71" y="297"/>
                      <a:pt x="62" y="360"/>
                    </a:cubicBezTo>
                    <a:cubicBezTo>
                      <a:pt x="3" y="744"/>
                      <a:pt x="3" y="744"/>
                      <a:pt x="3" y="744"/>
                    </a:cubicBezTo>
                    <a:cubicBezTo>
                      <a:pt x="0" y="768"/>
                      <a:pt x="6" y="791"/>
                      <a:pt x="20" y="807"/>
                    </a:cubicBezTo>
                    <a:cubicBezTo>
                      <a:pt x="30" y="818"/>
                      <a:pt x="48" y="832"/>
                      <a:pt x="79" y="832"/>
                    </a:cubicBezTo>
                    <a:cubicBezTo>
                      <a:pt x="102" y="832"/>
                      <a:pt x="102" y="832"/>
                      <a:pt x="102" y="832"/>
                    </a:cubicBezTo>
                    <a:cubicBezTo>
                      <a:pt x="117" y="988"/>
                      <a:pt x="117" y="988"/>
                      <a:pt x="117" y="988"/>
                    </a:cubicBezTo>
                    <a:cubicBezTo>
                      <a:pt x="120" y="1032"/>
                      <a:pt x="157" y="1067"/>
                      <a:pt x="202" y="1067"/>
                    </a:cubicBezTo>
                    <a:cubicBezTo>
                      <a:pt x="238" y="1067"/>
                      <a:pt x="238" y="1067"/>
                      <a:pt x="238" y="1067"/>
                    </a:cubicBezTo>
                    <a:cubicBezTo>
                      <a:pt x="283" y="1067"/>
                      <a:pt x="320" y="1032"/>
                      <a:pt x="323" y="989"/>
                    </a:cubicBezTo>
                    <a:cubicBezTo>
                      <a:pt x="338" y="832"/>
                      <a:pt x="338" y="832"/>
                      <a:pt x="338" y="832"/>
                    </a:cubicBezTo>
                    <a:cubicBezTo>
                      <a:pt x="361" y="832"/>
                      <a:pt x="361" y="832"/>
                      <a:pt x="361" y="832"/>
                    </a:cubicBezTo>
                    <a:cubicBezTo>
                      <a:pt x="392" y="832"/>
                      <a:pt x="410" y="818"/>
                      <a:pt x="420" y="807"/>
                    </a:cubicBezTo>
                    <a:cubicBezTo>
                      <a:pt x="434" y="791"/>
                      <a:pt x="441" y="768"/>
                      <a:pt x="437" y="744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613CAF2-EEF7-3BD9-C206-1D263FCB9E72}"/>
                </a:ext>
              </a:extLst>
            </p:cNvPr>
            <p:cNvSpPr txBox="1"/>
            <p:nvPr/>
          </p:nvSpPr>
          <p:spPr>
            <a:xfrm>
              <a:off x="8695137" y="3267756"/>
              <a:ext cx="8835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bg2"/>
                  </a:solidFill>
                </a:rPr>
                <a:t>HP+CH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B6227BE-DBD5-162C-BE80-100D265BE5D4}"/>
                </a:ext>
              </a:extLst>
            </p:cNvPr>
            <p:cNvSpPr txBox="1"/>
            <p:nvPr/>
          </p:nvSpPr>
          <p:spPr>
            <a:xfrm>
              <a:off x="8792205" y="4473470"/>
              <a:ext cx="7665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1600" b="1" dirty="0">
                  <a:solidFill>
                    <a:schemeClr val="tx2"/>
                  </a:solidFill>
                </a:rPr>
                <a:t>89.7%</a:t>
              </a:r>
            </a:p>
          </p:txBody>
        </p:sp>
      </p:grp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D24F4E7F-E629-DCCF-3C14-0A4ED5D54276}"/>
              </a:ext>
            </a:extLst>
          </p:cNvPr>
          <p:cNvSpPr txBox="1">
            <a:spLocks/>
          </p:cNvSpPr>
          <p:nvPr/>
        </p:nvSpPr>
        <p:spPr>
          <a:xfrm>
            <a:off x="377757" y="5365115"/>
            <a:ext cx="11334817" cy="30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 sz="1000" b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225425" indent="-225425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223838" indent="-2238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tabLst>
                <a:tab pos="447675" algn="l"/>
              </a:tabLst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223838" indent="-2238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23838" indent="-2238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Source: IPA TouchPoints 2024</a:t>
            </a:r>
            <a:r>
              <a:rPr lang="en-GB" dirty="0"/>
              <a:t> </a:t>
            </a:r>
            <a:r>
              <a:rPr lang="en-GB" dirty="0" err="1"/>
              <a:t>SuperHub</a:t>
            </a:r>
            <a:r>
              <a:rPr lang="en-GB" dirty="0"/>
              <a:t> (W2 2023 + W1 2024 - Fieldwork Dates: 20</a:t>
            </a:r>
            <a:r>
              <a:rPr lang="en-GB" baseline="30000" dirty="0"/>
              <a:t>th</a:t>
            </a:r>
            <a:r>
              <a:rPr lang="en-GB" dirty="0"/>
              <a:t> Sep 2023 – 3</a:t>
            </a:r>
            <a:r>
              <a:rPr lang="en-GB" baseline="30000" dirty="0"/>
              <a:t>rd</a:t>
            </a:r>
            <a:r>
              <a:rPr lang="en-GB" dirty="0"/>
              <a:t> Dec 2023, 16</a:t>
            </a:r>
            <a:r>
              <a:rPr lang="en-GB" baseline="30000" dirty="0"/>
              <a:t>th</a:t>
            </a:r>
            <a:r>
              <a:rPr lang="en-GB" dirty="0"/>
              <a:t> Jan 2024 – 12</a:t>
            </a:r>
            <a:r>
              <a:rPr lang="en-GB" baseline="30000" dirty="0"/>
              <a:t>th</a:t>
            </a:r>
            <a:r>
              <a:rPr lang="en-GB" dirty="0"/>
              <a:t> Apr 2024).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335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>
            <a:extLst>
              <a:ext uri="{FF2B5EF4-FFF2-40B4-BE49-F238E27FC236}">
                <a16:creationId xmlns:a16="http://schemas.microsoft.com/office/drawing/2014/main" id="{4F5A80A5-8608-4B74-871C-744FEB8A530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43754" y="359944"/>
            <a:ext cx="7504492" cy="5694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TV is fundamental in almost all viewing need states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CEA43-5117-48F4-8EF0-C0B717B439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The Age of Television, 2018, MTM/Thinkbox</a:t>
            </a:r>
          </a:p>
        </p:txBody>
      </p:sp>
    </p:spTree>
    <p:extLst>
      <p:ext uri="{BB962C8B-B14F-4D97-AF65-F5344CB8AC3E}">
        <p14:creationId xmlns:p14="http://schemas.microsoft.com/office/powerpoint/2010/main" val="80664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851B-D6A4-405C-BF03-95FDE4D34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we watch broadcaster TV – 16-34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BE4F6-25A2-464F-8E48-88F2855757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8000" y="5364000"/>
            <a:ext cx="11334817" cy="304800"/>
          </a:xfrm>
        </p:spPr>
        <p:txBody>
          <a:bodyPr/>
          <a:lstStyle/>
          <a:p>
            <a:r>
              <a:rPr lang="en-GB"/>
              <a:t>Source: 2024, Barb</a:t>
            </a:r>
          </a:p>
          <a:p>
            <a:endParaRPr lang="en-GB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854DA8F-AC57-4A16-ADF6-24764564B795}"/>
              </a:ext>
            </a:extLst>
          </p:cNvPr>
          <p:cNvGrpSpPr/>
          <p:nvPr/>
        </p:nvGrpSpPr>
        <p:grpSpPr>
          <a:xfrm>
            <a:off x="1968500" y="1283334"/>
            <a:ext cx="8781016" cy="3553807"/>
            <a:chOff x="714375" y="1028699"/>
            <a:chExt cx="8781016" cy="3553807"/>
          </a:xfrm>
        </p:grpSpPr>
        <p:graphicFrame>
          <p:nvGraphicFramePr>
            <p:cNvPr id="24" name="Chart 23">
              <a:extLst>
                <a:ext uri="{FF2B5EF4-FFF2-40B4-BE49-F238E27FC236}">
                  <a16:creationId xmlns:a16="http://schemas.microsoft.com/office/drawing/2014/main" id="{26C28FE3-1E95-46FA-96D9-CA4ACEC1A075}"/>
                </a:ext>
              </a:extLst>
            </p:cNvPr>
            <p:cNvGraphicFramePr/>
            <p:nvPr/>
          </p:nvGraphicFramePr>
          <p:xfrm>
            <a:off x="714375" y="1028701"/>
            <a:ext cx="4233309" cy="35220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26" name="Chart 25">
              <a:extLst>
                <a:ext uri="{FF2B5EF4-FFF2-40B4-BE49-F238E27FC236}">
                  <a16:creationId xmlns:a16="http://schemas.microsoft.com/office/drawing/2014/main" id="{3C89EA00-401F-46A5-B68C-2B136544E1FE}"/>
                </a:ext>
              </a:extLst>
            </p:cNvPr>
            <p:cNvGraphicFramePr/>
            <p:nvPr/>
          </p:nvGraphicFramePr>
          <p:xfrm>
            <a:off x="5038726" y="1028699"/>
            <a:ext cx="4456665" cy="35220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9EC1653-A99A-4CE8-9174-3810924690B0}"/>
                </a:ext>
              </a:extLst>
            </p:cNvPr>
            <p:cNvSpPr txBox="1"/>
            <p:nvPr/>
          </p:nvSpPr>
          <p:spPr>
            <a:xfrm>
              <a:off x="1450014" y="4243952"/>
              <a:ext cx="15948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2 hrs 36 mins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873AF99-EC2A-4A0B-A7FC-1AD1F3BE64FB}"/>
                </a:ext>
              </a:extLst>
            </p:cNvPr>
            <p:cNvSpPr txBox="1"/>
            <p:nvPr/>
          </p:nvSpPr>
          <p:spPr>
            <a:xfrm>
              <a:off x="5789783" y="4243952"/>
              <a:ext cx="15948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0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59 mins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ED99D4-CDE6-4C25-A898-381CB37D81F5}"/>
                </a:ext>
              </a:extLst>
            </p:cNvPr>
            <p:cNvSpPr txBox="1"/>
            <p:nvPr/>
          </p:nvSpPr>
          <p:spPr>
            <a:xfrm>
              <a:off x="1707929" y="2674548"/>
              <a:ext cx="9815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Inds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6207C1F-99D3-4F02-B0FA-B2B81ECDFB12}"/>
                </a:ext>
              </a:extLst>
            </p:cNvPr>
            <p:cNvSpPr txBox="1"/>
            <p:nvPr/>
          </p:nvSpPr>
          <p:spPr>
            <a:xfrm>
              <a:off x="6122024" y="2673799"/>
              <a:ext cx="8572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600" b="1" i="0" u="none" strike="noStrike" kern="1200" cap="none" spc="0" normalizeH="0" baseline="0" noProof="0">
                  <a:ln>
                    <a:noFill/>
                  </a:ln>
                  <a:solidFill>
                    <a:srgbClr val="4D4D4D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16-34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2004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7189-335B-4152-B8E7-C1CFB63E7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6" y="359944"/>
            <a:ext cx="10918824" cy="1021181"/>
          </a:xfrm>
        </p:spPr>
        <p:txBody>
          <a:bodyPr/>
          <a:lstStyle/>
          <a:p>
            <a:r>
              <a:rPr lang="en-GB" dirty="0"/>
              <a:t>675 advertisers spent less than £50k on TV in 2024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A63F659-56F5-47B5-BBAB-B2D8E6099B4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96000" y="1189200"/>
          <a:ext cx="1080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72E84C47-D00D-4040-881F-C0B04F876493}"/>
              </a:ext>
            </a:extLst>
          </p:cNvPr>
          <p:cNvSpPr txBox="1">
            <a:spLocks/>
          </p:cNvSpPr>
          <p:nvPr/>
        </p:nvSpPr>
        <p:spPr>
          <a:xfrm>
            <a:off x="378000" y="5364000"/>
            <a:ext cx="11334817" cy="304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225425" indent="-225425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223838" indent="-2238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tabLst>
                <a:tab pos="447675" algn="l"/>
              </a:tabLst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223838" indent="-2238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223838" indent="-223838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2"/>
              </a:buClr>
              <a:buFont typeface="Arial" panose="020B0604020202020204" pitchFamily="34" charset="0"/>
              <a:buChar char="—"/>
              <a:defRPr sz="14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Source: Nielsen Ad Intel, 2024</a:t>
            </a:r>
          </a:p>
        </p:txBody>
      </p:sp>
    </p:spTree>
    <p:extLst>
      <p:ext uri="{BB962C8B-B14F-4D97-AF65-F5344CB8AC3E}">
        <p14:creationId xmlns:p14="http://schemas.microsoft.com/office/powerpoint/2010/main" val="33022256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15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7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280</Words>
  <Application>Microsoft Office PowerPoint</Application>
  <PresentationFormat>Widescreen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Founders Grotesk Bold</vt:lpstr>
      <vt:lpstr>Founders Grotesk Regular</vt:lpstr>
      <vt:lpstr>Thinkbox</vt:lpstr>
      <vt:lpstr>15_Thinkbox</vt:lpstr>
      <vt:lpstr>7_Thinkbox</vt:lpstr>
      <vt:lpstr>Linear TV and BVOD reaches over 90% of adults every week</vt:lpstr>
      <vt:lpstr>TV is fundamental in almost all viewing need states</vt:lpstr>
      <vt:lpstr>How we watch broadcaster TV – 16-34</vt:lpstr>
      <vt:lpstr>675 advertisers spent less than £50k on TV in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Akeel Mungul</dc:creator>
  <cp:lastModifiedBy>Nailah Uddin</cp:lastModifiedBy>
  <cp:revision>6</cp:revision>
  <dcterms:created xsi:type="dcterms:W3CDTF">2022-09-07T13:35:48Z</dcterms:created>
  <dcterms:modified xsi:type="dcterms:W3CDTF">2025-04-25T14:58:22Z</dcterms:modified>
</cp:coreProperties>
</file>