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4.xml" ContentType="application/vnd.openxmlformats-officedocument.theme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4081" r:id="rId2"/>
    <p:sldMasterId id="2147484325" r:id="rId3"/>
  </p:sldMasterIdLst>
  <p:notesMasterIdLst>
    <p:notesMasterId r:id="rId7"/>
  </p:notesMasterIdLst>
  <p:sldIdLst>
    <p:sldId id="11433" r:id="rId4"/>
    <p:sldId id="259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6660640230318396E-2"/>
          <c:y val="4.7079623610325985E-2"/>
          <c:w val="0.8929190565685563"/>
          <c:h val="0.821501750789700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10</c:v>
                </c:pt>
              </c:strCache>
            </c:strRef>
          </c:tx>
          <c:invertIfNegative val="0"/>
          <c:cat>
            <c:numRef>
              <c:f>Sheet1!$A$2:$A$15</c:f>
              <c:numCache>
                <c:formatCode>General</c:formatCode>
                <c:ptCount val="14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</c:numCache>
            </c:numRef>
          </c:cat>
          <c:val>
            <c:numRef>
              <c:f>Sheet1!$B$2:$B$15</c:f>
              <c:numCache>
                <c:formatCode>General</c:formatCode>
                <c:ptCount val="14"/>
              </c:numCache>
            </c:numRef>
          </c:val>
          <c:extLst>
            <c:ext xmlns:c16="http://schemas.microsoft.com/office/drawing/2014/chart" uri="{C3380CC4-5D6E-409C-BE32-E72D297353CC}">
              <c16:uniqueId val="{00000000-D8AF-4069-B4F1-6A6C4443B6C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</c:v>
                </c:pt>
              </c:strCache>
            </c:strRef>
          </c:tx>
          <c:invertIfNegative val="0"/>
          <c:cat>
            <c:numRef>
              <c:f>Sheet1!$A$2:$A$15</c:f>
              <c:numCache>
                <c:formatCode>General</c:formatCode>
                <c:ptCount val="14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</c:numCache>
            </c:numRef>
          </c:cat>
          <c:val>
            <c:numRef>
              <c:f>Sheet1!$C$2:$C$15</c:f>
              <c:numCache>
                <c:formatCode>General</c:formatCode>
                <c:ptCount val="14"/>
              </c:numCache>
            </c:numRef>
          </c:val>
          <c:extLst>
            <c:ext xmlns:c16="http://schemas.microsoft.com/office/drawing/2014/chart" uri="{C3380CC4-5D6E-409C-BE32-E72D297353CC}">
              <c16:uniqueId val="{00000001-D8AF-4069-B4F1-6A6C4443B6C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30</c:v>
                </c:pt>
              </c:strCache>
            </c:strRef>
          </c:tx>
          <c:invertIfNegative val="0"/>
          <c:cat>
            <c:numRef>
              <c:f>Sheet1!$A$2:$A$15</c:f>
              <c:numCache>
                <c:formatCode>General</c:formatCode>
                <c:ptCount val="14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</c:numCache>
            </c:numRef>
          </c:cat>
          <c:val>
            <c:numRef>
              <c:f>Sheet1!$D$2:$D$15</c:f>
              <c:numCache>
                <c:formatCode>General</c:formatCode>
                <c:ptCount val="14"/>
              </c:numCache>
            </c:numRef>
          </c:val>
          <c:extLst>
            <c:ext xmlns:c16="http://schemas.microsoft.com/office/drawing/2014/chart" uri="{C3380CC4-5D6E-409C-BE32-E72D297353CC}">
              <c16:uniqueId val="{00000002-D8AF-4069-B4F1-6A6C4443B6C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40</c:v>
                </c:pt>
              </c:strCache>
            </c:strRef>
          </c:tx>
          <c:invertIfNegative val="0"/>
          <c:cat>
            <c:numRef>
              <c:f>Sheet1!$A$2:$A$15</c:f>
              <c:numCache>
                <c:formatCode>General</c:formatCode>
                <c:ptCount val="14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</c:numCache>
            </c:numRef>
          </c:cat>
          <c:val>
            <c:numRef>
              <c:f>Sheet1!$E$2:$E$15</c:f>
              <c:numCache>
                <c:formatCode>General</c:formatCode>
                <c:ptCount val="14"/>
              </c:numCache>
            </c:numRef>
          </c:val>
          <c:extLst>
            <c:ext xmlns:c16="http://schemas.microsoft.com/office/drawing/2014/chart" uri="{C3380CC4-5D6E-409C-BE32-E72D297353CC}">
              <c16:uniqueId val="{00000003-D8AF-4069-B4F1-6A6C4443B6CD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50</c:v>
                </c:pt>
              </c:strCache>
            </c:strRef>
          </c:tx>
          <c:invertIfNegative val="0"/>
          <c:cat>
            <c:numRef>
              <c:f>Sheet1!$A$2:$A$15</c:f>
              <c:numCache>
                <c:formatCode>General</c:formatCode>
                <c:ptCount val="14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</c:numCache>
            </c:numRef>
          </c:cat>
          <c:val>
            <c:numRef>
              <c:f>Sheet1!$F$2:$F$15</c:f>
              <c:numCache>
                <c:formatCode>General</c:formatCode>
                <c:ptCount val="14"/>
              </c:numCache>
            </c:numRef>
          </c:val>
          <c:extLst>
            <c:ext xmlns:c16="http://schemas.microsoft.com/office/drawing/2014/chart" uri="{C3380CC4-5D6E-409C-BE32-E72D297353CC}">
              <c16:uniqueId val="{00000004-D8AF-4069-B4F1-6A6C4443B6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44967984"/>
        <c:axId val="544971968"/>
      </c:barChart>
      <c:catAx>
        <c:axId val="5449679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 b="1"/>
            </a:pPr>
            <a:endParaRPr lang="en-US"/>
          </a:p>
        </c:txPr>
        <c:crossAx val="544971968"/>
        <c:crosses val="autoZero"/>
        <c:auto val="1"/>
        <c:lblAlgn val="ctr"/>
        <c:lblOffset val="100"/>
        <c:tickMarkSkip val="1"/>
        <c:noMultiLvlLbl val="0"/>
      </c:catAx>
      <c:valAx>
        <c:axId val="544971968"/>
        <c:scaling>
          <c:orientation val="minMax"/>
          <c:max val="50"/>
          <c:min val="0"/>
        </c:scaling>
        <c:delete val="0"/>
        <c:axPos val="l"/>
        <c:numFmt formatCode="#,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 b="1"/>
            </a:pPr>
            <a:endParaRPr lang="en-US"/>
          </a:p>
        </c:txPr>
        <c:crossAx val="544967984"/>
        <c:crosses val="autoZero"/>
        <c:crossBetween val="midCat"/>
        <c:majorUnit val="10"/>
        <c:minorUnit val="1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6951831374691313E-2"/>
          <c:y val="5.248174016365207E-2"/>
          <c:w val="0.91247626300095752"/>
          <c:h val="0.7360917548199308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Adults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strRef>
              <c:f>Sheet1!$A$2:$A$7</c:f>
              <c:strCache>
                <c:ptCount val="6"/>
                <c:pt idx="0">
                  <c:v>TV</c:v>
                </c:pt>
                <c:pt idx="1">
                  <c:v>Radio</c:v>
                </c:pt>
                <c:pt idx="2">
                  <c:v>Newsbrands</c:v>
                </c:pt>
                <c:pt idx="3">
                  <c:v>Magazines</c:v>
                </c:pt>
                <c:pt idx="4">
                  <c:v>Social media</c:v>
                </c:pt>
                <c:pt idx="5">
                  <c:v>Video sharing sites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0.52452625487619997</c:v>
                </c:pt>
                <c:pt idx="1">
                  <c:v>0.47533286023459997</c:v>
                </c:pt>
                <c:pt idx="2">
                  <c:v>0.44</c:v>
                </c:pt>
                <c:pt idx="3">
                  <c:v>0.44</c:v>
                </c:pt>
                <c:pt idx="4">
                  <c:v>0.4</c:v>
                </c:pt>
                <c:pt idx="5">
                  <c:v>0.38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717-4544-8B10-28FFCE8680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12"/>
        <c:axId val="117234304"/>
        <c:axId val="125907328"/>
      </c:barChart>
      <c:catAx>
        <c:axId val="1172343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 b="1">
                <a:solidFill>
                  <a:schemeClr val="tx1"/>
                </a:solidFill>
              </a:defRPr>
            </a:pPr>
            <a:endParaRPr lang="en-US"/>
          </a:p>
        </c:txPr>
        <c:crossAx val="125907328"/>
        <c:crosses val="autoZero"/>
        <c:auto val="1"/>
        <c:lblAlgn val="ctr"/>
        <c:lblOffset val="100"/>
        <c:noMultiLvlLbl val="0"/>
      </c:catAx>
      <c:valAx>
        <c:axId val="125907328"/>
        <c:scaling>
          <c:orientation val="minMax"/>
        </c:scaling>
        <c:delete val="0"/>
        <c:axPos val="l"/>
        <c:majorGridlines>
          <c:spPr>
            <a:ln>
              <a:solidFill>
                <a:schemeClr val="bg2">
                  <a:lumMod val="20000"/>
                  <a:lumOff val="80000"/>
                </a:scheme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1100"/>
                </a:pPr>
                <a:r>
                  <a:rPr lang="en-GB" sz="1100" dirty="0"/>
                  <a:t>% TOP 2 BOX AGREEMENT</a:t>
                </a:r>
              </a:p>
            </c:rich>
          </c:tx>
          <c:layout>
            <c:manualLayout>
              <c:xMode val="edge"/>
              <c:yMode val="edge"/>
              <c:x val="1.8314851319115828E-2"/>
              <c:y val="0.17374841221271978"/>
            </c:manualLayout>
          </c:layout>
          <c:overlay val="0"/>
        </c:title>
        <c:numFmt formatCode="0%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 b="1">
                <a:solidFill>
                  <a:schemeClr val="tx1"/>
                </a:solidFill>
              </a:defRPr>
            </a:pPr>
            <a:endParaRPr lang="en-US"/>
          </a:p>
        </c:txPr>
        <c:crossAx val="117234304"/>
        <c:crosses val="autoZero"/>
        <c:crossBetween val="between"/>
      </c:valAx>
      <c:spPr>
        <a:ln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F0E487-0F30-4B30-B935-7212E9F5889A}" type="datetimeFigureOut">
              <a:rPr lang="en-GB" smtClean="0"/>
              <a:t>25/02/2025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49EB42-EF0C-4DC8-BB1D-9522A05097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98823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As well as reaching</a:t>
            </a:r>
            <a:r>
              <a:rPr lang="en-GB" baseline="0" dirty="0"/>
              <a:t> into every corner of the country, people also spend a lot of time with TV. It is the most popular medium.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0DFD36-33EA-4DB4-B32D-6EBE0B1D4496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0196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3CC1AF-72A9-4FF5-899E-CC408CE05EB3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6021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Thinkbox’s ‘Signalling Success’ study found that TV advertising drives the strongest ‘fitness’, ‘social’ and trust signals.</a:t>
            </a:r>
          </a:p>
          <a:p>
            <a:endParaRPr lang="en-GB" dirty="0"/>
          </a:p>
          <a:p>
            <a:r>
              <a:rPr lang="en-GB" dirty="0"/>
              <a:t>Statements asked within the study were split into three groups 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based on the type of signal communicated:</a:t>
            </a:r>
          </a:p>
          <a:p>
            <a:endParaRPr lang="en-GB" sz="1800" dirty="0">
              <a:effectLst/>
              <a:latin typeface="Calibri" panose="020F050202020403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-"/>
            </a:pPr>
            <a:r>
              <a:rPr lang="en-GB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‘Fitness’ signals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cover the perceived brand quality, financial strength of the company and the company’s confidence in their brand.  </a:t>
            </a:r>
            <a:endParaRPr lang="en-GB" sz="18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-"/>
            </a:pPr>
            <a:r>
              <a:rPr lang="en-GB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‘Social’ signals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cover the brand’s perceived fame, popularity and success. </a:t>
            </a:r>
            <a:endParaRPr lang="en-GB" sz="18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-"/>
            </a:pPr>
            <a:r>
              <a:rPr lang="en-GB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Trust 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covers the perceived degree to which the brand will deliver against the promises it makes within its advertising.</a:t>
            </a:r>
          </a:p>
          <a:p>
            <a:pPr marL="342900" lvl="0" indent="-342900" algn="just">
              <a:buFont typeface="Arial" panose="020B0604020202020204" pitchFamily="34" charset="0"/>
              <a:buChar char="-"/>
            </a:pP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lvl="0" indent="0" algn="just">
              <a:buFont typeface="Arial" panose="020B0604020202020204" pitchFamily="34" charset="0"/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findings in the table above show the % of respondents positively scoring the brand, or agreeing with statements in relation to the brands. The ‘fitness’ and ‘social’ signals are composite averages of the metrics listed above. </a:t>
            </a:r>
            <a:endParaRPr lang="en-GB" sz="18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3FBC9E-7B29-44B3-80BF-F4A5181F193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56192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25/02/2025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7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51674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4F53B-E777-4D22-BF14-5A6FF8D3BEAE}" type="datetimeFigureOut">
              <a:rPr lang="en-GB" smtClean="0"/>
              <a:t>25/02/2025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DBA1E-F2E9-4EAB-A2DA-23DB5AEB00CA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7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91669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25/02/2025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7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6216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1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5934826"/>
            <a:ext cx="12192000" cy="92317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5448300" cy="102118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4972" y="6390640"/>
            <a:ext cx="8929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bg1"/>
                </a:solidFill>
              </a:defRPr>
            </a:lvl1pPr>
          </a:lstStyle>
          <a:p>
            <a:fld id="{85BD38DE-0542-4FAE-989F-105676356085}" type="datetimeFigureOut">
              <a:rPr lang="en-GB" smtClean="0"/>
              <a:t>25/02/2025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2480" y="6390640"/>
            <a:ext cx="4790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4485" y="6390640"/>
            <a:ext cx="3584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bg1"/>
                </a:solidFill>
              </a:defRPr>
            </a:lvl1pPr>
          </a:lstStyle>
          <a:p>
            <a:fld id="{79E5F90B-4EFD-4F87-8571-C292E52EB0A8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>
          <a:xfrm>
            <a:off x="377757" y="1614207"/>
            <a:ext cx="11334817" cy="36515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custDataLst>
      <p:tags r:id="rId3"/>
    </p:custDataLst>
    <p:extLst>
      <p:ext uri="{BB962C8B-B14F-4D97-AF65-F5344CB8AC3E}">
        <p14:creationId xmlns:p14="http://schemas.microsoft.com/office/powerpoint/2010/main" val="4279916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spcAft>
          <a:spcPts val="0"/>
        </a:spcAft>
        <a:buFont typeface="Arial" panose="020B0604020202020204" pitchFamily="34" charset="0"/>
        <a:buNone/>
        <a:defRPr sz="1600" b="0" kern="1200" baseline="0">
          <a:solidFill>
            <a:schemeClr val="bg2"/>
          </a:solidFill>
          <a:latin typeface="+mn-lt"/>
          <a:ea typeface="+mn-ea"/>
          <a:cs typeface="+mn-cs"/>
        </a:defRPr>
      </a:lvl1pPr>
      <a:lvl2pPr marL="225425" indent="-225425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600" kern="1200">
          <a:solidFill>
            <a:schemeClr val="bg2"/>
          </a:solidFill>
          <a:latin typeface="+mn-lt"/>
          <a:ea typeface="+mn-ea"/>
          <a:cs typeface="+mn-cs"/>
        </a:defRPr>
      </a:lvl2pPr>
      <a:lvl3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tabLst>
          <a:tab pos="447675" algn="l"/>
        </a:tabLst>
        <a:defRPr sz="1400" kern="1200">
          <a:solidFill>
            <a:schemeClr val="bg2"/>
          </a:solidFill>
          <a:latin typeface="+mn-lt"/>
          <a:ea typeface="+mn-ea"/>
          <a:cs typeface="+mn-cs"/>
        </a:defRPr>
      </a:lvl3pPr>
      <a:lvl4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400" kern="1200">
          <a:solidFill>
            <a:schemeClr val="bg2"/>
          </a:solidFill>
          <a:latin typeface="+mn-lt"/>
          <a:ea typeface="+mn-ea"/>
          <a:cs typeface="+mn-cs"/>
        </a:defRPr>
      </a:lvl4pPr>
      <a:lvl5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400" kern="1200">
          <a:solidFill>
            <a:schemeClr val="bg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pos="302">
          <p15:clr>
            <a:srgbClr val="F26B43"/>
          </p15:clr>
        </p15:guide>
        <p15:guide id="3" pos="7378">
          <p15:clr>
            <a:srgbClr val="F26B43"/>
          </p15:clr>
        </p15:guide>
        <p15:guide id="4" orient="horz" pos="2160">
          <p15:clr>
            <a:srgbClr val="F26B43"/>
          </p15:clr>
        </p15:guide>
        <p15:guide id="5" orient="horz" pos="4165">
          <p15:clr>
            <a:srgbClr val="F26B43"/>
          </p15:clr>
        </p15:guide>
        <p15:guide id="6" orient="horz" pos="3317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34826"/>
            <a:ext cx="12192000" cy="92317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5448300" cy="102118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4972" y="6390640"/>
            <a:ext cx="8929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bg1"/>
                </a:solidFill>
              </a:defRPr>
            </a:lvl1pPr>
          </a:lstStyle>
          <a:p>
            <a:fld id="{87D4F53B-E777-4D22-BF14-5A6FF8D3BEAE}" type="datetimeFigureOut">
              <a:rPr lang="en-GB" smtClean="0"/>
              <a:t>25/02/2025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2480" y="6390640"/>
            <a:ext cx="4790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4485" y="6390640"/>
            <a:ext cx="3584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bg1"/>
                </a:solidFill>
              </a:defRPr>
            </a:lvl1pPr>
          </a:lstStyle>
          <a:p>
            <a:fld id="{9FBDBA1E-F2E9-4EAB-A2DA-23DB5AEB00CA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>
          <a:xfrm>
            <a:off x="377757" y="1614207"/>
            <a:ext cx="11334817" cy="36515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custDataLst>
      <p:tags r:id="rId3"/>
    </p:custDataLst>
    <p:extLst>
      <p:ext uri="{BB962C8B-B14F-4D97-AF65-F5344CB8AC3E}">
        <p14:creationId xmlns:p14="http://schemas.microsoft.com/office/powerpoint/2010/main" val="4005253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4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spcAft>
          <a:spcPts val="0"/>
        </a:spcAft>
        <a:buFont typeface="Arial" panose="020B0604020202020204" pitchFamily="34" charset="0"/>
        <a:buNone/>
        <a:defRPr sz="1600" b="0" kern="1200" baseline="0">
          <a:solidFill>
            <a:schemeClr val="bg2"/>
          </a:solidFill>
          <a:latin typeface="+mn-lt"/>
          <a:ea typeface="+mn-ea"/>
          <a:cs typeface="+mn-cs"/>
        </a:defRPr>
      </a:lvl1pPr>
      <a:lvl2pPr marL="225425" indent="-225425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600" kern="1200">
          <a:solidFill>
            <a:schemeClr val="bg2"/>
          </a:solidFill>
          <a:latin typeface="+mn-lt"/>
          <a:ea typeface="+mn-ea"/>
          <a:cs typeface="+mn-cs"/>
        </a:defRPr>
      </a:lvl2pPr>
      <a:lvl3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tabLst>
          <a:tab pos="447675" algn="l"/>
        </a:tabLst>
        <a:defRPr sz="1400" kern="1200">
          <a:solidFill>
            <a:schemeClr val="bg2"/>
          </a:solidFill>
          <a:latin typeface="+mn-lt"/>
          <a:ea typeface="+mn-ea"/>
          <a:cs typeface="+mn-cs"/>
        </a:defRPr>
      </a:lvl3pPr>
      <a:lvl4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400" kern="1200">
          <a:solidFill>
            <a:schemeClr val="bg2"/>
          </a:solidFill>
          <a:latin typeface="+mn-lt"/>
          <a:ea typeface="+mn-ea"/>
          <a:cs typeface="+mn-cs"/>
        </a:defRPr>
      </a:lvl4pPr>
      <a:lvl5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400" kern="1200">
          <a:solidFill>
            <a:schemeClr val="bg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pos="302">
          <p15:clr>
            <a:srgbClr val="F26B43"/>
          </p15:clr>
        </p15:guide>
        <p15:guide id="3" pos="7378">
          <p15:clr>
            <a:srgbClr val="F26B43"/>
          </p15:clr>
        </p15:guide>
        <p15:guide id="4" orient="horz" pos="2160">
          <p15:clr>
            <a:srgbClr val="F26B43"/>
          </p15:clr>
        </p15:guide>
        <p15:guide id="5" orient="horz" pos="4165">
          <p15:clr>
            <a:srgbClr val="F26B43"/>
          </p15:clr>
        </p15:guide>
        <p15:guide id="6" orient="horz" pos="3317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5934826"/>
            <a:ext cx="12192000" cy="92317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5448300" cy="102118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4972" y="6390640"/>
            <a:ext cx="8929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bg1"/>
                </a:solidFill>
              </a:defRPr>
            </a:lvl1pPr>
          </a:lstStyle>
          <a:p>
            <a:fld id="{2E6EF22D-7DBE-4099-99F0-B83DD9779912}" type="datetimeFigureOut">
              <a:rPr lang="en-GB" smtClean="0"/>
              <a:pPr/>
              <a:t>25/02/2025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2480" y="6390640"/>
            <a:ext cx="4790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4485" y="6390640"/>
            <a:ext cx="3584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bg1"/>
                </a:solidFill>
              </a:defRPr>
            </a:lvl1pPr>
          </a:lstStyle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>
          <a:xfrm>
            <a:off x="377757" y="1614207"/>
            <a:ext cx="11334817" cy="36515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custDataLst>
      <p:tags r:id="rId3"/>
    </p:custDataLst>
    <p:extLst>
      <p:ext uri="{BB962C8B-B14F-4D97-AF65-F5344CB8AC3E}">
        <p14:creationId xmlns:p14="http://schemas.microsoft.com/office/powerpoint/2010/main" val="1752056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8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spcAft>
          <a:spcPts val="0"/>
        </a:spcAft>
        <a:buFont typeface="Arial" panose="020B0604020202020204" pitchFamily="34" charset="0"/>
        <a:buNone/>
        <a:defRPr sz="1600" b="0" kern="1200" baseline="0">
          <a:solidFill>
            <a:schemeClr val="bg2"/>
          </a:solidFill>
          <a:latin typeface="+mn-lt"/>
          <a:ea typeface="+mn-ea"/>
          <a:cs typeface="+mn-cs"/>
        </a:defRPr>
      </a:lvl1pPr>
      <a:lvl2pPr marL="225425" indent="-225425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600" kern="1200">
          <a:solidFill>
            <a:schemeClr val="bg2"/>
          </a:solidFill>
          <a:latin typeface="+mn-lt"/>
          <a:ea typeface="+mn-ea"/>
          <a:cs typeface="+mn-cs"/>
        </a:defRPr>
      </a:lvl2pPr>
      <a:lvl3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tabLst>
          <a:tab pos="447675" algn="l"/>
        </a:tabLst>
        <a:defRPr sz="1400" kern="1200">
          <a:solidFill>
            <a:schemeClr val="bg2"/>
          </a:solidFill>
          <a:latin typeface="+mn-lt"/>
          <a:ea typeface="+mn-ea"/>
          <a:cs typeface="+mn-cs"/>
        </a:defRPr>
      </a:lvl3pPr>
      <a:lvl4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400" kern="1200">
          <a:solidFill>
            <a:schemeClr val="bg2"/>
          </a:solidFill>
          <a:latin typeface="+mn-lt"/>
          <a:ea typeface="+mn-ea"/>
          <a:cs typeface="+mn-cs"/>
        </a:defRPr>
      </a:lvl4pPr>
      <a:lvl5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400" kern="1200">
          <a:solidFill>
            <a:schemeClr val="bg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pos="302">
          <p15:clr>
            <a:srgbClr val="F26B43"/>
          </p15:clr>
        </p15:guide>
        <p15:guide id="3" pos="7378">
          <p15:clr>
            <a:srgbClr val="F26B43"/>
          </p15:clr>
        </p15:guide>
        <p15:guide id="4" orient="horz" pos="2160">
          <p15:clr>
            <a:srgbClr val="F26B43"/>
          </p15:clr>
        </p15:guide>
        <p15:guide id="5" orient="horz" pos="4165">
          <p15:clr>
            <a:srgbClr val="F26B43"/>
          </p15:clr>
        </p15:guide>
        <p15:guide id="6" orient="horz" pos="33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chart" Target="../charts/char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6BB676-6517-457D-9931-720FCE7E06F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9726" y="5479883"/>
            <a:ext cx="11334817" cy="304800"/>
          </a:xfrm>
        </p:spPr>
        <p:txBody>
          <a:bodyPr/>
          <a:lstStyle/>
          <a:p>
            <a:r>
              <a:rPr lang="en-GB" dirty="0"/>
              <a:t>Source: </a:t>
            </a:r>
            <a:r>
              <a:rPr lang="fr-FR" dirty="0"/>
              <a:t>IPA TouchPoints 2024</a:t>
            </a:r>
            <a:r>
              <a:rPr lang="en-GB" dirty="0"/>
              <a:t> </a:t>
            </a:r>
            <a:r>
              <a:rPr lang="en-GB" dirty="0" err="1"/>
              <a:t>SuperHub</a:t>
            </a:r>
            <a:r>
              <a:rPr lang="en-GB" dirty="0"/>
              <a:t> (W2 2023 + W1 2024), Fieldwork Dates: 20</a:t>
            </a:r>
            <a:r>
              <a:rPr lang="en-GB" baseline="30000" dirty="0"/>
              <a:t>th</a:t>
            </a:r>
            <a:r>
              <a:rPr lang="en-GB" dirty="0"/>
              <a:t> Sep 2023 – 3</a:t>
            </a:r>
            <a:r>
              <a:rPr lang="en-GB" baseline="30000" dirty="0"/>
              <a:t>rd</a:t>
            </a:r>
            <a:r>
              <a:rPr lang="en-GB" dirty="0"/>
              <a:t> Dec 2023, 16</a:t>
            </a:r>
            <a:r>
              <a:rPr lang="en-GB" baseline="30000" dirty="0"/>
              <a:t>th</a:t>
            </a:r>
            <a:r>
              <a:rPr lang="en-GB" dirty="0"/>
              <a:t> Jan 2024 – 12</a:t>
            </a:r>
            <a:r>
              <a:rPr lang="en-GB" baseline="30000" dirty="0"/>
              <a:t>th</a:t>
            </a:r>
            <a:r>
              <a:rPr lang="en-GB" dirty="0"/>
              <a:t> Apr 2024) Base: adults 15+. Newspaper/magazine/TV figures include online/app consumption.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B7C1D8-CF62-40A5-A33A-728FAC02F89D}"/>
              </a:ext>
            </a:extLst>
          </p:cNvPr>
          <p:cNvSpPr txBox="1"/>
          <p:nvPr/>
        </p:nvSpPr>
        <p:spPr>
          <a:xfrm rot="16200000">
            <a:off x="-2077584" y="2907008"/>
            <a:ext cx="5393219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121917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ADULTS REACHED PER WEEK </a:t>
            </a:r>
          </a:p>
          <a:p>
            <a:pPr marL="0" marR="0" lvl="0" indent="0" algn="ctr" defTabSz="121917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(MILLIONS)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7FCD571-78F2-4328-A3D0-7C177C92E9CF}"/>
              </a:ext>
            </a:extLst>
          </p:cNvPr>
          <p:cNvSpPr txBox="1"/>
          <p:nvPr/>
        </p:nvSpPr>
        <p:spPr>
          <a:xfrm>
            <a:off x="4718810" y="5056023"/>
            <a:ext cx="30177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121917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AVERAGE HOURS PER WEEK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30287D8-2237-4107-89AE-641FB970BCEC}"/>
              </a:ext>
            </a:extLst>
          </p:cNvPr>
          <p:cNvGraphicFramePr/>
          <p:nvPr/>
        </p:nvGraphicFramePr>
        <p:xfrm>
          <a:off x="455050" y="1292390"/>
          <a:ext cx="11670800" cy="40757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3C978C76-D19F-42CA-BFF2-3B01FF93230D}"/>
              </a:ext>
            </a:extLst>
          </p:cNvPr>
          <p:cNvSpPr/>
          <p:nvPr/>
        </p:nvSpPr>
        <p:spPr>
          <a:xfrm>
            <a:off x="1229657" y="1821836"/>
            <a:ext cx="9889058" cy="300838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B68448C-9C8B-4462-A422-BCF904E1CE17}"/>
              </a:ext>
            </a:extLst>
          </p:cNvPr>
          <p:cNvSpPr/>
          <p:nvPr/>
        </p:nvSpPr>
        <p:spPr>
          <a:xfrm rot="10800000">
            <a:off x="1229658" y="2500051"/>
            <a:ext cx="7223678" cy="23301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2736C12-05C1-4E74-B11F-5E6DDEE9B3DF}"/>
              </a:ext>
            </a:extLst>
          </p:cNvPr>
          <p:cNvSpPr/>
          <p:nvPr/>
        </p:nvSpPr>
        <p:spPr>
          <a:xfrm>
            <a:off x="1229657" y="2889116"/>
            <a:ext cx="3856908" cy="19411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11985A-F483-4529-8632-339363ABA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Commercial TV delivers scale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FB33949-4083-4B40-9E68-25A7A0E85B2A}"/>
              </a:ext>
            </a:extLst>
          </p:cNvPr>
          <p:cNvSpPr/>
          <p:nvPr/>
        </p:nvSpPr>
        <p:spPr>
          <a:xfrm>
            <a:off x="1229657" y="3354219"/>
            <a:ext cx="2526634" cy="147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75961E7-BAB7-42A4-BA0A-18C541420FEB}"/>
              </a:ext>
            </a:extLst>
          </p:cNvPr>
          <p:cNvSpPr txBox="1"/>
          <p:nvPr/>
        </p:nvSpPr>
        <p:spPr>
          <a:xfrm rot="5400000">
            <a:off x="9918107" y="3645881"/>
            <a:ext cx="2026920" cy="3389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Commercial TV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0A21D4D-716D-44E5-82E5-D6DC07F0D0AD}"/>
              </a:ext>
            </a:extLst>
          </p:cNvPr>
          <p:cNvSpPr txBox="1"/>
          <p:nvPr/>
        </p:nvSpPr>
        <p:spPr>
          <a:xfrm rot="5400000">
            <a:off x="7279237" y="3673180"/>
            <a:ext cx="2026921" cy="3389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Social Media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8DDCF42-C2D6-492E-9520-54D54596F66B}"/>
              </a:ext>
            </a:extLst>
          </p:cNvPr>
          <p:cNvSpPr txBox="1"/>
          <p:nvPr/>
        </p:nvSpPr>
        <p:spPr>
          <a:xfrm rot="5400000">
            <a:off x="4010608" y="3790242"/>
            <a:ext cx="1844587" cy="3389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Commercial Radio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461A983-FA04-4ED2-ADF5-5ED8CE912B7C}"/>
              </a:ext>
            </a:extLst>
          </p:cNvPr>
          <p:cNvSpPr txBox="1"/>
          <p:nvPr/>
        </p:nvSpPr>
        <p:spPr>
          <a:xfrm rot="5400000">
            <a:off x="3032947" y="4121292"/>
            <a:ext cx="1076098" cy="3389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YouTube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50682C1-B389-40A0-A09E-B61DEB2C0723}"/>
              </a:ext>
            </a:extLst>
          </p:cNvPr>
          <p:cNvSpPr/>
          <p:nvPr/>
        </p:nvSpPr>
        <p:spPr>
          <a:xfrm>
            <a:off x="1229657" y="2985631"/>
            <a:ext cx="1533855" cy="184458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B17341C-567C-459E-966B-E6C2BF55FB53}"/>
              </a:ext>
            </a:extLst>
          </p:cNvPr>
          <p:cNvSpPr/>
          <p:nvPr/>
        </p:nvSpPr>
        <p:spPr>
          <a:xfrm>
            <a:off x="1229656" y="4175455"/>
            <a:ext cx="1525019" cy="65476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8CFB53B-06E9-4C45-92EE-74057F1DA038}"/>
              </a:ext>
            </a:extLst>
          </p:cNvPr>
          <p:cNvSpPr txBox="1"/>
          <p:nvPr/>
        </p:nvSpPr>
        <p:spPr>
          <a:xfrm>
            <a:off x="1992165" y="4174710"/>
            <a:ext cx="1882108" cy="3308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TikTok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3C3420A-09CD-4DB0-B0CA-DE987D78494F}"/>
              </a:ext>
            </a:extLst>
          </p:cNvPr>
          <p:cNvSpPr txBox="1"/>
          <p:nvPr/>
        </p:nvSpPr>
        <p:spPr>
          <a:xfrm>
            <a:off x="1229656" y="2983921"/>
            <a:ext cx="137214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Newsbrands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68366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331C2-F986-49CD-835F-768D08D9C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TV advertising signals brand fame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B161AC-6868-41FE-A38D-F1070D109F4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/>
              <a:t>Source: Signalling Success, 2020, house51 / Thinkbox. Adults 16+. Top 2 box agreement “This brand will become well known”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9A947C0E-AAAE-4171-9BB1-2FD8284BA8C8}"/>
              </a:ext>
            </a:extLst>
          </p:cNvPr>
          <p:cNvGraphicFramePr/>
          <p:nvPr/>
        </p:nvGraphicFramePr>
        <p:xfrm>
          <a:off x="361979" y="1571088"/>
          <a:ext cx="11318301" cy="38890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1" name="Group 10">
            <a:extLst>
              <a:ext uri="{FF2B5EF4-FFF2-40B4-BE49-F238E27FC236}">
                <a16:creationId xmlns:a16="http://schemas.microsoft.com/office/drawing/2014/main" id="{1E228371-8703-448D-A943-B631B76D745A}"/>
              </a:ext>
            </a:extLst>
          </p:cNvPr>
          <p:cNvGrpSpPr/>
          <p:nvPr/>
        </p:nvGrpSpPr>
        <p:grpSpPr>
          <a:xfrm>
            <a:off x="1989741" y="1765119"/>
            <a:ext cx="470430" cy="324000"/>
            <a:chOff x="1564112" y="1303139"/>
            <a:chExt cx="324000" cy="279336"/>
          </a:xfrm>
          <a:solidFill>
            <a:schemeClr val="accent2"/>
          </a:solidFill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1CEDAA4-AB0C-4C8C-90EE-604F2CE869C8}"/>
                </a:ext>
              </a:extLst>
            </p:cNvPr>
            <p:cNvSpPr/>
            <p:nvPr/>
          </p:nvSpPr>
          <p:spPr>
            <a:xfrm>
              <a:off x="1564112" y="1303139"/>
              <a:ext cx="324000" cy="20614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5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52%</a:t>
              </a:r>
            </a:p>
          </p:txBody>
        </p:sp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53087481-4ACA-4D00-94AA-B97A0176B314}"/>
                </a:ext>
              </a:extLst>
            </p:cNvPr>
            <p:cNvSpPr/>
            <p:nvPr/>
          </p:nvSpPr>
          <p:spPr>
            <a:xfrm rot="10800000">
              <a:off x="1662312" y="1496019"/>
              <a:ext cx="127601" cy="86456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66" name="Rectangle 65">
            <a:extLst>
              <a:ext uri="{FF2B5EF4-FFF2-40B4-BE49-F238E27FC236}">
                <a16:creationId xmlns:a16="http://schemas.microsoft.com/office/drawing/2014/main" id="{A77CBEAB-6501-4D26-BAAC-127501B55AEB}"/>
              </a:ext>
            </a:extLst>
          </p:cNvPr>
          <p:cNvSpPr/>
          <p:nvPr/>
        </p:nvSpPr>
        <p:spPr>
          <a:xfrm>
            <a:off x="788389" y="1169407"/>
            <a:ext cx="807047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Brand will become well known 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37F27EE6-1DF3-444E-AB5D-FCDC70AE4A97}"/>
              </a:ext>
            </a:extLst>
          </p:cNvPr>
          <p:cNvGrpSpPr/>
          <p:nvPr/>
        </p:nvGrpSpPr>
        <p:grpSpPr>
          <a:xfrm>
            <a:off x="3694767" y="2026002"/>
            <a:ext cx="470430" cy="324000"/>
            <a:chOff x="1564112" y="1303139"/>
            <a:chExt cx="324000" cy="279336"/>
          </a:xfrm>
          <a:solidFill>
            <a:schemeClr val="accent2"/>
          </a:solidFill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FE426586-91C0-4B45-ACB7-524091352A95}"/>
                </a:ext>
              </a:extLst>
            </p:cNvPr>
            <p:cNvSpPr/>
            <p:nvPr/>
          </p:nvSpPr>
          <p:spPr>
            <a:xfrm>
              <a:off x="1564112" y="1303139"/>
              <a:ext cx="324000" cy="20614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5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48%</a:t>
              </a:r>
            </a:p>
          </p:txBody>
        </p:sp>
        <p:sp>
          <p:nvSpPr>
            <p:cNvPr id="69" name="Isosceles Triangle 68">
              <a:extLst>
                <a:ext uri="{FF2B5EF4-FFF2-40B4-BE49-F238E27FC236}">
                  <a16:creationId xmlns:a16="http://schemas.microsoft.com/office/drawing/2014/main" id="{FFEED294-01F5-4ED8-BCC2-8DE44938AAFF}"/>
                </a:ext>
              </a:extLst>
            </p:cNvPr>
            <p:cNvSpPr/>
            <p:nvPr/>
          </p:nvSpPr>
          <p:spPr>
            <a:xfrm rot="10800000">
              <a:off x="1662312" y="1496019"/>
              <a:ext cx="127601" cy="86456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1D39052A-D346-4C51-8FEF-3AA504388CA0}"/>
              </a:ext>
            </a:extLst>
          </p:cNvPr>
          <p:cNvGrpSpPr/>
          <p:nvPr/>
        </p:nvGrpSpPr>
        <p:grpSpPr>
          <a:xfrm>
            <a:off x="5418737" y="2189665"/>
            <a:ext cx="470430" cy="324000"/>
            <a:chOff x="1564112" y="1303139"/>
            <a:chExt cx="324000" cy="279336"/>
          </a:xfrm>
          <a:solidFill>
            <a:schemeClr val="accent2"/>
          </a:solidFill>
        </p:grpSpPr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214C30E0-30D9-457C-BC06-1BA41C7F9860}"/>
                </a:ext>
              </a:extLst>
            </p:cNvPr>
            <p:cNvSpPr/>
            <p:nvPr/>
          </p:nvSpPr>
          <p:spPr>
            <a:xfrm>
              <a:off x="1564112" y="1303139"/>
              <a:ext cx="324000" cy="20614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5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44%</a:t>
              </a:r>
            </a:p>
          </p:txBody>
        </p:sp>
        <p:sp>
          <p:nvSpPr>
            <p:cNvPr id="72" name="Isosceles Triangle 71">
              <a:extLst>
                <a:ext uri="{FF2B5EF4-FFF2-40B4-BE49-F238E27FC236}">
                  <a16:creationId xmlns:a16="http://schemas.microsoft.com/office/drawing/2014/main" id="{FF1FAB36-2EC8-4E1C-BE0B-000073C1E6E6}"/>
                </a:ext>
              </a:extLst>
            </p:cNvPr>
            <p:cNvSpPr/>
            <p:nvPr/>
          </p:nvSpPr>
          <p:spPr>
            <a:xfrm rot="10800000">
              <a:off x="1662312" y="1496019"/>
              <a:ext cx="127601" cy="86456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E6371B88-1199-425B-8849-F62BBD99B84C}"/>
              </a:ext>
            </a:extLst>
          </p:cNvPr>
          <p:cNvGrpSpPr/>
          <p:nvPr/>
        </p:nvGrpSpPr>
        <p:grpSpPr>
          <a:xfrm>
            <a:off x="7160452" y="2189662"/>
            <a:ext cx="470430" cy="324000"/>
            <a:chOff x="1564112" y="1303139"/>
            <a:chExt cx="324000" cy="279336"/>
          </a:xfrm>
          <a:solidFill>
            <a:schemeClr val="accent2"/>
          </a:solidFill>
        </p:grpSpPr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AEB05B64-A756-4276-871A-9737F0D52B42}"/>
                </a:ext>
              </a:extLst>
            </p:cNvPr>
            <p:cNvSpPr/>
            <p:nvPr/>
          </p:nvSpPr>
          <p:spPr>
            <a:xfrm>
              <a:off x="1564112" y="1303139"/>
              <a:ext cx="324000" cy="20614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5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44%</a:t>
              </a:r>
            </a:p>
          </p:txBody>
        </p:sp>
        <p:sp>
          <p:nvSpPr>
            <p:cNvPr id="75" name="Isosceles Triangle 74">
              <a:extLst>
                <a:ext uri="{FF2B5EF4-FFF2-40B4-BE49-F238E27FC236}">
                  <a16:creationId xmlns:a16="http://schemas.microsoft.com/office/drawing/2014/main" id="{E6700A64-C795-45CB-8CA8-740CF2A5E0D0}"/>
                </a:ext>
              </a:extLst>
            </p:cNvPr>
            <p:cNvSpPr/>
            <p:nvPr/>
          </p:nvSpPr>
          <p:spPr>
            <a:xfrm rot="10800000">
              <a:off x="1662312" y="1496019"/>
              <a:ext cx="127601" cy="86456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767DB93D-8D26-4EF4-9773-EC86B9F83CC5}"/>
              </a:ext>
            </a:extLst>
          </p:cNvPr>
          <p:cNvGrpSpPr/>
          <p:nvPr/>
        </p:nvGrpSpPr>
        <p:grpSpPr>
          <a:xfrm>
            <a:off x="8880394" y="2385605"/>
            <a:ext cx="470430" cy="324000"/>
            <a:chOff x="1564112" y="1303139"/>
            <a:chExt cx="324000" cy="279336"/>
          </a:xfrm>
          <a:solidFill>
            <a:schemeClr val="accent2"/>
          </a:solidFill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A659D718-9A97-429D-AE6F-534BEE21F5A7}"/>
                </a:ext>
              </a:extLst>
            </p:cNvPr>
            <p:cNvSpPr/>
            <p:nvPr/>
          </p:nvSpPr>
          <p:spPr>
            <a:xfrm>
              <a:off x="1564112" y="1303139"/>
              <a:ext cx="324000" cy="20614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5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40%</a:t>
              </a:r>
            </a:p>
          </p:txBody>
        </p:sp>
        <p:sp>
          <p:nvSpPr>
            <p:cNvPr id="78" name="Isosceles Triangle 77">
              <a:extLst>
                <a:ext uri="{FF2B5EF4-FFF2-40B4-BE49-F238E27FC236}">
                  <a16:creationId xmlns:a16="http://schemas.microsoft.com/office/drawing/2014/main" id="{DA9183A2-881D-4E22-9E13-62A11660B764}"/>
                </a:ext>
              </a:extLst>
            </p:cNvPr>
            <p:cNvSpPr/>
            <p:nvPr/>
          </p:nvSpPr>
          <p:spPr>
            <a:xfrm rot="10800000">
              <a:off x="1662312" y="1496019"/>
              <a:ext cx="127601" cy="86456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34674577-CB6C-480C-98FF-4DBF6527096B}"/>
              </a:ext>
            </a:extLst>
          </p:cNvPr>
          <p:cNvGrpSpPr/>
          <p:nvPr/>
        </p:nvGrpSpPr>
        <p:grpSpPr>
          <a:xfrm>
            <a:off x="10589446" y="2450924"/>
            <a:ext cx="470430" cy="324000"/>
            <a:chOff x="1564112" y="1303139"/>
            <a:chExt cx="324000" cy="279336"/>
          </a:xfrm>
          <a:solidFill>
            <a:schemeClr val="accent2"/>
          </a:solidFill>
        </p:grpSpPr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51401368-6D77-4DC4-8E21-73B293A0D3F0}"/>
                </a:ext>
              </a:extLst>
            </p:cNvPr>
            <p:cNvSpPr/>
            <p:nvPr/>
          </p:nvSpPr>
          <p:spPr>
            <a:xfrm>
              <a:off x="1564112" y="1303139"/>
              <a:ext cx="324000" cy="20614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5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38%</a:t>
              </a:r>
            </a:p>
          </p:txBody>
        </p:sp>
        <p:sp>
          <p:nvSpPr>
            <p:cNvPr id="81" name="Isosceles Triangle 80">
              <a:extLst>
                <a:ext uri="{FF2B5EF4-FFF2-40B4-BE49-F238E27FC236}">
                  <a16:creationId xmlns:a16="http://schemas.microsoft.com/office/drawing/2014/main" id="{BCE7F009-426B-4A79-8DB3-C2949D8811C3}"/>
                </a:ext>
              </a:extLst>
            </p:cNvPr>
            <p:cNvSpPr/>
            <p:nvPr/>
          </p:nvSpPr>
          <p:spPr>
            <a:xfrm rot="10800000">
              <a:off x="1662312" y="1496019"/>
              <a:ext cx="127601" cy="86456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16017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0AEBE61-21C0-4D2C-B5AA-49299D191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TV ads drive the strongest fitness, social and trust signals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C559683-C8FB-4760-A9FB-76209C45651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/>
              <a:t>Source: Signalling Success, 2020, house51/Thinkbox. Base: all adults (3,654)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DAA2C1B-8FFC-4789-A5AC-87E7B828F25E}"/>
              </a:ext>
            </a:extLst>
          </p:cNvPr>
          <p:cNvGraphicFramePr>
            <a:graphicFrameLocks noGrp="1"/>
          </p:cNvGraphicFramePr>
          <p:nvPr/>
        </p:nvGraphicFramePr>
        <p:xfrm>
          <a:off x="698498" y="1847393"/>
          <a:ext cx="10693403" cy="2817495"/>
        </p:xfrm>
        <a:graphic>
          <a:graphicData uri="http://schemas.openxmlformats.org/drawingml/2006/table">
            <a:tbl>
              <a:tblPr/>
              <a:tblGrid>
                <a:gridCol w="2071846">
                  <a:extLst>
                    <a:ext uri="{9D8B030D-6E8A-4147-A177-3AD203B41FA5}">
                      <a16:colId xmlns:a16="http://schemas.microsoft.com/office/drawing/2014/main" val="1327992228"/>
                    </a:ext>
                  </a:extLst>
                </a:gridCol>
                <a:gridCol w="1231651">
                  <a:extLst>
                    <a:ext uri="{9D8B030D-6E8A-4147-A177-3AD203B41FA5}">
                      <a16:colId xmlns:a16="http://schemas.microsoft.com/office/drawing/2014/main" val="1786410514"/>
                    </a:ext>
                  </a:extLst>
                </a:gridCol>
                <a:gridCol w="1231651">
                  <a:extLst>
                    <a:ext uri="{9D8B030D-6E8A-4147-A177-3AD203B41FA5}">
                      <a16:colId xmlns:a16="http://schemas.microsoft.com/office/drawing/2014/main" val="2651372250"/>
                    </a:ext>
                  </a:extLst>
                </a:gridCol>
                <a:gridCol w="1231651">
                  <a:extLst>
                    <a:ext uri="{9D8B030D-6E8A-4147-A177-3AD203B41FA5}">
                      <a16:colId xmlns:a16="http://schemas.microsoft.com/office/drawing/2014/main" val="2938370260"/>
                    </a:ext>
                  </a:extLst>
                </a:gridCol>
                <a:gridCol w="1231651">
                  <a:extLst>
                    <a:ext uri="{9D8B030D-6E8A-4147-A177-3AD203B41FA5}">
                      <a16:colId xmlns:a16="http://schemas.microsoft.com/office/drawing/2014/main" val="4167378277"/>
                    </a:ext>
                  </a:extLst>
                </a:gridCol>
                <a:gridCol w="1231651">
                  <a:extLst>
                    <a:ext uri="{9D8B030D-6E8A-4147-A177-3AD203B41FA5}">
                      <a16:colId xmlns:a16="http://schemas.microsoft.com/office/drawing/2014/main" val="2340168452"/>
                    </a:ext>
                  </a:extLst>
                </a:gridCol>
                <a:gridCol w="1231651">
                  <a:extLst>
                    <a:ext uri="{9D8B030D-6E8A-4147-A177-3AD203B41FA5}">
                      <a16:colId xmlns:a16="http://schemas.microsoft.com/office/drawing/2014/main" val="2291056710"/>
                    </a:ext>
                  </a:extLst>
                </a:gridCol>
                <a:gridCol w="1231651">
                  <a:extLst>
                    <a:ext uri="{9D8B030D-6E8A-4147-A177-3AD203B41FA5}">
                      <a16:colId xmlns:a16="http://schemas.microsoft.com/office/drawing/2014/main" val="4177497543"/>
                    </a:ext>
                  </a:extLst>
                </a:gridCol>
              </a:tblGrid>
              <a:tr h="285750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Ad signalling power by media channel (% positively scoring / agreeing to statement) - Adults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025934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Signal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TV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Newspapers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Magazines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Radio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Social Media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Video sharing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074482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Quality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ED9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5DB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EDD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8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12348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Financial strength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E3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726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827795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Confidence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2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A7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5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8E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938266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'Fitness' signal average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D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E9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7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8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19208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81020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Well known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E9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EEA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DD8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91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86934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Popularity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D9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A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5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957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257568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Success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9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D2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5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A7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639606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'Social' signal average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1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3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4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3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9342036"/>
                  </a:ext>
                </a:extLst>
              </a:tr>
              <a:tr h="66675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721787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Trust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8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ACA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2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16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005891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All measure average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7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5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26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1106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2340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Thinkbox">
  <a:themeElements>
    <a:clrScheme name="THINKBOX">
      <a:dk1>
        <a:sysClr val="windowText" lastClr="000000"/>
      </a:dk1>
      <a:lt1>
        <a:sysClr val="window" lastClr="FFFFFF"/>
      </a:lt1>
      <a:dk2>
        <a:srgbClr val="372D87"/>
      </a:dk2>
      <a:lt2>
        <a:srgbClr val="4D4D4D"/>
      </a:lt2>
      <a:accent1>
        <a:srgbClr val="372D87"/>
      </a:accent1>
      <a:accent2>
        <a:srgbClr val="0069B4"/>
      </a:accent2>
      <a:accent3>
        <a:srgbClr val="E10514"/>
      </a:accent3>
      <a:accent4>
        <a:srgbClr val="EB7305"/>
      </a:accent4>
      <a:accent5>
        <a:srgbClr val="009B3C"/>
      </a:accent5>
      <a:accent6>
        <a:srgbClr val="87B923"/>
      </a:accent6>
      <a:hlink>
        <a:srgbClr val="000000"/>
      </a:hlink>
      <a:folHlink>
        <a:srgbClr val="000000"/>
      </a:folHlink>
    </a:clrScheme>
    <a:fontScheme name="Custom 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15875">
          <a:solidFill>
            <a:schemeClr val="accent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2225">
          <a:solidFill>
            <a:srgbClr val="D9D9D9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600" dirty="0" err="1" smtClean="0">
            <a:solidFill>
              <a:schemeClr val="bg2"/>
            </a:solidFill>
          </a:defRPr>
        </a:defPPr>
      </a:lstStyle>
    </a:txDef>
  </a:objectDefaults>
  <a:extraClrSchemeLst/>
  <a:custClrLst>
    <a:custClr name="Yellow">
      <a:srgbClr val="FFCD00"/>
    </a:custClr>
    <a:custClr name="Light green">
      <a:srgbClr val="B9CD00"/>
    </a:custClr>
    <a:custClr name="Light blue ">
      <a:srgbClr val="00A5D7"/>
    </a:custClr>
  </a:custClrLst>
  <a:extLst>
    <a:ext uri="{05A4C25C-085E-4340-85A3-A5531E510DB2}">
      <thm15:themeFamily xmlns:thm15="http://schemas.microsoft.com/office/thememl/2012/main" name="Office Theme" id="{87B111D4-E9AF-426D-8C9F-EE971196E37C}" vid="{A929D647-F1B9-49CF-A84B-43D843FFC864}"/>
    </a:ext>
  </a:extLst>
</a:theme>
</file>

<file path=ppt/theme/theme2.xml><?xml version="1.0" encoding="utf-8"?>
<a:theme xmlns:a="http://schemas.openxmlformats.org/drawingml/2006/main" name="2_Thinkbox">
  <a:themeElements>
    <a:clrScheme name="THINKBOX">
      <a:dk1>
        <a:sysClr val="windowText" lastClr="000000"/>
      </a:dk1>
      <a:lt1>
        <a:sysClr val="window" lastClr="FFFFFF"/>
      </a:lt1>
      <a:dk2>
        <a:srgbClr val="372D87"/>
      </a:dk2>
      <a:lt2>
        <a:srgbClr val="4D4D4D"/>
      </a:lt2>
      <a:accent1>
        <a:srgbClr val="372D87"/>
      </a:accent1>
      <a:accent2>
        <a:srgbClr val="0069B4"/>
      </a:accent2>
      <a:accent3>
        <a:srgbClr val="E10514"/>
      </a:accent3>
      <a:accent4>
        <a:srgbClr val="EB7305"/>
      </a:accent4>
      <a:accent5>
        <a:srgbClr val="009B3C"/>
      </a:accent5>
      <a:accent6>
        <a:srgbClr val="87B923"/>
      </a:accent6>
      <a:hlink>
        <a:srgbClr val="000000"/>
      </a:hlink>
      <a:folHlink>
        <a:srgbClr val="000000"/>
      </a:folHlink>
    </a:clrScheme>
    <a:fontScheme name="Custom 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15875">
          <a:solidFill>
            <a:schemeClr val="accent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2225">
          <a:solidFill>
            <a:srgbClr val="D9D9D9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600" dirty="0" err="1" smtClean="0">
            <a:solidFill>
              <a:schemeClr val="bg2"/>
            </a:solidFill>
          </a:defRPr>
        </a:defPPr>
      </a:lstStyle>
    </a:txDef>
  </a:objectDefaults>
  <a:extraClrSchemeLst/>
  <a:custClrLst>
    <a:custClr name="Yellow">
      <a:srgbClr val="FFCD00"/>
    </a:custClr>
    <a:custClr name="Light green">
      <a:srgbClr val="B9CD00"/>
    </a:custClr>
    <a:custClr name="Light blue ">
      <a:srgbClr val="00A5D7"/>
    </a:custClr>
  </a:custClrLst>
  <a:extLst>
    <a:ext uri="{05A4C25C-085E-4340-85A3-A5531E510DB2}">
      <thm15:themeFamily xmlns:thm15="http://schemas.microsoft.com/office/thememl/2012/main" name="Office Theme" id="{87B111D4-E9AF-426D-8C9F-EE971196E37C}" vid="{A929D647-F1B9-49CF-A84B-43D843FFC864}"/>
    </a:ext>
  </a:extLst>
</a:theme>
</file>

<file path=ppt/theme/theme3.xml><?xml version="1.0" encoding="utf-8"?>
<a:theme xmlns:a="http://schemas.openxmlformats.org/drawingml/2006/main" name="7_Thinkbox">
  <a:themeElements>
    <a:clrScheme name="THINKBOX">
      <a:dk1>
        <a:sysClr val="windowText" lastClr="000000"/>
      </a:dk1>
      <a:lt1>
        <a:sysClr val="window" lastClr="FFFFFF"/>
      </a:lt1>
      <a:dk2>
        <a:srgbClr val="372D87"/>
      </a:dk2>
      <a:lt2>
        <a:srgbClr val="4D4D4D"/>
      </a:lt2>
      <a:accent1>
        <a:srgbClr val="372D87"/>
      </a:accent1>
      <a:accent2>
        <a:srgbClr val="0069B4"/>
      </a:accent2>
      <a:accent3>
        <a:srgbClr val="E10514"/>
      </a:accent3>
      <a:accent4>
        <a:srgbClr val="EB7305"/>
      </a:accent4>
      <a:accent5>
        <a:srgbClr val="009B3C"/>
      </a:accent5>
      <a:accent6>
        <a:srgbClr val="87B923"/>
      </a:accent6>
      <a:hlink>
        <a:srgbClr val="000000"/>
      </a:hlink>
      <a:folHlink>
        <a:srgbClr val="000000"/>
      </a:folHlink>
    </a:clrScheme>
    <a:fontScheme name="Custom 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15875">
          <a:solidFill>
            <a:schemeClr val="accent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2225">
          <a:solidFill>
            <a:srgbClr val="D9D9D9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600" dirty="0" err="1" smtClean="0">
            <a:solidFill>
              <a:schemeClr val="bg2"/>
            </a:solidFill>
          </a:defRPr>
        </a:defPPr>
      </a:lstStyle>
    </a:txDef>
  </a:objectDefaults>
  <a:extraClrSchemeLst/>
  <a:custClrLst>
    <a:custClr name="Yellow">
      <a:srgbClr val="FFCD00"/>
    </a:custClr>
    <a:custClr name="Light green">
      <a:srgbClr val="B9CD00"/>
    </a:custClr>
    <a:custClr name="Light blue ">
      <a:srgbClr val="00A5D7"/>
    </a:custClr>
  </a:custClrLst>
  <a:extLst>
    <a:ext uri="{05A4C25C-085E-4340-85A3-A5531E510DB2}">
      <thm15:themeFamily xmlns:thm15="http://schemas.microsoft.com/office/thememl/2012/main" name="Office Theme" id="{87B111D4-E9AF-426D-8C9F-EE971196E37C}" vid="{A929D647-F1B9-49CF-A84B-43D843FFC864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528</Words>
  <Application>Microsoft Office PowerPoint</Application>
  <PresentationFormat>Widescreen</PresentationFormat>
  <Paragraphs>139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Thinkbox</vt:lpstr>
      <vt:lpstr>2_Thinkbox</vt:lpstr>
      <vt:lpstr>7_Thinkbox</vt:lpstr>
      <vt:lpstr>Commercial TV delivers scale</vt:lpstr>
      <vt:lpstr>TV advertising signals brand fame</vt:lpstr>
      <vt:lpstr>TV ads drive the strongest fitness, social and trust signals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Commercial TV delivers unbeatable scale and reach</dc:title>
  <dc:creator>Akeel Mungul</dc:creator>
  <cp:lastModifiedBy>Nailah Uddin</cp:lastModifiedBy>
  <cp:revision>4</cp:revision>
  <dcterms:created xsi:type="dcterms:W3CDTF">2022-08-05T08:20:34Z</dcterms:created>
  <dcterms:modified xsi:type="dcterms:W3CDTF">2025-02-25T14:56:05Z</dcterms:modified>
</cp:coreProperties>
</file>