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81" r:id="rId2"/>
    <p:sldMasterId id="2147484325" r:id="rId3"/>
  </p:sldMasterIdLst>
  <p:notesMasterIdLst>
    <p:notesMasterId r:id="rId7"/>
  </p:notesMasterIdLst>
  <p:sldIdLst>
    <p:sldId id="4666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660640230318396E-2"/>
          <c:y val="4.7079623610325985E-2"/>
          <c:w val="0.8929190565685563"/>
          <c:h val="0.82150175078970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0-D8AF-4069-B4F1-6A6C4443B6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1-D8AF-4069-B4F1-6A6C4443B6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2-D8AF-4069-B4F1-6A6C4443B6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3-D8AF-4069-B4F1-6A6C4443B6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4-D8AF-4069-B4F1-6A6C4443B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967984"/>
        <c:axId val="544971968"/>
      </c:barChart>
      <c:catAx>
        <c:axId val="54496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544971968"/>
        <c:crosses val="autoZero"/>
        <c:auto val="1"/>
        <c:lblAlgn val="ctr"/>
        <c:lblOffset val="100"/>
        <c:tickMarkSkip val="1"/>
        <c:noMultiLvlLbl val="0"/>
      </c:catAx>
      <c:valAx>
        <c:axId val="544971968"/>
        <c:scaling>
          <c:orientation val="minMax"/>
          <c:max val="5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544967984"/>
        <c:crosses val="autoZero"/>
        <c:crossBetween val="midCat"/>
        <c:majorUnit val="1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51831374691313E-2"/>
          <c:y val="5.248174016365207E-2"/>
          <c:w val="0.91247626300095752"/>
          <c:h val="0.73609175481993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TV</c:v>
                </c:pt>
                <c:pt idx="1">
                  <c:v>Radio</c:v>
                </c:pt>
                <c:pt idx="2">
                  <c:v>Newsbrands</c:v>
                </c:pt>
                <c:pt idx="3">
                  <c:v>Magazines</c:v>
                </c:pt>
                <c:pt idx="4">
                  <c:v>Social media</c:v>
                </c:pt>
                <c:pt idx="5">
                  <c:v>Video sharing sites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0.52452625487619997</c:v>
                </c:pt>
                <c:pt idx="1">
                  <c:v>0.47533286023459997</c:v>
                </c:pt>
                <c:pt idx="2">
                  <c:v>0.44</c:v>
                </c:pt>
                <c:pt idx="3">
                  <c:v>0.44</c:v>
                </c:pt>
                <c:pt idx="4">
                  <c:v>0.4</c:v>
                </c:pt>
                <c:pt idx="5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7-4544-8B10-28FFCE868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2"/>
        <c:axId val="117234304"/>
        <c:axId val="125907328"/>
      </c:barChart>
      <c:catAx>
        <c:axId val="11723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125907328"/>
        <c:crosses val="autoZero"/>
        <c:auto val="1"/>
        <c:lblAlgn val="ctr"/>
        <c:lblOffset val="100"/>
        <c:noMultiLvlLbl val="0"/>
      </c:catAx>
      <c:valAx>
        <c:axId val="125907328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GB" sz="1100" dirty="0"/>
                  <a:t>% TOP 2 BOX AGREEMENT</a:t>
                </a:r>
              </a:p>
            </c:rich>
          </c:tx>
          <c:layout>
            <c:manualLayout>
              <c:xMode val="edge"/>
              <c:yMode val="edge"/>
              <c:x val="1.8314851319115828E-2"/>
              <c:y val="0.17374841221271978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11723430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0E487-0F30-4B30-B935-7212E9F5889A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9EB42-EF0C-4DC8-BB1D-9522A0509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8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As well as reaching</a:t>
            </a:r>
            <a:r>
              <a:rPr lang="en-GB" baseline="0" dirty="0"/>
              <a:t> into every corner of the country, people also spend a lot of time with TV. It is the most popular medium.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DFD36-33EA-4DB4-B32D-6EBE0B1D44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25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3CC1AF-72A9-4FF5-899E-CC408CE05EB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0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Thinkbox’s ‘Signalling Success’ study found that TV advertising drives the strongest ‘fitness’, ‘social’ and trust signals.</a:t>
            </a:r>
          </a:p>
          <a:p>
            <a:endParaRPr lang="en-GB" dirty="0"/>
          </a:p>
          <a:p>
            <a:r>
              <a:rPr lang="en-GB" dirty="0"/>
              <a:t>Statements asked within the study were split into three groups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based on the type of signal communicated:</a:t>
            </a:r>
          </a:p>
          <a:p>
            <a:endParaRPr lang="en-GB" sz="1800" dirty="0">
              <a:effectLst/>
              <a:latin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-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‘Fitness’ signals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cover the perceived brand quality, financial strength of the company and the company’s confidence in their brand. 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-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‘Social’ signals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cover the brand’s perceived fame, popularity and success.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-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Trust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covers the perceived degree to which the brand will deliver against the promises it makes within its advertising.</a:t>
            </a:r>
          </a:p>
          <a:p>
            <a:pPr marL="342900" lvl="0" indent="-342900" algn="just">
              <a:buFont typeface="Arial" panose="020B0604020202020204" pitchFamily="34" charset="0"/>
              <a:buChar char="-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findings in the table above show the % of respondents positively scoring the brand, or agreeing with statements in relation to the brands. The ‘fitness’ and ‘social’ signals are composite averages of the metrics listed above.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3FBC9E-7B29-44B3-80BF-F4A5181F19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1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18/07/2023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167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F53B-E777-4D22-BF14-5A6FF8D3BEAE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BA1E-F2E9-4EAB-A2DA-23DB5AEB00C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66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18/07/2023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1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18/07/2023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427991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7D4F53B-E777-4D22-BF14-5A6FF8D3BEAE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9FBDBA1E-F2E9-4EAB-A2DA-23DB5AEB00C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400525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18/07/2023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75205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B676-6517-457D-9931-720FCE7E06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580000"/>
            <a:ext cx="11334817" cy="304800"/>
          </a:xfrm>
        </p:spPr>
        <p:txBody>
          <a:bodyPr/>
          <a:lstStyle/>
          <a:p>
            <a:r>
              <a:rPr lang="en-GB" dirty="0"/>
              <a:t>Source: </a:t>
            </a:r>
            <a:r>
              <a:rPr lang="fr-FR" dirty="0"/>
              <a:t>IPA TouchPoints 2023</a:t>
            </a:r>
            <a:r>
              <a:rPr lang="en-GB" dirty="0"/>
              <a:t>, Wave 1 (Fieldwork Dates: 17</a:t>
            </a:r>
            <a:r>
              <a:rPr lang="en-GB" baseline="30000" dirty="0"/>
              <a:t>th</a:t>
            </a:r>
            <a:r>
              <a:rPr lang="en-GB" dirty="0"/>
              <a:t> January – 26</a:t>
            </a:r>
            <a:r>
              <a:rPr lang="en-GB" baseline="30000" dirty="0"/>
              <a:t>th</a:t>
            </a:r>
            <a:r>
              <a:rPr lang="en-GB" dirty="0"/>
              <a:t> March 2023). Base: adults 15+. Newspaper/magazine/TV figures include online/app consumption.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7C1D8-CF62-40A5-A33A-728FAC02F89D}"/>
              </a:ext>
            </a:extLst>
          </p:cNvPr>
          <p:cNvSpPr txBox="1"/>
          <p:nvPr/>
        </p:nvSpPr>
        <p:spPr>
          <a:xfrm rot="16200000">
            <a:off x="-2077584" y="2907008"/>
            <a:ext cx="539321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ADULTS REACHED PER WEEK </a:t>
            </a:r>
          </a:p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(MILLIONS)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FCD571-78F2-4328-A3D0-7C177C92E9CF}"/>
              </a:ext>
            </a:extLst>
          </p:cNvPr>
          <p:cNvSpPr txBox="1"/>
          <p:nvPr/>
        </p:nvSpPr>
        <p:spPr>
          <a:xfrm>
            <a:off x="4718810" y="5056023"/>
            <a:ext cx="301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HOURS PER WEEK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30287D8-2237-4107-89AE-641FB970BCEC}"/>
              </a:ext>
            </a:extLst>
          </p:cNvPr>
          <p:cNvGraphicFramePr/>
          <p:nvPr/>
        </p:nvGraphicFramePr>
        <p:xfrm>
          <a:off x="455050" y="1292390"/>
          <a:ext cx="11670800" cy="407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C978C76-D19F-42CA-BFF2-3B01FF93230D}"/>
              </a:ext>
            </a:extLst>
          </p:cNvPr>
          <p:cNvSpPr/>
          <p:nvPr/>
        </p:nvSpPr>
        <p:spPr>
          <a:xfrm>
            <a:off x="1229657" y="1868582"/>
            <a:ext cx="9869766" cy="29616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68448C-9C8B-4462-A422-BCF904E1CE17}"/>
              </a:ext>
            </a:extLst>
          </p:cNvPr>
          <p:cNvSpPr/>
          <p:nvPr/>
        </p:nvSpPr>
        <p:spPr>
          <a:xfrm rot="10800000">
            <a:off x="1229658" y="2222681"/>
            <a:ext cx="6497480" cy="2607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736C12-05C1-4E74-B11F-5E6DDEE9B3DF}"/>
              </a:ext>
            </a:extLst>
          </p:cNvPr>
          <p:cNvSpPr/>
          <p:nvPr/>
        </p:nvSpPr>
        <p:spPr>
          <a:xfrm>
            <a:off x="1229657" y="3024724"/>
            <a:ext cx="2863088" cy="18054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0682C1-B389-40A0-A09E-B61DEB2C0723}"/>
              </a:ext>
            </a:extLst>
          </p:cNvPr>
          <p:cNvSpPr/>
          <p:nvPr/>
        </p:nvSpPr>
        <p:spPr>
          <a:xfrm>
            <a:off x="1229657" y="2985631"/>
            <a:ext cx="1708942" cy="18445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C3420A-09CD-4DB0-B0CA-DE987D78494F}"/>
              </a:ext>
            </a:extLst>
          </p:cNvPr>
          <p:cNvSpPr txBox="1"/>
          <p:nvPr/>
        </p:nvSpPr>
        <p:spPr>
          <a:xfrm>
            <a:off x="1545189" y="2987277"/>
            <a:ext cx="13721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Newsbrand / Mag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11985A-F483-4529-8632-339363AB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Commercial TV delivers scale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B33949-4083-4B40-9E68-25A7A0E85B2A}"/>
              </a:ext>
            </a:extLst>
          </p:cNvPr>
          <p:cNvSpPr/>
          <p:nvPr/>
        </p:nvSpPr>
        <p:spPr>
          <a:xfrm>
            <a:off x="1229657" y="3354219"/>
            <a:ext cx="2103409" cy="147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961E7-BAB7-42A4-BA0A-18C541420FEB}"/>
              </a:ext>
            </a:extLst>
          </p:cNvPr>
          <p:cNvSpPr txBox="1"/>
          <p:nvPr/>
        </p:nvSpPr>
        <p:spPr>
          <a:xfrm rot="5400000">
            <a:off x="9925945" y="3602006"/>
            <a:ext cx="2026920" cy="33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Commercial TV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A21D4D-716D-44E5-82E5-D6DC07F0D0AD}"/>
              </a:ext>
            </a:extLst>
          </p:cNvPr>
          <p:cNvSpPr txBox="1"/>
          <p:nvPr/>
        </p:nvSpPr>
        <p:spPr>
          <a:xfrm rot="5400000">
            <a:off x="6534975" y="3663575"/>
            <a:ext cx="2026921" cy="33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Social Media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DDCF42-C2D6-492E-9520-54D54596F66B}"/>
              </a:ext>
            </a:extLst>
          </p:cNvPr>
          <p:cNvSpPr txBox="1"/>
          <p:nvPr/>
        </p:nvSpPr>
        <p:spPr>
          <a:xfrm rot="5400000">
            <a:off x="3035986" y="3762713"/>
            <a:ext cx="1844587" cy="33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Commercial Radio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61A983-FA04-4ED2-ADF5-5ED8CE912B7C}"/>
              </a:ext>
            </a:extLst>
          </p:cNvPr>
          <p:cNvSpPr txBox="1"/>
          <p:nvPr/>
        </p:nvSpPr>
        <p:spPr>
          <a:xfrm rot="5400000">
            <a:off x="2625241" y="4140055"/>
            <a:ext cx="1076098" cy="33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YouTube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17341C-567C-459E-966B-E6C2BF55FB53}"/>
              </a:ext>
            </a:extLst>
          </p:cNvPr>
          <p:cNvSpPr/>
          <p:nvPr/>
        </p:nvSpPr>
        <p:spPr>
          <a:xfrm>
            <a:off x="1229657" y="4065586"/>
            <a:ext cx="1384742" cy="7646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CFB53B-06E9-4C45-92EE-74057F1DA038}"/>
              </a:ext>
            </a:extLst>
          </p:cNvPr>
          <p:cNvSpPr txBox="1"/>
          <p:nvPr/>
        </p:nvSpPr>
        <p:spPr>
          <a:xfrm>
            <a:off x="1152175" y="4551726"/>
            <a:ext cx="1882108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TikTok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7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31C2-F986-49CD-835F-768D08D9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 advertising signals brand fame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161AC-6868-41FE-A38D-F1070D109F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Signalling Success, 2020, house51 / Thinkbox. Adults 16+. Top 2 box agreement “This brand will become well known”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947C0E-AAAE-4171-9BB1-2FD8284BA8C8}"/>
              </a:ext>
            </a:extLst>
          </p:cNvPr>
          <p:cNvGraphicFramePr/>
          <p:nvPr/>
        </p:nvGraphicFramePr>
        <p:xfrm>
          <a:off x="361979" y="1571088"/>
          <a:ext cx="11318301" cy="388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1E228371-8703-448D-A943-B631B76D745A}"/>
              </a:ext>
            </a:extLst>
          </p:cNvPr>
          <p:cNvGrpSpPr/>
          <p:nvPr/>
        </p:nvGrpSpPr>
        <p:grpSpPr>
          <a:xfrm>
            <a:off x="1989741" y="1765119"/>
            <a:ext cx="470430" cy="324000"/>
            <a:chOff x="1564112" y="1303139"/>
            <a:chExt cx="324000" cy="279336"/>
          </a:xfrm>
          <a:solidFill>
            <a:schemeClr val="accent2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1CEDAA4-AB0C-4C8C-90EE-604F2CE869C8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52%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53087481-4ACA-4D00-94AA-B97A0176B314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A77CBEAB-6501-4D26-BAAC-127501B55AEB}"/>
              </a:ext>
            </a:extLst>
          </p:cNvPr>
          <p:cNvSpPr/>
          <p:nvPr/>
        </p:nvSpPr>
        <p:spPr>
          <a:xfrm>
            <a:off x="788389" y="1169407"/>
            <a:ext cx="8070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Brand will become well known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7F27EE6-1DF3-444E-AB5D-FCDC70AE4A97}"/>
              </a:ext>
            </a:extLst>
          </p:cNvPr>
          <p:cNvGrpSpPr/>
          <p:nvPr/>
        </p:nvGrpSpPr>
        <p:grpSpPr>
          <a:xfrm>
            <a:off x="3694767" y="2026002"/>
            <a:ext cx="470430" cy="324000"/>
            <a:chOff x="1564112" y="1303139"/>
            <a:chExt cx="324000" cy="279336"/>
          </a:xfrm>
          <a:solidFill>
            <a:schemeClr val="accent2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E426586-91C0-4B45-ACB7-524091352A95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48%</a:t>
              </a:r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FFEED294-01F5-4ED8-BCC2-8DE44938AAFF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D39052A-D346-4C51-8FEF-3AA504388CA0}"/>
              </a:ext>
            </a:extLst>
          </p:cNvPr>
          <p:cNvGrpSpPr/>
          <p:nvPr/>
        </p:nvGrpSpPr>
        <p:grpSpPr>
          <a:xfrm>
            <a:off x="5418737" y="2189665"/>
            <a:ext cx="470430" cy="324000"/>
            <a:chOff x="1564112" y="1303139"/>
            <a:chExt cx="324000" cy="279336"/>
          </a:xfrm>
          <a:solidFill>
            <a:schemeClr val="accent2"/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14C30E0-30D9-457C-BC06-1BA41C7F9860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44%</a:t>
              </a:r>
            </a:p>
          </p:txBody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FF1FAB36-2EC8-4E1C-BE0B-000073C1E6E6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6371B88-1199-425B-8849-F62BBD99B84C}"/>
              </a:ext>
            </a:extLst>
          </p:cNvPr>
          <p:cNvGrpSpPr/>
          <p:nvPr/>
        </p:nvGrpSpPr>
        <p:grpSpPr>
          <a:xfrm>
            <a:off x="7160452" y="2189662"/>
            <a:ext cx="470430" cy="324000"/>
            <a:chOff x="1564112" y="1303139"/>
            <a:chExt cx="324000" cy="279336"/>
          </a:xfrm>
          <a:solidFill>
            <a:schemeClr val="accent2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EB05B64-A756-4276-871A-9737F0D52B42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44%</a:t>
              </a:r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E6700A64-C795-45CB-8CA8-740CF2A5E0D0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67DB93D-8D26-4EF4-9773-EC86B9F83CC5}"/>
              </a:ext>
            </a:extLst>
          </p:cNvPr>
          <p:cNvGrpSpPr/>
          <p:nvPr/>
        </p:nvGrpSpPr>
        <p:grpSpPr>
          <a:xfrm>
            <a:off x="8880394" y="2385605"/>
            <a:ext cx="470430" cy="324000"/>
            <a:chOff x="1564112" y="1303139"/>
            <a:chExt cx="324000" cy="279336"/>
          </a:xfrm>
          <a:solidFill>
            <a:schemeClr val="accent2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659D718-9A97-429D-AE6F-534BEE21F5A7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40%</a:t>
              </a:r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DA9183A2-881D-4E22-9E13-62A11660B764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4674577-CB6C-480C-98FF-4DBF6527096B}"/>
              </a:ext>
            </a:extLst>
          </p:cNvPr>
          <p:cNvGrpSpPr/>
          <p:nvPr/>
        </p:nvGrpSpPr>
        <p:grpSpPr>
          <a:xfrm>
            <a:off x="10589446" y="2450924"/>
            <a:ext cx="470430" cy="324000"/>
            <a:chOff x="1564112" y="1303139"/>
            <a:chExt cx="324000" cy="279336"/>
          </a:xfrm>
          <a:solidFill>
            <a:schemeClr val="accent2"/>
          </a:solidFill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1401368-6D77-4DC4-8E21-73B293A0D3F0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38%</a:t>
              </a:r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BCE7F009-426B-4A79-8DB3-C2949D8811C3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60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AEBE61-21C0-4D2C-B5AA-49299D19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 ads drive the strongest fitness, social and trust signals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559683-C8FB-4760-A9FB-76209C4565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Signalling Success, 2020, house51/Thinkbox. Base: all adults (3,654)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AA2C1B-8FFC-4789-A5AC-87E7B828F25E}"/>
              </a:ext>
            </a:extLst>
          </p:cNvPr>
          <p:cNvGraphicFramePr>
            <a:graphicFrameLocks noGrp="1"/>
          </p:cNvGraphicFramePr>
          <p:nvPr/>
        </p:nvGraphicFramePr>
        <p:xfrm>
          <a:off x="698498" y="1847393"/>
          <a:ext cx="10693403" cy="2817495"/>
        </p:xfrm>
        <a:graphic>
          <a:graphicData uri="http://schemas.openxmlformats.org/drawingml/2006/table">
            <a:tbl>
              <a:tblPr/>
              <a:tblGrid>
                <a:gridCol w="2071846">
                  <a:extLst>
                    <a:ext uri="{9D8B030D-6E8A-4147-A177-3AD203B41FA5}">
                      <a16:colId xmlns:a16="http://schemas.microsoft.com/office/drawing/2014/main" val="1327992228"/>
                    </a:ext>
                  </a:extLst>
                </a:gridCol>
                <a:gridCol w="1231651">
                  <a:extLst>
                    <a:ext uri="{9D8B030D-6E8A-4147-A177-3AD203B41FA5}">
                      <a16:colId xmlns:a16="http://schemas.microsoft.com/office/drawing/2014/main" val="1786410514"/>
                    </a:ext>
                  </a:extLst>
                </a:gridCol>
                <a:gridCol w="1231651">
                  <a:extLst>
                    <a:ext uri="{9D8B030D-6E8A-4147-A177-3AD203B41FA5}">
                      <a16:colId xmlns:a16="http://schemas.microsoft.com/office/drawing/2014/main" val="2651372250"/>
                    </a:ext>
                  </a:extLst>
                </a:gridCol>
                <a:gridCol w="1231651">
                  <a:extLst>
                    <a:ext uri="{9D8B030D-6E8A-4147-A177-3AD203B41FA5}">
                      <a16:colId xmlns:a16="http://schemas.microsoft.com/office/drawing/2014/main" val="2938370260"/>
                    </a:ext>
                  </a:extLst>
                </a:gridCol>
                <a:gridCol w="1231651">
                  <a:extLst>
                    <a:ext uri="{9D8B030D-6E8A-4147-A177-3AD203B41FA5}">
                      <a16:colId xmlns:a16="http://schemas.microsoft.com/office/drawing/2014/main" val="4167378277"/>
                    </a:ext>
                  </a:extLst>
                </a:gridCol>
                <a:gridCol w="1231651">
                  <a:extLst>
                    <a:ext uri="{9D8B030D-6E8A-4147-A177-3AD203B41FA5}">
                      <a16:colId xmlns:a16="http://schemas.microsoft.com/office/drawing/2014/main" val="2340168452"/>
                    </a:ext>
                  </a:extLst>
                </a:gridCol>
                <a:gridCol w="1231651">
                  <a:extLst>
                    <a:ext uri="{9D8B030D-6E8A-4147-A177-3AD203B41FA5}">
                      <a16:colId xmlns:a16="http://schemas.microsoft.com/office/drawing/2014/main" val="2291056710"/>
                    </a:ext>
                  </a:extLst>
                </a:gridCol>
                <a:gridCol w="1231651">
                  <a:extLst>
                    <a:ext uri="{9D8B030D-6E8A-4147-A177-3AD203B41FA5}">
                      <a16:colId xmlns:a16="http://schemas.microsoft.com/office/drawing/2014/main" val="4177497543"/>
                    </a:ext>
                  </a:extLst>
                </a:gridCol>
              </a:tblGrid>
              <a:tr h="28575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 signalling power by media channel (% positively scoring / agreeing to statement) - Adults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259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Newspapers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Magazines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Media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Video sharing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744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3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Financial strength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779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Confidence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826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'Fitness' signal average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920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2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Well known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93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Popularity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75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Success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960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'Social' signal average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3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42036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217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Trust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1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589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measure average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106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34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2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7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Widescreen</PresentationFormat>
  <Paragraphs>139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Thinkbox</vt:lpstr>
      <vt:lpstr>2_Thinkbox</vt:lpstr>
      <vt:lpstr>7_Thinkbox</vt:lpstr>
      <vt:lpstr>Commercial TV delivers scale</vt:lpstr>
      <vt:lpstr>TV advertising signals brand fame</vt:lpstr>
      <vt:lpstr>TV ads drive the strongest fitness, social and trust signals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TV delivers unbeatable scale and reach</dc:title>
  <dc:creator>Akeel Mungul</dc:creator>
  <cp:lastModifiedBy>Nailah Uddin</cp:lastModifiedBy>
  <cp:revision>3</cp:revision>
  <dcterms:created xsi:type="dcterms:W3CDTF">2022-08-05T08:20:34Z</dcterms:created>
  <dcterms:modified xsi:type="dcterms:W3CDTF">2023-07-18T15:10:10Z</dcterms:modified>
</cp:coreProperties>
</file>