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4533" r:id="rId2"/>
    <p:sldMasterId id="2147484325" r:id="rId3"/>
  </p:sldMasterIdLst>
  <p:notesMasterIdLst>
    <p:notesMasterId r:id="rId7"/>
  </p:notesMasterIdLst>
  <p:sldIdLst>
    <p:sldId id="256" r:id="rId4"/>
    <p:sldId id="257" r:id="rId5"/>
    <p:sldId id="214737633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2" autoAdjust="0"/>
    <p:restoredTop sz="84550" autoAdjust="0"/>
  </p:normalViewPr>
  <p:slideViewPr>
    <p:cSldViewPr snapToGrid="0">
      <p:cViewPr varScale="1">
        <p:scale>
          <a:sx n="62" d="100"/>
          <a:sy n="62" d="100"/>
        </p:scale>
        <p:origin x="6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951831374691313E-2"/>
          <c:y val="5.248174016365207E-2"/>
          <c:w val="0.91247626300095752"/>
          <c:h val="0.736091754819930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Adults</c:v>
                </c:pt>
              </c:strCache>
            </c:strRef>
          </c:tx>
          <c:spPr>
            <a:solidFill>
              <a:srgbClr val="B9CD00"/>
            </a:solidFill>
          </c:spPr>
          <c:invertIfNegative val="0"/>
          <c:cat>
            <c:strRef>
              <c:f>Sheet1!$A$2:$A$11</c:f>
              <c:strCache>
                <c:ptCount val="10"/>
                <c:pt idx="0">
                  <c:v>TV</c:v>
                </c:pt>
                <c:pt idx="1">
                  <c:v>Cinema</c:v>
                </c:pt>
                <c:pt idx="2">
                  <c:v>Radio</c:v>
                </c:pt>
                <c:pt idx="3">
                  <c:v>Out of home</c:v>
                </c:pt>
                <c:pt idx="4">
                  <c:v>Magazines 
(print or online)</c:v>
                </c:pt>
                <c:pt idx="5">
                  <c:v>Newsbrands</c:v>
                </c:pt>
                <c:pt idx="6">
                  <c:v>Search engines</c:v>
                </c:pt>
                <c:pt idx="7">
                  <c:v>Websites in general</c:v>
                </c:pt>
                <c:pt idx="8">
                  <c:v>Video sharing sites</c:v>
                </c:pt>
                <c:pt idx="9">
                  <c:v>Social media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0.37006372124519998</c:v>
                </c:pt>
                <c:pt idx="1">
                  <c:v>0.27407422787809999</c:v>
                </c:pt>
                <c:pt idx="2">
                  <c:v>0.2105293537721</c:v>
                </c:pt>
                <c:pt idx="3">
                  <c:v>0.19304569955959999</c:v>
                </c:pt>
                <c:pt idx="4">
                  <c:v>0.17214575308540001</c:v>
                </c:pt>
                <c:pt idx="5">
                  <c:v>0.1710825221973</c:v>
                </c:pt>
                <c:pt idx="6">
                  <c:v>0.1109126062021</c:v>
                </c:pt>
                <c:pt idx="7">
                  <c:v>8.9147877098639999E-2</c:v>
                </c:pt>
                <c:pt idx="8">
                  <c:v>8.8147214897000004E-2</c:v>
                </c:pt>
                <c:pt idx="9">
                  <c:v>7.5116840267709997E-2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17-4544-8B10-28FFCE86805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16-34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Sheet1!$A$2:$A$11</c:f>
              <c:strCache>
                <c:ptCount val="10"/>
                <c:pt idx="0">
                  <c:v>TV</c:v>
                </c:pt>
                <c:pt idx="1">
                  <c:v>Cinema</c:v>
                </c:pt>
                <c:pt idx="2">
                  <c:v>Radio</c:v>
                </c:pt>
                <c:pt idx="3">
                  <c:v>Out of home</c:v>
                </c:pt>
                <c:pt idx="4">
                  <c:v>Magazines 
(print or online)</c:v>
                </c:pt>
                <c:pt idx="5">
                  <c:v>Newsbrands</c:v>
                </c:pt>
                <c:pt idx="6">
                  <c:v>Search engines</c:v>
                </c:pt>
                <c:pt idx="7">
                  <c:v>Websites in general</c:v>
                </c:pt>
                <c:pt idx="8">
                  <c:v>Video sharing sites</c:v>
                </c:pt>
                <c:pt idx="9">
                  <c:v>Social media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0.37575029667706561</c:v>
                </c:pt>
                <c:pt idx="1">
                  <c:v>0.35850029880353979</c:v>
                </c:pt>
                <c:pt idx="2">
                  <c:v>0.20871914812426667</c:v>
                </c:pt>
                <c:pt idx="3">
                  <c:v>0.22456067780186484</c:v>
                </c:pt>
                <c:pt idx="4">
                  <c:v>0.15935620028664194</c:v>
                </c:pt>
                <c:pt idx="5">
                  <c:v>0.15465965366388276</c:v>
                </c:pt>
                <c:pt idx="6">
                  <c:v>0.15189714351818387</c:v>
                </c:pt>
                <c:pt idx="7">
                  <c:v>0.12107107588331933</c:v>
                </c:pt>
                <c:pt idx="8">
                  <c:v>0.13088460519656453</c:v>
                </c:pt>
                <c:pt idx="9">
                  <c:v>0.11464226041014695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17-4544-8B10-28FFCE868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2"/>
        <c:axId val="117234304"/>
        <c:axId val="125907328"/>
      </c:barChart>
      <c:catAx>
        <c:axId val="117234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125907328"/>
        <c:crosses val="autoZero"/>
        <c:auto val="1"/>
        <c:lblAlgn val="ctr"/>
        <c:lblOffset val="100"/>
        <c:noMultiLvlLbl val="0"/>
      </c:catAx>
      <c:valAx>
        <c:axId val="125907328"/>
        <c:scaling>
          <c:orientation val="minMax"/>
        </c:scaling>
        <c:delete val="0"/>
        <c:axPos val="l"/>
        <c:majorGridlines>
          <c:spPr>
            <a:ln>
              <a:solidFill>
                <a:schemeClr val="bg2">
                  <a:lumMod val="20000"/>
                  <a:lumOff val="8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en-GB" sz="1100" dirty="0"/>
                  <a:t>% TOP 2 BOX AGREEMENT</a:t>
                </a:r>
              </a:p>
            </c:rich>
          </c:tx>
          <c:layout>
            <c:manualLayout>
              <c:xMode val="edge"/>
              <c:yMode val="edge"/>
              <c:x val="1.8314851319115828E-2"/>
              <c:y val="0.17374841221271978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117234304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2285866050037015"/>
          <c:y val="7.3779525129465728E-2"/>
          <c:w val="9.0988833041284203E-2"/>
          <c:h val="0.14663646228137389"/>
        </c:manualLayout>
      </c:layout>
      <c:overlay val="0"/>
      <c:txPr>
        <a:bodyPr/>
        <a:lstStyle/>
        <a:p>
          <a:pPr>
            <a:defRPr sz="1200" b="1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20352832076042"/>
          <c:y val="3.552763566457507E-2"/>
          <c:w val="0.82618716260498026"/>
          <c:h val="0.781061865608979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chemeClr val="accent3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Sheet1!$A$2:$A$8</c:f>
              <c:strCache>
                <c:ptCount val="7"/>
                <c:pt idx="0">
                  <c:v>Less than £25k</c:v>
                </c:pt>
                <c:pt idx="1">
                  <c:v>£25k</c:v>
                </c:pt>
                <c:pt idx="2">
                  <c:v>£50k</c:v>
                </c:pt>
                <c:pt idx="3">
                  <c:v>£75k</c:v>
                </c:pt>
                <c:pt idx="4">
                  <c:v>£100k</c:v>
                </c:pt>
                <c:pt idx="5">
                  <c:v>£250k</c:v>
                </c:pt>
                <c:pt idx="6">
                  <c:v>£500k+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14-4D5C-A702-CCD08A3121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Trust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chemeClr val="accent2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Sheet1!$A$2:$A$8</c:f>
              <c:strCache>
                <c:ptCount val="7"/>
                <c:pt idx="0">
                  <c:v>Less than £25k</c:v>
                </c:pt>
                <c:pt idx="1">
                  <c:v>£25k</c:v>
                </c:pt>
                <c:pt idx="2">
                  <c:v>£50k</c:v>
                </c:pt>
                <c:pt idx="3">
                  <c:v>£75k</c:v>
                </c:pt>
                <c:pt idx="4">
                  <c:v>£100k</c:v>
                </c:pt>
                <c:pt idx="5">
                  <c:v>£250k</c:v>
                </c:pt>
                <c:pt idx="6">
                  <c:v>£500k+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0.33</c:v>
                </c:pt>
                <c:pt idx="1">
                  <c:v>0.42</c:v>
                </c:pt>
                <c:pt idx="2">
                  <c:v>0.45</c:v>
                </c:pt>
                <c:pt idx="3">
                  <c:v>0.48</c:v>
                </c:pt>
                <c:pt idx="4">
                  <c:v>0.49</c:v>
                </c:pt>
                <c:pt idx="5">
                  <c:v>0.53</c:v>
                </c:pt>
                <c:pt idx="6">
                  <c:v>0.56000000000000005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14-4D5C-A702-CCD08A3121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0351120"/>
        <c:axId val="879103872"/>
      </c:lineChart>
      <c:catAx>
        <c:axId val="8703511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b="1" dirty="0">
                    <a:solidFill>
                      <a:schemeClr val="tx1"/>
                    </a:solidFill>
                  </a:rPr>
                  <a:t>COST PERCEPTION</a:t>
                </a:r>
              </a:p>
            </c:rich>
          </c:tx>
          <c:layout>
            <c:manualLayout>
              <c:xMode val="edge"/>
              <c:yMode val="edge"/>
              <c:x val="0.43050986312336759"/>
              <c:y val="0.906915261418773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103872"/>
        <c:crosses val="autoZero"/>
        <c:auto val="1"/>
        <c:lblAlgn val="ctr"/>
        <c:lblOffset val="100"/>
        <c:noMultiLvlLbl val="0"/>
      </c:catAx>
      <c:valAx>
        <c:axId val="879103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3511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BDA6F-E1A4-42B2-8FC8-652C64F4EA65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B51F8-0AD4-4F38-ACE1-DDA0E9113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9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3083">
              <a:spcBef>
                <a:spcPct val="0"/>
              </a:spcBef>
              <a:defRPr/>
            </a:pPr>
            <a:r>
              <a:rPr lang="en-GB" sz="1200" dirty="0">
                <a:latin typeface="Calibri" pitchFamily="34" charset="0"/>
                <a:cs typeface="Calibri" pitchFamily="34" charset="0"/>
              </a:rPr>
              <a:t>House51 &amp; Thinkbox’s ‘Signalling Success’ study showed that TV ads were most trusted by all adults and younger 16-34s.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3CC1AF-72A9-4FF5-899E-CC408CE05EB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8128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Symbol" panose="05050102010706020507" pitchFamily="18" charset="2"/>
              <a:buNone/>
            </a:pP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A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very obvious linear relationship 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between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perceived cost 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of an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advertising channel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, and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key brand metrics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, such as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brand quality &amp; brand trust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marL="362261" indent="-362261">
              <a:buFont typeface="Symbol" panose="05050102010706020507" pitchFamily="18" charset="2"/>
              <a:buChar char=""/>
            </a:pPr>
            <a:endParaRPr lang="en-GB" sz="19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Font typeface="Symbol" panose="05050102010706020507" pitchFamily="18" charset="2"/>
              <a:buNone/>
            </a:pP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As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perception 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of advertising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cost increases, so do trust &amp; quality scores 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of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brands advertising 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on those </a:t>
            </a:r>
            <a:r>
              <a:rPr lang="en-GB" sz="1900" b="1" dirty="0">
                <a:latin typeface="Arial" panose="020B0604020202020204" pitchFamily="34" charset="0"/>
                <a:ea typeface="Calibri" panose="020F0502020204030204" pitchFamily="34" charset="0"/>
              </a:rPr>
              <a:t>channels</a:t>
            </a:r>
            <a:r>
              <a:rPr lang="en-GB" sz="1900" dirty="0"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0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3FBC9E-7B29-44B3-80BF-F4A5181F1934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60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984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Data from YouGov shows how Trust is higher for traditional ad channels such as TV and Cinema. </a:t>
            </a:r>
          </a:p>
          <a:p>
            <a:endParaRPr lang="en-GB" dirty="0"/>
          </a:p>
          <a:p>
            <a:r>
              <a:rPr lang="en-GB" dirty="0"/>
              <a:t>https://business.yougov.com/content/48911-3-big-questions-for-advertisers-marketers-research-2024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81A8CC-AA9E-4ED1-97A5-A7C9D992D05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8452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25/02/2025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825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3915" userDrawn="1">
          <p15:clr>
            <a:srgbClr val="FBAE40"/>
          </p15:clr>
        </p15:guide>
        <p15:guide id="3" orient="horz" pos="402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25/02/2025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979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25/02/2025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21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25/02/2025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211675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3" pos="7378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4165" userDrawn="1">
          <p15:clr>
            <a:srgbClr val="F26B43"/>
          </p15:clr>
        </p15:guide>
        <p15:guide id="6" orient="horz" pos="331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5BD38DE-0542-4FAE-989F-105676356085}" type="datetimeFigureOut">
              <a:rPr lang="en-GB" smtClean="0"/>
              <a:t>25/02/2025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04201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6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25/02/2025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75205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31C2-F986-49CD-835F-768D08D9C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TV advertising is the most trusted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161AC-6868-41FE-A38D-F1070D109F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Source: Signalling Success, 2020, house51 / Thinkbox. Top 2 box agreement “How much would you trust brands that you see or hear advertising in each of these media?”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947C0E-AAAE-4171-9BB1-2FD8284BA8C8}"/>
              </a:ext>
            </a:extLst>
          </p:cNvPr>
          <p:cNvGraphicFramePr/>
          <p:nvPr/>
        </p:nvGraphicFramePr>
        <p:xfrm>
          <a:off x="361979" y="1571088"/>
          <a:ext cx="11318301" cy="3889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1E228371-8703-448D-A943-B631B76D745A}"/>
              </a:ext>
            </a:extLst>
          </p:cNvPr>
          <p:cNvGrpSpPr/>
          <p:nvPr/>
        </p:nvGrpSpPr>
        <p:grpSpPr>
          <a:xfrm>
            <a:off x="1540289" y="1687897"/>
            <a:ext cx="324000" cy="279336"/>
            <a:chOff x="1564112" y="1303139"/>
            <a:chExt cx="324000" cy="27933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1CEDAA4-AB0C-4C8C-90EE-604F2CE869C8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37%</a:t>
              </a:r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53087481-4ACA-4D00-94AA-B97A0176B314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171D58B-01D8-4BDC-A282-C94CCBC96A0D}"/>
              </a:ext>
            </a:extLst>
          </p:cNvPr>
          <p:cNvGrpSpPr/>
          <p:nvPr/>
        </p:nvGrpSpPr>
        <p:grpSpPr>
          <a:xfrm>
            <a:off x="1870209" y="1653415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CA2184F-4B2F-43A7-96D0-D94AF26B1A9E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38%</a:t>
              </a:r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2E6C6118-3B0F-4D30-A050-4D77C751AB78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9F9BA7F-58A3-4B69-BBE3-49E9D5054C98}"/>
              </a:ext>
            </a:extLst>
          </p:cNvPr>
          <p:cNvGrpSpPr/>
          <p:nvPr/>
        </p:nvGrpSpPr>
        <p:grpSpPr>
          <a:xfrm>
            <a:off x="2548366" y="2357721"/>
            <a:ext cx="324000" cy="279336"/>
            <a:chOff x="1564112" y="1303139"/>
            <a:chExt cx="324000" cy="27933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A87FAFF-0699-4AE3-87C6-2A2390339ED5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27%</a:t>
              </a: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8B78826-B66B-470F-8ADE-37FD45E70B89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AA9CFF-EE3A-428B-B461-249E077F036A}"/>
              </a:ext>
            </a:extLst>
          </p:cNvPr>
          <p:cNvGrpSpPr/>
          <p:nvPr/>
        </p:nvGrpSpPr>
        <p:grpSpPr>
          <a:xfrm>
            <a:off x="2868972" y="1747743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807AB04-3F89-4648-80D3-201C84D273AF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36%</a:t>
              </a:r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75B16C8-7AAC-4ABA-B440-E24A115C6EA1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5EBF60-1BCF-4B33-A419-47079614F72D}"/>
              </a:ext>
            </a:extLst>
          </p:cNvPr>
          <p:cNvGrpSpPr/>
          <p:nvPr/>
        </p:nvGrpSpPr>
        <p:grpSpPr>
          <a:xfrm>
            <a:off x="3615166" y="2821396"/>
            <a:ext cx="324000" cy="279336"/>
            <a:chOff x="1564112" y="1303139"/>
            <a:chExt cx="324000" cy="279336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17ECC27-47B9-43C4-A72E-56897E5954D4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21%</a:t>
              </a:r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A7F75F15-DE77-4C6C-8BBE-EBD50C6E7E42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E7CAB01-D8C2-4F65-836E-EB3A2844A5DB}"/>
              </a:ext>
            </a:extLst>
          </p:cNvPr>
          <p:cNvGrpSpPr/>
          <p:nvPr/>
        </p:nvGrpSpPr>
        <p:grpSpPr>
          <a:xfrm>
            <a:off x="3937724" y="2848085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D243B7E-F3F8-4B5A-A84A-EF5BC684FA58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21%</a:t>
              </a:r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460218D6-1AD0-4D8A-8118-C434074F517E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D312A76-8899-4920-AFC0-7BBFE28C73A8}"/>
              </a:ext>
            </a:extLst>
          </p:cNvPr>
          <p:cNvGrpSpPr/>
          <p:nvPr/>
        </p:nvGrpSpPr>
        <p:grpSpPr>
          <a:xfrm>
            <a:off x="4620946" y="2954431"/>
            <a:ext cx="324000" cy="279336"/>
            <a:chOff x="1564112" y="1303139"/>
            <a:chExt cx="324000" cy="27933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4C6D2C8-E780-4BBA-BC7A-41D56EEDDDB0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19%</a:t>
              </a:r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58D177EF-51BC-426F-8F09-AC52925647FA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C06A237-5445-43D8-AAB0-3919B67487AC}"/>
              </a:ext>
            </a:extLst>
          </p:cNvPr>
          <p:cNvGrpSpPr/>
          <p:nvPr/>
        </p:nvGrpSpPr>
        <p:grpSpPr>
          <a:xfrm>
            <a:off x="4951527" y="2737397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75A576B-637D-459C-8F2A-DF8EAC318E1E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22%</a:t>
              </a:r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0A39341F-862D-4BA4-8D67-1C3BAD6DC2EC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011B852-0025-4066-BFF3-4883A414E602}"/>
              </a:ext>
            </a:extLst>
          </p:cNvPr>
          <p:cNvGrpSpPr/>
          <p:nvPr/>
        </p:nvGrpSpPr>
        <p:grpSpPr>
          <a:xfrm>
            <a:off x="5651712" y="3100733"/>
            <a:ext cx="324000" cy="279336"/>
            <a:chOff x="1564112" y="1303139"/>
            <a:chExt cx="324000" cy="279336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885D22F-7CD3-4E34-9854-79E5A4A5DDB3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17%</a:t>
              </a:r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011E7851-FC42-47BE-90FD-5EF73B5FA6A2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5424F6A-C2D7-4058-AC8A-2720026EEFC6}"/>
              </a:ext>
            </a:extLst>
          </p:cNvPr>
          <p:cNvGrpSpPr/>
          <p:nvPr/>
        </p:nvGrpSpPr>
        <p:grpSpPr>
          <a:xfrm>
            <a:off x="5988863" y="3195719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885A268-B007-4483-A359-79A50FA88E92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16%</a:t>
              </a:r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DC29494D-6748-4E79-9651-D756A1BC38A0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30E1FCC-7A46-4DB3-98BF-C0527DE893B5}"/>
              </a:ext>
            </a:extLst>
          </p:cNvPr>
          <p:cNvGrpSpPr/>
          <p:nvPr/>
        </p:nvGrpSpPr>
        <p:grpSpPr>
          <a:xfrm>
            <a:off x="6703991" y="3127807"/>
            <a:ext cx="324000" cy="279336"/>
            <a:chOff x="1564112" y="1303139"/>
            <a:chExt cx="324000" cy="279336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FE223E3-4433-4F99-B181-B7EE6F775327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17%</a:t>
              </a:r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4BECD525-57E2-41EE-920C-AD025D5AF3B7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5AAF322-63A0-44BD-9B42-125D4EABBF5A}"/>
              </a:ext>
            </a:extLst>
          </p:cNvPr>
          <p:cNvGrpSpPr/>
          <p:nvPr/>
        </p:nvGrpSpPr>
        <p:grpSpPr>
          <a:xfrm>
            <a:off x="7037741" y="3230881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9810C5B-AEBB-42AA-8207-B877BA20E5A2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15%</a:t>
              </a:r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BA64D95A-D578-45A0-886E-BB6D9C6F9A8D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A8387E1-1CEC-4499-B55A-1A5735C2D481}"/>
              </a:ext>
            </a:extLst>
          </p:cNvPr>
          <p:cNvGrpSpPr/>
          <p:nvPr/>
        </p:nvGrpSpPr>
        <p:grpSpPr>
          <a:xfrm>
            <a:off x="7715527" y="3564409"/>
            <a:ext cx="324000" cy="279336"/>
            <a:chOff x="1564112" y="1303139"/>
            <a:chExt cx="324000" cy="279336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D4F2473-B448-4623-B2A3-48E1C691C36E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11%</a:t>
              </a:r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CD5B3464-89ED-4521-B41F-D2A72D06E64B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4288C8E-09FA-4058-AA15-11E0ECB2B6DA}"/>
              </a:ext>
            </a:extLst>
          </p:cNvPr>
          <p:cNvGrpSpPr/>
          <p:nvPr/>
        </p:nvGrpSpPr>
        <p:grpSpPr>
          <a:xfrm>
            <a:off x="8041009" y="3260840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B0D15E1-D00C-46BB-ABB6-BC594B6AD3F7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15%</a:t>
              </a:r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16F96288-617A-4970-B6E7-EAD362E92E8D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716C68D-FA5E-41AE-8AB0-DF469F343B23}"/>
              </a:ext>
            </a:extLst>
          </p:cNvPr>
          <p:cNvGrpSpPr/>
          <p:nvPr/>
        </p:nvGrpSpPr>
        <p:grpSpPr>
          <a:xfrm>
            <a:off x="8760668" y="3726467"/>
            <a:ext cx="324000" cy="279336"/>
            <a:chOff x="1564112" y="1303139"/>
            <a:chExt cx="324000" cy="279336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DF73459-6157-452E-AAA0-BA9E96130936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9%</a:t>
              </a:r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2230159-6AAA-48A8-AA42-C397D9365B3E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D0DB07A-644A-490A-960D-C8AE000BA80E}"/>
              </a:ext>
            </a:extLst>
          </p:cNvPr>
          <p:cNvGrpSpPr/>
          <p:nvPr/>
        </p:nvGrpSpPr>
        <p:grpSpPr>
          <a:xfrm>
            <a:off x="9093619" y="3471546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35DD560-0303-41BD-89F7-33E342BB32D4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12%</a:t>
              </a:r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CFEC3A1C-F7C8-4B9A-B1DF-E0A7B09C151B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C8A76B60-106A-44EF-85C6-9AC275FBCCB6}"/>
              </a:ext>
            </a:extLst>
          </p:cNvPr>
          <p:cNvGrpSpPr/>
          <p:nvPr/>
        </p:nvGrpSpPr>
        <p:grpSpPr>
          <a:xfrm>
            <a:off x="9808699" y="3736666"/>
            <a:ext cx="324000" cy="279336"/>
            <a:chOff x="1564112" y="1303139"/>
            <a:chExt cx="324000" cy="279336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350F807-D8CF-4B48-A1CD-84669B4504AD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9%</a:t>
              </a:r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95BE6B22-F7FD-401E-9DDC-7DC4B8EBFF86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750F702-02F3-4E22-824B-84376010C5CC}"/>
              </a:ext>
            </a:extLst>
          </p:cNvPr>
          <p:cNvGrpSpPr/>
          <p:nvPr/>
        </p:nvGrpSpPr>
        <p:grpSpPr>
          <a:xfrm>
            <a:off x="10110247" y="3407143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AE3E55E-433B-4446-A249-C5DCCCEDB2D8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13%</a:t>
              </a:r>
            </a:p>
          </p:txBody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F4939BD8-BF9A-4815-9899-B5EB4A85E93C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191A5224-5689-4496-B8BD-7E4BCD987C09}"/>
              </a:ext>
            </a:extLst>
          </p:cNvPr>
          <p:cNvGrpSpPr/>
          <p:nvPr/>
        </p:nvGrpSpPr>
        <p:grpSpPr>
          <a:xfrm>
            <a:off x="10819441" y="3799654"/>
            <a:ext cx="324000" cy="279336"/>
            <a:chOff x="1564112" y="1303139"/>
            <a:chExt cx="324000" cy="279336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01B056C-B95C-456A-83EA-5EC0D3097202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8%</a:t>
              </a:r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07B455BE-F4DC-4DC5-A199-52CD0EED67E7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solidFill>
              <a:srgbClr val="B9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DD51A4BC-4664-4867-A955-6A0D1D2CCA49}"/>
              </a:ext>
            </a:extLst>
          </p:cNvPr>
          <p:cNvGrpSpPr/>
          <p:nvPr/>
        </p:nvGrpSpPr>
        <p:grpSpPr>
          <a:xfrm>
            <a:off x="11162857" y="3508653"/>
            <a:ext cx="324000" cy="292605"/>
            <a:chOff x="7247461" y="3481858"/>
            <a:chExt cx="462697" cy="388159"/>
          </a:xfrm>
          <a:solidFill>
            <a:schemeClr val="accent1"/>
          </a:solidFill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356786C-D3A0-4F20-A2DC-BA4FFFDF1E61}"/>
                </a:ext>
              </a:extLst>
            </p:cNvPr>
            <p:cNvSpPr/>
            <p:nvPr/>
          </p:nvSpPr>
          <p:spPr>
            <a:xfrm>
              <a:off x="7247461" y="3481858"/>
              <a:ext cx="462697" cy="27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11%</a:t>
              </a:r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7A70F8A0-07E2-48F6-A428-96B3646B9CE2}"/>
                </a:ext>
              </a:extLst>
            </p:cNvPr>
            <p:cNvSpPr/>
            <p:nvPr/>
          </p:nvSpPr>
          <p:spPr>
            <a:xfrm rot="10800000">
              <a:off x="7391668" y="3755328"/>
              <a:ext cx="174284" cy="11468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A77CBEAB-6501-4D26-BAAC-127501B55AEB}"/>
              </a:ext>
            </a:extLst>
          </p:cNvPr>
          <p:cNvSpPr/>
          <p:nvPr/>
        </p:nvSpPr>
        <p:spPr>
          <a:xfrm>
            <a:off x="788389" y="1169407"/>
            <a:ext cx="80704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How much would you trust brands that you see or hear advertising in each of these media?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65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F7E96-3863-43E4-8840-1C2FB4DB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Perceived cost signals trust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1C658-38C1-410B-9EE4-F5FF655745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Source: Signalling Success, 2020, house51/Thinkbox. Base: all adults (3,654)</a:t>
            </a:r>
            <a:endParaRPr lang="en-US" kern="0" dirty="0">
              <a:latin typeface="Calibri" panose="020F0502020204030204"/>
            </a:endParaRPr>
          </a:p>
          <a:p>
            <a:endParaRPr lang="en-GB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F2B0DAC-95D3-4DDF-8D25-25FE3518892F}"/>
              </a:ext>
            </a:extLst>
          </p:cNvPr>
          <p:cNvGraphicFramePr/>
          <p:nvPr/>
        </p:nvGraphicFramePr>
        <p:xfrm>
          <a:off x="479426" y="1286831"/>
          <a:ext cx="11254295" cy="4078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45875B1-B675-47CB-B1A1-06395279A6B4}"/>
              </a:ext>
            </a:extLst>
          </p:cNvPr>
          <p:cNvSpPr txBox="1"/>
          <p:nvPr/>
        </p:nvSpPr>
        <p:spPr>
          <a:xfrm rot="16200000">
            <a:off x="-696044" y="2811858"/>
            <a:ext cx="3511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TRUST  SIGNAL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 err="1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402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9AEF4-899B-4ADF-8D9F-89B473192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Trust is higher for traditional ad channels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57CDA6CB-E998-4743-B11E-E8AF91547E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>
                <a:solidFill>
                  <a:srgbClr val="4D4D4D"/>
                </a:solidFill>
              </a:rPr>
              <a:t>Source: YouGov 2024, 3 big questions for advertisers marketers research</a:t>
            </a:r>
          </a:p>
        </p:txBody>
      </p:sp>
      <p:pic>
        <p:nvPicPr>
          <p:cNvPr id="3" name="Picture 2" descr="No alt text provided for this image">
            <a:extLst>
              <a:ext uri="{FF2B5EF4-FFF2-40B4-BE49-F238E27FC236}">
                <a16:creationId xmlns:a16="http://schemas.microsoft.com/office/drawing/2014/main" id="{965F73F9-D87C-57B9-411C-17A658A7A0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91"/>
          <a:stretch/>
        </p:blipFill>
        <p:spPr bwMode="auto">
          <a:xfrm>
            <a:off x="3560346" y="1188085"/>
            <a:ext cx="5509010" cy="3833198"/>
          </a:xfrm>
          <a:prstGeom prst="rect">
            <a:avLst/>
          </a:prstGeom>
          <a:noFill/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77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15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7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Widescreen</PresentationFormat>
  <Paragraphs>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Symbol</vt:lpstr>
      <vt:lpstr>Thinkbox</vt:lpstr>
      <vt:lpstr>15_Thinkbox</vt:lpstr>
      <vt:lpstr>7_Thinkbox</vt:lpstr>
      <vt:lpstr>TV advertising is the most trusted</vt:lpstr>
      <vt:lpstr>Perceived cost signals trust</vt:lpstr>
      <vt:lpstr>Trust is higher for traditional ad channels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Akeel Mungul</dc:creator>
  <cp:lastModifiedBy>Nailah Uddin</cp:lastModifiedBy>
  <cp:revision>5</cp:revision>
  <dcterms:created xsi:type="dcterms:W3CDTF">2022-09-07T13:35:48Z</dcterms:created>
  <dcterms:modified xsi:type="dcterms:W3CDTF">2025-02-25T10:12:03Z</dcterms:modified>
</cp:coreProperties>
</file>