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4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7AA63-9F7A-4C60-93E0-F0CB3DE88AF7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CAD47-8C0A-4AEE-AA5B-6DAEE78C7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503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6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81A8CC-AA9E-4ED1-97A5-A7C9D992D055}" type="slidenum"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63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602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069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208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920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305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252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271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488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519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680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 dirty="0"/>
              <a:t>XXX%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7531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527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724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707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13/09/2022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112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13/09/2022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0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13/09/2022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068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13/09/2022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879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13/09/2022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426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13/09/2022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015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13/09/2022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684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563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074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13/09/2022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519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13/09/2022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9214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13/09/2022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2151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255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743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620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382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13/09/2022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1"/>
    </p:custDataLst>
    <p:extLst>
      <p:ext uri="{BB962C8B-B14F-4D97-AF65-F5344CB8AC3E}">
        <p14:creationId xmlns:p14="http://schemas.microsoft.com/office/powerpoint/2010/main" val="341159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75C2A-6F93-4547-BCCE-481C12E01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TV boosts effects of other ad channels by up to 54%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583A7-E565-455E-930A-D3B5FE0A30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Source: ‘Demand Generation’ Nov 2019, MediaCom/Wavemaker/Gain Theory/Thinkbox</a:t>
            </a:r>
            <a:br>
              <a:rPr lang="en-GB" dirty="0"/>
            </a:br>
            <a:r>
              <a:rPr lang="en-GB" dirty="0"/>
              <a:t>NB: Insufficient data to robustly report Cinema &amp; Direct Mail’s effect on other channels. *insufficient data to report effect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DF2D4C66-A45E-4174-AD28-564A1754A2B9}"/>
              </a:ext>
            </a:extLst>
          </p:cNvPr>
          <p:cNvGraphicFramePr>
            <a:graphicFrameLocks noGrp="1"/>
          </p:cNvGraphicFramePr>
          <p:nvPr/>
        </p:nvGraphicFramePr>
        <p:xfrm>
          <a:off x="371476" y="1188086"/>
          <a:ext cx="11334811" cy="35952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9424">
                  <a:extLst>
                    <a:ext uri="{9D8B030D-6E8A-4147-A177-3AD203B41FA5}">
                      <a16:colId xmlns:a16="http://schemas.microsoft.com/office/drawing/2014/main" val="916025145"/>
                    </a:ext>
                  </a:extLst>
                </a:gridCol>
                <a:gridCol w="974505">
                  <a:extLst>
                    <a:ext uri="{9D8B030D-6E8A-4147-A177-3AD203B41FA5}">
                      <a16:colId xmlns:a16="http://schemas.microsoft.com/office/drawing/2014/main" val="2385026455"/>
                    </a:ext>
                  </a:extLst>
                </a:gridCol>
                <a:gridCol w="974505">
                  <a:extLst>
                    <a:ext uri="{9D8B030D-6E8A-4147-A177-3AD203B41FA5}">
                      <a16:colId xmlns:a16="http://schemas.microsoft.com/office/drawing/2014/main" val="299390043"/>
                    </a:ext>
                  </a:extLst>
                </a:gridCol>
                <a:gridCol w="974505">
                  <a:extLst>
                    <a:ext uri="{9D8B030D-6E8A-4147-A177-3AD203B41FA5}">
                      <a16:colId xmlns:a16="http://schemas.microsoft.com/office/drawing/2014/main" val="2021319578"/>
                    </a:ext>
                  </a:extLst>
                </a:gridCol>
                <a:gridCol w="974505">
                  <a:extLst>
                    <a:ext uri="{9D8B030D-6E8A-4147-A177-3AD203B41FA5}">
                      <a16:colId xmlns:a16="http://schemas.microsoft.com/office/drawing/2014/main" val="2371537188"/>
                    </a:ext>
                  </a:extLst>
                </a:gridCol>
                <a:gridCol w="974505">
                  <a:extLst>
                    <a:ext uri="{9D8B030D-6E8A-4147-A177-3AD203B41FA5}">
                      <a16:colId xmlns:a16="http://schemas.microsoft.com/office/drawing/2014/main" val="1061880565"/>
                    </a:ext>
                  </a:extLst>
                </a:gridCol>
                <a:gridCol w="974505">
                  <a:extLst>
                    <a:ext uri="{9D8B030D-6E8A-4147-A177-3AD203B41FA5}">
                      <a16:colId xmlns:a16="http://schemas.microsoft.com/office/drawing/2014/main" val="689034856"/>
                    </a:ext>
                  </a:extLst>
                </a:gridCol>
                <a:gridCol w="974505">
                  <a:extLst>
                    <a:ext uri="{9D8B030D-6E8A-4147-A177-3AD203B41FA5}">
                      <a16:colId xmlns:a16="http://schemas.microsoft.com/office/drawing/2014/main" val="3983024458"/>
                    </a:ext>
                  </a:extLst>
                </a:gridCol>
                <a:gridCol w="1069984">
                  <a:extLst>
                    <a:ext uri="{9D8B030D-6E8A-4147-A177-3AD203B41FA5}">
                      <a16:colId xmlns:a16="http://schemas.microsoft.com/office/drawing/2014/main" val="1537102395"/>
                    </a:ext>
                  </a:extLst>
                </a:gridCol>
                <a:gridCol w="818101">
                  <a:extLst>
                    <a:ext uri="{9D8B030D-6E8A-4147-A177-3AD203B41FA5}">
                      <a16:colId xmlns:a16="http://schemas.microsoft.com/office/drawing/2014/main" val="3861023795"/>
                    </a:ext>
                  </a:extLst>
                </a:gridCol>
                <a:gridCol w="905767">
                  <a:extLst>
                    <a:ext uri="{9D8B030D-6E8A-4147-A177-3AD203B41FA5}">
                      <a16:colId xmlns:a16="http://schemas.microsoft.com/office/drawing/2014/main" val="748766574"/>
                    </a:ext>
                  </a:extLst>
                </a:gridCol>
              </a:tblGrid>
              <a:tr h="293972"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GB" sz="15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Channel Benefiting from the Effect</a:t>
                      </a:r>
                      <a:endParaRPr lang="en-GB" sz="15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7163201"/>
                  </a:ext>
                </a:extLst>
              </a:tr>
              <a:tr h="88191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Channel Generating </a:t>
                      </a:r>
                    </a:p>
                    <a:p>
                      <a:pPr algn="ctr" fontAlgn="b"/>
                      <a:r>
                        <a:rPr lang="en-GB" sz="15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the Effect</a:t>
                      </a:r>
                      <a:endParaRPr lang="en-GB" sz="15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TV </a:t>
                      </a:r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Online Video + VOD</a:t>
                      </a:r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Social Media</a:t>
                      </a:r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Online Display</a:t>
                      </a:r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Out of Home</a:t>
                      </a:r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Radio</a:t>
                      </a:r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Print</a:t>
                      </a:r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Generic Search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Cinema</a:t>
                      </a:r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</a:t>
                      </a:r>
                    </a:p>
                    <a:p>
                      <a:pPr algn="ctr" fontAlgn="b"/>
                      <a:r>
                        <a:rPr lang="en-GB" sz="150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4672233"/>
                  </a:ext>
                </a:extLst>
              </a:tr>
              <a:tr h="30853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TV </a:t>
                      </a:r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20%</a:t>
                      </a:r>
                    </a:p>
                  </a:txBody>
                  <a:tcPr marL="0" marR="0" marT="0" marB="0" anchor="ctr">
                    <a:solidFill>
                      <a:srgbClr val="00B05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31%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31%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22%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31%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31%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54%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20%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03101"/>
                  </a:ext>
                </a:extLst>
              </a:tr>
              <a:tr h="2596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Online Video + VOD</a:t>
                      </a:r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0" marR="0" marT="0" marB="0" anchor="ctr">
                    <a:solidFill>
                      <a:srgbClr val="D2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0" marR="0" marT="0" marB="0" anchor="ctr">
                    <a:solidFill>
                      <a:srgbClr val="D2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0" marR="0" marT="0" marB="0" anchor="ctr">
                    <a:solidFill>
                      <a:srgbClr val="D2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841085"/>
                  </a:ext>
                </a:extLst>
              </a:tr>
              <a:tr h="30853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Social Media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0" marR="0" marT="0" marB="0" anchor="ctr">
                    <a:solidFill>
                      <a:srgbClr val="D2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0" marR="0" marT="0" marB="0" anchor="ctr">
                    <a:solidFill>
                      <a:srgbClr val="D2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0" marR="0" marT="0" marB="0" anchor="ctr">
                    <a:solidFill>
                      <a:srgbClr val="D2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0" marR="0" marT="0" marB="0" anchor="ctr">
                    <a:solidFill>
                      <a:srgbClr val="D2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0" marR="0" marT="0" marB="0" anchor="ctr">
                    <a:solidFill>
                      <a:srgbClr val="D2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0" marR="0" marT="0" marB="0" anchor="ctr">
                    <a:solidFill>
                      <a:srgbClr val="D2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474620"/>
                  </a:ext>
                </a:extLst>
              </a:tr>
              <a:tr h="30853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Online Display</a:t>
                      </a:r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GB" sz="1600" b="0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0" marR="0" marT="0" marB="0" anchor="ctr">
                    <a:solidFill>
                      <a:srgbClr val="47C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0" marR="0" marT="0" marB="0" anchor="ctr">
                    <a:solidFill>
                      <a:srgbClr val="47C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119534"/>
                  </a:ext>
                </a:extLst>
              </a:tr>
              <a:tr h="30853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Out of Home</a:t>
                      </a:r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0" marR="0" marT="0" marB="0" anchor="ctr">
                    <a:solidFill>
                      <a:srgbClr val="47C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0" marR="0" marT="0" marB="0" anchor="ctr">
                    <a:solidFill>
                      <a:srgbClr val="47C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0" marR="0" marT="0" marB="0" anchor="ctr">
                    <a:solidFill>
                      <a:srgbClr val="47C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0" marR="0" marT="0" marB="0" anchor="ctr">
                    <a:solidFill>
                      <a:srgbClr val="D2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0" marR="0" marT="0" marB="0" anchor="ctr">
                    <a:solidFill>
                      <a:srgbClr val="D2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325166"/>
                  </a:ext>
                </a:extLst>
              </a:tr>
              <a:tr h="30853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Radio</a:t>
                      </a:r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0" marR="0" marT="0" marB="0" anchor="ctr">
                    <a:solidFill>
                      <a:srgbClr val="D2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0" marR="0" marT="0" marB="0" anchor="ctr">
                    <a:solidFill>
                      <a:srgbClr val="D2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0" marR="0" marT="0" marB="0" anchor="ctr">
                    <a:solidFill>
                      <a:srgbClr val="D2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743164"/>
                  </a:ext>
                </a:extLst>
              </a:tr>
              <a:tr h="30853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Print</a:t>
                      </a:r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0" marR="0" marT="0" marB="0" anchor="ctr">
                    <a:solidFill>
                      <a:srgbClr val="47C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815367"/>
                  </a:ext>
                </a:extLst>
              </a:tr>
              <a:tr h="30853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Generic Search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0" marR="0" marT="0" marB="0" anchor="ctr">
                    <a:solidFill>
                      <a:srgbClr val="D2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0" marR="0" marT="0" marB="0" anchor="ctr">
                    <a:solidFill>
                      <a:srgbClr val="D2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0" marR="0" marT="0" marB="0" anchor="ctr">
                    <a:solidFill>
                      <a:srgbClr val="D2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068795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10A10F9-0901-490D-8D7E-ADCF27549996}"/>
              </a:ext>
            </a:extLst>
          </p:cNvPr>
          <p:cNvGraphicFramePr>
            <a:graphicFrameLocks noGrp="1"/>
          </p:cNvGraphicFramePr>
          <p:nvPr/>
        </p:nvGraphicFramePr>
        <p:xfrm>
          <a:off x="6809747" y="5060315"/>
          <a:ext cx="489654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001">
                  <a:extLst>
                    <a:ext uri="{9D8B030D-6E8A-4147-A177-3AD203B41FA5}">
                      <a16:colId xmlns:a16="http://schemas.microsoft.com/office/drawing/2014/main" val="3699302690"/>
                    </a:ext>
                  </a:extLst>
                </a:gridCol>
                <a:gridCol w="807308">
                  <a:extLst>
                    <a:ext uri="{9D8B030D-6E8A-4147-A177-3AD203B41FA5}">
                      <a16:colId xmlns:a16="http://schemas.microsoft.com/office/drawing/2014/main" val="2316634681"/>
                    </a:ext>
                  </a:extLst>
                </a:gridCol>
                <a:gridCol w="816696">
                  <a:extLst>
                    <a:ext uri="{9D8B030D-6E8A-4147-A177-3AD203B41FA5}">
                      <a16:colId xmlns:a16="http://schemas.microsoft.com/office/drawing/2014/main" val="3306074634"/>
                    </a:ext>
                  </a:extLst>
                </a:gridCol>
                <a:gridCol w="797921">
                  <a:extLst>
                    <a:ext uri="{9D8B030D-6E8A-4147-A177-3AD203B41FA5}">
                      <a16:colId xmlns:a16="http://schemas.microsoft.com/office/drawing/2014/main" val="2347257806"/>
                    </a:ext>
                  </a:extLst>
                </a:gridCol>
                <a:gridCol w="798525">
                  <a:extLst>
                    <a:ext uri="{9D8B030D-6E8A-4147-A177-3AD203B41FA5}">
                      <a16:colId xmlns:a16="http://schemas.microsoft.com/office/drawing/2014/main" val="1735959822"/>
                    </a:ext>
                  </a:extLst>
                </a:gridCol>
                <a:gridCol w="816091">
                  <a:extLst>
                    <a:ext uri="{9D8B030D-6E8A-4147-A177-3AD203B41FA5}">
                      <a16:colId xmlns:a16="http://schemas.microsoft.com/office/drawing/2014/main" val="3103020797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Key:</a:t>
                      </a: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0-2%</a:t>
                      </a:r>
                    </a:p>
                  </a:txBody>
                  <a:tcPr marL="0" marR="0" marT="0" marB="0" anchor="ctr">
                    <a:solidFill>
                      <a:srgbClr val="D2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3-4%</a:t>
                      </a:r>
                    </a:p>
                  </a:txBody>
                  <a:tcPr marL="0" marR="0" marT="0" marB="0" anchor="ctr">
                    <a:solidFill>
                      <a:srgbClr val="FA8F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5-8%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9-20%</a:t>
                      </a:r>
                    </a:p>
                  </a:txBody>
                  <a:tcPr marL="0" marR="0" marT="0" marB="0" anchor="ctr">
                    <a:solidFill>
                      <a:srgbClr val="47C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20%+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954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7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252</Words>
  <Application>Microsoft Office PowerPoint</Application>
  <PresentationFormat>Widescreen</PresentationFormat>
  <Paragraphs>103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7_Thinkbox</vt:lpstr>
      <vt:lpstr>TV boosts effects of other ad channels by up to 54%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Average TV view costs 0.7p (in 2021)</dc:title>
  <dc:creator>Akeel Mungul</dc:creator>
  <cp:lastModifiedBy>Akeel Mungul</cp:lastModifiedBy>
  <cp:revision>2</cp:revision>
  <dcterms:created xsi:type="dcterms:W3CDTF">2022-09-07T13:33:52Z</dcterms:created>
  <dcterms:modified xsi:type="dcterms:W3CDTF">2022-09-13T15:15:59Z</dcterms:modified>
</cp:coreProperties>
</file>