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147376264" r:id="rId2"/>
    <p:sldId id="2147376276" r:id="rId3"/>
    <p:sldId id="2147376275" r:id="rId4"/>
    <p:sldId id="2147376300" r:id="rId5"/>
    <p:sldId id="2147376302" r:id="rId6"/>
    <p:sldId id="2147376293" r:id="rId7"/>
    <p:sldId id="2147376292" r:id="rId8"/>
    <p:sldId id="2147376121" r:id="rId9"/>
    <p:sldId id="2147376313" r:id="rId10"/>
    <p:sldId id="2147376779" r:id="rId11"/>
    <p:sldId id="2147376778" r:id="rId12"/>
    <p:sldId id="2147376309" r:id="rId13"/>
    <p:sldId id="2147376278" r:id="rId14"/>
    <p:sldId id="2147376316" r:id="rId15"/>
    <p:sldId id="2147376261" r:id="rId16"/>
    <p:sldId id="2147376232" r:id="rId17"/>
    <p:sldId id="2147376239" r:id="rId18"/>
    <p:sldId id="2147376295" r:id="rId19"/>
    <p:sldId id="2147376741" r:id="rId20"/>
    <p:sldId id="3106" r:id="rId21"/>
    <p:sldId id="690" r:id="rId22"/>
    <p:sldId id="214737678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842E09-B859-441A-9997-72F046D56F54}">
          <p14:sldIdLst>
            <p14:sldId id="2147376264"/>
            <p14:sldId id="2147376276"/>
            <p14:sldId id="2147376275"/>
            <p14:sldId id="2147376300"/>
            <p14:sldId id="2147376302"/>
            <p14:sldId id="2147376293"/>
            <p14:sldId id="2147376292"/>
            <p14:sldId id="2147376121"/>
            <p14:sldId id="2147376313"/>
            <p14:sldId id="2147376779"/>
            <p14:sldId id="2147376778"/>
            <p14:sldId id="2147376309"/>
            <p14:sldId id="2147376278"/>
            <p14:sldId id="2147376316"/>
            <p14:sldId id="2147376261"/>
            <p14:sldId id="2147376232"/>
            <p14:sldId id="2147376239"/>
            <p14:sldId id="2147376295"/>
            <p14:sldId id="2147376741"/>
            <p14:sldId id="3106"/>
            <p14:sldId id="690"/>
            <p14:sldId id="21473767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9D6"/>
    <a:srgbClr val="7B7B7B"/>
    <a:srgbClr val="817FA7"/>
    <a:srgbClr val="221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7662" autoAdjust="0"/>
  </p:normalViewPr>
  <p:slideViewPr>
    <p:cSldViewPr snapToGrid="0">
      <p:cViewPr varScale="1">
        <p:scale>
          <a:sx n="97" d="100"/>
          <a:sy n="97" d="100"/>
        </p:scale>
        <p:origin x="1272" y="78"/>
      </p:cViewPr>
      <p:guideLst/>
    </p:cSldViewPr>
  </p:slideViewPr>
  <p:notesTextViewPr>
    <p:cViewPr>
      <p:scale>
        <a:sx n="3" d="2"/>
        <a:sy n="3" d="2"/>
      </p:scale>
      <p:origin x="0" y="0"/>
    </p:cViewPr>
  </p:notesTextViewPr>
  <p:sorterViewPr>
    <p:cViewPr>
      <p:scale>
        <a:sx n="100" d="100"/>
        <a:sy n="100" d="100"/>
      </p:scale>
      <p:origin x="0" y="-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34616134861034E-2"/>
          <c:y val="4.6487252835491315E-2"/>
          <c:w val="0.92222730296012734"/>
          <c:h val="0.82564513700692554"/>
        </c:manualLayout>
      </c:layout>
      <c:barChart>
        <c:barDir val="col"/>
        <c:grouping val="clustered"/>
        <c:varyColors val="0"/>
        <c:ser>
          <c:idx val="0"/>
          <c:order val="0"/>
          <c:tx>
            <c:strRef>
              <c:f>Sheet1!$A$2</c:f>
              <c:strCache>
                <c:ptCount val="1"/>
                <c:pt idx="0">
                  <c:v>TV Spend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Sheet1!$B$2:$H$2</c:f>
              <c:numCache>
                <c:formatCode>_-"£"* #,##0_-;\-"£"* #,##0_-;_-"£"* "-"??_-;_-@_-</c:formatCode>
                <c:ptCount val="7"/>
                <c:pt idx="0">
                  <c:v>274.36567400000001</c:v>
                </c:pt>
                <c:pt idx="1">
                  <c:v>137</c:v>
                </c:pt>
                <c:pt idx="2">
                  <c:v>192</c:v>
                </c:pt>
                <c:pt idx="3">
                  <c:v>352</c:v>
                </c:pt>
                <c:pt idx="4">
                  <c:v>357</c:v>
                </c:pt>
                <c:pt idx="5">
                  <c:v>355</c:v>
                </c:pt>
                <c:pt idx="6" formatCode="&quot;£&quot;#,##0_);[Red]\(&quot;£&quot;#,##0\)">
                  <c:v>381</c:v>
                </c:pt>
              </c:numCache>
            </c:numRef>
          </c:val>
          <c:extLst>
            <c:ext xmlns:c16="http://schemas.microsoft.com/office/drawing/2014/chart" uri="{C3380CC4-5D6E-409C-BE32-E72D297353CC}">
              <c16:uniqueId val="{00000000-2895-4CD8-AFCF-53B600E6047D}"/>
            </c:ext>
          </c:extLst>
        </c:ser>
        <c:dLbls>
          <c:showLegendKey val="0"/>
          <c:showVal val="0"/>
          <c:showCatName val="0"/>
          <c:showSerName val="0"/>
          <c:showPercent val="0"/>
          <c:showBubbleSize val="0"/>
        </c:dLbls>
        <c:gapWidth val="100"/>
        <c:overlap val="-27"/>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2"/>
                    </a:solidFill>
                    <a:latin typeface="+mn-lt"/>
                    <a:ea typeface="+mn-ea"/>
                    <a:cs typeface="+mn-cs"/>
                  </a:defRPr>
                </a:pPr>
                <a:r>
                  <a:rPr lang="en-GB" dirty="0">
                    <a:solidFill>
                      <a:schemeClr val="bg2"/>
                    </a:solidFill>
                  </a:rPr>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title>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46226728"/>
        <c:crosses val="autoZero"/>
        <c:crossBetween val="between"/>
      </c:valAx>
      <c:spPr>
        <a:noFill/>
        <a:ln>
          <a:noFill/>
        </a:ln>
        <a:effectLst/>
      </c:spPr>
    </c:plotArea>
    <c:legend>
      <c:legendPos val="b"/>
      <c:layout>
        <c:manualLayout>
          <c:xMode val="edge"/>
          <c:yMode val="edge"/>
          <c:x val="0.46297981543305461"/>
          <c:y val="0.94562305530462709"/>
          <c:w val="7.4040280909616965E-2"/>
          <c:h val="5.437694469537288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a:t>% split of TV ratings bought by spot-length</a:t>
            </a:r>
          </a:p>
        </c:rich>
      </c:tx>
      <c:layout>
        <c:manualLayout>
          <c:xMode val="edge"/>
          <c:yMode val="edge"/>
          <c:x val="0.38687422083395273"/>
          <c:y val="2.56902916367079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10" and under</c:v>
                </c:pt>
              </c:strCache>
            </c:strRef>
          </c:tx>
          <c:spPr>
            <a:solidFill>
              <a:schemeClr val="accent1"/>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Sheet1!$B$2:$B$24</c:f>
              <c:numCache>
                <c:formatCode>0</c:formatCode>
                <c:ptCount val="23"/>
                <c:pt idx="0">
                  <c:v>3016</c:v>
                </c:pt>
                <c:pt idx="1">
                  <c:v>3594</c:v>
                </c:pt>
                <c:pt idx="2">
                  <c:v>3349</c:v>
                </c:pt>
                <c:pt idx="3">
                  <c:v>3058</c:v>
                </c:pt>
                <c:pt idx="4">
                  <c:v>5339</c:v>
                </c:pt>
                <c:pt idx="5">
                  <c:v>5672</c:v>
                </c:pt>
                <c:pt idx="6">
                  <c:v>4776</c:v>
                </c:pt>
                <c:pt idx="7">
                  <c:v>5705</c:v>
                </c:pt>
                <c:pt idx="8">
                  <c:v>8549</c:v>
                </c:pt>
                <c:pt idx="9">
                  <c:v>7507</c:v>
                </c:pt>
                <c:pt idx="10">
                  <c:v>7566</c:v>
                </c:pt>
                <c:pt idx="11">
                  <c:v>8819</c:v>
                </c:pt>
                <c:pt idx="12">
                  <c:v>6233</c:v>
                </c:pt>
                <c:pt idx="13">
                  <c:v>7551</c:v>
                </c:pt>
                <c:pt idx="14">
                  <c:v>10589</c:v>
                </c:pt>
                <c:pt idx="15">
                  <c:v>9858</c:v>
                </c:pt>
                <c:pt idx="16">
                  <c:v>9486</c:v>
                </c:pt>
                <c:pt idx="17">
                  <c:v>3031</c:v>
                </c:pt>
                <c:pt idx="18">
                  <c:v>1937</c:v>
                </c:pt>
                <c:pt idx="19">
                  <c:v>3653</c:v>
                </c:pt>
                <c:pt idx="20" formatCode="#,##0">
                  <c:v>5815</c:v>
                </c:pt>
                <c:pt idx="21" formatCode="_-* #,##0_-;\-* #,##0_-;_-* &quot;-&quot;??_-;_-@_-">
                  <c:v>5874.51</c:v>
                </c:pt>
                <c:pt idx="22" formatCode="_-* #,##0_-;\-* #,##0_-;_-* &quot;-&quot;??_-;_-@_-">
                  <c:v>6504.06</c:v>
                </c:pt>
              </c:numCache>
            </c:numRef>
          </c:val>
          <c:extLst>
            <c:ext xmlns:c16="http://schemas.microsoft.com/office/drawing/2014/chart" uri="{C3380CC4-5D6E-409C-BE32-E72D297353CC}">
              <c16:uniqueId val="{00000000-B6D0-429C-8FAE-66C68262FFE1}"/>
            </c:ext>
          </c:extLst>
        </c:ser>
        <c:ser>
          <c:idx val="1"/>
          <c:order val="1"/>
          <c:tx>
            <c:strRef>
              <c:f>Sheet1!$C$1</c:f>
              <c:strCache>
                <c:ptCount val="1"/>
                <c:pt idx="0">
                  <c:v>20"</c:v>
                </c:pt>
              </c:strCache>
            </c:strRef>
          </c:tx>
          <c:spPr>
            <a:solidFill>
              <a:schemeClr val="accent2"/>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Sheet1!$C$2:$C$24</c:f>
              <c:numCache>
                <c:formatCode>0</c:formatCode>
                <c:ptCount val="23"/>
                <c:pt idx="0">
                  <c:v>3041</c:v>
                </c:pt>
                <c:pt idx="1">
                  <c:v>3952</c:v>
                </c:pt>
                <c:pt idx="2">
                  <c:v>3866</c:v>
                </c:pt>
                <c:pt idx="3">
                  <c:v>3191</c:v>
                </c:pt>
                <c:pt idx="4">
                  <c:v>5138</c:v>
                </c:pt>
                <c:pt idx="5">
                  <c:v>4639</c:v>
                </c:pt>
                <c:pt idx="6">
                  <c:v>5863</c:v>
                </c:pt>
                <c:pt idx="7">
                  <c:v>6325</c:v>
                </c:pt>
                <c:pt idx="8">
                  <c:v>6229</c:v>
                </c:pt>
                <c:pt idx="9">
                  <c:v>6709</c:v>
                </c:pt>
                <c:pt idx="10">
                  <c:v>9420</c:v>
                </c:pt>
                <c:pt idx="11">
                  <c:v>10270</c:v>
                </c:pt>
                <c:pt idx="12">
                  <c:v>10916</c:v>
                </c:pt>
                <c:pt idx="13">
                  <c:v>11888</c:v>
                </c:pt>
                <c:pt idx="14">
                  <c:v>17947</c:v>
                </c:pt>
                <c:pt idx="15">
                  <c:v>14091</c:v>
                </c:pt>
                <c:pt idx="16">
                  <c:v>16815</c:v>
                </c:pt>
                <c:pt idx="17">
                  <c:v>7422</c:v>
                </c:pt>
                <c:pt idx="18">
                  <c:v>8640</c:v>
                </c:pt>
                <c:pt idx="19">
                  <c:v>12741</c:v>
                </c:pt>
                <c:pt idx="20" formatCode="#,##0">
                  <c:v>14338</c:v>
                </c:pt>
                <c:pt idx="21" formatCode="_-* #,##0_-;\-* #,##0_-;_-* &quot;-&quot;??_-;_-@_-">
                  <c:v>13387.76</c:v>
                </c:pt>
                <c:pt idx="22" formatCode="_-* #,##0_-;\-* #,##0_-;_-* &quot;-&quot;??_-;_-@_-">
                  <c:v>16042.3</c:v>
                </c:pt>
              </c:numCache>
            </c:numRef>
          </c:val>
          <c:extLst>
            <c:ext xmlns:c16="http://schemas.microsoft.com/office/drawing/2014/chart" uri="{C3380CC4-5D6E-409C-BE32-E72D297353CC}">
              <c16:uniqueId val="{00000001-B6D0-429C-8FAE-66C68262FFE1}"/>
            </c:ext>
          </c:extLst>
        </c:ser>
        <c:ser>
          <c:idx val="2"/>
          <c:order val="2"/>
          <c:tx>
            <c:strRef>
              <c:f>Sheet1!$D$1</c:f>
              <c:strCache>
                <c:ptCount val="1"/>
                <c:pt idx="0">
                  <c:v>30"</c:v>
                </c:pt>
              </c:strCache>
            </c:strRef>
          </c:tx>
          <c:spPr>
            <a:solidFill>
              <a:srgbClr val="00A5D7"/>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Sheet1!$D$2:$D$24</c:f>
              <c:numCache>
                <c:formatCode>0</c:formatCode>
                <c:ptCount val="23"/>
                <c:pt idx="0">
                  <c:v>16630</c:v>
                </c:pt>
                <c:pt idx="1">
                  <c:v>16606</c:v>
                </c:pt>
                <c:pt idx="2">
                  <c:v>18114</c:v>
                </c:pt>
                <c:pt idx="3">
                  <c:v>18707</c:v>
                </c:pt>
                <c:pt idx="4">
                  <c:v>20730</c:v>
                </c:pt>
                <c:pt idx="5">
                  <c:v>24927</c:v>
                </c:pt>
                <c:pt idx="6">
                  <c:v>27022</c:v>
                </c:pt>
                <c:pt idx="7">
                  <c:v>29990</c:v>
                </c:pt>
                <c:pt idx="8">
                  <c:v>38863</c:v>
                </c:pt>
                <c:pt idx="9">
                  <c:v>38698</c:v>
                </c:pt>
                <c:pt idx="10">
                  <c:v>48185</c:v>
                </c:pt>
                <c:pt idx="11">
                  <c:v>40756</c:v>
                </c:pt>
                <c:pt idx="12">
                  <c:v>42542</c:v>
                </c:pt>
                <c:pt idx="13">
                  <c:v>45192</c:v>
                </c:pt>
                <c:pt idx="14">
                  <c:v>46498</c:v>
                </c:pt>
                <c:pt idx="15">
                  <c:v>47598</c:v>
                </c:pt>
                <c:pt idx="16">
                  <c:v>48538</c:v>
                </c:pt>
                <c:pt idx="17">
                  <c:v>29393</c:v>
                </c:pt>
                <c:pt idx="18">
                  <c:v>27046</c:v>
                </c:pt>
                <c:pt idx="19">
                  <c:v>49846</c:v>
                </c:pt>
                <c:pt idx="20" formatCode="#,##0">
                  <c:v>54038</c:v>
                </c:pt>
                <c:pt idx="21" formatCode="_-* #,##0_-;\-* #,##0_-;_-* &quot;-&quot;??_-;_-@_-">
                  <c:v>49846.84</c:v>
                </c:pt>
                <c:pt idx="22" formatCode="_-* #,##0_-;\-* #,##0_-;_-* &quot;-&quot;??_-;_-@_-">
                  <c:v>50120.91</c:v>
                </c:pt>
              </c:numCache>
            </c:numRef>
          </c:val>
          <c:extLst>
            <c:ext xmlns:c16="http://schemas.microsoft.com/office/drawing/2014/chart" uri="{C3380CC4-5D6E-409C-BE32-E72D297353CC}">
              <c16:uniqueId val="{00000002-B6D0-429C-8FAE-66C68262FFE1}"/>
            </c:ext>
          </c:extLst>
        </c:ser>
        <c:ser>
          <c:idx val="3"/>
          <c:order val="3"/>
          <c:tx>
            <c:strRef>
              <c:f>Sheet1!$E$1</c:f>
              <c:strCache>
                <c:ptCount val="1"/>
                <c:pt idx="0">
                  <c:v>40"</c:v>
                </c:pt>
              </c:strCache>
            </c:strRef>
          </c:tx>
          <c:spPr>
            <a:solidFill>
              <a:schemeClr val="accent5"/>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Sheet1!$E$2:$E$24</c:f>
              <c:numCache>
                <c:formatCode>0</c:formatCode>
                <c:ptCount val="23"/>
                <c:pt idx="0">
                  <c:v>4946</c:v>
                </c:pt>
                <c:pt idx="1">
                  <c:v>6912</c:v>
                </c:pt>
                <c:pt idx="2">
                  <c:v>5717</c:v>
                </c:pt>
                <c:pt idx="3">
                  <c:v>2768</c:v>
                </c:pt>
                <c:pt idx="4">
                  <c:v>3129</c:v>
                </c:pt>
                <c:pt idx="5">
                  <c:v>4146</c:v>
                </c:pt>
                <c:pt idx="6">
                  <c:v>4477</c:v>
                </c:pt>
                <c:pt idx="7">
                  <c:v>4415</c:v>
                </c:pt>
                <c:pt idx="8">
                  <c:v>6651</c:v>
                </c:pt>
                <c:pt idx="9">
                  <c:v>8087</c:v>
                </c:pt>
                <c:pt idx="10">
                  <c:v>3910</c:v>
                </c:pt>
                <c:pt idx="11">
                  <c:v>3309</c:v>
                </c:pt>
                <c:pt idx="12">
                  <c:v>3958</c:v>
                </c:pt>
                <c:pt idx="13">
                  <c:v>3282</c:v>
                </c:pt>
                <c:pt idx="14">
                  <c:v>2204</c:v>
                </c:pt>
                <c:pt idx="15">
                  <c:v>1259</c:v>
                </c:pt>
                <c:pt idx="16">
                  <c:v>940</c:v>
                </c:pt>
                <c:pt idx="17">
                  <c:v>705</c:v>
                </c:pt>
                <c:pt idx="18">
                  <c:v>1178</c:v>
                </c:pt>
                <c:pt idx="19">
                  <c:v>1277</c:v>
                </c:pt>
                <c:pt idx="20" formatCode="#,##0">
                  <c:v>1365</c:v>
                </c:pt>
                <c:pt idx="21" formatCode="_-* #,##0_-;\-* #,##0_-;_-* &quot;-&quot;??_-;_-@_-">
                  <c:v>1335.44</c:v>
                </c:pt>
                <c:pt idx="22" formatCode="_-* #,##0_-;\-* #,##0_-;_-* &quot;-&quot;??_-;_-@_-">
                  <c:v>660.37</c:v>
                </c:pt>
              </c:numCache>
            </c:numRef>
          </c:val>
          <c:extLst>
            <c:ext xmlns:c16="http://schemas.microsoft.com/office/drawing/2014/chart" uri="{C3380CC4-5D6E-409C-BE32-E72D297353CC}">
              <c16:uniqueId val="{00000003-B6D0-429C-8FAE-66C68262FFE1}"/>
            </c:ext>
          </c:extLst>
        </c:ser>
        <c:ser>
          <c:idx val="4"/>
          <c:order val="4"/>
          <c:tx>
            <c:strRef>
              <c:f>Sheet1!$F$1</c:f>
              <c:strCache>
                <c:ptCount val="1"/>
                <c:pt idx="0">
                  <c:v>50"</c:v>
                </c:pt>
              </c:strCache>
            </c:strRef>
          </c:tx>
          <c:spPr>
            <a:solidFill>
              <a:schemeClr val="accent5">
                <a:lumMod val="50000"/>
              </a:schemeClr>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Sheet1!$F$2:$F$24</c:f>
              <c:numCache>
                <c:formatCode>0</c:formatCode>
                <c:ptCount val="23"/>
                <c:pt idx="0">
                  <c:v>108</c:v>
                </c:pt>
                <c:pt idx="1">
                  <c:v>296</c:v>
                </c:pt>
                <c:pt idx="2">
                  <c:v>68</c:v>
                </c:pt>
                <c:pt idx="3">
                  <c:v>1234</c:v>
                </c:pt>
                <c:pt idx="4">
                  <c:v>204</c:v>
                </c:pt>
                <c:pt idx="5">
                  <c:v>525</c:v>
                </c:pt>
                <c:pt idx="6">
                  <c:v>807</c:v>
                </c:pt>
                <c:pt idx="7">
                  <c:v>208</c:v>
                </c:pt>
                <c:pt idx="8">
                  <c:v>941</c:v>
                </c:pt>
                <c:pt idx="9">
                  <c:v>765</c:v>
                </c:pt>
                <c:pt idx="10">
                  <c:v>319</c:v>
                </c:pt>
                <c:pt idx="11">
                  <c:v>811</c:v>
                </c:pt>
                <c:pt idx="12">
                  <c:v>70</c:v>
                </c:pt>
                <c:pt idx="13">
                  <c:v>789</c:v>
                </c:pt>
                <c:pt idx="14">
                  <c:v>296</c:v>
                </c:pt>
                <c:pt idx="15">
                  <c:v>299</c:v>
                </c:pt>
                <c:pt idx="16">
                  <c:v>217</c:v>
                </c:pt>
                <c:pt idx="17">
                  <c:v>66</c:v>
                </c:pt>
                <c:pt idx="18">
                  <c:v>7</c:v>
                </c:pt>
                <c:pt idx="19">
                  <c:v>78</c:v>
                </c:pt>
                <c:pt idx="20" formatCode="General">
                  <c:v>37</c:v>
                </c:pt>
                <c:pt idx="21" formatCode="_-* #,##0_-;\-* #,##0_-;_-* &quot;-&quot;??_-;_-@_-">
                  <c:v>78.77</c:v>
                </c:pt>
              </c:numCache>
            </c:numRef>
          </c:val>
          <c:extLst>
            <c:ext xmlns:c16="http://schemas.microsoft.com/office/drawing/2014/chart" uri="{C3380CC4-5D6E-409C-BE32-E72D297353CC}">
              <c16:uniqueId val="{00000007-B6D0-429C-8FAE-66C68262FFE1}"/>
            </c:ext>
          </c:extLst>
        </c:ser>
        <c:ser>
          <c:idx val="5"/>
          <c:order val="5"/>
          <c:tx>
            <c:strRef>
              <c:f>Sheet1!$G$1</c:f>
              <c:strCache>
                <c:ptCount val="1"/>
                <c:pt idx="0">
                  <c:v>60"</c:v>
                </c:pt>
              </c:strCache>
            </c:strRef>
          </c:tx>
          <c:spPr>
            <a:solidFill>
              <a:srgbClr val="FFCD00"/>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Sheet1!$G$2:$G$24</c:f>
              <c:numCache>
                <c:formatCode>0</c:formatCode>
                <c:ptCount val="23"/>
                <c:pt idx="0">
                  <c:v>1693</c:v>
                </c:pt>
                <c:pt idx="1">
                  <c:v>1668</c:v>
                </c:pt>
                <c:pt idx="2">
                  <c:v>1236</c:v>
                </c:pt>
                <c:pt idx="3">
                  <c:v>1232</c:v>
                </c:pt>
                <c:pt idx="4">
                  <c:v>1145</c:v>
                </c:pt>
                <c:pt idx="5">
                  <c:v>1492</c:v>
                </c:pt>
                <c:pt idx="6">
                  <c:v>2153</c:v>
                </c:pt>
                <c:pt idx="7">
                  <c:v>2064</c:v>
                </c:pt>
                <c:pt idx="8">
                  <c:v>3377</c:v>
                </c:pt>
                <c:pt idx="9">
                  <c:v>4197</c:v>
                </c:pt>
                <c:pt idx="10">
                  <c:v>3164</c:v>
                </c:pt>
                <c:pt idx="11">
                  <c:v>5526</c:v>
                </c:pt>
                <c:pt idx="12">
                  <c:v>4768</c:v>
                </c:pt>
                <c:pt idx="13">
                  <c:v>5273</c:v>
                </c:pt>
                <c:pt idx="14">
                  <c:v>3574</c:v>
                </c:pt>
                <c:pt idx="15">
                  <c:v>2189</c:v>
                </c:pt>
                <c:pt idx="16">
                  <c:v>3089</c:v>
                </c:pt>
                <c:pt idx="17">
                  <c:v>1072</c:v>
                </c:pt>
                <c:pt idx="18">
                  <c:v>1834</c:v>
                </c:pt>
                <c:pt idx="19">
                  <c:v>2507</c:v>
                </c:pt>
                <c:pt idx="20" formatCode="#,##0">
                  <c:v>2730</c:v>
                </c:pt>
                <c:pt idx="21" formatCode="_-* #,##0_-;\-* #,##0_-;_-* &quot;-&quot;??_-;_-@_-">
                  <c:v>2481.79</c:v>
                </c:pt>
                <c:pt idx="22" formatCode="_-* #,##0_-;\-* #,##0_-;_-* &quot;-&quot;??_-;_-@_-">
                  <c:v>1314.66</c:v>
                </c:pt>
              </c:numCache>
            </c:numRef>
          </c:val>
          <c:extLst>
            <c:ext xmlns:c16="http://schemas.microsoft.com/office/drawing/2014/chart" uri="{C3380CC4-5D6E-409C-BE32-E72D297353CC}">
              <c16:uniqueId val="{00000008-B6D0-429C-8FAE-66C68262FFE1}"/>
            </c:ext>
          </c:extLst>
        </c:ser>
        <c:ser>
          <c:idx val="6"/>
          <c:order val="6"/>
          <c:tx>
            <c:strRef>
              <c:f>Sheet1!$H$1</c:f>
              <c:strCache>
                <c:ptCount val="1"/>
                <c:pt idx="0">
                  <c:v>Over 60"</c:v>
                </c:pt>
              </c:strCache>
            </c:strRef>
          </c:tx>
          <c:spPr>
            <a:solidFill>
              <a:schemeClr val="accent4"/>
            </a:solidFill>
            <a:ln>
              <a:noFill/>
            </a:ln>
            <a:effectLst/>
          </c:spPr>
          <c:invertIfNegative val="0"/>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Sheet1!$H$2:$H$24</c:f>
              <c:numCache>
                <c:formatCode>0</c:formatCode>
                <c:ptCount val="23"/>
                <c:pt idx="0">
                  <c:v>104</c:v>
                </c:pt>
                <c:pt idx="1">
                  <c:v>17</c:v>
                </c:pt>
                <c:pt idx="2">
                  <c:v>14</c:v>
                </c:pt>
                <c:pt idx="3">
                  <c:v>277</c:v>
                </c:pt>
                <c:pt idx="4">
                  <c:v>19</c:v>
                </c:pt>
                <c:pt idx="5">
                  <c:v>18</c:v>
                </c:pt>
                <c:pt idx="6">
                  <c:v>78</c:v>
                </c:pt>
                <c:pt idx="7">
                  <c:v>93</c:v>
                </c:pt>
                <c:pt idx="8">
                  <c:v>942</c:v>
                </c:pt>
                <c:pt idx="9">
                  <c:v>262</c:v>
                </c:pt>
                <c:pt idx="10">
                  <c:v>751</c:v>
                </c:pt>
                <c:pt idx="11">
                  <c:v>536</c:v>
                </c:pt>
                <c:pt idx="12">
                  <c:v>224</c:v>
                </c:pt>
                <c:pt idx="13">
                  <c:v>97</c:v>
                </c:pt>
                <c:pt idx="14">
                  <c:v>173</c:v>
                </c:pt>
                <c:pt idx="15">
                  <c:v>1058</c:v>
                </c:pt>
                <c:pt idx="16">
                  <c:v>661</c:v>
                </c:pt>
                <c:pt idx="17">
                  <c:v>202</c:v>
                </c:pt>
                <c:pt idx="18">
                  <c:v>24</c:v>
                </c:pt>
                <c:pt idx="19">
                  <c:v>216</c:v>
                </c:pt>
                <c:pt idx="20" formatCode="#,##0">
                  <c:v>126</c:v>
                </c:pt>
                <c:pt idx="21" formatCode="_-* #,##0_-;\-* #,##0_-;_-* &quot;-&quot;??_-;_-@_-">
                  <c:v>70.69</c:v>
                </c:pt>
                <c:pt idx="22" formatCode="_-* #,##0_-;\-* #,##0_-;_-* &quot;-&quot;??_-;_-@_-">
                  <c:v>100.28999999999999</c:v>
                </c:pt>
              </c:numCache>
            </c:numRef>
          </c:val>
          <c:extLst>
            <c:ext xmlns:c16="http://schemas.microsoft.com/office/drawing/2014/chart" uri="{C3380CC4-5D6E-409C-BE32-E72D297353CC}">
              <c16:uniqueId val="{00000009-B6D0-429C-8FAE-66C68262FFE1}"/>
            </c:ext>
          </c:extLst>
        </c:ser>
        <c:dLbls>
          <c:showLegendKey val="0"/>
          <c:showVal val="0"/>
          <c:showCatName val="0"/>
          <c:showSerName val="0"/>
          <c:showPercent val="0"/>
          <c:showBubbleSize val="0"/>
        </c:dLbls>
        <c:gapWidth val="30"/>
        <c:overlap val="100"/>
        <c:axId val="324251824"/>
        <c:axId val="286540592"/>
      </c:barChart>
      <c:catAx>
        <c:axId val="32425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86540592"/>
        <c:crosses val="autoZero"/>
        <c:auto val="1"/>
        <c:lblAlgn val="ctr"/>
        <c:lblOffset val="100"/>
        <c:noMultiLvlLbl val="0"/>
      </c:catAx>
      <c:valAx>
        <c:axId val="286540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24251824"/>
        <c:crosses val="autoZero"/>
        <c:crossBetween val="between"/>
      </c:valAx>
      <c:spPr>
        <a:noFill/>
        <a:ln>
          <a:noFill/>
        </a:ln>
        <a:effectLst/>
      </c:spPr>
    </c:plotArea>
    <c:legend>
      <c:legendPos val="b"/>
      <c:layout>
        <c:manualLayout>
          <c:xMode val="edge"/>
          <c:yMode val="edge"/>
          <c:x val="0.30696274762744852"/>
          <c:y val="0.94633656594707394"/>
          <c:w val="0.41164799792850276"/>
          <c:h val="5.366343405292602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a:t>% split of TV ratings bought by spot-length</a:t>
            </a:r>
          </a:p>
        </c:rich>
      </c:tx>
      <c:layout>
        <c:manualLayout>
          <c:xMode val="edge"/>
          <c:yMode val="edge"/>
          <c:x val="0.38687422083395273"/>
          <c:y val="2.56902916367079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10" and under</c:v>
                </c:pt>
              </c:strCache>
            </c:strRef>
          </c:tx>
          <c:spPr>
            <a:solidFill>
              <a:schemeClr val="accent1"/>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Sheet1!$B$2:$B$16</c:f>
              <c:numCache>
                <c:formatCode>_-* #,##0_-;\-* #,##0_-;_-* "-"??_-;_-@_-</c:formatCode>
                <c:ptCount val="15"/>
                <c:pt idx="0">
                  <c:v>375898900</c:v>
                </c:pt>
                <c:pt idx="1">
                  <c:v>46580700</c:v>
                </c:pt>
                <c:pt idx="2">
                  <c:v>359194550</c:v>
                </c:pt>
                <c:pt idx="3">
                  <c:v>216762200</c:v>
                </c:pt>
                <c:pt idx="4">
                  <c:v>276961200</c:v>
                </c:pt>
                <c:pt idx="6">
                  <c:v>504967150</c:v>
                </c:pt>
                <c:pt idx="8">
                  <c:v>61292650</c:v>
                </c:pt>
                <c:pt idx="14">
                  <c:v>76874050</c:v>
                </c:pt>
              </c:numCache>
            </c:numRef>
          </c:val>
          <c:extLst>
            <c:ext xmlns:c16="http://schemas.microsoft.com/office/drawing/2014/chart" uri="{C3380CC4-5D6E-409C-BE32-E72D297353CC}">
              <c16:uniqueId val="{00000000-B6D0-429C-8FAE-66C68262FFE1}"/>
            </c:ext>
          </c:extLst>
        </c:ser>
        <c:ser>
          <c:idx val="1"/>
          <c:order val="1"/>
          <c:tx>
            <c:strRef>
              <c:f>Sheet1!$C$1</c:f>
              <c:strCache>
                <c:ptCount val="1"/>
                <c:pt idx="0">
                  <c:v>20"</c:v>
                </c:pt>
              </c:strCache>
            </c:strRef>
          </c:tx>
          <c:spPr>
            <a:solidFill>
              <a:schemeClr val="accent2"/>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Sheet1!$C$2:$C$16</c:f>
              <c:numCache>
                <c:formatCode>General</c:formatCode>
                <c:ptCount val="15"/>
                <c:pt idx="0" formatCode="_-* #,##0_-;\-* #,##0_-;_-* &quot;-&quot;??_-;_-@_-">
                  <c:v>551737890</c:v>
                </c:pt>
                <c:pt idx="4" formatCode="_-* #,##0_-;\-* #,##0_-;_-* &quot;-&quot;??_-;_-@_-">
                  <c:v>7859100</c:v>
                </c:pt>
                <c:pt idx="5" formatCode="_-* #,##0_-;\-* #,##0_-;_-* &quot;-&quot;??_-;_-@_-">
                  <c:v>872506725</c:v>
                </c:pt>
                <c:pt idx="6" formatCode="_-* #,##0_-;\-* #,##0_-;_-* &quot;-&quot;??_-;_-@_-">
                  <c:v>351859470.30000001</c:v>
                </c:pt>
                <c:pt idx="7" formatCode="_-* #,##0_-;\-* #,##0_-;_-* &quot;-&quot;??_-;_-@_-">
                  <c:v>48183865</c:v>
                </c:pt>
                <c:pt idx="8" formatCode="_-* #,##0_-;\-* #,##0_-;_-* &quot;-&quot;??_-;_-@_-">
                  <c:v>1090535635</c:v>
                </c:pt>
                <c:pt idx="10" formatCode="_-* #,##0_-;\-* #,##0_-;_-* &quot;-&quot;??_-;_-@_-">
                  <c:v>664612705</c:v>
                </c:pt>
                <c:pt idx="12" formatCode="_-* #,##0_-;\-* #,##0_-;_-* &quot;-&quot;??_-;_-@_-">
                  <c:v>1117275870</c:v>
                </c:pt>
                <c:pt idx="13" formatCode="_-* #,##0_-;\-* #,##0_-;_-* &quot;-&quot;??_-;_-@_-">
                  <c:v>592596115</c:v>
                </c:pt>
                <c:pt idx="14" formatCode="_-* #,##0_-;\-* #,##0_-;_-* &quot;-&quot;??_-;_-@_-">
                  <c:v>2019319840</c:v>
                </c:pt>
              </c:numCache>
            </c:numRef>
          </c:val>
          <c:extLst>
            <c:ext xmlns:c16="http://schemas.microsoft.com/office/drawing/2014/chart" uri="{C3380CC4-5D6E-409C-BE32-E72D297353CC}">
              <c16:uniqueId val="{00000001-B6D0-429C-8FAE-66C68262FFE1}"/>
            </c:ext>
          </c:extLst>
        </c:ser>
        <c:ser>
          <c:idx val="2"/>
          <c:order val="2"/>
          <c:tx>
            <c:strRef>
              <c:f>Sheet1!$D$1</c:f>
              <c:strCache>
                <c:ptCount val="1"/>
                <c:pt idx="0">
                  <c:v>30"</c:v>
                </c:pt>
              </c:strCache>
            </c:strRef>
          </c:tx>
          <c:spPr>
            <a:solidFill>
              <a:srgbClr val="00A5D7"/>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Sheet1!$D$2:$D$16</c:f>
              <c:numCache>
                <c:formatCode>_-* #,##0_-;\-* #,##0_-;_-* "-"??_-;_-@_-</c:formatCode>
                <c:ptCount val="15"/>
                <c:pt idx="1">
                  <c:v>818865500</c:v>
                </c:pt>
                <c:pt idx="2">
                  <c:v>661735200</c:v>
                </c:pt>
                <c:pt idx="3">
                  <c:v>842149600</c:v>
                </c:pt>
                <c:pt idx="4">
                  <c:v>928638800</c:v>
                </c:pt>
                <c:pt idx="5">
                  <c:v>345909200</c:v>
                </c:pt>
                <c:pt idx="6">
                  <c:v>384703100</c:v>
                </c:pt>
                <c:pt idx="7">
                  <c:v>1324978700</c:v>
                </c:pt>
                <c:pt idx="8">
                  <c:v>311632600</c:v>
                </c:pt>
                <c:pt idx="9">
                  <c:v>1688814900</c:v>
                </c:pt>
                <c:pt idx="10">
                  <c:v>1281315500</c:v>
                </c:pt>
                <c:pt idx="11">
                  <c:v>2250904900</c:v>
                </c:pt>
                <c:pt idx="12">
                  <c:v>1132654400</c:v>
                </c:pt>
                <c:pt idx="13">
                  <c:v>2491705200</c:v>
                </c:pt>
                <c:pt idx="14">
                  <c:v>2415021600</c:v>
                </c:pt>
              </c:numCache>
            </c:numRef>
          </c:val>
          <c:extLst>
            <c:ext xmlns:c16="http://schemas.microsoft.com/office/drawing/2014/chart" uri="{C3380CC4-5D6E-409C-BE32-E72D297353CC}">
              <c16:uniqueId val="{00000002-B6D0-429C-8FAE-66C68262FFE1}"/>
            </c:ext>
          </c:extLst>
        </c:ser>
        <c:ser>
          <c:idx val="3"/>
          <c:order val="3"/>
          <c:tx>
            <c:strRef>
              <c:f>Sheet1!$E$1</c:f>
              <c:strCache>
                <c:ptCount val="1"/>
                <c:pt idx="0">
                  <c:v>40"</c:v>
                </c:pt>
              </c:strCache>
            </c:strRef>
          </c:tx>
          <c:spPr>
            <a:solidFill>
              <a:schemeClr val="accent5"/>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Sheet1!$E$2:$E$16</c:f>
              <c:numCache>
                <c:formatCode>General</c:formatCode>
                <c:ptCount val="15"/>
                <c:pt idx="12" formatCode="_-* #,##0_-;\-* #,##0_-;_-* &quot;-&quot;??_-;_-@_-">
                  <c:v>285555533.89999998</c:v>
                </c:pt>
                <c:pt idx="14" formatCode="_-* #,##0_-;\-* #,##0_-;_-* &quot;-&quot;??_-;_-@_-">
                  <c:v>18086403.100000001</c:v>
                </c:pt>
              </c:numCache>
            </c:numRef>
          </c:val>
          <c:extLst>
            <c:ext xmlns:c16="http://schemas.microsoft.com/office/drawing/2014/chart" uri="{C3380CC4-5D6E-409C-BE32-E72D297353CC}">
              <c16:uniqueId val="{00000003-B6D0-429C-8FAE-66C68262FFE1}"/>
            </c:ext>
          </c:extLst>
        </c:ser>
        <c:ser>
          <c:idx val="4"/>
          <c:order val="4"/>
          <c:tx>
            <c:strRef>
              <c:f>Sheet1!$F$1</c:f>
              <c:strCache>
                <c:ptCount val="1"/>
                <c:pt idx="0">
                  <c:v>50"</c:v>
                </c:pt>
              </c:strCache>
            </c:strRef>
          </c:tx>
          <c:spPr>
            <a:solidFill>
              <a:schemeClr val="accent5">
                <a:lumMod val="50000"/>
              </a:schemeClr>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Sheet1!$F$2:$F$16</c:f>
              <c:numCache>
                <c:formatCode>General</c:formatCode>
                <c:ptCount val="15"/>
              </c:numCache>
            </c:numRef>
          </c:val>
          <c:extLst>
            <c:ext xmlns:c16="http://schemas.microsoft.com/office/drawing/2014/chart" uri="{C3380CC4-5D6E-409C-BE32-E72D297353CC}">
              <c16:uniqueId val="{00000007-B6D0-429C-8FAE-66C68262FFE1}"/>
            </c:ext>
          </c:extLst>
        </c:ser>
        <c:ser>
          <c:idx val="5"/>
          <c:order val="5"/>
          <c:tx>
            <c:strRef>
              <c:f>Sheet1!$G$1</c:f>
              <c:strCache>
                <c:ptCount val="1"/>
                <c:pt idx="0">
                  <c:v>60"</c:v>
                </c:pt>
              </c:strCache>
            </c:strRef>
          </c:tx>
          <c:spPr>
            <a:solidFill>
              <a:srgbClr val="FFCD00"/>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Sheet1!$G$2:$G$16</c:f>
              <c:numCache>
                <c:formatCode>_-* #,##0_-;\-* #,##0_-;_-* "-"??_-;_-@_-</c:formatCode>
                <c:ptCount val="15"/>
                <c:pt idx="1">
                  <c:v>136775200</c:v>
                </c:pt>
                <c:pt idx="3">
                  <c:v>19069800</c:v>
                </c:pt>
                <c:pt idx="14">
                  <c:v>100162000</c:v>
                </c:pt>
              </c:numCache>
            </c:numRef>
          </c:val>
          <c:extLst>
            <c:ext xmlns:c16="http://schemas.microsoft.com/office/drawing/2014/chart" uri="{C3380CC4-5D6E-409C-BE32-E72D297353CC}">
              <c16:uniqueId val="{00000008-B6D0-429C-8FAE-66C68262FFE1}"/>
            </c:ext>
          </c:extLst>
        </c:ser>
        <c:ser>
          <c:idx val="6"/>
          <c:order val="6"/>
          <c:tx>
            <c:strRef>
              <c:f>Sheet1!$H$1</c:f>
              <c:strCache>
                <c:ptCount val="1"/>
                <c:pt idx="0">
                  <c:v>over 60 </c:v>
                </c:pt>
              </c:strCache>
            </c:strRef>
          </c:tx>
          <c:spPr>
            <a:solidFill>
              <a:schemeClr val="accent4"/>
            </a:solidFill>
            <a:ln>
              <a:noFill/>
            </a:ln>
            <a:effectLst/>
          </c:spPr>
          <c:invertIfNegative val="0"/>
          <c:cat>
            <c:strRef>
              <c:f>Sheet1!$A$2:$A$16</c:f>
              <c:strCache>
                <c:ptCount val="15"/>
                <c:pt idx="0">
                  <c:v> easyJet </c:v>
                </c:pt>
                <c:pt idx="1">
                  <c:v> Viking River Cruises </c:v>
                </c:pt>
                <c:pt idx="2">
                  <c:v> Trailfinders </c:v>
                </c:pt>
                <c:pt idx="3">
                  <c:v> Bourne Leisure </c:v>
                </c:pt>
                <c:pt idx="4">
                  <c:v> Jet2 </c:v>
                </c:pt>
                <c:pt idx="5">
                  <c:v> Booking.com </c:v>
                </c:pt>
                <c:pt idx="6">
                  <c:v> Premier Inn </c:v>
                </c:pt>
                <c:pt idx="7">
                  <c:v> Airbnb </c:v>
                </c:pt>
                <c:pt idx="8">
                  <c:v> Expedia.co.uk </c:v>
                </c:pt>
                <c:pt idx="9">
                  <c:v> Rail Delivery Group </c:v>
                </c:pt>
                <c:pt idx="10">
                  <c:v> Disney </c:v>
                </c:pt>
                <c:pt idx="11">
                  <c:v> Turkish Tourist Office </c:v>
                </c:pt>
                <c:pt idx="12">
                  <c:v> P&amp;O Cuises </c:v>
                </c:pt>
                <c:pt idx="13">
                  <c:v> Trivago </c:v>
                </c:pt>
                <c:pt idx="14">
                  <c:v> TUI </c:v>
                </c:pt>
              </c:strCache>
            </c:strRef>
          </c:cat>
          <c:val>
            <c:numRef>
              <c:f>Sheet1!$H$2:$H$16</c:f>
              <c:numCache>
                <c:formatCode>General</c:formatCode>
                <c:ptCount val="15"/>
              </c:numCache>
            </c:numRef>
          </c:val>
          <c:extLst>
            <c:ext xmlns:c16="http://schemas.microsoft.com/office/drawing/2014/chart" uri="{C3380CC4-5D6E-409C-BE32-E72D297353CC}">
              <c16:uniqueId val="{00000009-B6D0-429C-8FAE-66C68262FFE1}"/>
            </c:ext>
          </c:extLst>
        </c:ser>
        <c:dLbls>
          <c:showLegendKey val="0"/>
          <c:showVal val="0"/>
          <c:showCatName val="0"/>
          <c:showSerName val="0"/>
          <c:showPercent val="0"/>
          <c:showBubbleSize val="0"/>
        </c:dLbls>
        <c:gapWidth val="30"/>
        <c:overlap val="100"/>
        <c:axId val="324251824"/>
        <c:axId val="286540592"/>
      </c:barChart>
      <c:catAx>
        <c:axId val="32425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86540592"/>
        <c:crosses val="autoZero"/>
        <c:auto val="1"/>
        <c:lblAlgn val="ctr"/>
        <c:lblOffset val="100"/>
        <c:noMultiLvlLbl val="0"/>
      </c:catAx>
      <c:valAx>
        <c:axId val="286540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24251824"/>
        <c:crosses val="autoZero"/>
        <c:crossBetween val="between"/>
      </c:valAx>
      <c:spPr>
        <a:noFill/>
        <a:ln>
          <a:noFill/>
        </a:ln>
        <a:effectLst/>
      </c:spPr>
    </c:plotArea>
    <c:legend>
      <c:legendPos val="b"/>
      <c:layout>
        <c:manualLayout>
          <c:xMode val="edge"/>
          <c:yMode val="edge"/>
          <c:x val="0.30696274762744852"/>
          <c:y val="0.94633656594707394"/>
          <c:w val="0.34297774015957005"/>
          <c:h val="5.016273148148148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34616134861034E-2"/>
          <c:y val="4.6487252835491315E-2"/>
          <c:w val="0.92222730296012734"/>
          <c:h val="0.82564513700692554"/>
        </c:manualLayout>
      </c:layout>
      <c:barChart>
        <c:barDir val="col"/>
        <c:grouping val="stacked"/>
        <c:varyColors val="0"/>
        <c:ser>
          <c:idx val="0"/>
          <c:order val="0"/>
          <c:tx>
            <c:strRef>
              <c:f>Sheet1!$A$2</c:f>
              <c:strCache>
                <c:ptCount val="1"/>
                <c:pt idx="0">
                  <c:v>Holidays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Sheet1!$B$2:$H$2</c:f>
              <c:numCache>
                <c:formatCode>_-"£"* #,##0_-;\-"£"* #,##0_-;_-"£"* "-"??_-;_-@_-</c:formatCode>
                <c:ptCount val="7"/>
                <c:pt idx="0">
                  <c:v>87.084097</c:v>
                </c:pt>
                <c:pt idx="1">
                  <c:v>69.730130000000003</c:v>
                </c:pt>
                <c:pt idx="2">
                  <c:v>97.347026</c:v>
                </c:pt>
                <c:pt idx="3">
                  <c:v>168.93645599999999</c:v>
                </c:pt>
                <c:pt idx="4">
                  <c:v>162.94360800000001</c:v>
                </c:pt>
                <c:pt idx="5">
                  <c:v>167.72131999999999</c:v>
                </c:pt>
                <c:pt idx="6">
                  <c:v>154.98242500000001</c:v>
                </c:pt>
              </c:numCache>
            </c:numRef>
          </c:val>
          <c:extLst>
            <c:ext xmlns:c16="http://schemas.microsoft.com/office/drawing/2014/chart" uri="{C3380CC4-5D6E-409C-BE32-E72D297353CC}">
              <c16:uniqueId val="{00000000-2895-4CD8-AFCF-53B600E6047D}"/>
            </c:ext>
          </c:extLst>
        </c:ser>
        <c:ser>
          <c:idx val="1"/>
          <c:order val="1"/>
          <c:tx>
            <c:strRef>
              <c:f>Sheet1!$A$3</c:f>
              <c:strCache>
                <c:ptCount val="1"/>
                <c:pt idx="0">
                  <c:v>Sea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Sheet1!$B$3:$H$3</c:f>
              <c:numCache>
                <c:formatCode>_-"£"* #,##0_-;\-"£"* #,##0_-;_-"£"* "-"??_-;_-@_-</c:formatCode>
                <c:ptCount val="7"/>
                <c:pt idx="0">
                  <c:v>25.652835</c:v>
                </c:pt>
                <c:pt idx="1">
                  <c:v>14.630837</c:v>
                </c:pt>
                <c:pt idx="2">
                  <c:v>21.223828999999999</c:v>
                </c:pt>
                <c:pt idx="3">
                  <c:v>52.794750000000001</c:v>
                </c:pt>
                <c:pt idx="4">
                  <c:v>58.327871000000002</c:v>
                </c:pt>
                <c:pt idx="5">
                  <c:v>68.087247000000005</c:v>
                </c:pt>
                <c:pt idx="6">
                  <c:v>75.022379999999998</c:v>
                </c:pt>
              </c:numCache>
            </c:numRef>
          </c:val>
          <c:extLst>
            <c:ext xmlns:c16="http://schemas.microsoft.com/office/drawing/2014/chart" uri="{C3380CC4-5D6E-409C-BE32-E72D297353CC}">
              <c16:uniqueId val="{00000000-745A-4CBE-B793-4CE1F8D323DB}"/>
            </c:ext>
          </c:extLst>
        </c:ser>
        <c:ser>
          <c:idx val="2"/>
          <c:order val="2"/>
          <c:tx>
            <c:strRef>
              <c:f>Sheet1!$A$4</c:f>
              <c:strCache>
                <c:ptCount val="1"/>
                <c:pt idx="0">
                  <c:v>Travel Agents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Sheet1!$B$4:$H$4</c:f>
              <c:numCache>
                <c:formatCode>_-"£"* #,##0_-;\-"£"* #,##0_-;_-"£"* "-"??_-;_-@_-</c:formatCode>
                <c:ptCount val="7"/>
                <c:pt idx="0">
                  <c:v>93.550650000000005</c:v>
                </c:pt>
                <c:pt idx="1">
                  <c:v>32.161133</c:v>
                </c:pt>
                <c:pt idx="2">
                  <c:v>30.855881</c:v>
                </c:pt>
                <c:pt idx="3">
                  <c:v>70.789178000000007</c:v>
                </c:pt>
                <c:pt idx="4">
                  <c:v>62.682074999999998</c:v>
                </c:pt>
                <c:pt idx="5">
                  <c:v>52.599133000000002</c:v>
                </c:pt>
                <c:pt idx="6">
                  <c:v>60.438360000000003</c:v>
                </c:pt>
              </c:numCache>
            </c:numRef>
          </c:val>
          <c:extLst>
            <c:ext xmlns:c16="http://schemas.microsoft.com/office/drawing/2014/chart" uri="{C3380CC4-5D6E-409C-BE32-E72D297353CC}">
              <c16:uniqueId val="{00000001-745A-4CBE-B793-4CE1F8D323DB}"/>
            </c:ext>
          </c:extLst>
        </c:ser>
        <c:ser>
          <c:idx val="3"/>
          <c:order val="3"/>
          <c:tx>
            <c:strRef>
              <c:f>Sheet1!$A$5</c:f>
              <c:strCache>
                <c:ptCount val="1"/>
                <c:pt idx="0">
                  <c:v>Land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Sheet1!$B$5:$H$5</c:f>
              <c:numCache>
                <c:formatCode>_-"£"* #,##0_-;\-"£"* #,##0_-;_-"£"* "-"??_-;_-@_-</c:formatCode>
                <c:ptCount val="7"/>
                <c:pt idx="0">
                  <c:v>15.411177</c:v>
                </c:pt>
                <c:pt idx="1">
                  <c:v>5.5204120000000003</c:v>
                </c:pt>
                <c:pt idx="2">
                  <c:v>16.013043</c:v>
                </c:pt>
                <c:pt idx="3">
                  <c:v>16.223956000000001</c:v>
                </c:pt>
                <c:pt idx="4">
                  <c:v>23.384315000000001</c:v>
                </c:pt>
                <c:pt idx="5">
                  <c:v>29.874482</c:v>
                </c:pt>
                <c:pt idx="6">
                  <c:v>46.269964000000002</c:v>
                </c:pt>
              </c:numCache>
            </c:numRef>
          </c:val>
          <c:extLst>
            <c:ext xmlns:c16="http://schemas.microsoft.com/office/drawing/2014/chart" uri="{C3380CC4-5D6E-409C-BE32-E72D297353CC}">
              <c16:uniqueId val="{00000002-745A-4CBE-B793-4CE1F8D323DB}"/>
            </c:ext>
          </c:extLst>
        </c:ser>
        <c:ser>
          <c:idx val="4"/>
          <c:order val="4"/>
          <c:tx>
            <c:strRef>
              <c:f>Sheet1!$A$6</c:f>
              <c:strCache>
                <c:ptCount val="1"/>
                <c:pt idx="0">
                  <c:v>Brand Building</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Sheet1!$B$6:$H$6</c:f>
              <c:numCache>
                <c:formatCode>_-"£"* #,##0_-;\-"£"* #,##0_-;_-"£"* "-"??_-;_-@_-</c:formatCode>
                <c:ptCount val="7"/>
                <c:pt idx="0">
                  <c:v>16.880704000000001</c:v>
                </c:pt>
                <c:pt idx="1">
                  <c:v>7.4453420000000001</c:v>
                </c:pt>
                <c:pt idx="2">
                  <c:v>13.464855</c:v>
                </c:pt>
                <c:pt idx="3">
                  <c:v>32.431055999999998</c:v>
                </c:pt>
                <c:pt idx="4">
                  <c:v>31.939737999999998</c:v>
                </c:pt>
                <c:pt idx="5">
                  <c:v>23.803518</c:v>
                </c:pt>
                <c:pt idx="6">
                  <c:v>27.720565000000001</c:v>
                </c:pt>
              </c:numCache>
            </c:numRef>
          </c:val>
          <c:extLst>
            <c:ext xmlns:c16="http://schemas.microsoft.com/office/drawing/2014/chart" uri="{C3380CC4-5D6E-409C-BE32-E72D297353CC}">
              <c16:uniqueId val="{00000003-745A-4CBE-B793-4CE1F8D323DB}"/>
            </c:ext>
          </c:extLst>
        </c:ser>
        <c:ser>
          <c:idx val="5"/>
          <c:order val="5"/>
          <c:tx>
            <c:strRef>
              <c:f>Sheet1!$A$7</c:f>
              <c:strCache>
                <c:ptCount val="1"/>
                <c:pt idx="0">
                  <c:v>Airlines</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D659-40A7-97CA-91506990C4B1}"/>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Sheet1!$B$7:$H$7</c:f>
              <c:numCache>
                <c:formatCode>_-"£"* #,##0_-;\-"£"* #,##0_-;_-"£"* "-"??_-;_-@_-</c:formatCode>
                <c:ptCount val="7"/>
                <c:pt idx="0">
                  <c:v>17.486087000000001</c:v>
                </c:pt>
                <c:pt idx="1">
                  <c:v>6.0754650000000003</c:v>
                </c:pt>
                <c:pt idx="2">
                  <c:v>7.3127230000000001</c:v>
                </c:pt>
                <c:pt idx="3">
                  <c:v>6.4618909999999996</c:v>
                </c:pt>
                <c:pt idx="4">
                  <c:v>8.7524040000000003</c:v>
                </c:pt>
                <c:pt idx="5">
                  <c:v>8.7955179999999995</c:v>
                </c:pt>
                <c:pt idx="6">
                  <c:v>10.773187999999999</c:v>
                </c:pt>
              </c:numCache>
            </c:numRef>
          </c:val>
          <c:extLst>
            <c:ext xmlns:c16="http://schemas.microsoft.com/office/drawing/2014/chart" uri="{C3380CC4-5D6E-409C-BE32-E72D297353CC}">
              <c16:uniqueId val="{00000000-398A-495A-9571-F27A2714E0FF}"/>
            </c:ext>
          </c:extLst>
        </c:ser>
        <c:ser>
          <c:idx val="6"/>
          <c:order val="6"/>
          <c:tx>
            <c:strRef>
              <c:f>Sheet1!$A$8</c:f>
              <c:strCache>
                <c:ptCount val="1"/>
                <c:pt idx="0">
                  <c:v>Mobile Apps</c:v>
                </c:pt>
              </c:strCache>
            </c:strRef>
          </c:tx>
          <c:spPr>
            <a:solidFill>
              <a:schemeClr val="accent1">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D659-40A7-97CA-91506990C4B1}"/>
                </c:ext>
              </c:extLst>
            </c:dLbl>
            <c:dLbl>
              <c:idx val="2"/>
              <c:delete val="1"/>
              <c:extLst>
                <c:ext xmlns:c15="http://schemas.microsoft.com/office/drawing/2012/chart" uri="{CE6537A1-D6FC-4f65-9D91-7224C49458BB}"/>
                <c:ext xmlns:c16="http://schemas.microsoft.com/office/drawing/2014/chart" uri="{C3380CC4-5D6E-409C-BE32-E72D297353CC}">
                  <c16:uniqueId val="{00000003-D659-40A7-97CA-91506990C4B1}"/>
                </c:ext>
              </c:extLst>
            </c:dLbl>
            <c:dLbl>
              <c:idx val="3"/>
              <c:delete val="1"/>
              <c:extLst>
                <c:ext xmlns:c15="http://schemas.microsoft.com/office/drawing/2012/chart" uri="{CE6537A1-D6FC-4f65-9D91-7224C49458BB}"/>
                <c:ext xmlns:c16="http://schemas.microsoft.com/office/drawing/2014/chart" uri="{C3380CC4-5D6E-409C-BE32-E72D297353CC}">
                  <c16:uniqueId val="{00000002-1C19-4025-8591-9C587719B4FF}"/>
                </c:ext>
              </c:extLst>
            </c:dLbl>
            <c:dLbl>
              <c:idx val="5"/>
              <c:delete val="1"/>
              <c:extLst>
                <c:ext xmlns:c15="http://schemas.microsoft.com/office/drawing/2012/chart" uri="{CE6537A1-D6FC-4f65-9D91-7224C49458BB}"/>
                <c:ext xmlns:c16="http://schemas.microsoft.com/office/drawing/2014/chart" uri="{C3380CC4-5D6E-409C-BE32-E72D297353CC}">
                  <c16:uniqueId val="{00000001-1C19-4025-8591-9C587719B4FF}"/>
                </c:ext>
              </c:extLst>
            </c:dLbl>
            <c:dLbl>
              <c:idx val="6"/>
              <c:delete val="1"/>
              <c:extLst>
                <c:ext xmlns:c15="http://schemas.microsoft.com/office/drawing/2012/chart" uri="{CE6537A1-D6FC-4f65-9D91-7224C49458BB}"/>
                <c:ext xmlns:c16="http://schemas.microsoft.com/office/drawing/2014/chart" uri="{C3380CC4-5D6E-409C-BE32-E72D297353CC}">
                  <c16:uniqueId val="{00000000-1C19-4025-8591-9C587719B4FF}"/>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2019</c:v>
                </c:pt>
                <c:pt idx="1">
                  <c:v>2020</c:v>
                </c:pt>
                <c:pt idx="2">
                  <c:v>2021</c:v>
                </c:pt>
                <c:pt idx="3">
                  <c:v>2022</c:v>
                </c:pt>
                <c:pt idx="4">
                  <c:v>2023</c:v>
                </c:pt>
                <c:pt idx="5">
                  <c:v>2024</c:v>
                </c:pt>
                <c:pt idx="6">
                  <c:v>2025</c:v>
                </c:pt>
              </c:strCache>
            </c:strRef>
          </c:cat>
          <c:val>
            <c:numRef>
              <c:f>Sheet1!$B$8:$H$8</c:f>
              <c:numCache>
                <c:formatCode>_-"£"* #,##0_-;\-"£"* #,##0_-;_-"£"* "-"??_-;_-@_-</c:formatCode>
                <c:ptCount val="7"/>
                <c:pt idx="0">
                  <c:v>15.584433000000001</c:v>
                </c:pt>
                <c:pt idx="1">
                  <c:v>1.443074</c:v>
                </c:pt>
                <c:pt idx="2">
                  <c:v>5.6424969999999997</c:v>
                </c:pt>
                <c:pt idx="3">
                  <c:v>4.6048960000000001</c:v>
                </c:pt>
                <c:pt idx="4">
                  <c:v>9.0648309999999999</c:v>
                </c:pt>
                <c:pt idx="5">
                  <c:v>3.8598300000000001</c:v>
                </c:pt>
                <c:pt idx="6">
                  <c:v>5.4756010000000002</c:v>
                </c:pt>
              </c:numCache>
            </c:numRef>
          </c:val>
          <c:extLst>
            <c:ext xmlns:c16="http://schemas.microsoft.com/office/drawing/2014/chart" uri="{C3380CC4-5D6E-409C-BE32-E72D297353CC}">
              <c16:uniqueId val="{00000001-398A-495A-9571-F27A2714E0FF}"/>
            </c:ext>
          </c:extLst>
        </c:ser>
        <c:dLbls>
          <c:dLblPos val="ctr"/>
          <c:showLegendKey val="0"/>
          <c:showVal val="1"/>
          <c:showCatName val="0"/>
          <c:showSerName val="0"/>
          <c:showPercent val="0"/>
          <c:showBubbleSize val="0"/>
        </c:dLbls>
        <c:gapWidth val="100"/>
        <c:overlap val="100"/>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max val="4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2"/>
                    </a:solidFill>
                    <a:latin typeface="+mn-lt"/>
                    <a:ea typeface="+mn-ea"/>
                    <a:cs typeface="+mn-cs"/>
                  </a:defRPr>
                </a:pPr>
                <a:r>
                  <a:rPr lang="en-GB" dirty="0">
                    <a:solidFill>
                      <a:schemeClr val="bg2"/>
                    </a:solidFill>
                  </a:rPr>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title>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46226728"/>
        <c:crosses val="autoZero"/>
        <c:crossBetween val="between"/>
      </c:valAx>
      <c:spPr>
        <a:noFill/>
        <a:ln>
          <a:noFill/>
        </a:ln>
        <a:effectLst/>
      </c:spPr>
    </c:plotArea>
    <c:legend>
      <c:legendPos val="b"/>
      <c:layout>
        <c:manualLayout>
          <c:xMode val="edge"/>
          <c:yMode val="edge"/>
          <c:x val="6.7927750318952804E-2"/>
          <c:y val="0.94562305530462709"/>
          <c:w val="0.89999999117757257"/>
          <c:h val="5.437694469537288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Travel</c:v>
                </c:pt>
              </c:strCache>
            </c:strRef>
          </c:tx>
          <c:spPr>
            <a:solidFill>
              <a:schemeClr val="accent1"/>
            </a:solidFill>
            <a:ln>
              <a:no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0%</c:formatCode>
                <c:ptCount val="16"/>
                <c:pt idx="0">
                  <c:v>2.9086126577970769E-2</c:v>
                </c:pt>
                <c:pt idx="1">
                  <c:v>3.8441764033273249E-2</c:v>
                </c:pt>
                <c:pt idx="2">
                  <c:v>3.8722660932143063E-2</c:v>
                </c:pt>
                <c:pt idx="3">
                  <c:v>4.2685090740061694E-2</c:v>
                </c:pt>
                <c:pt idx="4">
                  <c:v>4.3998782988068703E-2</c:v>
                </c:pt>
                <c:pt idx="5">
                  <c:v>4.227691335479937E-2</c:v>
                </c:pt>
                <c:pt idx="6">
                  <c:v>4.6187779225466991E-2</c:v>
                </c:pt>
                <c:pt idx="7">
                  <c:v>5.134489386665321E-2</c:v>
                </c:pt>
                <c:pt idx="8">
                  <c:v>5.0809690691799907E-2</c:v>
                </c:pt>
                <c:pt idx="9">
                  <c:v>5.6291213322465831E-2</c:v>
                </c:pt>
                <c:pt idx="10">
                  <c:v>2.8714904130882266E-2</c:v>
                </c:pt>
                <c:pt idx="11">
                  <c:v>3.1221099794416462E-2</c:v>
                </c:pt>
                <c:pt idx="12">
                  <c:v>6.2572815883014402E-2</c:v>
                </c:pt>
                <c:pt idx="13">
                  <c:v>7.0636950441853516E-2</c:v>
                </c:pt>
                <c:pt idx="14">
                  <c:v>7.0423315555691007E-2</c:v>
                </c:pt>
                <c:pt idx="15">
                  <c:v>7.8176781832510728E-2</c:v>
                </c:pt>
              </c:numCache>
            </c:numRef>
          </c:val>
          <c:extLst>
            <c:ext xmlns:c16="http://schemas.microsoft.com/office/drawing/2014/chart" uri="{C3380CC4-5D6E-409C-BE32-E72D297353CC}">
              <c16:uniqueId val="{00000000-1E81-4ABB-BF7F-AC8D30A4F97D}"/>
            </c:ext>
          </c:extLst>
        </c:ser>
        <c:dLbls>
          <c:showLegendKey val="0"/>
          <c:showVal val="0"/>
          <c:showCatName val="0"/>
          <c:showSerName val="0"/>
          <c:showPercent val="0"/>
          <c:showBubbleSize val="0"/>
        </c:dLbls>
        <c:axId val="601837368"/>
        <c:axId val="601842048"/>
      </c:areaChart>
      <c:catAx>
        <c:axId val="601837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01842048"/>
        <c:crosses val="autoZero"/>
        <c:auto val="1"/>
        <c:lblAlgn val="ctr"/>
        <c:lblOffset val="100"/>
        <c:noMultiLvlLbl val="0"/>
      </c:catAx>
      <c:valAx>
        <c:axId val="60184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chemeClr val="bg2"/>
                    </a:solidFill>
                    <a:latin typeface="+mn-lt"/>
                    <a:ea typeface="+mn-ea"/>
                    <a:cs typeface="+mn-cs"/>
                  </a:defRPr>
                </a:pPr>
                <a:r>
                  <a:rPr lang="en-GB" dirty="0"/>
                  <a:t>Share of linear impacts (R/W)</a:t>
                </a:r>
              </a:p>
            </c:rich>
          </c:tx>
          <c:layout>
            <c:manualLayout>
              <c:xMode val="edge"/>
              <c:yMode val="edge"/>
              <c:x val="0"/>
              <c:y val="0.26009572215346249"/>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chemeClr val="bg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01837368"/>
        <c:crosses val="autoZero"/>
        <c:crossBetween val="midCat"/>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bg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areaChart>
        <c:grouping val="percentStacked"/>
        <c:varyColors val="0"/>
        <c:ser>
          <c:idx val="0"/>
          <c:order val="0"/>
          <c:tx>
            <c:strRef>
              <c:f>Sheet1!$B$1</c:f>
              <c:strCache>
                <c:ptCount val="1"/>
                <c:pt idx="0">
                  <c:v>TUI</c:v>
                </c:pt>
              </c:strCache>
            </c:strRef>
          </c:tx>
          <c:spPr>
            <a:solidFill>
              <a:schemeClr val="accent1">
                <a:shade val="42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_-* #,##0_-;\-* #,##0_-;_-* "-"??_-;_-@_-</c:formatCode>
                <c:ptCount val="16"/>
                <c:pt idx="0">
                  <c:v>2359226796</c:v>
                </c:pt>
                <c:pt idx="1">
                  <c:v>2904618620.1999998</c:v>
                </c:pt>
                <c:pt idx="2">
                  <c:v>3435065941.1999998</c:v>
                </c:pt>
                <c:pt idx="3">
                  <c:v>2672284560</c:v>
                </c:pt>
                <c:pt idx="4">
                  <c:v>2560921915</c:v>
                </c:pt>
                <c:pt idx="5">
                  <c:v>1985859559</c:v>
                </c:pt>
                <c:pt idx="6">
                  <c:v>2134821752.5</c:v>
                </c:pt>
                <c:pt idx="7">
                  <c:v>2871646890</c:v>
                </c:pt>
                <c:pt idx="8">
                  <c:v>2159045304.8000002</c:v>
                </c:pt>
                <c:pt idx="9">
                  <c:v>2258797080.8000002</c:v>
                </c:pt>
                <c:pt idx="10">
                  <c:v>2035433944</c:v>
                </c:pt>
                <c:pt idx="11">
                  <c:v>2614335225</c:v>
                </c:pt>
                <c:pt idx="12">
                  <c:v>3179369682.5999999</c:v>
                </c:pt>
                <c:pt idx="13">
                  <c:v>2816805439.1999998</c:v>
                </c:pt>
                <c:pt idx="14">
                  <c:v>3710805566.0999999</c:v>
                </c:pt>
                <c:pt idx="15">
                  <c:v>4629463893.1000004</c:v>
                </c:pt>
              </c:numCache>
            </c:numRef>
          </c:val>
          <c:extLst>
            <c:ext xmlns:c16="http://schemas.microsoft.com/office/drawing/2014/chart" uri="{C3380CC4-5D6E-409C-BE32-E72D297353CC}">
              <c16:uniqueId val="{00000000-1264-4727-A39E-2C263128A445}"/>
            </c:ext>
          </c:extLst>
        </c:ser>
        <c:ser>
          <c:idx val="1"/>
          <c:order val="1"/>
          <c:tx>
            <c:strRef>
              <c:f>Sheet1!$C$1</c:f>
              <c:strCache>
                <c:ptCount val="1"/>
                <c:pt idx="0">
                  <c:v>Trivago</c:v>
                </c:pt>
              </c:strCache>
            </c:strRef>
          </c:tx>
          <c:spPr>
            <a:solidFill>
              <a:schemeClr val="accent1">
                <a:shade val="55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General</c:formatCode>
                <c:ptCount val="16"/>
                <c:pt idx="2" formatCode="_-* #,##0_-;\-* #,##0_-;_-* &quot;-&quot;??_-;_-@_-">
                  <c:v>1467250821</c:v>
                </c:pt>
                <c:pt idx="3" formatCode="_-* #,##0_-;\-* #,##0_-;_-* &quot;-&quot;??_-;_-@_-">
                  <c:v>4211442388</c:v>
                </c:pt>
                <c:pt idx="4" formatCode="_-* #,##0_-;\-* #,##0_-;_-* &quot;-&quot;??_-;_-@_-">
                  <c:v>4405128515</c:v>
                </c:pt>
                <c:pt idx="5" formatCode="_-* #,##0_-;\-* #,##0_-;_-* &quot;-&quot;??_-;_-@_-">
                  <c:v>3720981191.6999998</c:v>
                </c:pt>
                <c:pt idx="6" formatCode="_-* #,##0_-;\-* #,##0_-;_-* &quot;-&quot;??_-;_-@_-">
                  <c:v>4407443165.6700001</c:v>
                </c:pt>
                <c:pt idx="7" formatCode="_-* #,##0_-;\-* #,##0_-;_-* &quot;-&quot;??_-;_-@_-">
                  <c:v>4982752116</c:v>
                </c:pt>
                <c:pt idx="8" formatCode="_-* #,##0_-;\-* #,##0_-;_-* &quot;-&quot;??_-;_-@_-">
                  <c:v>3341772042</c:v>
                </c:pt>
                <c:pt idx="9" formatCode="_-* #,##0_-;\-* #,##0_-;_-* &quot;-&quot;??_-;_-@_-">
                  <c:v>3515118790</c:v>
                </c:pt>
                <c:pt idx="10" formatCode="_-* #,##0_-;\-* #,##0_-;_-* &quot;-&quot;??_-;_-@_-">
                  <c:v>1420308925</c:v>
                </c:pt>
                <c:pt idx="11" formatCode="_-* #,##0_-;\-* #,##0_-;_-* &quot;-&quot;??_-;_-@_-">
                  <c:v>677261445</c:v>
                </c:pt>
                <c:pt idx="12" formatCode="_-* #,##0_-;\-* #,##0_-;_-* &quot;-&quot;??_-;_-@_-">
                  <c:v>922014598</c:v>
                </c:pt>
                <c:pt idx="13" formatCode="_-* #,##0_-;\-* #,##0_-;_-* &quot;-&quot;??_-;_-@_-">
                  <c:v>1249842980</c:v>
                </c:pt>
                <c:pt idx="14" formatCode="_-* #,##0_-;\-* #,##0_-;_-* &quot;-&quot;??_-;_-@_-">
                  <c:v>2260040650</c:v>
                </c:pt>
                <c:pt idx="15" formatCode="_-* #,##0_-;\-* #,##0_-;_-* &quot;-&quot;??_-;_-@_-">
                  <c:v>3084301315</c:v>
                </c:pt>
              </c:numCache>
            </c:numRef>
          </c:val>
          <c:extLst>
            <c:ext xmlns:c16="http://schemas.microsoft.com/office/drawing/2014/chart" uri="{C3380CC4-5D6E-409C-BE32-E72D297353CC}">
              <c16:uniqueId val="{00000001-1264-4727-A39E-2C263128A445}"/>
            </c:ext>
          </c:extLst>
        </c:ser>
        <c:ser>
          <c:idx val="2"/>
          <c:order val="2"/>
          <c:tx>
            <c:strRef>
              <c:f>Sheet1!$D$1</c:f>
              <c:strCache>
                <c:ptCount val="1"/>
                <c:pt idx="0">
                  <c:v>Expedia</c:v>
                </c:pt>
              </c:strCache>
            </c:strRef>
          </c:tx>
          <c:spPr>
            <a:solidFill>
              <a:schemeClr val="accent1">
                <a:shade val="68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Sheet1!$D$2:$D$17</c:f>
              <c:numCache>
                <c:formatCode>_-* #,##0_-;\-* #,##0_-;_-* "-"??_-;_-@_-</c:formatCode>
                <c:ptCount val="16"/>
                <c:pt idx="0">
                  <c:v>709263163</c:v>
                </c:pt>
                <c:pt idx="1">
                  <c:v>883736140</c:v>
                </c:pt>
                <c:pt idx="2">
                  <c:v>380124389</c:v>
                </c:pt>
                <c:pt idx="3">
                  <c:v>406844154</c:v>
                </c:pt>
                <c:pt idx="4">
                  <c:v>1454888110</c:v>
                </c:pt>
                <c:pt idx="5">
                  <c:v>1663069827</c:v>
                </c:pt>
                <c:pt idx="6">
                  <c:v>1540182094</c:v>
                </c:pt>
                <c:pt idx="7">
                  <c:v>2555535456</c:v>
                </c:pt>
                <c:pt idx="8">
                  <c:v>2424303032</c:v>
                </c:pt>
                <c:pt idx="9">
                  <c:v>3100014061</c:v>
                </c:pt>
                <c:pt idx="10">
                  <c:v>1614938378</c:v>
                </c:pt>
                <c:pt idx="11">
                  <c:v>3710183057.8000002</c:v>
                </c:pt>
                <c:pt idx="12">
                  <c:v>6082507926</c:v>
                </c:pt>
                <c:pt idx="13">
                  <c:v>3407634785</c:v>
                </c:pt>
                <c:pt idx="14">
                  <c:v>1357818375</c:v>
                </c:pt>
                <c:pt idx="15">
                  <c:v>1463460885</c:v>
                </c:pt>
              </c:numCache>
            </c:numRef>
          </c:val>
          <c:extLst>
            <c:ext xmlns:c16="http://schemas.microsoft.com/office/drawing/2014/chart" uri="{C3380CC4-5D6E-409C-BE32-E72D297353CC}">
              <c16:uniqueId val="{00000002-1264-4727-A39E-2C263128A445}"/>
            </c:ext>
          </c:extLst>
        </c:ser>
        <c:ser>
          <c:idx val="3"/>
          <c:order val="3"/>
          <c:tx>
            <c:strRef>
              <c:f>Sheet1!$E$1</c:f>
              <c:strCache>
                <c:ptCount val="1"/>
                <c:pt idx="0">
                  <c:v>Bourne Leisure</c:v>
                </c:pt>
              </c:strCache>
            </c:strRef>
          </c:tx>
          <c:spPr>
            <a:solidFill>
              <a:schemeClr val="accent1">
                <a:shade val="80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Sheet1!$E$2:$E$17</c:f>
              <c:numCache>
                <c:formatCode>_-* #,##0_-;\-* #,##0_-;_-* "-"??_-;_-@_-</c:formatCode>
                <c:ptCount val="16"/>
                <c:pt idx="0">
                  <c:v>2031113101.4000001</c:v>
                </c:pt>
                <c:pt idx="1">
                  <c:v>2109691324.5</c:v>
                </c:pt>
                <c:pt idx="2">
                  <c:v>1891686949</c:v>
                </c:pt>
                <c:pt idx="3">
                  <c:v>2397150321</c:v>
                </c:pt>
                <c:pt idx="4">
                  <c:v>1565288930</c:v>
                </c:pt>
                <c:pt idx="5">
                  <c:v>2076547980</c:v>
                </c:pt>
                <c:pt idx="6">
                  <c:v>2080012845</c:v>
                </c:pt>
                <c:pt idx="7">
                  <c:v>1914795833</c:v>
                </c:pt>
                <c:pt idx="8">
                  <c:v>2238651668</c:v>
                </c:pt>
                <c:pt idx="9">
                  <c:v>2015850165.3</c:v>
                </c:pt>
                <c:pt idx="10">
                  <c:v>2093399420</c:v>
                </c:pt>
                <c:pt idx="11">
                  <c:v>1668556310</c:v>
                </c:pt>
                <c:pt idx="12">
                  <c:v>2626413960</c:v>
                </c:pt>
                <c:pt idx="13">
                  <c:v>2053859450</c:v>
                </c:pt>
                <c:pt idx="14">
                  <c:v>1188550650</c:v>
                </c:pt>
                <c:pt idx="15">
                  <c:v>1077981600</c:v>
                </c:pt>
              </c:numCache>
            </c:numRef>
          </c:val>
          <c:extLst>
            <c:ext xmlns:c16="http://schemas.microsoft.com/office/drawing/2014/chart" uri="{C3380CC4-5D6E-409C-BE32-E72D297353CC}">
              <c16:uniqueId val="{00000003-1264-4727-A39E-2C263128A445}"/>
            </c:ext>
          </c:extLst>
        </c:ser>
        <c:ser>
          <c:idx val="4"/>
          <c:order val="4"/>
          <c:tx>
            <c:strRef>
              <c:f>Sheet1!$F$1</c:f>
              <c:strCache>
                <c:ptCount val="1"/>
                <c:pt idx="0">
                  <c:v>Jet2</c:v>
                </c:pt>
              </c:strCache>
            </c:strRef>
          </c:tx>
          <c:spPr>
            <a:solidFill>
              <a:schemeClr val="accent1">
                <a:shade val="93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Sheet1!$F$2:$F$17</c:f>
              <c:numCache>
                <c:formatCode>_-* #,##0_-;\-* #,##0_-;_-* "-"??_-;_-@_-</c:formatCode>
                <c:ptCount val="16"/>
                <c:pt idx="0">
                  <c:v>589077300</c:v>
                </c:pt>
                <c:pt idx="1">
                  <c:v>1181934310</c:v>
                </c:pt>
                <c:pt idx="2">
                  <c:v>1136452000</c:v>
                </c:pt>
                <c:pt idx="3">
                  <c:v>1379422240</c:v>
                </c:pt>
                <c:pt idx="4">
                  <c:v>1307236450</c:v>
                </c:pt>
                <c:pt idx="5">
                  <c:v>1268279350</c:v>
                </c:pt>
                <c:pt idx="6">
                  <c:v>2379647073.6300001</c:v>
                </c:pt>
                <c:pt idx="7">
                  <c:v>2166696602</c:v>
                </c:pt>
                <c:pt idx="8">
                  <c:v>1925502850</c:v>
                </c:pt>
                <c:pt idx="9">
                  <c:v>2242795600</c:v>
                </c:pt>
                <c:pt idx="10">
                  <c:v>1037939500</c:v>
                </c:pt>
                <c:pt idx="11">
                  <c:v>1129593400</c:v>
                </c:pt>
                <c:pt idx="12">
                  <c:v>2194932600</c:v>
                </c:pt>
                <c:pt idx="13">
                  <c:v>2261134195</c:v>
                </c:pt>
                <c:pt idx="14">
                  <c:v>1521382855</c:v>
                </c:pt>
                <c:pt idx="15">
                  <c:v>1213459100</c:v>
                </c:pt>
              </c:numCache>
            </c:numRef>
          </c:val>
          <c:extLst>
            <c:ext xmlns:c16="http://schemas.microsoft.com/office/drawing/2014/chart" uri="{C3380CC4-5D6E-409C-BE32-E72D297353CC}">
              <c16:uniqueId val="{00000004-1264-4727-A39E-2C263128A445}"/>
            </c:ext>
          </c:extLst>
        </c:ser>
        <c:ser>
          <c:idx val="5"/>
          <c:order val="5"/>
          <c:tx>
            <c:strRef>
              <c:f>Sheet1!$G$1</c:f>
              <c:strCache>
                <c:ptCount val="1"/>
                <c:pt idx="0">
                  <c:v>P&amp;O Cruises</c:v>
                </c:pt>
              </c:strCache>
            </c:strRef>
          </c:tx>
          <c:spPr>
            <a:solidFill>
              <a:schemeClr val="accent1">
                <a:tint val="94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Sheet1!$G$2:$G$17</c:f>
              <c:numCache>
                <c:formatCode>_-* #,##0_-;\-* #,##0_-;_-* "-"??_-;_-@_-</c:formatCode>
                <c:ptCount val="16"/>
                <c:pt idx="0">
                  <c:v>777180966</c:v>
                </c:pt>
                <c:pt idx="1">
                  <c:v>546725924.10000002</c:v>
                </c:pt>
                <c:pt idx="2">
                  <c:v>494954539.89999998</c:v>
                </c:pt>
                <c:pt idx="3">
                  <c:v>1347684407.0999999</c:v>
                </c:pt>
                <c:pt idx="4">
                  <c:v>850106059.39999998</c:v>
                </c:pt>
                <c:pt idx="5">
                  <c:v>1692886208.5999999</c:v>
                </c:pt>
                <c:pt idx="6">
                  <c:v>1729178377.23</c:v>
                </c:pt>
                <c:pt idx="7">
                  <c:v>1474939682.7</c:v>
                </c:pt>
                <c:pt idx="8">
                  <c:v>1182904832.2</c:v>
                </c:pt>
                <c:pt idx="9">
                  <c:v>1709023948.0999999</c:v>
                </c:pt>
                <c:pt idx="10">
                  <c:v>943466236.60000002</c:v>
                </c:pt>
                <c:pt idx="11">
                  <c:v>694640957.70000005</c:v>
                </c:pt>
                <c:pt idx="12">
                  <c:v>1889317065.0999999</c:v>
                </c:pt>
                <c:pt idx="13">
                  <c:v>2869493403.6999998</c:v>
                </c:pt>
                <c:pt idx="14">
                  <c:v>2679564653.8000002</c:v>
                </c:pt>
                <c:pt idx="15">
                  <c:v>2535485803.9000001</c:v>
                </c:pt>
              </c:numCache>
            </c:numRef>
          </c:val>
          <c:extLst>
            <c:ext xmlns:c16="http://schemas.microsoft.com/office/drawing/2014/chart" uri="{C3380CC4-5D6E-409C-BE32-E72D297353CC}">
              <c16:uniqueId val="{00000005-1264-4727-A39E-2C263128A445}"/>
            </c:ext>
          </c:extLst>
        </c:ser>
        <c:ser>
          <c:idx val="6"/>
          <c:order val="6"/>
          <c:tx>
            <c:strRef>
              <c:f>Sheet1!$H$1</c:f>
              <c:strCache>
                <c:ptCount val="1"/>
                <c:pt idx="0">
                  <c:v>Premier Inn2</c:v>
                </c:pt>
              </c:strCache>
            </c:strRef>
          </c:tx>
          <c:spPr>
            <a:solidFill>
              <a:schemeClr val="accent1">
                <a:tint val="81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Sheet1!$H$2:$H$17</c:f>
              <c:numCache>
                <c:formatCode>_-* #,##0_-;\-* #,##0_-;_-* "-"??_-;_-@_-</c:formatCode>
                <c:ptCount val="16"/>
                <c:pt idx="0">
                  <c:v>1540193800</c:v>
                </c:pt>
                <c:pt idx="1">
                  <c:v>1363446200</c:v>
                </c:pt>
                <c:pt idx="2">
                  <c:v>1662692700</c:v>
                </c:pt>
                <c:pt idx="3">
                  <c:v>1128535800</c:v>
                </c:pt>
                <c:pt idx="4">
                  <c:v>1913517400</c:v>
                </c:pt>
                <c:pt idx="5">
                  <c:v>2073390800</c:v>
                </c:pt>
                <c:pt idx="6">
                  <c:v>2422704050</c:v>
                </c:pt>
                <c:pt idx="7">
                  <c:v>2290421476.4000001</c:v>
                </c:pt>
                <c:pt idx="8">
                  <c:v>1232146700</c:v>
                </c:pt>
                <c:pt idx="11">
                  <c:v>784321800</c:v>
                </c:pt>
                <c:pt idx="12">
                  <c:v>1560028310</c:v>
                </c:pt>
                <c:pt idx="13">
                  <c:v>1703150050</c:v>
                </c:pt>
                <c:pt idx="14">
                  <c:v>1374428750</c:v>
                </c:pt>
                <c:pt idx="15">
                  <c:v>1241529720.3</c:v>
                </c:pt>
              </c:numCache>
            </c:numRef>
          </c:val>
          <c:extLst>
            <c:ext xmlns:c16="http://schemas.microsoft.com/office/drawing/2014/chart" uri="{C3380CC4-5D6E-409C-BE32-E72D297353CC}">
              <c16:uniqueId val="{00000006-1264-4727-A39E-2C263128A445}"/>
            </c:ext>
          </c:extLst>
        </c:ser>
        <c:ser>
          <c:idx val="7"/>
          <c:order val="7"/>
          <c:tx>
            <c:strRef>
              <c:f>Sheet1!$I$1</c:f>
              <c:strCache>
                <c:ptCount val="1"/>
                <c:pt idx="0">
                  <c:v>Walt Disney Company</c:v>
                </c:pt>
              </c:strCache>
            </c:strRef>
          </c:tx>
          <c:spPr>
            <a:solidFill>
              <a:schemeClr val="accent1">
                <a:tint val="69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Sheet1!$I$2:$I$17</c:f>
              <c:numCache>
                <c:formatCode>_-* #,##0_-;\-* #,##0_-;_-* "-"??_-;_-@_-</c:formatCode>
                <c:ptCount val="16"/>
                <c:pt idx="0">
                  <c:v>667040300</c:v>
                </c:pt>
                <c:pt idx="1">
                  <c:v>1293833092.0999999</c:v>
                </c:pt>
                <c:pt idx="2">
                  <c:v>946479718</c:v>
                </c:pt>
                <c:pt idx="3">
                  <c:v>977114162</c:v>
                </c:pt>
                <c:pt idx="4">
                  <c:v>836370901</c:v>
                </c:pt>
                <c:pt idx="5">
                  <c:v>872566300</c:v>
                </c:pt>
                <c:pt idx="6">
                  <c:v>723366400</c:v>
                </c:pt>
                <c:pt idx="7">
                  <c:v>1519372388</c:v>
                </c:pt>
                <c:pt idx="8">
                  <c:v>2152935904.4000001</c:v>
                </c:pt>
                <c:pt idx="9">
                  <c:v>2074952200.5999999</c:v>
                </c:pt>
                <c:pt idx="10">
                  <c:v>876774802</c:v>
                </c:pt>
                <c:pt idx="11">
                  <c:v>1000916200</c:v>
                </c:pt>
                <c:pt idx="12">
                  <c:v>1599853784</c:v>
                </c:pt>
                <c:pt idx="13">
                  <c:v>1783208510</c:v>
                </c:pt>
                <c:pt idx="14">
                  <c:v>1708600880</c:v>
                </c:pt>
                <c:pt idx="15">
                  <c:v>1945928205</c:v>
                </c:pt>
              </c:numCache>
            </c:numRef>
          </c:val>
          <c:extLst>
            <c:ext xmlns:c16="http://schemas.microsoft.com/office/drawing/2014/chart" uri="{C3380CC4-5D6E-409C-BE32-E72D297353CC}">
              <c16:uniqueId val="{00000007-1264-4727-A39E-2C263128A445}"/>
            </c:ext>
          </c:extLst>
        </c:ser>
        <c:ser>
          <c:idx val="8"/>
          <c:order val="8"/>
          <c:tx>
            <c:strRef>
              <c:f>Sheet1!$J$1</c:f>
              <c:strCache>
                <c:ptCount val="1"/>
                <c:pt idx="0">
                  <c:v>Booking.com</c:v>
                </c:pt>
              </c:strCache>
            </c:strRef>
          </c:tx>
          <c:spPr>
            <a:solidFill>
              <a:schemeClr val="accent1">
                <a:tint val="56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Sheet1!$J$2:$J$17</c:f>
              <c:numCache>
                <c:formatCode>General</c:formatCode>
                <c:ptCount val="16"/>
                <c:pt idx="4" formatCode="_-* #,##0_-;\-* #,##0_-;_-* &quot;-&quot;??_-;_-@_-">
                  <c:v>1868057400</c:v>
                </c:pt>
                <c:pt idx="5" formatCode="_-* #,##0_-;\-* #,##0_-;_-* &quot;-&quot;??_-;_-@_-">
                  <c:v>1408062100</c:v>
                </c:pt>
                <c:pt idx="6" formatCode="_-* #,##0_-;\-* #,##0_-;_-* &quot;-&quot;??_-;_-@_-">
                  <c:v>1342256815.6700001</c:v>
                </c:pt>
                <c:pt idx="7" formatCode="_-* #,##0_-;\-* #,##0_-;_-* &quot;-&quot;??_-;_-@_-">
                  <c:v>2284660122.9000001</c:v>
                </c:pt>
                <c:pt idx="8" formatCode="_-* #,##0_-;\-* #,##0_-;_-* &quot;-&quot;??_-;_-@_-">
                  <c:v>1976786922.5</c:v>
                </c:pt>
                <c:pt idx="9" formatCode="_-* #,##0_-;\-* #,##0_-;_-* &quot;-&quot;??_-;_-@_-">
                  <c:v>1951275077.4000001</c:v>
                </c:pt>
                <c:pt idx="11" formatCode="_-* #,##0_-;\-* #,##0_-;_-* &quot;-&quot;??_-;_-@_-">
                  <c:v>595521979</c:v>
                </c:pt>
                <c:pt idx="12" formatCode="_-* #,##0_-;\-* #,##0_-;_-* &quot;-&quot;??_-;_-@_-">
                  <c:v>1106210228</c:v>
                </c:pt>
                <c:pt idx="13" formatCode="_-* #,##0_-;\-* #,##0_-;_-* &quot;-&quot;??_-;_-@_-">
                  <c:v>1359458295</c:v>
                </c:pt>
                <c:pt idx="14" formatCode="_-* #,##0_-;\-* #,##0_-;_-* &quot;-&quot;??_-;_-@_-">
                  <c:v>1006061365</c:v>
                </c:pt>
                <c:pt idx="15" formatCode="_-* #,##0_-;\-* #,##0_-;_-* &quot;-&quot;??_-;_-@_-">
                  <c:v>1218415925</c:v>
                </c:pt>
              </c:numCache>
            </c:numRef>
          </c:val>
          <c:extLst>
            <c:ext xmlns:c16="http://schemas.microsoft.com/office/drawing/2014/chart" uri="{C3380CC4-5D6E-409C-BE32-E72D297353CC}">
              <c16:uniqueId val="{00000008-1264-4727-A39E-2C263128A445}"/>
            </c:ext>
          </c:extLst>
        </c:ser>
        <c:ser>
          <c:idx val="9"/>
          <c:order val="9"/>
          <c:tx>
            <c:strRef>
              <c:f>Sheet1!$K$1</c:f>
              <c:strCache>
                <c:ptCount val="1"/>
                <c:pt idx="0">
                  <c:v>EasyJet</c:v>
                </c:pt>
              </c:strCache>
            </c:strRef>
          </c:tx>
          <c:spPr>
            <a:solidFill>
              <a:schemeClr val="accent1">
                <a:tint val="43000"/>
              </a:schemeClr>
            </a:solidFill>
            <a:ln w="25400">
              <a:solidFill>
                <a:schemeClr val="bg1"/>
              </a:solidFill>
            </a:ln>
            <a:effectLst/>
          </c:spP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Sheet1!$K$2:$K$17</c:f>
              <c:numCache>
                <c:formatCode>_-* #,##0_-;\-* #,##0_-;_-* "-"??_-;_-@_-</c:formatCode>
                <c:ptCount val="16"/>
                <c:pt idx="0">
                  <c:v>39777198</c:v>
                </c:pt>
                <c:pt idx="1">
                  <c:v>439740866.30000001</c:v>
                </c:pt>
                <c:pt idx="2">
                  <c:v>757849168.79999995</c:v>
                </c:pt>
                <c:pt idx="3">
                  <c:v>843383634.10000002</c:v>
                </c:pt>
                <c:pt idx="4">
                  <c:v>1005872512</c:v>
                </c:pt>
                <c:pt idx="5">
                  <c:v>760022383.5</c:v>
                </c:pt>
                <c:pt idx="6">
                  <c:v>969591365.79999995</c:v>
                </c:pt>
                <c:pt idx="7">
                  <c:v>938541702.10000002</c:v>
                </c:pt>
                <c:pt idx="8">
                  <c:v>1189212499.2</c:v>
                </c:pt>
                <c:pt idx="9">
                  <c:v>1519815321</c:v>
                </c:pt>
                <c:pt idx="10">
                  <c:v>514949754.5</c:v>
                </c:pt>
                <c:pt idx="11">
                  <c:v>301634266.39999998</c:v>
                </c:pt>
                <c:pt idx="12">
                  <c:v>637881779.70000005</c:v>
                </c:pt>
                <c:pt idx="13">
                  <c:v>1210220257.7</c:v>
                </c:pt>
                <c:pt idx="14">
                  <c:v>767023330</c:v>
                </c:pt>
                <c:pt idx="15">
                  <c:v>927636790</c:v>
                </c:pt>
              </c:numCache>
            </c:numRef>
          </c:val>
          <c:extLst>
            <c:ext xmlns:c16="http://schemas.microsoft.com/office/drawing/2014/chart" uri="{C3380CC4-5D6E-409C-BE32-E72D297353CC}">
              <c16:uniqueId val="{00000009-1264-4727-A39E-2C263128A445}"/>
            </c:ext>
          </c:extLst>
        </c:ser>
        <c:dLbls>
          <c:showLegendKey val="0"/>
          <c:showVal val="0"/>
          <c:showCatName val="0"/>
          <c:showSerName val="0"/>
          <c:showPercent val="0"/>
          <c:showBubbleSize val="0"/>
        </c:dLbls>
        <c:axId val="1254446040"/>
        <c:axId val="1254447120"/>
      </c:areaChart>
      <c:catAx>
        <c:axId val="1254446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254447120"/>
        <c:crosses val="autoZero"/>
        <c:auto val="1"/>
        <c:lblAlgn val="ctr"/>
        <c:lblOffset val="100"/>
        <c:noMultiLvlLbl val="0"/>
      </c:catAx>
      <c:valAx>
        <c:axId val="1254447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a:t>Share of impacts (R/W)</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254446040"/>
        <c:crosses val="autoZero"/>
        <c:crossBetween val="midCat"/>
      </c:valAx>
      <c:spPr>
        <a:noFill/>
        <a:ln>
          <a:noFill/>
        </a:ln>
        <a:effectLst/>
      </c:spPr>
    </c:plotArea>
    <c:legend>
      <c:legendPos val="r"/>
      <c:layout>
        <c:manualLayout>
          <c:xMode val="edge"/>
          <c:yMode val="edge"/>
          <c:x val="0.90272467566084214"/>
          <c:y val="2.5138675087322811E-2"/>
          <c:w val="9.055267500128146E-2"/>
          <c:h val="0.8250646990804471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sz="10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cat>
            <c:strRef>
              <c:f>Sheet1!$A$2:$A$11</c:f>
              <c:strCache>
                <c:ptCount val="10"/>
                <c:pt idx="0">
                  <c:v> TUI</c:v>
                </c:pt>
                <c:pt idx="1">
                  <c:v> Trivago </c:v>
                </c:pt>
                <c:pt idx="2">
                  <c:v> P&amp;O Cruises </c:v>
                </c:pt>
                <c:pt idx="3">
                  <c:v> Turkish Tourist Office</c:v>
                </c:pt>
                <c:pt idx="4">
                  <c:v> Disney </c:v>
                </c:pt>
                <c:pt idx="5">
                  <c:v> Rail Delivery Group </c:v>
                </c:pt>
                <c:pt idx="6">
                  <c:v> Expedia.co.uk </c:v>
                </c:pt>
                <c:pt idx="7">
                  <c:v> Airbnb </c:v>
                </c:pt>
                <c:pt idx="8">
                  <c:v> Premier Inn </c:v>
                </c:pt>
                <c:pt idx="9">
                  <c:v> Booking.com </c:v>
                </c:pt>
              </c:strCache>
            </c:strRef>
          </c:cat>
          <c:val>
            <c:numRef>
              <c:f>Sheet1!$B$2:$B$11</c:f>
              <c:numCache>
                <c:formatCode>_-* #,##0_-;\-* #,##0_-;_-* "-"??_-;_-@_-</c:formatCode>
                <c:ptCount val="10"/>
                <c:pt idx="0">
                  <c:v>1203</c:v>
                </c:pt>
                <c:pt idx="1">
                  <c:v>905</c:v>
                </c:pt>
                <c:pt idx="2">
                  <c:v>933</c:v>
                </c:pt>
                <c:pt idx="3">
                  <c:v>806</c:v>
                </c:pt>
                <c:pt idx="4">
                  <c:v>631</c:v>
                </c:pt>
                <c:pt idx="5">
                  <c:v>218</c:v>
                </c:pt>
                <c:pt idx="6">
                  <c:v>622</c:v>
                </c:pt>
                <c:pt idx="7">
                  <c:v>414</c:v>
                </c:pt>
                <c:pt idx="8">
                  <c:v>311</c:v>
                </c:pt>
                <c:pt idx="9">
                  <c:v>464</c:v>
                </c:pt>
              </c:numCache>
            </c:numRef>
          </c:val>
          <c:extLst>
            <c:ext xmlns:c16="http://schemas.microsoft.com/office/drawing/2014/chart" uri="{C3380CC4-5D6E-409C-BE32-E72D297353CC}">
              <c16:uniqueId val="{00000000-A7AF-4119-A894-5AE2D2DC94AB}"/>
            </c:ext>
          </c:extLst>
        </c:ser>
        <c:ser>
          <c:idx val="1"/>
          <c:order val="1"/>
          <c:tx>
            <c:strRef>
              <c:f>Sheet1!$C$1</c:f>
              <c:strCache>
                <c:ptCount val="1"/>
                <c:pt idx="0">
                  <c:v>Q2</c:v>
                </c:pt>
              </c:strCache>
            </c:strRef>
          </c:tx>
          <c:spPr>
            <a:solidFill>
              <a:schemeClr val="accent2"/>
            </a:solidFill>
            <a:ln>
              <a:noFill/>
            </a:ln>
            <a:effectLst/>
          </c:spPr>
          <c:invertIfNegative val="0"/>
          <c:cat>
            <c:strRef>
              <c:f>Sheet1!$A$2:$A$11</c:f>
              <c:strCache>
                <c:ptCount val="10"/>
                <c:pt idx="0">
                  <c:v> TUI</c:v>
                </c:pt>
                <c:pt idx="1">
                  <c:v> Trivago </c:v>
                </c:pt>
                <c:pt idx="2">
                  <c:v> P&amp;O Cruises </c:v>
                </c:pt>
                <c:pt idx="3">
                  <c:v> Turkish Tourist Office</c:v>
                </c:pt>
                <c:pt idx="4">
                  <c:v> Disney </c:v>
                </c:pt>
                <c:pt idx="5">
                  <c:v> Rail Delivery Group </c:v>
                </c:pt>
                <c:pt idx="6">
                  <c:v> Expedia.co.uk </c:v>
                </c:pt>
                <c:pt idx="7">
                  <c:v> Airbnb </c:v>
                </c:pt>
                <c:pt idx="8">
                  <c:v> Premier Inn </c:v>
                </c:pt>
                <c:pt idx="9">
                  <c:v> Booking.com </c:v>
                </c:pt>
              </c:strCache>
            </c:strRef>
          </c:cat>
          <c:val>
            <c:numRef>
              <c:f>Sheet1!$C$2:$C$11</c:f>
              <c:numCache>
                <c:formatCode>_-* #,##0_-;\-* #,##0_-;_-* "-"??_-;_-@_-</c:formatCode>
                <c:ptCount val="10"/>
                <c:pt idx="0">
                  <c:v>1230</c:v>
                </c:pt>
                <c:pt idx="1">
                  <c:v>851</c:v>
                </c:pt>
                <c:pt idx="2">
                  <c:v>560</c:v>
                </c:pt>
                <c:pt idx="3">
                  <c:v>626</c:v>
                </c:pt>
                <c:pt idx="4">
                  <c:v>494</c:v>
                </c:pt>
                <c:pt idx="5">
                  <c:v>627</c:v>
                </c:pt>
                <c:pt idx="6">
                  <c:v>469</c:v>
                </c:pt>
                <c:pt idx="7">
                  <c:v>500</c:v>
                </c:pt>
                <c:pt idx="8">
                  <c:v>430</c:v>
                </c:pt>
                <c:pt idx="9">
                  <c:v>527</c:v>
                </c:pt>
              </c:numCache>
            </c:numRef>
          </c:val>
          <c:extLst>
            <c:ext xmlns:c16="http://schemas.microsoft.com/office/drawing/2014/chart" uri="{C3380CC4-5D6E-409C-BE32-E72D297353CC}">
              <c16:uniqueId val="{00000001-A7AF-4119-A894-5AE2D2DC94AB}"/>
            </c:ext>
          </c:extLst>
        </c:ser>
        <c:ser>
          <c:idx val="2"/>
          <c:order val="2"/>
          <c:tx>
            <c:strRef>
              <c:f>Sheet1!$D$1</c:f>
              <c:strCache>
                <c:ptCount val="1"/>
                <c:pt idx="0">
                  <c:v>Q3</c:v>
                </c:pt>
              </c:strCache>
            </c:strRef>
          </c:tx>
          <c:spPr>
            <a:solidFill>
              <a:schemeClr val="accent3"/>
            </a:solidFill>
            <a:ln>
              <a:noFill/>
            </a:ln>
            <a:effectLst/>
          </c:spPr>
          <c:invertIfNegative val="0"/>
          <c:cat>
            <c:strRef>
              <c:f>Sheet1!$A$2:$A$11</c:f>
              <c:strCache>
                <c:ptCount val="10"/>
                <c:pt idx="0">
                  <c:v> TUI</c:v>
                </c:pt>
                <c:pt idx="1">
                  <c:v> Trivago </c:v>
                </c:pt>
                <c:pt idx="2">
                  <c:v> P&amp;O Cruises </c:v>
                </c:pt>
                <c:pt idx="3">
                  <c:v> Turkish Tourist Office</c:v>
                </c:pt>
                <c:pt idx="4">
                  <c:v> Disney </c:v>
                </c:pt>
                <c:pt idx="5">
                  <c:v> Rail Delivery Group </c:v>
                </c:pt>
                <c:pt idx="6">
                  <c:v> Expedia.co.uk </c:v>
                </c:pt>
                <c:pt idx="7">
                  <c:v> Airbnb </c:v>
                </c:pt>
                <c:pt idx="8">
                  <c:v> Premier Inn </c:v>
                </c:pt>
                <c:pt idx="9">
                  <c:v> Booking.com </c:v>
                </c:pt>
              </c:strCache>
            </c:strRef>
          </c:cat>
          <c:val>
            <c:numRef>
              <c:f>Sheet1!$D$2:$D$11</c:f>
              <c:numCache>
                <c:formatCode>_-* #,##0_-;\-* #,##0_-;_-* "-"??_-;_-@_-</c:formatCode>
                <c:ptCount val="10"/>
                <c:pt idx="0">
                  <c:v>897</c:v>
                </c:pt>
                <c:pt idx="1">
                  <c:v>1002</c:v>
                </c:pt>
                <c:pt idx="2">
                  <c:v>562</c:v>
                </c:pt>
                <c:pt idx="3">
                  <c:v>457</c:v>
                </c:pt>
                <c:pt idx="4">
                  <c:v>454</c:v>
                </c:pt>
                <c:pt idx="5">
                  <c:v>680</c:v>
                </c:pt>
                <c:pt idx="6">
                  <c:v>279</c:v>
                </c:pt>
                <c:pt idx="7">
                  <c:v>459</c:v>
                </c:pt>
                <c:pt idx="8">
                  <c:v>359</c:v>
                </c:pt>
                <c:pt idx="9">
                  <c:v>121</c:v>
                </c:pt>
              </c:numCache>
            </c:numRef>
          </c:val>
          <c:extLst>
            <c:ext xmlns:c16="http://schemas.microsoft.com/office/drawing/2014/chart" uri="{C3380CC4-5D6E-409C-BE32-E72D297353CC}">
              <c16:uniqueId val="{00000002-A7AF-4119-A894-5AE2D2DC94AB}"/>
            </c:ext>
          </c:extLst>
        </c:ser>
        <c:ser>
          <c:idx val="3"/>
          <c:order val="3"/>
          <c:tx>
            <c:strRef>
              <c:f>Sheet1!$E$1</c:f>
              <c:strCache>
                <c:ptCount val="1"/>
                <c:pt idx="0">
                  <c:v>Q4</c:v>
                </c:pt>
              </c:strCache>
            </c:strRef>
          </c:tx>
          <c:spPr>
            <a:solidFill>
              <a:schemeClr val="accent4"/>
            </a:solidFill>
            <a:ln>
              <a:noFill/>
            </a:ln>
            <a:effectLst/>
          </c:spPr>
          <c:invertIfNegative val="0"/>
          <c:cat>
            <c:strRef>
              <c:f>Sheet1!$A$2:$A$11</c:f>
              <c:strCache>
                <c:ptCount val="10"/>
                <c:pt idx="0">
                  <c:v> TUI</c:v>
                </c:pt>
                <c:pt idx="1">
                  <c:v> Trivago </c:v>
                </c:pt>
                <c:pt idx="2">
                  <c:v> P&amp;O Cruises </c:v>
                </c:pt>
                <c:pt idx="3">
                  <c:v> Turkish Tourist Office</c:v>
                </c:pt>
                <c:pt idx="4">
                  <c:v> Disney </c:v>
                </c:pt>
                <c:pt idx="5">
                  <c:v> Rail Delivery Group </c:v>
                </c:pt>
                <c:pt idx="6">
                  <c:v> Expedia.co.uk </c:v>
                </c:pt>
                <c:pt idx="7">
                  <c:v> Airbnb </c:v>
                </c:pt>
                <c:pt idx="8">
                  <c:v> Premier Inn </c:v>
                </c:pt>
                <c:pt idx="9">
                  <c:v> Booking.com </c:v>
                </c:pt>
              </c:strCache>
            </c:strRef>
          </c:cat>
          <c:val>
            <c:numRef>
              <c:f>Sheet1!$E$2:$E$11</c:f>
              <c:numCache>
                <c:formatCode>_-* #,##0_-;\-* #,##0_-;_-* "-"??_-;_-@_-</c:formatCode>
                <c:ptCount val="10"/>
                <c:pt idx="0">
                  <c:v>1299</c:v>
                </c:pt>
                <c:pt idx="1">
                  <c:v>325</c:v>
                </c:pt>
                <c:pt idx="2">
                  <c:v>480</c:v>
                </c:pt>
                <c:pt idx="3">
                  <c:v>363</c:v>
                </c:pt>
                <c:pt idx="4">
                  <c:v>367</c:v>
                </c:pt>
                <c:pt idx="5">
                  <c:v>164</c:v>
                </c:pt>
                <c:pt idx="6">
                  <c:v>94</c:v>
                </c:pt>
                <c:pt idx="7">
                  <c:v>0</c:v>
                </c:pt>
                <c:pt idx="8">
                  <c:v>141</c:v>
                </c:pt>
                <c:pt idx="9">
                  <c:v>107</c:v>
                </c:pt>
              </c:numCache>
            </c:numRef>
          </c:val>
          <c:extLst>
            <c:ext xmlns:c16="http://schemas.microsoft.com/office/drawing/2014/chart" uri="{C3380CC4-5D6E-409C-BE32-E72D297353CC}">
              <c16:uniqueId val="{00000000-BD82-426F-BAD3-BDB9D21B6EFF}"/>
            </c:ext>
          </c:extLst>
        </c:ser>
        <c:dLbls>
          <c:showLegendKey val="0"/>
          <c:showVal val="0"/>
          <c:showCatName val="0"/>
          <c:showSerName val="0"/>
          <c:showPercent val="0"/>
          <c:showBubbleSize val="0"/>
        </c:dLbls>
        <c:gapWidth val="219"/>
        <c:overlap val="-27"/>
        <c:axId val="1253125688"/>
        <c:axId val="1253127984"/>
      </c:barChart>
      <c:catAx>
        <c:axId val="1253125688"/>
        <c:scaling>
          <c:orientation val="minMax"/>
        </c:scaling>
        <c:delete val="1"/>
        <c:axPos val="b"/>
        <c:numFmt formatCode="General" sourceLinked="1"/>
        <c:majorTickMark val="out"/>
        <c:minorTickMark val="none"/>
        <c:tickLblPos val="nextTo"/>
        <c:crossAx val="1253127984"/>
        <c:crosses val="autoZero"/>
        <c:auto val="1"/>
        <c:lblAlgn val="ctr"/>
        <c:lblOffset val="100"/>
        <c:noMultiLvlLbl val="0"/>
      </c:catAx>
      <c:valAx>
        <c:axId val="125312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2"/>
                    </a:solidFill>
                    <a:latin typeface="+mn-lt"/>
                    <a:ea typeface="+mn-ea"/>
                    <a:cs typeface="+mn-cs"/>
                  </a:defRPr>
                </a:pPr>
                <a:r>
                  <a:rPr lang="en-GB"/>
                  <a:t>Impacts (R/W) (millions)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1253125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bg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Linear TV</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Sheet1!$B$2:$C$2</c:f>
              <c:numCache>
                <c:formatCode>0%</c:formatCode>
                <c:ptCount val="2"/>
                <c:pt idx="0">
                  <c:v>0.38</c:v>
                </c:pt>
                <c:pt idx="1">
                  <c:v>0.437</c:v>
                </c:pt>
              </c:numCache>
            </c:numRef>
          </c:val>
          <c:extLst>
            <c:ext xmlns:c16="http://schemas.microsoft.com/office/drawing/2014/chart" uri="{C3380CC4-5D6E-409C-BE32-E72D297353CC}">
              <c16:uniqueId val="{00000000-FEA9-4DD4-8CDB-461DB2F0F299}"/>
            </c:ext>
          </c:extLst>
        </c:ser>
        <c:ser>
          <c:idx val="3"/>
          <c:order val="1"/>
          <c:tx>
            <c:strRef>
              <c:f>Sheet1!$A$5</c:f>
              <c:strCache>
                <c:ptCount val="1"/>
                <c:pt idx="0">
                  <c:v>BVOD</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Sheet1!$B$5:$C$5</c:f>
              <c:numCache>
                <c:formatCode>0%</c:formatCode>
                <c:ptCount val="2"/>
                <c:pt idx="0">
                  <c:v>7.0000000000000007E-2</c:v>
                </c:pt>
                <c:pt idx="1">
                  <c:v>0.13200000000000001</c:v>
                </c:pt>
              </c:numCache>
            </c:numRef>
          </c:val>
          <c:extLst>
            <c:ext xmlns:c16="http://schemas.microsoft.com/office/drawing/2014/chart" uri="{C3380CC4-5D6E-409C-BE32-E72D297353CC}">
              <c16:uniqueId val="{00000001-FEA9-4DD4-8CDB-461DB2F0F299}"/>
            </c:ext>
          </c:extLst>
        </c:ser>
        <c:ser>
          <c:idx val="1"/>
          <c:order val="2"/>
          <c:tx>
            <c:strRef>
              <c:f>Sheet1!$A$3</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Sheet1!$B$3:$C$3</c:f>
              <c:numCache>
                <c:formatCode>0%</c:formatCode>
                <c:ptCount val="2"/>
                <c:pt idx="0">
                  <c:v>0.2</c:v>
                </c:pt>
                <c:pt idx="1">
                  <c:v>0.19500000000000001</c:v>
                </c:pt>
              </c:numCache>
            </c:numRef>
          </c:val>
          <c:extLst>
            <c:ext xmlns:c16="http://schemas.microsoft.com/office/drawing/2014/chart" uri="{C3380CC4-5D6E-409C-BE32-E72D297353CC}">
              <c16:uniqueId val="{00000002-FEA9-4DD4-8CDB-461DB2F0F299}"/>
            </c:ext>
          </c:extLst>
        </c:ser>
        <c:ser>
          <c:idx val="2"/>
          <c:order val="3"/>
          <c:tx>
            <c:strRef>
              <c:f>Sheet1!$A$4</c:f>
              <c:strCache>
                <c:ptCount val="1"/>
                <c:pt idx="0">
                  <c:v>Paid Social</c:v>
                </c:pt>
              </c:strCache>
            </c:strRef>
          </c:tx>
          <c:spPr>
            <a:solidFill>
              <a:srgbClr val="0069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Sheet1!$B$4:$C$4</c:f>
              <c:numCache>
                <c:formatCode>0%</c:formatCode>
                <c:ptCount val="2"/>
                <c:pt idx="0">
                  <c:v>0.14000000000000001</c:v>
                </c:pt>
                <c:pt idx="1">
                  <c:v>3.2000000000000001E-2</c:v>
                </c:pt>
              </c:numCache>
            </c:numRef>
          </c:val>
          <c:extLst>
            <c:ext xmlns:c16="http://schemas.microsoft.com/office/drawing/2014/chart" uri="{C3380CC4-5D6E-409C-BE32-E72D297353CC}">
              <c16:uniqueId val="{00000003-FEA9-4DD4-8CDB-461DB2F0F299}"/>
            </c:ext>
          </c:extLst>
        </c:ser>
        <c:ser>
          <c:idx val="4"/>
          <c:order val="4"/>
          <c:tx>
            <c:strRef>
              <c:f>Sheet1!$A$6</c:f>
              <c:strCache>
                <c:ptCount val="1"/>
                <c:pt idx="0">
                  <c:v>Audio</c:v>
                </c:pt>
              </c:strCache>
            </c:strRef>
          </c:tx>
          <c:spPr>
            <a:solidFill>
              <a:srgbClr val="BCCF0F"/>
            </a:solidFill>
            <a:ln>
              <a:noFill/>
            </a:ln>
            <a:effectLst/>
          </c:spPr>
          <c:invertIfNegative val="0"/>
          <c:dLbls>
            <c:dLbl>
              <c:idx val="1"/>
              <c:layout>
                <c:manualLayout>
                  <c:x val="2.35185185185185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B-45F3-A7C4-94ADF96E11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Sheet1!$B$6:$C$6</c:f>
              <c:numCache>
                <c:formatCode>0%</c:formatCode>
                <c:ptCount val="2"/>
                <c:pt idx="0">
                  <c:v>0.05</c:v>
                </c:pt>
                <c:pt idx="1">
                  <c:v>2.1999999999999999E-2</c:v>
                </c:pt>
              </c:numCache>
            </c:numRef>
          </c:val>
          <c:extLst>
            <c:ext xmlns:c16="http://schemas.microsoft.com/office/drawing/2014/chart" uri="{C3380CC4-5D6E-409C-BE32-E72D297353CC}">
              <c16:uniqueId val="{00000004-FEA9-4DD4-8CDB-461DB2F0F299}"/>
            </c:ext>
          </c:extLst>
        </c:ser>
        <c:ser>
          <c:idx val="5"/>
          <c:order val="5"/>
          <c:tx>
            <c:strRef>
              <c:f>Sheet1!$A$7</c:f>
              <c:strCache>
                <c:ptCount val="1"/>
                <c:pt idx="0">
                  <c:v>Online Display</c:v>
                </c:pt>
              </c:strCache>
            </c:strRef>
          </c:tx>
          <c:spPr>
            <a:solidFill>
              <a:srgbClr val="9CCD9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9DC-4EDB-8ECB-8AD2BF6A44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Sheet1!$B$7:$C$7</c:f>
              <c:numCache>
                <c:formatCode>0%</c:formatCode>
                <c:ptCount val="2"/>
                <c:pt idx="0">
                  <c:v>7.0000000000000007E-2</c:v>
                </c:pt>
                <c:pt idx="1">
                  <c:v>6.0000000000000001E-3</c:v>
                </c:pt>
              </c:numCache>
            </c:numRef>
          </c:val>
          <c:extLst>
            <c:ext xmlns:c16="http://schemas.microsoft.com/office/drawing/2014/chart" uri="{C3380CC4-5D6E-409C-BE32-E72D297353CC}">
              <c16:uniqueId val="{00000005-FEA9-4DD4-8CDB-461DB2F0F299}"/>
            </c:ext>
          </c:extLst>
        </c:ser>
        <c:ser>
          <c:idx val="6"/>
          <c:order val="6"/>
          <c:tx>
            <c:strRef>
              <c:f>Sheet1!$A$8</c:f>
              <c:strCache>
                <c:ptCount val="1"/>
                <c:pt idx="0">
                  <c:v>Out of Home</c:v>
                </c:pt>
              </c:strCache>
            </c:strRef>
          </c:tx>
          <c:spPr>
            <a:solidFill>
              <a:srgbClr val="BD09A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F9DC-4EDB-8ECB-8AD2BF6A44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Sheet1!$B$8:$C$8</c:f>
              <c:numCache>
                <c:formatCode>0%</c:formatCode>
                <c:ptCount val="2"/>
                <c:pt idx="0">
                  <c:v>0.04</c:v>
                </c:pt>
                <c:pt idx="1">
                  <c:v>4.0000000000000001E-3</c:v>
                </c:pt>
              </c:numCache>
            </c:numRef>
          </c:val>
          <c:extLst>
            <c:ext xmlns:c16="http://schemas.microsoft.com/office/drawing/2014/chart" uri="{C3380CC4-5D6E-409C-BE32-E72D297353CC}">
              <c16:uniqueId val="{00000006-FEA9-4DD4-8CDB-461DB2F0F299}"/>
            </c:ext>
          </c:extLst>
        </c:ser>
        <c:ser>
          <c:idx val="7"/>
          <c:order val="7"/>
          <c:tx>
            <c:strRef>
              <c:f>Sheet1!$A$9</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Sheet1!$B$9:$C$9</c:f>
              <c:numCache>
                <c:formatCode>0%</c:formatCode>
                <c:ptCount val="2"/>
                <c:pt idx="0">
                  <c:v>0.02</c:v>
                </c:pt>
                <c:pt idx="1">
                  <c:v>0.09</c:v>
                </c:pt>
              </c:numCache>
            </c:numRef>
          </c:val>
          <c:extLst>
            <c:ext xmlns:c16="http://schemas.microsoft.com/office/drawing/2014/chart" uri="{C3380CC4-5D6E-409C-BE32-E72D297353CC}">
              <c16:uniqueId val="{00000007-FEA9-4DD4-8CDB-461DB2F0F299}"/>
            </c:ext>
          </c:extLst>
        </c:ser>
        <c:ser>
          <c:idx val="8"/>
          <c:order val="8"/>
          <c:tx>
            <c:strRef>
              <c:f>Sheet1!$A$10</c:f>
              <c:strCache>
                <c:ptCount val="1"/>
                <c:pt idx="0">
                  <c:v>Print</c:v>
                </c:pt>
              </c:strCache>
            </c:strRef>
          </c:tx>
          <c:spPr>
            <a:solidFill>
              <a:srgbClr val="372D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Sheet1!$B$10:$C$10</c:f>
              <c:numCache>
                <c:formatCode>0%</c:formatCode>
                <c:ptCount val="2"/>
                <c:pt idx="0">
                  <c:v>0.02</c:v>
                </c:pt>
                <c:pt idx="1">
                  <c:v>5.8000000000000003E-2</c:v>
                </c:pt>
              </c:numCache>
            </c:numRef>
          </c:val>
          <c:extLst>
            <c:ext xmlns:c16="http://schemas.microsoft.com/office/drawing/2014/chart" uri="{C3380CC4-5D6E-409C-BE32-E72D297353CC}">
              <c16:uniqueId val="{00000009-FEA9-4DD4-8CDB-461DB2F0F299}"/>
            </c:ext>
          </c:extLst>
        </c:ser>
        <c:ser>
          <c:idx val="9"/>
          <c:order val="9"/>
          <c:tx>
            <c:strRef>
              <c:f>Sheet1!$A$11</c:f>
              <c:strCache>
                <c:ptCount val="1"/>
                <c:pt idx="0">
                  <c:v>Cinema</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5B5-48F7-94E6-A33166D54C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Actual</c:v>
                </c:pt>
                <c:pt idx="1">
                  <c:v>Optimised</c:v>
                </c:pt>
              </c:strCache>
            </c:strRef>
          </c:cat>
          <c:val>
            <c:numRef>
              <c:f>Sheet1!$B$11:$C$11</c:f>
              <c:numCache>
                <c:formatCode>0%</c:formatCode>
                <c:ptCount val="2"/>
                <c:pt idx="0">
                  <c:v>0</c:v>
                </c:pt>
                <c:pt idx="1">
                  <c:v>2.5000000000000001E-2</c:v>
                </c:pt>
              </c:numCache>
            </c:numRef>
          </c:val>
          <c:extLst>
            <c:ext xmlns:c16="http://schemas.microsoft.com/office/drawing/2014/chart" uri="{C3380CC4-5D6E-409C-BE32-E72D297353CC}">
              <c16:uniqueId val="{0000000A-FEA9-4DD4-8CDB-461DB2F0F299}"/>
            </c:ext>
          </c:extLst>
        </c:ser>
        <c:dLbls>
          <c:dLblPos val="ctr"/>
          <c:showLegendKey val="0"/>
          <c:showVal val="1"/>
          <c:showCatName val="0"/>
          <c:showSerName val="0"/>
          <c:showPercent val="0"/>
          <c:showBubbleSize val="0"/>
        </c:dLbls>
        <c:gapWidth val="50"/>
        <c:overlap val="100"/>
        <c:axId val="711445983"/>
        <c:axId val="781384847"/>
      </c:barChart>
      <c:catAx>
        <c:axId val="711445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384847"/>
        <c:crosses val="autoZero"/>
        <c:auto val="1"/>
        <c:lblAlgn val="ctr"/>
        <c:lblOffset val="100"/>
        <c:noMultiLvlLbl val="0"/>
      </c:catAx>
      <c:valAx>
        <c:axId val="781384847"/>
        <c:scaling>
          <c:orientation val="minMax"/>
        </c:scaling>
        <c:delete val="0"/>
        <c:axPos val="b"/>
        <c:majorGridlines>
          <c:spPr>
            <a:ln w="6350" cap="flat" cmpd="sng" algn="ctr">
              <a:solidFill>
                <a:schemeClr val="tx1">
                  <a:lumMod val="15000"/>
                  <a:lumOff val="85000"/>
                  <a:alpha val="30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4459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D5000B"/>
            </a:solidFill>
            <a:ln>
              <a:noFill/>
            </a:ln>
            <a:effectLst/>
          </c:spPr>
          <c:invertIfNegative val="0"/>
          <c:dPt>
            <c:idx val="1"/>
            <c:invertIfNegative val="0"/>
            <c:bubble3D val="0"/>
            <c:spPr>
              <a:solidFill>
                <a:srgbClr val="392E89"/>
              </a:solidFill>
              <a:ln>
                <a:noFill/>
              </a:ln>
              <a:effectLst/>
            </c:spPr>
            <c:extLst>
              <c:ext xmlns:c16="http://schemas.microsoft.com/office/drawing/2014/chart" uri="{C3380CC4-5D6E-409C-BE32-E72D297353CC}">
                <c16:uniqueId val="{00000001-1718-4FB0-95C2-88F11D89AD86}"/>
              </c:ext>
            </c:extLst>
          </c:dPt>
          <c:dPt>
            <c:idx val="2"/>
            <c:invertIfNegative val="0"/>
            <c:bubble3D val="0"/>
            <c:spPr>
              <a:solidFill>
                <a:srgbClr val="BDCF00"/>
              </a:solidFill>
              <a:ln>
                <a:noFill/>
              </a:ln>
              <a:effectLst/>
            </c:spPr>
            <c:extLst>
              <c:ext xmlns:c16="http://schemas.microsoft.com/office/drawing/2014/chart" uri="{C3380CC4-5D6E-409C-BE32-E72D297353CC}">
                <c16:uniqueId val="{00000003-1718-4FB0-95C2-88F11D89AD86}"/>
              </c:ext>
            </c:extLst>
          </c:dPt>
          <c:dPt>
            <c:idx val="3"/>
            <c:invertIfNegative val="0"/>
            <c:bubble3D val="0"/>
            <c:spPr>
              <a:solidFill>
                <a:srgbClr val="B308AA"/>
              </a:solidFill>
              <a:ln>
                <a:noFill/>
              </a:ln>
              <a:effectLst/>
            </c:spPr>
            <c:extLst>
              <c:ext xmlns:c16="http://schemas.microsoft.com/office/drawing/2014/chart" uri="{C3380CC4-5D6E-409C-BE32-E72D297353CC}">
                <c16:uniqueId val="{00000005-1718-4FB0-95C2-88F11D89AD86}"/>
              </c:ext>
            </c:extLst>
          </c:dPt>
          <c:dPt>
            <c:idx val="4"/>
            <c:invertIfNegative val="0"/>
            <c:bubble3D val="0"/>
            <c:spPr>
              <a:solidFill>
                <a:srgbClr val="4CBDBD"/>
              </a:solidFill>
              <a:ln>
                <a:noFill/>
              </a:ln>
              <a:effectLst/>
            </c:spPr>
            <c:extLst>
              <c:ext xmlns:c16="http://schemas.microsoft.com/office/drawing/2014/chart" uri="{C3380CC4-5D6E-409C-BE32-E72D297353CC}">
                <c16:uniqueId val="{00000007-1718-4FB0-95C2-88F11D89AD86}"/>
              </c:ext>
            </c:extLst>
          </c:dPt>
          <c:dPt>
            <c:idx val="5"/>
            <c:invertIfNegative val="0"/>
            <c:bubble3D val="0"/>
            <c:spPr>
              <a:solidFill>
                <a:srgbClr val="F8CB00"/>
              </a:solidFill>
              <a:ln>
                <a:noFill/>
              </a:ln>
              <a:effectLst/>
            </c:spPr>
            <c:extLst>
              <c:ext xmlns:c16="http://schemas.microsoft.com/office/drawing/2014/chart" uri="{C3380CC4-5D6E-409C-BE32-E72D297353CC}">
                <c16:uniqueId val="{00000009-1718-4FB0-95C2-88F11D89AD86}"/>
              </c:ext>
            </c:extLst>
          </c:dPt>
          <c:dPt>
            <c:idx val="6"/>
            <c:invertIfNegative val="0"/>
            <c:bubble3D val="0"/>
            <c:spPr>
              <a:solidFill>
                <a:srgbClr val="2C6AB6"/>
              </a:solidFill>
              <a:ln>
                <a:noFill/>
              </a:ln>
              <a:effectLst/>
            </c:spPr>
            <c:extLst>
              <c:ext xmlns:c16="http://schemas.microsoft.com/office/drawing/2014/chart" uri="{C3380CC4-5D6E-409C-BE32-E72D297353CC}">
                <c16:uniqueId val="{0000000B-1718-4FB0-95C2-88F11D89AD86}"/>
              </c:ext>
            </c:extLst>
          </c:dPt>
          <c:dPt>
            <c:idx val="7"/>
            <c:invertIfNegative val="0"/>
            <c:bubble3D val="0"/>
            <c:spPr>
              <a:solidFill>
                <a:srgbClr val="776BD0"/>
              </a:solidFill>
              <a:ln>
                <a:noFill/>
              </a:ln>
              <a:effectLst/>
            </c:spPr>
            <c:extLst>
              <c:ext xmlns:c16="http://schemas.microsoft.com/office/drawing/2014/chart" uri="{C3380CC4-5D6E-409C-BE32-E72D297353CC}">
                <c16:uniqueId val="{0000000D-1718-4FB0-95C2-88F11D89AD86}"/>
              </c:ext>
            </c:extLst>
          </c:dPt>
          <c:dPt>
            <c:idx val="8"/>
            <c:invertIfNegative val="0"/>
            <c:bubble3D val="0"/>
            <c:spPr>
              <a:solidFill>
                <a:srgbClr val="A3CD99"/>
              </a:solidFill>
              <a:ln>
                <a:noFill/>
              </a:ln>
              <a:effectLst/>
            </c:spPr>
            <c:extLst>
              <c:ext xmlns:c16="http://schemas.microsoft.com/office/drawing/2014/chart" uri="{C3380CC4-5D6E-409C-BE32-E72D297353CC}">
                <c16:uniqueId val="{0000000F-1718-4FB0-95C2-88F11D89AD86}"/>
              </c:ext>
            </c:extLst>
          </c:dPt>
          <c:dLbls>
            <c:dLbl>
              <c:idx val="0"/>
              <c:layout>
                <c:manualLayout>
                  <c:x val="-1.0788311247027001E-2"/>
                  <c:y val="-0.16454368139025621"/>
                </c:manualLayout>
              </c:layout>
              <c:tx>
                <c:rich>
                  <a:bodyPr/>
                  <a:lstStyle/>
                  <a:p>
                    <a:fld id="{92CBC63F-7C9A-4007-A43C-8D8EE6965A8D}" type="CELLRANGE">
                      <a:rPr lang="en-US" baseline="0" dirty="0"/>
                      <a:pPr/>
                      <a:t>[CELLRANGE]</a:t>
                    </a:fld>
                    <a:r>
                      <a:rPr lang="en-US" baseline="0" dirty="0"/>
                      <a:t>, </a:t>
                    </a:r>
                    <a:fld id="{6D8BEC87-0A11-4810-B7AD-6077C9C69A2C}"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12-1718-4FB0-95C2-88F11D89AD86}"/>
                </c:ext>
              </c:extLst>
            </c:dLbl>
            <c:dLbl>
              <c:idx val="1"/>
              <c:layout>
                <c:manualLayout>
                  <c:x val="6.8368038104146094E-3"/>
                  <c:y val="-5.2519444444444445E-3"/>
                </c:manualLayout>
              </c:layout>
              <c:tx>
                <c:rich>
                  <a:bodyPr/>
                  <a:lstStyle/>
                  <a:p>
                    <a:fld id="{CC00A9F2-0649-44D9-B80C-5066C34F0CD6}" type="CELLRANGE">
                      <a:rPr lang="en-US" baseline="0" dirty="0"/>
                      <a:pPr/>
                      <a:t>[CELLRANGE]</a:t>
                    </a:fld>
                    <a:r>
                      <a:rPr lang="en-US" baseline="0" dirty="0"/>
                      <a:t>, </a:t>
                    </a:r>
                    <a:fld id="{1DBB07B1-DAD0-4F37-BEDA-BAC32A26E60A}"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1-1718-4FB0-95C2-88F11D89AD86}"/>
                </c:ext>
              </c:extLst>
            </c:dLbl>
            <c:dLbl>
              <c:idx val="2"/>
              <c:layout>
                <c:manualLayout>
                  <c:x val="-1.9255729166666707E-2"/>
                  <c:y val="8.3139722222222226E-2"/>
                </c:manualLayout>
              </c:layout>
              <c:tx>
                <c:rich>
                  <a:bodyPr/>
                  <a:lstStyle/>
                  <a:p>
                    <a:fld id="{24815023-D436-46BB-8FC5-072355FE2456}" type="CELLRANGE">
                      <a:rPr lang="en-US" baseline="0" dirty="0"/>
                      <a:pPr/>
                      <a:t>[CELLRANGE]</a:t>
                    </a:fld>
                    <a:r>
                      <a:rPr lang="en-US" baseline="0" dirty="0"/>
                      <a:t>, </a:t>
                    </a:r>
                    <a:fld id="{4FBF2701-7444-472F-8F8A-F10749F61353}"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1718-4FB0-95C2-88F11D89AD86}"/>
                </c:ext>
              </c:extLst>
            </c:dLbl>
            <c:dLbl>
              <c:idx val="3"/>
              <c:layout>
                <c:manualLayout>
                  <c:x val="-6.2207788444458616E-2"/>
                  <c:y val="9.2707499999999998E-2"/>
                </c:manualLayout>
              </c:layout>
              <c:tx>
                <c:rich>
                  <a:bodyPr/>
                  <a:lstStyle/>
                  <a:p>
                    <a:fld id="{0BDBF867-B2DE-4C42-A6A5-62393AE1CE40}" type="CELLRANGE">
                      <a:rPr lang="en-US" baseline="0" dirty="0"/>
                      <a:pPr/>
                      <a:t>[CELLRANGE]</a:t>
                    </a:fld>
                    <a:r>
                      <a:rPr lang="en-US" baseline="0" dirty="0"/>
                      <a:t>, </a:t>
                    </a:r>
                    <a:fld id="{CBCB553D-05E3-4C17-86E0-6333F4BBB2A5}"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5-1718-4FB0-95C2-88F11D89AD86}"/>
                </c:ext>
              </c:extLst>
            </c:dLbl>
            <c:dLbl>
              <c:idx val="4"/>
              <c:layout>
                <c:manualLayout>
                  <c:x val="5.4387152777777776E-3"/>
                  <c:y val="-6.8013055555555549E-2"/>
                </c:manualLayout>
              </c:layout>
              <c:tx>
                <c:rich>
                  <a:bodyPr/>
                  <a:lstStyle/>
                  <a:p>
                    <a:fld id="{CDB8F2FD-FD05-477F-88FB-222EB5EF5D7E}" type="CELLRANGE">
                      <a:rPr lang="en-US" baseline="0" dirty="0"/>
                      <a:pPr/>
                      <a:t>[CELLRANGE]</a:t>
                    </a:fld>
                    <a:r>
                      <a:rPr lang="en-US" baseline="0" dirty="0"/>
                      <a:t>, </a:t>
                    </a:r>
                    <a:fld id="{04B8F98A-6B18-4149-9600-9C1606E8F18D}"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7-1718-4FB0-95C2-88F11D89AD86}"/>
                </c:ext>
              </c:extLst>
            </c:dLbl>
            <c:dLbl>
              <c:idx val="5"/>
              <c:layout>
                <c:manualLayout>
                  <c:x val="-1.9109375000000001E-3"/>
                  <c:y val="0.14268749999999999"/>
                </c:manualLayout>
              </c:layout>
              <c:tx>
                <c:rich>
                  <a:bodyPr/>
                  <a:lstStyle/>
                  <a:p>
                    <a:fld id="{3387EC7B-4E08-497D-A7A5-7FBD33FD934C}" type="CELLRANGE">
                      <a:rPr lang="en-US" baseline="0" dirty="0"/>
                      <a:pPr/>
                      <a:t>[CELLRANGE]</a:t>
                    </a:fld>
                    <a:r>
                      <a:rPr lang="en-US" baseline="0" dirty="0"/>
                      <a:t>, </a:t>
                    </a:r>
                    <a:fld id="{82645E25-844C-4B52-B5C6-299725486EC4}"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9-1718-4FB0-95C2-88F11D89AD86}"/>
                </c:ext>
              </c:extLst>
            </c:dLbl>
            <c:dLbl>
              <c:idx val="6"/>
              <c:layout>
                <c:manualLayout>
                  <c:x val="-1.6022048611111193E-2"/>
                  <c:y val="-0.11205138888888889"/>
                </c:manualLayout>
              </c:layout>
              <c:tx>
                <c:rich>
                  <a:bodyPr/>
                  <a:lstStyle/>
                  <a:p>
                    <a:fld id="{ACFD735D-1293-4644-B9E5-52CFB3B82D3A}" type="CELLRANGE">
                      <a:rPr lang="en-US" baseline="0" dirty="0"/>
                      <a:pPr/>
                      <a:t>[CELLRANGE]</a:t>
                    </a:fld>
                    <a:r>
                      <a:rPr lang="en-US" baseline="0" dirty="0"/>
                      <a:t>, </a:t>
                    </a:r>
                    <a:fld id="{2F4B793D-9CDB-4EC5-ACF0-81078F956921}"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B-1718-4FB0-95C2-88F11D89AD86}"/>
                </c:ext>
              </c:extLst>
            </c:dLbl>
            <c:dLbl>
              <c:idx val="7"/>
              <c:layout>
                <c:manualLayout>
                  <c:x val="-1.793281250000002E-2"/>
                  <c:y val="-0.13582888888888889"/>
                </c:manualLayout>
              </c:layout>
              <c:tx>
                <c:rich>
                  <a:bodyPr/>
                  <a:lstStyle/>
                  <a:p>
                    <a:fld id="{4A3DB91E-466A-4B1B-9898-B9D72B694FB1}" type="CELLRANGE">
                      <a:rPr lang="en-US" baseline="0" dirty="0"/>
                      <a:pPr/>
                      <a:t>[CELLRANGE]</a:t>
                    </a:fld>
                    <a:r>
                      <a:rPr lang="en-US" baseline="0" dirty="0"/>
                      <a:t>, </a:t>
                    </a:r>
                    <a:fld id="{9EDB4274-57E8-4544-95E5-F9C50D638EDA}"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D-1718-4FB0-95C2-88F11D89AD86}"/>
                </c:ext>
              </c:extLst>
            </c:dLbl>
            <c:dLbl>
              <c:idx val="8"/>
              <c:layout>
                <c:manualLayout>
                  <c:x val="1.1759201388888849E-2"/>
                  <c:y val="-0.15746916666666674"/>
                </c:manualLayout>
              </c:layout>
              <c:tx>
                <c:rich>
                  <a:bodyPr/>
                  <a:lstStyle/>
                  <a:p>
                    <a:fld id="{346B75AB-83F6-421B-AEF2-A42A5ECBE430}" type="CELLRANGE">
                      <a:rPr lang="en-US" baseline="0" dirty="0"/>
                      <a:pPr/>
                      <a:t>[CELLRANGE]</a:t>
                    </a:fld>
                    <a:r>
                      <a:rPr lang="en-US" baseline="0" dirty="0"/>
                      <a:t>, </a:t>
                    </a:r>
                    <a:fld id="{1A59B0CC-F22F-4F80-9DEC-26B2E4EE6A20}"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F-1718-4FB0-95C2-88F11D89AD86}"/>
                </c:ext>
              </c:extLst>
            </c:dLbl>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Sheet1!$A$2:$A$10</c:f>
              <c:numCache>
                <c:formatCode>0.0%</c:formatCode>
                <c:ptCount val="9"/>
                <c:pt idx="0">
                  <c:v>0.45293916121012517</c:v>
                </c:pt>
                <c:pt idx="1">
                  <c:v>2.17168939581125E-2</c:v>
                </c:pt>
                <c:pt idx="2">
                  <c:v>5.3491876346423099E-2</c:v>
                </c:pt>
                <c:pt idx="3">
                  <c:v>4.0085587939536899E-2</c:v>
                </c:pt>
                <c:pt idx="4">
                  <c:v>0.19848814350619701</c:v>
                </c:pt>
                <c:pt idx="5">
                  <c:v>0</c:v>
                </c:pt>
                <c:pt idx="6">
                  <c:v>0.139478557746892</c:v>
                </c:pt>
                <c:pt idx="7">
                  <c:v>2.2186920501164501E-2</c:v>
                </c:pt>
                <c:pt idx="8">
                  <c:v>7.1612858791548897E-2</c:v>
                </c:pt>
              </c:numCache>
            </c:numRef>
          </c:xVal>
          <c:yVal>
            <c:numRef>
              <c:f>Sheet1!$B$2:$B$10</c:f>
              <c:numCache>
                <c:formatCode>0.00</c:formatCode>
                <c:ptCount val="9"/>
                <c:pt idx="0">
                  <c:v>1.02</c:v>
                </c:pt>
                <c:pt idx="1">
                  <c:v>1.89</c:v>
                </c:pt>
                <c:pt idx="2">
                  <c:v>0.99320097236889104</c:v>
                </c:pt>
                <c:pt idx="3">
                  <c:v>0.76</c:v>
                </c:pt>
                <c:pt idx="4">
                  <c:v>1.31</c:v>
                </c:pt>
                <c:pt idx="5">
                  <c:v>0</c:v>
                </c:pt>
                <c:pt idx="6">
                  <c:v>1.34</c:v>
                </c:pt>
                <c:pt idx="7">
                  <c:v>2.2434124259715502</c:v>
                </c:pt>
                <c:pt idx="8">
                  <c:v>1.3</c:v>
                </c:pt>
              </c:numCache>
            </c:numRef>
          </c:yVal>
          <c:bubbleSize>
            <c:numRef>
              <c:f>Sheet1!$C$2:$C$10</c:f>
              <c:numCache>
                <c:formatCode>0%</c:formatCode>
                <c:ptCount val="9"/>
                <c:pt idx="0">
                  <c:v>0.3935719276437103</c:v>
                </c:pt>
                <c:pt idx="1">
                  <c:v>3.4840130032749501E-2</c:v>
                </c:pt>
                <c:pt idx="2">
                  <c:v>4.5100400899776003E-2</c:v>
                </c:pt>
                <c:pt idx="3">
                  <c:v>2.5859617838099501E-2</c:v>
                </c:pt>
                <c:pt idx="4">
                  <c:v>0.22071208717963101</c:v>
                </c:pt>
                <c:pt idx="5">
                  <c:v>0</c:v>
                </c:pt>
                <c:pt idx="6">
                  <c:v>0.158647231834327</c:v>
                </c:pt>
                <c:pt idx="7">
                  <c:v>4.2245403919816703E-2</c:v>
                </c:pt>
                <c:pt idx="8">
                  <c:v>7.9023200651890196E-2</c:v>
                </c:pt>
              </c:numCache>
            </c:numRef>
          </c:bubbleSize>
          <c:bubble3D val="0"/>
          <c:extLst>
            <c:ext xmlns:c15="http://schemas.microsoft.com/office/drawing/2012/chart" uri="{02D57815-91ED-43cb-92C2-25804820EDAC}">
              <c15:datalabelsRange>
                <c15:f>Sheet1!$D$2:$D$10</c15:f>
                <c15:dlblRangeCache>
                  <c:ptCount val="9"/>
                  <c:pt idx="0">
                    <c:v>Broadcaster TV</c:v>
                  </c:pt>
                  <c:pt idx="1">
                    <c:v>Print</c:v>
                  </c:pt>
                  <c:pt idx="2">
                    <c:v>Audio</c:v>
                  </c:pt>
                  <c:pt idx="3">
                    <c:v>OOH</c:v>
                  </c:pt>
                  <c:pt idx="4">
                    <c:v>Generic PPC</c:v>
                  </c:pt>
                  <c:pt idx="5">
                    <c:v>Cinema</c:v>
                  </c:pt>
                  <c:pt idx="6">
                    <c:v>Paid Social</c:v>
                  </c:pt>
                  <c:pt idx="7">
                    <c:v>Online Video</c:v>
                  </c:pt>
                  <c:pt idx="8">
                    <c:v>Online Display</c:v>
                  </c:pt>
                </c15:dlblRangeCache>
              </c15:datalabelsRange>
            </c:ext>
            <c:ext xmlns:c16="http://schemas.microsoft.com/office/drawing/2014/chart" uri="{C3380CC4-5D6E-409C-BE32-E72D297353CC}">
              <c16:uniqueId val="{00000013-1718-4FB0-95C2-88F11D89AD86}"/>
            </c:ext>
          </c:extLst>
        </c:ser>
        <c:dLbls>
          <c:showLegendKey val="0"/>
          <c:showVal val="0"/>
          <c:showCatName val="0"/>
          <c:showSerName val="0"/>
          <c:showPercent val="0"/>
          <c:showBubbleSize val="0"/>
        </c:dLbls>
        <c:bubbleScale val="100"/>
        <c:showNegBubbles val="0"/>
        <c:axId val="1096689167"/>
        <c:axId val="466283520"/>
      </c:bubbleChart>
      <c:valAx>
        <c:axId val="1096689167"/>
        <c:scaling>
          <c:orientation val="minMax"/>
          <c:min val="0"/>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u="none" strike="noStrike" kern="1200" spc="0" baseline="0" dirty="0">
                    <a:solidFill>
                      <a:schemeClr val="bg2"/>
                    </a:solidFill>
                  </a:rPr>
                  <a:t>% of Spend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283520"/>
        <c:crossesAt val="1"/>
        <c:crossBetween val="midCat"/>
      </c:valAx>
      <c:valAx>
        <c:axId val="466283520"/>
        <c:scaling>
          <c:orientation val="minMax"/>
          <c:max val="6"/>
          <c:min val="0"/>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u="none" strike="noStrike" kern="1200" spc="0" baseline="0" dirty="0">
                    <a:solidFill>
                      <a:schemeClr val="bg2"/>
                    </a:solidFill>
                  </a:rPr>
                  <a:t>Short-term Profit ROI</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689167"/>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D5000B"/>
            </a:solidFill>
            <a:ln>
              <a:noFill/>
            </a:ln>
            <a:effectLst/>
          </c:spPr>
          <c:invertIfNegative val="0"/>
          <c:dPt>
            <c:idx val="1"/>
            <c:invertIfNegative val="0"/>
            <c:bubble3D val="0"/>
            <c:spPr>
              <a:solidFill>
                <a:srgbClr val="392E89"/>
              </a:solidFill>
              <a:ln>
                <a:noFill/>
              </a:ln>
              <a:effectLst/>
            </c:spPr>
            <c:extLst>
              <c:ext xmlns:c16="http://schemas.microsoft.com/office/drawing/2014/chart" uri="{C3380CC4-5D6E-409C-BE32-E72D297353CC}">
                <c16:uniqueId val="{00000001-7D1F-49DF-8713-21DCE959B96F}"/>
              </c:ext>
            </c:extLst>
          </c:dPt>
          <c:dPt>
            <c:idx val="2"/>
            <c:invertIfNegative val="0"/>
            <c:bubble3D val="0"/>
            <c:spPr>
              <a:solidFill>
                <a:srgbClr val="BDCF00"/>
              </a:solidFill>
              <a:ln>
                <a:noFill/>
              </a:ln>
              <a:effectLst/>
            </c:spPr>
            <c:extLst>
              <c:ext xmlns:c16="http://schemas.microsoft.com/office/drawing/2014/chart" uri="{C3380CC4-5D6E-409C-BE32-E72D297353CC}">
                <c16:uniqueId val="{00000003-7D1F-49DF-8713-21DCE959B96F}"/>
              </c:ext>
            </c:extLst>
          </c:dPt>
          <c:dPt>
            <c:idx val="3"/>
            <c:invertIfNegative val="0"/>
            <c:bubble3D val="0"/>
            <c:spPr>
              <a:solidFill>
                <a:srgbClr val="B308AA"/>
              </a:solidFill>
              <a:ln>
                <a:noFill/>
              </a:ln>
              <a:effectLst/>
            </c:spPr>
            <c:extLst>
              <c:ext xmlns:c16="http://schemas.microsoft.com/office/drawing/2014/chart" uri="{C3380CC4-5D6E-409C-BE32-E72D297353CC}">
                <c16:uniqueId val="{00000005-7D1F-49DF-8713-21DCE959B96F}"/>
              </c:ext>
            </c:extLst>
          </c:dPt>
          <c:dPt>
            <c:idx val="4"/>
            <c:invertIfNegative val="0"/>
            <c:bubble3D val="0"/>
            <c:spPr>
              <a:solidFill>
                <a:srgbClr val="4CBDBD"/>
              </a:solidFill>
              <a:ln>
                <a:noFill/>
              </a:ln>
              <a:effectLst/>
            </c:spPr>
            <c:extLst>
              <c:ext xmlns:c16="http://schemas.microsoft.com/office/drawing/2014/chart" uri="{C3380CC4-5D6E-409C-BE32-E72D297353CC}">
                <c16:uniqueId val="{00000007-7D1F-49DF-8713-21DCE959B96F}"/>
              </c:ext>
            </c:extLst>
          </c:dPt>
          <c:dPt>
            <c:idx val="5"/>
            <c:invertIfNegative val="0"/>
            <c:bubble3D val="0"/>
            <c:spPr>
              <a:solidFill>
                <a:srgbClr val="F8CB00"/>
              </a:solidFill>
              <a:ln>
                <a:noFill/>
              </a:ln>
              <a:effectLst/>
            </c:spPr>
            <c:extLst>
              <c:ext xmlns:c16="http://schemas.microsoft.com/office/drawing/2014/chart" uri="{C3380CC4-5D6E-409C-BE32-E72D297353CC}">
                <c16:uniqueId val="{00000009-7D1F-49DF-8713-21DCE959B96F}"/>
              </c:ext>
            </c:extLst>
          </c:dPt>
          <c:dPt>
            <c:idx val="6"/>
            <c:invertIfNegative val="0"/>
            <c:bubble3D val="0"/>
            <c:spPr>
              <a:solidFill>
                <a:srgbClr val="2C6AB6"/>
              </a:solidFill>
              <a:ln>
                <a:noFill/>
              </a:ln>
              <a:effectLst/>
            </c:spPr>
            <c:extLst>
              <c:ext xmlns:c16="http://schemas.microsoft.com/office/drawing/2014/chart" uri="{C3380CC4-5D6E-409C-BE32-E72D297353CC}">
                <c16:uniqueId val="{0000000B-7D1F-49DF-8713-21DCE959B96F}"/>
              </c:ext>
            </c:extLst>
          </c:dPt>
          <c:dPt>
            <c:idx val="7"/>
            <c:invertIfNegative val="0"/>
            <c:bubble3D val="0"/>
            <c:spPr>
              <a:solidFill>
                <a:srgbClr val="776BD0"/>
              </a:solidFill>
              <a:ln>
                <a:noFill/>
              </a:ln>
              <a:effectLst/>
            </c:spPr>
            <c:extLst>
              <c:ext xmlns:c16="http://schemas.microsoft.com/office/drawing/2014/chart" uri="{C3380CC4-5D6E-409C-BE32-E72D297353CC}">
                <c16:uniqueId val="{0000000D-7D1F-49DF-8713-21DCE959B96F}"/>
              </c:ext>
            </c:extLst>
          </c:dPt>
          <c:dPt>
            <c:idx val="8"/>
            <c:invertIfNegative val="0"/>
            <c:bubble3D val="0"/>
            <c:spPr>
              <a:solidFill>
                <a:srgbClr val="A3CD99"/>
              </a:solidFill>
              <a:ln>
                <a:noFill/>
              </a:ln>
              <a:effectLst/>
            </c:spPr>
            <c:extLst>
              <c:ext xmlns:c16="http://schemas.microsoft.com/office/drawing/2014/chart" uri="{C3380CC4-5D6E-409C-BE32-E72D297353CC}">
                <c16:uniqueId val="{0000000F-7D1F-49DF-8713-21DCE959B96F}"/>
              </c:ext>
            </c:extLst>
          </c:dPt>
          <c:dLbls>
            <c:dLbl>
              <c:idx val="0"/>
              <c:layout>
                <c:manualLayout>
                  <c:x val="-1.9843750000000163E-2"/>
                  <c:y val="0.15033416666666666"/>
                </c:manualLayout>
              </c:layout>
              <c:tx>
                <c:rich>
                  <a:bodyPr/>
                  <a:lstStyle/>
                  <a:p>
                    <a:fld id="{76AF1F7B-F522-40FC-8C0C-CE3D22FA325D}" type="CELLRANGE">
                      <a:rPr lang="en-US" baseline="0" dirty="0"/>
                      <a:pPr/>
                      <a:t>[CELLRANGE]</a:t>
                    </a:fld>
                    <a:r>
                      <a:rPr lang="en-US" baseline="0" dirty="0"/>
                      <a:t>, </a:t>
                    </a:r>
                    <a:fld id="{FA81EE72-8036-42CF-A6B6-0BDDF8DEBC57}"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10-7D1F-49DF-8713-21DCE959B96F}"/>
                </c:ext>
              </c:extLst>
            </c:dLbl>
            <c:dLbl>
              <c:idx val="1"/>
              <c:layout>
                <c:manualLayout>
                  <c:x val="2.3519097222222426E-3"/>
                  <c:y val="-2.58275E-2"/>
                </c:manualLayout>
              </c:layout>
              <c:tx>
                <c:rich>
                  <a:bodyPr/>
                  <a:lstStyle/>
                  <a:p>
                    <a:fld id="{AF352E5A-EB8C-481F-868D-69ACA656A9FA}" type="CELLRANGE">
                      <a:rPr lang="en-US" baseline="0" dirty="0"/>
                      <a:pPr/>
                      <a:t>[CELLRANGE]</a:t>
                    </a:fld>
                    <a:r>
                      <a:rPr lang="en-US" baseline="0" dirty="0"/>
                      <a:t>, </a:t>
                    </a:r>
                    <a:fld id="{2345EE72-43BC-4971-BCA9-E38534DA2D9B}"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1-7D1F-49DF-8713-21DCE959B96F}"/>
                </c:ext>
              </c:extLst>
            </c:dLbl>
            <c:dLbl>
              <c:idx val="2"/>
              <c:layout>
                <c:manualLayout>
                  <c:x val="-2.1460590277777778E-2"/>
                  <c:y val="6.2958055555555559E-2"/>
                </c:manualLayout>
              </c:layout>
              <c:tx>
                <c:rich>
                  <a:bodyPr/>
                  <a:lstStyle/>
                  <a:p>
                    <a:fld id="{F078D59C-C89F-4F98-94F2-D81E6A118D49}" type="CELLRANGE">
                      <a:rPr lang="en-US" baseline="0" dirty="0"/>
                      <a:pPr/>
                      <a:t>[CELLRANGE]</a:t>
                    </a:fld>
                    <a:r>
                      <a:rPr lang="en-US" baseline="0" dirty="0"/>
                      <a:t>, </a:t>
                    </a:r>
                    <a:fld id="{B934211A-F44D-4C6E-BC91-02A2B3D61E51}"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7D1F-49DF-8713-21DCE959B96F}"/>
                </c:ext>
              </c:extLst>
            </c:dLbl>
            <c:dLbl>
              <c:idx val="3"/>
              <c:layout>
                <c:manualLayout>
                  <c:x val="-6.2177083333333334E-2"/>
                  <c:y val="6.7963611111111114E-2"/>
                </c:manualLayout>
              </c:layout>
              <c:tx>
                <c:rich>
                  <a:bodyPr/>
                  <a:lstStyle/>
                  <a:p>
                    <a:fld id="{4875B025-2B01-4406-AF2D-F78F7010C2EF}" type="CELLRANGE">
                      <a:rPr lang="en-US" baseline="0" dirty="0"/>
                      <a:pPr/>
                      <a:t>[CELLRANGE]</a:t>
                    </a:fld>
                    <a:r>
                      <a:rPr lang="en-US" baseline="0" dirty="0"/>
                      <a:t>, </a:t>
                    </a:r>
                    <a:fld id="{993FA968-4C2D-4404-84B1-78D241BBE131}"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5-7D1F-49DF-8713-21DCE959B96F}"/>
                </c:ext>
              </c:extLst>
            </c:dLbl>
            <c:dLbl>
              <c:idx val="4"/>
              <c:layout>
                <c:manualLayout>
                  <c:x val="1.0289930555555556E-3"/>
                  <c:y val="-5.3901944444444447E-2"/>
                </c:manualLayout>
              </c:layout>
              <c:tx>
                <c:rich>
                  <a:bodyPr/>
                  <a:lstStyle/>
                  <a:p>
                    <a:fld id="{64616D22-3B00-4677-953F-9C37DD8226FD}" type="CELLRANGE">
                      <a:rPr lang="en-US" baseline="0" dirty="0"/>
                      <a:pPr/>
                      <a:t>[CELLRANGE]</a:t>
                    </a:fld>
                    <a:r>
                      <a:rPr lang="en-US" baseline="0" dirty="0"/>
                      <a:t>, </a:t>
                    </a:r>
                    <a:fld id="{3EB6B9BC-B385-4732-B6DF-FA9FB3DA1BC7}"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7-7D1F-49DF-8713-21DCE959B96F}"/>
                </c:ext>
              </c:extLst>
            </c:dLbl>
            <c:dLbl>
              <c:idx val="5"/>
              <c:layout>
                <c:manualLayout>
                  <c:x val="3.6748263888888889E-3"/>
                  <c:y val="-0.16496805555555558"/>
                </c:manualLayout>
              </c:layout>
              <c:tx>
                <c:rich>
                  <a:bodyPr/>
                  <a:lstStyle/>
                  <a:p>
                    <a:fld id="{185BC25E-B53E-4248-9F43-4761E5D8ED1D}" type="CELLRANGE">
                      <a:rPr lang="en-US" baseline="0" dirty="0"/>
                      <a:pPr/>
                      <a:t>[CELLRANGE]</a:t>
                    </a:fld>
                    <a:r>
                      <a:rPr lang="en-US" baseline="0" dirty="0"/>
                      <a:t>, </a:t>
                    </a:r>
                    <a:fld id="{D1B3BA1E-CC1C-4F4A-89F3-45942CF38423}"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9-7D1F-49DF-8713-21DCE959B96F}"/>
                </c:ext>
              </c:extLst>
            </c:dLbl>
            <c:dLbl>
              <c:idx val="6"/>
              <c:layout>
                <c:manualLayout>
                  <c:x val="-7.4965277777777782E-3"/>
                  <c:y val="-4.8058888888888887E-2"/>
                </c:manualLayout>
              </c:layout>
              <c:tx>
                <c:rich>
                  <a:bodyPr/>
                  <a:lstStyle/>
                  <a:p>
                    <a:fld id="{DD4282B9-806C-4CD7-A2E4-795E731FEB58}" type="CELLRANGE">
                      <a:rPr lang="en-US" baseline="0" dirty="0"/>
                      <a:pPr/>
                      <a:t>[CELLRANGE]</a:t>
                    </a:fld>
                    <a:r>
                      <a:rPr lang="en-US" baseline="0" dirty="0"/>
                      <a:t>, </a:t>
                    </a:r>
                    <a:fld id="{893DD0E7-A8CE-4531-B125-1D4706728C69}"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B-7D1F-49DF-8713-21DCE959B96F}"/>
                </c:ext>
              </c:extLst>
            </c:dLbl>
            <c:dLbl>
              <c:idx val="7"/>
              <c:layout>
                <c:manualLayout>
                  <c:x val="-4.7036458333333739E-3"/>
                  <c:y val="-3.1996388888888887E-2"/>
                </c:manualLayout>
              </c:layout>
              <c:tx>
                <c:rich>
                  <a:bodyPr/>
                  <a:lstStyle/>
                  <a:p>
                    <a:fld id="{19796360-3247-4BDC-8933-BFB4F3CF407F}" type="CELLRANGE">
                      <a:rPr lang="en-US" baseline="0" dirty="0"/>
                      <a:pPr/>
                      <a:t>[CELLRANGE]</a:t>
                    </a:fld>
                    <a:r>
                      <a:rPr lang="en-US" baseline="0" dirty="0"/>
                      <a:t>, </a:t>
                    </a:r>
                    <a:fld id="{BA697443-63CB-4800-A38F-2C1246A89F5A}"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D-7D1F-49DF-8713-21DCE959B96F}"/>
                </c:ext>
              </c:extLst>
            </c:dLbl>
            <c:dLbl>
              <c:idx val="8"/>
              <c:layout>
                <c:manualLayout>
                  <c:x val="-0.10286513988372913"/>
                  <c:y val="-0.15916002904645432"/>
                </c:manualLayout>
              </c:layout>
              <c:tx>
                <c:rich>
                  <a:bodyPr/>
                  <a:lstStyle/>
                  <a:p>
                    <a:fld id="{2E88AED8-6E77-49D4-9142-E77D9FB1C1BF}" type="CELLRANGE">
                      <a:rPr lang="en-US" baseline="0" dirty="0"/>
                      <a:pPr/>
                      <a:t>[CELLRANGE]</a:t>
                    </a:fld>
                    <a:r>
                      <a:rPr lang="en-US" baseline="0" dirty="0"/>
                      <a:t>, </a:t>
                    </a:r>
                    <a:fld id="{F572AAD8-FFDB-47D7-81E3-52A7C5A18212}" type="BUBBLESIZE">
                      <a:rPr lang="en-US" baseline="0" dirty="0"/>
                      <a:pPr/>
                      <a:t>[BUBBLE SIZE]</a:t>
                    </a:fld>
                    <a:endParaRPr lang="en-US" baseline="0" dirty="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F-7D1F-49DF-8713-21DCE959B96F}"/>
                </c:ext>
              </c:extLst>
            </c:dLbl>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Sheet1!$A$2:$A$10</c:f>
              <c:numCache>
                <c:formatCode>0.0%</c:formatCode>
                <c:ptCount val="9"/>
                <c:pt idx="0">
                  <c:v>0.45300000000000001</c:v>
                </c:pt>
                <c:pt idx="1">
                  <c:v>2.17168939581125E-2</c:v>
                </c:pt>
                <c:pt idx="2">
                  <c:v>5.3491876346423099E-2</c:v>
                </c:pt>
                <c:pt idx="3">
                  <c:v>4.0085587939536899E-2</c:v>
                </c:pt>
                <c:pt idx="4">
                  <c:v>0.19848814350619701</c:v>
                </c:pt>
                <c:pt idx="5">
                  <c:v>0</c:v>
                </c:pt>
                <c:pt idx="6">
                  <c:v>0.139478557746892</c:v>
                </c:pt>
                <c:pt idx="7">
                  <c:v>2.2186920501164501E-2</c:v>
                </c:pt>
                <c:pt idx="8">
                  <c:v>7.1612858791548897E-2</c:v>
                </c:pt>
              </c:numCache>
            </c:numRef>
          </c:xVal>
          <c:yVal>
            <c:numRef>
              <c:f>Sheet1!$B$2:$B$10</c:f>
              <c:numCache>
                <c:formatCode>0.00</c:formatCode>
                <c:ptCount val="9"/>
                <c:pt idx="0">
                  <c:v>3.18</c:v>
                </c:pt>
                <c:pt idx="1">
                  <c:v>4.3848000000000003</c:v>
                </c:pt>
                <c:pt idx="2">
                  <c:v>2.0062659641851601</c:v>
                </c:pt>
                <c:pt idx="3">
                  <c:v>1.7708000000000002</c:v>
                </c:pt>
                <c:pt idx="4">
                  <c:v>2.0174000000000003</c:v>
                </c:pt>
                <c:pt idx="5">
                  <c:v>0</c:v>
                </c:pt>
                <c:pt idx="6">
                  <c:v>2.6532</c:v>
                </c:pt>
                <c:pt idx="7">
                  <c:v>4.9355073371374107</c:v>
                </c:pt>
                <c:pt idx="8">
                  <c:v>2.028</c:v>
                </c:pt>
              </c:numCache>
            </c:numRef>
          </c:yVal>
          <c:bubbleSize>
            <c:numRef>
              <c:f>Sheet1!$C$2:$C$10</c:f>
              <c:numCache>
                <c:formatCode>0%</c:formatCode>
                <c:ptCount val="9"/>
                <c:pt idx="0">
                  <c:v>0.52600000000000002</c:v>
                </c:pt>
                <c:pt idx="1">
                  <c:v>3.4753993624912577E-2</c:v>
                </c:pt>
                <c:pt idx="2">
                  <c:v>3.9171367811348702E-2</c:v>
                </c:pt>
                <c:pt idx="3">
                  <c:v>2.5906872542285339E-2</c:v>
                </c:pt>
                <c:pt idx="4">
                  <c:v>0.14614494680837109</c:v>
                </c:pt>
                <c:pt idx="5">
                  <c:v>0</c:v>
                </c:pt>
                <c:pt idx="6">
                  <c:v>0.13506245947960605</c:v>
                </c:pt>
                <c:pt idx="7">
                  <c:v>3.9961254421369892E-2</c:v>
                </c:pt>
                <c:pt idx="8">
                  <c:v>5.3004919482951107E-2</c:v>
                </c:pt>
              </c:numCache>
            </c:numRef>
          </c:bubbleSize>
          <c:bubble3D val="0"/>
          <c:extLst>
            <c:ext xmlns:c15="http://schemas.microsoft.com/office/drawing/2012/chart" uri="{02D57815-91ED-43cb-92C2-25804820EDAC}">
              <c15:datalabelsRange>
                <c15:f>Sheet1!$D$2:$D$10</c15:f>
                <c15:dlblRangeCache>
                  <c:ptCount val="9"/>
                  <c:pt idx="0">
                    <c:v>Broadcster TV</c:v>
                  </c:pt>
                  <c:pt idx="1">
                    <c:v>Print</c:v>
                  </c:pt>
                  <c:pt idx="2">
                    <c:v>Audio</c:v>
                  </c:pt>
                  <c:pt idx="3">
                    <c:v>OOH</c:v>
                  </c:pt>
                  <c:pt idx="4">
                    <c:v>Generic PPC</c:v>
                  </c:pt>
                  <c:pt idx="5">
                    <c:v>Cinema</c:v>
                  </c:pt>
                  <c:pt idx="6">
                    <c:v>Paid Social</c:v>
                  </c:pt>
                  <c:pt idx="7">
                    <c:v>Online Video</c:v>
                  </c:pt>
                  <c:pt idx="8">
                    <c:v>Online Display</c:v>
                  </c:pt>
                </c15:dlblRangeCache>
              </c15:datalabelsRange>
            </c:ext>
            <c:ext xmlns:c16="http://schemas.microsoft.com/office/drawing/2014/chart" uri="{C3380CC4-5D6E-409C-BE32-E72D297353CC}">
              <c16:uniqueId val="{00000011-7D1F-49DF-8713-21DCE959B96F}"/>
            </c:ext>
          </c:extLst>
        </c:ser>
        <c:dLbls>
          <c:showLegendKey val="0"/>
          <c:showVal val="0"/>
          <c:showCatName val="0"/>
          <c:showSerName val="0"/>
          <c:showPercent val="0"/>
          <c:showBubbleSize val="0"/>
        </c:dLbls>
        <c:bubbleScale val="100"/>
        <c:showNegBubbles val="0"/>
        <c:axId val="1096689167"/>
        <c:axId val="466283520"/>
      </c:bubbleChart>
      <c:valAx>
        <c:axId val="1096689167"/>
        <c:scaling>
          <c:orientation val="minMax"/>
          <c:min val="0"/>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u="none" strike="noStrike" kern="1200" spc="0" baseline="0" dirty="0">
                    <a:solidFill>
                      <a:schemeClr val="bg2"/>
                    </a:solidFill>
                  </a:rPr>
                  <a:t>% of Spend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283520"/>
        <c:crossesAt val="1"/>
        <c:crossBetween val="midCat"/>
      </c:valAx>
      <c:valAx>
        <c:axId val="466283520"/>
        <c:scaling>
          <c:orientation val="minMax"/>
          <c:min val="0"/>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u="none" strike="noStrike" kern="1200" spc="0" baseline="0" dirty="0">
                    <a:solidFill>
                      <a:schemeClr val="bg2"/>
                    </a:solidFill>
                  </a:rPr>
                  <a:t>Full Profit ROI</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689167"/>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sz="1200"/>
              <a:t>% split of TV ratings bought by spot-length</a:t>
            </a:r>
          </a:p>
        </c:rich>
      </c:tx>
      <c:layout>
        <c:manualLayout>
          <c:xMode val="edge"/>
          <c:yMode val="edge"/>
          <c:x val="0.38687422083395273"/>
          <c:y val="2.56902916367079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10" and under</c:v>
                </c:pt>
              </c:strCache>
            </c:strRef>
          </c:tx>
          <c:spPr>
            <a:solidFill>
              <a:schemeClr val="accent1"/>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Sheet1!$B$2:$B$17</c:f>
              <c:numCache>
                <c:formatCode>General</c:formatCode>
                <c:ptCount val="16"/>
                <c:pt idx="0">
                  <c:v>1968</c:v>
                </c:pt>
                <c:pt idx="1">
                  <c:v>5495</c:v>
                </c:pt>
                <c:pt idx="2">
                  <c:v>4684</c:v>
                </c:pt>
                <c:pt idx="3">
                  <c:v>2600</c:v>
                </c:pt>
                <c:pt idx="4">
                  <c:v>2003</c:v>
                </c:pt>
                <c:pt idx="5">
                  <c:v>5716</c:v>
                </c:pt>
                <c:pt idx="6">
                  <c:v>3632</c:v>
                </c:pt>
                <c:pt idx="7">
                  <c:v>264</c:v>
                </c:pt>
                <c:pt idx="8">
                  <c:v>12538</c:v>
                </c:pt>
                <c:pt idx="9">
                  <c:v>13448</c:v>
                </c:pt>
                <c:pt idx="10">
                  <c:v>20385</c:v>
                </c:pt>
                <c:pt idx="11">
                  <c:v>3862</c:v>
                </c:pt>
                <c:pt idx="12">
                  <c:v>2335</c:v>
                </c:pt>
                <c:pt idx="13">
                  <c:v>1430</c:v>
                </c:pt>
                <c:pt idx="15">
                  <c:v>6504</c:v>
                </c:pt>
              </c:numCache>
            </c:numRef>
          </c:val>
          <c:extLst>
            <c:ext xmlns:c16="http://schemas.microsoft.com/office/drawing/2014/chart" uri="{C3380CC4-5D6E-409C-BE32-E72D297353CC}">
              <c16:uniqueId val="{00000000-B6D0-429C-8FAE-66C68262FFE1}"/>
            </c:ext>
          </c:extLst>
        </c:ser>
        <c:ser>
          <c:idx val="1"/>
          <c:order val="1"/>
          <c:tx>
            <c:strRef>
              <c:f>Sheet1!$C$1</c:f>
              <c:strCache>
                <c:ptCount val="1"/>
                <c:pt idx="0">
                  <c:v>20"</c:v>
                </c:pt>
              </c:strCache>
            </c:strRef>
          </c:tx>
          <c:spPr>
            <a:solidFill>
              <a:schemeClr val="accent2"/>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Sheet1!$C$2:$C$17</c:f>
              <c:numCache>
                <c:formatCode>General</c:formatCode>
                <c:ptCount val="16"/>
                <c:pt idx="0">
                  <c:v>12145</c:v>
                </c:pt>
                <c:pt idx="1">
                  <c:v>11012</c:v>
                </c:pt>
                <c:pt idx="2">
                  <c:v>6829</c:v>
                </c:pt>
                <c:pt idx="3">
                  <c:v>6738</c:v>
                </c:pt>
                <c:pt idx="4">
                  <c:v>19308</c:v>
                </c:pt>
                <c:pt idx="5">
                  <c:v>12186</c:v>
                </c:pt>
                <c:pt idx="6">
                  <c:v>10884</c:v>
                </c:pt>
                <c:pt idx="7">
                  <c:v>1688</c:v>
                </c:pt>
                <c:pt idx="8">
                  <c:v>53650</c:v>
                </c:pt>
                <c:pt idx="9">
                  <c:v>10384</c:v>
                </c:pt>
                <c:pt idx="10">
                  <c:v>16253</c:v>
                </c:pt>
                <c:pt idx="11">
                  <c:v>37449</c:v>
                </c:pt>
                <c:pt idx="12">
                  <c:v>2356</c:v>
                </c:pt>
                <c:pt idx="13">
                  <c:v>6994</c:v>
                </c:pt>
                <c:pt idx="15">
                  <c:v>16042</c:v>
                </c:pt>
              </c:numCache>
            </c:numRef>
          </c:val>
          <c:extLst>
            <c:ext xmlns:c16="http://schemas.microsoft.com/office/drawing/2014/chart" uri="{C3380CC4-5D6E-409C-BE32-E72D297353CC}">
              <c16:uniqueId val="{00000001-B6D0-429C-8FAE-66C68262FFE1}"/>
            </c:ext>
          </c:extLst>
        </c:ser>
        <c:ser>
          <c:idx val="2"/>
          <c:order val="2"/>
          <c:tx>
            <c:strRef>
              <c:f>Sheet1!$D$1</c:f>
              <c:strCache>
                <c:ptCount val="1"/>
                <c:pt idx="0">
                  <c:v>30"</c:v>
                </c:pt>
              </c:strCache>
            </c:strRef>
          </c:tx>
          <c:spPr>
            <a:solidFill>
              <a:srgbClr val="00A5D7"/>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Sheet1!$D$2:$D$17</c:f>
              <c:numCache>
                <c:formatCode>General</c:formatCode>
                <c:ptCount val="16"/>
                <c:pt idx="0">
                  <c:v>28631</c:v>
                </c:pt>
                <c:pt idx="1">
                  <c:v>26850</c:v>
                </c:pt>
                <c:pt idx="2">
                  <c:v>9365</c:v>
                </c:pt>
                <c:pt idx="3">
                  <c:v>15211</c:v>
                </c:pt>
                <c:pt idx="4">
                  <c:v>46897</c:v>
                </c:pt>
                <c:pt idx="5">
                  <c:v>21031</c:v>
                </c:pt>
                <c:pt idx="6">
                  <c:v>22414</c:v>
                </c:pt>
                <c:pt idx="7">
                  <c:v>25718</c:v>
                </c:pt>
                <c:pt idx="8">
                  <c:v>27676</c:v>
                </c:pt>
                <c:pt idx="9">
                  <c:v>62050</c:v>
                </c:pt>
                <c:pt idx="10">
                  <c:v>49432</c:v>
                </c:pt>
                <c:pt idx="11">
                  <c:v>20869</c:v>
                </c:pt>
                <c:pt idx="12">
                  <c:v>18137</c:v>
                </c:pt>
                <c:pt idx="13">
                  <c:v>25236</c:v>
                </c:pt>
                <c:pt idx="15">
                  <c:v>50119</c:v>
                </c:pt>
              </c:numCache>
            </c:numRef>
          </c:val>
          <c:extLst>
            <c:ext xmlns:c16="http://schemas.microsoft.com/office/drawing/2014/chart" uri="{C3380CC4-5D6E-409C-BE32-E72D297353CC}">
              <c16:uniqueId val="{00000002-B6D0-429C-8FAE-66C68262FFE1}"/>
            </c:ext>
          </c:extLst>
        </c:ser>
        <c:ser>
          <c:idx val="3"/>
          <c:order val="3"/>
          <c:tx>
            <c:strRef>
              <c:f>Sheet1!$E$1</c:f>
              <c:strCache>
                <c:ptCount val="1"/>
                <c:pt idx="0">
                  <c:v>40"</c:v>
                </c:pt>
              </c:strCache>
            </c:strRef>
          </c:tx>
          <c:spPr>
            <a:solidFill>
              <a:schemeClr val="accent5"/>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Sheet1!$E$2:$E$17</c:f>
              <c:numCache>
                <c:formatCode>General</c:formatCode>
                <c:ptCount val="16"/>
                <c:pt idx="0">
                  <c:v>1794</c:v>
                </c:pt>
                <c:pt idx="1">
                  <c:v>549</c:v>
                </c:pt>
                <c:pt idx="2">
                  <c:v>69</c:v>
                </c:pt>
                <c:pt idx="3">
                  <c:v>256</c:v>
                </c:pt>
                <c:pt idx="4">
                  <c:v>145</c:v>
                </c:pt>
                <c:pt idx="5">
                  <c:v>806</c:v>
                </c:pt>
                <c:pt idx="6">
                  <c:v>15</c:v>
                </c:pt>
                <c:pt idx="7">
                  <c:v>5143</c:v>
                </c:pt>
                <c:pt idx="8">
                  <c:v>1081</c:v>
                </c:pt>
                <c:pt idx="9">
                  <c:v>4281</c:v>
                </c:pt>
                <c:pt idx="10">
                  <c:v>915</c:v>
                </c:pt>
                <c:pt idx="11">
                  <c:v>0</c:v>
                </c:pt>
                <c:pt idx="12">
                  <c:v>1493</c:v>
                </c:pt>
                <c:pt idx="13">
                  <c:v>107</c:v>
                </c:pt>
                <c:pt idx="15">
                  <c:v>660</c:v>
                </c:pt>
              </c:numCache>
            </c:numRef>
          </c:val>
          <c:extLst>
            <c:ext xmlns:c16="http://schemas.microsoft.com/office/drawing/2014/chart" uri="{C3380CC4-5D6E-409C-BE32-E72D297353CC}">
              <c16:uniqueId val="{00000003-B6D0-429C-8FAE-66C68262FFE1}"/>
            </c:ext>
          </c:extLst>
        </c:ser>
        <c:ser>
          <c:idx val="4"/>
          <c:order val="4"/>
          <c:tx>
            <c:strRef>
              <c:f>Sheet1!$F$1</c:f>
              <c:strCache>
                <c:ptCount val="1"/>
                <c:pt idx="0">
                  <c:v>50"</c:v>
                </c:pt>
              </c:strCache>
            </c:strRef>
          </c:tx>
          <c:spPr>
            <a:solidFill>
              <a:schemeClr val="accent5">
                <a:lumMod val="50000"/>
              </a:schemeClr>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Sheet1!$F$2:$F$17</c:f>
              <c:numCache>
                <c:formatCode>General</c:formatCode>
                <c:ptCount val="16"/>
                <c:pt idx="3">
                  <c:v>10</c:v>
                </c:pt>
                <c:pt idx="7">
                  <c:v>7</c:v>
                </c:pt>
                <c:pt idx="8">
                  <c:v>858</c:v>
                </c:pt>
                <c:pt idx="9">
                  <c:v>224</c:v>
                </c:pt>
                <c:pt idx="10">
                  <c:v>0</c:v>
                </c:pt>
                <c:pt idx="12">
                  <c:v>7</c:v>
                </c:pt>
              </c:numCache>
            </c:numRef>
          </c:val>
          <c:extLst>
            <c:ext xmlns:c16="http://schemas.microsoft.com/office/drawing/2014/chart" uri="{C3380CC4-5D6E-409C-BE32-E72D297353CC}">
              <c16:uniqueId val="{00000007-B6D0-429C-8FAE-66C68262FFE1}"/>
            </c:ext>
          </c:extLst>
        </c:ser>
        <c:ser>
          <c:idx val="5"/>
          <c:order val="5"/>
          <c:tx>
            <c:strRef>
              <c:f>Sheet1!$G$1</c:f>
              <c:strCache>
                <c:ptCount val="1"/>
                <c:pt idx="0">
                  <c:v>60"</c:v>
                </c:pt>
              </c:strCache>
            </c:strRef>
          </c:tx>
          <c:spPr>
            <a:solidFill>
              <a:srgbClr val="FFCD00"/>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Sheet1!$G$2:$G$17</c:f>
              <c:numCache>
                <c:formatCode>General</c:formatCode>
                <c:ptCount val="16"/>
                <c:pt idx="0">
                  <c:v>770</c:v>
                </c:pt>
                <c:pt idx="1">
                  <c:v>1003</c:v>
                </c:pt>
                <c:pt idx="2">
                  <c:v>838</c:v>
                </c:pt>
                <c:pt idx="3">
                  <c:v>713</c:v>
                </c:pt>
                <c:pt idx="4">
                  <c:v>88</c:v>
                </c:pt>
                <c:pt idx="5">
                  <c:v>212</c:v>
                </c:pt>
                <c:pt idx="6">
                  <c:v>991</c:v>
                </c:pt>
                <c:pt idx="7">
                  <c:v>25165</c:v>
                </c:pt>
                <c:pt idx="8">
                  <c:v>4517</c:v>
                </c:pt>
                <c:pt idx="9">
                  <c:v>7935</c:v>
                </c:pt>
                <c:pt idx="10">
                  <c:v>3970</c:v>
                </c:pt>
                <c:pt idx="11">
                  <c:v>131</c:v>
                </c:pt>
                <c:pt idx="12">
                  <c:v>739</c:v>
                </c:pt>
                <c:pt idx="13">
                  <c:v>705</c:v>
                </c:pt>
                <c:pt idx="15">
                  <c:v>1315</c:v>
                </c:pt>
              </c:numCache>
            </c:numRef>
          </c:val>
          <c:extLst>
            <c:ext xmlns:c16="http://schemas.microsoft.com/office/drawing/2014/chart" uri="{C3380CC4-5D6E-409C-BE32-E72D297353CC}">
              <c16:uniqueId val="{00000008-B6D0-429C-8FAE-66C68262FFE1}"/>
            </c:ext>
          </c:extLst>
        </c:ser>
        <c:ser>
          <c:idx val="6"/>
          <c:order val="6"/>
          <c:tx>
            <c:strRef>
              <c:f>Sheet1!$H$1</c:f>
              <c:strCache>
                <c:ptCount val="1"/>
                <c:pt idx="0">
                  <c:v>over 60 </c:v>
                </c:pt>
              </c:strCache>
            </c:strRef>
          </c:tx>
          <c:spPr>
            <a:solidFill>
              <a:schemeClr val="accent4"/>
            </a:solidFill>
            <a:ln>
              <a:noFill/>
            </a:ln>
            <a:effectLst/>
          </c:spPr>
          <c:invertIfNegative val="0"/>
          <c:cat>
            <c:strRef>
              <c:f>Sheet1!$A$2:$A$17</c:f>
              <c:strCache>
                <c:ptCount val="16"/>
                <c:pt idx="0">
                  <c:v>Telecoms</c:v>
                </c:pt>
                <c:pt idx="1">
                  <c:v>Retail</c:v>
                </c:pt>
                <c:pt idx="2">
                  <c:v>Online Retail</c:v>
                </c:pt>
                <c:pt idx="3">
                  <c:v>Media</c:v>
                </c:pt>
                <c:pt idx="4">
                  <c:v>Household FMCG</c:v>
                </c:pt>
                <c:pt idx="5">
                  <c:v>Household Equipment &amp; DIY</c:v>
                </c:pt>
                <c:pt idx="6">
                  <c:v>Health &amp; Wellbeing</c:v>
                </c:pt>
                <c:pt idx="7">
                  <c:v>Govt, Social, Political Org</c:v>
                </c:pt>
                <c:pt idx="8">
                  <c:v>Food</c:v>
                </c:pt>
                <c:pt idx="9">
                  <c:v>Finance</c:v>
                </c:pt>
                <c:pt idx="10">
                  <c:v>Entertainment &amp; Leisure</c:v>
                </c:pt>
                <c:pt idx="11">
                  <c:v>Cosmetics &amp; Personal Care</c:v>
                </c:pt>
                <c:pt idx="12">
                  <c:v>Business &amp; Industrial</c:v>
                </c:pt>
                <c:pt idx="13">
                  <c:v>Automotive</c:v>
                </c:pt>
                <c:pt idx="15">
                  <c:v>Travel &amp; Transport</c:v>
                </c:pt>
              </c:strCache>
            </c:strRef>
          </c:cat>
          <c:val>
            <c:numRef>
              <c:f>Sheet1!$H$2:$H$17</c:f>
              <c:numCache>
                <c:formatCode>General</c:formatCode>
                <c:ptCount val="16"/>
                <c:pt idx="0">
                  <c:v>1</c:v>
                </c:pt>
                <c:pt idx="1">
                  <c:v>696</c:v>
                </c:pt>
                <c:pt idx="2">
                  <c:v>2409</c:v>
                </c:pt>
                <c:pt idx="3">
                  <c:v>41</c:v>
                </c:pt>
                <c:pt idx="4">
                  <c:v>919</c:v>
                </c:pt>
                <c:pt idx="5">
                  <c:v>781</c:v>
                </c:pt>
                <c:pt idx="6">
                  <c:v>474</c:v>
                </c:pt>
                <c:pt idx="7">
                  <c:v>19606</c:v>
                </c:pt>
                <c:pt idx="8">
                  <c:v>589</c:v>
                </c:pt>
                <c:pt idx="9">
                  <c:v>1849</c:v>
                </c:pt>
                <c:pt idx="10">
                  <c:v>804</c:v>
                </c:pt>
                <c:pt idx="11">
                  <c:v>312</c:v>
                </c:pt>
                <c:pt idx="12">
                  <c:v>2465</c:v>
                </c:pt>
                <c:pt idx="13">
                  <c:v>62</c:v>
                </c:pt>
                <c:pt idx="15">
                  <c:v>100</c:v>
                </c:pt>
              </c:numCache>
            </c:numRef>
          </c:val>
          <c:extLst>
            <c:ext xmlns:c16="http://schemas.microsoft.com/office/drawing/2014/chart" uri="{C3380CC4-5D6E-409C-BE32-E72D297353CC}">
              <c16:uniqueId val="{00000009-B6D0-429C-8FAE-66C68262FFE1}"/>
            </c:ext>
          </c:extLst>
        </c:ser>
        <c:dLbls>
          <c:showLegendKey val="0"/>
          <c:showVal val="0"/>
          <c:showCatName val="0"/>
          <c:showSerName val="0"/>
          <c:showPercent val="0"/>
          <c:showBubbleSize val="0"/>
        </c:dLbls>
        <c:gapWidth val="30"/>
        <c:overlap val="100"/>
        <c:axId val="324251824"/>
        <c:axId val="286540592"/>
      </c:barChart>
      <c:catAx>
        <c:axId val="32425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86540592"/>
        <c:crosses val="autoZero"/>
        <c:auto val="1"/>
        <c:lblAlgn val="ctr"/>
        <c:lblOffset val="100"/>
        <c:noMultiLvlLbl val="0"/>
      </c:catAx>
      <c:valAx>
        <c:axId val="286540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24251824"/>
        <c:crosses val="autoZero"/>
        <c:crossBetween val="between"/>
      </c:valAx>
      <c:spPr>
        <a:noFill/>
        <a:ln>
          <a:noFill/>
        </a:ln>
        <a:effectLst/>
      </c:spPr>
    </c:plotArea>
    <c:legend>
      <c:legendPos val="b"/>
      <c:layout>
        <c:manualLayout>
          <c:xMode val="edge"/>
          <c:yMode val="edge"/>
          <c:x val="0.30696274762744852"/>
          <c:y val="0.94633656594707394"/>
          <c:w val="0.41164799792850276"/>
          <c:h val="5.366343405292602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B6268-D59C-424A-87AF-D84F5BE74D5B}"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C90E0-C457-4781-8FFA-1D8B0645583A}" type="slidenum">
              <a:rPr lang="en-GB" smtClean="0"/>
              <a:t>‹#›</a:t>
            </a:fld>
            <a:endParaRPr lang="en-GB"/>
          </a:p>
        </p:txBody>
      </p:sp>
    </p:spTree>
    <p:extLst>
      <p:ext uri="{BB962C8B-B14F-4D97-AF65-F5344CB8AC3E}">
        <p14:creationId xmlns:p14="http://schemas.microsoft.com/office/powerpoint/2010/main" val="359919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9A8CB2-01E9-4657-9EC5-2D7E889C865C}" type="slidenum">
              <a:rPr lang="en-GB" smtClean="0"/>
              <a:t>1</a:t>
            </a:fld>
            <a:endParaRPr lang="en-GB"/>
          </a:p>
        </p:txBody>
      </p:sp>
    </p:spTree>
    <p:extLst>
      <p:ext uri="{BB962C8B-B14F-4D97-AF65-F5344CB8AC3E}">
        <p14:creationId xmlns:p14="http://schemas.microsoft.com/office/powerpoint/2010/main" val="69491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FE2E5E-98CC-4336-B17A-A5A0F30234D8}" type="slidenum">
              <a:rPr lang="en-GB" smtClean="0"/>
              <a:t>10</a:t>
            </a:fld>
            <a:endParaRPr lang="en-GB"/>
          </a:p>
        </p:txBody>
      </p:sp>
    </p:spTree>
    <p:extLst>
      <p:ext uri="{BB962C8B-B14F-4D97-AF65-F5344CB8AC3E}">
        <p14:creationId xmlns:p14="http://schemas.microsoft.com/office/powerpoint/2010/main" val="95061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Channel investment strategy depends on not only a brand’s objective but also the category it is in, as well as budget, brand size and risk appetite. There is no better tool than the Media Mix Navigator (MMN) to provide a benchmark view that takes into account these crucial factors. The MMN recommends a higher share of Linear TV &amp; BVOD when compared against the actual databanks share.</a:t>
            </a:r>
          </a:p>
          <a:p>
            <a:endParaRPr lang="en-US" dirty="0"/>
          </a:p>
          <a:p>
            <a:r>
              <a:rPr lang="en-US" dirty="0"/>
              <a:t>The Media Mix Navigator is available here:</a:t>
            </a:r>
          </a:p>
          <a:p>
            <a:r>
              <a:rPr lang="en-US" dirty="0"/>
              <a:t>https://www.thinkbox.tv/training-and-tools/media-mix-navigator/media-mix-navigator </a:t>
            </a:r>
          </a:p>
          <a:p>
            <a:endParaRPr lang="en-US" dirty="0"/>
          </a:p>
        </p:txBody>
      </p:sp>
      <p:sp>
        <p:nvSpPr>
          <p:cNvPr id="4" name="Slide Number Placeholder 3"/>
          <p:cNvSpPr>
            <a:spLocks noGrp="1"/>
          </p:cNvSpPr>
          <p:nvPr>
            <p:ph type="sldNum" sz="quarter" idx="5"/>
          </p:nvPr>
        </p:nvSpPr>
        <p:spPr/>
        <p:txBody>
          <a:bodyPr/>
          <a:lstStyle/>
          <a:p>
            <a:fld id="{F7FE2E5E-98CC-4336-B17A-A5A0F30234D8}" type="slidenum">
              <a:rPr lang="en-GB" smtClean="0"/>
              <a:t>11</a:t>
            </a:fld>
            <a:endParaRPr lang="en-GB"/>
          </a:p>
        </p:txBody>
      </p:sp>
    </p:spTree>
    <p:extLst>
      <p:ext uri="{BB962C8B-B14F-4D97-AF65-F5344CB8AC3E}">
        <p14:creationId xmlns:p14="http://schemas.microsoft.com/office/powerpoint/2010/main" val="22634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ourier New" panose="02070309020205020404" pitchFamily="49" charset="0"/>
                <a:ea typeface="Aptos" panose="020B0004020202020204" pitchFamily="34" charset="0"/>
                <a:cs typeface="Times New Roman" panose="02020603050405020304" pitchFamily="18" charset="0"/>
              </a:rPr>
              <a:t>In the Travel sector, all channel short-term profit ROI is £1.19; although a number of channels only just breakeven. </a:t>
            </a:r>
          </a:p>
          <a:p>
            <a:endParaRPr lang="en-GB" sz="1200" kern="100" dirty="0">
              <a:effectLst/>
              <a:latin typeface="Courier New" panose="02070309020205020404" pitchFamily="49" charset="0"/>
              <a:ea typeface="Aptos" panose="020B0004020202020204" pitchFamily="34" charset="0"/>
              <a:cs typeface="Times New Roman" panose="02020603050405020304" pitchFamily="18" charset="0"/>
            </a:endParaRPr>
          </a:p>
          <a:p>
            <a:r>
              <a:rPr lang="en-GB" sz="1200" kern="100" dirty="0">
                <a:effectLst/>
                <a:latin typeface="Courier New" panose="02070309020205020404" pitchFamily="49" charset="0"/>
                <a:ea typeface="Aptos" panose="020B0004020202020204" pitchFamily="34" charset="0"/>
                <a:cs typeface="Times New Roman" panose="02020603050405020304" pitchFamily="18" charset="0"/>
              </a:rPr>
              <a:t>Print and Online Video have relatively strong short-term ROIs.  Travel focused titles and content is likely driving this - albeit off small spend levels.</a:t>
            </a:r>
          </a:p>
          <a:p>
            <a:endParaRPr lang="en-GB" sz="1200" kern="100" dirty="0">
              <a:effectLst/>
              <a:latin typeface="Courier New" panose="02070309020205020404" pitchFamily="49" charset="0"/>
              <a:ea typeface="Aptos" panose="020B0004020202020204" pitchFamily="34" charset="0"/>
              <a:cs typeface="Times New Roman" panose="02020603050405020304" pitchFamily="18" charset="0"/>
            </a:endParaRPr>
          </a:p>
          <a:p>
            <a:r>
              <a:rPr lang="en-GB" sz="1200" kern="100" dirty="0">
                <a:effectLst/>
                <a:latin typeface="Courier New" panose="02070309020205020404" pitchFamily="49" charset="0"/>
                <a:ea typeface="Aptos" panose="020B0004020202020204" pitchFamily="34" charset="0"/>
                <a:cs typeface="Times New Roman" panose="02020603050405020304" pitchFamily="18" charset="0"/>
              </a:rPr>
              <a:t>In terms of scale of short-term profit volume, </a:t>
            </a:r>
            <a:r>
              <a:rPr lang="en-GB" sz="1200" kern="100" dirty="0">
                <a:effectLst/>
                <a:latin typeface="Consolas" panose="020B0609020204030204" pitchFamily="49" charset="0"/>
                <a:ea typeface="Aptos" panose="020B0004020202020204" pitchFamily="34" charset="0"/>
                <a:cs typeface="Times New Roman" panose="02020603050405020304" pitchFamily="18" charset="0"/>
              </a:rPr>
              <a:t>Linear </a:t>
            </a:r>
            <a:r>
              <a:rPr lang="en-GB" sz="1200" kern="100" dirty="0">
                <a:effectLst/>
                <a:latin typeface="Courier New" panose="02070309020205020404" pitchFamily="49" charset="0"/>
                <a:ea typeface="Aptos" panose="020B0004020202020204" pitchFamily="34" charset="0"/>
                <a:cs typeface="Times New Roman" panose="02020603050405020304" pitchFamily="18" charset="0"/>
              </a:rPr>
              <a:t>TV, Generic PPC and Paid Social are the biggest contributors.</a:t>
            </a:r>
            <a:endParaRPr lang="en-GB" sz="1200" kern="100" dirty="0">
              <a:effectLst/>
              <a:latin typeface="Consolas" panose="020B0609020204030204" pitchFamily="49" charset="0"/>
              <a:ea typeface="Aptos" panose="020B0004020202020204" pitchFamily="34" charset="0"/>
              <a:cs typeface="Times New Roman" panose="02020603050405020304" pitchFamily="18" charset="0"/>
            </a:endParaRPr>
          </a:p>
          <a:p>
            <a:r>
              <a:rPr lang="en-GB" sz="1200" kern="100" dirty="0">
                <a:effectLst/>
                <a:latin typeface="Courier New" panose="02070309020205020404" pitchFamily="49" charset="0"/>
                <a:ea typeface="Aptos" panose="020B0004020202020204" pitchFamily="34" charset="0"/>
                <a:cs typeface="Times New Roman" panose="02020603050405020304" pitchFamily="18" charset="0"/>
              </a:rPr>
              <a:t> </a:t>
            </a:r>
            <a:endParaRPr lang="en-GB" sz="1200" kern="100" dirty="0">
              <a:effectLst/>
              <a:latin typeface="Consolas" panose="020B0609020204030204" pitchFamily="49" charset="0"/>
              <a:ea typeface="Aptos" panose="020B0004020202020204" pitchFamily="34" charset="0"/>
              <a:cs typeface="Times New Roman" panose="02020603050405020304" pitchFamily="18" charset="0"/>
            </a:endParaRPr>
          </a:p>
          <a:p>
            <a:r>
              <a:rPr lang="en-GB" sz="1200" kern="100" dirty="0">
                <a:effectLst/>
                <a:latin typeface="Courier New" panose="02070309020205020404" pitchFamily="49" charset="0"/>
                <a:ea typeface="Aptos" panose="020B0004020202020204" pitchFamily="34" charset="0"/>
                <a:cs typeface="Times New Roman" panose="02020603050405020304" pitchFamily="18" charset="0"/>
              </a:rPr>
              <a:t>Looking at full payback, Profit ROI increases to £2.62.</a:t>
            </a:r>
          </a:p>
          <a:p>
            <a:endParaRPr lang="en-GB" sz="1200" kern="100" dirty="0">
              <a:effectLst/>
              <a:latin typeface="Courier New" panose="02070309020205020404" pitchFamily="49"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Online Video and Print still have highest ROIs, off their modest spend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significant move is that BVOD’s ROI is now amongst the highest.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Linear TV becomes by far the standout channel in terms of total profit volume delivery – accounting for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 as a collective performs very well - nothing lends itself more to inspiring people than AV; especially as diving an emotional response is key in this sector.</a:t>
            </a: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Travel is highly transacted online and has a fiercely competitive search bidding environment.  However, the data suggests that there is overinvestment in Generic PPC vs. other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considering full effects, Generic PPC ROI is significantly lower than the sector average highlighting overinvestment vs other channels which all have stronger sustained effects. </a:t>
            </a: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possible that brands in this sector are hooked on the ‘trackability’ of search leading to an overly digital focused media mix.</a:t>
            </a:r>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12</a:t>
            </a:fld>
            <a:endParaRPr lang="en-GB" dirty="0"/>
          </a:p>
        </p:txBody>
      </p:sp>
    </p:spTree>
    <p:extLst>
      <p:ext uri="{BB962C8B-B14F-4D97-AF65-F5344CB8AC3E}">
        <p14:creationId xmlns:p14="http://schemas.microsoft.com/office/powerpoint/2010/main" val="2189582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C90E0-C457-4781-8FFA-1D8B0645583A}" type="slidenum">
              <a:rPr lang="en-GB" smtClean="0"/>
              <a:t>13</a:t>
            </a:fld>
            <a:endParaRPr lang="en-GB"/>
          </a:p>
        </p:txBody>
      </p:sp>
    </p:spTree>
    <p:extLst>
      <p:ext uri="{BB962C8B-B14F-4D97-AF65-F5344CB8AC3E}">
        <p14:creationId xmlns:p14="http://schemas.microsoft.com/office/powerpoint/2010/main" val="310166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Travel linear TV spend skews toward the start of the year and early summer months.</a:t>
            </a:r>
          </a:p>
        </p:txBody>
      </p:sp>
      <p:sp>
        <p:nvSpPr>
          <p:cNvPr id="4" name="Slide Number Placeholder 3"/>
          <p:cNvSpPr>
            <a:spLocks noGrp="1"/>
          </p:cNvSpPr>
          <p:nvPr>
            <p:ph type="sldNum" sz="quarter" idx="5"/>
          </p:nvPr>
        </p:nvSpPr>
        <p:spPr/>
        <p:txBody>
          <a:bodyPr/>
          <a:lstStyle/>
          <a:p>
            <a:fld id="{979C90E0-C457-4781-8FFA-1D8B0645583A}" type="slidenum">
              <a:rPr lang="en-GB" smtClean="0"/>
              <a:t>14</a:t>
            </a:fld>
            <a:endParaRPr lang="en-GB"/>
          </a:p>
        </p:txBody>
      </p:sp>
    </p:spTree>
    <p:extLst>
      <p:ext uri="{BB962C8B-B14F-4D97-AF65-F5344CB8AC3E}">
        <p14:creationId xmlns:p14="http://schemas.microsoft.com/office/powerpoint/2010/main" val="85671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seasonality of Travel linear TV spend skews towards the start of the year and early summer months. Travel linear TV spend skews towards weekday early morning and evening viewing hours.</a:t>
            </a:r>
          </a:p>
        </p:txBody>
      </p:sp>
      <p:sp>
        <p:nvSpPr>
          <p:cNvPr id="4" name="Slide Number Placeholder 3"/>
          <p:cNvSpPr>
            <a:spLocks noGrp="1"/>
          </p:cNvSpPr>
          <p:nvPr>
            <p:ph type="sldNum" sz="quarter" idx="5"/>
          </p:nvPr>
        </p:nvSpPr>
        <p:spPr/>
        <p:txBody>
          <a:bodyPr/>
          <a:lstStyle/>
          <a:p>
            <a:fld id="{069A8CB2-01E9-4657-9EC5-2D7E889C865C}" type="slidenum">
              <a:rPr lang="en-GB" smtClean="0"/>
              <a:t>15</a:t>
            </a:fld>
            <a:endParaRPr lang="en-GB"/>
          </a:p>
        </p:txBody>
      </p:sp>
    </p:spTree>
    <p:extLst>
      <p:ext uri="{BB962C8B-B14F-4D97-AF65-F5344CB8AC3E}">
        <p14:creationId xmlns:p14="http://schemas.microsoft.com/office/powerpoint/2010/main" val="229351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The most prevalent users of longer spots is the charity sector (Govt, Social, Political Org).  This will consist of DR daytime and small channel spots, but shows the power of longer spots in delivering a more emotive impact. This emotive impact is dependent on good storytelling – something much easier to do successfully in longer ads.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DB052-C55A-41EB-9921-1FFBD2A2D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Travel ads have progressively shortened over the last 10 years, now typically lasting 30 seconds or less.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DB052-C55A-41EB-9921-1FFBD2A2D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133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spot length is relatively consistent across the travel category with 30” or shorter being the optimal choice.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DB052-C55A-41EB-9921-1FFBD2A2D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C90E0-C457-4781-8FFA-1D8B0645583A}" type="slidenum">
              <a:rPr lang="en-GB" smtClean="0"/>
              <a:t>19</a:t>
            </a:fld>
            <a:endParaRPr lang="en-GB"/>
          </a:p>
        </p:txBody>
      </p:sp>
    </p:spTree>
    <p:extLst>
      <p:ext uri="{BB962C8B-B14F-4D97-AF65-F5344CB8AC3E}">
        <p14:creationId xmlns:p14="http://schemas.microsoft.com/office/powerpoint/2010/main" val="256748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r>
              <a:rPr lang="en-GB" sz="1200" dirty="0">
                <a:effectLst/>
                <a:latin typeface="+mj-lt"/>
                <a:ea typeface="Calibri" panose="020F0502020204030204" pitchFamily="34" charset="0"/>
                <a:cs typeface="Times New Roman" panose="02020603050405020304" pitchFamily="18" charset="0"/>
              </a:rPr>
              <a:t>To provide an </a:t>
            </a:r>
            <a:r>
              <a:rPr lang="en-GB" sz="1200" dirty="0">
                <a:latin typeface="+mj-lt"/>
                <a:ea typeface="Calibri" panose="020F0502020204030204" pitchFamily="34" charset="0"/>
                <a:cs typeface="Times New Roman" panose="02020603050405020304" pitchFamily="18" charset="0"/>
              </a:rPr>
              <a:t>a</a:t>
            </a:r>
            <a:r>
              <a:rPr lang="en-GB" sz="1200" dirty="0">
                <a:effectLst/>
                <a:latin typeface="+mj-lt"/>
                <a:ea typeface="Calibri" panose="020F0502020204030204" pitchFamily="34" charset="0"/>
                <a:cs typeface="Times New Roman" panose="02020603050405020304" pitchFamily="18" charset="0"/>
              </a:rPr>
              <a:t>nalysis of the travel </a:t>
            </a:r>
            <a:r>
              <a:rPr lang="en-GB" sz="1200" dirty="0">
                <a:latin typeface="+mj-lt"/>
                <a:ea typeface="Calibri" panose="020F0502020204030204" pitchFamily="34" charset="0"/>
                <a:cs typeface="Times New Roman" panose="02020603050405020304" pitchFamily="18" charset="0"/>
              </a:rPr>
              <a:t>c</a:t>
            </a:r>
            <a:r>
              <a:rPr lang="en-GB" sz="1200" dirty="0">
                <a:effectLst/>
                <a:latin typeface="+mj-lt"/>
                <a:ea typeface="Calibri" panose="020F0502020204030204" pitchFamily="34" charset="0"/>
                <a:cs typeface="Times New Roman" panose="02020603050405020304" pitchFamily="18" charset="0"/>
              </a:rPr>
              <a:t>ategory this deck explores the following sections:</a:t>
            </a:r>
            <a:endParaRPr lang="en-GB" sz="1200" dirty="0">
              <a:latin typeface="+mj-lt"/>
              <a:ea typeface="Calibri" panose="020F0502020204030204" pitchFamily="34" charset="0"/>
              <a:cs typeface="Times New Roman" panose="02020603050405020304" pitchFamily="18" charset="0"/>
            </a:endParaRPr>
          </a:p>
          <a:p>
            <a:pPr>
              <a:lnSpc>
                <a:spcPct val="107000"/>
              </a:lnSpc>
            </a:pPr>
            <a:r>
              <a:rPr lang="en-GB" sz="1200" dirty="0">
                <a:latin typeface="+mj-lt"/>
                <a:ea typeface="Calibri" panose="020F0502020204030204" pitchFamily="34" charset="0"/>
                <a:cs typeface="Times New Roman" panose="02020603050405020304" pitchFamily="18" charset="0"/>
              </a:rPr>
              <a:t>Macro Spend Patterns:</a:t>
            </a:r>
          </a:p>
          <a:p>
            <a:pPr marL="285750" indent="-285750">
              <a:lnSpc>
                <a:spcPct val="107000"/>
              </a:lnSpc>
              <a:buFont typeface="Symbol" panose="05050102010706020507" pitchFamily="18" charset="2"/>
              <a:buChar char="¾"/>
            </a:pPr>
            <a:r>
              <a:rPr lang="en-GB" sz="1200" dirty="0">
                <a:latin typeface="+mj-lt"/>
                <a:ea typeface="Calibri" panose="020F0502020204030204" pitchFamily="34" charset="0"/>
                <a:cs typeface="Times New Roman" panose="02020603050405020304" pitchFamily="18" charset="0"/>
              </a:rPr>
              <a:t>Spending behaviour and patterns </a:t>
            </a:r>
          </a:p>
          <a:p>
            <a:pPr>
              <a:lnSpc>
                <a:spcPct val="107000"/>
              </a:lnSpc>
            </a:pPr>
            <a:r>
              <a:rPr lang="en-GB" sz="1200" dirty="0">
                <a:effectLst/>
                <a:latin typeface="+mj-lt"/>
                <a:ea typeface="Calibri" panose="020F0502020204030204" pitchFamily="34" charset="0"/>
                <a:cs typeface="Times New Roman" panose="02020603050405020304" pitchFamily="18" charset="0"/>
              </a:rPr>
              <a:t>Effectiveness:</a:t>
            </a:r>
          </a:p>
          <a:p>
            <a:pPr marL="285750" indent="-285750">
              <a:lnSpc>
                <a:spcPct val="107000"/>
              </a:lnSpc>
              <a:buFont typeface="Symbol" panose="05050102010706020507" pitchFamily="18" charset="2"/>
              <a:buChar char="¾"/>
            </a:pPr>
            <a:r>
              <a:rPr lang="en-GB" sz="1200" dirty="0">
                <a:latin typeface="+mj-lt"/>
                <a:ea typeface="Calibri" panose="020F0502020204030204" pitchFamily="34" charset="0"/>
                <a:cs typeface="Times New Roman" panose="02020603050405020304" pitchFamily="18" charset="0"/>
              </a:rPr>
              <a:t>TV is crucial to the plan </a:t>
            </a:r>
          </a:p>
          <a:p>
            <a:pPr>
              <a:lnSpc>
                <a:spcPct val="107000"/>
              </a:lnSpc>
            </a:pPr>
            <a:r>
              <a:rPr lang="en-GB" sz="1200" dirty="0">
                <a:effectLst/>
                <a:latin typeface="+mj-lt"/>
                <a:ea typeface="Calibri" panose="020F0502020204030204" pitchFamily="34" charset="0"/>
                <a:cs typeface="Times New Roman" panose="02020603050405020304" pitchFamily="18" charset="0"/>
              </a:rPr>
              <a:t>Media Planning:</a:t>
            </a:r>
          </a:p>
          <a:p>
            <a:pPr marL="285750" indent="-285750">
              <a:lnSpc>
                <a:spcPct val="107000"/>
              </a:lnSpc>
              <a:buFont typeface="Symbol" panose="05050102010706020507" pitchFamily="18" charset="2"/>
              <a:buChar char="¾"/>
            </a:pPr>
            <a:r>
              <a:rPr lang="en-GB" sz="1200" dirty="0">
                <a:effectLst/>
                <a:latin typeface="+mj-lt"/>
                <a:ea typeface="Calibri" panose="020F0502020204030204" pitchFamily="34" charset="0"/>
                <a:cs typeface="Times New Roman" panose="02020603050405020304" pitchFamily="18" charset="0"/>
              </a:rPr>
              <a:t>Weekday, and daypart analysis</a:t>
            </a:r>
          </a:p>
          <a:p>
            <a:pPr marL="285750" indent="-285750">
              <a:lnSpc>
                <a:spcPct val="107000"/>
              </a:lnSpc>
              <a:buFont typeface="Symbol" panose="05050102010706020507" pitchFamily="18" charset="2"/>
              <a:buChar char="¾"/>
            </a:pPr>
            <a:r>
              <a:rPr lang="en-GB" sz="1200" dirty="0">
                <a:effectLst/>
                <a:latin typeface="+mj-lt"/>
                <a:ea typeface="Calibri" panose="020F0502020204030204" pitchFamily="34" charset="0"/>
                <a:cs typeface="Times New Roman" panose="02020603050405020304" pitchFamily="18" charset="0"/>
              </a:rPr>
              <a:t>Ad time-lengths</a:t>
            </a:r>
          </a:p>
          <a:p>
            <a:endParaRPr lang="en-GB" dirty="0"/>
          </a:p>
        </p:txBody>
      </p:sp>
      <p:sp>
        <p:nvSpPr>
          <p:cNvPr id="4" name="Slide Number Placeholder 3"/>
          <p:cNvSpPr>
            <a:spLocks noGrp="1"/>
          </p:cNvSpPr>
          <p:nvPr>
            <p:ph type="sldNum" sz="quarter" idx="5"/>
          </p:nvPr>
        </p:nvSpPr>
        <p:spPr/>
        <p:txBody>
          <a:bodyPr/>
          <a:lstStyle/>
          <a:p>
            <a:fld id="{069A8CB2-01E9-4657-9EC5-2D7E889C865C}" type="slidenum">
              <a:rPr lang="en-GB" smtClean="0"/>
              <a:t>2</a:t>
            </a:fld>
            <a:endParaRPr lang="en-GB"/>
          </a:p>
        </p:txBody>
      </p:sp>
    </p:spTree>
    <p:extLst>
      <p:ext uri="{BB962C8B-B14F-4D97-AF65-F5344CB8AC3E}">
        <p14:creationId xmlns:p14="http://schemas.microsoft.com/office/powerpoint/2010/main" val="3866842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With 55% of Brits saying they look forward to their yearly dose of sun and sand over any other event in the year, Jet2holidays, the UK’s largest tour operator, should have been sitting back and enjoying the sun themselves. But against a backdrop of price inflation and a cost of living crisis had lead to questions around the affordability of European travel. Coupled with this was widespread media coverage of oppressive heatwaves, raging wildfires and mass evacuations which had prompted many holidaymakers to consider a staycation.</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With the quality of the holiday being the main thing consumers look for when booking, Jet2holidays along with media agency Wavemaker, knew that any activity would need to build trust and convince users of the value of the package holidays on offer. Jet2Holidays would need to reinforce their position as experts in travel, moving the needle from awareness to consideration.</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With clear objectives, Wavemaker got to work in understanding the problem at hand. It was clear to them that a partnership would be the best way to strengthen brand associations. Research highlighted that the right partnership would deliver improvements in perception, consideration and purchase intent. Partnering with the right host would also see improvements in brand stature and improvements in trust.</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Wavemaker knew that only one channel would deliver the required cut through with the target audience of families, TV. With more than a third of families saying they booked a holiday because they saw the destination on a TV show. TV would be the perfect environment and they just needed a TV show that would deliver on the brand purpose of Jet2holidays.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Having landed on the idea of a TV partnership, Wavemaker went to work in seeking out the right partnership. In October 2023, Jet2holidays found the ideal brand partner. Enter the new ITV commission, Mamma Mia: I Have a Dream. The talent show format would see 14 of the best young performers in the UK compete for a starring role in the West End’s iconic production of Mamma Mia, set against the backdrop of a beautiful Greek island of Corfu. The show due to start in October would be perfect as it was outside of the traditional category window for marketing and would hopefully prime the audience ahead of the key first quarter booking period. The Sponsorship was designed in a way that would allow Jet2holidays to showcase their fun, family friendly credentials to the audience of 3 million a week across linear, BVOD and social channels to build favourability with the viewers across as many touchpoints as possible.</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Wavemaker, working closely with Jet2holidays and partners Thames (production), Fremantle (distribution), ITV (broadcast) and IMA-HOME (creative), were able to devise a fully activated marketing campaign that would amplify the association with Mamma Mia: I have a Dream! Across all owned, paid, earned and performance channels. The linear sponsorship would provide the backbone to the campaign. Reaching 13 million adults in a relaxed state at the peak of their happiness and positivity, early on Sunday evenings. IMA-HOME produced bespoke idents and a commercial competition for each episode across the 8 week period showing the full scope of the offering and expertise in travel. Contextual creative would call out the previous week’s winner of the competition, which was designed to enhance engagement and maximise traffic to the site, where the consumer could find destination guides, travel info, family offers and behind the scenes content.</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Branding was integrated into the show through passive placement to showcase the complete Jet2holiday experience, from end to end. Talent from the show were shown flying with the airline, transport was facilitated by the ‘red team’ resort helpers and mentoring and performances were set against the backdrop of Jet2’s exclusive resorts and hotels.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The launch of the show was supported with a series of events across all offices, bases and retail centres. ITV sponsored a Greek themed experience complete with an ABBA tribute band. Airports used the licence to rebrand check in decks and trade and contact centres gave away tickets to the live final. Long term partnerships with publishers were leveraged to amplify the partnership with exclusive imagery weaved into native articles, newsletters, competitions and advertorials. Some of this activity was lined up to match with promotional coverage including the front cover of the Daily Mail’s weekend supplement. This amplification continued when the campaign was live with Jet2holidays social team engaged with audience between episodes with reactive show messaging. Social content included licensed video, where audiences could watch talent being transformed from their everyday selves into sun kissed singers they see on TV.</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Jet2holidays partnership with Mamma Mia: I Have a Dream was a roaring success for the brand. The sponsorship allowed Jet2holidays to showcase their brand purpose  and improve the key image metrics. Creative testing showed that the sponsorship out performed benchmarks for both ‘telling me something new about the brand’ and ‘making me want to find out more about Jet2holidays’. Key to fitting with the objective of moving awareness to consideration.</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Independent research showed the partnership had shown growth in all the key consumer metrics. Of those aware of the sponsorship,  there were strong uplifts in terms of future consideration of the brand and likelihood to book in the next 12 months. Prompted awareness increased amongst those who recalled seeing the activity. And 57% of those aware of the sponsorship saying that Jet2holidays ‘provides a better experience than other travel brands’. Truly positioning Jet2holidays as leaders and experts in travel.</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The Challenge</a:t>
            </a:r>
            <a:endParaRPr lang="en-GB" sz="1000" dirty="0">
              <a:effectLst/>
              <a:latin typeface="Times" panose="02020603050405020304" pitchFamily="18" charset="0"/>
              <a:ea typeface="Calibri" panose="020F0502020204030204" pitchFamily="34" charset="0"/>
              <a:cs typeface="Times New Roman" panose="02020603050405020304" pitchFamily="18" charset="0"/>
            </a:endParaRPr>
          </a:p>
          <a:p>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P&amp;O Cruises is the market leader within cruising but </a:t>
            </a:r>
            <a:r>
              <a:rPr lang="en-GB" sz="9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had bigger ambitions to be amongst the UK's favourite holiday brands</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the end of 2021, and with the impact of the pandemic still looming, this was a huge task.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lay in thinking beyond existing cruisers and looking to grow the market, attracting non-cruisers (newcomers) to the brand and challenging the perception of the category. With its spend achieving a 30% SOV within the cruise category, but only a 2% SOV within travel, it couldn’t simply spend its way to its objective - it was more than just a salience game.</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knew that holidaymakers only consider three brands when booking their holidays and so it had to find a powerful, persuasive way to connect with this new audience.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The TV Solution</a:t>
            </a:r>
            <a:endParaRPr lang="en-GB" sz="1000" dirty="0">
              <a:effectLst/>
              <a:latin typeface="Times" panose="02020603050405020304" pitchFamily="18" charset="0"/>
              <a:ea typeface="Calibri" panose="020F0502020204030204" pitchFamily="34" charset="0"/>
              <a:cs typeface="Times New Roman" panose="02020603050405020304" pitchFamily="18" charset="0"/>
            </a:endParaRPr>
          </a:p>
          <a:p>
            <a:pPr>
              <a:lnSpc>
                <a:spcPts val="1205"/>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Wavemaker, its media agency, knew the key to success was not just salience but also creating an emotional connection with the broader “newcomers” target audience, and associating the holiday experience they sought. To achieve this, a specific audience was constructed using TGI data, identifying individuals who valued variety and adventure in their travels.</a:t>
            </a:r>
            <a:endParaRPr lang="en-GB" sz="1200" dirty="0">
              <a:effectLst/>
              <a:latin typeface="Georgia Pro Light" panose="02040302050405020303" pitchFamily="18" charset="0"/>
              <a:ea typeface="Calibri" panose="020F0502020204030204" pitchFamily="34" charset="0"/>
              <a:cs typeface="Times New Roman" panose="02020603050405020304" pitchFamily="18" charset="0"/>
            </a:endParaRPr>
          </a:p>
          <a:p>
            <a:pPr>
              <a:lnSpc>
                <a:spcPts val="1205"/>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Georgia Pro Light" panose="02040302050405020303" pitchFamily="18" charset="0"/>
              <a:ea typeface="Calibri" panose="020F0502020204030204" pitchFamily="34" charset="0"/>
              <a:cs typeface="Times New Roman" panose="02020603050405020304" pitchFamily="18" charset="0"/>
            </a:endParaRPr>
          </a:p>
          <a:p>
            <a:pPr>
              <a:lnSpc>
                <a:spcPts val="1205"/>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Addressing misconceptions about cruising was another essential aspect of the strategy. Many non-cruisers perceived cruising as unexciting, limited, and lacking cultural immersion and adventure. These negative perceptions posed a challenge, especially after the impact of COVID-19.</a:t>
            </a:r>
            <a:endParaRPr lang="en-GB" sz="1200" dirty="0">
              <a:effectLst/>
              <a:latin typeface="Georgia Pro Light" panose="02040302050405020303" pitchFamily="18" charset="0"/>
              <a:ea typeface="Calibri" panose="020F0502020204030204" pitchFamily="34" charset="0"/>
              <a:cs typeface="Times New Roman" panose="02020603050405020304" pitchFamily="18" charset="0"/>
            </a:endParaRPr>
          </a:p>
          <a:p>
            <a:pPr>
              <a:lnSpc>
                <a:spcPts val="1205"/>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Georgia Pro Light" panose="02040302050405020303" pitchFamily="18" charset="0"/>
              <a:ea typeface="Calibri" panose="020F0502020204030204" pitchFamily="34" charset="0"/>
              <a:cs typeface="Times New Roman" panose="02020603050405020304" pitchFamily="18" charset="0"/>
            </a:endParaRPr>
          </a:p>
          <a:p>
            <a:pPr>
              <a:lnSpc>
                <a:spcPts val="1205"/>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TV was identified as a potent platform for showcasing experiences effectively and driving sales, but there was a need to stand out amidst more substantial spending by competitors. Data from Wavemaker revealed that TV sponsorships not only have a high impact, but they are also the most effective at changing perceptions. So, as the category continued to recover and the target audience began to consider their holiday options, Wavemaker set out to find a property which had the ideal personality to associate with adventure and exploration, provide consistent presence to help re-frame the brand, and capitalise on the high-attention environment that only TV can provide.</a:t>
            </a:r>
            <a:endParaRPr lang="en-GB" sz="1200" dirty="0">
              <a:effectLst/>
              <a:latin typeface="Georgia Pro Light" panose="02040302050405020303" pitchFamily="18" charset="0"/>
              <a:ea typeface="Calibri" panose="020F0502020204030204" pitchFamily="34" charset="0"/>
              <a:cs typeface="Times New Roman" panose="02020603050405020304" pitchFamily="18" charset="0"/>
            </a:endParaRPr>
          </a:p>
          <a:p>
            <a:r>
              <a:rPr lang="en-GB" sz="1100" b="0" dirty="0">
                <a:solidFill>
                  <a:srgbClr val="000000"/>
                </a:solidFill>
                <a:effectLst/>
                <a:highlight>
                  <a:srgbClr val="FFFF00"/>
                </a:highlight>
                <a:latin typeface="Calibri" panose="020F0502020204030204" pitchFamily="34" charset="0"/>
                <a:ea typeface="Times New Roman" panose="02020603050405020304" pitchFamily="18" charset="0"/>
                <a:cs typeface="Segoe UI" panose="020B0502040204020203" pitchFamily="34"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The Plan</a:t>
            </a:r>
            <a:endParaRPr lang="en-GB" sz="1000" dirty="0">
              <a:effectLst/>
              <a:latin typeface="Times" panose="02020603050405020304" pitchFamily="18" charset="0"/>
              <a:ea typeface="Calibri" panose="020F0502020204030204" pitchFamily="34" charset="0"/>
              <a:cs typeface="Times New Roman" panose="02020603050405020304" pitchFamily="18" charset="0"/>
            </a:endParaRPr>
          </a:p>
          <a:p>
            <a:pPr algn="just">
              <a:lnSpc>
                <a:spcPts val="1205"/>
              </a:lnSpc>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P&amp;O Cruises wanted to position itself as a gateway to incredible experiences rather than simply being a cruise provider and to achieve this, it partnered with Channel 4 to create "Adventures on 4" - a two-year sponsorship programme aligned with the broadcaster’s most adventurous programming.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just">
              <a:lnSpc>
                <a:spcPts val="1205"/>
              </a:lnSpc>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just">
              <a:lnSpc>
                <a:spcPts val="1205"/>
              </a:lnSpc>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package included 36 hours of peak Channel 4 programming - including viewer favourites such as Hunted, Sue Perkins’ Big American Road Trip, Guy Martin and The Bridge - ensuring consistent visibility and exposure on Channel 4 throughout the year along with presence on All4, historic content and repeats across their portfolio.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just">
              <a:lnSpc>
                <a:spcPts val="1205"/>
              </a:lnSpc>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just">
              <a:lnSpc>
                <a:spcPts val="1205"/>
              </a:lnSpc>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Knowing that a strong set of idents would ensure the sponsorship felt fresh throughout the year, would align with different types of content easily and would appeal to a broader spectrum of audiences, the creative agency produced 14 different idents showcasing the adventurous spirit of cruising holidays.</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just">
              <a:lnSpc>
                <a:spcPts val="1205"/>
              </a:lnSpc>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integrate further, P&amp;O Cruises sponsored social content for shows like "The Bridge" and "Hunted" with its branding included on exclusive content each week, engaging a younger demographic and increasing brand exposure.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1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GB" sz="1000" dirty="0">
              <a:effectLst/>
              <a:latin typeface="Times" panose="02020603050405020304" pitchFamily="18" charset="0"/>
              <a:ea typeface="Calibri" panose="020F0502020204030204" pitchFamily="34" charset="0"/>
              <a:cs typeface="Times New Roman" panose="02020603050405020304" pitchFamily="18" charset="0"/>
            </a:endParaRPr>
          </a:p>
          <a:p>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Results</a:t>
            </a:r>
            <a:endParaRPr lang="en-GB" sz="10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A 6%pt increase in share of search across 2022</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28% of viewers who recognised the sponsorship said their opinion of P&amp;O Cruises was much better </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26% of viewers who recognised the sponsorship said it made them much more likely to consider travelling with P&amp;O Cruises for their next holiday abroad</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Within this, 35% of our newcomer audience were now considering the brand (following exposure to the sponsorship)</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77% respondents agreed that P&amp;O Cruises was an appropriate sponsor of Adventures on 4</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27% of this group attributing this sentiment to their newfound perception of cruises as being adventurous</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1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42% of the audience stated that they learned something new about P&amp;O Cruises from the campaign</a:t>
            </a:r>
            <a:endPar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p>
          <a:p>
            <a:r>
              <a:rPr lang="en-GB" sz="1200" kern="1200" dirty="0">
                <a:solidFill>
                  <a:schemeClr val="tx1"/>
                </a:solidFill>
                <a:effectLst/>
                <a:latin typeface="+mn-lt"/>
                <a:ea typeface="+mn-ea"/>
                <a:cs typeface="+mn-cs"/>
              </a:rPr>
              <a:t>In 2018 Fred. Olsen was rated the 10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best cruise liner in the world by Which? despite this, poor sales over several years had meant that their port in Scotland had become a ‘problem port’ and was on the verge of closing down.</a:t>
            </a:r>
          </a:p>
          <a:p>
            <a:r>
              <a:rPr lang="en-GB" sz="1200" kern="1200" dirty="0">
                <a:solidFill>
                  <a:schemeClr val="tx1"/>
                </a:solidFill>
                <a:effectLst/>
                <a:latin typeface="+mn-lt"/>
                <a:ea typeface="+mn-ea"/>
                <a:cs typeface="+mn-cs"/>
              </a:rPr>
              <a:t>In an attempt to prevent this and to appeal to a wider audience, Fred. Olsen decided to increase the number of routes from the port, but simply adding the new routes was not enough, with a modest budget, Fred. Olsen had to find a sustainable way to support and promote the port in order to sell enough cruises to keep the port open.</a:t>
            </a:r>
          </a:p>
          <a:p>
            <a:r>
              <a:rPr lang="en-GB" sz="1200" kern="1200" dirty="0">
                <a:solidFill>
                  <a:schemeClr val="tx1"/>
                </a:solidFill>
                <a:effectLst/>
                <a:latin typeface="+mn-lt"/>
                <a:ea typeface="+mn-ea"/>
                <a:cs typeface="+mn-cs"/>
              </a:rPr>
              <a:t>There key objectives were: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Grow passenger booking in Scotland by 10% to make the ‘problem port’ in Scotland a long term viable option for Fred Olsen to continue running cruises from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 trust in Scotland with the Fred. Olsen audience,  ABC1Ads55+ in TV demographics,  to prove that Fred. Olsen is the cruise brand for them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Continue to grow awareness amongst the Scottish audience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TV Solution</a:t>
            </a:r>
          </a:p>
          <a:p>
            <a:r>
              <a:rPr lang="en-GB" sz="1200" kern="1200" dirty="0">
                <a:solidFill>
                  <a:schemeClr val="tx1"/>
                </a:solidFill>
                <a:effectLst/>
                <a:latin typeface="+mn-lt"/>
                <a:ea typeface="+mn-ea"/>
                <a:cs typeface="+mn-cs"/>
              </a:rPr>
              <a:t>Fred. Olsen have never used brand activity on TV before.  This existing approach would therefore make it difficult for Fred. Olsen to maintain awareness in Scotland and crucially drive sales.  In order to meet the business objectives Total Media had to come up with a solution that was different to anything that Fred. Olsen had done before.</a:t>
            </a:r>
          </a:p>
          <a:p>
            <a:r>
              <a:rPr lang="en-GB" sz="1200" kern="1200" dirty="0">
                <a:solidFill>
                  <a:schemeClr val="tx1"/>
                </a:solidFill>
                <a:effectLst/>
                <a:latin typeface="+mn-lt"/>
                <a:ea typeface="+mn-ea"/>
                <a:cs typeface="+mn-cs"/>
              </a:rPr>
              <a:t>Learnings taken from various research resources including </a:t>
            </a:r>
            <a:r>
              <a:rPr lang="en-GB" sz="1200" kern="1200" dirty="0" err="1">
                <a:solidFill>
                  <a:schemeClr val="tx1"/>
                </a:solidFill>
                <a:effectLst/>
                <a:latin typeface="+mn-lt"/>
                <a:ea typeface="+mn-ea"/>
                <a:cs typeface="+mn-cs"/>
              </a:rPr>
              <a:t>Thinkbox’s</a:t>
            </a:r>
            <a:r>
              <a:rPr lang="en-GB" sz="1200" kern="1200" dirty="0">
                <a:solidFill>
                  <a:schemeClr val="tx1"/>
                </a:solidFill>
                <a:effectLst/>
                <a:latin typeface="+mn-lt"/>
                <a:ea typeface="+mn-ea"/>
                <a:cs typeface="+mn-cs"/>
              </a:rPr>
              <a:t> ‘Get with the Programmes’ helped Total Media arrive at the conclusion that a well-executed sponsorship would be a viable, cost effective and sustainable solution.  Using Scot Pulse surveys, Total Media identified that STV would be the best environment to help Fred. Olsen </a:t>
            </a:r>
          </a:p>
          <a:p>
            <a:r>
              <a:rPr lang="en-GB" sz="1200" kern="1200" dirty="0">
                <a:solidFill>
                  <a:schemeClr val="tx1"/>
                </a:solidFill>
                <a:effectLst/>
                <a:latin typeface="+mn-lt"/>
                <a:ea typeface="+mn-ea"/>
                <a:cs typeface="+mn-cs"/>
              </a:rPr>
              <a:t>Total Media developed a sponsorship with STV that would build awareness and trust of Fred. Olsen and provide access to those relevant dayparts, across the most important sales period of the year (January and February).  Working with Fred. Olsen and STV, Total Media cam up with the tagline ‘Escape the Winter Blues and get closer to the action with STV sponsored by Fred. Olsen’.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p>
          <a:p>
            <a:r>
              <a:rPr lang="en-GB" sz="1200" kern="1200" dirty="0">
                <a:solidFill>
                  <a:schemeClr val="tx1"/>
                </a:solidFill>
                <a:effectLst/>
                <a:latin typeface="+mn-lt"/>
                <a:ea typeface="+mn-ea"/>
                <a:cs typeface="+mn-cs"/>
              </a:rPr>
              <a:t>‘Escape the Winter blues and get closer to the action with STV sponsored by Fred. Olsen Cruises’ launched on New Year’s Day. </a:t>
            </a:r>
          </a:p>
          <a:p>
            <a:r>
              <a:rPr lang="en-GB" sz="1200" kern="1200" dirty="0">
                <a:solidFill>
                  <a:schemeClr val="tx1"/>
                </a:solidFill>
                <a:effectLst/>
                <a:latin typeface="+mn-lt"/>
                <a:ea typeface="+mn-ea"/>
                <a:cs typeface="+mn-cs"/>
              </a:rPr>
              <a:t>The sponsorship gave Fred. Olsen great access to a daytime audience who may be familiar with Fred. Olsen due to their previous DRTV activity, as well as presence in 4 peak programmes – a daypart which was completely new to Fred. Olsen. </a:t>
            </a:r>
          </a:p>
          <a:p>
            <a:r>
              <a:rPr lang="en-GB" sz="1200" kern="1200" dirty="0">
                <a:solidFill>
                  <a:schemeClr val="tx1"/>
                </a:solidFill>
                <a:effectLst/>
                <a:latin typeface="+mn-lt"/>
                <a:ea typeface="+mn-ea"/>
                <a:cs typeface="+mn-cs"/>
              </a:rPr>
              <a:t>This was coupled additional DRTV on the STV2 channel which Total Media had negotiated to be included as part of the package.  The activity in Scotland was part of a full funnel approach with the sponsorship sitting at the top of the funnel, with additional press partnership to give further information to the audience, and a significant amount of biddable and display activity running at the same time to effectively capture demand.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Fred. Olsen more than doubled their % increase booking target for the Scotland port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Fred. Olsen Cruise Lines (FOCL) was mentioned by over 1 in 4 unprompted – meaning their unprompted awareness in Scotland was second only to P&amp;O Cruises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Fred. Olsen deemed the sponsorship to be so much of a success they tasked Total Media to negotiate a deal to extend it to run for the rest of 2018.</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Fred. Olsen went onto have their ‘best year ever’ in terms of number of cruise sales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C90E0-C457-4781-8FFA-1D8B0645583A}" type="slidenum">
              <a:rPr lang="en-GB" smtClean="0"/>
              <a:t>3</a:t>
            </a:fld>
            <a:endParaRPr lang="en-GB"/>
          </a:p>
        </p:txBody>
      </p:sp>
    </p:spTree>
    <p:extLst>
      <p:ext uri="{BB962C8B-B14F-4D97-AF65-F5344CB8AC3E}">
        <p14:creationId xmlns:p14="http://schemas.microsoft.com/office/powerpoint/2010/main" val="292173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Travel's TV investment has remained above pre-pandemic spending levels since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7405B-5B13-4883-8B1B-D3A55F57D2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21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Rail Delivery Group increase spend by £7m year-on-year and Trivago increased spend by £5m.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7405B-5B13-4883-8B1B-D3A55F57D2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9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Travels share of voice relative to all other categories has increased since 2010.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A8CB2-01E9-4657-9EC5-2D7E889C86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42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9A8CB2-01E9-4657-9EC5-2D7E889C865C}" type="slidenum">
              <a:rPr lang="en-GB" smtClean="0"/>
              <a:t>7</a:t>
            </a:fld>
            <a:endParaRPr lang="en-GB"/>
          </a:p>
        </p:txBody>
      </p:sp>
    </p:spTree>
    <p:extLst>
      <p:ext uri="{BB962C8B-B14F-4D97-AF65-F5344CB8AC3E}">
        <p14:creationId xmlns:p14="http://schemas.microsoft.com/office/powerpoint/2010/main" val="47654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8</a:t>
            </a:fld>
            <a:endParaRPr lang="en-GB" dirty="0"/>
          </a:p>
        </p:txBody>
      </p:sp>
    </p:spTree>
    <p:extLst>
      <p:ext uri="{BB962C8B-B14F-4D97-AF65-F5344CB8AC3E}">
        <p14:creationId xmlns:p14="http://schemas.microsoft.com/office/powerpoint/2010/main" val="609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C90E0-C457-4781-8FFA-1D8B0645583A}" type="slidenum">
              <a:rPr lang="en-GB" smtClean="0"/>
              <a:t>9</a:t>
            </a:fld>
            <a:endParaRPr lang="en-GB"/>
          </a:p>
        </p:txBody>
      </p:sp>
    </p:spTree>
    <p:extLst>
      <p:ext uri="{BB962C8B-B14F-4D97-AF65-F5344CB8AC3E}">
        <p14:creationId xmlns:p14="http://schemas.microsoft.com/office/powerpoint/2010/main" val="3531363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02/06/2026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116215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26800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4424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2104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64670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12698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02/06/2026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437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02/06/2026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2523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02/06/2026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026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639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5775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02/06/2026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3070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02/06/2026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5643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3261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506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8311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2053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1463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9427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858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3766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02/06/2026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6644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0511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02/06/2026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5912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a:t>Click to add title</a:t>
            </a:r>
            <a:endParaRPr lang="en-GB"/>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2083415889"/>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CA05-B8E7-43A7-9CAB-2106B8E432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5E5552-69EE-44A0-8B97-7B7C43A91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D4F7DD-D53E-4FDF-92F3-16C7A3F0877A}"/>
              </a:ext>
            </a:extLst>
          </p:cNvPr>
          <p:cNvSpPr>
            <a:spLocks noGrp="1"/>
          </p:cNvSpPr>
          <p:nvPr>
            <p:ph type="dt" sz="half" idx="10"/>
          </p:nvPr>
        </p:nvSpPr>
        <p:spPr/>
        <p:txBody>
          <a:bodyPr/>
          <a:lstStyle/>
          <a:p>
            <a:fld id="{F6112580-C3E3-4D48-ADC9-BDCAD3DA906F}" type="datetimeFigureOut">
              <a:rPr lang="en-GB" smtClean="0"/>
              <a:t>02/06/2026</a:t>
            </a:fld>
            <a:endParaRPr lang="en-GB"/>
          </a:p>
        </p:txBody>
      </p:sp>
      <p:sp>
        <p:nvSpPr>
          <p:cNvPr id="5" name="Footer Placeholder 4">
            <a:extLst>
              <a:ext uri="{FF2B5EF4-FFF2-40B4-BE49-F238E27FC236}">
                <a16:creationId xmlns:a16="http://schemas.microsoft.com/office/drawing/2014/main" id="{BE75C3EF-0EF7-4EF0-BF96-AC354BB6C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00F84E-10C9-431C-9A04-DF172C1BFE09}"/>
              </a:ext>
            </a:extLst>
          </p:cNvPr>
          <p:cNvSpPr>
            <a:spLocks noGrp="1"/>
          </p:cNvSpPr>
          <p:nvPr>
            <p:ph type="sldNum" sz="quarter" idx="12"/>
          </p:nvPr>
        </p:nvSpPr>
        <p:spPr/>
        <p:txBody>
          <a:bodyPr/>
          <a:lstStyle/>
          <a:p>
            <a:fld id="{0690D744-097C-4736-A30A-314BC43BD9AF}" type="slidenum">
              <a:rPr lang="en-GB" smtClean="0"/>
              <a:t>‹#›</a:t>
            </a:fld>
            <a:endParaRPr lang="en-GB"/>
          </a:p>
        </p:txBody>
      </p:sp>
    </p:spTree>
    <p:extLst>
      <p:ext uri="{BB962C8B-B14F-4D97-AF65-F5344CB8AC3E}">
        <p14:creationId xmlns:p14="http://schemas.microsoft.com/office/powerpoint/2010/main" val="2592977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15361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3984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245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13452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066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374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619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02/06/2026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5"/>
    </p:custDataLst>
    <p:extLst>
      <p:ext uri="{BB962C8B-B14F-4D97-AF65-F5344CB8AC3E}">
        <p14:creationId xmlns:p14="http://schemas.microsoft.com/office/powerpoint/2010/main" val="2469329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chart" Target="../charts/chart5.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Virgin sends in the clouds | shots">
            <a:extLst>
              <a:ext uri="{FF2B5EF4-FFF2-40B4-BE49-F238E27FC236}">
                <a16:creationId xmlns:a16="http://schemas.microsoft.com/office/drawing/2014/main" id="{3A33B14F-0DEC-6892-0F34-171FE7381142}"/>
              </a:ext>
            </a:extLst>
          </p:cNvPr>
          <p:cNvPicPr>
            <a:picLocks noGrp="1" noChangeAspect="1"/>
          </p:cNvPicPr>
          <p:nvPr>
            <p:ph type="pic" sz="quarter" idx="13"/>
          </p:nvPr>
        </p:nvPicPr>
        <p:blipFill>
          <a:blip r:embed="rId3"/>
          <a:srcRect/>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7F849FB1-12B2-D40C-B148-27F2079395D4}"/>
              </a:ext>
            </a:extLst>
          </p:cNvPr>
          <p:cNvSpPr/>
          <p:nvPr/>
        </p:nvSpPr>
        <p:spPr>
          <a:xfrm flipH="1">
            <a:off x="-6" y="0"/>
            <a:ext cx="8013706" cy="4427621"/>
          </a:xfrm>
          <a:prstGeom prst="rect">
            <a:avLst/>
          </a:prstGeom>
          <a:gradFill flip="none" rotWithShape="1">
            <a:gsLst>
              <a:gs pos="47000">
                <a:schemeClr val="bg1">
                  <a:lumMod val="0"/>
                  <a:alpha val="0"/>
                </a:schemeClr>
              </a:gs>
              <a:gs pos="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A1F5B229-B75C-D3EF-8F33-9ADB6A69489C}"/>
              </a:ext>
            </a:extLst>
          </p:cNvPr>
          <p:cNvSpPr>
            <a:spLocks noGrp="1"/>
          </p:cNvSpPr>
          <p:nvPr>
            <p:ph type="ctrTitle"/>
          </p:nvPr>
        </p:nvSpPr>
        <p:spPr/>
        <p:txBody>
          <a:bodyPr/>
          <a:lstStyle/>
          <a:p>
            <a:r>
              <a:rPr lang="en-GB" dirty="0"/>
              <a:t>Travel Deep Dive</a:t>
            </a:r>
          </a:p>
        </p:txBody>
      </p:sp>
      <p:pic>
        <p:nvPicPr>
          <p:cNvPr id="13" name="Picture 12">
            <a:extLst>
              <a:ext uri="{FF2B5EF4-FFF2-40B4-BE49-F238E27FC236}">
                <a16:creationId xmlns:a16="http://schemas.microsoft.com/office/drawing/2014/main" id="{D3C4E705-CA79-373F-3B7D-B0CC960813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5931" y="6069538"/>
            <a:ext cx="1618439" cy="681207"/>
          </a:xfrm>
          <a:prstGeom prst="rect">
            <a:avLst/>
          </a:prstGeom>
        </p:spPr>
      </p:pic>
      <p:sp>
        <p:nvSpPr>
          <p:cNvPr id="2" name="Text Placeholder 5">
            <a:extLst>
              <a:ext uri="{FF2B5EF4-FFF2-40B4-BE49-F238E27FC236}">
                <a16:creationId xmlns:a16="http://schemas.microsoft.com/office/drawing/2014/main" id="{024529DF-BA8E-167D-4D60-4F474FE699BA}"/>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chemeClr val="bg1"/>
              </a:solidFill>
            </a:endParaRPr>
          </a:p>
        </p:txBody>
      </p:sp>
      <p:sp>
        <p:nvSpPr>
          <p:cNvPr id="15" name="Text Placeholder 5">
            <a:extLst>
              <a:ext uri="{FF2B5EF4-FFF2-40B4-BE49-F238E27FC236}">
                <a16:creationId xmlns:a16="http://schemas.microsoft.com/office/drawing/2014/main" id="{F1DE2A22-5532-C927-85A5-204A31B325C5}"/>
              </a:ext>
            </a:extLst>
          </p:cNvPr>
          <p:cNvSpPr txBox="1">
            <a:spLocks/>
          </p:cNvSpPr>
          <p:nvPr/>
        </p:nvSpPr>
        <p:spPr>
          <a:xfrm rot="16200000">
            <a:off x="10052272" y="378518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Virgin Atlantic - </a:t>
            </a:r>
            <a:r>
              <a:rPr lang="en-US" dirty="0">
                <a:solidFill>
                  <a:schemeClr val="bg1"/>
                </a:solidFill>
              </a:rPr>
              <a:t>A Rainbow in the Clouds</a:t>
            </a:r>
            <a:endParaRPr lang="en-GB" dirty="0">
              <a:solidFill>
                <a:schemeClr val="bg1"/>
              </a:solidFill>
            </a:endParaRPr>
          </a:p>
        </p:txBody>
      </p:sp>
    </p:spTree>
    <p:extLst>
      <p:ext uri="{BB962C8B-B14F-4D97-AF65-F5344CB8AC3E}">
        <p14:creationId xmlns:p14="http://schemas.microsoft.com/office/powerpoint/2010/main" val="163858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78DD63-EFA3-B14E-E0AB-36CD4B23F6BE}"/>
              </a:ext>
            </a:extLst>
          </p:cNvPr>
          <p:cNvSpPr>
            <a:spLocks noGrp="1"/>
          </p:cNvSpPr>
          <p:nvPr>
            <p:ph type="title"/>
          </p:nvPr>
        </p:nvSpPr>
        <p:spPr/>
        <p:txBody>
          <a:bodyPr/>
          <a:lstStyle/>
          <a:p>
            <a:r>
              <a:rPr lang="en-US" dirty="0"/>
              <a:t>Profit Ability 2 and Media Mix Navigator</a:t>
            </a:r>
            <a:endParaRPr lang="en-GB" dirty="0"/>
          </a:p>
        </p:txBody>
      </p:sp>
      <p:sp>
        <p:nvSpPr>
          <p:cNvPr id="13" name="Content Placeholder 12">
            <a:extLst>
              <a:ext uri="{FF2B5EF4-FFF2-40B4-BE49-F238E27FC236}">
                <a16:creationId xmlns:a16="http://schemas.microsoft.com/office/drawing/2014/main" id="{093F4E7C-92CB-9283-308C-946CD624A3D9}"/>
              </a:ext>
            </a:extLst>
          </p:cNvPr>
          <p:cNvSpPr>
            <a:spLocks noGrp="1"/>
          </p:cNvSpPr>
          <p:nvPr>
            <p:ph type="body" sz="quarter" idx="13"/>
          </p:nvPr>
        </p:nvSpPr>
        <p:spPr/>
        <p:txBody>
          <a:bodyPr>
            <a:normAutofit lnSpcReduction="10000"/>
          </a:bodyPr>
          <a:lstStyle/>
          <a:p>
            <a:r>
              <a:rPr lang="en-US" sz="1800" dirty="0"/>
              <a:t>Profit Ability 2 was conducted by </a:t>
            </a:r>
            <a:r>
              <a:rPr lang="en-US" sz="1800" dirty="0" err="1"/>
              <a:t>Ebiquity</a:t>
            </a:r>
            <a:r>
              <a:rPr lang="en-US" sz="1800" dirty="0"/>
              <a:t>, </a:t>
            </a:r>
            <a:r>
              <a:rPr lang="en-US" sz="1800" dirty="0" err="1"/>
              <a:t>EssenceMediacom</a:t>
            </a:r>
            <a:r>
              <a:rPr lang="en-US" sz="1800" dirty="0"/>
              <a:t>, Gain Theory, Mindshare, and Wavemaker UK. </a:t>
            </a:r>
          </a:p>
          <a:p>
            <a:r>
              <a:rPr lang="en-US" sz="1800" dirty="0"/>
              <a:t>It’s a meta-analysis of econometric studies from 141 brands covering £1.8 billion of media spend across 10 media channels and 14 business sectors.</a:t>
            </a:r>
          </a:p>
          <a:p>
            <a:r>
              <a:rPr lang="en-US" sz="1800" dirty="0"/>
              <a:t>The Media Mix Navigator (MMN) tool, powered by the data from Profit Ability 2, allows you to explore different scenarios to define the optimum media mix for your business, whether your objective is to drive increased profit or revenue. </a:t>
            </a:r>
          </a:p>
        </p:txBody>
      </p:sp>
      <p:sp>
        <p:nvSpPr>
          <p:cNvPr id="17" name="Text Placeholder 16">
            <a:extLst>
              <a:ext uri="{FF2B5EF4-FFF2-40B4-BE49-F238E27FC236}">
                <a16:creationId xmlns:a16="http://schemas.microsoft.com/office/drawing/2014/main" id="{53F97B12-D06D-0AA8-EE8A-21C59F9EC82F}"/>
              </a:ext>
            </a:extLst>
          </p:cNvPr>
          <p:cNvSpPr>
            <a:spLocks noGrp="1"/>
          </p:cNvSpPr>
          <p:nvPr>
            <p:ph type="body" sz="quarter" idx="15"/>
          </p:nvPr>
        </p:nvSpPr>
        <p:spPr/>
        <p:txBody>
          <a:bodyPr/>
          <a:lstStyle/>
          <a:p>
            <a:endParaRPr lang="en-GB"/>
          </a:p>
        </p:txBody>
      </p:sp>
      <p:pic>
        <p:nvPicPr>
          <p:cNvPr id="24" name="Picture 23" descr="A screenshot of a computer screen&#10;&#10;Description automatically generated">
            <a:extLst>
              <a:ext uri="{FF2B5EF4-FFF2-40B4-BE49-F238E27FC236}">
                <a16:creationId xmlns:a16="http://schemas.microsoft.com/office/drawing/2014/main" id="{C1FDEBFA-46AD-C5E2-7592-8A96AD25E22B}"/>
              </a:ext>
            </a:extLst>
          </p:cNvPr>
          <p:cNvPicPr>
            <a:picLocks noChangeAspect="1"/>
          </p:cNvPicPr>
          <p:nvPr/>
        </p:nvPicPr>
        <p:blipFill>
          <a:blip r:embed="rId3"/>
          <a:stretch>
            <a:fillRect/>
          </a:stretch>
        </p:blipFill>
        <p:spPr>
          <a:xfrm>
            <a:off x="5028520" y="1402776"/>
            <a:ext cx="6785722" cy="4028680"/>
          </a:xfrm>
          <a:prstGeom prst="rect">
            <a:avLst/>
          </a:prstGeom>
        </p:spPr>
      </p:pic>
      <p:pic>
        <p:nvPicPr>
          <p:cNvPr id="25" name="Picture 24">
            <a:extLst>
              <a:ext uri="{FF2B5EF4-FFF2-40B4-BE49-F238E27FC236}">
                <a16:creationId xmlns:a16="http://schemas.microsoft.com/office/drawing/2014/main" id="{9C0E3D23-BA27-F980-600B-38B7B175225F}"/>
              </a:ext>
            </a:extLst>
          </p:cNvPr>
          <p:cNvPicPr>
            <a:picLocks noChangeAspect="1"/>
          </p:cNvPicPr>
          <p:nvPr/>
        </p:nvPicPr>
        <p:blipFill>
          <a:blip r:embed="rId4"/>
          <a:stretch>
            <a:fillRect/>
          </a:stretch>
        </p:blipFill>
        <p:spPr>
          <a:xfrm>
            <a:off x="5796884" y="1642889"/>
            <a:ext cx="5276149" cy="3500623"/>
          </a:xfrm>
          <a:prstGeom prst="rect">
            <a:avLst/>
          </a:prstGeom>
        </p:spPr>
      </p:pic>
    </p:spTree>
    <p:extLst>
      <p:ext uri="{BB962C8B-B14F-4D97-AF65-F5344CB8AC3E}">
        <p14:creationId xmlns:p14="http://schemas.microsoft.com/office/powerpoint/2010/main" val="9880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D3C3F-029C-FDAD-934C-A8460BD59E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986A99-874D-6F24-12F3-DDC45B341A51}"/>
              </a:ext>
            </a:extLst>
          </p:cNvPr>
          <p:cNvSpPr>
            <a:spLocks noGrp="1"/>
          </p:cNvSpPr>
          <p:nvPr>
            <p:ph type="title"/>
          </p:nvPr>
        </p:nvSpPr>
        <p:spPr/>
        <p:txBody>
          <a:bodyPr>
            <a:noAutofit/>
          </a:bodyPr>
          <a:lstStyle/>
          <a:p>
            <a:r>
              <a:rPr lang="en-US" sz="2400" dirty="0"/>
              <a:t>Optimised MMN scenario for Travel recommends higher share of TV vs. actual databank share</a:t>
            </a:r>
            <a:endParaRPr lang="en-GB" sz="2400" dirty="0"/>
          </a:p>
        </p:txBody>
      </p:sp>
      <p:sp>
        <p:nvSpPr>
          <p:cNvPr id="6" name="Text Placeholder 5">
            <a:extLst>
              <a:ext uri="{FF2B5EF4-FFF2-40B4-BE49-F238E27FC236}">
                <a16:creationId xmlns:a16="http://schemas.microsoft.com/office/drawing/2014/main" id="{444CC539-054D-E61C-F8C7-DA346271F8DD}"/>
              </a:ext>
            </a:extLst>
          </p:cNvPr>
          <p:cNvSpPr>
            <a:spLocks noGrp="1"/>
          </p:cNvSpPr>
          <p:nvPr>
            <p:ph type="body" sz="quarter" idx="15"/>
          </p:nvPr>
        </p:nvSpPr>
        <p:spPr/>
        <p:txBody>
          <a:bodyPr/>
          <a:lstStyle/>
          <a:p>
            <a:r>
              <a:rPr lang="en-US" dirty="0"/>
              <a:t>Source: Media Mix Navigator, Optimised based on Travel, £150m brand size, 71-80% online sales, mass market, full-term, medium risk and media budget of £10m. </a:t>
            </a:r>
          </a:p>
          <a:p>
            <a:endParaRPr lang="en-GB" dirty="0"/>
          </a:p>
        </p:txBody>
      </p:sp>
      <p:graphicFrame>
        <p:nvGraphicFramePr>
          <p:cNvPr id="7" name="Content Placeholder 6">
            <a:extLst>
              <a:ext uri="{FF2B5EF4-FFF2-40B4-BE49-F238E27FC236}">
                <a16:creationId xmlns:a16="http://schemas.microsoft.com/office/drawing/2014/main" id="{1E9B94B2-AB24-4916-F9B4-87D14B90C1D9}"/>
              </a:ext>
            </a:extLst>
          </p:cNvPr>
          <p:cNvGraphicFramePr>
            <a:graphicFrameLocks/>
          </p:cNvGraphicFramePr>
          <p:nvPr>
            <p:extLst>
              <p:ext uri="{D42A27DB-BD31-4B8C-83A1-F6EECF244321}">
                <p14:modId xmlns:p14="http://schemas.microsoft.com/office/powerpoint/2010/main" val="1178025226"/>
              </p:ext>
            </p:extLst>
          </p:nvPr>
        </p:nvGraphicFramePr>
        <p:xfrm>
          <a:off x="696000" y="1373464"/>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2559F62-F881-4E0C-56FA-B7A3AEADE7EC}"/>
              </a:ext>
            </a:extLst>
          </p:cNvPr>
          <p:cNvSpPr txBox="1"/>
          <p:nvPr/>
        </p:nvSpPr>
        <p:spPr>
          <a:xfrm>
            <a:off x="3497781" y="1295111"/>
            <a:ext cx="60946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Actual vs. Media Mix Navigator Optimised channel mix</a:t>
            </a:r>
          </a:p>
        </p:txBody>
      </p:sp>
    </p:spTree>
    <p:extLst>
      <p:ext uri="{BB962C8B-B14F-4D97-AF65-F5344CB8AC3E}">
        <p14:creationId xmlns:p14="http://schemas.microsoft.com/office/powerpoint/2010/main" val="270847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2D76AB-92D3-B1AB-9FA8-15CD85D46248}"/>
              </a:ext>
            </a:extLst>
          </p:cNvPr>
          <p:cNvSpPr txBox="1">
            <a:spLocks/>
          </p:cNvSpPr>
          <p:nvPr/>
        </p:nvSpPr>
        <p:spPr>
          <a:xfrm>
            <a:off x="360000" y="5400000"/>
            <a:ext cx="11516809"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Source: Profit Ability 2, April 2024, Travel – Short Term Benchmarks: </a:t>
            </a:r>
            <a:r>
              <a:rPr lang="en-US" dirty="0" err="1"/>
              <a:t>Ebiquity</a:t>
            </a:r>
            <a:r>
              <a:rPr lang="en-US" dirty="0"/>
              <a:t>, </a:t>
            </a:r>
            <a:r>
              <a:rPr lang="en-US" dirty="0" err="1"/>
              <a:t>EssenceMediacom</a:t>
            </a:r>
            <a:r>
              <a:rPr lang="en-US" dirty="0"/>
              <a:t>, Gain Theory, Mindshare, Wavemaker UK. Broadcaster TV = Linear + BVOD.</a:t>
            </a:r>
            <a:endParaRPr lang="en-GB" dirty="0"/>
          </a:p>
        </p:txBody>
      </p:sp>
      <p:sp>
        <p:nvSpPr>
          <p:cNvPr id="2" name="Title 4">
            <a:extLst>
              <a:ext uri="{FF2B5EF4-FFF2-40B4-BE49-F238E27FC236}">
                <a16:creationId xmlns:a16="http://schemas.microsoft.com/office/drawing/2014/main" id="{E7F8DDED-7BAA-73A4-0941-C9CF1E77344D}"/>
              </a:ext>
            </a:extLst>
          </p:cNvPr>
          <p:cNvSpPr txBox="1">
            <a:spLocks/>
          </p:cNvSpPr>
          <p:nvPr/>
        </p:nvSpPr>
        <p:spPr>
          <a:xfrm>
            <a:off x="371475" y="359944"/>
            <a:ext cx="11562024" cy="10211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GB" dirty="0"/>
              <a:t>Broadcaster TV delivers over half of Travel’s full profit volume</a:t>
            </a:r>
          </a:p>
        </p:txBody>
      </p:sp>
      <p:sp>
        <p:nvSpPr>
          <p:cNvPr id="4" name="Rectangle 3">
            <a:extLst>
              <a:ext uri="{FF2B5EF4-FFF2-40B4-BE49-F238E27FC236}">
                <a16:creationId xmlns:a16="http://schemas.microsoft.com/office/drawing/2014/main" id="{6E3F096A-0CA0-3B62-8743-131083702E48}"/>
              </a:ext>
            </a:extLst>
          </p:cNvPr>
          <p:cNvSpPr/>
          <p:nvPr/>
        </p:nvSpPr>
        <p:spPr>
          <a:xfrm>
            <a:off x="259999" y="1446811"/>
            <a:ext cx="5760000" cy="3887943"/>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6" name="Rectangle 5">
            <a:extLst>
              <a:ext uri="{FF2B5EF4-FFF2-40B4-BE49-F238E27FC236}">
                <a16:creationId xmlns:a16="http://schemas.microsoft.com/office/drawing/2014/main" id="{0D943CBE-C2B6-4985-A8FA-8A6C38FAC99B}"/>
              </a:ext>
            </a:extLst>
          </p:cNvPr>
          <p:cNvSpPr/>
          <p:nvPr/>
        </p:nvSpPr>
        <p:spPr>
          <a:xfrm>
            <a:off x="6172000" y="1446811"/>
            <a:ext cx="5760000" cy="3887943"/>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grpSp>
        <p:nvGrpSpPr>
          <p:cNvPr id="5" name="Group 4">
            <a:extLst>
              <a:ext uri="{FF2B5EF4-FFF2-40B4-BE49-F238E27FC236}">
                <a16:creationId xmlns:a16="http://schemas.microsoft.com/office/drawing/2014/main" id="{4B9F301A-8AEE-6FA6-B282-23BD795BCC2E}"/>
              </a:ext>
            </a:extLst>
          </p:cNvPr>
          <p:cNvGrpSpPr/>
          <p:nvPr/>
        </p:nvGrpSpPr>
        <p:grpSpPr>
          <a:xfrm>
            <a:off x="259999" y="1446371"/>
            <a:ext cx="5760000" cy="3888383"/>
            <a:chOff x="181829" y="1449078"/>
            <a:chExt cx="5760001" cy="3955300"/>
          </a:xfrm>
          <a:noFill/>
        </p:grpSpPr>
        <p:sp>
          <p:nvSpPr>
            <p:cNvPr id="8" name="Rectangle 7">
              <a:extLst>
                <a:ext uri="{FF2B5EF4-FFF2-40B4-BE49-F238E27FC236}">
                  <a16:creationId xmlns:a16="http://schemas.microsoft.com/office/drawing/2014/main" id="{6622B685-EC8D-3DE6-FC7A-A19C96E2940D}"/>
                </a:ext>
              </a:extLst>
            </p:cNvPr>
            <p:cNvSpPr/>
            <p:nvPr/>
          </p:nvSpPr>
          <p:spPr>
            <a:xfrm>
              <a:off x="181829" y="1449078"/>
              <a:ext cx="5760000" cy="3887943"/>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02BB5DB5-295E-D85A-E2C9-32FEAC988424}"/>
                </a:ext>
              </a:extLst>
            </p:cNvPr>
            <p:cNvSpPr txBox="1"/>
            <p:nvPr/>
          </p:nvSpPr>
          <p:spPr>
            <a:xfrm>
              <a:off x="737730" y="1449079"/>
              <a:ext cx="4648200" cy="507831"/>
            </a:xfrm>
            <a:prstGeom prst="rect">
              <a:avLst/>
            </a:prstGeom>
            <a:grpFill/>
          </p:spPr>
          <p:txBody>
            <a:bodyPr wrap="square" rtlCol="0">
              <a:spAutoFit/>
            </a:bodyPr>
            <a:lstStyle/>
            <a:p>
              <a:pPr algn="ctr" rtl="0">
                <a:defRPr sz="1200" b="0" i="0" u="none" strike="noStrike" kern="1200" spc="0" baseline="0">
                  <a:solidFill>
                    <a:srgbClr val="F8F2F1"/>
                  </a:solidFill>
                  <a:latin typeface="+mn-lt"/>
                  <a:ea typeface="+mn-ea"/>
                  <a:cs typeface="+mn-cs"/>
                </a:defRPr>
              </a:pPr>
              <a:r>
                <a:rPr lang="en-US" sz="900" b="1" i="0" u="none" strike="noStrike" kern="1200" spc="0" baseline="0" dirty="0">
                  <a:solidFill>
                    <a:schemeClr val="bg2"/>
                  </a:solidFill>
                </a:rPr>
                <a:t>Short-term effects</a:t>
              </a:r>
            </a:p>
            <a:p>
              <a:pPr algn="ctr" rtl="0">
                <a:defRPr sz="1200" b="0" i="0" u="none" strike="noStrike" kern="1200" spc="0" baseline="0">
                  <a:solidFill>
                    <a:srgbClr val="F8F2F1"/>
                  </a:solidFill>
                  <a:latin typeface="+mn-lt"/>
                  <a:ea typeface="+mn-ea"/>
                  <a:cs typeface="+mn-cs"/>
                </a:defRPr>
              </a:pPr>
              <a:r>
                <a:rPr lang="en-GB" sz="900" b="0" i="0" u="none" strike="noStrike" kern="1200" spc="0" baseline="0" dirty="0">
                  <a:solidFill>
                    <a:schemeClr val="bg2"/>
                  </a:solidFill>
                </a:rPr>
                <a:t>Bubble size represents % of short-term profit volume</a:t>
              </a:r>
            </a:p>
            <a:p>
              <a:pPr algn="ctr" rtl="0">
                <a:defRPr sz="1200" b="0" i="0" u="none" strike="noStrike" kern="1200" spc="0" baseline="0">
                  <a:solidFill>
                    <a:srgbClr val="F8F2F1"/>
                  </a:solidFill>
                  <a:latin typeface="+mn-lt"/>
                  <a:ea typeface="+mn-ea"/>
                  <a:cs typeface="+mn-cs"/>
                </a:defRPr>
              </a:pPr>
              <a:r>
                <a:rPr lang="en-GB" sz="900" b="1" i="0" u="none" strike="noStrike" kern="1200" spc="0" baseline="0" dirty="0">
                  <a:solidFill>
                    <a:schemeClr val="bg2"/>
                  </a:solidFill>
                </a:rPr>
                <a:t>Travel Short-Term ROI: £1.19</a:t>
              </a:r>
            </a:p>
          </p:txBody>
        </p:sp>
        <p:graphicFrame>
          <p:nvGraphicFramePr>
            <p:cNvPr id="12" name="Chart 11">
              <a:extLst>
                <a:ext uri="{FF2B5EF4-FFF2-40B4-BE49-F238E27FC236}">
                  <a16:creationId xmlns:a16="http://schemas.microsoft.com/office/drawing/2014/main" id="{08758631-22F3-C347-E966-EE876B444F30}"/>
                </a:ext>
              </a:extLst>
            </p:cNvPr>
            <p:cNvGraphicFramePr/>
            <p:nvPr>
              <p:extLst>
                <p:ext uri="{D42A27DB-BD31-4B8C-83A1-F6EECF244321}">
                  <p14:modId xmlns:p14="http://schemas.microsoft.com/office/powerpoint/2010/main" val="1974167787"/>
                </p:ext>
              </p:extLst>
            </p:nvPr>
          </p:nvGraphicFramePr>
          <p:xfrm>
            <a:off x="181830" y="1804378"/>
            <a:ext cx="5760000" cy="36000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7" name="Group 6">
            <a:extLst>
              <a:ext uri="{FF2B5EF4-FFF2-40B4-BE49-F238E27FC236}">
                <a16:creationId xmlns:a16="http://schemas.microsoft.com/office/drawing/2014/main" id="{1A55A1AB-DE9D-3311-85BB-9A6F59087295}"/>
              </a:ext>
            </a:extLst>
          </p:cNvPr>
          <p:cNvGrpSpPr/>
          <p:nvPr/>
        </p:nvGrpSpPr>
        <p:grpSpPr>
          <a:xfrm>
            <a:off x="6171999" y="1444976"/>
            <a:ext cx="5759999" cy="3887943"/>
            <a:chOff x="6250170" y="1444976"/>
            <a:chExt cx="5760001" cy="3959402"/>
          </a:xfrm>
          <a:noFill/>
        </p:grpSpPr>
        <p:sp>
          <p:nvSpPr>
            <p:cNvPr id="9" name="Rectangle 8">
              <a:extLst>
                <a:ext uri="{FF2B5EF4-FFF2-40B4-BE49-F238E27FC236}">
                  <a16:creationId xmlns:a16="http://schemas.microsoft.com/office/drawing/2014/main" id="{C47D9908-124D-7459-2224-F13AD7C5FC05}"/>
                </a:ext>
              </a:extLst>
            </p:cNvPr>
            <p:cNvSpPr/>
            <p:nvPr/>
          </p:nvSpPr>
          <p:spPr>
            <a:xfrm>
              <a:off x="6250170" y="1444976"/>
              <a:ext cx="5760000" cy="3887943"/>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Chart 10">
              <a:extLst>
                <a:ext uri="{FF2B5EF4-FFF2-40B4-BE49-F238E27FC236}">
                  <a16:creationId xmlns:a16="http://schemas.microsoft.com/office/drawing/2014/main" id="{0D500664-AE54-CE0D-28B5-64D12BEF6775}"/>
                </a:ext>
              </a:extLst>
            </p:cNvPr>
            <p:cNvGraphicFramePr/>
            <p:nvPr>
              <p:extLst>
                <p:ext uri="{D42A27DB-BD31-4B8C-83A1-F6EECF244321}">
                  <p14:modId xmlns:p14="http://schemas.microsoft.com/office/powerpoint/2010/main" val="3013155204"/>
                </p:ext>
              </p:extLst>
            </p:nvPr>
          </p:nvGraphicFramePr>
          <p:xfrm>
            <a:off x="6250171" y="1804378"/>
            <a:ext cx="576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CC960BC-5243-BB05-4615-6DA2B1342C62}"/>
                </a:ext>
              </a:extLst>
            </p:cNvPr>
            <p:cNvSpPr txBox="1"/>
            <p:nvPr/>
          </p:nvSpPr>
          <p:spPr>
            <a:xfrm>
              <a:off x="6806072" y="1449079"/>
              <a:ext cx="4648200" cy="507831"/>
            </a:xfrm>
            <a:prstGeom prst="rect">
              <a:avLst/>
            </a:prstGeom>
            <a:grpFill/>
          </p:spPr>
          <p:txBody>
            <a:bodyPr wrap="square" rtlCol="0">
              <a:spAutoFit/>
            </a:bodyPr>
            <a:lstStyle/>
            <a:p>
              <a:pPr algn="ctr" rtl="0">
                <a:defRPr sz="1200" b="0" i="0" u="none" strike="noStrike" kern="1200" spc="0" baseline="0">
                  <a:solidFill>
                    <a:srgbClr val="F8F2F1"/>
                  </a:solidFill>
                  <a:latin typeface="+mn-lt"/>
                  <a:ea typeface="+mn-ea"/>
                  <a:cs typeface="+mn-cs"/>
                </a:defRPr>
              </a:pPr>
              <a:r>
                <a:rPr lang="en-US" sz="900" b="1" i="0" u="none" strike="noStrike" kern="1200" spc="0" baseline="0" dirty="0">
                  <a:solidFill>
                    <a:schemeClr val="bg2"/>
                  </a:solidFill>
                </a:rPr>
                <a:t>Full effects</a:t>
              </a:r>
            </a:p>
            <a:p>
              <a:pPr algn="ctr" rtl="0">
                <a:defRPr sz="1200" b="0" i="0" u="none" strike="noStrike" kern="1200" spc="0" baseline="0">
                  <a:solidFill>
                    <a:srgbClr val="F8F2F1"/>
                  </a:solidFill>
                  <a:latin typeface="+mn-lt"/>
                  <a:ea typeface="+mn-ea"/>
                  <a:cs typeface="+mn-cs"/>
                </a:defRPr>
              </a:pPr>
              <a:r>
                <a:rPr lang="en-GB" sz="900" b="0" i="0" u="none" strike="noStrike" kern="1200" spc="0" baseline="0" dirty="0">
                  <a:solidFill>
                    <a:schemeClr val="bg2"/>
                  </a:solidFill>
                </a:rPr>
                <a:t>Bubble size represents % of full profit volume</a:t>
              </a:r>
            </a:p>
            <a:p>
              <a:pPr algn="ctr" rtl="0">
                <a:defRPr sz="1200" b="0" i="0" u="none" strike="noStrike" kern="1200" spc="0" baseline="0">
                  <a:solidFill>
                    <a:srgbClr val="F8F2F1"/>
                  </a:solidFill>
                  <a:latin typeface="+mn-lt"/>
                  <a:ea typeface="+mn-ea"/>
                  <a:cs typeface="+mn-cs"/>
                </a:defRPr>
              </a:pPr>
              <a:r>
                <a:rPr lang="en-GB" sz="900" b="1" i="0" u="none" strike="noStrike" kern="1200" spc="0" baseline="0" dirty="0">
                  <a:solidFill>
                    <a:schemeClr val="bg2"/>
                  </a:solidFill>
                </a:rPr>
                <a:t>Travel Full Profit ROI: £</a:t>
              </a:r>
              <a:r>
                <a:rPr lang="en-GB" sz="900" b="1" dirty="0">
                  <a:solidFill>
                    <a:schemeClr val="bg2"/>
                  </a:solidFill>
                </a:rPr>
                <a:t>2.62</a:t>
              </a:r>
              <a:endParaRPr lang="en-GB" sz="900" b="1" i="0" u="none" strike="noStrike" kern="1200" spc="0" baseline="0" dirty="0">
                <a:solidFill>
                  <a:schemeClr val="bg2"/>
                </a:solidFill>
              </a:endParaRPr>
            </a:p>
          </p:txBody>
        </p:sp>
      </p:grpSp>
    </p:spTree>
    <p:extLst>
      <p:ext uri="{BB962C8B-B14F-4D97-AF65-F5344CB8AC3E}">
        <p14:creationId xmlns:p14="http://schemas.microsoft.com/office/powerpoint/2010/main" val="6409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woman in a yoga pose stands by a poolside patio with a beautiful ocean view.&#10;&#10;AI-generated content may be incorrect.">
            <a:extLst>
              <a:ext uri="{FF2B5EF4-FFF2-40B4-BE49-F238E27FC236}">
                <a16:creationId xmlns:a16="http://schemas.microsoft.com/office/drawing/2014/main" id="{9083F82D-968E-CD7E-30B4-C8B86A79E0E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prstGeom prst="rect">
            <a:avLst/>
          </a:prstGeom>
          <a:solidFill>
            <a:prstClr val="white">
              <a:lumMod val="85000"/>
            </a:prstClr>
          </a:solidFill>
          <a:ln>
            <a:noFill/>
          </a:ln>
        </p:spPr>
      </p:pic>
      <p:sp>
        <p:nvSpPr>
          <p:cNvPr id="9" name="Rectangle 8">
            <a:extLst>
              <a:ext uri="{FF2B5EF4-FFF2-40B4-BE49-F238E27FC236}">
                <a16:creationId xmlns:a16="http://schemas.microsoft.com/office/drawing/2014/main" id="{C7BBE8E5-9953-CC83-93DE-17009FEFAC15}"/>
              </a:ext>
            </a:extLst>
          </p:cNvPr>
          <p:cNvSpPr/>
          <p:nvPr/>
        </p:nvSpPr>
        <p:spPr>
          <a:xfrm flipH="1">
            <a:off x="-6" y="0"/>
            <a:ext cx="11617897" cy="4427621"/>
          </a:xfrm>
          <a:prstGeom prst="rect">
            <a:avLst/>
          </a:prstGeom>
          <a:gradFill flip="none" rotWithShape="1">
            <a:gsLst>
              <a:gs pos="42000">
                <a:schemeClr val="bg1">
                  <a:lumMod val="0"/>
                  <a:alpha val="0"/>
                </a:schemeClr>
              </a:gs>
              <a:gs pos="2200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1FCB31AD-6FFF-6684-2246-ECCA203F82FB}"/>
              </a:ext>
            </a:extLst>
          </p:cNvPr>
          <p:cNvSpPr>
            <a:spLocks noGrp="1"/>
          </p:cNvSpPr>
          <p:nvPr>
            <p:ph type="ctrTitle"/>
          </p:nvPr>
        </p:nvSpPr>
        <p:spPr/>
        <p:txBody>
          <a:bodyPr/>
          <a:lstStyle/>
          <a:p>
            <a:r>
              <a:rPr lang="en-GB" dirty="0"/>
              <a:t>Media planning</a:t>
            </a:r>
          </a:p>
        </p:txBody>
      </p:sp>
      <p:sp>
        <p:nvSpPr>
          <p:cNvPr id="7" name="Text Placeholder 5">
            <a:extLst>
              <a:ext uri="{FF2B5EF4-FFF2-40B4-BE49-F238E27FC236}">
                <a16:creationId xmlns:a16="http://schemas.microsoft.com/office/drawing/2014/main" id="{349B391A-BF33-7A32-C6A4-4FC8F65DABF1}"/>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Expedia – Made to Travel</a:t>
            </a:r>
          </a:p>
        </p:txBody>
      </p:sp>
    </p:spTree>
    <p:extLst>
      <p:ext uri="{BB962C8B-B14F-4D97-AF65-F5344CB8AC3E}">
        <p14:creationId xmlns:p14="http://schemas.microsoft.com/office/powerpoint/2010/main" val="3650073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F8A0AE-4FB0-F15D-19A5-9477D2F778D4}"/>
              </a:ext>
            </a:extLst>
          </p:cNvPr>
          <p:cNvGraphicFramePr>
            <a:graphicFrameLocks noGrp="1"/>
          </p:cNvGraphicFramePr>
          <p:nvPr>
            <p:extLst>
              <p:ext uri="{D42A27DB-BD31-4B8C-83A1-F6EECF244321}">
                <p14:modId xmlns:p14="http://schemas.microsoft.com/office/powerpoint/2010/main" val="3933422660"/>
              </p:ext>
            </p:extLst>
          </p:nvPr>
        </p:nvGraphicFramePr>
        <p:xfrm>
          <a:off x="696002" y="2586762"/>
          <a:ext cx="10799987" cy="2286000"/>
        </p:xfrm>
        <a:graphic>
          <a:graphicData uri="http://schemas.openxmlformats.org/drawingml/2006/table">
            <a:tbl>
              <a:tblPr/>
              <a:tblGrid>
                <a:gridCol w="1415579">
                  <a:extLst>
                    <a:ext uri="{9D8B030D-6E8A-4147-A177-3AD203B41FA5}">
                      <a16:colId xmlns:a16="http://schemas.microsoft.com/office/drawing/2014/main" val="3228833495"/>
                    </a:ext>
                  </a:extLst>
                </a:gridCol>
                <a:gridCol w="782034">
                  <a:extLst>
                    <a:ext uri="{9D8B030D-6E8A-4147-A177-3AD203B41FA5}">
                      <a16:colId xmlns:a16="http://schemas.microsoft.com/office/drawing/2014/main" val="3323087517"/>
                    </a:ext>
                  </a:extLst>
                </a:gridCol>
                <a:gridCol w="782034">
                  <a:extLst>
                    <a:ext uri="{9D8B030D-6E8A-4147-A177-3AD203B41FA5}">
                      <a16:colId xmlns:a16="http://schemas.microsoft.com/office/drawing/2014/main" val="1092623179"/>
                    </a:ext>
                  </a:extLst>
                </a:gridCol>
                <a:gridCol w="782034">
                  <a:extLst>
                    <a:ext uri="{9D8B030D-6E8A-4147-A177-3AD203B41FA5}">
                      <a16:colId xmlns:a16="http://schemas.microsoft.com/office/drawing/2014/main" val="1164241120"/>
                    </a:ext>
                  </a:extLst>
                </a:gridCol>
                <a:gridCol w="782034">
                  <a:extLst>
                    <a:ext uri="{9D8B030D-6E8A-4147-A177-3AD203B41FA5}">
                      <a16:colId xmlns:a16="http://schemas.microsoft.com/office/drawing/2014/main" val="1855111869"/>
                    </a:ext>
                  </a:extLst>
                </a:gridCol>
                <a:gridCol w="782034">
                  <a:extLst>
                    <a:ext uri="{9D8B030D-6E8A-4147-A177-3AD203B41FA5}">
                      <a16:colId xmlns:a16="http://schemas.microsoft.com/office/drawing/2014/main" val="3873711037"/>
                    </a:ext>
                  </a:extLst>
                </a:gridCol>
                <a:gridCol w="782034">
                  <a:extLst>
                    <a:ext uri="{9D8B030D-6E8A-4147-A177-3AD203B41FA5}">
                      <a16:colId xmlns:a16="http://schemas.microsoft.com/office/drawing/2014/main" val="1303483574"/>
                    </a:ext>
                  </a:extLst>
                </a:gridCol>
                <a:gridCol w="782034">
                  <a:extLst>
                    <a:ext uri="{9D8B030D-6E8A-4147-A177-3AD203B41FA5}">
                      <a16:colId xmlns:a16="http://schemas.microsoft.com/office/drawing/2014/main" val="3053953757"/>
                    </a:ext>
                  </a:extLst>
                </a:gridCol>
                <a:gridCol w="782034">
                  <a:extLst>
                    <a:ext uri="{9D8B030D-6E8A-4147-A177-3AD203B41FA5}">
                      <a16:colId xmlns:a16="http://schemas.microsoft.com/office/drawing/2014/main" val="4229783562"/>
                    </a:ext>
                  </a:extLst>
                </a:gridCol>
                <a:gridCol w="782034">
                  <a:extLst>
                    <a:ext uri="{9D8B030D-6E8A-4147-A177-3AD203B41FA5}">
                      <a16:colId xmlns:a16="http://schemas.microsoft.com/office/drawing/2014/main" val="1367169376"/>
                    </a:ext>
                  </a:extLst>
                </a:gridCol>
                <a:gridCol w="782034">
                  <a:extLst>
                    <a:ext uri="{9D8B030D-6E8A-4147-A177-3AD203B41FA5}">
                      <a16:colId xmlns:a16="http://schemas.microsoft.com/office/drawing/2014/main" val="1078833940"/>
                    </a:ext>
                  </a:extLst>
                </a:gridCol>
                <a:gridCol w="782034">
                  <a:extLst>
                    <a:ext uri="{9D8B030D-6E8A-4147-A177-3AD203B41FA5}">
                      <a16:colId xmlns:a16="http://schemas.microsoft.com/office/drawing/2014/main" val="4236189910"/>
                    </a:ext>
                  </a:extLst>
                </a:gridCol>
                <a:gridCol w="782034">
                  <a:extLst>
                    <a:ext uri="{9D8B030D-6E8A-4147-A177-3AD203B41FA5}">
                      <a16:colId xmlns:a16="http://schemas.microsoft.com/office/drawing/2014/main" val="1291781721"/>
                    </a:ext>
                  </a:extLst>
                </a:gridCol>
              </a:tblGrid>
              <a:tr h="190500">
                <a:tc gridSpan="13">
                  <a:txBody>
                    <a:bodyPr/>
                    <a:lstStyle/>
                    <a:p>
                      <a:pPr algn="ctr" rtl="0" fontAlgn="ctr">
                        <a:buNone/>
                      </a:pPr>
                      <a:r>
                        <a:rPr lang="en-GB" sz="1000" b="1" i="0" u="none" strike="noStrike">
                          <a:solidFill>
                            <a:srgbClr val="FFFFFF"/>
                          </a:solidFill>
                          <a:effectLst/>
                          <a:latin typeface="Arial" panose="020B0604020202020204" pitchFamily="34" charset="0"/>
                        </a:rPr>
                        <a:t>Top 10 travel advertisers commercial linear TV index by month</a:t>
                      </a:r>
                    </a:p>
                  </a:txBody>
                  <a:tcPr marL="6350" marR="6350" marT="6350" marB="0" anchor="ctr">
                    <a:lnL>
                      <a:noFill/>
                    </a:lnL>
                    <a:lnR>
                      <a:noFill/>
                    </a:lnR>
                    <a:lnT>
                      <a:noFill/>
                    </a:lnT>
                    <a:lnB w="12700" cap="flat" cmpd="sng" algn="ctr">
                      <a:solidFill>
                        <a:srgbClr val="FFFFFF"/>
                      </a:solidFill>
                      <a:prstDash val="solid"/>
                      <a:round/>
                      <a:headEnd type="none" w="med" len="med"/>
                      <a:tailEnd type="none" w="med" len="med"/>
                    </a:lnB>
                    <a:solidFill>
                      <a:srgbClr val="372D8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0205105"/>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Jan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Feb</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Mar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Apr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May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Jun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Jul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Aug</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Sep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Oct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Nov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Dec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3303974601"/>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TUI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B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27C"/>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6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6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8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5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77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C"/>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1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C27C"/>
                    </a:solidFill>
                  </a:tcPr>
                </a:tc>
                <a:extLst>
                  <a:ext uri="{0D108BD9-81ED-4DB2-BD59-A6C34878D82A}">
                    <a16:rowId xmlns:a16="http://schemas.microsoft.com/office/drawing/2014/main" val="2713976588"/>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Trivago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2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2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D7E"/>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3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B7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A81"/>
                    </a:solidFill>
                  </a:tcPr>
                </a:tc>
                <a:extLst>
                  <a:ext uri="{0D108BD9-81ED-4DB2-BD59-A6C34878D82A}">
                    <a16:rowId xmlns:a16="http://schemas.microsoft.com/office/drawing/2014/main" val="751496082"/>
                  </a:ext>
                </a:extLst>
              </a:tr>
              <a:tr h="190500">
                <a:tc>
                  <a:txBody>
                    <a:bodyPr/>
                    <a:lstStyle/>
                    <a:p>
                      <a:pPr algn="ctr" rtl="0" fontAlgn="ctr">
                        <a:buNone/>
                      </a:pPr>
                      <a:r>
                        <a:rPr lang="en-GB" sz="1000" b="1" i="0" u="none" strike="noStrike" dirty="0">
                          <a:solidFill>
                            <a:srgbClr val="000000"/>
                          </a:solidFill>
                          <a:effectLst/>
                          <a:latin typeface="Arial" panose="020B0604020202020204" pitchFamily="34" charset="0"/>
                        </a:rPr>
                        <a:t>P&amp;O Cruises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158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BD3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7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7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4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C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9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7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27C"/>
                    </a:solidFill>
                  </a:tcPr>
                </a:tc>
                <a:extLst>
                  <a:ext uri="{0D108BD9-81ED-4DB2-BD59-A6C34878D82A}">
                    <a16:rowId xmlns:a16="http://schemas.microsoft.com/office/drawing/2014/main" val="4231071173"/>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Turkish Tourist Office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1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124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5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9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27C"/>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2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E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97A"/>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E7E"/>
                    </a:solidFill>
                  </a:tcPr>
                </a:tc>
                <a:tc>
                  <a:txBody>
                    <a:bodyPr/>
                    <a:lstStyle/>
                    <a:p>
                      <a:pPr algn="ctr" rtl="0" fontAlgn="ctr">
                        <a:buNone/>
                      </a:pPr>
                      <a:r>
                        <a:rPr lang="en-GB" sz="1000" b="0" i="0" u="none" strike="noStrike">
                          <a:solidFill>
                            <a:srgbClr val="000000"/>
                          </a:solidFill>
                          <a:effectLst/>
                          <a:latin typeface="Arial" panose="020B0604020202020204" pitchFamily="34" charset="0"/>
                        </a:rPr>
                        <a:t>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A075"/>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77D"/>
                    </a:solidFill>
                  </a:tcPr>
                </a:tc>
                <a:extLst>
                  <a:ext uri="{0D108BD9-81ED-4DB2-BD59-A6C34878D82A}">
                    <a16:rowId xmlns:a16="http://schemas.microsoft.com/office/drawing/2014/main" val="1052923473"/>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Disney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796E"/>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C7E"/>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E7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250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67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379"/>
                    </a:solidFill>
                  </a:tcPr>
                </a:tc>
                <a:extLst>
                  <a:ext uri="{0D108BD9-81ED-4DB2-BD59-A6C34878D82A}">
                    <a16:rowId xmlns:a16="http://schemas.microsoft.com/office/drawing/2014/main" val="905709490"/>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Rail Delivery Group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44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276"/>
                    </a:solidFill>
                  </a:tcPr>
                </a:tc>
                <a:tc>
                  <a:txBody>
                    <a:bodyPr/>
                    <a:lstStyle/>
                    <a:p>
                      <a:pPr algn="ctr" rtl="0" fontAlgn="ctr">
                        <a:buNone/>
                      </a:pPr>
                      <a:r>
                        <a:rPr lang="en-GB" sz="1000" b="0" i="0" u="none" strike="noStrike">
                          <a:solidFill>
                            <a:srgbClr val="000000"/>
                          </a:solidFill>
                          <a:effectLst/>
                          <a:latin typeface="Arial" panose="020B0604020202020204" pitchFamily="34" charset="0"/>
                        </a:rPr>
                        <a:t>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576"/>
                    </a:solidFill>
                  </a:tcPr>
                </a:tc>
                <a:tc>
                  <a:txBody>
                    <a:bodyPr/>
                    <a:lstStyle/>
                    <a:p>
                      <a:pPr algn="ctr" rtl="0" fontAlgn="ctr">
                        <a:buNone/>
                      </a:pPr>
                      <a:r>
                        <a:rPr lang="en-GB" sz="1000" b="0" i="0" u="none" strike="noStrike">
                          <a:solidFill>
                            <a:srgbClr val="000000"/>
                          </a:solidFill>
                          <a:effectLst/>
                          <a:latin typeface="Arial" panose="020B0604020202020204" pitchFamily="34" charset="0"/>
                        </a:rPr>
                        <a:t>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27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078"/>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27F"/>
                    </a:solidFill>
                  </a:tcPr>
                </a:tc>
                <a:tc>
                  <a:txBody>
                    <a:bodyPr/>
                    <a:lstStyle/>
                    <a:p>
                      <a:pPr algn="ctr" rtl="0" fontAlgn="ctr">
                        <a:buNone/>
                      </a:pPr>
                      <a:r>
                        <a:rPr lang="en-GB" sz="1000" b="0" i="0" u="none" strike="noStrike">
                          <a:solidFill>
                            <a:srgbClr val="000000"/>
                          </a:solidFill>
                          <a:effectLst/>
                          <a:latin typeface="Arial" panose="020B0604020202020204" pitchFamily="34" charset="0"/>
                        </a:rPr>
                        <a:t>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B7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2763500212"/>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Expedia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0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C5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47F"/>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8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F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58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57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B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A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47C"/>
                    </a:solidFill>
                  </a:tcPr>
                </a:tc>
                <a:extLst>
                  <a:ext uri="{0D108BD9-81ED-4DB2-BD59-A6C34878D82A}">
                    <a16:rowId xmlns:a16="http://schemas.microsoft.com/office/drawing/2014/main" val="4224326823"/>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Airbnb</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CF7F"/>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2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C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165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188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BF7C"/>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2387055857"/>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Premier Inn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DC6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FD07F"/>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9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B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706C"/>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A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8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A7A"/>
                    </a:solidFill>
                  </a:tcPr>
                </a:tc>
                <a:extLst>
                  <a:ext uri="{0D108BD9-81ED-4DB2-BD59-A6C34878D82A}">
                    <a16:rowId xmlns:a16="http://schemas.microsoft.com/office/drawing/2014/main" val="245372117"/>
                  </a:ext>
                </a:extLst>
              </a:tr>
              <a:tr h="190500">
                <a:tc>
                  <a:txBody>
                    <a:bodyPr/>
                    <a:lstStyle/>
                    <a:p>
                      <a:pPr algn="ctr" rtl="0" fontAlgn="ctr">
                        <a:buNone/>
                      </a:pPr>
                      <a:r>
                        <a:rPr lang="en-GB" sz="1000" b="1" i="0" u="none" strike="noStrike">
                          <a:solidFill>
                            <a:srgbClr val="000000"/>
                          </a:solidFill>
                          <a:effectLst/>
                          <a:latin typeface="Arial" panose="020B0604020202020204" pitchFamily="34" charset="0"/>
                        </a:rPr>
                        <a:t>Booking.com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E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3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1C7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CD7E"/>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D480"/>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dirty="0">
                          <a:solidFill>
                            <a:srgbClr val="000000"/>
                          </a:solidFill>
                          <a:effectLst/>
                          <a:latin typeface="Arial" panose="020B0604020202020204" pitchFamily="34" charset="0"/>
                        </a:rPr>
                        <a:t>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3095500217"/>
                  </a:ext>
                </a:extLst>
              </a:tr>
            </a:tbl>
          </a:graphicData>
        </a:graphic>
      </p:graphicFrame>
      <p:graphicFrame>
        <p:nvGraphicFramePr>
          <p:cNvPr id="3" name="Table 2">
            <a:extLst>
              <a:ext uri="{FF2B5EF4-FFF2-40B4-BE49-F238E27FC236}">
                <a16:creationId xmlns:a16="http://schemas.microsoft.com/office/drawing/2014/main" id="{7CD96B45-DCA8-752A-AB3C-C60F3DA542CF}"/>
              </a:ext>
            </a:extLst>
          </p:cNvPr>
          <p:cNvGraphicFramePr>
            <a:graphicFrameLocks noGrp="1"/>
          </p:cNvGraphicFramePr>
          <p:nvPr>
            <p:extLst>
              <p:ext uri="{D42A27DB-BD31-4B8C-83A1-F6EECF244321}">
                <p14:modId xmlns:p14="http://schemas.microsoft.com/office/powerpoint/2010/main" val="3608512876"/>
              </p:ext>
            </p:extLst>
          </p:nvPr>
        </p:nvGraphicFramePr>
        <p:xfrm>
          <a:off x="696002" y="1678199"/>
          <a:ext cx="10799988" cy="577923"/>
        </p:xfrm>
        <a:graphic>
          <a:graphicData uri="http://schemas.openxmlformats.org/drawingml/2006/table">
            <a:tbl>
              <a:tblPr/>
              <a:tblGrid>
                <a:gridCol w="899999">
                  <a:extLst>
                    <a:ext uri="{9D8B030D-6E8A-4147-A177-3AD203B41FA5}">
                      <a16:colId xmlns:a16="http://schemas.microsoft.com/office/drawing/2014/main" val="2664267480"/>
                    </a:ext>
                  </a:extLst>
                </a:gridCol>
                <a:gridCol w="899999">
                  <a:extLst>
                    <a:ext uri="{9D8B030D-6E8A-4147-A177-3AD203B41FA5}">
                      <a16:colId xmlns:a16="http://schemas.microsoft.com/office/drawing/2014/main" val="4217052960"/>
                    </a:ext>
                  </a:extLst>
                </a:gridCol>
                <a:gridCol w="899999">
                  <a:extLst>
                    <a:ext uri="{9D8B030D-6E8A-4147-A177-3AD203B41FA5}">
                      <a16:colId xmlns:a16="http://schemas.microsoft.com/office/drawing/2014/main" val="2632541868"/>
                    </a:ext>
                  </a:extLst>
                </a:gridCol>
                <a:gridCol w="899999">
                  <a:extLst>
                    <a:ext uri="{9D8B030D-6E8A-4147-A177-3AD203B41FA5}">
                      <a16:colId xmlns:a16="http://schemas.microsoft.com/office/drawing/2014/main" val="291035039"/>
                    </a:ext>
                  </a:extLst>
                </a:gridCol>
                <a:gridCol w="899999">
                  <a:extLst>
                    <a:ext uri="{9D8B030D-6E8A-4147-A177-3AD203B41FA5}">
                      <a16:colId xmlns:a16="http://schemas.microsoft.com/office/drawing/2014/main" val="3321800436"/>
                    </a:ext>
                  </a:extLst>
                </a:gridCol>
                <a:gridCol w="899999">
                  <a:extLst>
                    <a:ext uri="{9D8B030D-6E8A-4147-A177-3AD203B41FA5}">
                      <a16:colId xmlns:a16="http://schemas.microsoft.com/office/drawing/2014/main" val="168937959"/>
                    </a:ext>
                  </a:extLst>
                </a:gridCol>
                <a:gridCol w="899999">
                  <a:extLst>
                    <a:ext uri="{9D8B030D-6E8A-4147-A177-3AD203B41FA5}">
                      <a16:colId xmlns:a16="http://schemas.microsoft.com/office/drawing/2014/main" val="1862357200"/>
                    </a:ext>
                  </a:extLst>
                </a:gridCol>
                <a:gridCol w="899999">
                  <a:extLst>
                    <a:ext uri="{9D8B030D-6E8A-4147-A177-3AD203B41FA5}">
                      <a16:colId xmlns:a16="http://schemas.microsoft.com/office/drawing/2014/main" val="3141796577"/>
                    </a:ext>
                  </a:extLst>
                </a:gridCol>
                <a:gridCol w="899999">
                  <a:extLst>
                    <a:ext uri="{9D8B030D-6E8A-4147-A177-3AD203B41FA5}">
                      <a16:colId xmlns:a16="http://schemas.microsoft.com/office/drawing/2014/main" val="3158168729"/>
                    </a:ext>
                  </a:extLst>
                </a:gridCol>
                <a:gridCol w="899999">
                  <a:extLst>
                    <a:ext uri="{9D8B030D-6E8A-4147-A177-3AD203B41FA5}">
                      <a16:colId xmlns:a16="http://schemas.microsoft.com/office/drawing/2014/main" val="3353470899"/>
                    </a:ext>
                  </a:extLst>
                </a:gridCol>
                <a:gridCol w="899999">
                  <a:extLst>
                    <a:ext uri="{9D8B030D-6E8A-4147-A177-3AD203B41FA5}">
                      <a16:colId xmlns:a16="http://schemas.microsoft.com/office/drawing/2014/main" val="2451622947"/>
                    </a:ext>
                  </a:extLst>
                </a:gridCol>
                <a:gridCol w="899999">
                  <a:extLst>
                    <a:ext uri="{9D8B030D-6E8A-4147-A177-3AD203B41FA5}">
                      <a16:colId xmlns:a16="http://schemas.microsoft.com/office/drawing/2014/main" val="2933688753"/>
                    </a:ext>
                  </a:extLst>
                </a:gridCol>
              </a:tblGrid>
              <a:tr h="234293">
                <a:tc gridSpan="12">
                  <a:txBody>
                    <a:bodyPr/>
                    <a:lstStyle/>
                    <a:p>
                      <a:pPr algn="ctr" rtl="0" fontAlgn="ctr">
                        <a:buNone/>
                      </a:pPr>
                      <a:r>
                        <a:rPr lang="en-GB" sz="1000" b="1" i="0" u="none" strike="noStrike">
                          <a:solidFill>
                            <a:srgbClr val="FFFFFF"/>
                          </a:solidFill>
                          <a:effectLst/>
                          <a:latin typeface="Arial" panose="020B0604020202020204" pitchFamily="34" charset="0"/>
                        </a:rPr>
                        <a:t>Travel linear TV index by month</a:t>
                      </a:r>
                    </a:p>
                  </a:txBody>
                  <a:tcPr marL="6350" marR="6350" marT="63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2D8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7416058"/>
                  </a:ext>
                </a:extLst>
              </a:tr>
              <a:tr h="171815">
                <a:tc>
                  <a:txBody>
                    <a:bodyPr/>
                    <a:lstStyle/>
                    <a:p>
                      <a:pPr algn="ctr" rtl="0" fontAlgn="ctr">
                        <a:buNone/>
                      </a:pPr>
                      <a:r>
                        <a:rPr lang="en-GB" sz="1000" b="1" i="0" u="none" strike="noStrike">
                          <a:solidFill>
                            <a:srgbClr val="000000"/>
                          </a:solidFill>
                          <a:effectLst/>
                          <a:latin typeface="Arial" panose="020B0604020202020204" pitchFamily="34" charset="0"/>
                        </a:rPr>
                        <a:t>Jan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Feb</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Mar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Apr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May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Jun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Jul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Aug</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Sep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Oct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Nov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Dec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3675141126"/>
                  </a:ext>
                </a:extLst>
              </a:tr>
              <a:tr h="171815">
                <a:tc>
                  <a:txBody>
                    <a:bodyPr/>
                    <a:lstStyle/>
                    <a:p>
                      <a:pPr algn="ctr" rtl="0" fontAlgn="ctr">
                        <a:buNone/>
                      </a:pPr>
                      <a:r>
                        <a:rPr lang="en-GB" sz="1000" b="0" i="0" u="none" strike="noStrike">
                          <a:solidFill>
                            <a:srgbClr val="000000"/>
                          </a:solidFill>
                          <a:effectLst/>
                          <a:latin typeface="Arial" panose="020B0604020202020204" pitchFamily="34" charset="0"/>
                        </a:rPr>
                        <a:t>173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E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B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08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E9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883"/>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87A"/>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57F"/>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072"/>
                    </a:solidFill>
                  </a:tcPr>
                </a:tc>
                <a:tc>
                  <a:txBody>
                    <a:bodyPr/>
                    <a:lstStyle/>
                    <a:p>
                      <a:pPr algn="ctr" rtl="0" fontAlgn="ctr">
                        <a:buNone/>
                      </a:pPr>
                      <a:r>
                        <a:rPr lang="en-GB" sz="1000" b="0" i="0" u="none" strike="noStrike">
                          <a:solidFill>
                            <a:srgbClr val="000000"/>
                          </a:solidFill>
                          <a:effectLst/>
                          <a:latin typeface="Arial" panose="020B06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dirty="0">
                          <a:solidFill>
                            <a:srgbClr val="000000"/>
                          </a:solidFill>
                          <a:effectLst/>
                          <a:latin typeface="Arial" panose="020B0604020202020204" pitchFamily="34" charset="0"/>
                        </a:rPr>
                        <a:t>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37F"/>
                    </a:solidFill>
                  </a:tcPr>
                </a:tc>
                <a:extLst>
                  <a:ext uri="{0D108BD9-81ED-4DB2-BD59-A6C34878D82A}">
                    <a16:rowId xmlns:a16="http://schemas.microsoft.com/office/drawing/2014/main" val="2529313408"/>
                  </a:ext>
                </a:extLst>
              </a:tr>
            </a:tbl>
          </a:graphicData>
        </a:graphic>
      </p:graphicFrame>
      <p:sp>
        <p:nvSpPr>
          <p:cNvPr id="6" name="Text Placeholder 2">
            <a:extLst>
              <a:ext uri="{FF2B5EF4-FFF2-40B4-BE49-F238E27FC236}">
                <a16:creationId xmlns:a16="http://schemas.microsoft.com/office/drawing/2014/main" id="{EFAB6D8B-9B45-E810-5F2A-3271B1CFB0C1}"/>
              </a:ext>
            </a:extLst>
          </p:cNvPr>
          <p:cNvSpPr txBox="1">
            <a:spLocks/>
          </p:cNvSpPr>
          <p:nvPr/>
        </p:nvSpPr>
        <p:spPr>
          <a:xfrm>
            <a:off x="360000" y="5400000"/>
            <a:ext cx="11516809"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Barb, 2025, monthly index vs full-year 2025, individuals, top 10 travel advertisers by total linear impacts.</a:t>
            </a:r>
          </a:p>
        </p:txBody>
      </p:sp>
      <p:sp>
        <p:nvSpPr>
          <p:cNvPr id="2" name="Title 1">
            <a:extLst>
              <a:ext uri="{FF2B5EF4-FFF2-40B4-BE49-F238E27FC236}">
                <a16:creationId xmlns:a16="http://schemas.microsoft.com/office/drawing/2014/main" id="{B96ED1A3-1DC2-E34B-E249-1D555A1B4949}"/>
              </a:ext>
            </a:extLst>
          </p:cNvPr>
          <p:cNvSpPr>
            <a:spLocks noGrp="1"/>
          </p:cNvSpPr>
          <p:nvPr>
            <p:ph type="title"/>
          </p:nvPr>
        </p:nvSpPr>
        <p:spPr/>
        <p:txBody>
          <a:bodyPr/>
          <a:lstStyle/>
          <a:p>
            <a:r>
              <a:rPr lang="en-GB" dirty="0"/>
              <a:t>Travel linear TV spend skews toward the start of the year</a:t>
            </a:r>
          </a:p>
        </p:txBody>
      </p:sp>
      <p:sp>
        <p:nvSpPr>
          <p:cNvPr id="5" name="TextBox 4">
            <a:extLst>
              <a:ext uri="{FF2B5EF4-FFF2-40B4-BE49-F238E27FC236}">
                <a16:creationId xmlns:a16="http://schemas.microsoft.com/office/drawing/2014/main" id="{DFDA1B51-22D6-1678-5825-644E30D9B7A3}"/>
              </a:ext>
            </a:extLst>
          </p:cNvPr>
          <p:cNvSpPr txBox="1"/>
          <p:nvPr/>
        </p:nvSpPr>
        <p:spPr>
          <a:xfrm>
            <a:off x="407309" y="1009006"/>
            <a:ext cx="6225720" cy="338554"/>
          </a:xfrm>
          <a:prstGeom prst="rect">
            <a:avLst/>
          </a:prstGeom>
          <a:noFill/>
        </p:spPr>
        <p:txBody>
          <a:bodyPr wrap="square" rtlCol="0">
            <a:spAutoFit/>
          </a:bodyPr>
          <a:lstStyle/>
          <a:p>
            <a:pPr algn="l"/>
            <a:r>
              <a:rPr lang="en-GB" sz="1600" dirty="0">
                <a:solidFill>
                  <a:schemeClr val="bg2"/>
                </a:solidFill>
              </a:rPr>
              <a:t>Index of travel commercial linear TV impacts vs all categories</a:t>
            </a:r>
          </a:p>
        </p:txBody>
      </p:sp>
    </p:spTree>
    <p:extLst>
      <p:ext uri="{BB962C8B-B14F-4D97-AF65-F5344CB8AC3E}">
        <p14:creationId xmlns:p14="http://schemas.microsoft.com/office/powerpoint/2010/main" val="288451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6C29186-FD94-76E0-A505-E13AA6471201}"/>
              </a:ext>
            </a:extLst>
          </p:cNvPr>
          <p:cNvGraphicFramePr>
            <a:graphicFrameLocks noGrp="1"/>
          </p:cNvGraphicFramePr>
          <p:nvPr>
            <p:extLst>
              <p:ext uri="{D42A27DB-BD31-4B8C-83A1-F6EECF244321}">
                <p14:modId xmlns:p14="http://schemas.microsoft.com/office/powerpoint/2010/main" val="3330175422"/>
              </p:ext>
            </p:extLst>
          </p:nvPr>
        </p:nvGraphicFramePr>
        <p:xfrm>
          <a:off x="3006904" y="4609759"/>
          <a:ext cx="6223000" cy="381000"/>
        </p:xfrm>
        <a:graphic>
          <a:graphicData uri="http://schemas.openxmlformats.org/drawingml/2006/table">
            <a:tbl>
              <a:tblPr/>
              <a:tblGrid>
                <a:gridCol w="889000">
                  <a:extLst>
                    <a:ext uri="{9D8B030D-6E8A-4147-A177-3AD203B41FA5}">
                      <a16:colId xmlns:a16="http://schemas.microsoft.com/office/drawing/2014/main" val="296338610"/>
                    </a:ext>
                  </a:extLst>
                </a:gridCol>
                <a:gridCol w="889000">
                  <a:extLst>
                    <a:ext uri="{9D8B030D-6E8A-4147-A177-3AD203B41FA5}">
                      <a16:colId xmlns:a16="http://schemas.microsoft.com/office/drawing/2014/main" val="319260000"/>
                    </a:ext>
                  </a:extLst>
                </a:gridCol>
                <a:gridCol w="889000">
                  <a:extLst>
                    <a:ext uri="{9D8B030D-6E8A-4147-A177-3AD203B41FA5}">
                      <a16:colId xmlns:a16="http://schemas.microsoft.com/office/drawing/2014/main" val="1406729616"/>
                    </a:ext>
                  </a:extLst>
                </a:gridCol>
                <a:gridCol w="889000">
                  <a:extLst>
                    <a:ext uri="{9D8B030D-6E8A-4147-A177-3AD203B41FA5}">
                      <a16:colId xmlns:a16="http://schemas.microsoft.com/office/drawing/2014/main" val="3536863924"/>
                    </a:ext>
                  </a:extLst>
                </a:gridCol>
                <a:gridCol w="889000">
                  <a:extLst>
                    <a:ext uri="{9D8B030D-6E8A-4147-A177-3AD203B41FA5}">
                      <a16:colId xmlns:a16="http://schemas.microsoft.com/office/drawing/2014/main" val="1960666302"/>
                    </a:ext>
                  </a:extLst>
                </a:gridCol>
                <a:gridCol w="889000">
                  <a:extLst>
                    <a:ext uri="{9D8B030D-6E8A-4147-A177-3AD203B41FA5}">
                      <a16:colId xmlns:a16="http://schemas.microsoft.com/office/drawing/2014/main" val="4048559347"/>
                    </a:ext>
                  </a:extLst>
                </a:gridCol>
                <a:gridCol w="889000">
                  <a:extLst>
                    <a:ext uri="{9D8B030D-6E8A-4147-A177-3AD203B41FA5}">
                      <a16:colId xmlns:a16="http://schemas.microsoft.com/office/drawing/2014/main" val="3725659154"/>
                    </a:ext>
                  </a:extLst>
                </a:gridCol>
              </a:tblGrid>
              <a:tr h="190500">
                <a:tc>
                  <a:txBody>
                    <a:bodyPr/>
                    <a:lstStyle/>
                    <a:p>
                      <a:pPr algn="ctr" rtl="0" fontAlgn="ctr">
                        <a:buNone/>
                      </a:pPr>
                      <a:r>
                        <a:rPr lang="en-GB" sz="1000" b="1" i="0" u="none" strike="noStrike">
                          <a:solidFill>
                            <a:srgbClr val="000000"/>
                          </a:solidFill>
                          <a:effectLst/>
                          <a:latin typeface="Arial" panose="020B0604020202020204" pitchFamily="34" charset="0"/>
                        </a:rPr>
                        <a:t>Monday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Tuesday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Wednesday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Thursday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Friday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Saturday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Sunday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064577698"/>
                  </a:ext>
                </a:extLst>
              </a:tr>
              <a:tr h="190500">
                <a:tc>
                  <a:txBody>
                    <a:bodyPr/>
                    <a:lstStyle/>
                    <a:p>
                      <a:pPr algn="ctr" rtl="0" fontAlgn="ctr">
                        <a:buNone/>
                      </a:pPr>
                      <a:r>
                        <a:rPr lang="en-GB" sz="1000" b="0" i="0" u="none" strike="noStrike">
                          <a:solidFill>
                            <a:srgbClr val="000000"/>
                          </a:solidFill>
                          <a:effectLst/>
                          <a:latin typeface="Arial" panose="020B0604020202020204" pitchFamily="34" charset="0"/>
                        </a:rPr>
                        <a:t>103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B81"/>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C67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977"/>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1000" b="0" i="0" u="none" strike="noStrike" dirty="0">
                          <a:solidFill>
                            <a:srgbClr val="000000"/>
                          </a:solidFill>
                          <a:effectLst/>
                          <a:latin typeface="Arial" panose="020B0604020202020204" pitchFamily="34" charset="0"/>
                        </a:rPr>
                        <a:t>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373"/>
                    </a:solidFill>
                  </a:tcPr>
                </a:tc>
                <a:extLst>
                  <a:ext uri="{0D108BD9-81ED-4DB2-BD59-A6C34878D82A}">
                    <a16:rowId xmlns:a16="http://schemas.microsoft.com/office/drawing/2014/main" val="569018692"/>
                  </a:ext>
                </a:extLst>
              </a:tr>
            </a:tbl>
          </a:graphicData>
        </a:graphic>
      </p:graphicFrame>
      <p:graphicFrame>
        <p:nvGraphicFramePr>
          <p:cNvPr id="5" name="Table 4">
            <a:extLst>
              <a:ext uri="{FF2B5EF4-FFF2-40B4-BE49-F238E27FC236}">
                <a16:creationId xmlns:a16="http://schemas.microsoft.com/office/drawing/2014/main" id="{A81A058A-304B-E557-8BD7-6C9C4F845889}"/>
              </a:ext>
            </a:extLst>
          </p:cNvPr>
          <p:cNvGraphicFramePr>
            <a:graphicFrameLocks noGrp="1"/>
          </p:cNvGraphicFramePr>
          <p:nvPr>
            <p:extLst>
              <p:ext uri="{D42A27DB-BD31-4B8C-83A1-F6EECF244321}">
                <p14:modId xmlns:p14="http://schemas.microsoft.com/office/powerpoint/2010/main" val="2735247968"/>
              </p:ext>
            </p:extLst>
          </p:nvPr>
        </p:nvGraphicFramePr>
        <p:xfrm>
          <a:off x="696007" y="1859005"/>
          <a:ext cx="10854299" cy="2234547"/>
        </p:xfrm>
        <a:graphic>
          <a:graphicData uri="http://schemas.openxmlformats.org/drawingml/2006/table">
            <a:tbl>
              <a:tblPr/>
              <a:tblGrid>
                <a:gridCol w="747395">
                  <a:extLst>
                    <a:ext uri="{9D8B030D-6E8A-4147-A177-3AD203B41FA5}">
                      <a16:colId xmlns:a16="http://schemas.microsoft.com/office/drawing/2014/main" val="2991579819"/>
                    </a:ext>
                  </a:extLst>
                </a:gridCol>
                <a:gridCol w="421121">
                  <a:extLst>
                    <a:ext uri="{9D8B030D-6E8A-4147-A177-3AD203B41FA5}">
                      <a16:colId xmlns:a16="http://schemas.microsoft.com/office/drawing/2014/main" val="1016341699"/>
                    </a:ext>
                  </a:extLst>
                </a:gridCol>
                <a:gridCol w="421121">
                  <a:extLst>
                    <a:ext uri="{9D8B030D-6E8A-4147-A177-3AD203B41FA5}">
                      <a16:colId xmlns:a16="http://schemas.microsoft.com/office/drawing/2014/main" val="3022915822"/>
                    </a:ext>
                  </a:extLst>
                </a:gridCol>
                <a:gridCol w="421121">
                  <a:extLst>
                    <a:ext uri="{9D8B030D-6E8A-4147-A177-3AD203B41FA5}">
                      <a16:colId xmlns:a16="http://schemas.microsoft.com/office/drawing/2014/main" val="2629222886"/>
                    </a:ext>
                  </a:extLst>
                </a:gridCol>
                <a:gridCol w="421121">
                  <a:extLst>
                    <a:ext uri="{9D8B030D-6E8A-4147-A177-3AD203B41FA5}">
                      <a16:colId xmlns:a16="http://schemas.microsoft.com/office/drawing/2014/main" val="3351699551"/>
                    </a:ext>
                  </a:extLst>
                </a:gridCol>
                <a:gridCol w="421121">
                  <a:extLst>
                    <a:ext uri="{9D8B030D-6E8A-4147-A177-3AD203B41FA5}">
                      <a16:colId xmlns:a16="http://schemas.microsoft.com/office/drawing/2014/main" val="1209721693"/>
                    </a:ext>
                  </a:extLst>
                </a:gridCol>
                <a:gridCol w="421121">
                  <a:extLst>
                    <a:ext uri="{9D8B030D-6E8A-4147-A177-3AD203B41FA5}">
                      <a16:colId xmlns:a16="http://schemas.microsoft.com/office/drawing/2014/main" val="522056813"/>
                    </a:ext>
                  </a:extLst>
                </a:gridCol>
                <a:gridCol w="421121">
                  <a:extLst>
                    <a:ext uri="{9D8B030D-6E8A-4147-A177-3AD203B41FA5}">
                      <a16:colId xmlns:a16="http://schemas.microsoft.com/office/drawing/2014/main" val="1184854517"/>
                    </a:ext>
                  </a:extLst>
                </a:gridCol>
                <a:gridCol w="421121">
                  <a:extLst>
                    <a:ext uri="{9D8B030D-6E8A-4147-A177-3AD203B41FA5}">
                      <a16:colId xmlns:a16="http://schemas.microsoft.com/office/drawing/2014/main" val="2067230533"/>
                    </a:ext>
                  </a:extLst>
                </a:gridCol>
                <a:gridCol w="421121">
                  <a:extLst>
                    <a:ext uri="{9D8B030D-6E8A-4147-A177-3AD203B41FA5}">
                      <a16:colId xmlns:a16="http://schemas.microsoft.com/office/drawing/2014/main" val="3225927072"/>
                    </a:ext>
                  </a:extLst>
                </a:gridCol>
                <a:gridCol w="421121">
                  <a:extLst>
                    <a:ext uri="{9D8B030D-6E8A-4147-A177-3AD203B41FA5}">
                      <a16:colId xmlns:a16="http://schemas.microsoft.com/office/drawing/2014/main" val="652374945"/>
                    </a:ext>
                  </a:extLst>
                </a:gridCol>
                <a:gridCol w="421121">
                  <a:extLst>
                    <a:ext uri="{9D8B030D-6E8A-4147-A177-3AD203B41FA5}">
                      <a16:colId xmlns:a16="http://schemas.microsoft.com/office/drawing/2014/main" val="379654506"/>
                    </a:ext>
                  </a:extLst>
                </a:gridCol>
                <a:gridCol w="421121">
                  <a:extLst>
                    <a:ext uri="{9D8B030D-6E8A-4147-A177-3AD203B41FA5}">
                      <a16:colId xmlns:a16="http://schemas.microsoft.com/office/drawing/2014/main" val="4224425348"/>
                    </a:ext>
                  </a:extLst>
                </a:gridCol>
                <a:gridCol w="421121">
                  <a:extLst>
                    <a:ext uri="{9D8B030D-6E8A-4147-A177-3AD203B41FA5}">
                      <a16:colId xmlns:a16="http://schemas.microsoft.com/office/drawing/2014/main" val="1541944037"/>
                    </a:ext>
                  </a:extLst>
                </a:gridCol>
                <a:gridCol w="421121">
                  <a:extLst>
                    <a:ext uri="{9D8B030D-6E8A-4147-A177-3AD203B41FA5}">
                      <a16:colId xmlns:a16="http://schemas.microsoft.com/office/drawing/2014/main" val="3514966"/>
                    </a:ext>
                  </a:extLst>
                </a:gridCol>
                <a:gridCol w="421121">
                  <a:extLst>
                    <a:ext uri="{9D8B030D-6E8A-4147-A177-3AD203B41FA5}">
                      <a16:colId xmlns:a16="http://schemas.microsoft.com/office/drawing/2014/main" val="1812464868"/>
                    </a:ext>
                  </a:extLst>
                </a:gridCol>
                <a:gridCol w="421121">
                  <a:extLst>
                    <a:ext uri="{9D8B030D-6E8A-4147-A177-3AD203B41FA5}">
                      <a16:colId xmlns:a16="http://schemas.microsoft.com/office/drawing/2014/main" val="3228367559"/>
                    </a:ext>
                  </a:extLst>
                </a:gridCol>
                <a:gridCol w="421121">
                  <a:extLst>
                    <a:ext uri="{9D8B030D-6E8A-4147-A177-3AD203B41FA5}">
                      <a16:colId xmlns:a16="http://schemas.microsoft.com/office/drawing/2014/main" val="2115330216"/>
                    </a:ext>
                  </a:extLst>
                </a:gridCol>
                <a:gridCol w="421121">
                  <a:extLst>
                    <a:ext uri="{9D8B030D-6E8A-4147-A177-3AD203B41FA5}">
                      <a16:colId xmlns:a16="http://schemas.microsoft.com/office/drawing/2014/main" val="1474462962"/>
                    </a:ext>
                  </a:extLst>
                </a:gridCol>
                <a:gridCol w="421121">
                  <a:extLst>
                    <a:ext uri="{9D8B030D-6E8A-4147-A177-3AD203B41FA5}">
                      <a16:colId xmlns:a16="http://schemas.microsoft.com/office/drawing/2014/main" val="1610523475"/>
                    </a:ext>
                  </a:extLst>
                </a:gridCol>
                <a:gridCol w="421121">
                  <a:extLst>
                    <a:ext uri="{9D8B030D-6E8A-4147-A177-3AD203B41FA5}">
                      <a16:colId xmlns:a16="http://schemas.microsoft.com/office/drawing/2014/main" val="22472613"/>
                    </a:ext>
                  </a:extLst>
                </a:gridCol>
                <a:gridCol w="421121">
                  <a:extLst>
                    <a:ext uri="{9D8B030D-6E8A-4147-A177-3AD203B41FA5}">
                      <a16:colId xmlns:a16="http://schemas.microsoft.com/office/drawing/2014/main" val="1057939505"/>
                    </a:ext>
                  </a:extLst>
                </a:gridCol>
                <a:gridCol w="421121">
                  <a:extLst>
                    <a:ext uri="{9D8B030D-6E8A-4147-A177-3AD203B41FA5}">
                      <a16:colId xmlns:a16="http://schemas.microsoft.com/office/drawing/2014/main" val="3742956486"/>
                    </a:ext>
                  </a:extLst>
                </a:gridCol>
                <a:gridCol w="421121">
                  <a:extLst>
                    <a:ext uri="{9D8B030D-6E8A-4147-A177-3AD203B41FA5}">
                      <a16:colId xmlns:a16="http://schemas.microsoft.com/office/drawing/2014/main" val="263064794"/>
                    </a:ext>
                  </a:extLst>
                </a:gridCol>
                <a:gridCol w="421121">
                  <a:extLst>
                    <a:ext uri="{9D8B030D-6E8A-4147-A177-3AD203B41FA5}">
                      <a16:colId xmlns:a16="http://schemas.microsoft.com/office/drawing/2014/main" val="2812761258"/>
                    </a:ext>
                  </a:extLst>
                </a:gridCol>
              </a:tblGrid>
              <a:tr h="248283">
                <a:tc gridSpan="25">
                  <a:txBody>
                    <a:bodyPr/>
                    <a:lstStyle/>
                    <a:p>
                      <a:pPr algn="ctr" rtl="0" fontAlgn="ctr">
                        <a:buNone/>
                      </a:pPr>
                      <a:r>
                        <a:rPr lang="en-GB" sz="1000" b="1" i="0" u="none" strike="noStrike">
                          <a:solidFill>
                            <a:srgbClr val="FFFFFF"/>
                          </a:solidFill>
                          <a:effectLst/>
                          <a:latin typeface="Arial" panose="020B0604020202020204" pitchFamily="34" charset="0"/>
                        </a:rPr>
                        <a:t>Travel commercial linear TV index by daypart</a:t>
                      </a:r>
                    </a:p>
                  </a:txBody>
                  <a:tcPr marL="4604" marR="4604" marT="4604"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2D8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4436658"/>
                  </a:ext>
                </a:extLst>
              </a:tr>
              <a:tr h="248283">
                <a:tc>
                  <a:txBody>
                    <a:bodyPr/>
                    <a:lstStyle/>
                    <a:p>
                      <a:pPr algn="ctr" rtl="0" fontAlgn="ctr">
                        <a:buNone/>
                      </a:pPr>
                      <a:r>
                        <a:rPr lang="en-GB" sz="1000" b="0" i="0" u="none" strike="noStrike">
                          <a:solidFill>
                            <a:srgbClr val="000000"/>
                          </a:solidFill>
                          <a:effectLst/>
                          <a:latin typeface="Arial" panose="020B0604020202020204" pitchFamily="34" charset="0"/>
                        </a:rPr>
                        <a:t> </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dirty="0">
                          <a:solidFill>
                            <a:srgbClr val="000000"/>
                          </a:solidFill>
                          <a:effectLst/>
                          <a:latin typeface="Arial" panose="020B0604020202020204" pitchFamily="34" charset="0"/>
                        </a:rPr>
                        <a:t>6am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7am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8am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9am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10am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11am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12pm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2pm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3pm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4pm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5pm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6pm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7pm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8pm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9pm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10pm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11pm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12am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1am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2am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3am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a:solidFill>
                            <a:srgbClr val="000000"/>
                          </a:solidFill>
                          <a:effectLst/>
                          <a:latin typeface="Arial" panose="020B0604020202020204" pitchFamily="34" charset="0"/>
                        </a:rPr>
                        <a:t>4am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1" i="0" u="none" strike="noStrike" dirty="0">
                          <a:solidFill>
                            <a:srgbClr val="000000"/>
                          </a:solidFill>
                          <a:effectLst/>
                          <a:latin typeface="Arial" panose="020B0604020202020204" pitchFamily="34" charset="0"/>
                        </a:rPr>
                        <a:t>5am</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641397438"/>
                  </a:ext>
                </a:extLst>
              </a:tr>
              <a:tr h="248283">
                <a:tc>
                  <a:txBody>
                    <a:bodyPr/>
                    <a:lstStyle/>
                    <a:p>
                      <a:pPr algn="ctr" rtl="0" fontAlgn="ctr">
                        <a:buNone/>
                      </a:pPr>
                      <a:r>
                        <a:rPr lang="en-GB" sz="1000" b="1" i="0" u="none" strike="noStrike" dirty="0">
                          <a:solidFill>
                            <a:srgbClr val="000000"/>
                          </a:solidFill>
                          <a:effectLst/>
                          <a:latin typeface="Arial" panose="020B0604020202020204" pitchFamily="34" charset="0"/>
                        </a:rPr>
                        <a:t>Monday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120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CE7F"/>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117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3D1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1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7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90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C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F7E"/>
                    </a:solidFill>
                  </a:tcPr>
                </a:tc>
                <a:tc>
                  <a:txBody>
                    <a:bodyPr/>
                    <a:lstStyle/>
                    <a:p>
                      <a:pPr algn="ctr" rtl="0" fontAlgn="ctr">
                        <a:buNone/>
                      </a:pPr>
                      <a:r>
                        <a:rPr lang="en-GB" sz="900" b="0" i="0" u="none" strike="noStrike">
                          <a:solidFill>
                            <a:srgbClr val="000000"/>
                          </a:solidFill>
                          <a:effectLst/>
                          <a:latin typeface="Arial" panose="020B0604020202020204" pitchFamily="34" charset="0"/>
                        </a:rPr>
                        <a:t>87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07E"/>
                    </a:solidFill>
                  </a:tcPr>
                </a:tc>
                <a:tc>
                  <a:txBody>
                    <a:bodyPr/>
                    <a:lstStyle/>
                    <a:p>
                      <a:pPr algn="ctr" rtl="0" fontAlgn="ctr">
                        <a:buNone/>
                      </a:pPr>
                      <a:r>
                        <a:rPr lang="en-GB" sz="900" b="0" i="0" u="none" strike="noStrike">
                          <a:solidFill>
                            <a:srgbClr val="000000"/>
                          </a:solidFill>
                          <a:effectLst/>
                          <a:latin typeface="Arial" panose="020B0604020202020204" pitchFamily="34" charset="0"/>
                        </a:rPr>
                        <a:t>91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7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9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5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D4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9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8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9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8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81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379"/>
                    </a:solidFill>
                  </a:tcPr>
                </a:tc>
                <a:tc>
                  <a:txBody>
                    <a:bodyPr/>
                    <a:lstStyle/>
                    <a:p>
                      <a:pPr algn="ctr" rtl="0" fontAlgn="ctr">
                        <a:buNone/>
                      </a:pPr>
                      <a:r>
                        <a:rPr lang="en-GB" sz="900" b="0" i="0" u="none" strike="noStrike">
                          <a:solidFill>
                            <a:srgbClr val="000000"/>
                          </a:solidFill>
                          <a:effectLst/>
                          <a:latin typeface="Arial" panose="020B0604020202020204" pitchFamily="34" charset="0"/>
                        </a:rPr>
                        <a:t>81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078"/>
                    </a:solidFill>
                  </a:tcPr>
                </a:tc>
                <a:tc>
                  <a:txBody>
                    <a:bodyPr/>
                    <a:lstStyle/>
                    <a:p>
                      <a:pPr algn="ctr" rtl="0" fontAlgn="ctr">
                        <a:buNone/>
                      </a:pPr>
                      <a:r>
                        <a:rPr lang="en-GB" sz="900" b="0" i="0" u="none" strike="noStrike">
                          <a:solidFill>
                            <a:srgbClr val="000000"/>
                          </a:solidFill>
                          <a:effectLst/>
                          <a:latin typeface="Arial" panose="020B0604020202020204" pitchFamily="34" charset="0"/>
                        </a:rPr>
                        <a:t>74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8F72"/>
                    </a:solidFill>
                  </a:tcPr>
                </a:tc>
                <a:tc>
                  <a:txBody>
                    <a:bodyPr/>
                    <a:lstStyle/>
                    <a:p>
                      <a:pPr algn="ctr" rtl="0" fontAlgn="ctr">
                        <a:buNone/>
                      </a:pPr>
                      <a:r>
                        <a:rPr lang="en-GB" sz="900" b="0" i="0" u="none" strike="noStrike">
                          <a:solidFill>
                            <a:srgbClr val="000000"/>
                          </a:solidFill>
                          <a:effectLst/>
                          <a:latin typeface="Arial" panose="020B0604020202020204" pitchFamily="34" charset="0"/>
                        </a:rPr>
                        <a:t>72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67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178"/>
                    </a:solidFill>
                  </a:tcPr>
                </a:tc>
                <a:tc>
                  <a:txBody>
                    <a:bodyPr/>
                    <a:lstStyle/>
                    <a:p>
                      <a:pPr algn="ctr" rtl="0" fontAlgn="ctr">
                        <a:buNone/>
                      </a:pPr>
                      <a:r>
                        <a:rPr lang="en-GB" sz="900" b="0" i="0" u="none" strike="noStrike">
                          <a:solidFill>
                            <a:srgbClr val="000000"/>
                          </a:solidFill>
                          <a:effectLst/>
                          <a:latin typeface="Arial" panose="020B0604020202020204" pitchFamily="34" charset="0"/>
                        </a:rPr>
                        <a:t>93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2725529763"/>
                  </a:ext>
                </a:extLst>
              </a:tr>
              <a:tr h="248283">
                <a:tc>
                  <a:txBody>
                    <a:bodyPr/>
                    <a:lstStyle/>
                    <a:p>
                      <a:pPr algn="ctr" rtl="0" fontAlgn="ctr">
                        <a:buNone/>
                      </a:pPr>
                      <a:r>
                        <a:rPr lang="en-GB" sz="1000" b="1" i="0" u="none" strike="noStrike">
                          <a:solidFill>
                            <a:srgbClr val="000000"/>
                          </a:solidFill>
                          <a:effectLst/>
                          <a:latin typeface="Arial" panose="020B0604020202020204" pitchFamily="34" charset="0"/>
                        </a:rPr>
                        <a:t>Tuesday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a:solidFill>
                            <a:srgbClr val="000000"/>
                          </a:solidFill>
                          <a:effectLst/>
                          <a:latin typeface="Arial" panose="020B0604020202020204" pitchFamily="34" charset="0"/>
                        </a:rPr>
                        <a:t>135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121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CD7E"/>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102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1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85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77D"/>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6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27C"/>
                    </a:solidFill>
                  </a:tcPr>
                </a:tc>
                <a:tc>
                  <a:txBody>
                    <a:bodyPr/>
                    <a:lstStyle/>
                    <a:p>
                      <a:pPr algn="ctr" rtl="0" fontAlgn="ctr">
                        <a:buNone/>
                      </a:pPr>
                      <a:r>
                        <a:rPr lang="en-GB" sz="900" b="0" i="0" u="none" strike="noStrike">
                          <a:solidFill>
                            <a:srgbClr val="000000"/>
                          </a:solidFill>
                          <a:effectLst/>
                          <a:latin typeface="Arial" panose="020B0604020202020204" pitchFamily="34" charset="0"/>
                        </a:rPr>
                        <a:t>84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07B"/>
                    </a:solidFill>
                  </a:tcPr>
                </a:tc>
                <a:tc>
                  <a:txBody>
                    <a:bodyPr/>
                    <a:lstStyle/>
                    <a:p>
                      <a:pPr algn="ctr" rtl="0" fontAlgn="ctr">
                        <a:buNone/>
                      </a:pPr>
                      <a:r>
                        <a:rPr lang="en-GB" sz="900" b="0" i="0" u="none" strike="noStrike">
                          <a:solidFill>
                            <a:srgbClr val="000000"/>
                          </a:solidFill>
                          <a:effectLst/>
                          <a:latin typeface="Arial" panose="020B0604020202020204" pitchFamily="34" charset="0"/>
                        </a:rPr>
                        <a:t>86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A7D"/>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97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6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A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6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7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8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0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8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279"/>
                    </a:solidFill>
                  </a:tcPr>
                </a:tc>
                <a:tc>
                  <a:txBody>
                    <a:bodyPr/>
                    <a:lstStyle/>
                    <a:p>
                      <a:pPr algn="ctr" rtl="0" fontAlgn="ctr">
                        <a:buNone/>
                      </a:pPr>
                      <a:r>
                        <a:rPr lang="en-GB" sz="900" b="0" i="0" u="none" strike="noStrike">
                          <a:solidFill>
                            <a:srgbClr val="000000"/>
                          </a:solidFill>
                          <a:effectLst/>
                          <a:latin typeface="Arial" panose="020B0604020202020204" pitchFamily="34" charset="0"/>
                        </a:rPr>
                        <a:t>80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A77"/>
                    </a:solidFill>
                  </a:tcPr>
                </a:tc>
                <a:tc>
                  <a:txBody>
                    <a:bodyPr/>
                    <a:lstStyle/>
                    <a:p>
                      <a:pPr algn="ctr" rtl="0" fontAlgn="ctr">
                        <a:buNone/>
                      </a:pPr>
                      <a:r>
                        <a:rPr lang="en-GB" sz="900" b="0" i="0" u="none" strike="noStrike">
                          <a:solidFill>
                            <a:srgbClr val="000000"/>
                          </a:solidFill>
                          <a:effectLst/>
                          <a:latin typeface="Arial" panose="020B0604020202020204" pitchFamily="34" charset="0"/>
                        </a:rPr>
                        <a:t>74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D72"/>
                    </a:solidFill>
                  </a:tcPr>
                </a:tc>
                <a:tc>
                  <a:txBody>
                    <a:bodyPr/>
                    <a:lstStyle/>
                    <a:p>
                      <a:pPr algn="ctr" rtl="0" fontAlgn="ctr">
                        <a:buNone/>
                      </a:pPr>
                      <a:r>
                        <a:rPr lang="en-GB" sz="900" b="0" i="0" u="none" strike="noStrike">
                          <a:solidFill>
                            <a:srgbClr val="000000"/>
                          </a:solidFill>
                          <a:effectLst/>
                          <a:latin typeface="Arial" panose="020B0604020202020204" pitchFamily="34" charset="0"/>
                        </a:rPr>
                        <a:t>79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676"/>
                    </a:solidFill>
                  </a:tcPr>
                </a:tc>
                <a:tc>
                  <a:txBody>
                    <a:bodyPr/>
                    <a:lstStyle/>
                    <a:p>
                      <a:pPr algn="ctr" rtl="0" fontAlgn="ctr">
                        <a:buNone/>
                      </a:pPr>
                      <a:r>
                        <a:rPr lang="en-GB" sz="900" b="0" i="0" u="none" strike="noStrike">
                          <a:solidFill>
                            <a:srgbClr val="000000"/>
                          </a:solidFill>
                          <a:effectLst/>
                          <a:latin typeface="Arial" panose="020B0604020202020204" pitchFamily="34" charset="0"/>
                        </a:rPr>
                        <a:t>92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8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81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B379"/>
                    </a:solidFill>
                  </a:tcPr>
                </a:tc>
                <a:extLst>
                  <a:ext uri="{0D108BD9-81ED-4DB2-BD59-A6C34878D82A}">
                    <a16:rowId xmlns:a16="http://schemas.microsoft.com/office/drawing/2014/main" val="3662759189"/>
                  </a:ext>
                </a:extLst>
              </a:tr>
              <a:tr h="248283">
                <a:tc>
                  <a:txBody>
                    <a:bodyPr/>
                    <a:lstStyle/>
                    <a:p>
                      <a:pPr algn="ctr" rtl="0" fontAlgn="ctr">
                        <a:buNone/>
                      </a:pPr>
                      <a:r>
                        <a:rPr lang="en-GB" sz="1000" b="1" i="0" u="none" strike="noStrike" dirty="0">
                          <a:solidFill>
                            <a:srgbClr val="000000"/>
                          </a:solidFill>
                          <a:effectLst/>
                          <a:latin typeface="Arial" panose="020B0604020202020204" pitchFamily="34" charset="0"/>
                        </a:rPr>
                        <a:t>Wednesday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a:solidFill>
                            <a:srgbClr val="000000"/>
                          </a:solidFill>
                          <a:effectLst/>
                          <a:latin typeface="Arial" panose="020B0604020202020204" pitchFamily="34" charset="0"/>
                        </a:rPr>
                        <a:t>120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CE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121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CE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182"/>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91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4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88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4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9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67D"/>
                    </a:solidFill>
                  </a:tcPr>
                </a:tc>
                <a:tc>
                  <a:txBody>
                    <a:bodyPr/>
                    <a:lstStyle/>
                    <a:p>
                      <a:pPr algn="ctr" rtl="0" fontAlgn="ctr">
                        <a:buNone/>
                      </a:pPr>
                      <a:r>
                        <a:rPr lang="en-GB" sz="900" b="0" i="0" u="none" strike="noStrike">
                          <a:solidFill>
                            <a:srgbClr val="000000"/>
                          </a:solidFill>
                          <a:effectLst/>
                          <a:latin typeface="Arial" panose="020B0604020202020204" pitchFamily="34" charset="0"/>
                        </a:rPr>
                        <a:t>87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D7E"/>
                    </a:solidFill>
                  </a:tcPr>
                </a:tc>
                <a:tc>
                  <a:txBody>
                    <a:bodyPr/>
                    <a:lstStyle/>
                    <a:p>
                      <a:pPr algn="ctr" rtl="0" fontAlgn="ctr">
                        <a:buNone/>
                      </a:pPr>
                      <a:r>
                        <a:rPr lang="en-GB" sz="900" b="0" i="0" u="none" strike="noStrike">
                          <a:solidFill>
                            <a:srgbClr val="000000"/>
                          </a:solidFill>
                          <a:effectLst/>
                          <a:latin typeface="Arial" panose="020B0604020202020204" pitchFamily="34" charset="0"/>
                        </a:rPr>
                        <a:t>86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B7D"/>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8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A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9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ED4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A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F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7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F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83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97A"/>
                    </a:solidFill>
                  </a:tcPr>
                </a:tc>
                <a:tc>
                  <a:txBody>
                    <a:bodyPr/>
                    <a:lstStyle/>
                    <a:p>
                      <a:pPr algn="ctr" rtl="0" fontAlgn="ctr">
                        <a:buNone/>
                      </a:pPr>
                      <a:r>
                        <a:rPr lang="en-GB" sz="900" b="0" i="0" u="none" strike="noStrike">
                          <a:solidFill>
                            <a:srgbClr val="000000"/>
                          </a:solidFill>
                          <a:effectLst/>
                          <a:latin typeface="Arial" panose="020B0604020202020204" pitchFamily="34" charset="0"/>
                        </a:rPr>
                        <a:t>76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A74"/>
                    </a:solidFill>
                  </a:tcPr>
                </a:tc>
                <a:tc>
                  <a:txBody>
                    <a:bodyPr/>
                    <a:lstStyle/>
                    <a:p>
                      <a:pPr algn="ctr" rtl="0" fontAlgn="ctr">
                        <a:buNone/>
                      </a:pPr>
                      <a:r>
                        <a:rPr lang="en-GB" sz="900" b="0" i="0" u="none" strike="noStrike">
                          <a:solidFill>
                            <a:srgbClr val="000000"/>
                          </a:solidFill>
                          <a:effectLst/>
                          <a:latin typeface="Arial" panose="020B0604020202020204" pitchFamily="34" charset="0"/>
                        </a:rPr>
                        <a:t>73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871"/>
                    </a:solidFill>
                  </a:tcPr>
                </a:tc>
                <a:tc>
                  <a:txBody>
                    <a:bodyPr/>
                    <a:lstStyle/>
                    <a:p>
                      <a:pPr algn="ctr" rtl="0" fontAlgn="ctr">
                        <a:buNone/>
                      </a:pPr>
                      <a:r>
                        <a:rPr lang="en-GB" sz="900" b="0" i="0" u="none" strike="noStrike">
                          <a:solidFill>
                            <a:srgbClr val="000000"/>
                          </a:solidFill>
                          <a:effectLst/>
                          <a:latin typeface="Arial" panose="020B0604020202020204" pitchFamily="34" charset="0"/>
                        </a:rPr>
                        <a:t>77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B7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479"/>
                    </a:solidFill>
                  </a:tcPr>
                </a:tc>
                <a:tc>
                  <a:txBody>
                    <a:bodyPr/>
                    <a:lstStyle/>
                    <a:p>
                      <a:pPr algn="ctr" rtl="0" fontAlgn="ctr">
                        <a:buNone/>
                      </a:pPr>
                      <a:r>
                        <a:rPr lang="en-GB" sz="900" b="0" i="0" u="none" strike="noStrike">
                          <a:solidFill>
                            <a:srgbClr val="000000"/>
                          </a:solidFill>
                          <a:effectLst/>
                          <a:latin typeface="Arial" panose="020B0604020202020204" pitchFamily="34" charset="0"/>
                        </a:rPr>
                        <a:t>88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37F"/>
                    </a:solidFill>
                  </a:tcPr>
                </a:tc>
                <a:extLst>
                  <a:ext uri="{0D108BD9-81ED-4DB2-BD59-A6C34878D82A}">
                    <a16:rowId xmlns:a16="http://schemas.microsoft.com/office/drawing/2014/main" val="3065338550"/>
                  </a:ext>
                </a:extLst>
              </a:tr>
              <a:tr h="248283">
                <a:tc>
                  <a:txBody>
                    <a:bodyPr/>
                    <a:lstStyle/>
                    <a:p>
                      <a:pPr algn="ctr" rtl="0" fontAlgn="ctr">
                        <a:buNone/>
                      </a:pPr>
                      <a:r>
                        <a:rPr lang="en-GB" sz="1000" b="1" i="0" u="none" strike="noStrike">
                          <a:solidFill>
                            <a:srgbClr val="000000"/>
                          </a:solidFill>
                          <a:effectLst/>
                          <a:latin typeface="Arial" panose="020B0604020202020204" pitchFamily="34" charset="0"/>
                        </a:rPr>
                        <a:t>Thursday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BD3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120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CE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780"/>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88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4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88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4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86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87D"/>
                    </a:solidFill>
                  </a:tcPr>
                </a:tc>
                <a:tc>
                  <a:txBody>
                    <a:bodyPr/>
                    <a:lstStyle/>
                    <a:p>
                      <a:pPr algn="ctr" rtl="0" fontAlgn="ctr">
                        <a:buNone/>
                      </a:pPr>
                      <a:r>
                        <a:rPr lang="en-GB" sz="900" b="0" i="0" u="none" strike="noStrike">
                          <a:solidFill>
                            <a:srgbClr val="000000"/>
                          </a:solidFill>
                          <a:effectLst/>
                          <a:latin typeface="Arial" panose="020B0604020202020204" pitchFamily="34" charset="0"/>
                        </a:rPr>
                        <a:t>83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97A"/>
                    </a:solidFill>
                  </a:tcPr>
                </a:tc>
                <a:tc>
                  <a:txBody>
                    <a:bodyPr/>
                    <a:lstStyle/>
                    <a:p>
                      <a:pPr algn="ctr" rtl="0" fontAlgn="ctr">
                        <a:buNone/>
                      </a:pPr>
                      <a:r>
                        <a:rPr lang="en-GB" sz="900" b="0" i="0" u="none" strike="noStrike">
                          <a:solidFill>
                            <a:srgbClr val="000000"/>
                          </a:solidFill>
                          <a:effectLst/>
                          <a:latin typeface="Arial" panose="020B0604020202020204" pitchFamily="34" charset="0"/>
                        </a:rPr>
                        <a:t>86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C7E"/>
                    </a:solidFill>
                  </a:tcPr>
                </a:tc>
                <a:tc>
                  <a:txBody>
                    <a:bodyPr/>
                    <a:lstStyle/>
                    <a:p>
                      <a:pPr algn="ctr" rtl="0" fontAlgn="ctr">
                        <a:buNone/>
                      </a:pPr>
                      <a:r>
                        <a:rPr lang="en-GB" sz="900" b="0" i="0" u="none" strike="noStrike">
                          <a:solidFill>
                            <a:srgbClr val="000000"/>
                          </a:solidFill>
                          <a:effectLst/>
                          <a:latin typeface="Arial" panose="020B0604020202020204" pitchFamily="34" charset="0"/>
                        </a:rPr>
                        <a:t>95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9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B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A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D4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5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0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8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80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B77"/>
                    </a:solidFill>
                  </a:tcPr>
                </a:tc>
                <a:tc>
                  <a:txBody>
                    <a:bodyPr/>
                    <a:lstStyle/>
                    <a:p>
                      <a:pPr algn="ctr" rtl="0" fontAlgn="ctr">
                        <a:buNone/>
                      </a:pPr>
                      <a:r>
                        <a:rPr lang="en-GB" sz="900" b="0" i="0" u="none" strike="noStrike">
                          <a:solidFill>
                            <a:srgbClr val="000000"/>
                          </a:solidFill>
                          <a:effectLst/>
                          <a:latin typeface="Arial" panose="020B0604020202020204" pitchFamily="34" charset="0"/>
                        </a:rPr>
                        <a:t>78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476"/>
                    </a:solidFill>
                  </a:tcPr>
                </a:tc>
                <a:tc>
                  <a:txBody>
                    <a:bodyPr/>
                    <a:lstStyle/>
                    <a:p>
                      <a:pPr algn="ctr" rtl="0" fontAlgn="ctr">
                        <a:buNone/>
                      </a:pPr>
                      <a:r>
                        <a:rPr lang="en-GB" sz="900" b="0" i="0" u="none" strike="noStrike">
                          <a:solidFill>
                            <a:srgbClr val="000000"/>
                          </a:solidFill>
                          <a:effectLst/>
                          <a:latin typeface="Arial" panose="020B0604020202020204" pitchFamily="34" charset="0"/>
                        </a:rPr>
                        <a:t>70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7C6E"/>
                    </a:solidFill>
                  </a:tcPr>
                </a:tc>
                <a:tc>
                  <a:txBody>
                    <a:bodyPr/>
                    <a:lstStyle/>
                    <a:p>
                      <a:pPr algn="ctr" rtl="0" fontAlgn="ctr">
                        <a:buNone/>
                      </a:pPr>
                      <a:r>
                        <a:rPr lang="en-GB" sz="900" b="0" i="0" u="none" strike="noStrike">
                          <a:solidFill>
                            <a:srgbClr val="000000"/>
                          </a:solidFill>
                          <a:effectLst/>
                          <a:latin typeface="Arial" panose="020B0604020202020204" pitchFamily="34" charset="0"/>
                        </a:rPr>
                        <a:t>78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075"/>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A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884"/>
                    </a:solidFill>
                  </a:tcPr>
                </a:tc>
                <a:extLst>
                  <a:ext uri="{0D108BD9-81ED-4DB2-BD59-A6C34878D82A}">
                    <a16:rowId xmlns:a16="http://schemas.microsoft.com/office/drawing/2014/main" val="835009488"/>
                  </a:ext>
                </a:extLst>
              </a:tr>
              <a:tr h="248283">
                <a:tc>
                  <a:txBody>
                    <a:bodyPr/>
                    <a:lstStyle/>
                    <a:p>
                      <a:pPr algn="ctr" rtl="0" fontAlgn="ctr">
                        <a:buNone/>
                      </a:pPr>
                      <a:r>
                        <a:rPr lang="en-GB" sz="1000" b="1" i="0" u="none" strike="noStrike">
                          <a:solidFill>
                            <a:srgbClr val="000000"/>
                          </a:solidFill>
                          <a:effectLst/>
                          <a:latin typeface="Arial" panose="020B0604020202020204" pitchFamily="34" charset="0"/>
                        </a:rPr>
                        <a:t>Friday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AD3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5D6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90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0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90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C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88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3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90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F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91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5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87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17F"/>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88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47F"/>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95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E9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D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C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D2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2D07F"/>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1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7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82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479"/>
                    </a:solidFill>
                  </a:tcPr>
                </a:tc>
                <a:tc>
                  <a:txBody>
                    <a:bodyPr/>
                    <a:lstStyle/>
                    <a:p>
                      <a:pPr algn="ctr" rtl="0" fontAlgn="ctr">
                        <a:buNone/>
                      </a:pPr>
                      <a:r>
                        <a:rPr lang="en-GB" sz="900" b="0" i="0" u="none" strike="noStrike">
                          <a:solidFill>
                            <a:srgbClr val="000000"/>
                          </a:solidFill>
                          <a:effectLst/>
                          <a:latin typeface="Arial" panose="020B0604020202020204" pitchFamily="34" charset="0"/>
                        </a:rPr>
                        <a:t>76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773"/>
                    </a:solidFill>
                  </a:tcPr>
                </a:tc>
                <a:tc>
                  <a:txBody>
                    <a:bodyPr/>
                    <a:lstStyle/>
                    <a:p>
                      <a:pPr algn="ctr" rtl="0" fontAlgn="ctr">
                        <a:buNone/>
                      </a:pPr>
                      <a:r>
                        <a:rPr lang="en-GB" sz="900" b="0" i="0" u="none" strike="noStrike">
                          <a:solidFill>
                            <a:srgbClr val="000000"/>
                          </a:solidFill>
                          <a:effectLst/>
                          <a:latin typeface="Arial" panose="020B0604020202020204" pitchFamily="34" charset="0"/>
                        </a:rPr>
                        <a:t>68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706C"/>
                    </a:solidFill>
                  </a:tcPr>
                </a:tc>
                <a:tc>
                  <a:txBody>
                    <a:bodyPr/>
                    <a:lstStyle/>
                    <a:p>
                      <a:pPr algn="ctr" rtl="0" fontAlgn="ctr">
                        <a:buNone/>
                      </a:pPr>
                      <a:r>
                        <a:rPr lang="en-GB" sz="900" b="0" i="0" u="none" strike="noStrike">
                          <a:solidFill>
                            <a:srgbClr val="000000"/>
                          </a:solidFill>
                          <a:effectLst/>
                          <a:latin typeface="Arial" panose="020B0604020202020204" pitchFamily="34" charset="0"/>
                        </a:rPr>
                        <a:t>66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GB" sz="900" b="0" i="0" u="none" strike="noStrike">
                          <a:solidFill>
                            <a:srgbClr val="000000"/>
                          </a:solidFill>
                          <a:effectLst/>
                          <a:latin typeface="Arial" panose="020B0604020202020204" pitchFamily="34" charset="0"/>
                        </a:rPr>
                        <a:t>85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C47C"/>
                    </a:solidFill>
                  </a:tcPr>
                </a:tc>
                <a:tc>
                  <a:txBody>
                    <a:bodyPr/>
                    <a:lstStyle/>
                    <a:p>
                      <a:pPr algn="ctr" rtl="0" fontAlgn="ctr">
                        <a:buNone/>
                      </a:pPr>
                      <a:r>
                        <a:rPr lang="en-GB" sz="900" b="0" i="0" u="none" strike="noStrike">
                          <a:solidFill>
                            <a:srgbClr val="000000"/>
                          </a:solidFill>
                          <a:effectLst/>
                          <a:latin typeface="Arial" panose="020B0604020202020204" pitchFamily="34" charset="0"/>
                        </a:rPr>
                        <a:t>79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877"/>
                    </a:solidFill>
                  </a:tcPr>
                </a:tc>
                <a:extLst>
                  <a:ext uri="{0D108BD9-81ED-4DB2-BD59-A6C34878D82A}">
                    <a16:rowId xmlns:a16="http://schemas.microsoft.com/office/drawing/2014/main" val="595582705"/>
                  </a:ext>
                </a:extLst>
              </a:tr>
              <a:tr h="248283">
                <a:tc>
                  <a:txBody>
                    <a:bodyPr/>
                    <a:lstStyle/>
                    <a:p>
                      <a:pPr algn="ctr" rtl="0" fontAlgn="ctr">
                        <a:buNone/>
                      </a:pPr>
                      <a:r>
                        <a:rPr lang="en-GB" sz="1000" b="1" i="0" u="none" strike="noStrike" dirty="0">
                          <a:solidFill>
                            <a:srgbClr val="000000"/>
                          </a:solidFill>
                          <a:effectLst/>
                          <a:latin typeface="Arial" panose="020B0604020202020204" pitchFamily="34" charset="0"/>
                        </a:rPr>
                        <a:t>Saturday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0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5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E9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D8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91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1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86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A7D"/>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8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A81"/>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5D6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D6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D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5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86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C7E"/>
                    </a:solidFill>
                  </a:tcPr>
                </a:tc>
                <a:tc>
                  <a:txBody>
                    <a:bodyPr/>
                    <a:lstStyle/>
                    <a:p>
                      <a:pPr algn="ctr" rtl="0" fontAlgn="ctr">
                        <a:buNone/>
                      </a:pPr>
                      <a:r>
                        <a:rPr lang="en-GB" sz="900" b="0" i="0" u="none" strike="noStrike">
                          <a:solidFill>
                            <a:srgbClr val="000000"/>
                          </a:solidFill>
                          <a:effectLst/>
                          <a:latin typeface="Arial" panose="020B0604020202020204" pitchFamily="34" charset="0"/>
                        </a:rPr>
                        <a:t>82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679"/>
                    </a:solidFill>
                  </a:tcPr>
                </a:tc>
                <a:tc>
                  <a:txBody>
                    <a:bodyPr/>
                    <a:lstStyle/>
                    <a:p>
                      <a:pPr algn="ctr" rtl="0" fontAlgn="ctr">
                        <a:buNone/>
                      </a:pPr>
                      <a:r>
                        <a:rPr lang="en-GB" sz="900" b="0" i="0" u="none" strike="noStrike">
                          <a:solidFill>
                            <a:srgbClr val="000000"/>
                          </a:solidFill>
                          <a:effectLst/>
                          <a:latin typeface="Arial" panose="020B0604020202020204" pitchFamily="34" charset="0"/>
                        </a:rPr>
                        <a:t>72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470"/>
                    </a:solidFill>
                  </a:tcPr>
                </a:tc>
                <a:tc>
                  <a:txBody>
                    <a:bodyPr/>
                    <a:lstStyle/>
                    <a:p>
                      <a:pPr algn="ctr" rtl="0" fontAlgn="ctr">
                        <a:buNone/>
                      </a:pPr>
                      <a:r>
                        <a:rPr lang="en-GB" sz="900" b="0" i="0" u="none" strike="noStrike">
                          <a:solidFill>
                            <a:srgbClr val="000000"/>
                          </a:solidFill>
                          <a:effectLst/>
                          <a:latin typeface="Arial" panose="020B0604020202020204" pitchFamily="34" charset="0"/>
                        </a:rPr>
                        <a:t>78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275"/>
                    </a:solidFill>
                  </a:tcPr>
                </a:tc>
                <a:tc>
                  <a:txBody>
                    <a:bodyPr/>
                    <a:lstStyle/>
                    <a:p>
                      <a:pPr algn="ctr" rtl="0" fontAlgn="ctr">
                        <a:buNone/>
                      </a:pPr>
                      <a:r>
                        <a:rPr lang="en-GB" sz="900" b="0" i="0" u="none" strike="noStrike">
                          <a:solidFill>
                            <a:srgbClr val="000000"/>
                          </a:solidFill>
                          <a:effectLst/>
                          <a:latin typeface="Arial" panose="020B0604020202020204" pitchFamily="34" charset="0"/>
                        </a:rPr>
                        <a:t>80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B77"/>
                    </a:solidFill>
                  </a:tcPr>
                </a:tc>
                <a:tc>
                  <a:txBody>
                    <a:bodyPr/>
                    <a:lstStyle/>
                    <a:p>
                      <a:pPr algn="ctr" rtl="0" fontAlgn="ctr">
                        <a:buNone/>
                      </a:pPr>
                      <a:r>
                        <a:rPr lang="en-GB" sz="900" b="0" i="0" u="none" strike="noStrike">
                          <a:solidFill>
                            <a:srgbClr val="000000"/>
                          </a:solidFill>
                          <a:effectLst/>
                          <a:latin typeface="Arial" panose="020B0604020202020204" pitchFamily="34" charset="0"/>
                        </a:rPr>
                        <a:t>80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D78"/>
                    </a:solidFill>
                  </a:tcPr>
                </a:tc>
                <a:extLst>
                  <a:ext uri="{0D108BD9-81ED-4DB2-BD59-A6C34878D82A}">
                    <a16:rowId xmlns:a16="http://schemas.microsoft.com/office/drawing/2014/main" val="4056954924"/>
                  </a:ext>
                </a:extLst>
              </a:tr>
              <a:tr h="248283">
                <a:tc>
                  <a:txBody>
                    <a:bodyPr/>
                    <a:lstStyle/>
                    <a:p>
                      <a:pPr algn="ctr" rtl="0" fontAlgn="ctr">
                        <a:buNone/>
                      </a:pPr>
                      <a:r>
                        <a:rPr lang="en-GB" sz="1000" b="1" i="0" u="none" strike="noStrike" dirty="0">
                          <a:solidFill>
                            <a:srgbClr val="000000"/>
                          </a:solidFill>
                          <a:effectLst/>
                          <a:latin typeface="Arial" panose="020B0604020202020204" pitchFamily="34" charset="0"/>
                        </a:rPr>
                        <a:t>Sunday</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4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8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93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B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96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7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9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95</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9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A84"/>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94</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A84"/>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283"/>
                    </a:solidFill>
                  </a:tcPr>
                </a:tc>
                <a:tc>
                  <a:txBody>
                    <a:bodyPr/>
                    <a:lstStyle/>
                    <a:p>
                      <a:pPr algn="ctr" rtl="0" fontAlgn="ctr">
                        <a:buNone/>
                      </a:pPr>
                      <a:r>
                        <a:rPr lang="en-GB" sz="900" b="0" i="0" u="none" strike="noStrike">
                          <a:solidFill>
                            <a:srgbClr val="000000"/>
                          </a:solidFill>
                          <a:effectLst/>
                          <a:latin typeface="Arial" panose="020B0604020202020204" pitchFamily="34" charset="0"/>
                        </a:rPr>
                        <a:t>107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C81"/>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116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AD380"/>
                    </a:solidFill>
                  </a:tcPr>
                </a:tc>
                <a:tc>
                  <a:txBody>
                    <a:bodyPr/>
                    <a:lstStyle/>
                    <a:p>
                      <a:pPr algn="ctr" rtl="0" fontAlgn="ctr">
                        <a:buNone/>
                      </a:pPr>
                      <a:r>
                        <a:rPr lang="en-GB" sz="900" b="0" i="0" u="none" strike="noStrike">
                          <a:solidFill>
                            <a:srgbClr val="000000"/>
                          </a:solidFill>
                          <a:effectLst/>
                          <a:latin typeface="Arial" panose="020B0604020202020204" pitchFamily="34" charset="0"/>
                        </a:rPr>
                        <a:t>118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D07F"/>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103</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182"/>
                    </a:solidFill>
                  </a:tcPr>
                </a:tc>
                <a:tc>
                  <a:txBody>
                    <a:bodyPr/>
                    <a:lstStyle/>
                    <a:p>
                      <a:pPr algn="ctr" rtl="0" fontAlgn="ctr">
                        <a:buNone/>
                      </a:pPr>
                      <a:r>
                        <a:rPr lang="en-GB" sz="900" b="0" i="0" u="none" strike="noStrike">
                          <a:solidFill>
                            <a:srgbClr val="000000"/>
                          </a:solidFill>
                          <a:effectLst/>
                          <a:latin typeface="Arial" panose="020B0604020202020204" pitchFamily="34" charset="0"/>
                        </a:rPr>
                        <a:t>91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082"/>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92</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683"/>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81</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379"/>
                    </a:solidFill>
                  </a:tcPr>
                </a:tc>
                <a:tc>
                  <a:txBody>
                    <a:bodyPr/>
                    <a:lstStyle/>
                    <a:p>
                      <a:pPr algn="ctr" rtl="0" fontAlgn="ctr">
                        <a:buNone/>
                      </a:pPr>
                      <a:r>
                        <a:rPr lang="en-GB" sz="900" b="0" i="0" u="none" strike="noStrike">
                          <a:solidFill>
                            <a:srgbClr val="000000"/>
                          </a:solidFill>
                          <a:effectLst/>
                          <a:latin typeface="Arial" panose="020B0604020202020204" pitchFamily="34" charset="0"/>
                        </a:rPr>
                        <a:t>76</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773"/>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68</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F6C"/>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77</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9D75"/>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80</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A77"/>
                    </a:solidFill>
                  </a:tcPr>
                </a:tc>
                <a:tc>
                  <a:txBody>
                    <a:bodyPr/>
                    <a:lstStyle/>
                    <a:p>
                      <a:pPr algn="ctr" rtl="0" fontAlgn="ctr">
                        <a:buNone/>
                      </a:pPr>
                      <a:r>
                        <a:rPr lang="en-GB" sz="900" b="0" i="0" u="none" strike="noStrike" dirty="0">
                          <a:solidFill>
                            <a:srgbClr val="000000"/>
                          </a:solidFill>
                          <a:effectLst/>
                          <a:latin typeface="Arial" panose="020B0604020202020204" pitchFamily="34" charset="0"/>
                        </a:rPr>
                        <a:t>89</a:t>
                      </a:r>
                    </a:p>
                  </a:txBody>
                  <a:tcPr marL="4604" marR="4604" marT="460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1"/>
                    </a:solidFill>
                  </a:tcPr>
                </a:tc>
                <a:extLst>
                  <a:ext uri="{0D108BD9-81ED-4DB2-BD59-A6C34878D82A}">
                    <a16:rowId xmlns:a16="http://schemas.microsoft.com/office/drawing/2014/main" val="4015118741"/>
                  </a:ext>
                </a:extLst>
              </a:tr>
            </a:tbl>
          </a:graphicData>
        </a:graphic>
      </p:graphicFrame>
      <p:sp>
        <p:nvSpPr>
          <p:cNvPr id="6" name="Text Placeholder 2">
            <a:extLst>
              <a:ext uri="{FF2B5EF4-FFF2-40B4-BE49-F238E27FC236}">
                <a16:creationId xmlns:a16="http://schemas.microsoft.com/office/drawing/2014/main" id="{6B7E41A7-3603-D461-783A-8D9057668C5B}"/>
              </a:ext>
            </a:extLst>
          </p:cNvPr>
          <p:cNvSpPr txBox="1">
            <a:spLocks/>
          </p:cNvSpPr>
          <p:nvPr/>
        </p:nvSpPr>
        <p:spPr>
          <a:xfrm>
            <a:off x="360000" y="5400000"/>
            <a:ext cx="11516809"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Barb, 2025, individuals, commercial linear, travel index vs all categories.</a:t>
            </a:r>
          </a:p>
        </p:txBody>
      </p:sp>
      <p:sp>
        <p:nvSpPr>
          <p:cNvPr id="2" name="Title 1">
            <a:extLst>
              <a:ext uri="{FF2B5EF4-FFF2-40B4-BE49-F238E27FC236}">
                <a16:creationId xmlns:a16="http://schemas.microsoft.com/office/drawing/2014/main" id="{25229A77-187D-2906-83C4-E1A27A13D643}"/>
              </a:ext>
            </a:extLst>
          </p:cNvPr>
          <p:cNvSpPr>
            <a:spLocks noGrp="1"/>
          </p:cNvSpPr>
          <p:nvPr>
            <p:ph type="title"/>
          </p:nvPr>
        </p:nvSpPr>
        <p:spPr>
          <a:xfrm>
            <a:off x="371476" y="359944"/>
            <a:ext cx="11413216" cy="1021181"/>
          </a:xfrm>
        </p:spPr>
        <p:txBody>
          <a:bodyPr/>
          <a:lstStyle/>
          <a:p>
            <a:r>
              <a:rPr lang="en-GB" dirty="0"/>
              <a:t>Travel TV spend skews toward morning &amp; evening viewing</a:t>
            </a:r>
          </a:p>
        </p:txBody>
      </p:sp>
      <p:sp>
        <p:nvSpPr>
          <p:cNvPr id="4" name="Text Placeholder 2">
            <a:extLst>
              <a:ext uri="{FF2B5EF4-FFF2-40B4-BE49-F238E27FC236}">
                <a16:creationId xmlns:a16="http://schemas.microsoft.com/office/drawing/2014/main" id="{DD6A1FC1-ED3B-7470-6410-23A65AABADB3}"/>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26ED61CC-1329-1F30-EE98-57C31AE227F7}"/>
              </a:ext>
            </a:extLst>
          </p:cNvPr>
          <p:cNvSpPr txBox="1"/>
          <p:nvPr/>
        </p:nvSpPr>
        <p:spPr>
          <a:xfrm>
            <a:off x="407309" y="1009006"/>
            <a:ext cx="6225720" cy="338554"/>
          </a:xfrm>
          <a:prstGeom prst="rect">
            <a:avLst/>
          </a:prstGeom>
          <a:noFill/>
        </p:spPr>
        <p:txBody>
          <a:bodyPr wrap="square" rtlCol="0">
            <a:spAutoFit/>
          </a:bodyPr>
          <a:lstStyle/>
          <a:p>
            <a:pPr algn="l"/>
            <a:r>
              <a:rPr lang="en-GB" sz="1600" dirty="0">
                <a:solidFill>
                  <a:schemeClr val="bg2"/>
                </a:solidFill>
              </a:rPr>
              <a:t>Index of travel commercial linear TV impacts vs all categories</a:t>
            </a:r>
          </a:p>
        </p:txBody>
      </p:sp>
    </p:spTree>
    <p:extLst>
      <p:ext uri="{BB962C8B-B14F-4D97-AF65-F5344CB8AC3E}">
        <p14:creationId xmlns:p14="http://schemas.microsoft.com/office/powerpoint/2010/main" val="43812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E5C7B7A-D219-4589-907B-D24DD377BB28}"/>
              </a:ext>
            </a:extLst>
          </p:cNvPr>
          <p:cNvGraphicFramePr/>
          <p:nvPr>
            <p:extLst>
              <p:ext uri="{D42A27DB-BD31-4B8C-83A1-F6EECF244321}">
                <p14:modId xmlns:p14="http://schemas.microsoft.com/office/powerpoint/2010/main" val="4059064980"/>
              </p:ext>
            </p:extLst>
          </p:nvPr>
        </p:nvGraphicFramePr>
        <p:xfrm>
          <a:off x="360000" y="901898"/>
          <a:ext cx="11307763" cy="4561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BD8D852-AB6E-4380-B092-132EAB3773A5}"/>
              </a:ext>
            </a:extLst>
          </p:cNvPr>
          <p:cNvSpPr>
            <a:spLocks noGrp="1"/>
          </p:cNvSpPr>
          <p:nvPr>
            <p:ph type="title"/>
          </p:nvPr>
        </p:nvSpPr>
        <p:spPr/>
        <p:txBody>
          <a:bodyPr/>
          <a:lstStyle/>
          <a:p>
            <a:pPr lvl="0"/>
            <a:r>
              <a:rPr lang="en-GB" dirty="0"/>
              <a:t>Use of 30” is high amongst Travel &amp; Transport advertisers</a:t>
            </a:r>
          </a:p>
        </p:txBody>
      </p:sp>
      <p:sp>
        <p:nvSpPr>
          <p:cNvPr id="4" name="Text Placeholder 2">
            <a:extLst>
              <a:ext uri="{FF2B5EF4-FFF2-40B4-BE49-F238E27FC236}">
                <a16:creationId xmlns:a16="http://schemas.microsoft.com/office/drawing/2014/main" id="{25E729EB-E7B6-4FC0-837C-18142C642822}"/>
              </a:ext>
            </a:extLst>
          </p:cNvPr>
          <p:cNvSpPr txBox="1">
            <a:spLocks/>
          </p:cNvSpPr>
          <p:nvPr/>
        </p:nvSpPr>
        <p:spPr>
          <a:xfrm>
            <a:off x="360000" y="5400000"/>
            <a:ext cx="11516809"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GB" dirty="0"/>
              <a:t>Source: Barb, 2025, individuals.</a:t>
            </a:r>
          </a:p>
        </p:txBody>
      </p:sp>
    </p:spTree>
    <p:extLst>
      <p:ext uri="{BB962C8B-B14F-4D97-AF65-F5344CB8AC3E}">
        <p14:creationId xmlns:p14="http://schemas.microsoft.com/office/powerpoint/2010/main" val="133658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CBD2313-F5CF-7151-6D7F-1C101A6E11F5}"/>
              </a:ext>
            </a:extLst>
          </p:cNvPr>
          <p:cNvSpPr txBox="1">
            <a:spLocks/>
          </p:cNvSpPr>
          <p:nvPr/>
        </p:nvSpPr>
        <p:spPr>
          <a:xfrm>
            <a:off x="360000" y="5400000"/>
            <a:ext cx="11516809"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Barb, 2003-2025, individuals, travel &amp; transport category.</a:t>
            </a:r>
          </a:p>
        </p:txBody>
      </p:sp>
      <p:graphicFrame>
        <p:nvGraphicFramePr>
          <p:cNvPr id="6" name="Chart 5">
            <a:extLst>
              <a:ext uri="{FF2B5EF4-FFF2-40B4-BE49-F238E27FC236}">
                <a16:creationId xmlns:a16="http://schemas.microsoft.com/office/drawing/2014/main" id="{4E5C7B7A-D219-4589-907B-D24DD377BB28}"/>
              </a:ext>
            </a:extLst>
          </p:cNvPr>
          <p:cNvGraphicFramePr/>
          <p:nvPr>
            <p:extLst>
              <p:ext uri="{D42A27DB-BD31-4B8C-83A1-F6EECF244321}">
                <p14:modId xmlns:p14="http://schemas.microsoft.com/office/powerpoint/2010/main" val="2739636157"/>
              </p:ext>
            </p:extLst>
          </p:nvPr>
        </p:nvGraphicFramePr>
        <p:xfrm>
          <a:off x="442119" y="901898"/>
          <a:ext cx="11307763"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BD8D852-AB6E-4380-B092-132EAB3773A5}"/>
              </a:ext>
            </a:extLst>
          </p:cNvPr>
          <p:cNvSpPr>
            <a:spLocks noGrp="1"/>
          </p:cNvSpPr>
          <p:nvPr>
            <p:ph type="title"/>
          </p:nvPr>
        </p:nvSpPr>
        <p:spPr/>
        <p:txBody>
          <a:bodyPr/>
          <a:lstStyle/>
          <a:p>
            <a:pPr lvl="0"/>
            <a:r>
              <a:rPr lang="en-GB" dirty="0"/>
              <a:t>Travel ad lengths have shortened over the last twenty years</a:t>
            </a:r>
          </a:p>
        </p:txBody>
      </p:sp>
    </p:spTree>
    <p:extLst>
      <p:ext uri="{BB962C8B-B14F-4D97-AF65-F5344CB8AC3E}">
        <p14:creationId xmlns:p14="http://schemas.microsoft.com/office/powerpoint/2010/main" val="273355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E5C7B7A-D219-4589-907B-D24DD377BB28}"/>
              </a:ext>
            </a:extLst>
          </p:cNvPr>
          <p:cNvGraphicFramePr/>
          <p:nvPr>
            <p:extLst>
              <p:ext uri="{D42A27DB-BD31-4B8C-83A1-F6EECF244321}">
                <p14:modId xmlns:p14="http://schemas.microsoft.com/office/powerpoint/2010/main" val="3530730159"/>
              </p:ext>
            </p:extLst>
          </p:nvPr>
        </p:nvGraphicFramePr>
        <p:xfrm>
          <a:off x="442119" y="901898"/>
          <a:ext cx="11307763"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BD8D852-AB6E-4380-B092-132EAB3773A5}"/>
              </a:ext>
            </a:extLst>
          </p:cNvPr>
          <p:cNvSpPr>
            <a:spLocks noGrp="1"/>
          </p:cNvSpPr>
          <p:nvPr>
            <p:ph type="title"/>
          </p:nvPr>
        </p:nvSpPr>
        <p:spPr/>
        <p:txBody>
          <a:bodyPr/>
          <a:lstStyle/>
          <a:p>
            <a:pPr lvl="0"/>
            <a:r>
              <a:rPr lang="en-GB" dirty="0"/>
              <a:t>Travel advertisers opting for shorter ads</a:t>
            </a:r>
          </a:p>
        </p:txBody>
      </p:sp>
      <p:sp>
        <p:nvSpPr>
          <p:cNvPr id="3" name="Text Placeholder 2">
            <a:extLst>
              <a:ext uri="{FF2B5EF4-FFF2-40B4-BE49-F238E27FC236}">
                <a16:creationId xmlns:a16="http://schemas.microsoft.com/office/drawing/2014/main" id="{9724E362-6AA4-4764-8391-38A53CFA52AC}"/>
              </a:ext>
            </a:extLst>
          </p:cNvPr>
          <p:cNvSpPr>
            <a:spLocks noGrp="1"/>
          </p:cNvSpPr>
          <p:nvPr>
            <p:ph type="body" sz="quarter" idx="15"/>
          </p:nvPr>
        </p:nvSpPr>
        <p:spPr>
          <a:xfrm>
            <a:off x="360000" y="5400000"/>
            <a:ext cx="11334817" cy="304800"/>
          </a:xfrm>
        </p:spPr>
        <p:txBody>
          <a:bodyPr/>
          <a:lstStyle/>
          <a:p>
            <a:r>
              <a:rPr lang="en-GB" dirty="0"/>
              <a:t>Source: Barb, 2025, individuals, linear only, travel &amp; transport category, top 15 advertisers by total linear impacts.</a:t>
            </a:r>
          </a:p>
        </p:txBody>
      </p:sp>
    </p:spTree>
    <p:extLst>
      <p:ext uri="{BB962C8B-B14F-4D97-AF65-F5344CB8AC3E}">
        <p14:creationId xmlns:p14="http://schemas.microsoft.com/office/powerpoint/2010/main" val="2376464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F7D1-9FDF-3986-DDFD-0CA009A33281}"/>
            </a:ext>
          </a:extLst>
        </p:cNvPr>
        <p:cNvGrpSpPr/>
        <p:nvPr/>
      </p:nvGrpSpPr>
      <p:grpSpPr>
        <a:xfrm>
          <a:off x="0" y="0"/>
          <a:ext cx="0" cy="0"/>
          <a:chOff x="0" y="0"/>
          <a:chExt cx="0" cy="0"/>
        </a:xfrm>
      </p:grpSpPr>
      <p:pic>
        <p:nvPicPr>
          <p:cNvPr id="6" name="Picture Placeholder 5" descr="Premier Inn celebrates consistency in revamped brand platform">
            <a:extLst>
              <a:ext uri="{FF2B5EF4-FFF2-40B4-BE49-F238E27FC236}">
                <a16:creationId xmlns:a16="http://schemas.microsoft.com/office/drawing/2014/main" id="{899CE014-F144-432D-DF5F-717D5172F652}"/>
              </a:ext>
            </a:extLst>
          </p:cNvPr>
          <p:cNvPicPr>
            <a:picLocks noGrp="1" noChangeAspect="1"/>
          </p:cNvPicPr>
          <p:nvPr>
            <p:ph type="pic" sz="quarter" idx="13"/>
          </p:nvPr>
        </p:nvPicPr>
        <p:blipFill>
          <a:blip r:embed="rId3"/>
          <a:srcRect t="7830" b="7830"/>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851DF71F-7BA3-F43F-B413-6A9E02EB1A07}"/>
              </a:ext>
            </a:extLst>
          </p:cNvPr>
          <p:cNvSpPr/>
          <p:nvPr/>
        </p:nvSpPr>
        <p:spPr>
          <a:xfrm flipH="1">
            <a:off x="-6" y="0"/>
            <a:ext cx="11617897" cy="4427621"/>
          </a:xfrm>
          <a:prstGeom prst="rect">
            <a:avLst/>
          </a:prstGeom>
          <a:gradFill flip="none" rotWithShape="1">
            <a:gsLst>
              <a:gs pos="42000">
                <a:schemeClr val="bg1">
                  <a:lumMod val="0"/>
                  <a:alpha val="0"/>
                </a:schemeClr>
              </a:gs>
              <a:gs pos="2200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C89A697B-4171-9B8A-E3BE-D3A1F9446652}"/>
              </a:ext>
            </a:extLst>
          </p:cNvPr>
          <p:cNvSpPr>
            <a:spLocks noGrp="1"/>
          </p:cNvSpPr>
          <p:nvPr>
            <p:ph type="ctrTitle"/>
          </p:nvPr>
        </p:nvSpPr>
        <p:spPr/>
        <p:txBody>
          <a:bodyPr/>
          <a:lstStyle/>
          <a:p>
            <a:r>
              <a:rPr lang="en-GB" dirty="0"/>
              <a:t>Case Studies</a:t>
            </a:r>
          </a:p>
        </p:txBody>
      </p:sp>
      <p:sp>
        <p:nvSpPr>
          <p:cNvPr id="7" name="Text Placeholder 5">
            <a:extLst>
              <a:ext uri="{FF2B5EF4-FFF2-40B4-BE49-F238E27FC236}">
                <a16:creationId xmlns:a16="http://schemas.microsoft.com/office/drawing/2014/main" id="{BCFA6971-6CBB-B43E-D658-E875CCB39105}"/>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prstClr val="white"/>
                </a:solidFill>
              </a:rPr>
              <a:t>Premier Inn – You Know What You’re Getting</a:t>
            </a:r>
            <a:endParaRPr lang="en-GB" dirty="0">
              <a:solidFill>
                <a:schemeClr val="bg1"/>
              </a:solidFill>
            </a:endParaRPr>
          </a:p>
        </p:txBody>
      </p:sp>
    </p:spTree>
    <p:extLst>
      <p:ext uri="{BB962C8B-B14F-4D97-AF65-F5344CB8AC3E}">
        <p14:creationId xmlns:p14="http://schemas.microsoft.com/office/powerpoint/2010/main" val="20836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e person is sitting on a colorful, patterned beach chair, looking at their phone while enjoying a poolside scene with other people around.&#10;&#10;AI-generated content may be incorrect.">
            <a:extLst>
              <a:ext uri="{FF2B5EF4-FFF2-40B4-BE49-F238E27FC236}">
                <a16:creationId xmlns:a16="http://schemas.microsoft.com/office/drawing/2014/main" id="{5D25262C-4AFA-BD66-A035-E9A678C4056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281" t="-164" r="24247" b="164"/>
          <a:stretch>
            <a:fillRect/>
          </a:stretch>
        </p:blipFill>
        <p:spPr>
          <a:xfrm>
            <a:off x="6007894" y="-9729"/>
            <a:ext cx="6184106" cy="5948364"/>
          </a:xfrm>
          <a:prstGeom prst="rect">
            <a:avLst/>
          </a:prstGeom>
          <a:solidFill>
            <a:prstClr val="white">
              <a:lumMod val="85000"/>
            </a:prstClr>
          </a:solidFill>
        </p:spPr>
      </p:pic>
      <p:sp>
        <p:nvSpPr>
          <p:cNvPr id="2" name="Title 1">
            <a:extLst>
              <a:ext uri="{FF2B5EF4-FFF2-40B4-BE49-F238E27FC236}">
                <a16:creationId xmlns:a16="http://schemas.microsoft.com/office/drawing/2014/main" id="{9C908A6F-241C-58E9-5B48-0BB5AD52F3CC}"/>
              </a:ext>
            </a:extLst>
          </p:cNvPr>
          <p:cNvSpPr>
            <a:spLocks noGrp="1"/>
          </p:cNvSpPr>
          <p:nvPr>
            <p:ph type="title"/>
          </p:nvPr>
        </p:nvSpPr>
        <p:spPr/>
        <p:txBody>
          <a:bodyPr/>
          <a:lstStyle/>
          <a:p>
            <a:r>
              <a:rPr lang="en-GB" dirty="0"/>
              <a:t>In this deck…</a:t>
            </a:r>
          </a:p>
        </p:txBody>
      </p:sp>
      <p:sp>
        <p:nvSpPr>
          <p:cNvPr id="3" name="Text Placeholder 2">
            <a:extLst>
              <a:ext uri="{FF2B5EF4-FFF2-40B4-BE49-F238E27FC236}">
                <a16:creationId xmlns:a16="http://schemas.microsoft.com/office/drawing/2014/main" id="{E097D877-1225-FE7C-E563-F5ECEF599D3D}"/>
              </a:ext>
            </a:extLst>
          </p:cNvPr>
          <p:cNvSpPr>
            <a:spLocks noGrp="1"/>
          </p:cNvSpPr>
          <p:nvPr>
            <p:ph type="body" sz="quarter" idx="13"/>
          </p:nvPr>
        </p:nvSpPr>
        <p:spPr>
          <a:xfrm>
            <a:off x="377758" y="1614207"/>
            <a:ext cx="4368867" cy="3872193"/>
          </a:xfrm>
        </p:spPr>
        <p:txBody>
          <a:bodyPr>
            <a:normAutofit/>
          </a:bodyPr>
          <a:lstStyle/>
          <a:p>
            <a:pPr lvl="0">
              <a:lnSpc>
                <a:spcPct val="107000"/>
              </a:lnSpc>
            </a:pPr>
            <a:r>
              <a:rPr lang="en-GB" sz="1400" dirty="0">
                <a:effectLst/>
                <a:latin typeface="+mj-lt"/>
                <a:ea typeface="Calibri" panose="020F0502020204030204" pitchFamily="34" charset="0"/>
                <a:cs typeface="Times New Roman" panose="02020603050405020304" pitchFamily="18" charset="0"/>
              </a:rPr>
              <a:t>To provide an </a:t>
            </a:r>
            <a:r>
              <a:rPr lang="en-GB" sz="1400" dirty="0">
                <a:latin typeface="+mj-lt"/>
                <a:ea typeface="Calibri" panose="020F0502020204030204" pitchFamily="34" charset="0"/>
                <a:cs typeface="Times New Roman" panose="02020603050405020304" pitchFamily="18" charset="0"/>
              </a:rPr>
              <a:t>a</a:t>
            </a:r>
            <a:r>
              <a:rPr lang="en-GB" sz="1400" dirty="0">
                <a:effectLst/>
                <a:latin typeface="+mj-lt"/>
                <a:ea typeface="Calibri" panose="020F0502020204030204" pitchFamily="34" charset="0"/>
                <a:cs typeface="Times New Roman" panose="02020603050405020304" pitchFamily="18" charset="0"/>
              </a:rPr>
              <a:t>nalysis of the travel </a:t>
            </a:r>
            <a:r>
              <a:rPr lang="en-GB" sz="1400" dirty="0">
                <a:latin typeface="+mj-lt"/>
                <a:ea typeface="Calibri" panose="020F0502020204030204" pitchFamily="34" charset="0"/>
                <a:cs typeface="Times New Roman" panose="02020603050405020304" pitchFamily="18" charset="0"/>
              </a:rPr>
              <a:t>c</a:t>
            </a:r>
            <a:r>
              <a:rPr lang="en-GB" sz="1400" dirty="0">
                <a:effectLst/>
                <a:latin typeface="+mj-lt"/>
                <a:ea typeface="Calibri" panose="020F0502020204030204" pitchFamily="34" charset="0"/>
                <a:cs typeface="Times New Roman" panose="02020603050405020304" pitchFamily="18" charset="0"/>
              </a:rPr>
              <a:t>ategory this deck explores the following areas:</a:t>
            </a:r>
            <a:endParaRPr lang="en-GB" sz="1400" dirty="0">
              <a:latin typeface="+mj-lt"/>
              <a:ea typeface="Calibri" panose="020F0502020204030204" pitchFamily="34" charset="0"/>
              <a:cs typeface="Times New Roman" panose="02020603050405020304" pitchFamily="18" charset="0"/>
            </a:endParaRPr>
          </a:p>
          <a:p>
            <a:pPr>
              <a:lnSpc>
                <a:spcPct val="107000"/>
              </a:lnSpc>
            </a:pPr>
            <a:r>
              <a:rPr lang="en-GB" sz="1400" dirty="0">
                <a:latin typeface="+mj-lt"/>
                <a:ea typeface="Calibri" panose="020F0502020204030204" pitchFamily="34" charset="0"/>
                <a:cs typeface="Times New Roman" panose="02020603050405020304" pitchFamily="18" charset="0"/>
              </a:rPr>
              <a:t>Macro Spend Patterns:</a:t>
            </a:r>
          </a:p>
          <a:p>
            <a:pPr marL="285750" indent="-285750">
              <a:lnSpc>
                <a:spcPct val="107000"/>
              </a:lnSpc>
              <a:buFont typeface="Symbol" panose="05050102010706020507" pitchFamily="18" charset="2"/>
              <a:buChar char="¾"/>
            </a:pPr>
            <a:r>
              <a:rPr lang="en-GB" sz="1400" dirty="0">
                <a:latin typeface="+mj-lt"/>
                <a:ea typeface="Calibri" panose="020F0502020204030204" pitchFamily="34" charset="0"/>
                <a:cs typeface="Times New Roman" panose="02020603050405020304" pitchFamily="18" charset="0"/>
              </a:rPr>
              <a:t>Spending behaviour and patterns </a:t>
            </a:r>
          </a:p>
          <a:p>
            <a:pPr>
              <a:lnSpc>
                <a:spcPct val="107000"/>
              </a:lnSpc>
            </a:pPr>
            <a:r>
              <a:rPr lang="en-GB" sz="1400" dirty="0">
                <a:effectLst/>
                <a:latin typeface="+mj-lt"/>
                <a:ea typeface="Calibri" panose="020F0502020204030204" pitchFamily="34" charset="0"/>
                <a:cs typeface="Times New Roman" panose="02020603050405020304" pitchFamily="18" charset="0"/>
              </a:rPr>
              <a:t>Effectiveness:</a:t>
            </a:r>
          </a:p>
          <a:p>
            <a:pPr marL="285750" indent="-285750">
              <a:lnSpc>
                <a:spcPct val="107000"/>
              </a:lnSpc>
              <a:buFont typeface="Symbol" panose="05050102010706020507" pitchFamily="18" charset="2"/>
              <a:buChar char="¾"/>
            </a:pPr>
            <a:r>
              <a:rPr lang="en-GB" sz="1400" dirty="0">
                <a:latin typeface="+mj-lt"/>
                <a:ea typeface="Calibri" panose="020F0502020204030204" pitchFamily="34" charset="0"/>
                <a:cs typeface="Times New Roman" panose="02020603050405020304" pitchFamily="18" charset="0"/>
              </a:rPr>
              <a:t>TV is crucial to the plan </a:t>
            </a:r>
          </a:p>
          <a:p>
            <a:pPr>
              <a:lnSpc>
                <a:spcPct val="107000"/>
              </a:lnSpc>
            </a:pPr>
            <a:r>
              <a:rPr lang="en-GB" sz="1400" dirty="0">
                <a:effectLst/>
                <a:latin typeface="+mj-lt"/>
                <a:ea typeface="Calibri" panose="020F0502020204030204" pitchFamily="34" charset="0"/>
                <a:cs typeface="Times New Roman" panose="02020603050405020304" pitchFamily="18" charset="0"/>
              </a:rPr>
              <a:t>Media Planning:</a:t>
            </a:r>
          </a:p>
          <a:p>
            <a:pPr marL="285750" indent="-285750">
              <a:lnSpc>
                <a:spcPct val="107000"/>
              </a:lnSpc>
              <a:buFont typeface="Symbol" panose="05050102010706020507" pitchFamily="18" charset="2"/>
              <a:buChar char="¾"/>
            </a:pPr>
            <a:r>
              <a:rPr lang="en-GB" sz="1400" dirty="0">
                <a:effectLst/>
                <a:latin typeface="+mj-lt"/>
                <a:ea typeface="Calibri" panose="020F0502020204030204" pitchFamily="34" charset="0"/>
                <a:cs typeface="Times New Roman" panose="02020603050405020304" pitchFamily="18" charset="0"/>
              </a:rPr>
              <a:t>Weekday, and daypart analysis</a:t>
            </a:r>
          </a:p>
          <a:p>
            <a:pPr marL="285750" indent="-285750">
              <a:lnSpc>
                <a:spcPct val="107000"/>
              </a:lnSpc>
              <a:buFont typeface="Symbol" panose="05050102010706020507" pitchFamily="18" charset="2"/>
              <a:buChar char="¾"/>
            </a:pPr>
            <a:r>
              <a:rPr lang="en-GB" sz="1400" dirty="0">
                <a:effectLst/>
                <a:latin typeface="+mj-lt"/>
                <a:ea typeface="Calibri" panose="020F0502020204030204" pitchFamily="34" charset="0"/>
                <a:cs typeface="Times New Roman" panose="02020603050405020304" pitchFamily="18" charset="0"/>
              </a:rPr>
              <a:t>Ad time-lengths</a:t>
            </a:r>
          </a:p>
          <a:p>
            <a:pPr>
              <a:lnSpc>
                <a:spcPct val="107000"/>
              </a:lnSpc>
            </a:pPr>
            <a:r>
              <a:rPr lang="en-GB" sz="1400" dirty="0">
                <a:latin typeface="+mj-lt"/>
                <a:ea typeface="Calibri" panose="020F0502020204030204" pitchFamily="34" charset="0"/>
                <a:cs typeface="Times New Roman" panose="02020603050405020304" pitchFamily="18" charset="0"/>
              </a:rPr>
              <a:t>Case Studies:</a:t>
            </a:r>
          </a:p>
          <a:p>
            <a:pPr marL="285750" indent="-285750">
              <a:lnSpc>
                <a:spcPct val="107000"/>
              </a:lnSpc>
              <a:buFont typeface="Symbol" panose="05050102010706020507" pitchFamily="18" charset="2"/>
              <a:buChar char="¾"/>
            </a:pPr>
            <a:r>
              <a:rPr lang="en-GB" sz="1400" dirty="0">
                <a:latin typeface="+mj-lt"/>
                <a:ea typeface="Calibri" panose="020F0502020204030204" pitchFamily="34" charset="0"/>
                <a:cs typeface="Times New Roman" panose="02020603050405020304" pitchFamily="18" charset="0"/>
              </a:rPr>
              <a:t>Jet2, P&amp;O Cruises, and Fred. Olsen </a:t>
            </a:r>
          </a:p>
          <a:p>
            <a:pPr>
              <a:lnSpc>
                <a:spcPct val="107000"/>
              </a:lnSpc>
            </a:pPr>
            <a:endParaRPr lang="en-GB" sz="1400" dirty="0">
              <a:latin typeface="+mj-lt"/>
              <a:ea typeface="Calibri" panose="020F0502020204030204" pitchFamily="34" charset="0"/>
              <a:cs typeface="Times New Roman" panose="02020603050405020304" pitchFamily="18" charset="0"/>
            </a:endParaRPr>
          </a:p>
        </p:txBody>
      </p:sp>
      <p:sp>
        <p:nvSpPr>
          <p:cNvPr id="8" name="Text Placeholder 5">
            <a:extLst>
              <a:ext uri="{FF2B5EF4-FFF2-40B4-BE49-F238E27FC236}">
                <a16:creationId xmlns:a16="http://schemas.microsoft.com/office/drawing/2014/main" id="{16D24752-3F3E-BEFE-8BCA-56B9AAAC8E86}"/>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Marriott – Loyalty’s Just That Easy</a:t>
            </a:r>
          </a:p>
        </p:txBody>
      </p:sp>
    </p:spTree>
    <p:extLst>
      <p:ext uri="{BB962C8B-B14F-4D97-AF65-F5344CB8AC3E}">
        <p14:creationId xmlns:p14="http://schemas.microsoft.com/office/powerpoint/2010/main" val="274816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1C7A4E-2DEF-F536-8F80-33E12C193FAD}"/>
              </a:ext>
            </a:extLst>
          </p:cNvPr>
          <p:cNvSpPr txBox="1">
            <a:spLocks/>
          </p:cNvSpPr>
          <p:nvPr/>
        </p:nvSpPr>
        <p:spPr>
          <a:xfrm>
            <a:off x="371476" y="359944"/>
            <a:ext cx="5448300" cy="1021181"/>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GB" sz="3200" dirty="0">
                <a:ea typeface="Times New Roman" panose="02020603050405020304" pitchFamily="18" charset="0"/>
                <a:cs typeface="Times New Roman" panose="02020603050405020304" pitchFamily="18" charset="0"/>
              </a:rPr>
              <a:t>Jet2holidays: Welcome aboard sponsorship airways</a:t>
            </a:r>
            <a:endParaRPr lang="en-GB" dirty="0"/>
          </a:p>
        </p:txBody>
      </p:sp>
      <p:sp>
        <p:nvSpPr>
          <p:cNvPr id="2" name="Text Placeholder 1">
            <a:extLst>
              <a:ext uri="{FF2B5EF4-FFF2-40B4-BE49-F238E27FC236}">
                <a16:creationId xmlns:a16="http://schemas.microsoft.com/office/drawing/2014/main" id="{055B2773-17BB-54CC-7713-49D0C0505D4F}"/>
              </a:ext>
            </a:extLst>
          </p:cNvPr>
          <p:cNvSpPr>
            <a:spLocks noGrp="1"/>
          </p:cNvSpPr>
          <p:nvPr>
            <p:ph type="body" sz="quarter" idx="13"/>
          </p:nvPr>
        </p:nvSpPr>
        <p:spPr>
          <a:xfrm>
            <a:off x="377758" y="1614206"/>
            <a:ext cx="4368867" cy="4151593"/>
          </a:xfrm>
        </p:spPr>
        <p:txBody>
          <a:bodyPr>
            <a:normAutofit fontScale="92500" lnSpcReduction="20000"/>
          </a:bodyPr>
          <a:lstStyle/>
          <a:p>
            <a:r>
              <a:rPr lang="en-US" sz="1400" dirty="0"/>
              <a:t>Challenge:</a:t>
            </a:r>
          </a:p>
          <a:p>
            <a:pPr marL="285750" indent="-285750">
              <a:buFont typeface="Symbol" panose="05050102010706020507" pitchFamily="18" charset="2"/>
              <a:buChar char="¾"/>
            </a:pPr>
            <a:r>
              <a:rPr lang="en-US" sz="1400" dirty="0"/>
              <a:t>Inflation, the cost-of-living crisis, and wild weather pushed many towards staycations. Jet2holidays needed to reinforce its position as a travel expert.</a:t>
            </a:r>
          </a:p>
          <a:p>
            <a:r>
              <a:rPr lang="en-US" sz="1400" dirty="0"/>
              <a:t>Solution:</a:t>
            </a:r>
          </a:p>
          <a:p>
            <a:pPr marL="285750" indent="-285750">
              <a:buFont typeface="Symbol" panose="05050102010706020507" pitchFamily="18" charset="2"/>
              <a:buChar char="¾"/>
            </a:pPr>
            <a:r>
              <a:rPr lang="en-US" sz="1400" dirty="0"/>
              <a:t>By partnering with ITV’s Mamma Mia: I Have a Dream, Jet2holidays showcased its brand purpose, strengthened perceptions of its travel expertise, and boosted consideration and purchase intent.</a:t>
            </a:r>
          </a:p>
          <a:p>
            <a:r>
              <a:rPr lang="en-US" sz="1400" dirty="0"/>
              <a:t>Results:</a:t>
            </a:r>
          </a:p>
          <a:p>
            <a:pPr marL="285750" indent="-285750">
              <a:buFont typeface="Symbol" panose="05050102010706020507" pitchFamily="18" charset="2"/>
              <a:buChar char="¾"/>
            </a:pPr>
            <a:r>
              <a:rPr lang="en-US" sz="1400" dirty="0"/>
              <a:t>Creative testing showed the partnership as improving statements like ‘telling me something new about the brand’ and ‘making me want to find out more about Jet2holidays’. </a:t>
            </a:r>
          </a:p>
          <a:p>
            <a:pPr marL="285750" indent="-285750">
              <a:buFont typeface="Symbol" panose="05050102010706020507" pitchFamily="18" charset="2"/>
              <a:buChar char="¾"/>
            </a:pPr>
            <a:r>
              <a:rPr lang="en-US" sz="1400" dirty="0"/>
              <a:t>Those that recalled seeing the campaign saw strong improvements in consideration for the brand, with uplifts in likelihood to book with Jet2 in the next 12 months. Showing the movement from awareness to consideration to conversion.</a:t>
            </a:r>
          </a:p>
        </p:txBody>
      </p:sp>
      <p:pic>
        <p:nvPicPr>
          <p:cNvPr id="5" name="Picture 4" descr="A close up of a logo&#10;&#10;Description automatically generated">
            <a:extLst>
              <a:ext uri="{FF2B5EF4-FFF2-40B4-BE49-F238E27FC236}">
                <a16:creationId xmlns:a16="http://schemas.microsoft.com/office/drawing/2014/main" id="{90BB4921-3C3C-4302-D00D-B1DD90D0A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522274"/>
            <a:ext cx="1778000" cy="389373"/>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D339461E-1933-D4BE-5E92-647A69A9D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8893" y="589830"/>
            <a:ext cx="2033682" cy="265387"/>
          </a:xfrm>
          <a:prstGeom prst="rect">
            <a:avLst/>
          </a:prstGeom>
        </p:spPr>
      </p:pic>
      <p:pic>
        <p:nvPicPr>
          <p:cNvPr id="7" name="Picture Placeholder 6" descr="A group of people standing on a dock&#10;&#10;Description automatically generated">
            <a:extLst>
              <a:ext uri="{FF2B5EF4-FFF2-40B4-BE49-F238E27FC236}">
                <a16:creationId xmlns:a16="http://schemas.microsoft.com/office/drawing/2014/main" id="{0DDB99EA-9EB7-03D2-EE82-3581511573A2}"/>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8346" r="8346"/>
          <a:stretch>
            <a:fillRect/>
          </a:stretch>
        </p:blipFill>
        <p:spPr>
          <a:xfrm>
            <a:off x="5368925" y="1428750"/>
            <a:ext cx="6343650" cy="3836988"/>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p:txBody>
          <a:bodyPr>
            <a:normAutofit fontScale="90000"/>
          </a:bodyPr>
          <a:lstStyle/>
          <a:p>
            <a:r>
              <a:rPr lang="en-GB" dirty="0"/>
              <a:t>P&amp;O Cruises uses sponsorship to cruise to success</a:t>
            </a:r>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p:txBody>
          <a:bodyPr>
            <a:normAutofit/>
          </a:bodyPr>
          <a:lstStyle/>
          <a:p>
            <a:r>
              <a:rPr lang="en-GB" sz="1300" dirty="0"/>
              <a:t>Challenge:</a:t>
            </a:r>
          </a:p>
          <a:p>
            <a:pPr marL="285750" indent="-285750">
              <a:buFont typeface="Symbol" panose="05050102010706020507" pitchFamily="18" charset="2"/>
              <a:buChar char="¾"/>
            </a:pPr>
            <a:r>
              <a:rPr lang="en-GB" sz="1300" dirty="0"/>
              <a:t>P&amp;O Cruises wanted to grow the market, attracting non-cruisers to the brand and challenging the perception of the category</a:t>
            </a:r>
          </a:p>
          <a:p>
            <a:r>
              <a:rPr lang="en-GB" sz="1300" dirty="0"/>
              <a:t>Solution:</a:t>
            </a:r>
          </a:p>
          <a:p>
            <a:pPr marL="285750" indent="-285750">
              <a:buFont typeface="Symbol" panose="05050102010706020507" pitchFamily="18" charset="2"/>
              <a:buChar char="¾"/>
            </a:pPr>
            <a:r>
              <a:rPr lang="en-GB" sz="1300" dirty="0"/>
              <a:t>To position itself as a gateway to incredible experiences, the brand embarked on a two-year sponsorship of “Adventures of 4” - Channel 4’s most adventurous programming </a:t>
            </a:r>
          </a:p>
          <a:p>
            <a:r>
              <a:rPr lang="en-GB" sz="1300" dirty="0"/>
              <a:t>Results:</a:t>
            </a:r>
          </a:p>
          <a:p>
            <a:pPr marL="285750" indent="-285750">
              <a:buFont typeface="Symbol" panose="05050102010706020507" pitchFamily="18" charset="2"/>
              <a:buChar char="¾"/>
            </a:pPr>
            <a:r>
              <a:rPr lang="en-GB" sz="1300" dirty="0"/>
              <a:t>Opinion improved by 28%</a:t>
            </a:r>
          </a:p>
          <a:p>
            <a:pPr marL="285750" indent="-285750">
              <a:buFont typeface="Symbol" panose="05050102010706020507" pitchFamily="18" charset="2"/>
              <a:buChar char="¾"/>
            </a:pPr>
            <a:r>
              <a:rPr lang="en-GB" sz="1300" dirty="0"/>
              <a:t>Consideration grew by 26%</a:t>
            </a:r>
          </a:p>
          <a:p>
            <a:pPr marL="285750" indent="-285750">
              <a:buFont typeface="Symbol" panose="05050102010706020507" pitchFamily="18" charset="2"/>
              <a:buChar char="¾"/>
            </a:pPr>
            <a:r>
              <a:rPr lang="en-GB" sz="1300" dirty="0"/>
              <a:t>42% said they learned something new</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endParaRPr lang="en-GB" sz="1300" dirty="0"/>
          </a:p>
        </p:txBody>
      </p:sp>
      <p:pic>
        <p:nvPicPr>
          <p:cNvPr id="8" name="Picture Placeholder 7" descr="A cruise ship in the water&#10;&#10;Description automatically generated">
            <a:extLst>
              <a:ext uri="{FF2B5EF4-FFF2-40B4-BE49-F238E27FC236}">
                <a16:creationId xmlns:a16="http://schemas.microsoft.com/office/drawing/2014/main" id="{DC9FC523-7C76-048B-8938-6BB9D0867B4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500" r="5500"/>
          <a:stretch/>
        </p:blipFill>
        <p:spPr/>
      </p:pic>
      <p:sp>
        <p:nvSpPr>
          <p:cNvPr id="4" name="Text Placeholder 3">
            <a:extLst>
              <a:ext uri="{FF2B5EF4-FFF2-40B4-BE49-F238E27FC236}">
                <a16:creationId xmlns:a16="http://schemas.microsoft.com/office/drawing/2014/main" id="{ACCBE30A-B1D3-48B9-B391-53AD586140AE}"/>
              </a:ext>
            </a:extLst>
          </p:cNvPr>
          <p:cNvSpPr>
            <a:spLocks noGrp="1"/>
          </p:cNvSpPr>
          <p:nvPr>
            <p:ph type="body" sz="quarter" idx="15"/>
          </p:nvPr>
        </p:nvSpPr>
        <p:spPr/>
        <p:txBody>
          <a:bodyPr/>
          <a:lstStyle/>
          <a:p>
            <a:endParaRPr lang="en-GB"/>
          </a:p>
        </p:txBody>
      </p:sp>
      <p:pic>
        <p:nvPicPr>
          <p:cNvPr id="1028" name="Picture 4" descr="P&amp;O Cruises Logo PNG Transparent &amp; SVG Vector - Freebie Supply">
            <a:extLst>
              <a:ext uri="{FF2B5EF4-FFF2-40B4-BE49-F238E27FC236}">
                <a16:creationId xmlns:a16="http://schemas.microsoft.com/office/drawing/2014/main" id="{6B34B581-E1EA-DB91-C171-D18A95954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724" y="147527"/>
            <a:ext cx="1637377" cy="692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a black square&#10;&#10;Description automatically generated with medium confidence">
            <a:extLst>
              <a:ext uri="{FF2B5EF4-FFF2-40B4-BE49-F238E27FC236}">
                <a16:creationId xmlns:a16="http://schemas.microsoft.com/office/drawing/2014/main" id="{BE74605D-442E-6DF1-7327-6ADB638CD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8893" y="589830"/>
            <a:ext cx="2033682" cy="265387"/>
          </a:xfrm>
          <a:prstGeom prst="rect">
            <a:avLst/>
          </a:prstGeom>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p:txBody>
          <a:bodyPr>
            <a:normAutofit fontScale="90000"/>
          </a:bodyPr>
          <a:lstStyle/>
          <a:p>
            <a:r>
              <a:rPr lang="en-GB" dirty="0"/>
              <a:t>Fred. Olsen – Cruising up the awareness rankings</a:t>
            </a: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614206"/>
            <a:ext cx="4368867" cy="4113493"/>
          </a:xfrm>
        </p:spPr>
        <p:txBody>
          <a:bodyPr>
            <a:normAutofit fontScale="92500" lnSpcReduction="20000"/>
          </a:bodyPr>
          <a:lstStyle/>
          <a:p>
            <a:r>
              <a:rPr lang="en-GB" sz="1400" dirty="0"/>
              <a:t>Challenge:</a:t>
            </a:r>
          </a:p>
          <a:p>
            <a:pPr marL="285750" lvl="0" indent="-285750">
              <a:buFont typeface="Symbol" panose="05050102010706020507" pitchFamily="18" charset="2"/>
              <a:buChar char="¾"/>
            </a:pPr>
            <a:r>
              <a:rPr lang="en-GB" sz="1400" dirty="0"/>
              <a:t>Grow passenger booking in Scotland by 10%</a:t>
            </a:r>
          </a:p>
          <a:p>
            <a:pPr marL="285750" indent="-285750">
              <a:buFont typeface="Symbol" panose="05050102010706020507" pitchFamily="18" charset="2"/>
              <a:buChar char="¾"/>
            </a:pPr>
            <a:r>
              <a:rPr lang="en-GB" sz="1400" dirty="0"/>
              <a:t>Build trust and grow awareness in Scotland with the Fred. Olsen ABC155+ audience</a:t>
            </a:r>
          </a:p>
          <a:p>
            <a:r>
              <a:rPr lang="en-GB" sz="1400" dirty="0"/>
              <a:t>Solution:</a:t>
            </a:r>
          </a:p>
          <a:p>
            <a:pPr marL="285750" indent="-285750">
              <a:buFont typeface="Symbol" panose="05050102010706020507" pitchFamily="18" charset="2"/>
              <a:buChar char="¾"/>
            </a:pPr>
            <a:r>
              <a:rPr lang="en-GB" sz="1400" dirty="0"/>
              <a:t>Fred. Olsen had never used brand TV, Total Media proposed a solution different to anything they had done before.</a:t>
            </a:r>
          </a:p>
          <a:p>
            <a:pPr marL="285750" indent="-285750">
              <a:buFont typeface="Symbol" panose="05050102010706020507" pitchFamily="18" charset="2"/>
              <a:buChar char="¾"/>
            </a:pPr>
            <a:r>
              <a:rPr lang="en-GB" sz="1400" dirty="0"/>
              <a:t>Total Media &amp; STV developed a sponsorship that would build awareness and trust of Fred. Olsen</a:t>
            </a:r>
          </a:p>
          <a:p>
            <a:r>
              <a:rPr lang="en-GB" sz="1400" dirty="0"/>
              <a:t>Results:</a:t>
            </a:r>
          </a:p>
          <a:p>
            <a:pPr marL="285750" indent="-285750">
              <a:buFont typeface="Symbol" panose="05050102010706020507" pitchFamily="18" charset="2"/>
              <a:buChar char="¾"/>
            </a:pPr>
            <a:r>
              <a:rPr lang="en-GB" sz="1400" dirty="0"/>
              <a:t>Doubled their % increase booking target for the Scotland port</a:t>
            </a:r>
          </a:p>
          <a:p>
            <a:pPr marL="285750" indent="-285750">
              <a:buFont typeface="Symbol" panose="05050102010706020507" pitchFamily="18" charset="2"/>
              <a:buChar char="¾"/>
            </a:pPr>
            <a:r>
              <a:rPr lang="en-GB" sz="1400" dirty="0"/>
              <a:t>In Scotland they were second only to P&amp;O Cruises in unprompted awareness  </a:t>
            </a:r>
          </a:p>
          <a:p>
            <a:pPr marL="285750" indent="-285750">
              <a:buFont typeface="Symbol" panose="05050102010706020507" pitchFamily="18" charset="2"/>
              <a:buChar char="¾"/>
            </a:pPr>
            <a:r>
              <a:rPr lang="en-GB" sz="1400" dirty="0"/>
              <a:t>Fred. Olsen had their ‘best year ever’ in terms of number of cruise sales</a:t>
            </a:r>
          </a:p>
        </p:txBody>
      </p:sp>
      <p:pic>
        <p:nvPicPr>
          <p:cNvPr id="6" name="Picture Placeholder 5">
            <a:extLst>
              <a:ext uri="{FF2B5EF4-FFF2-40B4-BE49-F238E27FC236}">
                <a16:creationId xmlns:a16="http://schemas.microsoft.com/office/drawing/2014/main" id="{FF339546-DE8F-43B7-84FF-EB25CC947EE6}"/>
              </a:ext>
            </a:extLst>
          </p:cNvPr>
          <p:cNvPicPr>
            <a:picLocks noGrp="1" noChangeAspect="1"/>
          </p:cNvPicPr>
          <p:nvPr>
            <p:ph type="pic" sz="quarter" idx="14"/>
          </p:nvPr>
        </p:nvPicPr>
        <p:blipFill>
          <a:blip r:embed="rId3"/>
          <a:srcRect l="4450" r="4450"/>
          <a:stretch/>
        </p:blipFill>
        <p:spPr>
          <a:prstGeom prst="rect">
            <a:avLst/>
          </a:prstGeom>
        </p:spPr>
      </p:pic>
      <p:pic>
        <p:nvPicPr>
          <p:cNvPr id="7" name="Picture 6">
            <a:extLst>
              <a:ext uri="{FF2B5EF4-FFF2-40B4-BE49-F238E27FC236}">
                <a16:creationId xmlns:a16="http://schemas.microsoft.com/office/drawing/2014/main" id="{4CF3C0FB-B9D4-4187-BA25-25E6673F9666}"/>
              </a:ext>
            </a:extLst>
          </p:cNvPr>
          <p:cNvPicPr>
            <a:picLocks noChangeAspect="1"/>
          </p:cNvPicPr>
          <p:nvPr/>
        </p:nvPicPr>
        <p:blipFill rotWithShape="1">
          <a:blip r:embed="rId4"/>
          <a:srcRect t="31895" b="23052"/>
          <a:stretch/>
        </p:blipFill>
        <p:spPr>
          <a:xfrm>
            <a:off x="9971672" y="359944"/>
            <a:ext cx="1740903" cy="784323"/>
          </a:xfrm>
          <a:prstGeom prst="rect">
            <a:avLst/>
          </a:prstGeom>
        </p:spPr>
      </p:pic>
      <p:pic>
        <p:nvPicPr>
          <p:cNvPr id="2050" name="Picture 2" descr="Image result for fred. olsen cruise lines logo">
            <a:extLst>
              <a:ext uri="{FF2B5EF4-FFF2-40B4-BE49-F238E27FC236}">
                <a16:creationId xmlns:a16="http://schemas.microsoft.com/office/drawing/2014/main" id="{42239D44-D7D1-4B2F-88E4-FCFD45294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633" y="424724"/>
            <a:ext cx="2020636" cy="71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The image shows a large, white cruise ship with multiple dolphins swimming around it in the blue ocean under a partly cloudy sky.&#10;&#10;AI-generated content may be incorrect.">
            <a:extLst>
              <a:ext uri="{FF2B5EF4-FFF2-40B4-BE49-F238E27FC236}">
                <a16:creationId xmlns:a16="http://schemas.microsoft.com/office/drawing/2014/main" id="{C88601CB-6C7C-FBF2-9531-BB601F32D03E}"/>
              </a:ext>
            </a:extLst>
          </p:cNvPr>
          <p:cNvPicPr>
            <a:picLocks noGrp="1" noChangeAspect="1"/>
          </p:cNvPicPr>
          <p:nvPr>
            <p:ph type="pic" sz="quarter" idx="13"/>
          </p:nvPr>
        </p:nvPicPr>
        <p:blipFill>
          <a:blip r:embed="rId3"/>
          <a:srcRect l="20" r="20"/>
          <a:stretch/>
        </p:blipFill>
        <p:spPr>
          <a:prstGeom prst="rect">
            <a:avLst/>
          </a:prstGeom>
          <a:solidFill>
            <a:prstClr val="white">
              <a:lumMod val="85000"/>
            </a:prstClr>
          </a:solidFill>
          <a:ln>
            <a:noFill/>
          </a:ln>
        </p:spPr>
      </p:pic>
      <p:sp>
        <p:nvSpPr>
          <p:cNvPr id="30" name="Rectangle 29">
            <a:extLst>
              <a:ext uri="{FF2B5EF4-FFF2-40B4-BE49-F238E27FC236}">
                <a16:creationId xmlns:a16="http://schemas.microsoft.com/office/drawing/2014/main" id="{083C63A3-1525-8C01-7CA0-BC8193E4540B}"/>
              </a:ext>
            </a:extLst>
          </p:cNvPr>
          <p:cNvSpPr/>
          <p:nvPr/>
        </p:nvSpPr>
        <p:spPr>
          <a:xfrm flipH="1">
            <a:off x="-6" y="0"/>
            <a:ext cx="8013706" cy="4427621"/>
          </a:xfrm>
          <a:prstGeom prst="rect">
            <a:avLst/>
          </a:prstGeom>
          <a:gradFill flip="none" rotWithShape="1">
            <a:gsLst>
              <a:gs pos="47000">
                <a:schemeClr val="bg1">
                  <a:lumMod val="0"/>
                  <a:alpha val="0"/>
                </a:schemeClr>
              </a:gs>
              <a:gs pos="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214705EB-3F4B-826D-9DC0-B3F169D54377}"/>
              </a:ext>
            </a:extLst>
          </p:cNvPr>
          <p:cNvSpPr>
            <a:spLocks noGrp="1"/>
          </p:cNvSpPr>
          <p:nvPr>
            <p:ph type="ctrTitle"/>
          </p:nvPr>
        </p:nvSpPr>
        <p:spPr/>
        <p:txBody>
          <a:bodyPr/>
          <a:lstStyle/>
          <a:p>
            <a:r>
              <a:rPr lang="en-GB" dirty="0"/>
              <a:t>Macro spend patterns</a:t>
            </a:r>
          </a:p>
        </p:txBody>
      </p:sp>
      <p:sp>
        <p:nvSpPr>
          <p:cNvPr id="8" name="Text Placeholder 5">
            <a:extLst>
              <a:ext uri="{FF2B5EF4-FFF2-40B4-BE49-F238E27FC236}">
                <a16:creationId xmlns:a16="http://schemas.microsoft.com/office/drawing/2014/main" id="{DF5C0370-BB7E-99A8-8B8E-346926D09731}"/>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P&amp;O Cruises - </a:t>
            </a:r>
            <a:r>
              <a:rPr lang="en-US" dirty="0">
                <a:solidFill>
                  <a:schemeClr val="bg1"/>
                </a:solidFill>
              </a:rPr>
              <a:t>Cruise the Mediterranean Like Never Before </a:t>
            </a:r>
            <a:endParaRPr lang="en-GB" dirty="0">
              <a:solidFill>
                <a:schemeClr val="bg1"/>
              </a:solidFill>
            </a:endParaRPr>
          </a:p>
        </p:txBody>
      </p:sp>
    </p:spTree>
    <p:extLst>
      <p:ext uri="{BB962C8B-B14F-4D97-AF65-F5344CB8AC3E}">
        <p14:creationId xmlns:p14="http://schemas.microsoft.com/office/powerpoint/2010/main" val="153920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50F47D58-A3CD-C1CD-F622-1CA2D3745477}"/>
              </a:ext>
            </a:extLst>
          </p:cNvPr>
          <p:cNvGraphicFramePr/>
          <p:nvPr>
            <p:extLst>
              <p:ext uri="{D42A27DB-BD31-4B8C-83A1-F6EECF244321}">
                <p14:modId xmlns:p14="http://schemas.microsoft.com/office/powerpoint/2010/main" val="734047286"/>
              </p:ext>
            </p:extLst>
          </p:nvPr>
        </p:nvGraphicFramePr>
        <p:xfrm>
          <a:off x="428750" y="1257707"/>
          <a:ext cx="11334749"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Travel TV investment exceeds pre-pandemic levels</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dirty="0"/>
              <a:t>Source: Nielsen Ad Intel, 2019-2025, Travel, TV Spend, %’s show YoY change.</a:t>
            </a:r>
          </a:p>
        </p:txBody>
      </p:sp>
      <p:grpSp>
        <p:nvGrpSpPr>
          <p:cNvPr id="11" name="Group 10">
            <a:extLst>
              <a:ext uri="{FF2B5EF4-FFF2-40B4-BE49-F238E27FC236}">
                <a16:creationId xmlns:a16="http://schemas.microsoft.com/office/drawing/2014/main" id="{F782B062-90BA-42C0-DF82-38F24EBD798D}"/>
              </a:ext>
            </a:extLst>
          </p:cNvPr>
          <p:cNvGrpSpPr/>
          <p:nvPr/>
        </p:nvGrpSpPr>
        <p:grpSpPr>
          <a:xfrm>
            <a:off x="4432491" y="2916457"/>
            <a:ext cx="1316587" cy="421320"/>
            <a:chOff x="7199423" y="1500986"/>
            <a:chExt cx="1316587" cy="421320"/>
          </a:xfrm>
        </p:grpSpPr>
        <p:grpSp>
          <p:nvGrpSpPr>
            <p:cNvPr id="12" name="Group 11">
              <a:extLst>
                <a:ext uri="{FF2B5EF4-FFF2-40B4-BE49-F238E27FC236}">
                  <a16:creationId xmlns:a16="http://schemas.microsoft.com/office/drawing/2014/main" id="{624F3C5F-5782-EFB7-C530-D7ADBD2DA77C}"/>
                </a:ext>
              </a:extLst>
            </p:cNvPr>
            <p:cNvGrpSpPr/>
            <p:nvPr/>
          </p:nvGrpSpPr>
          <p:grpSpPr>
            <a:xfrm>
              <a:off x="7199423" y="1500986"/>
              <a:ext cx="876831" cy="421320"/>
              <a:chOff x="4557172" y="2530449"/>
              <a:chExt cx="876831" cy="421320"/>
            </a:xfrm>
          </p:grpSpPr>
          <p:sp>
            <p:nvSpPr>
              <p:cNvPr id="14" name="TextBox 13">
                <a:extLst>
                  <a:ext uri="{FF2B5EF4-FFF2-40B4-BE49-F238E27FC236}">
                    <a16:creationId xmlns:a16="http://schemas.microsoft.com/office/drawing/2014/main" id="{DF137046-60AA-54BA-64B3-43603261EA85}"/>
                  </a:ext>
                </a:extLst>
              </p:cNvPr>
              <p:cNvSpPr txBox="1"/>
              <p:nvPr/>
            </p:nvSpPr>
            <p:spPr>
              <a:xfrm>
                <a:off x="4557172" y="2705548"/>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+55m</a:t>
                </a:r>
              </a:p>
            </p:txBody>
          </p:sp>
          <p:sp>
            <p:nvSpPr>
              <p:cNvPr id="15" name="Arrow: Up 14">
                <a:extLst>
                  <a:ext uri="{FF2B5EF4-FFF2-40B4-BE49-F238E27FC236}">
                    <a16:creationId xmlns:a16="http://schemas.microsoft.com/office/drawing/2014/main" id="{5B249E06-82EF-112A-874A-8662042EF618}"/>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50F21258-BFF4-A197-47BD-9B9BA0B6727A}"/>
                </a:ext>
              </a:extLst>
            </p:cNvPr>
            <p:cNvSpPr txBox="1"/>
            <p:nvPr/>
          </p:nvSpPr>
          <p:spPr>
            <a:xfrm>
              <a:off x="7636497" y="158375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+40%</a:t>
              </a:r>
            </a:p>
          </p:txBody>
        </p:sp>
      </p:grpSp>
      <p:grpSp>
        <p:nvGrpSpPr>
          <p:cNvPr id="16" name="Group 15">
            <a:extLst>
              <a:ext uri="{FF2B5EF4-FFF2-40B4-BE49-F238E27FC236}">
                <a16:creationId xmlns:a16="http://schemas.microsoft.com/office/drawing/2014/main" id="{E9BD5DEB-F452-AC0B-6901-CC63ADE25D08}"/>
              </a:ext>
            </a:extLst>
          </p:cNvPr>
          <p:cNvGrpSpPr/>
          <p:nvPr/>
        </p:nvGrpSpPr>
        <p:grpSpPr>
          <a:xfrm>
            <a:off x="8915488" y="1733399"/>
            <a:ext cx="1271983" cy="418316"/>
            <a:chOff x="4679892" y="2103978"/>
            <a:chExt cx="1271983" cy="418316"/>
          </a:xfrm>
        </p:grpSpPr>
        <p:grpSp>
          <p:nvGrpSpPr>
            <p:cNvPr id="26" name="Group 25">
              <a:extLst>
                <a:ext uri="{FF2B5EF4-FFF2-40B4-BE49-F238E27FC236}">
                  <a16:creationId xmlns:a16="http://schemas.microsoft.com/office/drawing/2014/main" id="{8C0951C5-5D07-FAFB-9361-BF64186ACA88}"/>
                </a:ext>
              </a:extLst>
            </p:cNvPr>
            <p:cNvGrpSpPr/>
            <p:nvPr/>
          </p:nvGrpSpPr>
          <p:grpSpPr>
            <a:xfrm>
              <a:off x="4679892" y="2103978"/>
              <a:ext cx="822311" cy="418316"/>
              <a:chOff x="4674092" y="2562303"/>
              <a:chExt cx="822311" cy="418316"/>
            </a:xfrm>
          </p:grpSpPr>
          <p:sp>
            <p:nvSpPr>
              <p:cNvPr id="28" name="TextBox 27">
                <a:extLst>
                  <a:ext uri="{FF2B5EF4-FFF2-40B4-BE49-F238E27FC236}">
                    <a16:creationId xmlns:a16="http://schemas.microsoft.com/office/drawing/2014/main" id="{EB19D4E8-6B8C-983F-CA9A-A6A7021ED1D2}"/>
                  </a:ext>
                </a:extLst>
              </p:cNvPr>
              <p:cNvSpPr txBox="1"/>
              <p:nvPr/>
            </p:nvSpPr>
            <p:spPr>
              <a:xfrm>
                <a:off x="4674092" y="2734398"/>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-£2m</a:t>
                </a:r>
              </a:p>
            </p:txBody>
          </p:sp>
          <p:sp>
            <p:nvSpPr>
              <p:cNvPr id="29" name="Arrow: Up 28">
                <a:extLst>
                  <a:ext uri="{FF2B5EF4-FFF2-40B4-BE49-F238E27FC236}">
                    <a16:creationId xmlns:a16="http://schemas.microsoft.com/office/drawing/2014/main" id="{E087EC5A-CFD6-3AEC-6C00-7BC209632037}"/>
                  </a:ext>
                </a:extLst>
              </p:cNvPr>
              <p:cNvSpPr/>
              <p:nvPr/>
            </p:nvSpPr>
            <p:spPr>
              <a:xfrm rot="10800000">
                <a:off x="5059328" y="2562303"/>
                <a:ext cx="437075" cy="344190"/>
              </a:xfrm>
              <a:prstGeom prst="upArrow">
                <a:avLst>
                  <a:gd name="adj1" fmla="val 72751"/>
                  <a:gd name="adj2" fmla="val 50000"/>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27" name="TextBox 26">
              <a:extLst>
                <a:ext uri="{FF2B5EF4-FFF2-40B4-BE49-F238E27FC236}">
                  <a16:creationId xmlns:a16="http://schemas.microsoft.com/office/drawing/2014/main" id="{F7DC8D94-796C-83E3-5121-7E89CE43F384}"/>
                </a:ext>
              </a:extLst>
            </p:cNvPr>
            <p:cNvSpPr txBox="1"/>
            <p:nvPr/>
          </p:nvSpPr>
          <p:spPr>
            <a:xfrm>
              <a:off x="5072362" y="215296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a:t>
              </a:r>
              <a:r>
                <a:rPr lang="en-GB" sz="800" b="1" dirty="0">
                  <a:solidFill>
                    <a:prstClr val="white"/>
                  </a:solidFill>
                  <a:latin typeface="Arial"/>
                </a:rPr>
                <a:t>1</a:t>
              </a:r>
              <a:r>
                <a:rPr kumimoji="0" lang="en-GB" sz="800" b="1" i="0" u="none" strike="noStrike" kern="1200" cap="none" spc="0" normalizeH="0" baseline="0" noProof="0" dirty="0">
                  <a:ln>
                    <a:noFill/>
                  </a:ln>
                  <a:solidFill>
                    <a:prstClr val="white"/>
                  </a:solidFill>
                  <a:effectLst/>
                  <a:uLnTx/>
                  <a:uFillTx/>
                  <a:latin typeface="Arial"/>
                  <a:ea typeface="+mn-ea"/>
                  <a:cs typeface="+mn-cs"/>
                </a:rPr>
                <a:t>%</a:t>
              </a:r>
            </a:p>
          </p:txBody>
        </p:sp>
      </p:grpSp>
      <p:grpSp>
        <p:nvGrpSpPr>
          <p:cNvPr id="4" name="Group 3">
            <a:extLst>
              <a:ext uri="{FF2B5EF4-FFF2-40B4-BE49-F238E27FC236}">
                <a16:creationId xmlns:a16="http://schemas.microsoft.com/office/drawing/2014/main" id="{B1BFCDB5-BED7-0F54-4FA4-282F194BA613}"/>
              </a:ext>
            </a:extLst>
          </p:cNvPr>
          <p:cNvGrpSpPr/>
          <p:nvPr/>
        </p:nvGrpSpPr>
        <p:grpSpPr>
          <a:xfrm>
            <a:off x="5846611" y="1722943"/>
            <a:ext cx="1411041" cy="418316"/>
            <a:chOff x="7104969" y="1500986"/>
            <a:chExt cx="1411041" cy="418316"/>
          </a:xfrm>
        </p:grpSpPr>
        <p:grpSp>
          <p:nvGrpSpPr>
            <p:cNvPr id="5" name="Group 4">
              <a:extLst>
                <a:ext uri="{FF2B5EF4-FFF2-40B4-BE49-F238E27FC236}">
                  <a16:creationId xmlns:a16="http://schemas.microsoft.com/office/drawing/2014/main" id="{AC6D6A7C-3F55-C81D-4DB8-F3D0F7CAA615}"/>
                </a:ext>
              </a:extLst>
            </p:cNvPr>
            <p:cNvGrpSpPr/>
            <p:nvPr/>
          </p:nvGrpSpPr>
          <p:grpSpPr>
            <a:xfrm>
              <a:off x="7104969" y="1500986"/>
              <a:ext cx="971285" cy="418316"/>
              <a:chOff x="4462718" y="2530449"/>
              <a:chExt cx="971285" cy="418316"/>
            </a:xfrm>
          </p:grpSpPr>
          <p:sp>
            <p:nvSpPr>
              <p:cNvPr id="7" name="TextBox 6">
                <a:extLst>
                  <a:ext uri="{FF2B5EF4-FFF2-40B4-BE49-F238E27FC236}">
                    <a16:creationId xmlns:a16="http://schemas.microsoft.com/office/drawing/2014/main" id="{AC4F315F-8A9A-B0E4-CCDF-0EBDF30858EA}"/>
                  </a:ext>
                </a:extLst>
              </p:cNvPr>
              <p:cNvSpPr txBox="1"/>
              <p:nvPr/>
            </p:nvSpPr>
            <p:spPr>
              <a:xfrm>
                <a:off x="4462718" y="2702544"/>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a:t>
                </a:r>
                <a:r>
                  <a:rPr lang="en-GB" sz="1000" b="1" dirty="0">
                    <a:solidFill>
                      <a:prstClr val="black"/>
                    </a:solidFill>
                    <a:latin typeface="Arial"/>
                  </a:rPr>
                  <a:t>160</a:t>
                </a:r>
                <a:r>
                  <a:rPr kumimoji="0" lang="en-GB" sz="1000" b="1" i="0" u="none" strike="noStrike" kern="1200" cap="none" spc="0" normalizeH="0" baseline="0" noProof="0" dirty="0">
                    <a:ln>
                      <a:noFill/>
                    </a:ln>
                    <a:solidFill>
                      <a:prstClr val="black"/>
                    </a:solidFill>
                    <a:effectLst/>
                    <a:uLnTx/>
                    <a:uFillTx/>
                    <a:latin typeface="Arial"/>
                    <a:ea typeface="+mn-ea"/>
                    <a:cs typeface="+mn-cs"/>
                  </a:rPr>
                  <a:t>m</a:t>
                </a:r>
              </a:p>
            </p:txBody>
          </p:sp>
          <p:sp>
            <p:nvSpPr>
              <p:cNvPr id="8" name="Arrow: Up 7">
                <a:extLst>
                  <a:ext uri="{FF2B5EF4-FFF2-40B4-BE49-F238E27FC236}">
                    <a16:creationId xmlns:a16="http://schemas.microsoft.com/office/drawing/2014/main" id="{12B4377C-2A3A-C926-21D5-91937AB6EA80}"/>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6" name="TextBox 5">
              <a:extLst>
                <a:ext uri="{FF2B5EF4-FFF2-40B4-BE49-F238E27FC236}">
                  <a16:creationId xmlns:a16="http://schemas.microsoft.com/office/drawing/2014/main" id="{70D642BC-6CDC-EFBF-3377-A597BBDEA171}"/>
                </a:ext>
              </a:extLst>
            </p:cNvPr>
            <p:cNvSpPr txBox="1"/>
            <p:nvPr/>
          </p:nvSpPr>
          <p:spPr>
            <a:xfrm>
              <a:off x="7636497" y="158375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+8</a:t>
              </a:r>
              <a:r>
                <a:rPr lang="en-GB" sz="800" b="1" dirty="0">
                  <a:solidFill>
                    <a:prstClr val="white"/>
                  </a:solidFill>
                  <a:latin typeface="Arial"/>
                </a:rPr>
                <a:t>4</a:t>
              </a:r>
              <a:r>
                <a:rPr kumimoji="0" lang="en-GB" sz="800" b="1" i="0" u="none" strike="noStrike" kern="1200" cap="none" spc="0" normalizeH="0" baseline="0" noProof="0" dirty="0">
                  <a:ln>
                    <a:noFill/>
                  </a:ln>
                  <a:solidFill>
                    <a:prstClr val="white"/>
                  </a:solidFill>
                  <a:effectLst/>
                  <a:uLnTx/>
                  <a:uFillTx/>
                  <a:latin typeface="Arial"/>
                  <a:ea typeface="+mn-ea"/>
                  <a:cs typeface="+mn-cs"/>
                </a:rPr>
                <a:t>%</a:t>
              </a:r>
            </a:p>
          </p:txBody>
        </p:sp>
      </p:grpSp>
      <p:grpSp>
        <p:nvGrpSpPr>
          <p:cNvPr id="10" name="Group 9">
            <a:extLst>
              <a:ext uri="{FF2B5EF4-FFF2-40B4-BE49-F238E27FC236}">
                <a16:creationId xmlns:a16="http://schemas.microsoft.com/office/drawing/2014/main" id="{1C572F48-F9FD-1D69-42F0-6179175A43B9}"/>
              </a:ext>
            </a:extLst>
          </p:cNvPr>
          <p:cNvGrpSpPr/>
          <p:nvPr/>
        </p:nvGrpSpPr>
        <p:grpSpPr>
          <a:xfrm>
            <a:off x="10342067" y="1512778"/>
            <a:ext cx="1407375" cy="418316"/>
            <a:chOff x="7154029" y="1500986"/>
            <a:chExt cx="1407375" cy="418316"/>
          </a:xfrm>
        </p:grpSpPr>
        <p:grpSp>
          <p:nvGrpSpPr>
            <p:cNvPr id="17" name="Group 16">
              <a:extLst>
                <a:ext uri="{FF2B5EF4-FFF2-40B4-BE49-F238E27FC236}">
                  <a16:creationId xmlns:a16="http://schemas.microsoft.com/office/drawing/2014/main" id="{8DDCAC7F-960D-4583-5B08-EE2ECEC242B2}"/>
                </a:ext>
              </a:extLst>
            </p:cNvPr>
            <p:cNvGrpSpPr/>
            <p:nvPr/>
          </p:nvGrpSpPr>
          <p:grpSpPr>
            <a:xfrm>
              <a:off x="7154029" y="1500986"/>
              <a:ext cx="922225" cy="418316"/>
              <a:chOff x="4511778" y="2530449"/>
              <a:chExt cx="922225" cy="418316"/>
            </a:xfrm>
          </p:grpSpPr>
          <p:sp>
            <p:nvSpPr>
              <p:cNvPr id="19" name="TextBox 18">
                <a:extLst>
                  <a:ext uri="{FF2B5EF4-FFF2-40B4-BE49-F238E27FC236}">
                    <a16:creationId xmlns:a16="http://schemas.microsoft.com/office/drawing/2014/main" id="{2731CAF8-860F-7A26-6801-D285EFDB13D0}"/>
                  </a:ext>
                </a:extLst>
              </p:cNvPr>
              <p:cNvSpPr txBox="1"/>
              <p:nvPr/>
            </p:nvSpPr>
            <p:spPr>
              <a:xfrm>
                <a:off x="4511778" y="2702544"/>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a:t>
                </a:r>
                <a:r>
                  <a:rPr lang="en-GB" sz="1000" b="1" dirty="0">
                    <a:solidFill>
                      <a:prstClr val="black"/>
                    </a:solidFill>
                    <a:latin typeface="Arial"/>
                  </a:rPr>
                  <a:t>26</a:t>
                </a:r>
                <a:r>
                  <a:rPr kumimoji="0" lang="en-GB" sz="1000" b="1" i="0" u="none" strike="noStrike" kern="1200" cap="none" spc="0" normalizeH="0" baseline="0" noProof="0" dirty="0">
                    <a:ln>
                      <a:noFill/>
                    </a:ln>
                    <a:solidFill>
                      <a:prstClr val="black"/>
                    </a:solidFill>
                    <a:effectLst/>
                    <a:uLnTx/>
                    <a:uFillTx/>
                    <a:latin typeface="Arial"/>
                    <a:ea typeface="+mn-ea"/>
                    <a:cs typeface="+mn-cs"/>
                  </a:rPr>
                  <a:t>m</a:t>
                </a:r>
              </a:p>
            </p:txBody>
          </p:sp>
          <p:sp>
            <p:nvSpPr>
              <p:cNvPr id="20" name="Arrow: Up 19">
                <a:extLst>
                  <a:ext uri="{FF2B5EF4-FFF2-40B4-BE49-F238E27FC236}">
                    <a16:creationId xmlns:a16="http://schemas.microsoft.com/office/drawing/2014/main" id="{78F56B56-73C9-286B-2D01-F61A48B9F48C}"/>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8" name="TextBox 17">
              <a:extLst>
                <a:ext uri="{FF2B5EF4-FFF2-40B4-BE49-F238E27FC236}">
                  <a16:creationId xmlns:a16="http://schemas.microsoft.com/office/drawing/2014/main" id="{9B4887B7-CC8E-A080-48EA-4AC793AE6995}"/>
                </a:ext>
              </a:extLst>
            </p:cNvPr>
            <p:cNvSpPr txBox="1"/>
            <p:nvPr/>
          </p:nvSpPr>
          <p:spPr>
            <a:xfrm>
              <a:off x="7681891" y="158791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+7%</a:t>
              </a:r>
            </a:p>
          </p:txBody>
        </p:sp>
      </p:grpSp>
      <p:grpSp>
        <p:nvGrpSpPr>
          <p:cNvPr id="25" name="Group 24">
            <a:extLst>
              <a:ext uri="{FF2B5EF4-FFF2-40B4-BE49-F238E27FC236}">
                <a16:creationId xmlns:a16="http://schemas.microsoft.com/office/drawing/2014/main" id="{CFEBBD71-5D35-0AA7-F274-5D053F243B06}"/>
              </a:ext>
            </a:extLst>
          </p:cNvPr>
          <p:cNvGrpSpPr/>
          <p:nvPr/>
        </p:nvGrpSpPr>
        <p:grpSpPr>
          <a:xfrm>
            <a:off x="7377475" y="1708475"/>
            <a:ext cx="1318981" cy="426956"/>
            <a:chOff x="7197029" y="1500986"/>
            <a:chExt cx="1318981" cy="426956"/>
          </a:xfrm>
        </p:grpSpPr>
        <p:grpSp>
          <p:nvGrpSpPr>
            <p:cNvPr id="30" name="Group 29">
              <a:extLst>
                <a:ext uri="{FF2B5EF4-FFF2-40B4-BE49-F238E27FC236}">
                  <a16:creationId xmlns:a16="http://schemas.microsoft.com/office/drawing/2014/main" id="{2E62EAF6-42B2-1B74-B2B9-F63DC1A91453}"/>
                </a:ext>
              </a:extLst>
            </p:cNvPr>
            <p:cNvGrpSpPr/>
            <p:nvPr/>
          </p:nvGrpSpPr>
          <p:grpSpPr>
            <a:xfrm>
              <a:off x="7197029" y="1500986"/>
              <a:ext cx="879225" cy="426956"/>
              <a:chOff x="4554778" y="2530449"/>
              <a:chExt cx="879225" cy="426956"/>
            </a:xfrm>
          </p:grpSpPr>
          <p:sp>
            <p:nvSpPr>
              <p:cNvPr id="32" name="TextBox 31">
                <a:extLst>
                  <a:ext uri="{FF2B5EF4-FFF2-40B4-BE49-F238E27FC236}">
                    <a16:creationId xmlns:a16="http://schemas.microsoft.com/office/drawing/2014/main" id="{6CD15EE8-D04D-8B10-D516-46C92611FF5D}"/>
                  </a:ext>
                </a:extLst>
              </p:cNvPr>
              <p:cNvSpPr txBox="1"/>
              <p:nvPr/>
            </p:nvSpPr>
            <p:spPr>
              <a:xfrm>
                <a:off x="4554778" y="2711184"/>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+£5m</a:t>
                </a:r>
              </a:p>
            </p:txBody>
          </p:sp>
          <p:sp>
            <p:nvSpPr>
              <p:cNvPr id="33" name="Arrow: Up 32">
                <a:extLst>
                  <a:ext uri="{FF2B5EF4-FFF2-40B4-BE49-F238E27FC236}">
                    <a16:creationId xmlns:a16="http://schemas.microsoft.com/office/drawing/2014/main" id="{ECB44ADC-9AA8-E983-2980-20D6456D653D}"/>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31" name="TextBox 30">
              <a:extLst>
                <a:ext uri="{FF2B5EF4-FFF2-40B4-BE49-F238E27FC236}">
                  <a16:creationId xmlns:a16="http://schemas.microsoft.com/office/drawing/2014/main" id="{590D22FD-7B5C-F62E-76C0-23BB20053A75}"/>
                </a:ext>
              </a:extLst>
            </p:cNvPr>
            <p:cNvSpPr txBox="1"/>
            <p:nvPr/>
          </p:nvSpPr>
          <p:spPr>
            <a:xfrm>
              <a:off x="7636497" y="158375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a:t>
              </a:r>
              <a:r>
                <a:rPr lang="en-GB" sz="800" b="1" dirty="0">
                  <a:solidFill>
                    <a:prstClr val="white"/>
                  </a:solidFill>
                  <a:latin typeface="Arial"/>
                </a:rPr>
                <a:t>1</a:t>
              </a:r>
              <a:r>
                <a:rPr kumimoji="0" lang="en-GB" sz="800" b="1" i="0" u="none" strike="noStrike" kern="1200" cap="none" spc="0" normalizeH="0" baseline="0" noProof="0" dirty="0">
                  <a:ln>
                    <a:noFill/>
                  </a:ln>
                  <a:solidFill>
                    <a:prstClr val="white"/>
                  </a:solidFill>
                  <a:effectLst/>
                  <a:uLnTx/>
                  <a:uFillTx/>
                  <a:latin typeface="Arial"/>
                  <a:ea typeface="+mn-ea"/>
                  <a:cs typeface="+mn-cs"/>
                </a:rPr>
                <a:t>%</a:t>
              </a:r>
            </a:p>
          </p:txBody>
        </p:sp>
      </p:grpSp>
      <p:grpSp>
        <p:nvGrpSpPr>
          <p:cNvPr id="34" name="Group 33">
            <a:extLst>
              <a:ext uri="{FF2B5EF4-FFF2-40B4-BE49-F238E27FC236}">
                <a16:creationId xmlns:a16="http://schemas.microsoft.com/office/drawing/2014/main" id="{BDB40861-EED9-E4E9-1F1D-19FA9E51AE79}"/>
              </a:ext>
            </a:extLst>
          </p:cNvPr>
          <p:cNvGrpSpPr/>
          <p:nvPr/>
        </p:nvGrpSpPr>
        <p:grpSpPr>
          <a:xfrm>
            <a:off x="2940842" y="3316550"/>
            <a:ext cx="1342952" cy="437738"/>
            <a:chOff x="4697823" y="2093660"/>
            <a:chExt cx="1342952" cy="437738"/>
          </a:xfrm>
        </p:grpSpPr>
        <p:grpSp>
          <p:nvGrpSpPr>
            <p:cNvPr id="35" name="Group 34">
              <a:extLst>
                <a:ext uri="{FF2B5EF4-FFF2-40B4-BE49-F238E27FC236}">
                  <a16:creationId xmlns:a16="http://schemas.microsoft.com/office/drawing/2014/main" id="{FC94EE49-07D7-A7C7-52A5-00FF9C3C9F6B}"/>
                </a:ext>
              </a:extLst>
            </p:cNvPr>
            <p:cNvGrpSpPr/>
            <p:nvPr/>
          </p:nvGrpSpPr>
          <p:grpSpPr>
            <a:xfrm>
              <a:off x="4697823" y="2093660"/>
              <a:ext cx="893280" cy="437738"/>
              <a:chOff x="4692023" y="2551985"/>
              <a:chExt cx="893280" cy="437738"/>
            </a:xfrm>
          </p:grpSpPr>
          <p:sp>
            <p:nvSpPr>
              <p:cNvPr id="38" name="TextBox 37">
                <a:extLst>
                  <a:ext uri="{FF2B5EF4-FFF2-40B4-BE49-F238E27FC236}">
                    <a16:creationId xmlns:a16="http://schemas.microsoft.com/office/drawing/2014/main" id="{CAF78315-2744-60BA-50AC-7842E8894115}"/>
                  </a:ext>
                </a:extLst>
              </p:cNvPr>
              <p:cNvSpPr txBox="1"/>
              <p:nvPr/>
            </p:nvSpPr>
            <p:spPr>
              <a:xfrm>
                <a:off x="4692023" y="2743502"/>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a:t>
                </a:r>
                <a:r>
                  <a:rPr lang="en-GB" sz="1000" b="1" dirty="0">
                    <a:solidFill>
                      <a:prstClr val="black"/>
                    </a:solidFill>
                    <a:latin typeface="Arial"/>
                  </a:rPr>
                  <a:t>137</a:t>
                </a:r>
                <a:r>
                  <a:rPr kumimoji="0" lang="en-GB" sz="1000" b="1" i="0" u="none" strike="noStrike" kern="1200" cap="none" spc="0" normalizeH="0" baseline="0" noProof="0" dirty="0">
                    <a:ln>
                      <a:noFill/>
                    </a:ln>
                    <a:solidFill>
                      <a:prstClr val="black"/>
                    </a:solidFill>
                    <a:effectLst/>
                    <a:uLnTx/>
                    <a:uFillTx/>
                    <a:latin typeface="Arial"/>
                    <a:ea typeface="+mn-ea"/>
                    <a:cs typeface="+mn-cs"/>
                  </a:rPr>
                  <a:t>m</a:t>
                </a:r>
              </a:p>
            </p:txBody>
          </p:sp>
          <p:sp>
            <p:nvSpPr>
              <p:cNvPr id="39" name="Arrow: Up 38">
                <a:extLst>
                  <a:ext uri="{FF2B5EF4-FFF2-40B4-BE49-F238E27FC236}">
                    <a16:creationId xmlns:a16="http://schemas.microsoft.com/office/drawing/2014/main" id="{A0EEB18E-B2EF-DB99-FAAD-1796D5BAF8D8}"/>
                  </a:ext>
                </a:extLst>
              </p:cNvPr>
              <p:cNvSpPr/>
              <p:nvPr/>
            </p:nvSpPr>
            <p:spPr>
              <a:xfrm rot="10800000">
                <a:off x="5148228" y="2551985"/>
                <a:ext cx="437075" cy="344190"/>
              </a:xfrm>
              <a:prstGeom prst="upArrow">
                <a:avLst>
                  <a:gd name="adj1" fmla="val 72751"/>
                  <a:gd name="adj2" fmla="val 50000"/>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37" name="TextBox 36">
              <a:extLst>
                <a:ext uri="{FF2B5EF4-FFF2-40B4-BE49-F238E27FC236}">
                  <a16:creationId xmlns:a16="http://schemas.microsoft.com/office/drawing/2014/main" id="{9E665E1E-6D2B-B4EB-F80F-318DC49CE5BB}"/>
                </a:ext>
              </a:extLst>
            </p:cNvPr>
            <p:cNvSpPr txBox="1"/>
            <p:nvPr/>
          </p:nvSpPr>
          <p:spPr>
            <a:xfrm>
              <a:off x="5161262" y="2142644"/>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-50%</a:t>
              </a:r>
            </a:p>
          </p:txBody>
        </p:sp>
      </p:grpSp>
    </p:spTree>
    <p:extLst>
      <p:ext uri="{BB962C8B-B14F-4D97-AF65-F5344CB8AC3E}">
        <p14:creationId xmlns:p14="http://schemas.microsoft.com/office/powerpoint/2010/main" val="2219336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50F47D58-A3CD-C1CD-F622-1CA2D3745477}"/>
              </a:ext>
            </a:extLst>
          </p:cNvPr>
          <p:cNvGraphicFramePr/>
          <p:nvPr>
            <p:extLst>
              <p:ext uri="{D42A27DB-BD31-4B8C-83A1-F6EECF244321}">
                <p14:modId xmlns:p14="http://schemas.microsoft.com/office/powerpoint/2010/main" val="281341551"/>
              </p:ext>
            </p:extLst>
          </p:nvPr>
        </p:nvGraphicFramePr>
        <p:xfrm>
          <a:off x="428750" y="1257707"/>
          <a:ext cx="11334749"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In 2025, national rail and travel agents drove growth</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dirty="0"/>
              <a:t>Source: Nielsen Ad Intel, 2019-2025, Travel, TV Spend, %’s show YoY change.</a:t>
            </a:r>
          </a:p>
        </p:txBody>
      </p:sp>
      <p:grpSp>
        <p:nvGrpSpPr>
          <p:cNvPr id="4" name="Group 3">
            <a:extLst>
              <a:ext uri="{FF2B5EF4-FFF2-40B4-BE49-F238E27FC236}">
                <a16:creationId xmlns:a16="http://schemas.microsoft.com/office/drawing/2014/main" id="{9455D314-795D-1C57-CA30-CD8728F885B9}"/>
              </a:ext>
            </a:extLst>
          </p:cNvPr>
          <p:cNvGrpSpPr/>
          <p:nvPr/>
        </p:nvGrpSpPr>
        <p:grpSpPr>
          <a:xfrm>
            <a:off x="4432491" y="2916457"/>
            <a:ext cx="1316587" cy="421320"/>
            <a:chOff x="7199423" y="1500986"/>
            <a:chExt cx="1316587" cy="421320"/>
          </a:xfrm>
        </p:grpSpPr>
        <p:grpSp>
          <p:nvGrpSpPr>
            <p:cNvPr id="25" name="Group 24">
              <a:extLst>
                <a:ext uri="{FF2B5EF4-FFF2-40B4-BE49-F238E27FC236}">
                  <a16:creationId xmlns:a16="http://schemas.microsoft.com/office/drawing/2014/main" id="{8DD898E3-8728-F968-0E7C-20B5F153A20F}"/>
                </a:ext>
              </a:extLst>
            </p:cNvPr>
            <p:cNvGrpSpPr/>
            <p:nvPr/>
          </p:nvGrpSpPr>
          <p:grpSpPr>
            <a:xfrm>
              <a:off x="7199423" y="1500986"/>
              <a:ext cx="876831" cy="421320"/>
              <a:chOff x="4557172" y="2530449"/>
              <a:chExt cx="876831" cy="421320"/>
            </a:xfrm>
          </p:grpSpPr>
          <p:sp>
            <p:nvSpPr>
              <p:cNvPr id="27" name="TextBox 26">
                <a:extLst>
                  <a:ext uri="{FF2B5EF4-FFF2-40B4-BE49-F238E27FC236}">
                    <a16:creationId xmlns:a16="http://schemas.microsoft.com/office/drawing/2014/main" id="{AB0C1DFC-E355-BC05-E7DF-7813213A082F}"/>
                  </a:ext>
                </a:extLst>
              </p:cNvPr>
              <p:cNvSpPr txBox="1"/>
              <p:nvPr/>
            </p:nvSpPr>
            <p:spPr>
              <a:xfrm>
                <a:off x="4557172" y="2705548"/>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+55m</a:t>
                </a:r>
              </a:p>
            </p:txBody>
          </p:sp>
          <p:sp>
            <p:nvSpPr>
              <p:cNvPr id="28" name="Arrow: Up 27">
                <a:extLst>
                  <a:ext uri="{FF2B5EF4-FFF2-40B4-BE49-F238E27FC236}">
                    <a16:creationId xmlns:a16="http://schemas.microsoft.com/office/drawing/2014/main" id="{ED4D53AE-9277-57C8-0353-5D40975F435A}"/>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26" name="TextBox 25">
              <a:extLst>
                <a:ext uri="{FF2B5EF4-FFF2-40B4-BE49-F238E27FC236}">
                  <a16:creationId xmlns:a16="http://schemas.microsoft.com/office/drawing/2014/main" id="{ABB6B617-9453-3043-FDA8-306B898F201F}"/>
                </a:ext>
              </a:extLst>
            </p:cNvPr>
            <p:cNvSpPr txBox="1"/>
            <p:nvPr/>
          </p:nvSpPr>
          <p:spPr>
            <a:xfrm>
              <a:off x="7636497" y="158375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+40%</a:t>
              </a:r>
            </a:p>
          </p:txBody>
        </p:sp>
      </p:grpSp>
      <p:grpSp>
        <p:nvGrpSpPr>
          <p:cNvPr id="29" name="Group 28">
            <a:extLst>
              <a:ext uri="{FF2B5EF4-FFF2-40B4-BE49-F238E27FC236}">
                <a16:creationId xmlns:a16="http://schemas.microsoft.com/office/drawing/2014/main" id="{7A1AE5AA-1AA5-7974-2217-7E41617A32EC}"/>
              </a:ext>
            </a:extLst>
          </p:cNvPr>
          <p:cNvGrpSpPr/>
          <p:nvPr/>
        </p:nvGrpSpPr>
        <p:grpSpPr>
          <a:xfrm>
            <a:off x="8915488" y="1733399"/>
            <a:ext cx="1271983" cy="418316"/>
            <a:chOff x="4679892" y="2103978"/>
            <a:chExt cx="1271983" cy="418316"/>
          </a:xfrm>
        </p:grpSpPr>
        <p:grpSp>
          <p:nvGrpSpPr>
            <p:cNvPr id="30" name="Group 29">
              <a:extLst>
                <a:ext uri="{FF2B5EF4-FFF2-40B4-BE49-F238E27FC236}">
                  <a16:creationId xmlns:a16="http://schemas.microsoft.com/office/drawing/2014/main" id="{5F21FDFB-C2E1-A121-29C6-A9822C2CED30}"/>
                </a:ext>
              </a:extLst>
            </p:cNvPr>
            <p:cNvGrpSpPr/>
            <p:nvPr/>
          </p:nvGrpSpPr>
          <p:grpSpPr>
            <a:xfrm>
              <a:off x="4679892" y="2103978"/>
              <a:ext cx="822311" cy="418316"/>
              <a:chOff x="4674092" y="2562303"/>
              <a:chExt cx="822311" cy="418316"/>
            </a:xfrm>
          </p:grpSpPr>
          <p:sp>
            <p:nvSpPr>
              <p:cNvPr id="32" name="TextBox 31">
                <a:extLst>
                  <a:ext uri="{FF2B5EF4-FFF2-40B4-BE49-F238E27FC236}">
                    <a16:creationId xmlns:a16="http://schemas.microsoft.com/office/drawing/2014/main" id="{3F05680C-81E0-1C09-1D70-4A402CF3C189}"/>
                  </a:ext>
                </a:extLst>
              </p:cNvPr>
              <p:cNvSpPr txBox="1"/>
              <p:nvPr/>
            </p:nvSpPr>
            <p:spPr>
              <a:xfrm>
                <a:off x="4674092" y="2734398"/>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-£2m</a:t>
                </a:r>
              </a:p>
            </p:txBody>
          </p:sp>
          <p:sp>
            <p:nvSpPr>
              <p:cNvPr id="33" name="Arrow: Up 32">
                <a:extLst>
                  <a:ext uri="{FF2B5EF4-FFF2-40B4-BE49-F238E27FC236}">
                    <a16:creationId xmlns:a16="http://schemas.microsoft.com/office/drawing/2014/main" id="{2B4CF29A-5414-7087-30B7-2CCD0B96622B}"/>
                  </a:ext>
                </a:extLst>
              </p:cNvPr>
              <p:cNvSpPr/>
              <p:nvPr/>
            </p:nvSpPr>
            <p:spPr>
              <a:xfrm rot="10800000">
                <a:off x="5059328" y="2562303"/>
                <a:ext cx="437075" cy="344190"/>
              </a:xfrm>
              <a:prstGeom prst="upArrow">
                <a:avLst>
                  <a:gd name="adj1" fmla="val 72751"/>
                  <a:gd name="adj2" fmla="val 50000"/>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31" name="TextBox 30">
              <a:extLst>
                <a:ext uri="{FF2B5EF4-FFF2-40B4-BE49-F238E27FC236}">
                  <a16:creationId xmlns:a16="http://schemas.microsoft.com/office/drawing/2014/main" id="{8A096D1D-A8C5-B940-CFC1-A2394C41D7CF}"/>
                </a:ext>
              </a:extLst>
            </p:cNvPr>
            <p:cNvSpPr txBox="1"/>
            <p:nvPr/>
          </p:nvSpPr>
          <p:spPr>
            <a:xfrm>
              <a:off x="5072362" y="215296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a:t>
              </a:r>
              <a:r>
                <a:rPr lang="en-GB" sz="800" b="1" dirty="0">
                  <a:solidFill>
                    <a:prstClr val="white"/>
                  </a:solidFill>
                  <a:latin typeface="Arial"/>
                </a:rPr>
                <a:t>1</a:t>
              </a:r>
              <a:r>
                <a:rPr kumimoji="0" lang="en-GB" sz="800" b="1" i="0" u="none" strike="noStrike" kern="1200" cap="none" spc="0" normalizeH="0" baseline="0" noProof="0" dirty="0">
                  <a:ln>
                    <a:noFill/>
                  </a:ln>
                  <a:solidFill>
                    <a:prstClr val="white"/>
                  </a:solidFill>
                  <a:effectLst/>
                  <a:uLnTx/>
                  <a:uFillTx/>
                  <a:latin typeface="Arial"/>
                  <a:ea typeface="+mn-ea"/>
                  <a:cs typeface="+mn-cs"/>
                </a:rPr>
                <a:t>%</a:t>
              </a:r>
            </a:p>
          </p:txBody>
        </p:sp>
      </p:grpSp>
      <p:grpSp>
        <p:nvGrpSpPr>
          <p:cNvPr id="34" name="Group 33">
            <a:extLst>
              <a:ext uri="{FF2B5EF4-FFF2-40B4-BE49-F238E27FC236}">
                <a16:creationId xmlns:a16="http://schemas.microsoft.com/office/drawing/2014/main" id="{5E98B1A8-2740-9486-7326-48F7C078620D}"/>
              </a:ext>
            </a:extLst>
          </p:cNvPr>
          <p:cNvGrpSpPr/>
          <p:nvPr/>
        </p:nvGrpSpPr>
        <p:grpSpPr>
          <a:xfrm>
            <a:off x="5846611" y="1722943"/>
            <a:ext cx="1411041" cy="418316"/>
            <a:chOff x="7104969" y="1500986"/>
            <a:chExt cx="1411041" cy="418316"/>
          </a:xfrm>
        </p:grpSpPr>
        <p:grpSp>
          <p:nvGrpSpPr>
            <p:cNvPr id="35" name="Group 34">
              <a:extLst>
                <a:ext uri="{FF2B5EF4-FFF2-40B4-BE49-F238E27FC236}">
                  <a16:creationId xmlns:a16="http://schemas.microsoft.com/office/drawing/2014/main" id="{531511D4-27DE-52E5-9C6E-8498ED62E808}"/>
                </a:ext>
              </a:extLst>
            </p:cNvPr>
            <p:cNvGrpSpPr/>
            <p:nvPr/>
          </p:nvGrpSpPr>
          <p:grpSpPr>
            <a:xfrm>
              <a:off x="7104969" y="1500986"/>
              <a:ext cx="971285" cy="418316"/>
              <a:chOff x="4462718" y="2530449"/>
              <a:chExt cx="971285" cy="418316"/>
            </a:xfrm>
          </p:grpSpPr>
          <p:sp>
            <p:nvSpPr>
              <p:cNvPr id="38" name="TextBox 37">
                <a:extLst>
                  <a:ext uri="{FF2B5EF4-FFF2-40B4-BE49-F238E27FC236}">
                    <a16:creationId xmlns:a16="http://schemas.microsoft.com/office/drawing/2014/main" id="{569608E3-3E6E-075C-E76D-2B4E3B25D4F2}"/>
                  </a:ext>
                </a:extLst>
              </p:cNvPr>
              <p:cNvSpPr txBox="1"/>
              <p:nvPr/>
            </p:nvSpPr>
            <p:spPr>
              <a:xfrm>
                <a:off x="4462718" y="2702544"/>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a:t>
                </a:r>
                <a:r>
                  <a:rPr lang="en-GB" sz="1000" b="1" dirty="0">
                    <a:solidFill>
                      <a:prstClr val="black"/>
                    </a:solidFill>
                    <a:latin typeface="Arial"/>
                  </a:rPr>
                  <a:t>160</a:t>
                </a:r>
                <a:r>
                  <a:rPr kumimoji="0" lang="en-GB" sz="1000" b="1" i="0" u="none" strike="noStrike" kern="1200" cap="none" spc="0" normalizeH="0" baseline="0" noProof="0" dirty="0">
                    <a:ln>
                      <a:noFill/>
                    </a:ln>
                    <a:solidFill>
                      <a:prstClr val="black"/>
                    </a:solidFill>
                    <a:effectLst/>
                    <a:uLnTx/>
                    <a:uFillTx/>
                    <a:latin typeface="Arial"/>
                    <a:ea typeface="+mn-ea"/>
                    <a:cs typeface="+mn-cs"/>
                  </a:rPr>
                  <a:t>m</a:t>
                </a:r>
              </a:p>
            </p:txBody>
          </p:sp>
          <p:sp>
            <p:nvSpPr>
              <p:cNvPr id="39" name="Arrow: Up 38">
                <a:extLst>
                  <a:ext uri="{FF2B5EF4-FFF2-40B4-BE49-F238E27FC236}">
                    <a16:creationId xmlns:a16="http://schemas.microsoft.com/office/drawing/2014/main" id="{3CDCF95F-3C20-537C-A778-10412D969235}"/>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37" name="TextBox 36">
              <a:extLst>
                <a:ext uri="{FF2B5EF4-FFF2-40B4-BE49-F238E27FC236}">
                  <a16:creationId xmlns:a16="http://schemas.microsoft.com/office/drawing/2014/main" id="{8E997E0D-6B51-5D34-EBB1-1FEA652A2B2D}"/>
                </a:ext>
              </a:extLst>
            </p:cNvPr>
            <p:cNvSpPr txBox="1"/>
            <p:nvPr/>
          </p:nvSpPr>
          <p:spPr>
            <a:xfrm>
              <a:off x="7636497" y="158375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+8</a:t>
              </a:r>
              <a:r>
                <a:rPr lang="en-GB" sz="800" b="1" dirty="0">
                  <a:solidFill>
                    <a:prstClr val="white"/>
                  </a:solidFill>
                  <a:latin typeface="Arial"/>
                </a:rPr>
                <a:t>4</a:t>
              </a:r>
              <a:r>
                <a:rPr kumimoji="0" lang="en-GB" sz="800" b="1" i="0" u="none" strike="noStrike" kern="1200" cap="none" spc="0" normalizeH="0" baseline="0" noProof="0" dirty="0">
                  <a:ln>
                    <a:noFill/>
                  </a:ln>
                  <a:solidFill>
                    <a:prstClr val="white"/>
                  </a:solidFill>
                  <a:effectLst/>
                  <a:uLnTx/>
                  <a:uFillTx/>
                  <a:latin typeface="Arial"/>
                  <a:ea typeface="+mn-ea"/>
                  <a:cs typeface="+mn-cs"/>
                </a:rPr>
                <a:t>%</a:t>
              </a:r>
            </a:p>
          </p:txBody>
        </p:sp>
      </p:grpSp>
      <p:grpSp>
        <p:nvGrpSpPr>
          <p:cNvPr id="40" name="Group 39">
            <a:extLst>
              <a:ext uri="{FF2B5EF4-FFF2-40B4-BE49-F238E27FC236}">
                <a16:creationId xmlns:a16="http://schemas.microsoft.com/office/drawing/2014/main" id="{1504FFD4-39DD-05AD-2DD7-99DD5AA4974F}"/>
              </a:ext>
            </a:extLst>
          </p:cNvPr>
          <p:cNvGrpSpPr/>
          <p:nvPr/>
        </p:nvGrpSpPr>
        <p:grpSpPr>
          <a:xfrm>
            <a:off x="10342067" y="1512778"/>
            <a:ext cx="1407375" cy="418316"/>
            <a:chOff x="7154029" y="1500986"/>
            <a:chExt cx="1407375" cy="418316"/>
          </a:xfrm>
        </p:grpSpPr>
        <p:grpSp>
          <p:nvGrpSpPr>
            <p:cNvPr id="41" name="Group 40">
              <a:extLst>
                <a:ext uri="{FF2B5EF4-FFF2-40B4-BE49-F238E27FC236}">
                  <a16:creationId xmlns:a16="http://schemas.microsoft.com/office/drawing/2014/main" id="{F24B4A4A-7250-EBBD-D6FD-518C9663F6F4}"/>
                </a:ext>
              </a:extLst>
            </p:cNvPr>
            <p:cNvGrpSpPr/>
            <p:nvPr/>
          </p:nvGrpSpPr>
          <p:grpSpPr>
            <a:xfrm>
              <a:off x="7154029" y="1500986"/>
              <a:ext cx="922225" cy="418316"/>
              <a:chOff x="4511778" y="2530449"/>
              <a:chExt cx="922225" cy="418316"/>
            </a:xfrm>
          </p:grpSpPr>
          <p:sp>
            <p:nvSpPr>
              <p:cNvPr id="43" name="TextBox 42">
                <a:extLst>
                  <a:ext uri="{FF2B5EF4-FFF2-40B4-BE49-F238E27FC236}">
                    <a16:creationId xmlns:a16="http://schemas.microsoft.com/office/drawing/2014/main" id="{52388783-6950-685C-FF32-B03C0CB13BCE}"/>
                  </a:ext>
                </a:extLst>
              </p:cNvPr>
              <p:cNvSpPr txBox="1"/>
              <p:nvPr/>
            </p:nvSpPr>
            <p:spPr>
              <a:xfrm>
                <a:off x="4511778" y="2702544"/>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a:t>
                </a:r>
                <a:r>
                  <a:rPr lang="en-GB" sz="1000" b="1" dirty="0">
                    <a:solidFill>
                      <a:prstClr val="black"/>
                    </a:solidFill>
                    <a:latin typeface="Arial"/>
                  </a:rPr>
                  <a:t>26</a:t>
                </a:r>
                <a:r>
                  <a:rPr kumimoji="0" lang="en-GB" sz="1000" b="1" i="0" u="none" strike="noStrike" kern="1200" cap="none" spc="0" normalizeH="0" baseline="0" noProof="0" dirty="0">
                    <a:ln>
                      <a:noFill/>
                    </a:ln>
                    <a:solidFill>
                      <a:prstClr val="black"/>
                    </a:solidFill>
                    <a:effectLst/>
                    <a:uLnTx/>
                    <a:uFillTx/>
                    <a:latin typeface="Arial"/>
                    <a:ea typeface="+mn-ea"/>
                    <a:cs typeface="+mn-cs"/>
                  </a:rPr>
                  <a:t>m</a:t>
                </a:r>
              </a:p>
            </p:txBody>
          </p:sp>
          <p:sp>
            <p:nvSpPr>
              <p:cNvPr id="44" name="Arrow: Up 43">
                <a:extLst>
                  <a:ext uri="{FF2B5EF4-FFF2-40B4-BE49-F238E27FC236}">
                    <a16:creationId xmlns:a16="http://schemas.microsoft.com/office/drawing/2014/main" id="{8B5C61FA-9DA8-0979-8BA0-2AD30802C716}"/>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42" name="TextBox 41">
              <a:extLst>
                <a:ext uri="{FF2B5EF4-FFF2-40B4-BE49-F238E27FC236}">
                  <a16:creationId xmlns:a16="http://schemas.microsoft.com/office/drawing/2014/main" id="{B3742725-9971-3375-6443-3AC18609A6B5}"/>
                </a:ext>
              </a:extLst>
            </p:cNvPr>
            <p:cNvSpPr txBox="1"/>
            <p:nvPr/>
          </p:nvSpPr>
          <p:spPr>
            <a:xfrm>
              <a:off x="7681891" y="158791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+7%</a:t>
              </a:r>
            </a:p>
          </p:txBody>
        </p:sp>
      </p:grpSp>
      <p:grpSp>
        <p:nvGrpSpPr>
          <p:cNvPr id="45" name="Group 44">
            <a:extLst>
              <a:ext uri="{FF2B5EF4-FFF2-40B4-BE49-F238E27FC236}">
                <a16:creationId xmlns:a16="http://schemas.microsoft.com/office/drawing/2014/main" id="{031C54F0-0859-DF36-FF07-FFEEC372F42A}"/>
              </a:ext>
            </a:extLst>
          </p:cNvPr>
          <p:cNvGrpSpPr/>
          <p:nvPr/>
        </p:nvGrpSpPr>
        <p:grpSpPr>
          <a:xfrm>
            <a:off x="7377475" y="1708475"/>
            <a:ext cx="1318981" cy="426956"/>
            <a:chOff x="7197029" y="1500986"/>
            <a:chExt cx="1318981" cy="426956"/>
          </a:xfrm>
        </p:grpSpPr>
        <p:grpSp>
          <p:nvGrpSpPr>
            <p:cNvPr id="46" name="Group 45">
              <a:extLst>
                <a:ext uri="{FF2B5EF4-FFF2-40B4-BE49-F238E27FC236}">
                  <a16:creationId xmlns:a16="http://schemas.microsoft.com/office/drawing/2014/main" id="{090785A2-5AFC-9782-6F2C-C1513374DF53}"/>
                </a:ext>
              </a:extLst>
            </p:cNvPr>
            <p:cNvGrpSpPr/>
            <p:nvPr/>
          </p:nvGrpSpPr>
          <p:grpSpPr>
            <a:xfrm>
              <a:off x="7197029" y="1500986"/>
              <a:ext cx="879225" cy="426956"/>
              <a:chOff x="4554778" y="2530449"/>
              <a:chExt cx="879225" cy="426956"/>
            </a:xfrm>
          </p:grpSpPr>
          <p:sp>
            <p:nvSpPr>
              <p:cNvPr id="48" name="TextBox 47">
                <a:extLst>
                  <a:ext uri="{FF2B5EF4-FFF2-40B4-BE49-F238E27FC236}">
                    <a16:creationId xmlns:a16="http://schemas.microsoft.com/office/drawing/2014/main" id="{BEB58F3C-11D3-5A69-B7F4-ED7BAC733B41}"/>
                  </a:ext>
                </a:extLst>
              </p:cNvPr>
              <p:cNvSpPr txBox="1"/>
              <p:nvPr/>
            </p:nvSpPr>
            <p:spPr>
              <a:xfrm>
                <a:off x="4554778" y="2711184"/>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+£5m</a:t>
                </a:r>
              </a:p>
            </p:txBody>
          </p:sp>
          <p:sp>
            <p:nvSpPr>
              <p:cNvPr id="49" name="Arrow: Up 48">
                <a:extLst>
                  <a:ext uri="{FF2B5EF4-FFF2-40B4-BE49-F238E27FC236}">
                    <a16:creationId xmlns:a16="http://schemas.microsoft.com/office/drawing/2014/main" id="{37F23580-4958-C787-266C-8B5356456A4C}"/>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47" name="TextBox 46">
              <a:extLst>
                <a:ext uri="{FF2B5EF4-FFF2-40B4-BE49-F238E27FC236}">
                  <a16:creationId xmlns:a16="http://schemas.microsoft.com/office/drawing/2014/main" id="{78E8343F-FC61-40AE-6405-B007EEB0C2CA}"/>
                </a:ext>
              </a:extLst>
            </p:cNvPr>
            <p:cNvSpPr txBox="1"/>
            <p:nvPr/>
          </p:nvSpPr>
          <p:spPr>
            <a:xfrm>
              <a:off x="7636497" y="1583752"/>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a:t>
              </a:r>
              <a:r>
                <a:rPr lang="en-GB" sz="800" b="1" dirty="0">
                  <a:solidFill>
                    <a:prstClr val="white"/>
                  </a:solidFill>
                  <a:latin typeface="Arial"/>
                </a:rPr>
                <a:t>1</a:t>
              </a:r>
              <a:r>
                <a:rPr kumimoji="0" lang="en-GB" sz="800" b="1" i="0" u="none" strike="noStrike" kern="1200" cap="none" spc="0" normalizeH="0" baseline="0" noProof="0" dirty="0">
                  <a:ln>
                    <a:noFill/>
                  </a:ln>
                  <a:solidFill>
                    <a:prstClr val="white"/>
                  </a:solidFill>
                  <a:effectLst/>
                  <a:uLnTx/>
                  <a:uFillTx/>
                  <a:latin typeface="Arial"/>
                  <a:ea typeface="+mn-ea"/>
                  <a:cs typeface="+mn-cs"/>
                </a:rPr>
                <a:t>%</a:t>
              </a:r>
            </a:p>
          </p:txBody>
        </p:sp>
      </p:grpSp>
      <p:grpSp>
        <p:nvGrpSpPr>
          <p:cNvPr id="50" name="Group 49">
            <a:extLst>
              <a:ext uri="{FF2B5EF4-FFF2-40B4-BE49-F238E27FC236}">
                <a16:creationId xmlns:a16="http://schemas.microsoft.com/office/drawing/2014/main" id="{A1D19C52-9FD3-F81C-381D-8E0568B25F3E}"/>
              </a:ext>
            </a:extLst>
          </p:cNvPr>
          <p:cNvGrpSpPr/>
          <p:nvPr/>
        </p:nvGrpSpPr>
        <p:grpSpPr>
          <a:xfrm>
            <a:off x="2940842" y="3316550"/>
            <a:ext cx="1342952" cy="437738"/>
            <a:chOff x="4697823" y="2093660"/>
            <a:chExt cx="1342952" cy="437738"/>
          </a:xfrm>
        </p:grpSpPr>
        <p:grpSp>
          <p:nvGrpSpPr>
            <p:cNvPr id="51" name="Group 50">
              <a:extLst>
                <a:ext uri="{FF2B5EF4-FFF2-40B4-BE49-F238E27FC236}">
                  <a16:creationId xmlns:a16="http://schemas.microsoft.com/office/drawing/2014/main" id="{16108C00-35DA-ED99-EEF5-D5E47C61A567}"/>
                </a:ext>
              </a:extLst>
            </p:cNvPr>
            <p:cNvGrpSpPr/>
            <p:nvPr/>
          </p:nvGrpSpPr>
          <p:grpSpPr>
            <a:xfrm>
              <a:off x="4697823" y="2093660"/>
              <a:ext cx="893280" cy="437738"/>
              <a:chOff x="4692023" y="2551985"/>
              <a:chExt cx="893280" cy="437738"/>
            </a:xfrm>
          </p:grpSpPr>
          <p:sp>
            <p:nvSpPr>
              <p:cNvPr id="53" name="TextBox 52">
                <a:extLst>
                  <a:ext uri="{FF2B5EF4-FFF2-40B4-BE49-F238E27FC236}">
                    <a16:creationId xmlns:a16="http://schemas.microsoft.com/office/drawing/2014/main" id="{109EC21E-22A6-02C9-8FD3-6C03D77C2203}"/>
                  </a:ext>
                </a:extLst>
              </p:cNvPr>
              <p:cNvSpPr txBox="1"/>
              <p:nvPr/>
            </p:nvSpPr>
            <p:spPr>
              <a:xfrm>
                <a:off x="4692023" y="2743502"/>
                <a:ext cx="6773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a:t>
                </a:r>
                <a:r>
                  <a:rPr lang="en-GB" sz="1000" b="1" dirty="0">
                    <a:solidFill>
                      <a:prstClr val="black"/>
                    </a:solidFill>
                    <a:latin typeface="Arial"/>
                  </a:rPr>
                  <a:t>137</a:t>
                </a:r>
                <a:r>
                  <a:rPr kumimoji="0" lang="en-GB" sz="1000" b="1" i="0" u="none" strike="noStrike" kern="1200" cap="none" spc="0" normalizeH="0" baseline="0" noProof="0" dirty="0">
                    <a:ln>
                      <a:noFill/>
                    </a:ln>
                    <a:solidFill>
                      <a:prstClr val="black"/>
                    </a:solidFill>
                    <a:effectLst/>
                    <a:uLnTx/>
                    <a:uFillTx/>
                    <a:latin typeface="Arial"/>
                    <a:ea typeface="+mn-ea"/>
                    <a:cs typeface="+mn-cs"/>
                  </a:rPr>
                  <a:t>m</a:t>
                </a:r>
              </a:p>
            </p:txBody>
          </p:sp>
          <p:sp>
            <p:nvSpPr>
              <p:cNvPr id="54" name="Arrow: Up 53">
                <a:extLst>
                  <a:ext uri="{FF2B5EF4-FFF2-40B4-BE49-F238E27FC236}">
                    <a16:creationId xmlns:a16="http://schemas.microsoft.com/office/drawing/2014/main" id="{35A84FC5-3836-7E1C-B272-8209EEF8C23B}"/>
                  </a:ext>
                </a:extLst>
              </p:cNvPr>
              <p:cNvSpPr/>
              <p:nvPr/>
            </p:nvSpPr>
            <p:spPr>
              <a:xfrm rot="10800000">
                <a:off x="5148228" y="2551985"/>
                <a:ext cx="437075" cy="344190"/>
              </a:xfrm>
              <a:prstGeom prst="upArrow">
                <a:avLst>
                  <a:gd name="adj1" fmla="val 72751"/>
                  <a:gd name="adj2" fmla="val 50000"/>
                </a:avLst>
              </a:prstGeom>
              <a:solidFill>
                <a:srgbClr val="C0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52" name="TextBox 51">
              <a:extLst>
                <a:ext uri="{FF2B5EF4-FFF2-40B4-BE49-F238E27FC236}">
                  <a16:creationId xmlns:a16="http://schemas.microsoft.com/office/drawing/2014/main" id="{0A52A048-DC9A-1524-499D-D404D411E43C}"/>
                </a:ext>
              </a:extLst>
            </p:cNvPr>
            <p:cNvSpPr txBox="1"/>
            <p:nvPr/>
          </p:nvSpPr>
          <p:spPr>
            <a:xfrm>
              <a:off x="5161262" y="2142644"/>
              <a:ext cx="8795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-50%</a:t>
              </a:r>
            </a:p>
          </p:txBody>
        </p:sp>
      </p:grpSp>
    </p:spTree>
    <p:extLst>
      <p:ext uri="{BB962C8B-B14F-4D97-AF65-F5344CB8AC3E}">
        <p14:creationId xmlns:p14="http://schemas.microsoft.com/office/powerpoint/2010/main" val="10573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94EC2C9-C497-DE5D-3841-A1BF4D0994B9}"/>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mn-cs"/>
              </a:rPr>
              <a:t>Source: Barb, 2010-2025, individuals, linear impacts (R/W), travel share of voice vs all other categories.</a:t>
            </a:r>
          </a:p>
        </p:txBody>
      </p:sp>
      <p:sp>
        <p:nvSpPr>
          <p:cNvPr id="2" name="Title 1">
            <a:extLst>
              <a:ext uri="{FF2B5EF4-FFF2-40B4-BE49-F238E27FC236}">
                <a16:creationId xmlns:a16="http://schemas.microsoft.com/office/drawing/2014/main" id="{3722C4BC-DF1A-ED9C-B9BA-DDD9B84E71D5}"/>
              </a:ext>
            </a:extLst>
          </p:cNvPr>
          <p:cNvSpPr>
            <a:spLocks noGrp="1"/>
          </p:cNvSpPr>
          <p:nvPr>
            <p:ph type="title"/>
          </p:nvPr>
        </p:nvSpPr>
        <p:spPr/>
        <p:txBody>
          <a:bodyPr/>
          <a:lstStyle/>
          <a:p>
            <a:r>
              <a:rPr lang="en-GB" dirty="0"/>
              <a:t>Travels share of TV impacts at highest point in over a decade</a:t>
            </a:r>
          </a:p>
        </p:txBody>
      </p:sp>
      <p:graphicFrame>
        <p:nvGraphicFramePr>
          <p:cNvPr id="7" name="Chart 6">
            <a:extLst>
              <a:ext uri="{FF2B5EF4-FFF2-40B4-BE49-F238E27FC236}">
                <a16:creationId xmlns:a16="http://schemas.microsoft.com/office/drawing/2014/main" id="{516C1025-A8F4-B562-6E74-9937BFCD8563}"/>
              </a:ext>
            </a:extLst>
          </p:cNvPr>
          <p:cNvGraphicFramePr/>
          <p:nvPr>
            <p:extLst>
              <p:ext uri="{D42A27DB-BD31-4B8C-83A1-F6EECF244321}">
                <p14:modId xmlns:p14="http://schemas.microsoft.com/office/powerpoint/2010/main" val="1640738743"/>
              </p:ext>
            </p:extLst>
          </p:nvPr>
        </p:nvGraphicFramePr>
        <p:xfrm>
          <a:off x="371475" y="1381124"/>
          <a:ext cx="11334817" cy="39839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9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E882BDB-AC44-3504-D6E3-031362BDB5AE}"/>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Barb, 2010-2025, individuals, linear impacts (R/W), top 10 travel advertisers by total linear impacts from 2010-2025.</a:t>
            </a:r>
          </a:p>
        </p:txBody>
      </p:sp>
      <p:graphicFrame>
        <p:nvGraphicFramePr>
          <p:cNvPr id="6" name="Chart 5">
            <a:extLst>
              <a:ext uri="{FF2B5EF4-FFF2-40B4-BE49-F238E27FC236}">
                <a16:creationId xmlns:a16="http://schemas.microsoft.com/office/drawing/2014/main" id="{D66543E5-8962-8800-D8EE-CB74CFFE8488}"/>
              </a:ext>
            </a:extLst>
          </p:cNvPr>
          <p:cNvGraphicFramePr/>
          <p:nvPr>
            <p:extLst>
              <p:ext uri="{D42A27DB-BD31-4B8C-83A1-F6EECF244321}">
                <p14:modId xmlns:p14="http://schemas.microsoft.com/office/powerpoint/2010/main" val="74812859"/>
              </p:ext>
            </p:extLst>
          </p:nvPr>
        </p:nvGraphicFramePr>
        <p:xfrm>
          <a:off x="371475" y="1188085"/>
          <a:ext cx="11334817" cy="41770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17AF5FB-D5BF-756E-7820-F4861980E99B}"/>
              </a:ext>
            </a:extLst>
          </p:cNvPr>
          <p:cNvSpPr>
            <a:spLocks noGrp="1"/>
          </p:cNvSpPr>
          <p:nvPr>
            <p:ph type="title"/>
          </p:nvPr>
        </p:nvSpPr>
        <p:spPr/>
        <p:txBody>
          <a:bodyPr/>
          <a:lstStyle/>
          <a:p>
            <a:r>
              <a:rPr lang="en-GB" dirty="0"/>
              <a:t>Travel advertisers SoV has fluctuated across the last decade</a:t>
            </a:r>
          </a:p>
        </p:txBody>
      </p:sp>
      <p:cxnSp>
        <p:nvCxnSpPr>
          <p:cNvPr id="29" name="Connector: Elbow 28">
            <a:extLst>
              <a:ext uri="{FF2B5EF4-FFF2-40B4-BE49-F238E27FC236}">
                <a16:creationId xmlns:a16="http://schemas.microsoft.com/office/drawing/2014/main" id="{FC5829C7-5196-02E7-840F-73B11CE83646}"/>
              </a:ext>
            </a:extLst>
          </p:cNvPr>
          <p:cNvCxnSpPr>
            <a:cxnSpLocks/>
          </p:cNvCxnSpPr>
          <p:nvPr/>
        </p:nvCxnSpPr>
        <p:spPr>
          <a:xfrm>
            <a:off x="9758362" y="3924300"/>
            <a:ext cx="935270" cy="230000"/>
          </a:xfrm>
          <a:prstGeom prst="bentConnector3">
            <a:avLst>
              <a:gd name="adj1" fmla="val 50000"/>
            </a:avLst>
          </a:prstGeom>
          <a:ln w="22225">
            <a:solidFill>
              <a:srgbClr val="282066"/>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81FD0C16-20CA-2B16-F58C-9D121E61F9AC}"/>
              </a:ext>
            </a:extLst>
          </p:cNvPr>
          <p:cNvCxnSpPr>
            <a:cxnSpLocks/>
          </p:cNvCxnSpPr>
          <p:nvPr/>
        </p:nvCxnSpPr>
        <p:spPr>
          <a:xfrm>
            <a:off x="9707880" y="1625600"/>
            <a:ext cx="1000792" cy="107171"/>
          </a:xfrm>
          <a:prstGeom prst="bentConnector3">
            <a:avLst>
              <a:gd name="adj1" fmla="val 50000"/>
            </a:avLst>
          </a:prstGeom>
          <a:ln w="22225">
            <a:solidFill>
              <a:srgbClr val="B5B4C8"/>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BF01F76D-9944-8903-CC6F-A010C659579B}"/>
              </a:ext>
            </a:extLst>
          </p:cNvPr>
          <p:cNvCxnSpPr>
            <a:cxnSpLocks/>
          </p:cNvCxnSpPr>
          <p:nvPr/>
        </p:nvCxnSpPr>
        <p:spPr>
          <a:xfrm>
            <a:off x="9707880" y="1933575"/>
            <a:ext cx="1011714" cy="142238"/>
          </a:xfrm>
          <a:prstGeom prst="bentConnector3">
            <a:avLst>
              <a:gd name="adj1" fmla="val 50000"/>
            </a:avLst>
          </a:prstGeom>
          <a:ln w="22225">
            <a:solidFill>
              <a:srgbClr val="9D9BB8"/>
            </a:solidFill>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4A6A4BC4-B505-DDDC-71CC-6A86B1C8D638}"/>
              </a:ext>
            </a:extLst>
          </p:cNvPr>
          <p:cNvCxnSpPr>
            <a:cxnSpLocks/>
          </p:cNvCxnSpPr>
          <p:nvPr/>
        </p:nvCxnSpPr>
        <p:spPr>
          <a:xfrm>
            <a:off x="9775031" y="2976305"/>
            <a:ext cx="933641" cy="143744"/>
          </a:xfrm>
          <a:prstGeom prst="bentConnector3">
            <a:avLst>
              <a:gd name="adj1" fmla="val 50000"/>
            </a:avLst>
          </a:prstGeom>
          <a:ln w="22225">
            <a:solidFill>
              <a:srgbClr val="352B83"/>
            </a:solidFill>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53AD6913-53EA-9402-8D18-4A29948DC686}"/>
              </a:ext>
            </a:extLst>
          </p:cNvPr>
          <p:cNvCxnSpPr>
            <a:cxnSpLocks/>
          </p:cNvCxnSpPr>
          <p:nvPr/>
        </p:nvCxnSpPr>
        <p:spPr>
          <a:xfrm>
            <a:off x="9775031" y="3197225"/>
            <a:ext cx="944563" cy="260609"/>
          </a:xfrm>
          <a:prstGeom prst="bentConnector3">
            <a:avLst>
              <a:gd name="adj1" fmla="val 50000"/>
            </a:avLst>
          </a:prstGeom>
          <a:ln w="22225">
            <a:solidFill>
              <a:srgbClr val="31287A"/>
            </a:solidFill>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A534E57F-8E47-F086-2A05-EFFB045BD735}"/>
              </a:ext>
            </a:extLst>
          </p:cNvPr>
          <p:cNvCxnSpPr>
            <a:cxnSpLocks/>
          </p:cNvCxnSpPr>
          <p:nvPr/>
        </p:nvCxnSpPr>
        <p:spPr>
          <a:xfrm>
            <a:off x="9758362" y="3429000"/>
            <a:ext cx="950310" cy="380480"/>
          </a:xfrm>
          <a:prstGeom prst="bentConnector3">
            <a:avLst>
              <a:gd name="adj1" fmla="val 27949"/>
            </a:avLst>
          </a:prstGeom>
          <a:ln w="22225">
            <a:solidFill>
              <a:srgbClr val="2D2471"/>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3A791A37-B902-453F-AADD-7F4CE3EBA39A}"/>
              </a:ext>
            </a:extLst>
          </p:cNvPr>
          <p:cNvCxnSpPr>
            <a:cxnSpLocks/>
          </p:cNvCxnSpPr>
          <p:nvPr/>
        </p:nvCxnSpPr>
        <p:spPr>
          <a:xfrm>
            <a:off x="9758362" y="2608709"/>
            <a:ext cx="941959" cy="162983"/>
          </a:xfrm>
          <a:prstGeom prst="bentConnector3">
            <a:avLst>
              <a:gd name="adj1" fmla="val 50000"/>
            </a:avLst>
          </a:prstGeom>
          <a:ln w="22225">
            <a:solidFill>
              <a:srgbClr val="575292"/>
            </a:solidFill>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D540B160-289B-F504-0672-E631C0D04F28}"/>
              </a:ext>
            </a:extLst>
          </p:cNvPr>
          <p:cNvCxnSpPr>
            <a:cxnSpLocks/>
          </p:cNvCxnSpPr>
          <p:nvPr/>
        </p:nvCxnSpPr>
        <p:spPr>
          <a:xfrm flipV="1">
            <a:off x="9793038" y="4491701"/>
            <a:ext cx="900140" cy="286127"/>
          </a:xfrm>
          <a:prstGeom prst="bentConnector3">
            <a:avLst>
              <a:gd name="adj1" fmla="val 50000"/>
            </a:avLst>
          </a:prstGeom>
          <a:ln w="22225">
            <a:solidFill>
              <a:srgbClr val="221B5A"/>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B5036D2F-5566-1E5F-B3D8-44DB5370BC4F}"/>
              </a:ext>
            </a:extLst>
          </p:cNvPr>
          <p:cNvCxnSpPr>
            <a:cxnSpLocks/>
          </p:cNvCxnSpPr>
          <p:nvPr/>
        </p:nvCxnSpPr>
        <p:spPr>
          <a:xfrm>
            <a:off x="9707880" y="2235200"/>
            <a:ext cx="1011714" cy="193688"/>
          </a:xfrm>
          <a:prstGeom prst="bentConnector3">
            <a:avLst>
              <a:gd name="adj1" fmla="val 50000"/>
            </a:avLst>
          </a:prstGeom>
          <a:ln w="22225">
            <a:solidFill>
              <a:srgbClr val="817FA7"/>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F6E936B2-630D-B468-F906-41F40D40748F}"/>
              </a:ext>
            </a:extLst>
          </p:cNvPr>
          <p:cNvCxnSpPr>
            <a:cxnSpLocks/>
          </p:cNvCxnSpPr>
          <p:nvPr/>
        </p:nvCxnSpPr>
        <p:spPr>
          <a:xfrm flipV="1">
            <a:off x="9758362" y="1387989"/>
            <a:ext cx="950310" cy="28019"/>
          </a:xfrm>
          <a:prstGeom prst="bentConnector3">
            <a:avLst>
              <a:gd name="adj1" fmla="val 50000"/>
            </a:avLst>
          </a:prstGeom>
          <a:ln w="22225">
            <a:solidFill>
              <a:srgbClr val="C9C9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56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1FDB-E692-480F-BB42-D4521D39B803}"/>
              </a:ext>
            </a:extLst>
          </p:cNvPr>
          <p:cNvSpPr>
            <a:spLocks noGrp="1"/>
          </p:cNvSpPr>
          <p:nvPr>
            <p:ph type="title"/>
          </p:nvPr>
        </p:nvSpPr>
        <p:spPr/>
        <p:txBody>
          <a:bodyPr/>
          <a:lstStyle/>
          <a:p>
            <a:r>
              <a:rPr lang="en-GB" dirty="0"/>
              <a:t>Expedia is the largest investor in linear TV</a:t>
            </a:r>
          </a:p>
        </p:txBody>
      </p:sp>
      <p:graphicFrame>
        <p:nvGraphicFramePr>
          <p:cNvPr id="5" name="Chart 4">
            <a:extLst>
              <a:ext uri="{FF2B5EF4-FFF2-40B4-BE49-F238E27FC236}">
                <a16:creationId xmlns:a16="http://schemas.microsoft.com/office/drawing/2014/main" id="{FD6249B2-9EF5-4EA4-40DB-99BEB8A85721}"/>
              </a:ext>
            </a:extLst>
          </p:cNvPr>
          <p:cNvGraphicFramePr/>
          <p:nvPr>
            <p:extLst>
              <p:ext uri="{D42A27DB-BD31-4B8C-83A1-F6EECF244321}">
                <p14:modId xmlns:p14="http://schemas.microsoft.com/office/powerpoint/2010/main" val="2689973039"/>
              </p:ext>
            </p:extLst>
          </p:nvPr>
        </p:nvGraphicFramePr>
        <p:xfrm>
          <a:off x="680201" y="1381125"/>
          <a:ext cx="10800000" cy="3577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2">
            <a:extLst>
              <a:ext uri="{FF2B5EF4-FFF2-40B4-BE49-F238E27FC236}">
                <a16:creationId xmlns:a16="http://schemas.microsoft.com/office/drawing/2014/main" id="{E4C0F6EF-B38D-91F8-B7DA-6486473A2B89}"/>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Barb, 2025, individuals, linear impacts (R/W) (million). Top 10 2025 Travel &amp; Transport advertisers by total linear TV impacts.</a:t>
            </a:r>
          </a:p>
        </p:txBody>
      </p:sp>
      <p:pic>
        <p:nvPicPr>
          <p:cNvPr id="3" name="Picture 2" descr="TUI Logo / Misc / Logonoid.com">
            <a:extLst>
              <a:ext uri="{FF2B5EF4-FFF2-40B4-BE49-F238E27FC236}">
                <a16:creationId xmlns:a16="http://schemas.microsoft.com/office/drawing/2014/main" id="{BFBCEC80-D5BE-3A3F-7012-60E0C74AE62E}"/>
              </a:ext>
            </a:extLst>
          </p:cNvPr>
          <p:cNvPicPr>
            <a:picLocks noChangeAspect="1"/>
          </p:cNvPicPr>
          <p:nvPr/>
        </p:nvPicPr>
        <p:blipFill>
          <a:blip r:embed="rId4"/>
          <a:stretch>
            <a:fillRect/>
          </a:stretch>
        </p:blipFill>
        <p:spPr>
          <a:xfrm>
            <a:off x="1709360" y="4917531"/>
            <a:ext cx="612597" cy="257243"/>
          </a:xfrm>
          <a:prstGeom prst="rect">
            <a:avLst/>
          </a:prstGeom>
        </p:spPr>
      </p:pic>
      <p:pic>
        <p:nvPicPr>
          <p:cNvPr id="7" name="Picture 6" descr="TRIVAGO&#10;&#10;AI-generated content may be incorrect.">
            <a:extLst>
              <a:ext uri="{FF2B5EF4-FFF2-40B4-BE49-F238E27FC236}">
                <a16:creationId xmlns:a16="http://schemas.microsoft.com/office/drawing/2014/main" id="{B590A0A4-AE5D-60F2-BA35-0306412706B2}"/>
              </a:ext>
            </a:extLst>
          </p:cNvPr>
          <p:cNvPicPr>
            <a:picLocks noChangeAspect="1"/>
          </p:cNvPicPr>
          <p:nvPr/>
        </p:nvPicPr>
        <p:blipFill>
          <a:blip r:embed="rId5"/>
          <a:srcRect t="32218" b="32876"/>
          <a:stretch>
            <a:fillRect/>
          </a:stretch>
        </p:blipFill>
        <p:spPr>
          <a:xfrm>
            <a:off x="2486847" y="4973981"/>
            <a:ext cx="1022279" cy="267630"/>
          </a:xfrm>
          <a:prstGeom prst="rect">
            <a:avLst/>
          </a:prstGeom>
        </p:spPr>
      </p:pic>
      <p:pic>
        <p:nvPicPr>
          <p:cNvPr id="9" name="Picture 8" descr="The image depicts the logo of REO Cruises, featuring a stylized sunburst design.&#10;&#10;AI-generated content may be incorrect.">
            <a:extLst>
              <a:ext uri="{FF2B5EF4-FFF2-40B4-BE49-F238E27FC236}">
                <a16:creationId xmlns:a16="http://schemas.microsoft.com/office/drawing/2014/main" id="{D7D0B4B3-8EB7-9043-680D-D8DA37D4DEEE}"/>
              </a:ext>
            </a:extLst>
          </p:cNvPr>
          <p:cNvPicPr>
            <a:picLocks noChangeAspect="1"/>
          </p:cNvPicPr>
          <p:nvPr/>
        </p:nvPicPr>
        <p:blipFill>
          <a:blip r:embed="rId6"/>
          <a:stretch>
            <a:fillRect/>
          </a:stretch>
        </p:blipFill>
        <p:spPr>
          <a:xfrm>
            <a:off x="3596666" y="4879818"/>
            <a:ext cx="770064" cy="332668"/>
          </a:xfrm>
          <a:prstGeom prst="rect">
            <a:avLst/>
          </a:prstGeom>
        </p:spPr>
      </p:pic>
      <p:pic>
        <p:nvPicPr>
          <p:cNvPr id="11" name="Picture 10" descr="Turkey&#10;&#10;AI-generated content may be incorrect.">
            <a:extLst>
              <a:ext uri="{FF2B5EF4-FFF2-40B4-BE49-F238E27FC236}">
                <a16:creationId xmlns:a16="http://schemas.microsoft.com/office/drawing/2014/main" id="{B7D909DF-BA19-AAAC-3537-7A9422387401}"/>
              </a:ext>
            </a:extLst>
          </p:cNvPr>
          <p:cNvPicPr>
            <a:picLocks noChangeAspect="1"/>
          </p:cNvPicPr>
          <p:nvPr/>
        </p:nvPicPr>
        <p:blipFill>
          <a:blip r:embed="rId7"/>
          <a:stretch>
            <a:fillRect/>
          </a:stretch>
        </p:blipFill>
        <p:spPr>
          <a:xfrm>
            <a:off x="4642618" y="4877592"/>
            <a:ext cx="627420" cy="337121"/>
          </a:xfrm>
          <a:prstGeom prst="rect">
            <a:avLst/>
          </a:prstGeom>
        </p:spPr>
      </p:pic>
      <p:pic>
        <p:nvPicPr>
          <p:cNvPr id="13" name="Picture 12" descr="The image shows a person holding a phone.&#10;&#10;AI-generated content may be incorrect.">
            <a:extLst>
              <a:ext uri="{FF2B5EF4-FFF2-40B4-BE49-F238E27FC236}">
                <a16:creationId xmlns:a16="http://schemas.microsoft.com/office/drawing/2014/main" id="{2A8F54FD-C4A4-AD33-8E2C-D9054CCD10AC}"/>
              </a:ext>
            </a:extLst>
          </p:cNvPr>
          <p:cNvPicPr>
            <a:picLocks noChangeAspect="1"/>
          </p:cNvPicPr>
          <p:nvPr/>
        </p:nvPicPr>
        <p:blipFill>
          <a:blip r:embed="rId8"/>
          <a:stretch>
            <a:fillRect/>
          </a:stretch>
        </p:blipFill>
        <p:spPr>
          <a:xfrm>
            <a:off x="5607570" y="4877592"/>
            <a:ext cx="650813" cy="337121"/>
          </a:xfrm>
          <a:prstGeom prst="rect">
            <a:avLst/>
          </a:prstGeom>
        </p:spPr>
      </p:pic>
      <p:pic>
        <p:nvPicPr>
          <p:cNvPr id="14" name="Picture 13" descr="Rail Delivery Group (RDG) - Rail Professional">
            <a:extLst>
              <a:ext uri="{FF2B5EF4-FFF2-40B4-BE49-F238E27FC236}">
                <a16:creationId xmlns:a16="http://schemas.microsoft.com/office/drawing/2014/main" id="{C30A81D5-5357-884C-AE63-88DFCA36D397}"/>
              </a:ext>
            </a:extLst>
          </p:cNvPr>
          <p:cNvPicPr>
            <a:picLocks noChangeAspect="1"/>
          </p:cNvPicPr>
          <p:nvPr/>
        </p:nvPicPr>
        <p:blipFill>
          <a:blip r:embed="rId9"/>
          <a:stretch>
            <a:fillRect/>
          </a:stretch>
        </p:blipFill>
        <p:spPr>
          <a:xfrm>
            <a:off x="6486192" y="4953906"/>
            <a:ext cx="859605" cy="225589"/>
          </a:xfrm>
          <a:prstGeom prst="rect">
            <a:avLst/>
          </a:prstGeom>
        </p:spPr>
      </p:pic>
      <p:pic>
        <p:nvPicPr>
          <p:cNvPr id="16" name="Picture 15" descr="The Expedia logo features a stylized yellow and black design with a blue dot in the center.&#10;&#10;AI-generated content may be incorrect.">
            <a:extLst>
              <a:ext uri="{FF2B5EF4-FFF2-40B4-BE49-F238E27FC236}">
                <a16:creationId xmlns:a16="http://schemas.microsoft.com/office/drawing/2014/main" id="{EDD578BB-C90C-15EC-E3DC-FE360315426A}"/>
              </a:ext>
            </a:extLst>
          </p:cNvPr>
          <p:cNvPicPr>
            <a:picLocks noChangeAspect="1"/>
          </p:cNvPicPr>
          <p:nvPr/>
        </p:nvPicPr>
        <p:blipFill>
          <a:blip r:embed="rId10"/>
          <a:stretch>
            <a:fillRect/>
          </a:stretch>
        </p:blipFill>
        <p:spPr>
          <a:xfrm>
            <a:off x="7476804" y="4960120"/>
            <a:ext cx="864938" cy="192612"/>
          </a:xfrm>
          <a:prstGeom prst="rect">
            <a:avLst/>
          </a:prstGeom>
        </p:spPr>
      </p:pic>
      <p:pic>
        <p:nvPicPr>
          <p:cNvPr id="18" name="Picture 17" descr="A&#10;&#10;AI-generated content may be incorrect.">
            <a:extLst>
              <a:ext uri="{FF2B5EF4-FFF2-40B4-BE49-F238E27FC236}">
                <a16:creationId xmlns:a16="http://schemas.microsoft.com/office/drawing/2014/main" id="{4FB94264-5F0A-006F-4E0A-8E5230135AAA}"/>
              </a:ext>
            </a:extLst>
          </p:cNvPr>
          <p:cNvPicPr>
            <a:picLocks noChangeAspect="1"/>
          </p:cNvPicPr>
          <p:nvPr/>
        </p:nvPicPr>
        <p:blipFill>
          <a:blip r:embed="rId11"/>
          <a:stretch>
            <a:fillRect/>
          </a:stretch>
        </p:blipFill>
        <p:spPr>
          <a:xfrm>
            <a:off x="8693150" y="4854955"/>
            <a:ext cx="402943" cy="402943"/>
          </a:xfrm>
          <a:prstGeom prst="rect">
            <a:avLst/>
          </a:prstGeom>
        </p:spPr>
      </p:pic>
      <p:pic>
        <p:nvPicPr>
          <p:cNvPr id="20" name="Picture 19" descr="The image depicts a moon silhouette with a star pattern, encircled by the logo of the Premier Inn hotel chain.&#10;&#10;AI-generated content may be incorrect.">
            <a:extLst>
              <a:ext uri="{FF2B5EF4-FFF2-40B4-BE49-F238E27FC236}">
                <a16:creationId xmlns:a16="http://schemas.microsoft.com/office/drawing/2014/main" id="{BFE921B2-38DC-B783-48CD-FA6FF53169E3}"/>
              </a:ext>
            </a:extLst>
          </p:cNvPr>
          <p:cNvPicPr>
            <a:picLocks noChangeAspect="1"/>
          </p:cNvPicPr>
          <p:nvPr/>
        </p:nvPicPr>
        <p:blipFill>
          <a:blip r:embed="rId12"/>
          <a:stretch>
            <a:fillRect/>
          </a:stretch>
        </p:blipFill>
        <p:spPr>
          <a:xfrm>
            <a:off x="9652630" y="4869500"/>
            <a:ext cx="402944" cy="394401"/>
          </a:xfrm>
          <a:prstGeom prst="rect">
            <a:avLst/>
          </a:prstGeom>
        </p:spPr>
      </p:pic>
      <p:pic>
        <p:nvPicPr>
          <p:cNvPr id="22" name="Picture 21" descr="Booking.com&#10;&#10;AI-generated content may be incorrect.">
            <a:extLst>
              <a:ext uri="{FF2B5EF4-FFF2-40B4-BE49-F238E27FC236}">
                <a16:creationId xmlns:a16="http://schemas.microsoft.com/office/drawing/2014/main" id="{FF92AE42-B59E-7F48-2877-22EF39AE32BC}"/>
              </a:ext>
            </a:extLst>
          </p:cNvPr>
          <p:cNvPicPr>
            <a:picLocks noChangeAspect="1"/>
          </p:cNvPicPr>
          <p:nvPr/>
        </p:nvPicPr>
        <p:blipFill>
          <a:blip r:embed="rId13"/>
          <a:stretch>
            <a:fillRect/>
          </a:stretch>
        </p:blipFill>
        <p:spPr>
          <a:xfrm>
            <a:off x="10426449" y="4949869"/>
            <a:ext cx="870681" cy="192566"/>
          </a:xfrm>
          <a:prstGeom prst="rect">
            <a:avLst/>
          </a:prstGeom>
        </p:spPr>
      </p:pic>
    </p:spTree>
    <p:extLst>
      <p:ext uri="{BB962C8B-B14F-4D97-AF65-F5344CB8AC3E}">
        <p14:creationId xmlns:p14="http://schemas.microsoft.com/office/powerpoint/2010/main" val="2279551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Guy Paterson">
            <a:extLst>
              <a:ext uri="{FF2B5EF4-FFF2-40B4-BE49-F238E27FC236}">
                <a16:creationId xmlns:a16="http://schemas.microsoft.com/office/drawing/2014/main" id="{E0CCB13F-1D4B-60C9-DF54-63F897CE5F05}"/>
              </a:ext>
            </a:extLst>
          </p:cNvPr>
          <p:cNvPicPr>
            <a:picLocks noGrp="1" noChangeAspect="1"/>
          </p:cNvPicPr>
          <p:nvPr>
            <p:ph type="pic" sz="quarter" idx="13"/>
          </p:nvPr>
        </p:nvPicPr>
        <p:blipFill>
          <a:blip r:embed="rId3"/>
          <a:srcRect l="7640" t="95" r="6941" b="14674"/>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D9235C2-C530-2343-4AB5-C0F8A4DB92D0}"/>
              </a:ext>
            </a:extLst>
          </p:cNvPr>
          <p:cNvSpPr/>
          <p:nvPr/>
        </p:nvSpPr>
        <p:spPr>
          <a:xfrm flipH="1">
            <a:off x="-6" y="0"/>
            <a:ext cx="8013706" cy="4427621"/>
          </a:xfrm>
          <a:prstGeom prst="rect">
            <a:avLst/>
          </a:prstGeom>
          <a:gradFill flip="none" rotWithShape="1">
            <a:gsLst>
              <a:gs pos="47000">
                <a:schemeClr val="bg1">
                  <a:lumMod val="0"/>
                  <a:alpha val="0"/>
                </a:schemeClr>
              </a:gs>
              <a:gs pos="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a:extLst>
              <a:ext uri="{FF2B5EF4-FFF2-40B4-BE49-F238E27FC236}">
                <a16:creationId xmlns:a16="http://schemas.microsoft.com/office/drawing/2014/main" id="{98F4E6E9-4218-6A08-9B2A-000853D04E7F}"/>
              </a:ext>
            </a:extLst>
          </p:cNvPr>
          <p:cNvSpPr>
            <a:spLocks noGrp="1"/>
          </p:cNvSpPr>
          <p:nvPr>
            <p:ph type="ctrTitle"/>
          </p:nvPr>
        </p:nvSpPr>
        <p:spPr/>
        <p:txBody>
          <a:bodyPr/>
          <a:lstStyle/>
          <a:p>
            <a:r>
              <a:rPr lang="en-GB" dirty="0"/>
              <a:t>Effectiveness</a:t>
            </a:r>
          </a:p>
        </p:txBody>
      </p:sp>
      <p:sp>
        <p:nvSpPr>
          <p:cNvPr id="4" name="Text Placeholder 3">
            <a:extLst>
              <a:ext uri="{FF2B5EF4-FFF2-40B4-BE49-F238E27FC236}">
                <a16:creationId xmlns:a16="http://schemas.microsoft.com/office/drawing/2014/main" id="{8069F8A4-867F-7D45-B116-E3DACC861D9B}"/>
              </a:ext>
            </a:extLst>
          </p:cNvPr>
          <p:cNvSpPr>
            <a:spLocks noGrp="1"/>
          </p:cNvSpPr>
          <p:nvPr>
            <p:ph type="body" sz="quarter" idx="14"/>
          </p:nvPr>
        </p:nvSpPr>
        <p:spPr/>
        <p:txBody>
          <a:bodyPr/>
          <a:lstStyle/>
          <a:p>
            <a:endParaRPr lang="en-GB"/>
          </a:p>
        </p:txBody>
      </p:sp>
      <p:sp>
        <p:nvSpPr>
          <p:cNvPr id="12" name="Text Placeholder 5">
            <a:extLst>
              <a:ext uri="{FF2B5EF4-FFF2-40B4-BE49-F238E27FC236}">
                <a16:creationId xmlns:a16="http://schemas.microsoft.com/office/drawing/2014/main" id="{4997F840-F7B2-709C-CBB9-F2BF985EDE5C}"/>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Trivago – Three Heads</a:t>
            </a:r>
          </a:p>
        </p:txBody>
      </p:sp>
    </p:spTree>
    <p:extLst>
      <p:ext uri="{BB962C8B-B14F-4D97-AF65-F5344CB8AC3E}">
        <p14:creationId xmlns:p14="http://schemas.microsoft.com/office/powerpoint/2010/main" val="38038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5838A7A4-6EDB-4F00-8A42-0497280F88B4"/>
  <p:tag name="ISPRINGONLINEFOLDERID" val="0"/>
  <p:tag name="ISPRINGONLINEFOLDERPATH" val="Content List"/>
  <p:tag name="ISPRINGCLOUDFOLDERID" val="614"/>
  <p:tag name="ISPRINGCLOUDFOLDERDOMAIN" val="https://thinkbox.ispringcloud.eu"/>
  <p:tag name="ISPRING_PLAYERS_CUSTOMIZATION" val="UEsDBBQAAgAIACJd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FRyKVg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VHIpWE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VHIpWK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FRyKVi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FRyKVg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VXIpWAZswfGfDwAAhyQAABcAAAB1bml2ZXJzYWwvdW5pdmVyc2FsLnBuZ+2a+1+SWf7AaWvGndy0y05mprY7uTVTaubmXVzNdLLUqNRSlC6jTN5REUUfmaaZMVeFZnIkx5RJKi0vpCgoCnSFabwwKoKISkqBgYgXboHIF2v6/gP7qz88r/N6n+ec83zO5/Z8zut1Sk5GhG7auHMjCATadOzL4FMg0AYnEGj9mb9+bO75bhCfZ27WZZ8KDQK1DOx6Y4YN8MDwQBCoFWe5fOEjM3+S+eW5bBDI6unqs46d0fAVCLRn17HgwDN5CYoJUeksCmAvZBMro8vDnes8ysOb0355dnrbp8HPeEG3W51UFk8Cv3bx382lbKBf37r1v38XnvlcFbOx4/yzyo0JG8Kc27cU/GNHYNaWg6qgwDv4QNOVz5X9DBxhqR8ORyXBtR1wzcIVCzhc4utuMPbNzhbWuvtKf0/ewfE3PZHpP8M1O/TkGh+lKNGeZkkf8WhuZzIa5g5i7SDT23ABbv7uq70tZzAziM1Otfqh4eFN68w9uc0+zwIrdHNaRsCEGUEvm87gOk9hht18t3ygLKXB4Zfav5oxM/pBKLSqZnVcJi/4E3OzO6hilf65BmuwBmuwBmuwBmuwBmuwBmuwBmuwBmuwBmuwBmvwP8DFxn0I9oh1E1gt2BsDM+g9Y0TGSW0MK4koaZK0SB5KsjzY5nGGi9Ajk8lEhnTR06R6Xs7L6EirqedgGrH6SU6Wgoao6NQC1s0Jy4+trZn+4naipE2S48E3T6TStEXzTwuWLuY2i5IxSQbvB2matAkodeqYBjhtF1pSz1CppqhfzSZzbw1Idno5XuoSPXc9ofzhL6C8Y3RQt2tgHXsY9laWAwvt6Adjac4oY52eBXnSvSc3IDkCnr3pFp1cpI2Jp6COrAPhIXSvpfEl113g/WMkN6FoEIyjhaPePhGaJ3hVu1XLhzuNzcpYuoJhEU0yfY8KjyTky+nWu25l+M2VM3UDV3u7DArXLvEcajLHp1v9A5We0z0C5TPFigUJDC0tF061FDicpc9JpVQFTRGBtj1ONoTUaJ2Zy8ReO6XdqkoiG407OQVDCpmPzNCkLPArwg+IJ2CTmz4CQUPULYOAPdlorzA0CHMpIuFmJ5ffbvarKckXUJwRQ4zW+Lsx1OVj/BcJ3PxKNj+I/CTY2UreNsc0rZQHWVTfFzZJuiU0CWP7LLLQedKgOfDpgSRLNVJYozpUiaVlcPPlh/SLydU0rE8zQ7lxO7JQERmvXFxmp8Xgo/AwfJywTCq8u5Snxb9TVTigeQTGCcA4DcBdEsYDjO/2IQJZqS3UqNJuPWpiP/e4Oll1bPKj1heJbVW0ieQtYAeU2l4ryqM+yjOU3f51u5L+NYw6QRvmecsYEKn9+qi000KeNk6k7UxTxIhc9ydxgZlOhUw0dk+jOEB8ll8uQK4HzRLRKSYGgH2W1acpyLENMdqyU0WeTmHQ66vWGduzWzWNyh1rSHjhYFM3O5C6MEGdmqU0oZq5TGRBTt/ZD99r9VPqAB5TfFnMiOpseJk5nivHmve2kyz/GDQaatD/Aye+qdDOtJXpXSPhBuYnkOlvywRQAi91i89pElRL+KTpNOk7V9gLOCqpVIn4kdnjDA+8MJG7l142SDOwKJC6mpxuAaI7J+FS7oTZ9yX6z3D2YINA6SbUDibu5IMXf8uxigir6Nx9yYNffzjuu4GyjKqAMDqNDv1PWxz5ubbzN9hkpXSLE2/CM7iknzVLWwfSvDhnIiXZXO7TYHKqWJdN1K4vK3Q8KqMDLamCp5/Fgo3PbWB+fpK7bunMnjJIDYnL75hIPUAS+4reDpQvubIXs9Ddg4sFEzl9En17Uukfd1fmnwouNyc4kzjWXi8IqIf02GVXUUnWT5yKHc3CuTv4QWx3RqqhaqvijtCJ+IwN1rSOGESmFTuHIt3UVYLWQd0JYZcLufky3eub8Z6gR2DvfozJu0WZlNKIlHc4APoG/veJ3vpDcM4E1o5sdExzR1tVpoxOFq+A2cDOkR1Mh1DHgAHx0CLa07b+bWFJNm4rajJfKvv95/2eXQqKMBq2soi3pp6192sliVMusgaF/Jm0JPQpuXws3aOSvzBDxE16maRgbddVMfqAaz3VzpnJD2entkTK90DqbH4iD4dZlNBuebgEC5pj72iXedM9omMn2VG7Zw5yTSlHgfiFX9PrxZQ41FgfQlvuA5TtAwLuk+Q6q91qYznhOESUYo8az3X+1Innz+K6fnsKF08eliPSvZP4m0APXWXkjyLckzh02XOCgxjdHE9Hq+/9+tCPzvVppjSS8KVzxQ7omZc6hDN6yK366qDHpVtXEUx0Wlz2QYeEB5DsaBguZUxPwzbme8l6EqFL6e4Uo1kF5VuB0AcvGkjHI2P9u5SDnqys26IbUcT9Q3DwUpUd/lzxcTzRZ6WhJD6BnbeX9NHR+BDc69eqXAAAauptyV3g5tiTDjabky+MWT6riv27a3NcQ5YPMo4bRJd0rdjbzHS8JEx8jFzWYa8SKb5z7XfFc3Z3vw2CJRT/eEqEii8ieExayzOLryGFHbTxhTZUmof+SrejtUzKdHSXtd4LCchVI5BoY1yxfGJrr1t3OugbYP5lh7yYk0dxNEIbeagOD7kNuQAxIe9AW0XDtJpPt6O5U23QevUviEJsNJuPEPvk3HCrLh70IGrvlxmiDBD2SBGumH048z7ETGdkcjBUyN9Js9JqjOMdknorgqRmq7+McbAahxxwDlOVT95ww9Yuu5wBOvdSQgmYXR3h9jFSWzaErT2bECp6YdAxHqeYXcEKH48VQNfDMzz062hluBj1jiicrVgsWLQ5Z5xuGsa/D8vzNiZzZpeTE/DO1vylNp/Cn5CxASg7Uf+Ya1B/wgmfFzf7n35dDTGc4hzx/acKqhqjaOnWOAMYO0nd6GUMiiWgdvV6i543GJ6kgnne1H2D22Ju9Ozq9R2F3DjN/hmxC3l1F+qIM4nILG75Ghk6Q+1blUyLULSbo/6RoLp8xRb2cbGDUXcqyXqe/F6dD0tboQT1RRoPfhhNNyvMA8gr24js7ONdNtbvpLPkvSLNxDpy/o7VWEKHj6VIi+YEHF9Dpn+Mwghl/cxoWsiqJFLfeItGbvazfaQOTslsPFF50v9FaHiEfQwLwX3d0s3Y2SufUd624m+KhfHtO1iLWbL5ocvmuLlC9rQzZgNccWgAo6Lob97pfS12oPOOsxdV+tT7nwWR+CEdo+A5dye0qtvCJ4v7bZHG+/xe+z+lSeYyRvhqQJvNSazY4Uyg5o7uo3N6B/moISnZPOjtWWlQz+m6zx4dLdmq1tQuOLv39t5/moj/oAo71qGVz0OMQ41P1RkE8AodVr5gI/Z6F2rWDANd6QgWC4pU+iZeqRpJ/49fESiRxJe1F/GPOI+yBzmcJKLpO+KACKNvVRDSue/sNph9kjj5GALj09qZosSKBgWcyCcTF7zTcAxGwjblRS5wwcNRfktuEc/7qi+XZgMClmcjeKXf0Mo+WC7jG7cw7g5TyOV8b2TnbFafBF0TY5odGcHRV6TRJJoRW81FIMdm/R719ocEOFTon58tPu4frfZt0Lfe5l6Krpm8gnxr2fY+ez/e64CZnrflaC51geOwRUXRJt5fumvxI2OZmogSYgjJ3SAaLnwoTnUIEZbVXnUwjrfhSAAJMR5L5cQor8+gTnDBrmxENqP/T2/j7xtE3aEtcfl3lZvFcXB982Fxrv+F3l+Q3E1DbH4i93KzjSWQD6xXaT0md9P7FxfZ4rHLc38cTsr2P/349vRTunUPXC3FLMQ0cjBTpZ5vXxFxpLlCIWAhvLYts0fQAMsxVnbdRZ+4PyyHMxi1ae7gBNW7LM/QjfGZ+bomeDeEQ5DlcyGWrxJII8zDPOCPRNLg750R8qUKga/O05bs/d5LVb4O+oI5ICC52bfWYw4WQIpfsQ2FiSDZjDcNhkepLtjsFkhdiKgq5PCx3qMAvwbCDPLG1qoYW9CqhePAEZeMb1YYLLuvCks1eW+B8Zl2z1epLfiEpUpzCdajKLeYmhKKVjQ/MhZmyRZCLgVZK0hc53rOsxJ3RO11kKFuZsyxf6L8rd7/fdae69RfGSkN0E1NuRP62VkAZRc9Qa6Glhdd6bYRGgtT23t6El45qr0tzS77Xn7WoOsoflI7Vg9OP0Nc/6yT0UKSd45pF2qc2P1v/0VMN9Cs+yTTXquhxr3DxVKJIeFnM9xdNmgQZn95ExWAlMq0JOPjfwf3fRDOm/Q+1hffpc5CDWb1ly5gdeD8DtUU37gW/In4tTkqiARdlcFq5cCl7Y68LsMEswstJ5kGZbXFK2VxfU8xelIjxsQytbJgK0uYCEyCB+JDrXGaACzOCzhFOAED5zKcJzseGSl9eSe4xPKQ2fYPrB82ca6fDSnGYfSwaEe9GON1EuYaiZkmEaD0N/ZM33hV1kL/9unxVM1SW8mHgmj1KsOU+69Gc/HpEF8JMWdNCoYy+OeS6Ocpood6kqlIcu/lPCrSyO7d3ooc7+x3hxkJIwoUXZooRKTcdH7SJZiVJm6THn5nCNwcIDpSry8sibuwWsidYxWYbfJmJSPofU1EjOmR1Gf8d1Mi5Zpzr6JocQAVThVPV///IguW5Jb3230AvnSewE4lhOIvQDGvWt8wMv4sqz6DTGf98mGC2jMT7h9hQOWazxN1S3m1P+98V0aPvl4SlhOfMZib9rpFLH4hm+V4ytz3VJaOvpaG6ZbK44SpWwb6kwJcq73kVBteIh/5LiGKAIVc5FcY3R5ABIdeoJCIY0mw0Il7ZGCSx4JcJKTEJN+6c2gEo/A2/NqLA6+8tbMc1aPz0cAfr+1EK0JP55wuZN/2qXcavq+P6yTrvj+H7yplkteDOqMUYunxW18ZKSS5hJz3OE28D2ELbn/lxz6WwSXkLfk3FjjmcXrrniImjSlMKk0eE+ATP5/V6j9/OzLSZmr5N6b/EnOYYAMCuWDRPybBeNf3xjMVYlqXRnogIVPoFVZBRkcttJWHw44Cr+WTPXpz1EeKn55Ii5NWxW8HgR7lC4oPv7onpwKxnhk0ZfXoF2HXF2S+IsS8YCtGt9eREHJNUw4n+I/eozQv9blYmo9nQ8ElcSeO/mC2pEjXLDoHrFjCCs9d1wmZJvbVgKWGtA2rh0SXQ5Dp7WpxBq1A/UCo9NKRgkKR0BoPX2vzO+ieug3mZjMikW+qsVi9DIN4EArtWvnt0vC21ZswA2Hqa/tXHVAVbKZvyKf8p8OMBCIhb7nkzer9IFB3tH0dK7CiYeE+B+w9sdnccz7mQYCqc4tTsp/xZ1KLQ08ugP7X6ty0qIyGuXlia6wxYPzq0OnuH7aeWV3g2NGI4Jag89/+H1BLAwQUAAIACABVcilYZRgbf0oAAABrAAAAGwAAAHVuaXZlcnNhbC91bml2ZXJzYWwucG5nLnhtbLOxr8jNUShLLSrOzM+zVTLUM1Cyt+PlsikoSi3LTC1XqACKGekZQICSQiUqtzwzpSQDKGRgbI4QzEjNTM8osVUyN7eAC+oDzQQAUEsBAgAAFAACAAgAIl3jSqkBxHb7AgAAsAgAABQAAAAAAAAAAQAAAAAAAAAAAHVuaXZlcnNhbC9wbGF5ZXIueG1sUEsBAgAAFAACAAgAVHIpWDG0PgfdBAAAahIAAB0AAAAAAAAAAQAAAAAALQMAAHVuaXZlcnNhbC9jb21tb25fbWVzc2FnZXMubG5nUEsBAgAAFAACAAgAVHIpWEdLVwP8AwAAFxEAACcAAAAAAAAAAQAAAAAARQgAAHVuaXZlcnNhbC9mbGFzaF9wdWJsaXNoaW5nX3NldHRpbmdzLnhtbFBLAQIAABQAAgAIAFRyKVihhBdN4wIAAJQKAAAhAAAAAAAAAAEAAAAAAIYMAAB1bml2ZXJzYWwvZmxhc2hfc2tpbl9zZXR0aW5ncy54bWxQSwECAAAUAAIACABUcilYqWCQH+gDAACoEAAAJgAAAAAAAAABAAAAAACoDwAAdW5pdmVyc2FsL2h0bWxfcHVibGlzaGluZ19zZXR0aW5ncy54bWxQSwECAAAUAAIACABUcilYMmKji5ABAAADBgAAHwAAAAAAAAABAAAAAADUEwAAdW5pdmVyc2FsL2h0bWxfc2tpbl9zZXR0aW5ncy5qc1BLAQIAABQAAgAIAFVyKVgGbMHxnw8AAIckAAAXAAAAAAAAAAAAAAAAAKEVAAB1bml2ZXJzYWwvdW5pdmVyc2FsLnBuZ1BLAQIAABQAAgAIAFVyKVhlGBt/SgAAAGsAAAAbAAAAAAAAAAEAAAAAAHUlAAB1bml2ZXJzYWwvdW5pdmVyc2FsLnBuZy54bWxQSwUGAAAAAAgACABgAgAA+CUAAAAA"/>
  <p:tag name="ISPRING_PRESENTATION_TITLE" val="Travel Deep Dive"/>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Sector Specific"/>
  <p:tag name="ISPRING_OUTPUT_FOLDER" val="\\Tboxfs001\shared\Thinkbox.tv\Website content\4.Research\Nickable Charts\Sector Specific\Travel Deep Div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4570</Words>
  <Application>Microsoft Office PowerPoint</Application>
  <PresentationFormat>Widescreen</PresentationFormat>
  <Paragraphs>666</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Arial</vt:lpstr>
      <vt:lpstr>Calibri</vt:lpstr>
      <vt:lpstr>Century Gothic</vt:lpstr>
      <vt:lpstr>Consolas</vt:lpstr>
      <vt:lpstr>Courier New</vt:lpstr>
      <vt:lpstr>Georgia Pro Light</vt:lpstr>
      <vt:lpstr>Segoe UI</vt:lpstr>
      <vt:lpstr>Söhne</vt:lpstr>
      <vt:lpstr>Symbol</vt:lpstr>
      <vt:lpstr>Times</vt:lpstr>
      <vt:lpstr>Times New Roman</vt:lpstr>
      <vt:lpstr>Thinkbox</vt:lpstr>
      <vt:lpstr>Travel Deep Dive</vt:lpstr>
      <vt:lpstr>In this deck…</vt:lpstr>
      <vt:lpstr>Macro spend patterns</vt:lpstr>
      <vt:lpstr>Travel TV investment exceeds pre-pandemic levels</vt:lpstr>
      <vt:lpstr>In 2025, national rail and travel agents drove growth</vt:lpstr>
      <vt:lpstr>Travels share of TV impacts at highest point in over a decade</vt:lpstr>
      <vt:lpstr>Travel advertisers SoV has fluctuated across the last decade</vt:lpstr>
      <vt:lpstr>Expedia is the largest investor in linear TV</vt:lpstr>
      <vt:lpstr>Effectiveness</vt:lpstr>
      <vt:lpstr>Profit Ability 2 and Media Mix Navigator</vt:lpstr>
      <vt:lpstr>Optimised MMN scenario for Travel recommends higher share of TV vs. actual databank share</vt:lpstr>
      <vt:lpstr>PowerPoint Presentation</vt:lpstr>
      <vt:lpstr>Media planning</vt:lpstr>
      <vt:lpstr>Travel linear TV spend skews toward the start of the year</vt:lpstr>
      <vt:lpstr>Travel TV spend skews toward morning &amp; evening viewing</vt:lpstr>
      <vt:lpstr>Use of 30” is high amongst Travel &amp; Transport advertisers</vt:lpstr>
      <vt:lpstr>Travel ad lengths have shortened over the last twenty years</vt:lpstr>
      <vt:lpstr>Travel advertisers opting for shorter ads</vt:lpstr>
      <vt:lpstr>Case Studies</vt:lpstr>
      <vt:lpstr>PowerPoint Presentation</vt:lpstr>
      <vt:lpstr>P&amp;O Cruises uses sponsorship to cruise to success</vt:lpstr>
      <vt:lpstr>Fred. Olsen – Cruising up the awareness rankings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Deep Dive</dc:title>
  <dc:creator>Harry Parker</dc:creator>
  <cp:lastModifiedBy>Akeel Mungul</cp:lastModifiedBy>
  <cp:revision>56</cp:revision>
  <dcterms:created xsi:type="dcterms:W3CDTF">2024-06-04T14:23:01Z</dcterms:created>
  <dcterms:modified xsi:type="dcterms:W3CDTF">2026-06-02T13:20:59Z</dcterms:modified>
</cp:coreProperties>
</file>