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690"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2693" autoAdjust="0"/>
  </p:normalViewPr>
  <p:slideViewPr>
    <p:cSldViewPr snapToGrid="0">
      <p:cViewPr varScale="1">
        <p:scale>
          <a:sx n="73" d="100"/>
          <a:sy n="73" d="100"/>
        </p:scale>
        <p:origin x="19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EC6C7-4DDB-48BD-9B76-93ED20243C9F}" type="datetimeFigureOut">
              <a:rPr lang="en-GB" smtClean="0"/>
              <a:t>23/10/2023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2B7F08-4B41-4F1D-9BB1-B316B59C1CC1}" type="slidenum">
              <a:rPr lang="en-GB" smtClean="0"/>
              <a:t>‹#›</a:t>
            </a:fld>
            <a:endParaRPr lang="en-GB"/>
          </a:p>
        </p:txBody>
      </p:sp>
    </p:spTree>
    <p:extLst>
      <p:ext uri="{BB962C8B-B14F-4D97-AF65-F5344CB8AC3E}">
        <p14:creationId xmlns:p14="http://schemas.microsoft.com/office/powerpoint/2010/main" val="184656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200000"/>
              </a:lnSpc>
              <a:spcAft>
                <a:spcPts val="10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The Challenge</a:t>
            </a:r>
            <a:endParaRPr lang="en-GB" sz="1800" dirty="0">
              <a:effectLst/>
              <a:latin typeface="Proxima Nova Rg"/>
              <a:ea typeface="Calibri" panose="020F0502020204030204" pitchFamily="34" charset="0"/>
              <a:cs typeface="Times New Roman" panose="02020603050405020304" pitchFamily="18" charset="0"/>
            </a:endParaRPr>
          </a:p>
          <a:p>
            <a:pPr>
              <a:lnSpc>
                <a:spcPct val="200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Having successfully relaunched and sold out their iconic Supra sports car in 2019, Toyota needed to boost sales the following year when hype turned into ‘business as usual’, when new news became old news and when sales were slower.</a:t>
            </a:r>
            <a:endParaRPr lang="en-GB" sz="1800" dirty="0">
              <a:effectLst/>
              <a:latin typeface="Proxima Nova Rg"/>
              <a:ea typeface="Calibri" panose="020F0502020204030204" pitchFamily="34" charset="0"/>
              <a:cs typeface="Times New Roman" panose="02020603050405020304" pitchFamily="18" charset="0"/>
            </a:endParaRPr>
          </a:p>
          <a:p>
            <a:pPr>
              <a:lnSpc>
                <a:spcPct val="200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Proxima Nova Rg"/>
              <a:ea typeface="Calibri" panose="020F0502020204030204" pitchFamily="34" charset="0"/>
              <a:cs typeface="Times New Roman" panose="02020603050405020304" pitchFamily="18" charset="0"/>
            </a:endParaRPr>
          </a:p>
          <a:p>
            <a:pPr>
              <a:lnSpc>
                <a:spcPct val="200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Five months into 2020, Supra had achieved a portion of its sales for the whole of the year and with a target that was already 32% higher than 2019 launch sales, there was some serious catching up to do.</a:t>
            </a:r>
            <a:endParaRPr lang="en-GB" sz="1800" dirty="0">
              <a:effectLst/>
              <a:latin typeface="Proxima Nova Rg"/>
              <a:ea typeface="Calibri" panose="020F0502020204030204" pitchFamily="34" charset="0"/>
              <a:cs typeface="Times New Roman" panose="02020603050405020304" pitchFamily="18" charset="0"/>
            </a:endParaRPr>
          </a:p>
          <a:p>
            <a:pPr>
              <a:lnSpc>
                <a:spcPct val="200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Proxima Nova Rg"/>
              <a:ea typeface="Calibri" panose="020F0502020204030204" pitchFamily="34" charset="0"/>
              <a:cs typeface="Times New Roman" panose="02020603050405020304" pitchFamily="18" charset="0"/>
            </a:endParaRPr>
          </a:p>
          <a:p>
            <a:pPr>
              <a:lnSpc>
                <a:spcPct val="200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In a declining category dominated by players like Porsche (718) and Audi (TT), who accounted for 61.2% of the Sports coupe sub-category at the beginning of 2020, the objectives were to:</a:t>
            </a:r>
            <a:endParaRPr lang="en-GB" sz="1800" dirty="0">
              <a:effectLst/>
              <a:latin typeface="Proxima Nova Rg"/>
              <a:ea typeface="Calibri" panose="020F0502020204030204" pitchFamily="34" charset="0"/>
              <a:cs typeface="Times New Roman" panose="02020603050405020304" pitchFamily="18" charset="0"/>
            </a:endParaRPr>
          </a:p>
          <a:p>
            <a:pPr>
              <a:lnSpc>
                <a:spcPct val="200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Proxima Nova Rg"/>
              <a:ea typeface="Calibri" panose="020F0502020204030204" pitchFamily="34" charset="0"/>
              <a:cs typeface="Times New Roman" panose="02020603050405020304" pitchFamily="18" charset="0"/>
            </a:endParaRPr>
          </a:p>
          <a:p>
            <a:pPr marL="342900" lvl="0" indent="-342900">
              <a:lnSpc>
                <a:spcPct val="200000"/>
              </a:lnSpc>
              <a:spcAft>
                <a:spcPts val="1000"/>
              </a:spcAft>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Shift model aided awareness above category average (82%) amongst Sports Car Owners and Enthusiasts</a:t>
            </a:r>
            <a:endParaRPr lang="en-GB" sz="1800" dirty="0">
              <a:effectLst/>
              <a:latin typeface="Proxima Nova Rg"/>
              <a:ea typeface="Calibri" panose="020F0502020204030204" pitchFamily="34" charset="0"/>
              <a:cs typeface="Times New Roman" panose="02020603050405020304" pitchFamily="18" charset="0"/>
            </a:endParaRPr>
          </a:p>
          <a:p>
            <a:pPr marL="342900" lvl="0" indent="-342900">
              <a:lnSpc>
                <a:spcPct val="200000"/>
              </a:lnSpc>
              <a:spcAft>
                <a:spcPts val="1000"/>
              </a:spcAft>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Reverse the sales that were trending down and increase sales above 2019’s successful launch</a:t>
            </a:r>
            <a:endParaRPr lang="en-GB" sz="1800" dirty="0">
              <a:effectLst/>
              <a:latin typeface="Proxima Nova Rg"/>
              <a:ea typeface="Calibri" panose="020F0502020204030204" pitchFamily="34" charset="0"/>
              <a:cs typeface="Times New Roman" panose="02020603050405020304" pitchFamily="18" charset="0"/>
            </a:endParaRPr>
          </a:p>
          <a:p>
            <a:pPr>
              <a:lnSpc>
                <a:spcPct val="200000"/>
              </a:lnSpc>
              <a:spcAft>
                <a:spcPts val="1000"/>
              </a:spcAft>
            </a:pPr>
            <a:r>
              <a:rPr lang="en-GB"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Proxima Nova Rg"/>
              <a:ea typeface="Calibri" panose="020F0502020204030204" pitchFamily="34" charset="0"/>
              <a:cs typeface="Times New Roman" panose="02020603050405020304" pitchFamily="18" charset="0"/>
            </a:endParaRPr>
          </a:p>
          <a:p>
            <a:pPr>
              <a:lnSpc>
                <a:spcPct val="200000"/>
              </a:lnSpc>
              <a:spcAft>
                <a:spcPts val="10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The TV Solution</a:t>
            </a:r>
            <a:endParaRPr lang="en-GB" sz="1800" dirty="0">
              <a:effectLst/>
              <a:latin typeface="Proxima Nova Rg"/>
              <a:ea typeface="Calibri" panose="020F0502020204030204" pitchFamily="34" charset="0"/>
              <a:cs typeface="Times New Roman" panose="02020603050405020304" pitchFamily="18" charset="0"/>
            </a:endParaRPr>
          </a:p>
          <a:p>
            <a:pPr>
              <a:lnSpc>
                <a:spcPct val="200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Toyota knew that they needed to get sports coupe buyers to want to feel what it’s like to drive the Supra. Research revealed that they were independent and non-conformist drivers who craved uniqueness. They wanted to stand out and avoid driving the same car as everyone else.</a:t>
            </a:r>
            <a:endParaRPr lang="en-GB" sz="1800" dirty="0">
              <a:effectLst/>
              <a:latin typeface="Proxima Nova Rg"/>
              <a:ea typeface="Calibri" panose="020F0502020204030204" pitchFamily="34" charset="0"/>
              <a:cs typeface="Times New Roman" panose="02020603050405020304" pitchFamily="18" charset="0"/>
            </a:endParaRPr>
          </a:p>
          <a:p>
            <a:pPr>
              <a:lnSpc>
                <a:spcPct val="200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Proxima Nova Rg"/>
              <a:ea typeface="Calibri" panose="020F0502020204030204" pitchFamily="34" charset="0"/>
              <a:cs typeface="Times New Roman" panose="02020603050405020304" pitchFamily="18" charset="0"/>
            </a:endParaRPr>
          </a:p>
          <a:p>
            <a:pPr>
              <a:lnSpc>
                <a:spcPct val="200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However, this desire for individuality conflicted with the reality of the sports car market dominated by models like the Porsche 718 and Audi TT. "You Don't Buy A Sports Car To Blend In" was born. This creative concept recognized that buying a sports car should affirm individuality while subtly challenging the competition.</a:t>
            </a:r>
            <a:endParaRPr lang="en-GB" sz="1800" dirty="0">
              <a:effectLst/>
              <a:latin typeface="Proxima Nova Rg"/>
              <a:ea typeface="Calibri" panose="020F0502020204030204" pitchFamily="34" charset="0"/>
              <a:cs typeface="Times New Roman" panose="02020603050405020304" pitchFamily="18" charset="0"/>
            </a:endParaRPr>
          </a:p>
          <a:p>
            <a:pPr>
              <a:lnSpc>
                <a:spcPct val="200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Proxima Nova Rg"/>
              <a:ea typeface="Calibri" panose="020F0502020204030204" pitchFamily="34" charset="0"/>
              <a:cs typeface="Times New Roman" panose="02020603050405020304" pitchFamily="18" charset="0"/>
            </a:endParaRPr>
          </a:p>
          <a:p>
            <a:pPr>
              <a:lnSpc>
                <a:spcPct val="200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Due to the GR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Supra's</a:t>
            </a:r>
            <a:r>
              <a:rPr lang="en-GB" sz="1800" dirty="0">
                <a:effectLst/>
                <a:latin typeface="Calibri" panose="020F0502020204030204" pitchFamily="34" charset="0"/>
                <a:ea typeface="Calibri" panose="020F0502020204030204" pitchFamily="34" charset="0"/>
                <a:cs typeface="Times New Roman" panose="02020603050405020304" pitchFamily="18" charset="0"/>
              </a:rPr>
              <a:t> recent return, there were few on the road. Toyota transformed this potential weakness into a strength, leveraging the car's distinctive design and performance to position it as the choice for non-conformists. Creative agency,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The&amp;Partnership</a:t>
            </a:r>
            <a:r>
              <a:rPr lang="en-GB" sz="1800" dirty="0">
                <a:effectLst/>
                <a:latin typeface="Calibri" panose="020F0502020204030204" pitchFamily="34" charset="0"/>
                <a:ea typeface="Calibri" panose="020F0502020204030204" pitchFamily="34" charset="0"/>
                <a:cs typeface="Times New Roman" panose="02020603050405020304" pitchFamily="18" charset="0"/>
              </a:rPr>
              <a:t>, produced a beautiful 30” spot bringing the concept to life and this formed the backbone of the campaign.</a:t>
            </a:r>
            <a:endParaRPr lang="en-GB" sz="1800" dirty="0">
              <a:effectLst/>
              <a:latin typeface="Proxima Nova Rg"/>
              <a:ea typeface="Calibri" panose="020F0502020204030204" pitchFamily="34" charset="0"/>
              <a:cs typeface="Times New Roman" panose="02020603050405020304" pitchFamily="18" charset="0"/>
            </a:endParaRPr>
          </a:p>
          <a:p>
            <a:pPr>
              <a:lnSpc>
                <a:spcPct val="200000"/>
              </a:lnSpc>
              <a:spcAft>
                <a:spcPts val="1000"/>
              </a:spcAft>
            </a:pPr>
            <a:r>
              <a:rPr lang="en-GB" sz="1800" dirty="0">
                <a:solidFill>
                  <a:srgbClr val="000000"/>
                </a:solidFill>
                <a:effectLst/>
                <a:highlight>
                  <a:srgbClr val="FFFF00"/>
                </a:highlight>
                <a:latin typeface="Segoe UI" panose="020B0502040204020203" pitchFamily="34" charset="0"/>
                <a:ea typeface="Calibri" panose="020F0502020204030204" pitchFamily="34" charset="0"/>
                <a:cs typeface="Times New Roman" panose="02020603050405020304" pitchFamily="18" charset="0"/>
              </a:rPr>
              <a:t> </a:t>
            </a:r>
            <a:endParaRPr lang="en-GB" sz="1800" dirty="0">
              <a:effectLst/>
              <a:latin typeface="Proxima Nova Rg"/>
              <a:ea typeface="Calibri" panose="020F0502020204030204" pitchFamily="34" charset="0"/>
              <a:cs typeface="Times New Roman" panose="02020603050405020304" pitchFamily="18" charset="0"/>
            </a:endParaRPr>
          </a:p>
          <a:p>
            <a:pPr>
              <a:lnSpc>
                <a:spcPct val="200000"/>
              </a:lnSpc>
              <a:spcAft>
                <a:spcPts val="10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The Plan</a:t>
            </a:r>
            <a:endParaRPr lang="en-GB" sz="1800" dirty="0">
              <a:effectLst/>
              <a:latin typeface="Proxima Nova Rg"/>
              <a:ea typeface="Calibri" panose="020F0502020204030204" pitchFamily="34" charset="0"/>
              <a:cs typeface="Times New Roman" panose="02020603050405020304" pitchFamily="18" charset="0"/>
            </a:endParaRPr>
          </a:p>
          <a:p>
            <a:pPr>
              <a:lnSpc>
                <a:spcPct val="200000"/>
              </a:lnSpc>
              <a:spcAft>
                <a:spcPts val="1000"/>
              </a:spcAft>
            </a:pPr>
            <a:r>
              <a:rPr lang="en-GB" sz="1800" dirty="0">
                <a:solidFill>
                  <a:srgbClr val="000000"/>
                </a:solidFill>
                <a:effectLst/>
                <a:latin typeface="Calibri" panose="020F0502020204030204" pitchFamily="34" charset="0"/>
                <a:ea typeface="Calibri" panose="020F0502020204030204" pitchFamily="34" charset="0"/>
                <a:cs typeface="Segoe UI" panose="020B0502040204020203" pitchFamily="34" charset="0"/>
              </a:rPr>
              <a:t>As a result of the lockdown restrictions in place due to the pandemic, July 2020’s Goodwood Festival of Speed – the annual motorsports festival that welcomes motoring enthusiasts from around the world - was postponed. The organisers replaced the event with the Goodwood Speedweek, a new, one-time-only interactive entertainment experience behind-closed-doors planned for October. The event was to be televised on ITV channels and m/Six leapt on this as the perfect environment in which to run the Supra ad, reaching sports car enthusiasts live on ITV and on catch-up on ITV Hub.</a:t>
            </a:r>
            <a:endParaRPr lang="en-GB" sz="1800" dirty="0">
              <a:effectLst/>
              <a:latin typeface="Proxima Nova Rg"/>
              <a:ea typeface="Calibri" panose="020F0502020204030204" pitchFamily="34" charset="0"/>
              <a:cs typeface="Times New Roman" panose="02020603050405020304" pitchFamily="18" charset="0"/>
            </a:endParaRPr>
          </a:p>
          <a:p>
            <a:pPr>
              <a:lnSpc>
                <a:spcPct val="200000"/>
              </a:lnSpc>
              <a:spcAft>
                <a:spcPts val="1000"/>
              </a:spcAft>
            </a:pPr>
            <a:r>
              <a:rPr lang="en-GB" sz="1800" dirty="0">
                <a:solidFill>
                  <a:srgbClr val="000000"/>
                </a:solidFill>
                <a:effectLst/>
                <a:latin typeface="Calibri" panose="020F0502020204030204" pitchFamily="34" charset="0"/>
                <a:ea typeface="Calibri" panose="020F0502020204030204" pitchFamily="34" charset="0"/>
                <a:cs typeface="Segoe UI" panose="020B0502040204020203" pitchFamily="34" charset="0"/>
              </a:rPr>
              <a:t> </a:t>
            </a:r>
            <a:endParaRPr lang="en-GB" sz="1800" dirty="0">
              <a:effectLst/>
              <a:latin typeface="Proxima Nova Rg"/>
              <a:ea typeface="Calibri" panose="020F0502020204030204" pitchFamily="34" charset="0"/>
              <a:cs typeface="Times New Roman" panose="02020603050405020304" pitchFamily="18" charset="0"/>
            </a:endParaRPr>
          </a:p>
          <a:p>
            <a:pPr>
              <a:lnSpc>
                <a:spcPct val="200000"/>
              </a:lnSpc>
              <a:spcAft>
                <a:spcPts val="1000"/>
              </a:spcAft>
            </a:pPr>
            <a:r>
              <a:rPr lang="en-GB" sz="1800" dirty="0">
                <a:solidFill>
                  <a:srgbClr val="000000"/>
                </a:solidFill>
                <a:effectLst/>
                <a:latin typeface="Calibri" panose="020F0502020204030204" pitchFamily="34" charset="0"/>
                <a:ea typeface="Calibri" panose="020F0502020204030204" pitchFamily="34" charset="0"/>
                <a:cs typeface="Segoe UI" panose="020B0502040204020203" pitchFamily="34" charset="0"/>
              </a:rPr>
              <a:t>Following this successful burst, a second phase of activity was planned for the end of Q1 2021, using addressable TV alongside content-led buys in high-indexing F1 and sports content across broadcaster VOD.</a:t>
            </a:r>
            <a:endParaRPr lang="en-GB" sz="1800" dirty="0">
              <a:effectLst/>
              <a:latin typeface="Proxima Nova Rg"/>
              <a:ea typeface="Calibri" panose="020F0502020204030204" pitchFamily="34" charset="0"/>
              <a:cs typeface="Times New Roman" panose="02020603050405020304" pitchFamily="18" charset="0"/>
            </a:endParaRPr>
          </a:p>
          <a:p>
            <a:pPr>
              <a:lnSpc>
                <a:spcPct val="200000"/>
              </a:lnSpc>
              <a:spcAft>
                <a:spcPts val="1000"/>
              </a:spcAft>
            </a:pPr>
            <a:r>
              <a:rPr lang="en-GB" sz="1800" dirty="0">
                <a:solidFill>
                  <a:srgbClr val="000000"/>
                </a:solidFill>
                <a:effectLst/>
                <a:latin typeface="Calibri" panose="020F0502020204030204" pitchFamily="34" charset="0"/>
                <a:ea typeface="Calibri" panose="020F0502020204030204" pitchFamily="34" charset="0"/>
                <a:cs typeface="Segoe UI" panose="020B0502040204020203" pitchFamily="34" charset="0"/>
              </a:rPr>
              <a:t> </a:t>
            </a:r>
            <a:endParaRPr lang="en-GB" sz="1800" dirty="0">
              <a:effectLst/>
              <a:latin typeface="Proxima Nova Rg"/>
              <a:ea typeface="Calibri" panose="020F0502020204030204" pitchFamily="34" charset="0"/>
              <a:cs typeface="Times New Roman" panose="02020603050405020304" pitchFamily="18" charset="0"/>
            </a:endParaRPr>
          </a:p>
          <a:p>
            <a:pPr>
              <a:lnSpc>
                <a:spcPct val="200000"/>
              </a:lnSpc>
              <a:spcAft>
                <a:spcPts val="1000"/>
              </a:spcAft>
            </a:pPr>
            <a:r>
              <a:rPr lang="en-GB" sz="1800" dirty="0">
                <a:solidFill>
                  <a:srgbClr val="000000"/>
                </a:solidFill>
                <a:effectLst/>
                <a:latin typeface="Calibri" panose="020F0502020204030204" pitchFamily="34" charset="0"/>
                <a:ea typeface="Calibri" panose="020F0502020204030204" pitchFamily="34" charset="0"/>
                <a:cs typeface="Segoe UI" panose="020B0502040204020203" pitchFamily="34" charset="0"/>
              </a:rPr>
              <a:t>Both bursts of TV were part of a wider, multi-media plan developed by m/Six spanning print, display, YouTube and social. </a:t>
            </a:r>
            <a:endParaRPr lang="en-GB" sz="1800" dirty="0">
              <a:effectLst/>
              <a:latin typeface="Proxima Nova Rg"/>
              <a:ea typeface="Calibri" panose="020F0502020204030204" pitchFamily="34" charset="0"/>
              <a:cs typeface="Times New Roman" panose="02020603050405020304" pitchFamily="18" charset="0"/>
            </a:endParaRPr>
          </a:p>
          <a:p>
            <a:pPr>
              <a:lnSpc>
                <a:spcPct val="200000"/>
              </a:lnSpc>
              <a:spcAft>
                <a:spcPts val="1000"/>
              </a:spcAft>
            </a:pPr>
            <a:r>
              <a:rPr lang="en-GB"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Proxima Nova Rg"/>
              <a:ea typeface="Calibri" panose="020F0502020204030204" pitchFamily="34" charset="0"/>
              <a:cs typeface="Times New Roman" panose="02020603050405020304" pitchFamily="18" charset="0"/>
            </a:endParaRPr>
          </a:p>
          <a:p>
            <a:pPr>
              <a:lnSpc>
                <a:spcPct val="200000"/>
              </a:lnSpc>
              <a:spcAft>
                <a:spcPts val="10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Results</a:t>
            </a:r>
          </a:p>
          <a:p>
            <a:pPr marL="285750" indent="-285750">
              <a:lnSpc>
                <a:spcPct val="200000"/>
              </a:lnSpc>
              <a:spcAft>
                <a:spcPts val="1000"/>
              </a:spcAft>
              <a:buFont typeface="Arial" panose="020B0604020202020204" pitchFamily="34" charset="0"/>
              <a:buChar char="•"/>
            </a:pPr>
            <a:r>
              <a:rPr lang="en-GB" sz="1800" b="0" dirty="0">
                <a:solidFill>
                  <a:srgbClr val="000000"/>
                </a:solidFill>
                <a:effectLst/>
                <a:latin typeface="Calibri" panose="020F0502020204030204" pitchFamily="34" charset="0"/>
                <a:ea typeface="Calibri" panose="020F0502020204030204" pitchFamily="34" charset="0"/>
                <a:cs typeface="Segoe UI" panose="020B0502040204020203" pitchFamily="34" charset="0"/>
              </a:rPr>
              <a:t>Aided awareness increased by 15pp from 79% pre-campaign to 94% post-campaign</a:t>
            </a:r>
          </a:p>
          <a:p>
            <a:pPr marL="285750" indent="-285750">
              <a:lnSpc>
                <a:spcPct val="200000"/>
              </a:lnSpc>
              <a:spcAft>
                <a:spcPts val="1000"/>
              </a:spcAft>
              <a:buFont typeface="Arial" panose="020B0604020202020204" pitchFamily="34" charset="0"/>
              <a:buChar char="•"/>
            </a:pPr>
            <a:r>
              <a:rPr lang="en-GB" sz="1800" b="0" dirty="0">
                <a:solidFill>
                  <a:srgbClr val="000000"/>
                </a:solidFill>
                <a:effectLst/>
                <a:latin typeface="Calibri" panose="020F0502020204030204" pitchFamily="34" charset="0"/>
                <a:ea typeface="Calibri" panose="020F0502020204030204" pitchFamily="34" charset="0"/>
                <a:cs typeface="Segoe UI" panose="020B0502040204020203" pitchFamily="34" charset="0"/>
              </a:rPr>
              <a:t>Consideration increased by 40pp from 36% to 76%</a:t>
            </a:r>
          </a:p>
          <a:p>
            <a:pPr marL="285750" indent="-285750">
              <a:lnSpc>
                <a:spcPct val="200000"/>
              </a:lnSpc>
              <a:spcAft>
                <a:spcPts val="1000"/>
              </a:spcAft>
              <a:buFont typeface="Arial" panose="020B0604020202020204" pitchFamily="34" charset="0"/>
              <a:buChar char="•"/>
            </a:pPr>
            <a:r>
              <a:rPr lang="en-GB" sz="1800" b="0" dirty="0">
                <a:solidFill>
                  <a:srgbClr val="000000"/>
                </a:solidFill>
                <a:effectLst/>
                <a:latin typeface="Calibri" panose="020F0502020204030204" pitchFamily="34" charset="0"/>
                <a:ea typeface="Calibri" panose="020F0502020204030204" pitchFamily="34" charset="0"/>
                <a:cs typeface="Segoe UI" panose="020B0502040204020203" pitchFamily="34" charset="0"/>
              </a:rPr>
              <a:t>First choice increased by 21pp from 7% to 28% </a:t>
            </a:r>
          </a:p>
          <a:p>
            <a:pPr marL="285750" indent="-285750">
              <a:lnSpc>
                <a:spcPct val="200000"/>
              </a:lnSpc>
              <a:spcAft>
                <a:spcPts val="1000"/>
              </a:spcAft>
              <a:buFont typeface="Arial" panose="020B0604020202020204" pitchFamily="34" charset="0"/>
              <a:buChar char="•"/>
            </a:pPr>
            <a:r>
              <a:rPr lang="en-GB" sz="1800" b="0" dirty="0">
                <a:solidFill>
                  <a:srgbClr val="000000"/>
                </a:solidFill>
                <a:effectLst/>
                <a:latin typeface="Calibri" panose="020F0502020204030204" pitchFamily="34" charset="0"/>
                <a:ea typeface="Calibri" panose="020F0502020204030204" pitchFamily="34" charset="0"/>
                <a:cs typeface="Segoe UI" panose="020B0502040204020203" pitchFamily="34" charset="0"/>
              </a:rPr>
              <a:t>Against a backdrop of a passenger car market down -29% (2021 vs 2019) and a declining segment down -51% (2021 vs ‘2019), 2020 sales of GR Supra were up 44% on 2019 and 2021 was up a further 12% up on 2020  </a:t>
            </a:r>
            <a:endParaRPr lang="en-GB" sz="1800" b="0" dirty="0">
              <a:solidFill>
                <a:srgbClr val="000000"/>
              </a:solidFill>
              <a:effectLst/>
              <a:latin typeface="Proxima Nova Rg"/>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GB" sz="1800" b="0" dirty="0">
                <a:solidFill>
                  <a:srgbClr val="000000"/>
                </a:solidFill>
                <a:effectLst/>
                <a:latin typeface="Calibri" panose="020F0502020204030204" pitchFamily="34" charset="0"/>
                <a:ea typeface="Calibri" panose="020F0502020204030204" pitchFamily="34" charset="0"/>
                <a:cs typeface="Segoe UI" panose="020B0502040204020203" pitchFamily="34" charset="0"/>
              </a:rPr>
              <a:t>In System 1 quantitative research, the TV ad scored #2 in top 5 UK automotive adverts at that time, ordered by brand building potential, and #33 in the best adverts of all time</a:t>
            </a:r>
            <a:endParaRPr lang="en-GB" sz="1200" b="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F4BFFE-AA9D-476F-A275-7AE7429F864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327095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23/10/2023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716235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23/10/2023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752600"/>
            <a:ext cx="6342907" cy="351313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60701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23/10/2023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5442018"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852712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23/10/2023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4"/>
          </p:nvPr>
        </p:nvSpPr>
        <p:spPr>
          <a:xfrm>
            <a:off x="5226050" y="1752600"/>
            <a:ext cx="3159193"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553381" y="1752600"/>
            <a:ext cx="3159193" cy="1672994"/>
          </a:xfrm>
          <a:prstGeom prst="rect">
            <a:avLst/>
          </a:prstGeom>
          <a:solidFill>
            <a:schemeClr val="bg1">
              <a:lumMod val="85000"/>
            </a:schemeClr>
          </a:solidFill>
        </p:spPr>
        <p:txBody>
          <a:bodyPr/>
          <a:lstStyle/>
          <a:p>
            <a:endParaRPr lang="en-GB" dirty="0"/>
          </a:p>
        </p:txBody>
      </p:sp>
      <p:sp>
        <p:nvSpPr>
          <p:cNvPr id="13" name="Picture Placeholder 8"/>
          <p:cNvSpPr>
            <a:spLocks noGrp="1"/>
          </p:cNvSpPr>
          <p:nvPr>
            <p:ph type="pic" sz="quarter" idx="16"/>
          </p:nvPr>
        </p:nvSpPr>
        <p:spPr>
          <a:xfrm>
            <a:off x="8553381" y="3592744"/>
            <a:ext cx="3159193"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5226050" y="3592744"/>
            <a:ext cx="3159193"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812423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752600"/>
            <a:ext cx="3645289"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752600"/>
            <a:ext cx="3645289" cy="1672994"/>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752600"/>
            <a:ext cx="3645289" cy="1672994"/>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23/10/2023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592744"/>
            <a:ext cx="3645289"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592744"/>
            <a:ext cx="3645289"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592744"/>
            <a:ext cx="3645289" cy="1672994"/>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712696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50653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23/10/2023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95818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23/10/2023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134089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814300"/>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23/10/2023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2045214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23/10/2023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851752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23/10/2023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3837490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x Video">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23/10/2023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853481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23/10/2023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438794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23/10/2023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3630563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23/10/2023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3406868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23/10/2023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345226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23/10/2023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381668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23/10/2023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1918386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23/10/2023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868394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23/10/2023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711618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23/10/2023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777203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64"/>
            <a:ext cx="10094912" cy="957509"/>
          </a:xfrm>
        </p:spPr>
        <p:txBody>
          <a:bodyPr/>
          <a:lstStyle/>
          <a:p>
            <a:r>
              <a:rPr lang="en-US"/>
              <a:t>Click to edit Master title style</a:t>
            </a:r>
            <a:endParaRPr lang="en-GB" dirty="0"/>
          </a:p>
        </p:txBody>
      </p:sp>
      <p:sp>
        <p:nvSpPr>
          <p:cNvPr id="3" name="Content Placeholder 2"/>
          <p:cNvSpPr>
            <a:spLocks noGrp="1"/>
          </p:cNvSpPr>
          <p:nvPr>
            <p:ph idx="1"/>
          </p:nvPr>
        </p:nvSpPr>
        <p:spPr>
          <a:xfrm>
            <a:off x="609600" y="1207293"/>
            <a:ext cx="11150600" cy="5006016"/>
          </a:xfrm>
        </p:spPr>
        <p:txBody>
          <a:bodyPr/>
          <a:lstStyle>
            <a:lvl1pPr>
              <a:defRPr sz="1867"/>
            </a:lvl1pPr>
            <a:lvl2pPr>
              <a:defRPr sz="1600"/>
            </a:lvl2pPr>
            <a:lvl3pPr>
              <a:defRPr sz="1467"/>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59585B9F-EF5C-4314-BCBC-A6F82ED753B2}" type="datetimeFigureOut">
              <a:rPr lang="en-GB" smtClean="0">
                <a:solidFill>
                  <a:srgbClr val="515254">
                    <a:tint val="75000"/>
                  </a:srgbClr>
                </a:solidFill>
              </a:rPr>
              <a:pPr/>
              <a:t>23/10/2023</a:t>
            </a:fld>
            <a:endParaRPr lang="en-GB">
              <a:solidFill>
                <a:srgbClr val="515254">
                  <a:tint val="75000"/>
                </a:srgbClr>
              </a:solidFill>
            </a:endParaRPr>
          </a:p>
        </p:txBody>
      </p:sp>
      <p:sp>
        <p:nvSpPr>
          <p:cNvPr id="5" name="Footer Placeholder 4"/>
          <p:cNvSpPr>
            <a:spLocks noGrp="1"/>
          </p:cNvSpPr>
          <p:nvPr>
            <p:ph type="ftr" sz="quarter" idx="11"/>
          </p:nvPr>
        </p:nvSpPr>
        <p:spPr/>
        <p:txBody>
          <a:bodyPr/>
          <a:lstStyle/>
          <a:p>
            <a:endParaRPr lang="en-GB">
              <a:solidFill>
                <a:srgbClr val="515254">
                  <a:tint val="75000"/>
                </a:srgbClr>
              </a:solidFill>
            </a:endParaRPr>
          </a:p>
        </p:txBody>
      </p:sp>
      <p:sp>
        <p:nvSpPr>
          <p:cNvPr id="6" name="Slide Number Placeholder 5"/>
          <p:cNvSpPr>
            <a:spLocks noGrp="1"/>
          </p:cNvSpPr>
          <p:nvPr>
            <p:ph type="sldNum" sz="quarter" idx="12"/>
          </p:nvPr>
        </p:nvSpPr>
        <p:spPr/>
        <p:txBody>
          <a:bodyPr/>
          <a:lstStyle/>
          <a:p>
            <a:fld id="{FA73F885-FE6B-4251-84D2-F6CEF084999B}" type="slidenum">
              <a:rPr lang="en-GB" smtClean="0">
                <a:solidFill>
                  <a:srgbClr val="515254">
                    <a:tint val="75000"/>
                  </a:srgbClr>
                </a:solidFill>
              </a:rPr>
              <a:pPr/>
              <a:t>‹#›</a:t>
            </a:fld>
            <a:endParaRPr lang="en-GB">
              <a:solidFill>
                <a:srgbClr val="515254">
                  <a:tint val="75000"/>
                </a:srgbClr>
              </a:solidFill>
            </a:endParaRPr>
          </a:p>
        </p:txBody>
      </p:sp>
    </p:spTree>
    <p:extLst>
      <p:ext uri="{BB962C8B-B14F-4D97-AF65-F5344CB8AC3E}">
        <p14:creationId xmlns:p14="http://schemas.microsoft.com/office/powerpoint/2010/main" val="2787803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8"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282D69-1CD7-4AC1-A4EC-A960DFABD313}" type="datetimeFigureOut">
              <a:rPr lang="en-GB" smtClean="0"/>
              <a:pPr/>
              <a:t>23/10/2023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ECB2DA-819C-4D24-9E44-1616C5C302CC}" type="slidenum">
              <a:rPr lang="en-GB" smtClean="0"/>
              <a:pPr/>
              <a:t>‹#›</a:t>
            </a:fld>
            <a:endParaRPr lang="en-GB"/>
          </a:p>
        </p:txBody>
      </p:sp>
    </p:spTree>
    <p:extLst>
      <p:ext uri="{BB962C8B-B14F-4D97-AF65-F5344CB8AC3E}">
        <p14:creationId xmlns:p14="http://schemas.microsoft.com/office/powerpoint/2010/main" val="435567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23/10/2023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8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4024371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DFC6B2F-8097-43AB-AAD7-EE86BB3BFD94}" type="datetimeFigureOut">
              <a:rPr lang="en-GB"/>
              <a:pPr>
                <a:defRPr/>
              </a:pPr>
              <a:t>23/10/2023</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7CDC3F9-4A8E-4CE9-8516-D930A4635220}" type="slidenum">
              <a:rPr lang="en-GB"/>
              <a:pPr>
                <a:defRPr/>
              </a:pPr>
              <a:t>‹#›</a:t>
            </a:fld>
            <a:endParaRPr lang="en-GB" dirty="0"/>
          </a:p>
        </p:txBody>
      </p:sp>
    </p:spTree>
    <p:extLst>
      <p:ext uri="{BB962C8B-B14F-4D97-AF65-F5344CB8AC3E}">
        <p14:creationId xmlns:p14="http://schemas.microsoft.com/office/powerpoint/2010/main" val="3168055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23/10/2023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1129603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485880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23/10/2023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96644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23/10/2023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708873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23/10/2023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4244286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23/10/2023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94504"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7" name="Picture Placeholder 16"/>
          <p:cNvSpPr>
            <a:spLocks noGrp="1"/>
          </p:cNvSpPr>
          <p:nvPr>
            <p:ph type="pic" sz="quarter" idx="19"/>
          </p:nvPr>
        </p:nvSpPr>
        <p:spPr>
          <a:xfrm>
            <a:off x="479425" y="1752600"/>
            <a:ext cx="3611563" cy="1782934"/>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4285684" y="1752600"/>
            <a:ext cx="3611563" cy="1782934"/>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8101012" y="1752600"/>
            <a:ext cx="3611563" cy="1782934"/>
          </a:xfrm>
          <a:solidFill>
            <a:schemeClr val="bg1">
              <a:lumMod val="85000"/>
            </a:schemeClr>
          </a:solidFill>
        </p:spPr>
        <p:txBody>
          <a:bodyPr/>
          <a:lstStyle/>
          <a:p>
            <a:endParaRPr lang="en-GB" dirty="0"/>
          </a:p>
        </p:txBody>
      </p:sp>
      <p:cxnSp>
        <p:nvCxnSpPr>
          <p:cNvPr id="22" name="Straight Connector 21"/>
          <p:cNvCxnSpPr/>
          <p:nvPr userDrawn="1"/>
        </p:nvCxnSpPr>
        <p:spPr>
          <a:xfrm>
            <a:off x="8101012"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974253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23/10/2023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752600"/>
            <a:ext cx="2680405" cy="351313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752600"/>
            <a:ext cx="2680405" cy="351313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752600"/>
            <a:ext cx="2680405" cy="351313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752600"/>
            <a:ext cx="2680405" cy="351313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700148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800" b="0">
                <a:solidFill>
                  <a:schemeClr val="bg1"/>
                </a:solidFill>
              </a:defRPr>
            </a:lvl1pPr>
          </a:lstStyle>
          <a:p>
            <a:fld id="{2E6EF22D-7DBE-4099-99F0-B83DD9779912}" type="datetimeFigureOut">
              <a:rPr lang="en-GB" smtClean="0"/>
              <a:pPr/>
              <a:t>23/10/2023</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8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8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911237"/>
            <a:ext cx="11334817" cy="33545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23308474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0.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CC4CB-9AFD-4B62-86CF-948A36CBFF28}"/>
              </a:ext>
            </a:extLst>
          </p:cNvPr>
          <p:cNvSpPr>
            <a:spLocks noGrp="1"/>
          </p:cNvSpPr>
          <p:nvPr>
            <p:ph type="title"/>
          </p:nvPr>
        </p:nvSpPr>
        <p:spPr>
          <a:xfrm>
            <a:off x="546763" y="293592"/>
            <a:ext cx="4749137" cy="1021181"/>
          </a:xfrm>
        </p:spPr>
        <p:txBody>
          <a:bodyPr>
            <a:normAutofit/>
          </a:bodyPr>
          <a:lstStyle/>
          <a:p>
            <a:r>
              <a:rPr lang="en-GB" dirty="0">
                <a:solidFill>
                  <a:schemeClr val="accent6"/>
                </a:solidFill>
              </a:rPr>
              <a:t>Toyota stands out from the crowd and shines</a:t>
            </a:r>
          </a:p>
        </p:txBody>
      </p:sp>
      <p:sp>
        <p:nvSpPr>
          <p:cNvPr id="3" name="Text Placeholder 2">
            <a:extLst>
              <a:ext uri="{FF2B5EF4-FFF2-40B4-BE49-F238E27FC236}">
                <a16:creationId xmlns:a16="http://schemas.microsoft.com/office/drawing/2014/main" id="{C7F03FE9-788F-48F6-A76A-FE7BFB7A54D5}"/>
              </a:ext>
            </a:extLst>
          </p:cNvPr>
          <p:cNvSpPr>
            <a:spLocks noGrp="1"/>
          </p:cNvSpPr>
          <p:nvPr>
            <p:ph type="body" sz="quarter" idx="13"/>
          </p:nvPr>
        </p:nvSpPr>
        <p:spPr>
          <a:xfrm>
            <a:off x="377758" y="1796142"/>
            <a:ext cx="4918142" cy="4257675"/>
          </a:xfrm>
        </p:spPr>
        <p:txBody>
          <a:bodyPr>
            <a:normAutofit/>
          </a:bodyPr>
          <a:lstStyle/>
          <a:p>
            <a:r>
              <a:rPr lang="en-GB" sz="1500" u="sng" dirty="0"/>
              <a:t>Challenge</a:t>
            </a:r>
          </a:p>
          <a:p>
            <a:pPr marL="285750" lvl="0" indent="-285750">
              <a:buFont typeface="Arial" panose="020B0604020202020204" pitchFamily="34" charset="0"/>
              <a:buChar char="•"/>
            </a:pPr>
            <a:r>
              <a:rPr lang="en-GB" sz="1500" dirty="0"/>
              <a:t>After the successful relaunch of its Supra sports car, Toyota needed to drive awareness and sales after the launch hype had died down</a:t>
            </a:r>
          </a:p>
          <a:p>
            <a:r>
              <a:rPr lang="en-GB" sz="1500" u="sng" dirty="0"/>
              <a:t>Solution</a:t>
            </a:r>
          </a:p>
          <a:p>
            <a:pPr marL="285750" indent="-285750">
              <a:buFont typeface="Arial" panose="020B0604020202020204" pitchFamily="34" charset="0"/>
              <a:buChar char="•"/>
            </a:pPr>
            <a:r>
              <a:rPr lang="en-GB" sz="1500" dirty="0"/>
              <a:t>Using brilliant creative and a multimedia plan that included a focus on the televised coverage of Goodwood Speedweek, Toyota managed to successfully engage sports car enthusiasts</a:t>
            </a:r>
          </a:p>
          <a:p>
            <a:r>
              <a:rPr lang="en-GB" sz="1500" u="sng" dirty="0"/>
              <a:t>Results</a:t>
            </a:r>
          </a:p>
          <a:p>
            <a:pPr marL="285750" indent="-285750">
              <a:buFont typeface="Arial" panose="020B0604020202020204" pitchFamily="34" charset="0"/>
              <a:buChar char="•"/>
            </a:pPr>
            <a:r>
              <a:rPr lang="en-GB" sz="1500" dirty="0"/>
              <a:t>Aided awareness grew by 15pp to 94%</a:t>
            </a:r>
          </a:p>
          <a:p>
            <a:pPr marL="285750" indent="-285750">
              <a:buFont typeface="Arial" panose="020B0604020202020204" pitchFamily="34" charset="0"/>
              <a:buChar char="•"/>
            </a:pPr>
            <a:r>
              <a:rPr lang="en-GB" sz="1500" dirty="0"/>
              <a:t>Consideration grew by 40pp to 76%</a:t>
            </a:r>
          </a:p>
          <a:p>
            <a:pPr marL="285750" indent="-285750">
              <a:buFont typeface="Arial" panose="020B0604020202020204" pitchFamily="34" charset="0"/>
              <a:buChar char="•"/>
            </a:pPr>
            <a:r>
              <a:rPr lang="en-GB" sz="1500" dirty="0"/>
              <a:t>First choice increased by 21pp to 28% </a:t>
            </a:r>
          </a:p>
          <a:p>
            <a:pPr marL="285750" indent="-285750">
              <a:buFont typeface="Arial" panose="020B0604020202020204" pitchFamily="34" charset="0"/>
              <a:buChar char="•"/>
            </a:pPr>
            <a:endParaRPr lang="en-GB" sz="1500" dirty="0"/>
          </a:p>
          <a:p>
            <a:pPr marL="285750" indent="-285750">
              <a:buFont typeface="Arial" panose="020B0604020202020204" pitchFamily="34" charset="0"/>
              <a:buChar char="•"/>
            </a:pPr>
            <a:endParaRPr lang="en-GB" sz="1400" dirty="0"/>
          </a:p>
        </p:txBody>
      </p:sp>
      <p:pic>
        <p:nvPicPr>
          <p:cNvPr id="1026" name="Picture 2" descr="Toyota city same">
            <a:extLst>
              <a:ext uri="{FF2B5EF4-FFF2-40B4-BE49-F238E27FC236}">
                <a16:creationId xmlns:a16="http://schemas.microsoft.com/office/drawing/2014/main" id="{E5690886-CE3A-FCF9-1268-0C678B4E58C7}"/>
              </a:ext>
            </a:extLst>
          </p:cNvPr>
          <p:cNvPicPr>
            <a:picLocks noGrp="1" noChangeAspect="1" noChangeArrowheads="1"/>
          </p:cNvPicPr>
          <p:nvPr>
            <p:ph type="pic" sz="quarter" idx="14"/>
          </p:nvPr>
        </p:nvPicPr>
        <p:blipFill>
          <a:blip r:embed="rId3">
            <a:extLst>
              <a:ext uri="{28A0092B-C50C-407E-A947-70E740481C1C}">
                <a14:useLocalDpi xmlns:a14="http://schemas.microsoft.com/office/drawing/2010/main" val="0"/>
              </a:ext>
            </a:extLst>
          </a:blip>
          <a:srcRect t="773" b="773"/>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oyota logo – what does it mean? - Toyota UK Magazine">
            <a:extLst>
              <a:ext uri="{FF2B5EF4-FFF2-40B4-BE49-F238E27FC236}">
                <a16:creationId xmlns:a16="http://schemas.microsoft.com/office/drawing/2014/main" id="{CC4CCA50-0B51-34EB-165C-DA0CC904612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5516" t="15516" r="15516" b="15516"/>
          <a:stretch/>
        </p:blipFill>
        <p:spPr bwMode="auto">
          <a:xfrm>
            <a:off x="5369668" y="135964"/>
            <a:ext cx="2386148" cy="142346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m/SIX">
            <a:extLst>
              <a:ext uri="{FF2B5EF4-FFF2-40B4-BE49-F238E27FC236}">
                <a16:creationId xmlns:a16="http://schemas.microsoft.com/office/drawing/2014/main" id="{50B14F3D-5E3B-EA41-639F-8BE520DAACF0}"/>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21637" b="27726"/>
          <a:stretch/>
        </p:blipFill>
        <p:spPr bwMode="auto">
          <a:xfrm>
            <a:off x="8275572" y="0"/>
            <a:ext cx="2952750" cy="78617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Logo Downloads — The&amp;Partnership — Brand Portal">
            <a:extLst>
              <a:ext uri="{FF2B5EF4-FFF2-40B4-BE49-F238E27FC236}">
                <a16:creationId xmlns:a16="http://schemas.microsoft.com/office/drawing/2014/main" id="{DD4A4E98-FF18-E356-DF8B-460F62A9AED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75572" y="786174"/>
            <a:ext cx="2952751" cy="8609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7218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_Red">
  <a:themeElements>
    <a:clrScheme name="THINKBOX_01">
      <a:dk1>
        <a:sysClr val="windowText" lastClr="000000"/>
      </a:dk1>
      <a:lt1>
        <a:sysClr val="window" lastClr="FFFFFF"/>
      </a:lt1>
      <a:dk2>
        <a:srgbClr val="E10514"/>
      </a:dk2>
      <a:lt2>
        <a:srgbClr val="808080"/>
      </a:lt2>
      <a:accent1>
        <a:srgbClr val="E10514"/>
      </a:accent1>
      <a:accent2>
        <a:srgbClr val="EB7305"/>
      </a:accent2>
      <a:accent3>
        <a:srgbClr val="87B923"/>
      </a:accent3>
      <a:accent4>
        <a:srgbClr val="009B3C"/>
      </a:accent4>
      <a:accent5>
        <a:srgbClr val="0069B4"/>
      </a:accent5>
      <a:accent6>
        <a:srgbClr val="372D87"/>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720</Words>
  <Application>Microsoft Office PowerPoint</Application>
  <PresentationFormat>Widescreen</PresentationFormat>
  <Paragraphs>40</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Proxima Nova Rg</vt:lpstr>
      <vt:lpstr>Segoe UI</vt:lpstr>
      <vt:lpstr>Symbol</vt:lpstr>
      <vt:lpstr>Thinkbox_Red</vt:lpstr>
      <vt:lpstr>Toyota stands out from the crowd and shines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Prostate Cancer UK partners with Sky Sports</dc:title>
  <dc:creator>Rupen Shah</dc:creator>
  <cp:lastModifiedBy>Rupen Shah</cp:lastModifiedBy>
  <cp:revision>7</cp:revision>
  <dcterms:created xsi:type="dcterms:W3CDTF">2023-06-19T08:36:01Z</dcterms:created>
  <dcterms:modified xsi:type="dcterms:W3CDTF">2023-10-23T14:24:17Z</dcterms:modified>
</cp:coreProperties>
</file>