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7FFE5A3B_D814A770.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modernComment_7FFE5A3C_EB649B07.xml" ContentType="application/vnd.ms-powerpoint.comments+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3" r:id="rId4"/>
    <p:sldMasterId id="2147483660" r:id="rId5"/>
  </p:sldMasterIdLst>
  <p:notesMasterIdLst>
    <p:notesMasterId r:id="rId23"/>
  </p:notesMasterIdLst>
  <p:handoutMasterIdLst>
    <p:handoutMasterId r:id="rId24"/>
  </p:handoutMasterIdLst>
  <p:sldIdLst>
    <p:sldId id="1923" r:id="rId6"/>
    <p:sldId id="2147472470" r:id="rId7"/>
    <p:sldId id="2147472471" r:id="rId8"/>
    <p:sldId id="2147472484" r:id="rId9"/>
    <p:sldId id="2147472483" r:id="rId10"/>
    <p:sldId id="2147472482" r:id="rId11"/>
    <p:sldId id="2147472473" r:id="rId12"/>
    <p:sldId id="2147472480" r:id="rId13"/>
    <p:sldId id="1925" r:id="rId14"/>
    <p:sldId id="2147472476" r:id="rId15"/>
    <p:sldId id="1926" r:id="rId16"/>
    <p:sldId id="2147472474" r:id="rId17"/>
    <p:sldId id="2147472477" r:id="rId18"/>
    <p:sldId id="256" r:id="rId19"/>
    <p:sldId id="2147375675" r:id="rId20"/>
    <p:sldId id="2147375676" r:id="rId21"/>
    <p:sldId id="214747246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589947-406E-AAED-FE40-FCE42FFD4BE7}" name="SMYTH, Clare (NHS ENGLAND)" initials="CS" userId="S::clare.smyth3@nhs.net::97926739-2559-43f6-880b-ede931fb9fe6" providerId="AD"/>
  <p188:author id="{61B4CF47-F7E7-E717-3A8A-2E4707D7244B}" name="MEHAFFEY, Alexandra (NHS ENGLAND)" initials="ME" userId="S::a.mehaffey@nhs.net::a9db23b4-7957-4320-a273-dcc816f6d431" providerId="AD"/>
  <p188:author id="{1EDCC57E-7907-BD86-251D-66BCED1E98A7}" name="Holley, William" initials="WH" userId="S::William.Holley@dhsc.gov.uk::b2e30fe5-ab50-4ea0-821f-4a614d661757" providerId="AD"/>
  <p188:author id="{7D5ADBAE-7323-CDE7-531B-8EFCC92CC8AD}" name="Worboys, Rebecca" initials="WR" userId="S::rebecca.worboys1@dhsc.gov.uk::1eab1654-eb0a-4dbc-a7ad-07fb6d1904e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rah Wilkinson" initials="SW" lastIdx="1" clrIdx="0">
    <p:extLst>
      <p:ext uri="{19B8F6BF-5375-455C-9EA6-DF929625EA0E}">
        <p15:presenceInfo xmlns:p15="http://schemas.microsoft.com/office/powerpoint/2012/main" userId="1186059c3be801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D1CB"/>
    <a:srgbClr val="00A499"/>
    <a:srgbClr val="80D2CC"/>
    <a:srgbClr val="99DBD6"/>
    <a:srgbClr val="99DDEB"/>
    <a:srgbClr val="80D4E7"/>
    <a:srgbClr val="005EB8"/>
    <a:srgbClr val="E8EDEE"/>
    <a:srgbClr val="003087"/>
    <a:srgbClr val="00A9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7" autoAdjust="0"/>
    <p:restoredTop sz="86385" autoAdjust="0"/>
  </p:normalViewPr>
  <p:slideViewPr>
    <p:cSldViewPr snapToGrid="0">
      <p:cViewPr varScale="1">
        <p:scale>
          <a:sx n="95" d="100"/>
          <a:sy n="95" d="100"/>
        </p:scale>
        <p:origin x="72" y="90"/>
      </p:cViewPr>
      <p:guideLst/>
    </p:cSldViewPr>
  </p:slideViewPr>
  <p:outlineViewPr>
    <p:cViewPr>
      <p:scale>
        <a:sx n="33" d="100"/>
        <a:sy n="33" d="100"/>
      </p:scale>
      <p:origin x="0" y="-8880"/>
    </p:cViewPr>
  </p:outlineViewPr>
  <p:notesTextViewPr>
    <p:cViewPr>
      <p:scale>
        <a:sx n="3" d="2"/>
        <a:sy n="3" d="2"/>
      </p:scale>
      <p:origin x="0" y="0"/>
    </p:cViewPr>
  </p:notesTextViewPr>
  <p:sorterViewPr>
    <p:cViewPr>
      <p:scale>
        <a:sx n="80" d="100"/>
        <a:sy n="80" d="100"/>
      </p:scale>
      <p:origin x="0" y="0"/>
    </p:cViewPr>
  </p:sorterViewPr>
  <p:notesViewPr>
    <p:cSldViewPr snapToGrid="0">
      <p:cViewPr varScale="1">
        <p:scale>
          <a:sx n="94" d="100"/>
          <a:sy n="94" d="100"/>
        </p:scale>
        <p:origin x="3226" y="101"/>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8/10/relationships/authors" Target="authors.xml"/></Relationships>
</file>

<file path=ppt/comments/modernComment_7FFE5A3B_D814A770.xml><?xml version="1.0" encoding="utf-8"?>
<p188:cmLst xmlns:a="http://schemas.openxmlformats.org/drawingml/2006/main" xmlns:r="http://schemas.openxmlformats.org/officeDocument/2006/relationships" xmlns:p188="http://schemas.microsoft.com/office/powerpoint/2018/8/main">
  <p188:cm id="{99429A35-32B9-4DE8-A784-4BB87A0E47FB}" authorId="{7D5ADBAE-7323-CDE7-531B-8EFCC92CC8AD}" status="resolved" created="2026-02-04T15:27:05.277">
    <ac:deMkLst xmlns:ac="http://schemas.microsoft.com/office/drawing/2013/main/command">
      <pc:docMk xmlns:pc="http://schemas.microsoft.com/office/powerpoint/2013/main/command"/>
      <pc:sldMk xmlns:pc="http://schemas.microsoft.com/office/powerpoint/2013/main/command" cId="3625232240" sldId="2147375675"/>
      <ac:spMk id="7" creationId="{12B1060C-7A80-AF2D-2958-30BF3B76AFF4}"/>
    </ac:deMkLst>
    <p188:txBody>
      <a:bodyPr/>
      <a:lstStyle/>
      <a:p>
        <a:r>
          <a:rPr lang="en-GB"/>
          <a:t>I am not sure about this anymore due to the competitive grant making process we are asking organisations to go through and the fact some might not get funding...and its not just for those experiencing gambling harm...</a:t>
        </a:r>
      </a:p>
    </p188:txBody>
  </p188:cm>
</p188:cmLst>
</file>

<file path=ppt/comments/modernComment_7FFE5A3C_EB649B07.xml><?xml version="1.0" encoding="utf-8"?>
<p188:cmLst xmlns:a="http://schemas.openxmlformats.org/drawingml/2006/main" xmlns:r="http://schemas.openxmlformats.org/officeDocument/2006/relationships" xmlns:p188="http://schemas.microsoft.com/office/powerpoint/2018/8/main">
  <p188:cm id="{AA9CFB1F-2B79-411A-9566-DFFCBB88DA91}" authorId="{1EDCC57E-7907-BD86-251D-66BCED1E98A7}" created="2026-02-04T12:13:25.232">
    <ac:txMkLst xmlns:ac="http://schemas.microsoft.com/office/drawing/2013/main/command">
      <pc:docMk xmlns:pc="http://schemas.microsoft.com/office/powerpoint/2013/main/command"/>
      <pc:sldMk xmlns:pc="http://schemas.microsoft.com/office/powerpoint/2013/main/command" cId="3949239047" sldId="2147375676"/>
      <ac:graphicFrameMk id="3" creationId="{D08C5976-CA87-E858-EB53-A2AC74ECDCF4}"/>
      <ac:tblMk/>
      <ac:tcMk rowId="3088730542" colId="826587000"/>
      <ac:txMk cp="0" len="266">
        <ac:context len="267" hash="377862727"/>
      </ac:txMk>
    </ac:txMkLst>
    <p188:pos x="9472569" y="1929007"/>
    <p188:txBody>
      <a:bodyPr/>
      <a:lstStyle/>
      <a:p>
        <a:r>
          <a:rPr lang="en-GB"/>
          <a:t>[@Wyatt, Amy] anything to add on data collection?</a:t>
        </a:r>
      </a:p>
    </p188:txBody>
    <p188:extLst>
      <p:ext xmlns:p="http://schemas.openxmlformats.org/presentationml/2006/main" uri="{5BB2D875-25FF-4072-B9AC-8F64D62656EB}">
        <p228:taskDetails xmlns:p228="http://schemas.microsoft.com/office/powerpoint/2022/08/main" xmlns="">
          <p228:history>
            <p228:event time="2026-02-04T12:13:25.232" id="{4DF2A56F-557D-4E22-BF36-5070D5FDDF01}">
              <p228:atrbtn authorId="{1EDCC57E-7907-BD86-251D-66BCED1E98A7}"/>
              <p228:anchr>
                <p228:comment id="{AA9CFB1F-2B79-411A-9566-DFFCBB88DA91}"/>
              </p228:anchr>
              <p228:add/>
            </p228:event>
            <p228:event time="2026-02-04T12:13:25.232" id="{233E470A-3909-4749-B749-B70288260105}">
              <p228:atrbtn authorId="{1EDCC57E-7907-BD86-251D-66BCED1E98A7}"/>
              <p228:anchr>
                <p228:comment id="{AA9CFB1F-2B79-411A-9566-DFFCBB88DA91}"/>
              </p228:anchr>
              <p228:asgn authorId="{CB8A4758-DB11-28DE-3EBD-B2F9B9156A08}"/>
            </p228:event>
            <p228:event time="2026-02-04T12:13:25.232" id="{765B6B50-257C-4E1C-A394-64DF2DEBE9D1}">
              <p228:atrbtn authorId="{1EDCC57E-7907-BD86-251D-66BCED1E98A7}"/>
              <p228:anchr>
                <p228:comment id="{AA9CFB1F-2B79-411A-9566-DFFCBB88DA91}"/>
              </p228:anchr>
              <p228:title val="@Wyatt, Amy anything to add on data collection?"/>
            </p228:event>
            <p228:event time="2026-02-04T12:13:25.232" id="{60F33364-6ABB-4625-AE2D-FE35327759C1}">
              <p228:atrbtn authorId="{1EDCC57E-7907-BD86-251D-66BCED1E98A7}"/>
              <p228:anchr>
                <p228:comment id="{AA9CFB1F-2B79-411A-9566-DFFCBB88DA91}"/>
              </p228:anchr>
              <p228:date stDt="2026-02-04T12:13:25.232" endDt="2026-02-04T12:13:25.232"/>
            </p228:event>
          </p228:history>
        </p228:taskDetails>
      </p:ext>
    </p188:extLst>
  </p188:cm>
</p188:cmLst>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9F716C-DFA9-4E80-B12A-308D7CE4A2FE}"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GB"/>
        </a:p>
      </dgm:t>
    </dgm:pt>
    <dgm:pt modelId="{22057121-D8E5-403C-B678-F266C1667D98}">
      <dgm:prSet phldrT="[Text]" phldr="0" custT="1"/>
      <dgm:spPr>
        <a:solidFill>
          <a:schemeClr val="accent5">
            <a:lumMod val="60000"/>
            <a:lumOff val="40000"/>
          </a:schemeClr>
        </a:solidFill>
      </dgm:spPr>
      <dgm:t>
        <a:bodyPr/>
        <a:lstStyle/>
        <a:p>
          <a:pPr rtl="0"/>
          <a:r>
            <a:rPr lang="en-GB" sz="2000" dirty="0">
              <a:latin typeface="Arial" panose="020B0604020202020204"/>
            </a:rPr>
            <a:t>Improving</a:t>
          </a:r>
          <a:r>
            <a:rPr lang="en-GB" sz="2000" dirty="0"/>
            <a:t> access to</a:t>
          </a:r>
          <a:r>
            <a:rPr lang="en-GB" sz="2000" dirty="0">
              <a:latin typeface="Arial" panose="020B0604020202020204"/>
            </a:rPr>
            <a:t>,</a:t>
          </a:r>
          <a:r>
            <a:rPr lang="en-GB" sz="2000" dirty="0"/>
            <a:t> and </a:t>
          </a:r>
          <a:r>
            <a:rPr lang="en-GB" sz="2000" dirty="0">
              <a:latin typeface="Arial" panose="020B0604020202020204"/>
            </a:rPr>
            <a:t>the</a:t>
          </a:r>
          <a:r>
            <a:rPr lang="en-GB" sz="2000" dirty="0"/>
            <a:t> integration of</a:t>
          </a:r>
          <a:r>
            <a:rPr lang="en-GB" sz="2000" dirty="0">
              <a:latin typeface="Arial"/>
              <a:ea typeface="Calibri"/>
              <a:cs typeface="Arial"/>
            </a:rPr>
            <a:t>,</a:t>
          </a:r>
          <a:r>
            <a:rPr lang="en-GB" sz="1100" dirty="0">
              <a:latin typeface="Calibri"/>
              <a:ea typeface="Calibri"/>
              <a:cs typeface="Calibri"/>
            </a:rPr>
            <a:t> </a:t>
          </a:r>
          <a:r>
            <a:rPr lang="en-GB" sz="2000" dirty="0">
              <a:latin typeface="Arial" panose="020B0604020202020204"/>
            </a:rPr>
            <a:t>evidence-based </a:t>
          </a:r>
          <a:r>
            <a:rPr lang="en-GB" sz="2000" dirty="0"/>
            <a:t>treatment services for people affected by gambling harms </a:t>
          </a:r>
        </a:p>
      </dgm:t>
    </dgm:pt>
    <dgm:pt modelId="{0A557963-D3E5-4043-A874-BE75BB649428}" type="parTrans" cxnId="{0BEA1445-4D7A-4D8E-B816-B9C2B00237A8}">
      <dgm:prSet/>
      <dgm:spPr/>
      <dgm:t>
        <a:bodyPr/>
        <a:lstStyle/>
        <a:p>
          <a:endParaRPr lang="en-GB"/>
        </a:p>
      </dgm:t>
    </dgm:pt>
    <dgm:pt modelId="{235F47D6-4024-432A-BA8F-0FA91FEEDDA1}" type="sibTrans" cxnId="{0BEA1445-4D7A-4D8E-B816-B9C2B00237A8}">
      <dgm:prSet/>
      <dgm:spPr/>
      <dgm:t>
        <a:bodyPr/>
        <a:lstStyle/>
        <a:p>
          <a:endParaRPr lang="en-GB"/>
        </a:p>
      </dgm:t>
    </dgm:pt>
    <dgm:pt modelId="{812F2CF8-7B17-4137-A60C-12E19F35E594}">
      <dgm:prSet phldrT="[Text]" phldr="0" custT="1"/>
      <dgm:spPr>
        <a:solidFill>
          <a:schemeClr val="accent5">
            <a:lumMod val="60000"/>
            <a:lumOff val="40000"/>
          </a:schemeClr>
        </a:solidFill>
      </dgm:spPr>
      <dgm:t>
        <a:bodyPr/>
        <a:lstStyle/>
        <a:p>
          <a:pPr rtl="0"/>
          <a:r>
            <a:rPr lang="en-GB" sz="2000" dirty="0"/>
            <a:t>Improving data collection and reporting across gambling treatment and support services </a:t>
          </a:r>
        </a:p>
      </dgm:t>
    </dgm:pt>
    <dgm:pt modelId="{94039BAE-B822-4BBD-B2DB-55537F46AF12}" type="parTrans" cxnId="{2A44B00D-6C8A-485C-BA57-21969688D05A}">
      <dgm:prSet/>
      <dgm:spPr/>
      <dgm:t>
        <a:bodyPr/>
        <a:lstStyle/>
        <a:p>
          <a:endParaRPr lang="en-GB"/>
        </a:p>
      </dgm:t>
    </dgm:pt>
    <dgm:pt modelId="{A7A9D645-411C-4031-BECF-3A8AFEC8ABD8}" type="sibTrans" cxnId="{2A44B00D-6C8A-485C-BA57-21969688D05A}">
      <dgm:prSet/>
      <dgm:spPr/>
      <dgm:t>
        <a:bodyPr/>
        <a:lstStyle/>
        <a:p>
          <a:endParaRPr lang="en-GB"/>
        </a:p>
      </dgm:t>
    </dgm:pt>
    <dgm:pt modelId="{CFCCFC85-CE06-4B29-B244-E4D899597F0A}">
      <dgm:prSet phldrT="[Text]" phldr="0" custT="1"/>
      <dgm:spPr>
        <a:solidFill>
          <a:schemeClr val="accent5">
            <a:lumMod val="60000"/>
            <a:lumOff val="40000"/>
          </a:schemeClr>
        </a:solidFill>
      </dgm:spPr>
      <dgm:t>
        <a:bodyPr/>
        <a:lstStyle/>
        <a:p>
          <a:r>
            <a:rPr lang="en-GB" sz="2000" dirty="0"/>
            <a:t>Ensuring robust evaluation to better understand effective gambling treatment and support </a:t>
          </a:r>
        </a:p>
      </dgm:t>
    </dgm:pt>
    <dgm:pt modelId="{8A0D97AE-9234-4A78-A0FD-B2D21B23B059}" type="parTrans" cxnId="{3619033F-4333-44BE-870A-FDCD4D4F8E3E}">
      <dgm:prSet/>
      <dgm:spPr/>
      <dgm:t>
        <a:bodyPr/>
        <a:lstStyle/>
        <a:p>
          <a:endParaRPr lang="en-GB"/>
        </a:p>
      </dgm:t>
    </dgm:pt>
    <dgm:pt modelId="{2D4B5CB2-F113-4D71-A1E6-526E0AE273C4}" type="sibTrans" cxnId="{3619033F-4333-44BE-870A-FDCD4D4F8E3E}">
      <dgm:prSet/>
      <dgm:spPr/>
      <dgm:t>
        <a:bodyPr/>
        <a:lstStyle/>
        <a:p>
          <a:endParaRPr lang="en-GB"/>
        </a:p>
      </dgm:t>
    </dgm:pt>
    <dgm:pt modelId="{294F8E77-5B2B-45A0-BA41-ED9E73892E87}" type="pres">
      <dgm:prSet presAssocID="{319F716C-DFA9-4E80-B12A-308D7CE4A2FE}" presName="Name0" presStyleCnt="0">
        <dgm:presLayoutVars>
          <dgm:chMax val="7"/>
          <dgm:chPref val="7"/>
          <dgm:dir/>
        </dgm:presLayoutVars>
      </dgm:prSet>
      <dgm:spPr/>
    </dgm:pt>
    <dgm:pt modelId="{B6C3D913-BB3D-4559-98C7-2F9692D9E23B}" type="pres">
      <dgm:prSet presAssocID="{319F716C-DFA9-4E80-B12A-308D7CE4A2FE}" presName="Name1" presStyleCnt="0"/>
      <dgm:spPr/>
    </dgm:pt>
    <dgm:pt modelId="{61519EDA-4C30-48F4-8A3C-FDF708119C10}" type="pres">
      <dgm:prSet presAssocID="{319F716C-DFA9-4E80-B12A-308D7CE4A2FE}" presName="cycle" presStyleCnt="0"/>
      <dgm:spPr/>
    </dgm:pt>
    <dgm:pt modelId="{E7837D4C-92E0-4439-BFE0-CE5EC55E5164}" type="pres">
      <dgm:prSet presAssocID="{319F716C-DFA9-4E80-B12A-308D7CE4A2FE}" presName="srcNode" presStyleLbl="node1" presStyleIdx="0" presStyleCnt="3"/>
      <dgm:spPr/>
    </dgm:pt>
    <dgm:pt modelId="{1DF8C46A-B254-4D17-AA15-BDB370325991}" type="pres">
      <dgm:prSet presAssocID="{319F716C-DFA9-4E80-B12A-308D7CE4A2FE}" presName="conn" presStyleLbl="parChTrans1D2" presStyleIdx="0" presStyleCnt="1"/>
      <dgm:spPr/>
    </dgm:pt>
    <dgm:pt modelId="{3D060605-746B-492D-A7E4-F4DF0D600A57}" type="pres">
      <dgm:prSet presAssocID="{319F716C-DFA9-4E80-B12A-308D7CE4A2FE}" presName="extraNode" presStyleLbl="node1" presStyleIdx="0" presStyleCnt="3"/>
      <dgm:spPr/>
    </dgm:pt>
    <dgm:pt modelId="{38E4EBF8-6DBF-4172-9CD7-5D3C5AFA2B45}" type="pres">
      <dgm:prSet presAssocID="{319F716C-DFA9-4E80-B12A-308D7CE4A2FE}" presName="dstNode" presStyleLbl="node1" presStyleIdx="0" presStyleCnt="3"/>
      <dgm:spPr/>
    </dgm:pt>
    <dgm:pt modelId="{68494705-C45C-4FDC-B14A-F63DFF63F90D}" type="pres">
      <dgm:prSet presAssocID="{22057121-D8E5-403C-B678-F266C1667D98}" presName="text_1" presStyleLbl="node1" presStyleIdx="0" presStyleCnt="3">
        <dgm:presLayoutVars>
          <dgm:bulletEnabled val="1"/>
        </dgm:presLayoutVars>
      </dgm:prSet>
      <dgm:spPr/>
    </dgm:pt>
    <dgm:pt modelId="{654C10C1-A36F-4400-9D49-CD415F9C6FA7}" type="pres">
      <dgm:prSet presAssocID="{22057121-D8E5-403C-B678-F266C1667D98}" presName="accent_1" presStyleCnt="0"/>
      <dgm:spPr/>
    </dgm:pt>
    <dgm:pt modelId="{D69FC007-9F7D-4492-B452-DCC94C35183D}" type="pres">
      <dgm:prSet presAssocID="{22057121-D8E5-403C-B678-F266C1667D98}" presName="accentRepeatNode" presStyleLbl="solidFgAcc1" presStyleIdx="0" presStyleCnt="3"/>
      <dgm:spPr>
        <a:solidFill>
          <a:schemeClr val="bg1"/>
        </a:solidFill>
      </dgm:spPr>
    </dgm:pt>
    <dgm:pt modelId="{CF839C9B-E7B1-4A5B-AFE3-E442D0FCDFF7}" type="pres">
      <dgm:prSet presAssocID="{812F2CF8-7B17-4137-A60C-12E19F35E594}" presName="text_2" presStyleLbl="node1" presStyleIdx="1" presStyleCnt="3">
        <dgm:presLayoutVars>
          <dgm:bulletEnabled val="1"/>
        </dgm:presLayoutVars>
      </dgm:prSet>
      <dgm:spPr/>
    </dgm:pt>
    <dgm:pt modelId="{A2B62C68-C3FA-47C0-BEF7-CD225EB6E011}" type="pres">
      <dgm:prSet presAssocID="{812F2CF8-7B17-4137-A60C-12E19F35E594}" presName="accent_2" presStyleCnt="0"/>
      <dgm:spPr/>
    </dgm:pt>
    <dgm:pt modelId="{263D8CA4-0588-4C64-8C16-AE0E212AE258}" type="pres">
      <dgm:prSet presAssocID="{812F2CF8-7B17-4137-A60C-12E19F35E594}" presName="accentRepeatNode" presStyleLbl="solidFgAcc1" presStyleIdx="1" presStyleCnt="3"/>
      <dgm:spPr>
        <a:solidFill>
          <a:schemeClr val="bg1"/>
        </a:solidFill>
      </dgm:spPr>
    </dgm:pt>
    <dgm:pt modelId="{B33DBC4A-5D5B-47DE-A956-5A8AC041EA12}" type="pres">
      <dgm:prSet presAssocID="{CFCCFC85-CE06-4B29-B244-E4D899597F0A}" presName="text_3" presStyleLbl="node1" presStyleIdx="2" presStyleCnt="3">
        <dgm:presLayoutVars>
          <dgm:bulletEnabled val="1"/>
        </dgm:presLayoutVars>
      </dgm:prSet>
      <dgm:spPr/>
    </dgm:pt>
    <dgm:pt modelId="{9A678E05-E026-44E0-9DAB-0F9B1A912765}" type="pres">
      <dgm:prSet presAssocID="{CFCCFC85-CE06-4B29-B244-E4D899597F0A}" presName="accent_3" presStyleCnt="0"/>
      <dgm:spPr/>
    </dgm:pt>
    <dgm:pt modelId="{DF3D45B9-3814-413C-BE22-F739D280C45C}" type="pres">
      <dgm:prSet presAssocID="{CFCCFC85-CE06-4B29-B244-E4D899597F0A}" presName="accentRepeatNode" presStyleLbl="solidFgAcc1" presStyleIdx="2" presStyleCnt="3"/>
      <dgm:spPr>
        <a:solidFill>
          <a:schemeClr val="bg1"/>
        </a:solidFill>
      </dgm:spPr>
    </dgm:pt>
  </dgm:ptLst>
  <dgm:cxnLst>
    <dgm:cxn modelId="{2A44B00D-6C8A-485C-BA57-21969688D05A}" srcId="{319F716C-DFA9-4E80-B12A-308D7CE4A2FE}" destId="{812F2CF8-7B17-4137-A60C-12E19F35E594}" srcOrd="1" destOrd="0" parTransId="{94039BAE-B822-4BBD-B2DB-55537F46AF12}" sibTransId="{A7A9D645-411C-4031-BECF-3A8AFEC8ABD8}"/>
    <dgm:cxn modelId="{3619033F-4333-44BE-870A-FDCD4D4F8E3E}" srcId="{319F716C-DFA9-4E80-B12A-308D7CE4A2FE}" destId="{CFCCFC85-CE06-4B29-B244-E4D899597F0A}" srcOrd="2" destOrd="0" parTransId="{8A0D97AE-9234-4A78-A0FD-B2D21B23B059}" sibTransId="{2D4B5CB2-F113-4D71-A1E6-526E0AE273C4}"/>
    <dgm:cxn modelId="{0BEA1445-4D7A-4D8E-B816-B9C2B00237A8}" srcId="{319F716C-DFA9-4E80-B12A-308D7CE4A2FE}" destId="{22057121-D8E5-403C-B678-F266C1667D98}" srcOrd="0" destOrd="0" parTransId="{0A557963-D3E5-4043-A874-BE75BB649428}" sibTransId="{235F47D6-4024-432A-BA8F-0FA91FEEDDA1}"/>
    <dgm:cxn modelId="{ADEF7784-02D6-45DE-80C3-BD0E64453FCE}" type="presOf" srcId="{319F716C-DFA9-4E80-B12A-308D7CE4A2FE}" destId="{294F8E77-5B2B-45A0-BA41-ED9E73892E87}" srcOrd="0" destOrd="0" presId="urn:microsoft.com/office/officeart/2008/layout/VerticalCurvedList"/>
    <dgm:cxn modelId="{F684239A-4DC9-42D4-A9B2-8A556DBCD358}" type="presOf" srcId="{812F2CF8-7B17-4137-A60C-12E19F35E594}" destId="{CF839C9B-E7B1-4A5B-AFE3-E442D0FCDFF7}" srcOrd="0" destOrd="0" presId="urn:microsoft.com/office/officeart/2008/layout/VerticalCurvedList"/>
    <dgm:cxn modelId="{8E4155C1-C7E0-4000-A96D-14E3A3B69AE1}" type="presOf" srcId="{22057121-D8E5-403C-B678-F266C1667D98}" destId="{68494705-C45C-4FDC-B14A-F63DFF63F90D}" srcOrd="0" destOrd="0" presId="urn:microsoft.com/office/officeart/2008/layout/VerticalCurvedList"/>
    <dgm:cxn modelId="{C9CBD7DC-78BA-4989-9BC3-1751B529E9E8}" type="presOf" srcId="{CFCCFC85-CE06-4B29-B244-E4D899597F0A}" destId="{B33DBC4A-5D5B-47DE-A956-5A8AC041EA12}" srcOrd="0" destOrd="0" presId="urn:microsoft.com/office/officeart/2008/layout/VerticalCurvedList"/>
    <dgm:cxn modelId="{0EA449E7-911C-43CD-8EC8-B74ADFF87931}" type="presOf" srcId="{235F47D6-4024-432A-BA8F-0FA91FEEDDA1}" destId="{1DF8C46A-B254-4D17-AA15-BDB370325991}" srcOrd="0" destOrd="0" presId="urn:microsoft.com/office/officeart/2008/layout/VerticalCurvedList"/>
    <dgm:cxn modelId="{901DF2BF-580F-4355-B7D2-C7CC2105D96C}" type="presParOf" srcId="{294F8E77-5B2B-45A0-BA41-ED9E73892E87}" destId="{B6C3D913-BB3D-4559-98C7-2F9692D9E23B}" srcOrd="0" destOrd="0" presId="urn:microsoft.com/office/officeart/2008/layout/VerticalCurvedList"/>
    <dgm:cxn modelId="{E833C29B-5D3A-413C-8B61-782C9745696E}" type="presParOf" srcId="{B6C3D913-BB3D-4559-98C7-2F9692D9E23B}" destId="{61519EDA-4C30-48F4-8A3C-FDF708119C10}" srcOrd="0" destOrd="0" presId="urn:microsoft.com/office/officeart/2008/layout/VerticalCurvedList"/>
    <dgm:cxn modelId="{AA1598C0-D2D4-472C-8789-C7E8904DA0CB}" type="presParOf" srcId="{61519EDA-4C30-48F4-8A3C-FDF708119C10}" destId="{E7837D4C-92E0-4439-BFE0-CE5EC55E5164}" srcOrd="0" destOrd="0" presId="urn:microsoft.com/office/officeart/2008/layout/VerticalCurvedList"/>
    <dgm:cxn modelId="{B7DFA371-941A-496B-BE81-A24FBCDF32BA}" type="presParOf" srcId="{61519EDA-4C30-48F4-8A3C-FDF708119C10}" destId="{1DF8C46A-B254-4D17-AA15-BDB370325991}" srcOrd="1" destOrd="0" presId="urn:microsoft.com/office/officeart/2008/layout/VerticalCurvedList"/>
    <dgm:cxn modelId="{F3B260CF-B32B-4858-952F-BA6C92B171D6}" type="presParOf" srcId="{61519EDA-4C30-48F4-8A3C-FDF708119C10}" destId="{3D060605-746B-492D-A7E4-F4DF0D600A57}" srcOrd="2" destOrd="0" presId="urn:microsoft.com/office/officeart/2008/layout/VerticalCurvedList"/>
    <dgm:cxn modelId="{F6E38C15-7F12-4129-974F-F44A861B9920}" type="presParOf" srcId="{61519EDA-4C30-48F4-8A3C-FDF708119C10}" destId="{38E4EBF8-6DBF-4172-9CD7-5D3C5AFA2B45}" srcOrd="3" destOrd="0" presId="urn:microsoft.com/office/officeart/2008/layout/VerticalCurvedList"/>
    <dgm:cxn modelId="{C919E5FC-8695-4E9D-BE7A-E82863C351CA}" type="presParOf" srcId="{B6C3D913-BB3D-4559-98C7-2F9692D9E23B}" destId="{68494705-C45C-4FDC-B14A-F63DFF63F90D}" srcOrd="1" destOrd="0" presId="urn:microsoft.com/office/officeart/2008/layout/VerticalCurvedList"/>
    <dgm:cxn modelId="{F9933DD4-A199-4E80-898C-B4F9B44E63D5}" type="presParOf" srcId="{B6C3D913-BB3D-4559-98C7-2F9692D9E23B}" destId="{654C10C1-A36F-4400-9D49-CD415F9C6FA7}" srcOrd="2" destOrd="0" presId="urn:microsoft.com/office/officeart/2008/layout/VerticalCurvedList"/>
    <dgm:cxn modelId="{6B945EB0-25B7-42CB-886B-029185AF649C}" type="presParOf" srcId="{654C10C1-A36F-4400-9D49-CD415F9C6FA7}" destId="{D69FC007-9F7D-4492-B452-DCC94C35183D}" srcOrd="0" destOrd="0" presId="urn:microsoft.com/office/officeart/2008/layout/VerticalCurvedList"/>
    <dgm:cxn modelId="{B3342E2C-7271-447B-8E65-689AE9D35DB7}" type="presParOf" srcId="{B6C3D913-BB3D-4559-98C7-2F9692D9E23B}" destId="{CF839C9B-E7B1-4A5B-AFE3-E442D0FCDFF7}" srcOrd="3" destOrd="0" presId="urn:microsoft.com/office/officeart/2008/layout/VerticalCurvedList"/>
    <dgm:cxn modelId="{ECCB8FB4-E3BD-4D0D-8CEB-1A4AE36F54DB}" type="presParOf" srcId="{B6C3D913-BB3D-4559-98C7-2F9692D9E23B}" destId="{A2B62C68-C3FA-47C0-BEF7-CD225EB6E011}" srcOrd="4" destOrd="0" presId="urn:microsoft.com/office/officeart/2008/layout/VerticalCurvedList"/>
    <dgm:cxn modelId="{833D8C78-690A-4863-B66E-7A091DA92414}" type="presParOf" srcId="{A2B62C68-C3FA-47C0-BEF7-CD225EB6E011}" destId="{263D8CA4-0588-4C64-8C16-AE0E212AE258}" srcOrd="0" destOrd="0" presId="urn:microsoft.com/office/officeart/2008/layout/VerticalCurvedList"/>
    <dgm:cxn modelId="{8F79C00C-5643-44C3-9E77-AFE2BADD4235}" type="presParOf" srcId="{B6C3D913-BB3D-4559-98C7-2F9692D9E23B}" destId="{B33DBC4A-5D5B-47DE-A956-5A8AC041EA12}" srcOrd="5" destOrd="0" presId="urn:microsoft.com/office/officeart/2008/layout/VerticalCurvedList"/>
    <dgm:cxn modelId="{36AC7565-FAD6-4198-B365-4EE3A09E4119}" type="presParOf" srcId="{B6C3D913-BB3D-4559-98C7-2F9692D9E23B}" destId="{9A678E05-E026-44E0-9DAB-0F9B1A912765}" srcOrd="6" destOrd="0" presId="urn:microsoft.com/office/officeart/2008/layout/VerticalCurvedList"/>
    <dgm:cxn modelId="{EDDED2FE-B9FA-4078-BAA2-C2813381019B}" type="presParOf" srcId="{9A678E05-E026-44E0-9DAB-0F9B1A912765}" destId="{DF3D45B9-3814-413C-BE22-F739D280C45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ECB615-9AA1-4E21-8D5A-C1BC1671FB4E}"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GB"/>
        </a:p>
      </dgm:t>
    </dgm:pt>
    <dgm:pt modelId="{E5B7079E-7A8D-4FDF-B7C6-F5493FF7168E}">
      <dgm:prSet phldr="0"/>
      <dgm:spPr/>
      <dgm:t>
        <a:bodyPr/>
        <a:lstStyle/>
        <a:p>
          <a:pPr rtl="0"/>
          <a:r>
            <a:rPr lang="en-US" sz="1400" dirty="0">
              <a:latin typeface="Arial" panose="020B0604020202020204"/>
            </a:rPr>
            <a:t>March/April 26</a:t>
          </a:r>
        </a:p>
      </dgm:t>
    </dgm:pt>
    <dgm:pt modelId="{B6F000C1-A1DA-4601-9EED-18CC2DCF2AD7}" type="parTrans" cxnId="{A425F4BA-4588-4278-8793-F546BE8AC848}">
      <dgm:prSet/>
      <dgm:spPr/>
      <dgm:t>
        <a:bodyPr/>
        <a:lstStyle/>
        <a:p>
          <a:endParaRPr lang="en-GB"/>
        </a:p>
      </dgm:t>
    </dgm:pt>
    <dgm:pt modelId="{EBE56E0F-6E21-4DB8-9F3C-50C2DFFB66F6}" type="sibTrans" cxnId="{A425F4BA-4588-4278-8793-F546BE8AC848}">
      <dgm:prSet/>
      <dgm:spPr/>
      <dgm:t>
        <a:bodyPr/>
        <a:lstStyle/>
        <a:p>
          <a:endParaRPr lang="en-GB"/>
        </a:p>
      </dgm:t>
    </dgm:pt>
    <dgm:pt modelId="{318E07E6-BF27-4AF6-B436-CA10118B218A}">
      <dgm:prSet phldr="0"/>
      <dgm:spPr/>
      <dgm:t>
        <a:bodyPr/>
        <a:lstStyle/>
        <a:p>
          <a:pPr rtl="0"/>
          <a:r>
            <a:rPr lang="en-US" sz="600" dirty="0">
              <a:latin typeface="Arial" panose="020B0604020202020204"/>
            </a:rPr>
            <a:t>Grants Awarded to successful orgs – notified 19</a:t>
          </a:r>
          <a:r>
            <a:rPr lang="en-US" sz="600" baseline="30000" dirty="0">
              <a:latin typeface="Arial" panose="020B0604020202020204"/>
            </a:rPr>
            <a:t>th</a:t>
          </a:r>
          <a:r>
            <a:rPr lang="en-US" sz="600" dirty="0">
              <a:latin typeface="Arial" panose="020B0604020202020204"/>
            </a:rPr>
            <a:t>-26</a:t>
          </a:r>
          <a:r>
            <a:rPr lang="en-US" sz="600" baseline="30000" dirty="0">
              <a:latin typeface="Arial" panose="020B0604020202020204"/>
            </a:rPr>
            <a:t>th</a:t>
          </a:r>
          <a:r>
            <a:rPr lang="en-US" sz="600" dirty="0">
              <a:latin typeface="Arial" panose="020B0604020202020204"/>
            </a:rPr>
            <a:t> March.</a:t>
          </a:r>
        </a:p>
      </dgm:t>
    </dgm:pt>
    <dgm:pt modelId="{889EF8BD-786F-4005-9B17-E6921C1C61BD}" type="parTrans" cxnId="{082F52BA-3A56-47E4-A884-04EC729F6B87}">
      <dgm:prSet/>
      <dgm:spPr/>
      <dgm:t>
        <a:bodyPr/>
        <a:lstStyle/>
        <a:p>
          <a:endParaRPr lang="en-GB"/>
        </a:p>
      </dgm:t>
    </dgm:pt>
    <dgm:pt modelId="{79A8FCB4-DF1D-4C66-BC61-717E2497358A}" type="sibTrans" cxnId="{082F52BA-3A56-47E4-A884-04EC729F6B87}">
      <dgm:prSet/>
      <dgm:spPr/>
      <dgm:t>
        <a:bodyPr/>
        <a:lstStyle/>
        <a:p>
          <a:endParaRPr lang="en-GB"/>
        </a:p>
      </dgm:t>
    </dgm:pt>
    <dgm:pt modelId="{99E50EBC-5D2D-4681-8C0A-55A267B5AC4F}">
      <dgm:prSet phldrT="[Text]" phldr="0"/>
      <dgm:spPr/>
      <dgm:t>
        <a:bodyPr/>
        <a:lstStyle/>
        <a:p>
          <a:pPr rtl="0"/>
          <a:r>
            <a:rPr lang="en-GB" dirty="0">
              <a:latin typeface="Arial" panose="020B0604020202020204"/>
            </a:rPr>
            <a:t>Feb - March</a:t>
          </a:r>
          <a:endParaRPr lang="en-GB" dirty="0"/>
        </a:p>
      </dgm:t>
    </dgm:pt>
    <dgm:pt modelId="{5B921304-9D35-4496-8F9B-9F707750FEED}" type="sibTrans" cxnId="{6FC3B534-9D39-493D-A752-32D0E3C39596}">
      <dgm:prSet/>
      <dgm:spPr>
        <a:solidFill>
          <a:schemeClr val="bg1"/>
        </a:solidFill>
      </dgm:spPr>
      <dgm:t>
        <a:bodyPr/>
        <a:lstStyle/>
        <a:p>
          <a:endParaRPr lang="en-GB" dirty="0"/>
        </a:p>
      </dgm:t>
    </dgm:pt>
    <dgm:pt modelId="{380DBABF-A49A-466E-ADD3-30DD2212D1B0}" type="parTrans" cxnId="{6FC3B534-9D39-493D-A752-32D0E3C39596}">
      <dgm:prSet/>
      <dgm:spPr/>
      <dgm:t>
        <a:bodyPr/>
        <a:lstStyle/>
        <a:p>
          <a:endParaRPr lang="en-GB"/>
        </a:p>
      </dgm:t>
    </dgm:pt>
    <dgm:pt modelId="{89AA6D3D-D68B-466E-BF9E-9B31EEF4C3B0}">
      <dgm:prSet phldr="0"/>
      <dgm:spPr/>
      <dgm:t>
        <a:bodyPr/>
        <a:lstStyle/>
        <a:p>
          <a:pPr rtl="0"/>
          <a:r>
            <a:rPr lang="en-US" sz="1000" dirty="0">
              <a:latin typeface="Arial" panose="020B0604020202020204"/>
            </a:rPr>
            <a:t>Application assessment window – 9</a:t>
          </a:r>
          <a:r>
            <a:rPr lang="en-US" sz="1000" baseline="30000" dirty="0">
              <a:latin typeface="Arial" panose="020B0604020202020204"/>
            </a:rPr>
            <a:t>th</a:t>
          </a:r>
          <a:r>
            <a:rPr lang="en-US" sz="1000" dirty="0">
              <a:latin typeface="Arial" panose="020B0604020202020204"/>
            </a:rPr>
            <a:t> February-27</a:t>
          </a:r>
          <a:r>
            <a:rPr lang="en-US" sz="1000" baseline="30000" dirty="0">
              <a:latin typeface="Arial" panose="020B0604020202020204"/>
            </a:rPr>
            <a:t>th</a:t>
          </a:r>
          <a:r>
            <a:rPr lang="en-US" sz="1000" dirty="0">
              <a:latin typeface="Arial" panose="020B0604020202020204"/>
            </a:rPr>
            <a:t> February*.</a:t>
          </a:r>
          <a:endParaRPr lang="en-GB" sz="1000" dirty="0">
            <a:latin typeface="Arial" panose="020B0604020202020204"/>
          </a:endParaRPr>
        </a:p>
      </dgm:t>
    </dgm:pt>
    <dgm:pt modelId="{02DA15A7-4115-4BE4-BA99-0531A4614F9A}" type="sibTrans" cxnId="{0BEA015B-18FC-47B8-B9E2-C96DA3E66A53}">
      <dgm:prSet/>
      <dgm:spPr/>
      <dgm:t>
        <a:bodyPr/>
        <a:lstStyle/>
        <a:p>
          <a:endParaRPr lang="en-GB"/>
        </a:p>
      </dgm:t>
    </dgm:pt>
    <dgm:pt modelId="{CC3A4688-E80F-4D02-BCC8-89BDDD70BEF8}" type="parTrans" cxnId="{0BEA015B-18FC-47B8-B9E2-C96DA3E66A53}">
      <dgm:prSet/>
      <dgm:spPr/>
      <dgm:t>
        <a:bodyPr/>
        <a:lstStyle/>
        <a:p>
          <a:endParaRPr lang="en-GB"/>
        </a:p>
      </dgm:t>
    </dgm:pt>
    <dgm:pt modelId="{06DCAA35-493A-4870-81A1-6519B110322A}">
      <dgm:prSet phldr="0"/>
      <dgm:spPr/>
      <dgm:t>
        <a:bodyPr/>
        <a:lstStyle/>
        <a:p>
          <a:pPr rtl="0"/>
          <a:r>
            <a:rPr lang="en-US" sz="600" dirty="0">
              <a:latin typeface="Arial" panose="020B0604020202020204"/>
            </a:rPr>
            <a:t>MOUs signed.</a:t>
          </a:r>
        </a:p>
      </dgm:t>
    </dgm:pt>
    <dgm:pt modelId="{7781E545-2052-4D1B-85A2-793E81C733E3}" type="parTrans" cxnId="{EAD2D897-35F1-42E7-81F8-75BA116C7086}">
      <dgm:prSet/>
      <dgm:spPr/>
      <dgm:t>
        <a:bodyPr/>
        <a:lstStyle/>
        <a:p>
          <a:endParaRPr lang="en-GB"/>
        </a:p>
      </dgm:t>
    </dgm:pt>
    <dgm:pt modelId="{62740229-8A61-41C1-89E0-56570CFE3790}" type="sibTrans" cxnId="{EAD2D897-35F1-42E7-81F8-75BA116C7086}">
      <dgm:prSet/>
      <dgm:spPr/>
      <dgm:t>
        <a:bodyPr/>
        <a:lstStyle/>
        <a:p>
          <a:endParaRPr lang="en-GB"/>
        </a:p>
      </dgm:t>
    </dgm:pt>
    <dgm:pt modelId="{9A021DAB-B084-4781-A72C-B383DC4DE8FA}">
      <dgm:prSet phldr="0"/>
      <dgm:spPr/>
      <dgm:t>
        <a:bodyPr/>
        <a:lstStyle/>
        <a:p>
          <a:pPr rtl="0"/>
          <a:r>
            <a:rPr lang="en-US" sz="600" dirty="0">
              <a:latin typeface="Arial" panose="020B0604020202020204"/>
            </a:rPr>
            <a:t>First tranche of funding asap.</a:t>
          </a:r>
        </a:p>
      </dgm:t>
    </dgm:pt>
    <dgm:pt modelId="{CD429701-6684-4F25-B85E-F52B57BD3690}" type="parTrans" cxnId="{12630E9B-0924-4E96-A928-CEBA0F822515}">
      <dgm:prSet/>
      <dgm:spPr/>
      <dgm:t>
        <a:bodyPr/>
        <a:lstStyle/>
        <a:p>
          <a:endParaRPr lang="en-GB"/>
        </a:p>
      </dgm:t>
    </dgm:pt>
    <dgm:pt modelId="{E20184CC-F469-4FD9-B24F-06D1C18BEE5F}" type="sibTrans" cxnId="{12630E9B-0924-4E96-A928-CEBA0F822515}">
      <dgm:prSet/>
      <dgm:spPr/>
      <dgm:t>
        <a:bodyPr/>
        <a:lstStyle/>
        <a:p>
          <a:endParaRPr lang="en-GB"/>
        </a:p>
      </dgm:t>
    </dgm:pt>
    <dgm:pt modelId="{8DC1CD12-D75D-486E-A40C-A311A9A840C2}">
      <dgm:prSet phldr="0"/>
      <dgm:spPr/>
      <dgm:t>
        <a:bodyPr/>
        <a:lstStyle/>
        <a:p>
          <a:pPr rtl="0"/>
          <a:r>
            <a:rPr lang="en-GB" sz="1000" dirty="0">
              <a:latin typeface="Arial" panose="020B0604020202020204"/>
            </a:rPr>
            <a:t>Independent assessment board to review bids.</a:t>
          </a:r>
        </a:p>
      </dgm:t>
    </dgm:pt>
    <dgm:pt modelId="{4A8778C8-3CFA-4E6C-AD18-8FC2F4535E3B}" type="parTrans" cxnId="{BAF0E095-D5E8-4747-8C0D-046CB238C0D3}">
      <dgm:prSet/>
      <dgm:spPr/>
      <dgm:t>
        <a:bodyPr/>
        <a:lstStyle/>
        <a:p>
          <a:endParaRPr lang="en-GB"/>
        </a:p>
      </dgm:t>
    </dgm:pt>
    <dgm:pt modelId="{03ADC3CD-B12A-491E-A97C-BA4CF555AC03}" type="sibTrans" cxnId="{BAF0E095-D5E8-4747-8C0D-046CB238C0D3}">
      <dgm:prSet/>
      <dgm:spPr/>
      <dgm:t>
        <a:bodyPr/>
        <a:lstStyle/>
        <a:p>
          <a:endParaRPr lang="en-GB"/>
        </a:p>
      </dgm:t>
    </dgm:pt>
    <dgm:pt modelId="{D24D6D0E-AFC4-453F-804E-D0F065CD0175}" type="pres">
      <dgm:prSet presAssocID="{DEECB615-9AA1-4E21-8D5A-C1BC1671FB4E}" presName="linearFlow" presStyleCnt="0">
        <dgm:presLayoutVars>
          <dgm:dir/>
          <dgm:animLvl val="lvl"/>
          <dgm:resizeHandles val="exact"/>
        </dgm:presLayoutVars>
      </dgm:prSet>
      <dgm:spPr/>
    </dgm:pt>
    <dgm:pt modelId="{5F87B8A1-B8EB-4A2E-8224-6A042D61E6B9}" type="pres">
      <dgm:prSet presAssocID="{99E50EBC-5D2D-4681-8C0A-55A267B5AC4F}" presName="composite" presStyleCnt="0"/>
      <dgm:spPr/>
    </dgm:pt>
    <dgm:pt modelId="{6544BE1D-A775-4458-A65D-6CAB8B7CD9DC}" type="pres">
      <dgm:prSet presAssocID="{99E50EBC-5D2D-4681-8C0A-55A267B5AC4F}" presName="parTx" presStyleLbl="node1" presStyleIdx="0" presStyleCnt="2">
        <dgm:presLayoutVars>
          <dgm:chMax val="0"/>
          <dgm:chPref val="0"/>
          <dgm:bulletEnabled val="1"/>
        </dgm:presLayoutVars>
      </dgm:prSet>
      <dgm:spPr/>
    </dgm:pt>
    <dgm:pt modelId="{4660EDE8-963D-4C8A-A28D-0698F3B1F72B}" type="pres">
      <dgm:prSet presAssocID="{99E50EBC-5D2D-4681-8C0A-55A267B5AC4F}" presName="parSh" presStyleLbl="node1" presStyleIdx="0" presStyleCnt="2" custLinFactNeighborX="2645" custLinFactNeighborY="4836"/>
      <dgm:spPr/>
    </dgm:pt>
    <dgm:pt modelId="{78913B6A-292C-48AD-BAFE-57207D7B595C}" type="pres">
      <dgm:prSet presAssocID="{99E50EBC-5D2D-4681-8C0A-55A267B5AC4F}" presName="desTx" presStyleLbl="fgAcc1" presStyleIdx="0" presStyleCnt="2" custScaleX="99408" custLinFactNeighborX="-17945" custLinFactNeighborY="-7869">
        <dgm:presLayoutVars>
          <dgm:bulletEnabled val="1"/>
        </dgm:presLayoutVars>
      </dgm:prSet>
      <dgm:spPr/>
    </dgm:pt>
    <dgm:pt modelId="{3EA28BD7-CF5F-4626-A36C-52B7636F5C09}" type="pres">
      <dgm:prSet presAssocID="{5B921304-9D35-4496-8F9B-9F707750FEED}" presName="sibTrans" presStyleLbl="sibTrans2D1" presStyleIdx="0" presStyleCnt="1" custAng="10815220" custScaleX="87953" custScaleY="21766" custLinFactX="500000" custLinFactY="20302" custLinFactNeighborX="525978" custLinFactNeighborY="100000"/>
      <dgm:spPr/>
    </dgm:pt>
    <dgm:pt modelId="{C40D3AA1-DCA0-437C-B2F5-AA082DD74EAC}" type="pres">
      <dgm:prSet presAssocID="{5B921304-9D35-4496-8F9B-9F707750FEED}" presName="connTx" presStyleLbl="sibTrans2D1" presStyleIdx="0" presStyleCnt="1"/>
      <dgm:spPr/>
    </dgm:pt>
    <dgm:pt modelId="{C9A28A28-A029-4989-BC56-09835937CB78}" type="pres">
      <dgm:prSet presAssocID="{E5B7079E-7A8D-4FDF-B7C6-F5493FF7168E}" presName="composite" presStyleCnt="0"/>
      <dgm:spPr/>
    </dgm:pt>
    <dgm:pt modelId="{3393E0C6-9831-4A55-BA92-67129CC4BD95}" type="pres">
      <dgm:prSet presAssocID="{E5B7079E-7A8D-4FDF-B7C6-F5493FF7168E}" presName="parTx" presStyleLbl="node1" presStyleIdx="0" presStyleCnt="2">
        <dgm:presLayoutVars>
          <dgm:chMax val="0"/>
          <dgm:chPref val="0"/>
          <dgm:bulletEnabled val="1"/>
        </dgm:presLayoutVars>
      </dgm:prSet>
      <dgm:spPr/>
    </dgm:pt>
    <dgm:pt modelId="{EEAEAAEE-F11B-4095-A132-41833016B0F4}" type="pres">
      <dgm:prSet presAssocID="{E5B7079E-7A8D-4FDF-B7C6-F5493FF7168E}" presName="parSh" presStyleLbl="node1" presStyleIdx="1" presStyleCnt="2" custLinFactNeighborX="-23341" custLinFactNeighborY="-30"/>
      <dgm:spPr/>
    </dgm:pt>
    <dgm:pt modelId="{57BF2F71-FD6B-4AD2-AA2B-1E6743936244}" type="pres">
      <dgm:prSet presAssocID="{E5B7079E-7A8D-4FDF-B7C6-F5493FF7168E}" presName="desTx" presStyleLbl="fgAcc1" presStyleIdx="1" presStyleCnt="2" custLinFactNeighborX="-43823" custLinFactNeighborY="-9153">
        <dgm:presLayoutVars>
          <dgm:bulletEnabled val="1"/>
        </dgm:presLayoutVars>
      </dgm:prSet>
      <dgm:spPr/>
    </dgm:pt>
  </dgm:ptLst>
  <dgm:cxnLst>
    <dgm:cxn modelId="{070DFF20-4279-4F34-9389-991962945414}" type="presOf" srcId="{06DCAA35-493A-4870-81A1-6519B110322A}" destId="{57BF2F71-FD6B-4AD2-AA2B-1E6743936244}" srcOrd="0" destOrd="1" presId="urn:microsoft.com/office/officeart/2005/8/layout/process3"/>
    <dgm:cxn modelId="{6FC3B534-9D39-493D-A752-32D0E3C39596}" srcId="{DEECB615-9AA1-4E21-8D5A-C1BC1671FB4E}" destId="{99E50EBC-5D2D-4681-8C0A-55A267B5AC4F}" srcOrd="0" destOrd="0" parTransId="{380DBABF-A49A-466E-ADD3-30DD2212D1B0}" sibTransId="{5B921304-9D35-4496-8F9B-9F707750FEED}"/>
    <dgm:cxn modelId="{0BEA015B-18FC-47B8-B9E2-C96DA3E66A53}" srcId="{99E50EBC-5D2D-4681-8C0A-55A267B5AC4F}" destId="{89AA6D3D-D68B-466E-BF9E-9B31EEF4C3B0}" srcOrd="0" destOrd="0" parTransId="{CC3A4688-E80F-4D02-BCC8-89BDDD70BEF8}" sibTransId="{02DA15A7-4115-4BE4-BA99-0531A4614F9A}"/>
    <dgm:cxn modelId="{50BB8961-C4F7-44F9-9447-898E0A0B5DB8}" type="presOf" srcId="{318E07E6-BF27-4AF6-B436-CA10118B218A}" destId="{57BF2F71-FD6B-4AD2-AA2B-1E6743936244}" srcOrd="0" destOrd="0" presId="urn:microsoft.com/office/officeart/2005/8/layout/process3"/>
    <dgm:cxn modelId="{91A67145-3BC8-43B9-B955-4BD2D4BDFD1D}" type="presOf" srcId="{89AA6D3D-D68B-466E-BF9E-9B31EEF4C3B0}" destId="{78913B6A-292C-48AD-BAFE-57207D7B595C}" srcOrd="0" destOrd="0" presId="urn:microsoft.com/office/officeart/2005/8/layout/process3"/>
    <dgm:cxn modelId="{1B672069-CCD2-4061-9A77-CD6E79BCA3F2}" type="presOf" srcId="{99E50EBC-5D2D-4681-8C0A-55A267B5AC4F}" destId="{6544BE1D-A775-4458-A65D-6CAB8B7CD9DC}" srcOrd="0" destOrd="0" presId="urn:microsoft.com/office/officeart/2005/8/layout/process3"/>
    <dgm:cxn modelId="{3E0B7A4F-DF36-4233-9B2E-DF405224E172}" type="presOf" srcId="{DEECB615-9AA1-4E21-8D5A-C1BC1671FB4E}" destId="{D24D6D0E-AFC4-453F-804E-D0F065CD0175}" srcOrd="0" destOrd="0" presId="urn:microsoft.com/office/officeart/2005/8/layout/process3"/>
    <dgm:cxn modelId="{F6078F54-C921-431F-88E5-0FF8B715E9E6}" type="presOf" srcId="{5B921304-9D35-4496-8F9B-9F707750FEED}" destId="{C40D3AA1-DCA0-437C-B2F5-AA082DD74EAC}" srcOrd="1" destOrd="0" presId="urn:microsoft.com/office/officeart/2005/8/layout/process3"/>
    <dgm:cxn modelId="{B7008C75-2A2C-4D2A-A023-5D5679BECEA4}" type="presOf" srcId="{9A021DAB-B084-4781-A72C-B383DC4DE8FA}" destId="{57BF2F71-FD6B-4AD2-AA2B-1E6743936244}" srcOrd="0" destOrd="2" presId="urn:microsoft.com/office/officeart/2005/8/layout/process3"/>
    <dgm:cxn modelId="{77C91492-408D-4434-8FDF-D66BF3BC5D79}" type="presOf" srcId="{E5B7079E-7A8D-4FDF-B7C6-F5493FF7168E}" destId="{3393E0C6-9831-4A55-BA92-67129CC4BD95}" srcOrd="0" destOrd="0" presId="urn:microsoft.com/office/officeart/2005/8/layout/process3"/>
    <dgm:cxn modelId="{BAF0E095-D5E8-4747-8C0D-046CB238C0D3}" srcId="{99E50EBC-5D2D-4681-8C0A-55A267B5AC4F}" destId="{8DC1CD12-D75D-486E-A40C-A311A9A840C2}" srcOrd="1" destOrd="0" parTransId="{4A8778C8-3CFA-4E6C-AD18-8FC2F4535E3B}" sibTransId="{03ADC3CD-B12A-491E-A97C-BA4CF555AC03}"/>
    <dgm:cxn modelId="{EAD2D897-35F1-42E7-81F8-75BA116C7086}" srcId="{E5B7079E-7A8D-4FDF-B7C6-F5493FF7168E}" destId="{06DCAA35-493A-4870-81A1-6519B110322A}" srcOrd="1" destOrd="0" parTransId="{7781E545-2052-4D1B-85A2-793E81C733E3}" sibTransId="{62740229-8A61-41C1-89E0-56570CFE3790}"/>
    <dgm:cxn modelId="{049E779A-D915-4A41-B9C7-20EBB1D0003C}" type="presOf" srcId="{99E50EBC-5D2D-4681-8C0A-55A267B5AC4F}" destId="{4660EDE8-963D-4C8A-A28D-0698F3B1F72B}" srcOrd="1" destOrd="0" presId="urn:microsoft.com/office/officeart/2005/8/layout/process3"/>
    <dgm:cxn modelId="{12630E9B-0924-4E96-A928-CEBA0F822515}" srcId="{E5B7079E-7A8D-4FDF-B7C6-F5493FF7168E}" destId="{9A021DAB-B084-4781-A72C-B383DC4DE8FA}" srcOrd="2" destOrd="0" parTransId="{CD429701-6684-4F25-B85E-F52B57BD3690}" sibTransId="{E20184CC-F469-4FD9-B24F-06D1C18BEE5F}"/>
    <dgm:cxn modelId="{082F52BA-3A56-47E4-A884-04EC729F6B87}" srcId="{E5B7079E-7A8D-4FDF-B7C6-F5493FF7168E}" destId="{318E07E6-BF27-4AF6-B436-CA10118B218A}" srcOrd="0" destOrd="0" parTransId="{889EF8BD-786F-4005-9B17-E6921C1C61BD}" sibTransId="{79A8FCB4-DF1D-4C66-BC61-717E2497358A}"/>
    <dgm:cxn modelId="{A425F4BA-4588-4278-8793-F546BE8AC848}" srcId="{DEECB615-9AA1-4E21-8D5A-C1BC1671FB4E}" destId="{E5B7079E-7A8D-4FDF-B7C6-F5493FF7168E}" srcOrd="1" destOrd="0" parTransId="{B6F000C1-A1DA-4601-9EED-18CC2DCF2AD7}" sibTransId="{EBE56E0F-6E21-4DB8-9F3C-50C2DFFB66F6}"/>
    <dgm:cxn modelId="{DE7D36DA-2674-46EC-AB58-2151967DBCB8}" type="presOf" srcId="{E5B7079E-7A8D-4FDF-B7C6-F5493FF7168E}" destId="{EEAEAAEE-F11B-4095-A132-41833016B0F4}" srcOrd="1" destOrd="0" presId="urn:microsoft.com/office/officeart/2005/8/layout/process3"/>
    <dgm:cxn modelId="{6C9035DD-E743-4D4D-BD10-54A907953B4D}" type="presOf" srcId="{5B921304-9D35-4496-8F9B-9F707750FEED}" destId="{3EA28BD7-CF5F-4626-A36C-52B7636F5C09}" srcOrd="0" destOrd="0" presId="urn:microsoft.com/office/officeart/2005/8/layout/process3"/>
    <dgm:cxn modelId="{03FE32FB-23C4-457B-A992-8FE507701CE2}" type="presOf" srcId="{8DC1CD12-D75D-486E-A40C-A311A9A840C2}" destId="{78913B6A-292C-48AD-BAFE-57207D7B595C}" srcOrd="0" destOrd="1" presId="urn:microsoft.com/office/officeart/2005/8/layout/process3"/>
    <dgm:cxn modelId="{B3F7042B-1CF0-41BF-89BB-7CD82B362EBE}" type="presParOf" srcId="{D24D6D0E-AFC4-453F-804E-D0F065CD0175}" destId="{5F87B8A1-B8EB-4A2E-8224-6A042D61E6B9}" srcOrd="0" destOrd="0" presId="urn:microsoft.com/office/officeart/2005/8/layout/process3"/>
    <dgm:cxn modelId="{08A4E144-18F4-43B2-9EF9-75B602962552}" type="presParOf" srcId="{5F87B8A1-B8EB-4A2E-8224-6A042D61E6B9}" destId="{6544BE1D-A775-4458-A65D-6CAB8B7CD9DC}" srcOrd="0" destOrd="0" presId="urn:microsoft.com/office/officeart/2005/8/layout/process3"/>
    <dgm:cxn modelId="{473D647A-006E-4593-B2B5-C5EAB31222C0}" type="presParOf" srcId="{5F87B8A1-B8EB-4A2E-8224-6A042D61E6B9}" destId="{4660EDE8-963D-4C8A-A28D-0698F3B1F72B}" srcOrd="1" destOrd="0" presId="urn:microsoft.com/office/officeart/2005/8/layout/process3"/>
    <dgm:cxn modelId="{B4601CB3-8AD6-4F9D-B120-629C50A2521B}" type="presParOf" srcId="{5F87B8A1-B8EB-4A2E-8224-6A042D61E6B9}" destId="{78913B6A-292C-48AD-BAFE-57207D7B595C}" srcOrd="2" destOrd="0" presId="urn:microsoft.com/office/officeart/2005/8/layout/process3"/>
    <dgm:cxn modelId="{5B8B1DEA-22EF-4B58-80AD-F2911759E9F9}" type="presParOf" srcId="{D24D6D0E-AFC4-453F-804E-D0F065CD0175}" destId="{3EA28BD7-CF5F-4626-A36C-52B7636F5C09}" srcOrd="1" destOrd="0" presId="urn:microsoft.com/office/officeart/2005/8/layout/process3"/>
    <dgm:cxn modelId="{B241B8AB-10A9-4986-9B0B-7AA8DAA5C57E}" type="presParOf" srcId="{3EA28BD7-CF5F-4626-A36C-52B7636F5C09}" destId="{C40D3AA1-DCA0-437C-B2F5-AA082DD74EAC}" srcOrd="0" destOrd="0" presId="urn:microsoft.com/office/officeart/2005/8/layout/process3"/>
    <dgm:cxn modelId="{16B07FE0-D7E5-4CB0-AB58-3F6ADA74C445}" type="presParOf" srcId="{D24D6D0E-AFC4-453F-804E-D0F065CD0175}" destId="{C9A28A28-A029-4989-BC56-09835937CB78}" srcOrd="2" destOrd="0" presId="urn:microsoft.com/office/officeart/2005/8/layout/process3"/>
    <dgm:cxn modelId="{C39695C7-3BCC-40A5-9BF4-9800EDBC1D78}" type="presParOf" srcId="{C9A28A28-A029-4989-BC56-09835937CB78}" destId="{3393E0C6-9831-4A55-BA92-67129CC4BD95}" srcOrd="0" destOrd="0" presId="urn:microsoft.com/office/officeart/2005/8/layout/process3"/>
    <dgm:cxn modelId="{C564BEB0-9B16-4BD0-9690-8564FEB0ABBB}" type="presParOf" srcId="{C9A28A28-A029-4989-BC56-09835937CB78}" destId="{EEAEAAEE-F11B-4095-A132-41833016B0F4}" srcOrd="1" destOrd="0" presId="urn:microsoft.com/office/officeart/2005/8/layout/process3"/>
    <dgm:cxn modelId="{6432E16F-499D-4CE0-9278-9B2CB28156B9}" type="presParOf" srcId="{C9A28A28-A029-4989-BC56-09835937CB78}" destId="{57BF2F71-FD6B-4AD2-AA2B-1E6743936244}"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8C46A-B254-4D17-AA15-BDB370325991}">
      <dsp:nvSpPr>
        <dsp:cNvPr id="0" name=""/>
        <dsp:cNvSpPr/>
      </dsp:nvSpPr>
      <dsp:spPr>
        <a:xfrm>
          <a:off x="-4495654" y="-689405"/>
          <a:ext cx="5355589" cy="5355589"/>
        </a:xfrm>
        <a:prstGeom prst="blockArc">
          <a:avLst>
            <a:gd name="adj1" fmla="val 18900000"/>
            <a:gd name="adj2" fmla="val 2700000"/>
            <a:gd name="adj3" fmla="val 403"/>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494705-C45C-4FDC-B14A-F63DFF63F90D}">
      <dsp:nvSpPr>
        <dsp:cNvPr id="0" name=""/>
        <dsp:cNvSpPr/>
      </dsp:nvSpPr>
      <dsp:spPr>
        <a:xfrm>
          <a:off x="553047" y="397677"/>
          <a:ext cx="9602027" cy="795355"/>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1314" tIns="50800" rIns="50800" bIns="50800" numCol="1" spcCol="1270" anchor="ctr" anchorCtr="0">
          <a:noAutofit/>
        </a:bodyPr>
        <a:lstStyle/>
        <a:p>
          <a:pPr marL="0" lvl="0" indent="0" algn="l" defTabSz="889000" rtl="0">
            <a:lnSpc>
              <a:spcPct val="90000"/>
            </a:lnSpc>
            <a:spcBef>
              <a:spcPct val="0"/>
            </a:spcBef>
            <a:spcAft>
              <a:spcPct val="35000"/>
            </a:spcAft>
            <a:buNone/>
          </a:pPr>
          <a:r>
            <a:rPr lang="en-GB" sz="2000" kern="1200" dirty="0">
              <a:latin typeface="Arial" panose="020B0604020202020204"/>
            </a:rPr>
            <a:t>Improving</a:t>
          </a:r>
          <a:r>
            <a:rPr lang="en-GB" sz="2000" kern="1200" dirty="0"/>
            <a:t> access to</a:t>
          </a:r>
          <a:r>
            <a:rPr lang="en-GB" sz="2000" kern="1200" dirty="0">
              <a:latin typeface="Arial" panose="020B0604020202020204"/>
            </a:rPr>
            <a:t>,</a:t>
          </a:r>
          <a:r>
            <a:rPr lang="en-GB" sz="2000" kern="1200" dirty="0"/>
            <a:t> and </a:t>
          </a:r>
          <a:r>
            <a:rPr lang="en-GB" sz="2000" kern="1200" dirty="0">
              <a:latin typeface="Arial" panose="020B0604020202020204"/>
            </a:rPr>
            <a:t>the</a:t>
          </a:r>
          <a:r>
            <a:rPr lang="en-GB" sz="2000" kern="1200" dirty="0"/>
            <a:t> integration of</a:t>
          </a:r>
          <a:r>
            <a:rPr lang="en-GB" sz="2000" kern="1200" dirty="0">
              <a:latin typeface="Arial"/>
              <a:ea typeface="Calibri"/>
              <a:cs typeface="Arial"/>
            </a:rPr>
            <a:t>,</a:t>
          </a:r>
          <a:r>
            <a:rPr lang="en-GB" sz="1100" kern="1200" dirty="0">
              <a:latin typeface="Calibri"/>
              <a:ea typeface="Calibri"/>
              <a:cs typeface="Calibri"/>
            </a:rPr>
            <a:t> </a:t>
          </a:r>
          <a:r>
            <a:rPr lang="en-GB" sz="2000" kern="1200" dirty="0">
              <a:latin typeface="Arial" panose="020B0604020202020204"/>
            </a:rPr>
            <a:t>evidence-based </a:t>
          </a:r>
          <a:r>
            <a:rPr lang="en-GB" sz="2000" kern="1200" dirty="0"/>
            <a:t>treatment services for people affected by gambling harms </a:t>
          </a:r>
        </a:p>
      </dsp:txBody>
      <dsp:txXfrm>
        <a:off x="553047" y="397677"/>
        <a:ext cx="9602027" cy="795355"/>
      </dsp:txXfrm>
    </dsp:sp>
    <dsp:sp modelId="{D69FC007-9F7D-4492-B452-DCC94C35183D}">
      <dsp:nvSpPr>
        <dsp:cNvPr id="0" name=""/>
        <dsp:cNvSpPr/>
      </dsp:nvSpPr>
      <dsp:spPr>
        <a:xfrm>
          <a:off x="55950" y="298258"/>
          <a:ext cx="994194" cy="994194"/>
        </a:xfrm>
        <a:prstGeom prst="ellipse">
          <a:avLst/>
        </a:prstGeom>
        <a:solidFill>
          <a:schemeClr val="bg1"/>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839C9B-E7B1-4A5B-AFE3-E442D0FCDFF7}">
      <dsp:nvSpPr>
        <dsp:cNvPr id="0" name=""/>
        <dsp:cNvSpPr/>
      </dsp:nvSpPr>
      <dsp:spPr>
        <a:xfrm>
          <a:off x="842159" y="1590711"/>
          <a:ext cx="9312915" cy="795355"/>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1314" tIns="50800" rIns="50800" bIns="50800" numCol="1" spcCol="1270" anchor="ctr" anchorCtr="0">
          <a:noAutofit/>
        </a:bodyPr>
        <a:lstStyle/>
        <a:p>
          <a:pPr marL="0" lvl="0" indent="0" algn="l" defTabSz="889000" rtl="0">
            <a:lnSpc>
              <a:spcPct val="90000"/>
            </a:lnSpc>
            <a:spcBef>
              <a:spcPct val="0"/>
            </a:spcBef>
            <a:spcAft>
              <a:spcPct val="35000"/>
            </a:spcAft>
            <a:buNone/>
          </a:pPr>
          <a:r>
            <a:rPr lang="en-GB" sz="2000" kern="1200" dirty="0"/>
            <a:t>Improving data collection and reporting across gambling treatment and support services </a:t>
          </a:r>
        </a:p>
      </dsp:txBody>
      <dsp:txXfrm>
        <a:off x="842159" y="1590711"/>
        <a:ext cx="9312915" cy="795355"/>
      </dsp:txXfrm>
    </dsp:sp>
    <dsp:sp modelId="{263D8CA4-0588-4C64-8C16-AE0E212AE258}">
      <dsp:nvSpPr>
        <dsp:cNvPr id="0" name=""/>
        <dsp:cNvSpPr/>
      </dsp:nvSpPr>
      <dsp:spPr>
        <a:xfrm>
          <a:off x="345061" y="1491291"/>
          <a:ext cx="994194" cy="994194"/>
        </a:xfrm>
        <a:prstGeom prst="ellipse">
          <a:avLst/>
        </a:prstGeom>
        <a:solidFill>
          <a:schemeClr val="bg1"/>
        </a:solidFill>
        <a:ln w="12700" cap="flat" cmpd="sng" algn="ctr">
          <a:solidFill>
            <a:schemeClr val="accent4">
              <a:hueOff val="-439005"/>
              <a:satOff val="-9769"/>
              <a:lumOff val="-4902"/>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3DBC4A-5D5B-47DE-A956-5A8AC041EA12}">
      <dsp:nvSpPr>
        <dsp:cNvPr id="0" name=""/>
        <dsp:cNvSpPr/>
      </dsp:nvSpPr>
      <dsp:spPr>
        <a:xfrm>
          <a:off x="553047" y="2783744"/>
          <a:ext cx="9602027" cy="795355"/>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1314"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t>Ensuring robust evaluation to better understand effective gambling treatment and support </a:t>
          </a:r>
        </a:p>
      </dsp:txBody>
      <dsp:txXfrm>
        <a:off x="553047" y="2783744"/>
        <a:ext cx="9602027" cy="795355"/>
      </dsp:txXfrm>
    </dsp:sp>
    <dsp:sp modelId="{DF3D45B9-3814-413C-BE22-F739D280C45C}">
      <dsp:nvSpPr>
        <dsp:cNvPr id="0" name=""/>
        <dsp:cNvSpPr/>
      </dsp:nvSpPr>
      <dsp:spPr>
        <a:xfrm>
          <a:off x="55950" y="2684325"/>
          <a:ext cx="994194" cy="994194"/>
        </a:xfrm>
        <a:prstGeom prst="ellipse">
          <a:avLst/>
        </a:prstGeom>
        <a:solidFill>
          <a:schemeClr val="bg1"/>
        </a:solidFill>
        <a:ln w="12700" cap="flat" cmpd="sng" algn="ctr">
          <a:solidFill>
            <a:schemeClr val="accent4">
              <a:hueOff val="-878009"/>
              <a:satOff val="-19539"/>
              <a:lumOff val="-980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60EDE8-963D-4C8A-A28D-0698F3B1F72B}">
      <dsp:nvSpPr>
        <dsp:cNvPr id="0" name=""/>
        <dsp:cNvSpPr/>
      </dsp:nvSpPr>
      <dsp:spPr>
        <a:xfrm>
          <a:off x="84164" y="54914"/>
          <a:ext cx="3061355" cy="475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rtl="0">
            <a:lnSpc>
              <a:spcPct val="90000"/>
            </a:lnSpc>
            <a:spcBef>
              <a:spcPct val="0"/>
            </a:spcBef>
            <a:spcAft>
              <a:spcPct val="35000"/>
            </a:spcAft>
            <a:buNone/>
          </a:pPr>
          <a:r>
            <a:rPr lang="en-GB" sz="1100" kern="1200" dirty="0">
              <a:latin typeface="Arial" panose="020B0604020202020204"/>
            </a:rPr>
            <a:t>Feb - March</a:t>
          </a:r>
          <a:endParaRPr lang="en-GB" sz="1100" kern="1200" dirty="0"/>
        </a:p>
      </dsp:txBody>
      <dsp:txXfrm>
        <a:off x="84164" y="54914"/>
        <a:ext cx="3061355" cy="316800"/>
      </dsp:txXfrm>
    </dsp:sp>
    <dsp:sp modelId="{78913B6A-292C-48AD-BAFE-57207D7B595C}">
      <dsp:nvSpPr>
        <dsp:cNvPr id="0" name=""/>
        <dsp:cNvSpPr/>
      </dsp:nvSpPr>
      <dsp:spPr>
        <a:xfrm>
          <a:off x="89917" y="282857"/>
          <a:ext cx="3043232" cy="8371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rtl="0">
            <a:lnSpc>
              <a:spcPct val="90000"/>
            </a:lnSpc>
            <a:spcBef>
              <a:spcPct val="0"/>
            </a:spcBef>
            <a:spcAft>
              <a:spcPct val="15000"/>
            </a:spcAft>
            <a:buChar char="•"/>
          </a:pPr>
          <a:r>
            <a:rPr lang="en-US" sz="1100" kern="1200" dirty="0">
              <a:latin typeface="Arial" panose="020B0604020202020204"/>
            </a:rPr>
            <a:t>Application assessment window – 9</a:t>
          </a:r>
          <a:r>
            <a:rPr lang="en-US" sz="1100" kern="1200" baseline="30000" dirty="0">
              <a:latin typeface="Arial" panose="020B0604020202020204"/>
            </a:rPr>
            <a:t>th</a:t>
          </a:r>
          <a:r>
            <a:rPr lang="en-US" sz="1100" kern="1200" dirty="0">
              <a:latin typeface="Arial" panose="020B0604020202020204"/>
            </a:rPr>
            <a:t> February-27</a:t>
          </a:r>
          <a:r>
            <a:rPr lang="en-US" sz="1100" kern="1200" baseline="30000" dirty="0">
              <a:latin typeface="Arial" panose="020B0604020202020204"/>
            </a:rPr>
            <a:t>th</a:t>
          </a:r>
          <a:r>
            <a:rPr lang="en-US" sz="1100" kern="1200" dirty="0">
              <a:latin typeface="Arial" panose="020B0604020202020204"/>
            </a:rPr>
            <a:t> February*.</a:t>
          </a:r>
          <a:endParaRPr lang="en-GB" sz="1100" kern="1200" dirty="0">
            <a:latin typeface="Arial" panose="020B0604020202020204"/>
          </a:endParaRPr>
        </a:p>
        <a:p>
          <a:pPr marL="57150" lvl="1" indent="-57150" algn="l" defTabSz="488950" rtl="0">
            <a:lnSpc>
              <a:spcPct val="90000"/>
            </a:lnSpc>
            <a:spcBef>
              <a:spcPct val="0"/>
            </a:spcBef>
            <a:spcAft>
              <a:spcPct val="15000"/>
            </a:spcAft>
            <a:buChar char="•"/>
          </a:pPr>
          <a:r>
            <a:rPr lang="en-GB" sz="1100" kern="1200" dirty="0">
              <a:latin typeface="Arial" panose="020B0604020202020204"/>
            </a:rPr>
            <a:t>Independent assessment board to review bids.</a:t>
          </a:r>
        </a:p>
      </dsp:txBody>
      <dsp:txXfrm>
        <a:off x="114437" y="307377"/>
        <a:ext cx="2994192" cy="788128"/>
      </dsp:txXfrm>
    </dsp:sp>
    <dsp:sp modelId="{3EA28BD7-CF5F-4626-A36C-52B7636F5C09}">
      <dsp:nvSpPr>
        <dsp:cNvPr id="0" name=""/>
        <dsp:cNvSpPr/>
      </dsp:nvSpPr>
      <dsp:spPr>
        <a:xfrm rot="10795894">
          <a:off x="8358271" y="1035644"/>
          <a:ext cx="490294" cy="165898"/>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GB" sz="700" kern="1200" dirty="0"/>
        </a:p>
      </dsp:txBody>
      <dsp:txXfrm>
        <a:off x="8408040" y="1068794"/>
        <a:ext cx="440525" cy="99538"/>
      </dsp:txXfrm>
    </dsp:sp>
    <dsp:sp modelId="{EEAEAAEE-F11B-4095-A132-41833016B0F4}">
      <dsp:nvSpPr>
        <dsp:cNvPr id="0" name=""/>
        <dsp:cNvSpPr/>
      </dsp:nvSpPr>
      <dsp:spPr>
        <a:xfrm>
          <a:off x="4197296" y="31791"/>
          <a:ext cx="3061355" cy="475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rtl="0">
            <a:lnSpc>
              <a:spcPct val="90000"/>
            </a:lnSpc>
            <a:spcBef>
              <a:spcPct val="0"/>
            </a:spcBef>
            <a:spcAft>
              <a:spcPct val="35000"/>
            </a:spcAft>
            <a:buNone/>
          </a:pPr>
          <a:r>
            <a:rPr lang="en-US" sz="1100" kern="1200" dirty="0">
              <a:latin typeface="Arial" panose="020B0604020202020204"/>
            </a:rPr>
            <a:t>March/April 26</a:t>
          </a:r>
        </a:p>
      </dsp:txBody>
      <dsp:txXfrm>
        <a:off x="4197296" y="31791"/>
        <a:ext cx="3061355" cy="316800"/>
      </dsp:txXfrm>
    </dsp:sp>
    <dsp:sp modelId="{57BF2F71-FD6B-4AD2-AA2B-1E6743936244}">
      <dsp:nvSpPr>
        <dsp:cNvPr id="0" name=""/>
        <dsp:cNvSpPr/>
      </dsp:nvSpPr>
      <dsp:spPr>
        <a:xfrm>
          <a:off x="4197294" y="272108"/>
          <a:ext cx="3061355" cy="8371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rtl="0">
            <a:lnSpc>
              <a:spcPct val="90000"/>
            </a:lnSpc>
            <a:spcBef>
              <a:spcPct val="0"/>
            </a:spcBef>
            <a:spcAft>
              <a:spcPct val="15000"/>
            </a:spcAft>
            <a:buChar char="•"/>
          </a:pPr>
          <a:r>
            <a:rPr lang="en-US" sz="1100" kern="1200" dirty="0">
              <a:latin typeface="Arial" panose="020B0604020202020204"/>
            </a:rPr>
            <a:t>Grants Awarded to successful orgs – notified 19</a:t>
          </a:r>
          <a:r>
            <a:rPr lang="en-US" sz="1100" kern="1200" baseline="30000" dirty="0">
              <a:latin typeface="Arial" panose="020B0604020202020204"/>
            </a:rPr>
            <a:t>th</a:t>
          </a:r>
          <a:r>
            <a:rPr lang="en-US" sz="1100" kern="1200" dirty="0">
              <a:latin typeface="Arial" panose="020B0604020202020204"/>
            </a:rPr>
            <a:t>-26</a:t>
          </a:r>
          <a:r>
            <a:rPr lang="en-US" sz="1100" kern="1200" baseline="30000" dirty="0">
              <a:latin typeface="Arial" panose="020B0604020202020204"/>
            </a:rPr>
            <a:t>th</a:t>
          </a:r>
          <a:r>
            <a:rPr lang="en-US" sz="1100" kern="1200" dirty="0">
              <a:latin typeface="Arial" panose="020B0604020202020204"/>
            </a:rPr>
            <a:t> March.</a:t>
          </a:r>
        </a:p>
        <a:p>
          <a:pPr marL="57150" lvl="1" indent="-57150" algn="l" defTabSz="488950" rtl="0">
            <a:lnSpc>
              <a:spcPct val="90000"/>
            </a:lnSpc>
            <a:spcBef>
              <a:spcPct val="0"/>
            </a:spcBef>
            <a:spcAft>
              <a:spcPct val="15000"/>
            </a:spcAft>
            <a:buChar char="•"/>
          </a:pPr>
          <a:r>
            <a:rPr lang="en-US" sz="1100" kern="1200" dirty="0">
              <a:latin typeface="Arial" panose="020B0604020202020204"/>
            </a:rPr>
            <a:t>MOUs signed.</a:t>
          </a:r>
        </a:p>
        <a:p>
          <a:pPr marL="57150" lvl="1" indent="-57150" algn="l" defTabSz="488950" rtl="0">
            <a:lnSpc>
              <a:spcPct val="90000"/>
            </a:lnSpc>
            <a:spcBef>
              <a:spcPct val="0"/>
            </a:spcBef>
            <a:spcAft>
              <a:spcPct val="15000"/>
            </a:spcAft>
            <a:buChar char="•"/>
          </a:pPr>
          <a:r>
            <a:rPr lang="en-US" sz="1100" kern="1200" dirty="0">
              <a:latin typeface="Arial" panose="020B0604020202020204"/>
            </a:rPr>
            <a:t>First tranche of funding asap.</a:t>
          </a:r>
        </a:p>
      </dsp:txBody>
      <dsp:txXfrm>
        <a:off x="4221814" y="296628"/>
        <a:ext cx="3012315" cy="78812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EC95-64DF-BC69-FC71-A682B40486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E9611872-9401-5D00-CCCA-46DDE0B8B9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6D816-94D6-40FC-B977-F8A94C7E4824}" type="datetimeFigureOut">
              <a:rPr lang="en-GB" smtClean="0"/>
              <a:t>12/02/2026</a:t>
            </a:fld>
            <a:endParaRPr lang="en-GB" dirty="0"/>
          </a:p>
        </p:txBody>
      </p:sp>
      <p:sp>
        <p:nvSpPr>
          <p:cNvPr id="4" name="Footer Placeholder 3">
            <a:extLst>
              <a:ext uri="{FF2B5EF4-FFF2-40B4-BE49-F238E27FC236}">
                <a16:creationId xmlns:a16="http://schemas.microsoft.com/office/drawing/2014/main" id="{46056112-4593-5EC1-B7DA-2B07022F7A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019C22BD-2C7D-A062-42A2-EA161F716A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0EB188-56CE-4FCB-8130-436851797F69}" type="slidenum">
              <a:rPr lang="en-GB" smtClean="0"/>
              <a:t>‹#›</a:t>
            </a:fld>
            <a:endParaRPr lang="en-GB" dirty="0"/>
          </a:p>
        </p:txBody>
      </p:sp>
    </p:spTree>
    <p:extLst>
      <p:ext uri="{BB962C8B-B14F-4D97-AF65-F5344CB8AC3E}">
        <p14:creationId xmlns:p14="http://schemas.microsoft.com/office/powerpoint/2010/main" val="3162181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ED4C3-48B6-4E4A-9B0F-8051E56348DC}" type="datetimeFigureOut">
              <a:rPr lang="en-GB" smtClean="0"/>
              <a:t>12/02/2026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4EC7EF-95E1-3D44-A982-BC7A3E9C617E}" type="slidenum">
              <a:rPr lang="en-GB" smtClean="0"/>
              <a:t>‹#›</a:t>
            </a:fld>
            <a:endParaRPr lang="en-GB" dirty="0"/>
          </a:p>
        </p:txBody>
      </p:sp>
    </p:spTree>
    <p:extLst>
      <p:ext uri="{BB962C8B-B14F-4D97-AF65-F5344CB8AC3E}">
        <p14:creationId xmlns:p14="http://schemas.microsoft.com/office/powerpoint/2010/main" val="1501633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Standard title slide</a:t>
            </a:r>
          </a:p>
        </p:txBody>
      </p:sp>
      <p:sp>
        <p:nvSpPr>
          <p:cNvPr id="4" name="Slide Number Placeholder 3"/>
          <p:cNvSpPr>
            <a:spLocks noGrp="1"/>
          </p:cNvSpPr>
          <p:nvPr>
            <p:ph type="sldNum" sz="quarter" idx="5"/>
          </p:nvPr>
        </p:nvSpPr>
        <p:spPr/>
        <p:txBody>
          <a:bodyPr/>
          <a:lstStyle/>
          <a:p>
            <a:fld id="{9A4EC7EF-95E1-3D44-A982-BC7A3E9C617E}" type="slidenum">
              <a:rPr lang="en-GB" smtClean="0"/>
              <a:t>1</a:t>
            </a:fld>
            <a:endParaRPr lang="en-GB" dirty="0"/>
          </a:p>
        </p:txBody>
      </p:sp>
    </p:spTree>
    <p:extLst>
      <p:ext uri="{BB962C8B-B14F-4D97-AF65-F5344CB8AC3E}">
        <p14:creationId xmlns:p14="http://schemas.microsoft.com/office/powerpoint/2010/main" val="2475756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10EEE-F518-CBF3-D235-E4577E9C1F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0E59CE-35A4-6753-7530-E824A721EF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27EAE0-60DD-3DC5-D7FB-1676A8BBB66F}"/>
              </a:ext>
            </a:extLst>
          </p:cNvPr>
          <p:cNvSpPr>
            <a:spLocks noGrp="1"/>
          </p:cNvSpPr>
          <p:nvPr>
            <p:ph type="body" idx="1"/>
          </p:nvPr>
        </p:nvSpPr>
        <p:spPr/>
        <p:txBody>
          <a:bodyPr/>
          <a:lstStyle/>
          <a:p>
            <a:pPr marL="0" indent="0">
              <a:lnSpc>
                <a:spcPct val="115000"/>
              </a:lnSpc>
              <a:spcBef>
                <a:spcPts val="0"/>
              </a:spcBef>
              <a:spcAft>
                <a:spcPts val="1200"/>
              </a:spcAft>
              <a:buFont typeface="Arial" panose="020B0604020202020204" pitchFamily="34" charset="0"/>
              <a:buNone/>
            </a:pPr>
            <a:endParaRPr lang="en-GB" sz="1000" dirty="0"/>
          </a:p>
        </p:txBody>
      </p:sp>
      <p:sp>
        <p:nvSpPr>
          <p:cNvPr id="4" name="Slide Number Placeholder 3">
            <a:extLst>
              <a:ext uri="{FF2B5EF4-FFF2-40B4-BE49-F238E27FC236}">
                <a16:creationId xmlns:a16="http://schemas.microsoft.com/office/drawing/2014/main" id="{3DD2FD09-8DFC-DB6F-05C3-CE3D4C850138}"/>
              </a:ext>
            </a:extLst>
          </p:cNvPr>
          <p:cNvSpPr>
            <a:spLocks noGrp="1"/>
          </p:cNvSpPr>
          <p:nvPr>
            <p:ph type="sldNum" sz="quarter" idx="5"/>
          </p:nvPr>
        </p:nvSpPr>
        <p:spPr/>
        <p:txBody>
          <a:bodyPr/>
          <a:lstStyle/>
          <a:p>
            <a:fld id="{9A4EC7EF-95E1-3D44-A982-BC7A3E9C617E}" type="slidenum">
              <a:rPr lang="en-GB" smtClean="0"/>
              <a:t>5</a:t>
            </a:fld>
            <a:endParaRPr lang="en-GB" dirty="0"/>
          </a:p>
        </p:txBody>
      </p:sp>
    </p:spTree>
    <p:extLst>
      <p:ext uri="{BB962C8B-B14F-4D97-AF65-F5344CB8AC3E}">
        <p14:creationId xmlns:p14="http://schemas.microsoft.com/office/powerpoint/2010/main" val="1694687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4981D-FCBB-3253-2A68-B09C37C52D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B888E8-869B-FACD-AE4F-4901B6BD39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82B65D-CB31-9FEE-0C3B-87A4055DC71A}"/>
              </a:ext>
            </a:extLst>
          </p:cNvPr>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C58A83B5-2B28-E1E7-2AB5-B821C1C7A99A}"/>
              </a:ext>
            </a:extLst>
          </p:cNvPr>
          <p:cNvSpPr>
            <a:spLocks noGrp="1"/>
          </p:cNvSpPr>
          <p:nvPr>
            <p:ph type="sldNum" sz="quarter" idx="5"/>
          </p:nvPr>
        </p:nvSpPr>
        <p:spPr/>
        <p:txBody>
          <a:bodyPr/>
          <a:lstStyle/>
          <a:p>
            <a:fld id="{9A4EC7EF-95E1-3D44-A982-BC7A3E9C617E}" type="slidenum">
              <a:rPr lang="en-GB" smtClean="0"/>
              <a:t>11</a:t>
            </a:fld>
            <a:endParaRPr lang="en-GB" dirty="0"/>
          </a:p>
        </p:txBody>
      </p:sp>
    </p:spTree>
    <p:extLst>
      <p:ext uri="{BB962C8B-B14F-4D97-AF65-F5344CB8AC3E}">
        <p14:creationId xmlns:p14="http://schemas.microsoft.com/office/powerpoint/2010/main" val="1788085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13</a:t>
            </a:fld>
            <a:endParaRPr lang="en-GB" dirty="0"/>
          </a:p>
        </p:txBody>
      </p:sp>
    </p:spTree>
    <p:extLst>
      <p:ext uri="{BB962C8B-B14F-4D97-AF65-F5344CB8AC3E}">
        <p14:creationId xmlns:p14="http://schemas.microsoft.com/office/powerpoint/2010/main" val="3760487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APCC</a:t>
            </a:r>
          </a:p>
          <a:p>
            <a:r>
              <a:rPr lang="en-GB" dirty="0"/>
              <a:t>-Quarterly meetings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C676B2-F24C-455B-A0FE-DDE7C0C01D9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9955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17</a:t>
            </a:fld>
            <a:endParaRPr lang="en-GB" dirty="0"/>
          </a:p>
        </p:txBody>
      </p:sp>
    </p:spTree>
    <p:extLst>
      <p:ext uri="{BB962C8B-B14F-4D97-AF65-F5344CB8AC3E}">
        <p14:creationId xmlns:p14="http://schemas.microsoft.com/office/powerpoint/2010/main" val="3086899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8.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2DDCA5-A307-96EA-64A8-CCBA8E5F6393}"/>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347413" y="3166643"/>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3" name="Content Placeholder 2"/>
          <p:cNvSpPr>
            <a:spLocks noGrp="1"/>
          </p:cNvSpPr>
          <p:nvPr>
            <p:ph idx="1" hasCustomPrompt="1"/>
          </p:nvPr>
        </p:nvSpPr>
        <p:spPr>
          <a:xfrm>
            <a:off x="412708" y="2106000"/>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accent6"/>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4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61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dirty="0"/>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27148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dirty="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“Showcase quotation</a:t>
            </a:r>
            <a:br>
              <a:rPr lang="en-GB" dirty="0"/>
            </a:br>
            <a:r>
              <a:rPr lang="en-GB" dirty="0"/>
              <a:t>with left aligned text over multiple lines. Try to keep</a:t>
            </a:r>
            <a:br>
              <a:rPr lang="en-GB" dirty="0"/>
            </a:br>
            <a:r>
              <a:rPr lang="en-GB" dirty="0"/>
              <a:t>it to four lines if </a:t>
            </a:r>
            <a:r>
              <a:rPr lang="en-GB" dirty="0" err="1"/>
              <a:t>poss</a:t>
            </a:r>
            <a:r>
              <a:rPr lang="en-GB" dirty="0"/>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Name Surname,</a:t>
            </a:r>
            <a:br>
              <a:rPr lang="en-GB" dirty="0"/>
            </a:br>
            <a:r>
              <a:rPr lang="en-GB" dirty="0"/>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41277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Heading label</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245609" y="2349016"/>
            <a:ext cx="3552728" cy="1200329"/>
          </a:xfrm>
          <a:prstGeom prst="rect">
            <a:avLst/>
          </a:prstGeom>
          <a:noFill/>
        </p:spPr>
        <p:txBody>
          <a:bodyPr wrap="square" rtlCol="0">
            <a:spAutoFit/>
          </a:bodyPr>
          <a:lstStyle/>
          <a:p>
            <a:r>
              <a:rPr lang="en-GB" dirty="0"/>
              <a:t>Text content goes over single column. Text content here goes over single column. Text content here goes over single column.  </a:t>
            </a:r>
          </a:p>
        </p:txBody>
      </p:sp>
    </p:spTree>
    <p:extLst>
      <p:ext uri="{BB962C8B-B14F-4D97-AF65-F5344CB8AC3E}">
        <p14:creationId xmlns:p14="http://schemas.microsoft.com/office/powerpoint/2010/main" val="403869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1" y="0"/>
            <a:ext cx="12191998"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Heading label</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245609" y="2349016"/>
            <a:ext cx="3552728" cy="1200329"/>
          </a:xfrm>
          <a:prstGeom prst="rect">
            <a:avLst/>
          </a:prstGeom>
          <a:noFill/>
        </p:spPr>
        <p:txBody>
          <a:bodyPr wrap="square" rtlCol="0">
            <a:spAutoFit/>
          </a:bodyPr>
          <a:lstStyle/>
          <a:p>
            <a:r>
              <a:rPr lang="en-GB" dirty="0"/>
              <a:t>Text content goes over single column. Text content here goes over single column. Text content here goes over single column.  </a:t>
            </a:r>
          </a:p>
        </p:txBody>
      </p:sp>
    </p:spTree>
    <p:extLst>
      <p:ext uri="{BB962C8B-B14F-4D97-AF65-F5344CB8AC3E}">
        <p14:creationId xmlns:p14="http://schemas.microsoft.com/office/powerpoint/2010/main" val="405208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dirty="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2" name="TextBox 1">
            <a:extLst>
              <a:ext uri="{FF2B5EF4-FFF2-40B4-BE49-F238E27FC236}">
                <a16:creationId xmlns:a16="http://schemas.microsoft.com/office/drawing/2014/main" id="{B77551A3-9BAE-400C-B485-0F4ED3DB7306}"/>
              </a:ext>
            </a:extLst>
          </p:cNvPr>
          <p:cNvSpPr txBox="1"/>
          <p:nvPr userDrawn="1"/>
        </p:nvSpPr>
        <p:spPr>
          <a:xfrm>
            <a:off x="1245609" y="2349016"/>
            <a:ext cx="3552728" cy="1384995"/>
          </a:xfrm>
          <a:prstGeom prst="rect">
            <a:avLst/>
          </a:prstGeom>
          <a:noFill/>
        </p:spPr>
        <p:txBody>
          <a:bodyPr wrap="square" rtlCol="0">
            <a:spAutoFit/>
          </a:bodyPr>
          <a:lstStyle/>
          <a:p>
            <a:r>
              <a:rPr lang="en-GB" sz="2800" b="1" dirty="0"/>
              <a:t>“Quote text here. Quote text here. Quote text here.”</a:t>
            </a:r>
          </a:p>
        </p:txBody>
      </p:sp>
    </p:spTree>
    <p:extLst>
      <p:ext uri="{BB962C8B-B14F-4D97-AF65-F5344CB8AC3E}">
        <p14:creationId xmlns:p14="http://schemas.microsoft.com/office/powerpoint/2010/main" val="284182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dirty="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 </a:t>
            </a:r>
          </a:p>
        </p:txBody>
      </p:sp>
      <p:pic>
        <p:nvPicPr>
          <p:cNvPr id="6" name="Picture 5">
            <a:extLst>
              <a:ext uri="{FF2B5EF4-FFF2-40B4-BE49-F238E27FC236}">
                <a16:creationId xmlns:a16="http://schemas.microsoft.com/office/drawing/2014/main" id="{CEB4F947-0C85-DAF2-683C-40847EF7F07B}"/>
              </a:ext>
            </a:extLst>
          </p:cNvPr>
          <p:cNvPicPr>
            <a:picLocks noChangeAspect="1"/>
          </p:cNvPicPr>
          <p:nvPr userDrawn="1"/>
        </p:nvPicPr>
        <p:blipFill>
          <a:blip r:embed="rId2"/>
          <a:src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072D8FDB-A40F-9C14-5A8C-BCBBA006B64D}"/>
              </a:ext>
            </a:extLst>
          </p:cNvPr>
          <p:cNvSpPr txBox="1"/>
          <p:nvPr userDrawn="1"/>
        </p:nvSpPr>
        <p:spPr>
          <a:xfrm>
            <a:off x="1245609" y="2349016"/>
            <a:ext cx="3552728" cy="1384995"/>
          </a:xfrm>
          <a:prstGeom prst="rect">
            <a:avLst/>
          </a:prstGeom>
          <a:noFill/>
        </p:spPr>
        <p:txBody>
          <a:bodyPr wrap="square" rtlCol="0">
            <a:spAutoFit/>
          </a:bodyPr>
          <a:lstStyle/>
          <a:p>
            <a:r>
              <a:rPr lang="en-GB" sz="2800" b="1" dirty="0"/>
              <a:t>“Quote text here. Quote text here. Quote text here.”</a:t>
            </a:r>
          </a:p>
        </p:txBody>
      </p:sp>
    </p:spTree>
    <p:extLst>
      <p:ext uri="{BB962C8B-B14F-4D97-AF65-F5344CB8AC3E}">
        <p14:creationId xmlns:p14="http://schemas.microsoft.com/office/powerpoint/2010/main" val="12316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0"/>
            <a:ext cx="6948488" cy="96361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334119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0"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210589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0"/>
            <a:ext cx="12499929" cy="703121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136091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dirty="0"/>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dirty="0"/>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dirty="0"/>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dirty="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774542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8"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174172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dirty="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Breaker heading</a:t>
            </a:r>
          </a:p>
        </p:txBody>
      </p:sp>
    </p:spTree>
    <p:extLst>
      <p:ext uri="{BB962C8B-B14F-4D97-AF65-F5344CB8AC3E}">
        <p14:creationId xmlns:p14="http://schemas.microsoft.com/office/powerpoint/2010/main" val="125684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dirty="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dirty="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tx1"/>
                </a:solidFill>
                <a:effectLst/>
                <a:uLnTx/>
                <a:uFillTx/>
                <a:latin typeface="+mn-lt"/>
                <a:ea typeface="+mn-ea"/>
                <a:cs typeface="+mn-cs"/>
              </a:rPr>
              <a:t>        	company/nhsengland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tx1"/>
                </a:solidFill>
                <a:effectLst/>
                <a:uLnTx/>
                <a:uFillTx/>
                <a:latin typeface="+mn-lt"/>
                <a:ea typeface="+mn-ea"/>
                <a:cs typeface="+mn-cs"/>
              </a:rPr>
              <a:t>	england.nhs.uk</a:t>
            </a:r>
            <a:endParaRPr lang="en-GB" sz="2400" b="1" dirty="0">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872040" y="3665234"/>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767074" y="4806522"/>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8"/>
          <a:stretch>
            <a:fillRect/>
          </a:stretch>
        </p:blipFill>
        <p:spPr>
          <a:xfrm>
            <a:off x="10551045" y="364425"/>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9"/>
          <a:stretch>
            <a:fillRect/>
          </a:stretch>
        </p:blipFill>
        <p:spPr>
          <a:xfrm rot="5400000">
            <a:off x="-2509143" y="-71523"/>
            <a:ext cx="10768951" cy="7616239"/>
          </a:xfrm>
          <a:prstGeom prst="rect">
            <a:avLst/>
          </a:prstGeom>
        </p:spPr>
      </p:pic>
    </p:spTree>
    <p:extLst>
      <p:ext uri="{BB962C8B-B14F-4D97-AF65-F5344CB8AC3E}">
        <p14:creationId xmlns:p14="http://schemas.microsoft.com/office/powerpoint/2010/main" val="46152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dirty="0"/>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dirty="0">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Tree>
    <p:extLst>
      <p:ext uri="{BB962C8B-B14F-4D97-AF65-F5344CB8AC3E}">
        <p14:creationId xmlns:p14="http://schemas.microsoft.com/office/powerpoint/2010/main" val="11083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dirty="0">
              <a:solidFill>
                <a:schemeClr val="accent1"/>
              </a:solidFill>
            </a:endParaRPr>
          </a:p>
        </p:txBody>
      </p:sp>
    </p:spTree>
    <p:extLst>
      <p:ext uri="{BB962C8B-B14F-4D97-AF65-F5344CB8AC3E}">
        <p14:creationId xmlns:p14="http://schemas.microsoft.com/office/powerpoint/2010/main" val="156260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dirty="0">
              <a:solidFill>
                <a:schemeClr val="accent1"/>
              </a:solidFill>
            </a:endParaRPr>
          </a:p>
        </p:txBody>
      </p:sp>
    </p:spTree>
    <p:extLst>
      <p:ext uri="{BB962C8B-B14F-4D97-AF65-F5344CB8AC3E}">
        <p14:creationId xmlns:p14="http://schemas.microsoft.com/office/powerpoint/2010/main" val="91440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dirty="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6" name="TextBox 5">
            <a:extLst>
              <a:ext uri="{FF2B5EF4-FFF2-40B4-BE49-F238E27FC236}">
                <a16:creationId xmlns:a16="http://schemas.microsoft.com/office/drawing/2014/main" id="{17BDFC27-AE77-990E-E3A7-5DF7B8BEB8B0}"/>
              </a:ext>
            </a:extLst>
          </p:cNvPr>
          <p:cNvSpPr txBox="1"/>
          <p:nvPr userDrawn="1"/>
        </p:nvSpPr>
        <p:spPr>
          <a:xfrm>
            <a:off x="7202551" y="2249424"/>
            <a:ext cx="4428148" cy="1200329"/>
          </a:xfrm>
          <a:prstGeom prst="rect">
            <a:avLst/>
          </a:prstGeom>
          <a:noFill/>
        </p:spPr>
        <p:txBody>
          <a:bodyPr wrap="square" rtlCol="0">
            <a:spAutoFit/>
          </a:bodyPr>
          <a:lstStyle/>
          <a:p>
            <a:r>
              <a:rPr lang="en-GB" dirty="0">
                <a:solidFill>
                  <a:schemeClr val="bg1"/>
                </a:solidFill>
              </a:rPr>
              <a:t>Text content goes over single column. Text content here goes over single column. Text content here goes over single column.  </a:t>
            </a:r>
          </a:p>
        </p:txBody>
      </p:sp>
    </p:spTree>
    <p:extLst>
      <p:ext uri="{BB962C8B-B14F-4D97-AF65-F5344CB8AC3E}">
        <p14:creationId xmlns:p14="http://schemas.microsoft.com/office/powerpoint/2010/main" val="378345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dirty="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Tree>
    <p:extLst>
      <p:ext uri="{BB962C8B-B14F-4D97-AF65-F5344CB8AC3E}">
        <p14:creationId xmlns:p14="http://schemas.microsoft.com/office/powerpoint/2010/main" val="112546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dirty="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Tree>
    <p:extLst>
      <p:ext uri="{BB962C8B-B14F-4D97-AF65-F5344CB8AC3E}">
        <p14:creationId xmlns:p14="http://schemas.microsoft.com/office/powerpoint/2010/main" val="115316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26086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3568E66E-4300-C34D-B490-E2E6A73E585A}"/>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337980B-A75B-014B-A7A8-965882204640}"/>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E8B5FF7D-C2EF-9E4C-A4CF-A835052E5DF8}"/>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177481C1-F4F0-BE4E-B991-152BB9620270}"/>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2FBC860F-BE8A-634D-9A96-33CE6D96B9F0}"/>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5FA913FF-786C-1944-BF18-E9AB064B3444}"/>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6C22D839-E390-8340-B649-B4FC5A6CFD70}"/>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4640EE3D-EEFC-874A-A65B-DDDE03FC322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2A667BF2-B8EF-D949-9F15-FC3B3099AD58}"/>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47201170-3375-514F-99C2-E37C6903968A}"/>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5E67BC68-4FB2-EE4A-A33E-6A7AF0CF413F}"/>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0277C142-7A53-7A4A-A8FB-FBF33048E364}"/>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6ADC5831-BE66-5045-87AF-18EBDF02747B}"/>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2CB65DE4-B016-474E-A1C1-495957C7CA04}"/>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58B3AA15-3E6B-C347-B0BE-F416C5684A23}"/>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7AC0924D-A95B-1E43-84A3-825886C48DD3}"/>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a:extLst>
              <a:ext uri="{FF2B5EF4-FFF2-40B4-BE49-F238E27FC236}">
                <a16:creationId xmlns:a16="http://schemas.microsoft.com/office/drawing/2014/main" id="{FF522785-C8F3-734E-AF20-487FED2CEBCA}"/>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a:extLst>
              <a:ext uri="{FF2B5EF4-FFF2-40B4-BE49-F238E27FC236}">
                <a16:creationId xmlns:a16="http://schemas.microsoft.com/office/drawing/2014/main" id="{798AD1D6-A541-1941-8B56-2FF0936767C6}"/>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38">
            <a:extLst>
              <a:ext uri="{FF2B5EF4-FFF2-40B4-BE49-F238E27FC236}">
                <a16:creationId xmlns:a16="http://schemas.microsoft.com/office/drawing/2014/main" id="{A844F750-124C-F246-BCDD-67595B93DC88}"/>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39">
            <a:extLst>
              <a:ext uri="{FF2B5EF4-FFF2-40B4-BE49-F238E27FC236}">
                <a16:creationId xmlns:a16="http://schemas.microsoft.com/office/drawing/2014/main" id="{15499656-96AE-C649-B3C1-81D5C6F60DA6}"/>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40">
            <a:extLst>
              <a:ext uri="{FF2B5EF4-FFF2-40B4-BE49-F238E27FC236}">
                <a16:creationId xmlns:a16="http://schemas.microsoft.com/office/drawing/2014/main" id="{B3150134-3C23-2A41-8EC0-2D0F308CD2FE}"/>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tangle 41">
            <a:extLst>
              <a:ext uri="{FF2B5EF4-FFF2-40B4-BE49-F238E27FC236}">
                <a16:creationId xmlns:a16="http://schemas.microsoft.com/office/drawing/2014/main" id="{4A542EAC-EEE9-2748-9DAC-6986FFF6348A}"/>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2D1CDB1A-8B42-520A-323D-5D120AA42E9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90919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Cov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5BD3F4-D768-43C8-BBC2-CF998C2D522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8379"/>
          <a:stretch/>
        </p:blipFill>
        <p:spPr>
          <a:xfrm>
            <a:off x="1" y="1946225"/>
            <a:ext cx="12183535" cy="4911774"/>
          </a:xfrm>
          <a:prstGeom prst="rect">
            <a:avLst/>
          </a:prstGeom>
        </p:spPr>
      </p:pic>
      <p:sp>
        <p:nvSpPr>
          <p:cNvPr id="2" name="Title 1">
            <a:extLst>
              <a:ext uri="{FF2B5EF4-FFF2-40B4-BE49-F238E27FC236}">
                <a16:creationId xmlns:a16="http://schemas.microsoft.com/office/drawing/2014/main" id="{FEF3EE83-9BB9-481D-8395-69C4DB5CDE1E}"/>
              </a:ext>
            </a:extLst>
          </p:cNvPr>
          <p:cNvSpPr>
            <a:spLocks noGrp="1"/>
          </p:cNvSpPr>
          <p:nvPr>
            <p:ph type="ctrTitle" hasCustomPrompt="1"/>
          </p:nvPr>
        </p:nvSpPr>
        <p:spPr>
          <a:xfrm>
            <a:off x="930374" y="2549668"/>
            <a:ext cx="9144000" cy="563231"/>
          </a:xfrm>
        </p:spPr>
        <p:txBody>
          <a:bodyPr anchor="t" anchorCtr="0">
            <a:spAutoFit/>
          </a:bodyPr>
          <a:lstStyle>
            <a:lvl1pPr algn="l">
              <a:defRPr sz="3400" b="1">
                <a:latin typeface="Arial" panose="020B0604020202020204" pitchFamily="34" charset="0"/>
                <a:cs typeface="Arial" panose="020B0604020202020204" pitchFamily="34" charset="0"/>
              </a:defRPr>
            </a:lvl1pPr>
          </a:lstStyle>
          <a:p>
            <a:r>
              <a:rPr lang="en-US" dirty="0"/>
              <a:t>Click to edit Presentation Heading style</a:t>
            </a:r>
            <a:endParaRPr lang="en-GB" dirty="0"/>
          </a:p>
        </p:txBody>
      </p:sp>
      <p:sp>
        <p:nvSpPr>
          <p:cNvPr id="3" name="Subtitle 2">
            <a:extLst>
              <a:ext uri="{FF2B5EF4-FFF2-40B4-BE49-F238E27FC236}">
                <a16:creationId xmlns:a16="http://schemas.microsoft.com/office/drawing/2014/main" id="{786283A4-33DB-4552-9007-D12033D1E1CF}"/>
              </a:ext>
            </a:extLst>
          </p:cNvPr>
          <p:cNvSpPr>
            <a:spLocks noGrp="1"/>
          </p:cNvSpPr>
          <p:nvPr>
            <p:ph type="subTitle" idx="1" hasCustomPrompt="1"/>
          </p:nvPr>
        </p:nvSpPr>
        <p:spPr>
          <a:xfrm>
            <a:off x="930374" y="4156220"/>
            <a:ext cx="9144000" cy="369332"/>
          </a:xfrm>
        </p:spPr>
        <p:txBody>
          <a:bodyPr>
            <a:spAutoFit/>
          </a:bodyPr>
          <a:lstStyle>
            <a:lvl1pPr marL="0" indent="0" algn="l">
              <a:buNone/>
              <a:defRPr sz="2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Presented by/Sub-heading style</a:t>
            </a:r>
            <a:endParaRPr lang="en-GB" dirty="0"/>
          </a:p>
        </p:txBody>
      </p:sp>
      <p:sp>
        <p:nvSpPr>
          <p:cNvPr id="11" name="Text Placeholder 10">
            <a:extLst>
              <a:ext uri="{FF2B5EF4-FFF2-40B4-BE49-F238E27FC236}">
                <a16:creationId xmlns:a16="http://schemas.microsoft.com/office/drawing/2014/main" id="{7AFDDB99-4A42-4713-B148-1FC5187A0930}"/>
              </a:ext>
            </a:extLst>
          </p:cNvPr>
          <p:cNvSpPr>
            <a:spLocks noGrp="1"/>
          </p:cNvSpPr>
          <p:nvPr>
            <p:ph type="body" sz="quarter" idx="13" hasCustomPrompt="1"/>
          </p:nvPr>
        </p:nvSpPr>
        <p:spPr>
          <a:xfrm>
            <a:off x="930275" y="5671367"/>
            <a:ext cx="4057650" cy="286232"/>
          </a:xfrm>
        </p:spPr>
        <p:txBody>
          <a:bodyPr anchor="b" anchorCtr="0">
            <a:sp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Published DD Month YYYY</a:t>
            </a:r>
          </a:p>
        </p:txBody>
      </p:sp>
      <p:pic>
        <p:nvPicPr>
          <p:cNvPr id="6" name="Picture 5">
            <a:extLst>
              <a:ext uri="{FF2B5EF4-FFF2-40B4-BE49-F238E27FC236}">
                <a16:creationId xmlns:a16="http://schemas.microsoft.com/office/drawing/2014/main" id="{0E48F88A-EA79-A71A-A5F1-D18567080D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0630" y="155541"/>
            <a:ext cx="2415066" cy="1790684"/>
          </a:xfrm>
          <a:prstGeom prst="rect">
            <a:avLst/>
          </a:prstGeom>
        </p:spPr>
      </p:pic>
    </p:spTree>
    <p:extLst>
      <p:ext uri="{BB962C8B-B14F-4D97-AF65-F5344CB8AC3E}">
        <p14:creationId xmlns:p14="http://schemas.microsoft.com/office/powerpoint/2010/main" val="41195758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0FCC9-C3AF-4E08-A905-07A58A845817}"/>
              </a:ext>
            </a:extLst>
          </p:cNvPr>
          <p:cNvSpPr>
            <a:spLocks noGrp="1"/>
          </p:cNvSpPr>
          <p:nvPr>
            <p:ph type="title"/>
          </p:nvPr>
        </p:nvSpPr>
        <p:spPr>
          <a:xfrm>
            <a:off x="360000" y="360000"/>
            <a:ext cx="11446163" cy="844839"/>
          </a:xfrm>
        </p:spPr>
        <p:txBody>
          <a:bodyPr anchor="t" anchorCtr="0">
            <a:normAutofit/>
          </a:bodyPr>
          <a:lstStyle>
            <a:lvl1pPr>
              <a:defRPr lang="en-GB" sz="3200" b="1" kern="1200" dirty="0">
                <a:solidFill>
                  <a:schemeClr val="tx1"/>
                </a:solidFill>
                <a:latin typeface="+mj-lt"/>
                <a:ea typeface="+mj-ea"/>
                <a:cs typeface="+mj-cs"/>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E93FDBA4-4D5B-4377-BB63-5EFB26E87BF2}"/>
              </a:ext>
            </a:extLst>
          </p:cNvPr>
          <p:cNvSpPr>
            <a:spLocks noGrp="1"/>
          </p:cNvSpPr>
          <p:nvPr>
            <p:ph idx="1" hasCustomPrompt="1"/>
          </p:nvPr>
        </p:nvSpPr>
        <p:spPr>
          <a:xfrm>
            <a:off x="359999" y="1440000"/>
            <a:ext cx="11446163" cy="4351338"/>
          </a:xfrm>
        </p:spPr>
        <p:txBody>
          <a:bodyPr/>
          <a:lstStyle>
            <a:lvl1pPr marL="0" indent="0">
              <a:spcBef>
                <a:spcPts val="0"/>
              </a:spcBef>
              <a:spcAft>
                <a:spcPts val="1200"/>
              </a:spcAft>
              <a:buNone/>
              <a:defRPr lang="en-US" sz="2100" b="1" kern="1200" dirty="0">
                <a:solidFill>
                  <a:schemeClr val="tx1"/>
                </a:solidFill>
                <a:latin typeface="+mn-lt"/>
                <a:ea typeface="+mn-ea"/>
                <a:cs typeface="+mn-cs"/>
              </a:defRPr>
            </a:lvl1pPr>
            <a:lvl2pPr marL="0" indent="0">
              <a:spcBef>
                <a:spcPts val="0"/>
              </a:spcBef>
              <a:spcAft>
                <a:spcPts val="600"/>
              </a:spcAft>
              <a:buNone/>
              <a:defRPr lang="en-US" sz="1600" b="1" kern="1200" dirty="0">
                <a:solidFill>
                  <a:schemeClr val="tx1"/>
                </a:solidFill>
                <a:latin typeface="+mn-lt"/>
                <a:ea typeface="+mn-ea"/>
                <a:cs typeface="+mn-cs"/>
              </a:defRPr>
            </a:lvl2pPr>
            <a:lvl3pPr marL="0" indent="0">
              <a:lnSpc>
                <a:spcPct val="90000"/>
              </a:lnSpc>
              <a:spcBef>
                <a:spcPts val="0"/>
              </a:spcBef>
              <a:spcAft>
                <a:spcPts val="600"/>
              </a:spcAft>
              <a:buNone/>
              <a:defRPr lang="en-US" sz="1600" kern="1200" dirty="0">
                <a:solidFill>
                  <a:schemeClr val="tx1"/>
                </a:solidFill>
                <a:latin typeface="+mn-lt"/>
                <a:ea typeface="+mn-ea"/>
                <a:cs typeface="+mn-cs"/>
              </a:defRPr>
            </a:lvl3pPr>
            <a:lvl4pPr marL="0" indent="-228600">
              <a:defRPr lang="en-US" sz="1600" kern="1200" dirty="0">
                <a:solidFill>
                  <a:schemeClr val="tx1"/>
                </a:solidFill>
                <a:latin typeface="+mn-lt"/>
                <a:ea typeface="+mn-ea"/>
                <a:cs typeface="+mn-cs"/>
              </a:defRPr>
            </a:lvl4pPr>
            <a:lvl5pPr marL="460800" indent="-228600">
              <a:defRPr lang="en-GB" sz="1600" kern="1200" dirty="0">
                <a:solidFill>
                  <a:schemeClr val="tx1"/>
                </a:solidFill>
                <a:latin typeface="+mn-lt"/>
                <a:ea typeface="+mn-ea"/>
                <a:cs typeface="+mn-cs"/>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5" name="Footer Placeholder 4">
            <a:extLst>
              <a:ext uri="{FF2B5EF4-FFF2-40B4-BE49-F238E27FC236}">
                <a16:creationId xmlns:a16="http://schemas.microsoft.com/office/drawing/2014/main" id="{5EDE29FC-0AE3-49EE-B903-BD5846EC98B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6BF60EB-FBD0-41A4-B8B2-4945FC5CCAF7}"/>
              </a:ext>
            </a:extLst>
          </p:cNvPr>
          <p:cNvSpPr>
            <a:spLocks noGrp="1"/>
          </p:cNvSpPr>
          <p:nvPr>
            <p:ph type="sldNum" sz="quarter" idx="12"/>
          </p:nvPr>
        </p:nvSpPr>
        <p:spPr/>
        <p:txBody>
          <a:bodyPr/>
          <a:lstStyle/>
          <a:p>
            <a:fld id="{06A44ADC-FBC0-4698-B0EC-1AD4A4060383}" type="slidenum">
              <a:rPr lang="en-GB" smtClean="0"/>
              <a:t>‹#›</a:t>
            </a:fld>
            <a:endParaRPr lang="en-GB" dirty="0"/>
          </a:p>
        </p:txBody>
      </p:sp>
      <p:pic>
        <p:nvPicPr>
          <p:cNvPr id="7" name="Picture 6">
            <a:extLst>
              <a:ext uri="{FF2B5EF4-FFF2-40B4-BE49-F238E27FC236}">
                <a16:creationId xmlns:a16="http://schemas.microsoft.com/office/drawing/2014/main" id="{B22EFF86-1653-D4B1-BEF5-25E03B11AC73}"/>
              </a:ext>
            </a:extLst>
          </p:cNvPr>
          <p:cNvPicPr>
            <a:picLocks noChangeAspect="1"/>
          </p:cNvPicPr>
          <p:nvPr userDrawn="1"/>
        </p:nvPicPr>
        <p:blipFill>
          <a:blip r:embed="rId2"/>
          <a:stretch>
            <a:fillRect/>
          </a:stretch>
        </p:blipFill>
        <p:spPr>
          <a:xfrm>
            <a:off x="0" y="6319024"/>
            <a:ext cx="12192001" cy="538976"/>
          </a:xfrm>
          <a:prstGeom prst="rect">
            <a:avLst/>
          </a:prstGeom>
        </p:spPr>
      </p:pic>
      <p:pic>
        <p:nvPicPr>
          <p:cNvPr id="11" name="Picture 10">
            <a:extLst>
              <a:ext uri="{FF2B5EF4-FFF2-40B4-BE49-F238E27FC236}">
                <a16:creationId xmlns:a16="http://schemas.microsoft.com/office/drawing/2014/main" id="{4120CD9C-0482-4FCA-8D27-FA8381DF186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881" t="32286" r="6064" b="32286"/>
          <a:stretch/>
        </p:blipFill>
        <p:spPr>
          <a:xfrm>
            <a:off x="548070" y="6428374"/>
            <a:ext cx="3867950" cy="298646"/>
          </a:xfrm>
          <a:prstGeom prst="rect">
            <a:avLst/>
          </a:prstGeom>
        </p:spPr>
      </p:pic>
    </p:spTree>
    <p:extLst>
      <p:ext uri="{BB962C8B-B14F-4D97-AF65-F5344CB8AC3E}">
        <p14:creationId xmlns:p14="http://schemas.microsoft.com/office/powerpoint/2010/main" val="24139142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 No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0FCC9-C3AF-4E08-A905-07A58A845817}"/>
              </a:ext>
            </a:extLst>
          </p:cNvPr>
          <p:cNvSpPr>
            <a:spLocks noGrp="1"/>
          </p:cNvSpPr>
          <p:nvPr>
            <p:ph type="title"/>
          </p:nvPr>
        </p:nvSpPr>
        <p:spPr>
          <a:xfrm>
            <a:off x="360000" y="360000"/>
            <a:ext cx="11446163" cy="844839"/>
          </a:xfrm>
        </p:spPr>
        <p:txBody>
          <a:bodyPr anchor="t" anchorCtr="0">
            <a:normAutofit/>
          </a:bodyPr>
          <a:lstStyle>
            <a:lvl1pPr>
              <a:defRPr lang="en-GB" sz="3200" b="1" kern="1200" dirty="0">
                <a:solidFill>
                  <a:schemeClr val="tx1"/>
                </a:solidFill>
                <a:latin typeface="+mj-lt"/>
                <a:ea typeface="+mj-ea"/>
                <a:cs typeface="+mj-cs"/>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E93FDBA4-4D5B-4377-BB63-5EFB26E87BF2}"/>
              </a:ext>
            </a:extLst>
          </p:cNvPr>
          <p:cNvSpPr>
            <a:spLocks noGrp="1"/>
          </p:cNvSpPr>
          <p:nvPr>
            <p:ph idx="1" hasCustomPrompt="1"/>
          </p:nvPr>
        </p:nvSpPr>
        <p:spPr>
          <a:xfrm>
            <a:off x="359999" y="1440000"/>
            <a:ext cx="11446163" cy="4351338"/>
          </a:xfrm>
        </p:spPr>
        <p:txBody>
          <a:bodyPr/>
          <a:lstStyle>
            <a:lvl1pPr marL="0" indent="0">
              <a:spcBef>
                <a:spcPts val="0"/>
              </a:spcBef>
              <a:spcAft>
                <a:spcPts val="1200"/>
              </a:spcAft>
              <a:buNone/>
              <a:defRPr lang="en-US" sz="2100" b="1" kern="1200" dirty="0">
                <a:solidFill>
                  <a:schemeClr val="tx1"/>
                </a:solidFill>
                <a:latin typeface="+mn-lt"/>
                <a:ea typeface="+mn-ea"/>
                <a:cs typeface="+mn-cs"/>
              </a:defRPr>
            </a:lvl1pPr>
            <a:lvl2pPr marL="0" indent="0">
              <a:spcBef>
                <a:spcPts val="0"/>
              </a:spcBef>
              <a:spcAft>
                <a:spcPts val="600"/>
              </a:spcAft>
              <a:buNone/>
              <a:defRPr lang="en-US" sz="1600" b="1" kern="1200" dirty="0">
                <a:solidFill>
                  <a:schemeClr val="tx1"/>
                </a:solidFill>
                <a:latin typeface="+mn-lt"/>
                <a:ea typeface="+mn-ea"/>
                <a:cs typeface="+mn-cs"/>
              </a:defRPr>
            </a:lvl2pPr>
            <a:lvl3pPr marL="0" indent="0">
              <a:lnSpc>
                <a:spcPct val="90000"/>
              </a:lnSpc>
              <a:spcBef>
                <a:spcPts val="0"/>
              </a:spcBef>
              <a:spcAft>
                <a:spcPts val="600"/>
              </a:spcAft>
              <a:buNone/>
              <a:defRPr lang="en-US" sz="1600" kern="1200" dirty="0">
                <a:solidFill>
                  <a:schemeClr val="tx1"/>
                </a:solidFill>
                <a:latin typeface="+mn-lt"/>
                <a:ea typeface="+mn-ea"/>
                <a:cs typeface="+mn-cs"/>
              </a:defRPr>
            </a:lvl3pPr>
            <a:lvl4pPr marL="0" indent="-228600">
              <a:defRPr lang="en-US" sz="1600" kern="1200" dirty="0">
                <a:solidFill>
                  <a:schemeClr val="tx1"/>
                </a:solidFill>
                <a:latin typeface="+mn-lt"/>
                <a:ea typeface="+mn-ea"/>
                <a:cs typeface="+mn-cs"/>
              </a:defRPr>
            </a:lvl4pPr>
            <a:lvl5pPr marL="460800" indent="-228600">
              <a:defRPr lang="en-GB" sz="1600" kern="1200" dirty="0">
                <a:solidFill>
                  <a:schemeClr val="tx1"/>
                </a:solidFill>
                <a:latin typeface="+mn-lt"/>
                <a:ea typeface="+mn-ea"/>
                <a:cs typeface="+mn-cs"/>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5" name="Footer Placeholder 4">
            <a:extLst>
              <a:ext uri="{FF2B5EF4-FFF2-40B4-BE49-F238E27FC236}">
                <a16:creationId xmlns:a16="http://schemas.microsoft.com/office/drawing/2014/main" id="{5EDE29FC-0AE3-49EE-B903-BD5846EC98B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6BF60EB-FBD0-41A4-B8B2-4945FC5CCAF7}"/>
              </a:ext>
            </a:extLst>
          </p:cNvPr>
          <p:cNvSpPr>
            <a:spLocks noGrp="1"/>
          </p:cNvSpPr>
          <p:nvPr>
            <p:ph type="sldNum" sz="quarter" idx="12"/>
          </p:nvPr>
        </p:nvSpPr>
        <p:spPr/>
        <p:txBody>
          <a:bodyPr/>
          <a:lstStyle/>
          <a:p>
            <a:fld id="{06A44ADC-FBC0-4698-B0EC-1AD4A4060383}" type="slidenum">
              <a:rPr lang="en-GB" smtClean="0"/>
              <a:t>‹#›</a:t>
            </a:fld>
            <a:endParaRPr lang="en-GB" dirty="0"/>
          </a:p>
        </p:txBody>
      </p:sp>
    </p:spTree>
    <p:extLst>
      <p:ext uri="{BB962C8B-B14F-4D97-AF65-F5344CB8AC3E}">
        <p14:creationId xmlns:p14="http://schemas.microsoft.com/office/powerpoint/2010/main" val="34701472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56A6B2-45CE-47D3-ADDB-BD31EA1119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3535" cy="6857999"/>
          </a:xfrm>
          <a:prstGeom prst="rect">
            <a:avLst/>
          </a:prstGeom>
        </p:spPr>
      </p:pic>
      <p:sp>
        <p:nvSpPr>
          <p:cNvPr id="2" name="Title 1">
            <a:extLst>
              <a:ext uri="{FF2B5EF4-FFF2-40B4-BE49-F238E27FC236}">
                <a16:creationId xmlns:a16="http://schemas.microsoft.com/office/drawing/2014/main" id="{0ED93AC6-2F50-4B91-B6DD-840E6B04BBBF}"/>
              </a:ext>
            </a:extLst>
          </p:cNvPr>
          <p:cNvSpPr>
            <a:spLocks noGrp="1"/>
          </p:cNvSpPr>
          <p:nvPr>
            <p:ph type="title" hasCustomPrompt="1"/>
          </p:nvPr>
        </p:nvSpPr>
        <p:spPr>
          <a:xfrm>
            <a:off x="831850" y="2587192"/>
            <a:ext cx="10515600" cy="590931"/>
          </a:xfrm>
        </p:spPr>
        <p:txBody>
          <a:bodyPr anchor="t" anchorCtr="0">
            <a:spAutoFit/>
          </a:bodyPr>
          <a:lstStyle>
            <a:lvl1pPr>
              <a:defRPr sz="3600" b="1"/>
            </a:lvl1pPr>
          </a:lstStyle>
          <a:p>
            <a:r>
              <a:rPr lang="en-US" dirty="0"/>
              <a:t>Section heading</a:t>
            </a:r>
            <a:endParaRPr lang="en-GB" dirty="0"/>
          </a:p>
        </p:txBody>
      </p:sp>
      <p:sp>
        <p:nvSpPr>
          <p:cNvPr id="3" name="Text Placeholder 2">
            <a:extLst>
              <a:ext uri="{FF2B5EF4-FFF2-40B4-BE49-F238E27FC236}">
                <a16:creationId xmlns:a16="http://schemas.microsoft.com/office/drawing/2014/main" id="{2EA3EC35-1DF4-42E8-843A-F1C2835A2218}"/>
              </a:ext>
            </a:extLst>
          </p:cNvPr>
          <p:cNvSpPr>
            <a:spLocks noGrp="1"/>
          </p:cNvSpPr>
          <p:nvPr>
            <p:ph type="body" idx="1" hasCustomPrompt="1"/>
          </p:nvPr>
        </p:nvSpPr>
        <p:spPr>
          <a:xfrm>
            <a:off x="831850" y="3789940"/>
            <a:ext cx="10515600" cy="369332"/>
          </a:xfrm>
        </p:spPr>
        <p:txBody>
          <a:bodyPr>
            <a:spAutoFit/>
          </a:bodyPr>
          <a:lstStyle>
            <a:lvl1pPr marL="0" indent="0">
              <a:buNone/>
              <a:defRPr sz="20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Sub-heading</a:t>
            </a:r>
          </a:p>
        </p:txBody>
      </p:sp>
    </p:spTree>
    <p:extLst>
      <p:ext uri="{BB962C8B-B14F-4D97-AF65-F5344CB8AC3E}">
        <p14:creationId xmlns:p14="http://schemas.microsoft.com/office/powerpoint/2010/main" val="15227529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text">
    <p:spTree>
      <p:nvGrpSpPr>
        <p:cNvPr id="1" name=""/>
        <p:cNvGrpSpPr/>
        <p:nvPr/>
      </p:nvGrpSpPr>
      <p:grpSpPr>
        <a:xfrm>
          <a:off x="0" y="0"/>
          <a:ext cx="0" cy="0"/>
          <a:chOff x="0" y="0"/>
          <a:chExt cx="0" cy="0"/>
        </a:xfrm>
      </p:grpSpPr>
      <p:sp>
        <p:nvSpPr>
          <p:cNvPr id="10" name="AutoShape 3">
            <a:extLst>
              <a:ext uri="{FF2B5EF4-FFF2-40B4-BE49-F238E27FC236}">
                <a16:creationId xmlns:a16="http://schemas.microsoft.com/office/drawing/2014/main" id="{4FAAD646-2462-41CA-AE4B-76753CEDFF52}"/>
              </a:ext>
            </a:extLst>
          </p:cNvPr>
          <p:cNvSpPr>
            <a:spLocks noChangeAspect="1" noChangeArrowheads="1" noTextEdit="1"/>
          </p:cNvSpPr>
          <p:nvPr userDrawn="1"/>
        </p:nvSpPr>
        <p:spPr bwMode="auto">
          <a:xfrm>
            <a:off x="0" y="0"/>
            <a:ext cx="12150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 name="Text Placeholder 2">
            <a:extLst>
              <a:ext uri="{FF2B5EF4-FFF2-40B4-BE49-F238E27FC236}">
                <a16:creationId xmlns:a16="http://schemas.microsoft.com/office/drawing/2014/main" id="{2EA3EC35-1DF4-42E8-843A-F1C2835A2218}"/>
              </a:ext>
            </a:extLst>
          </p:cNvPr>
          <p:cNvSpPr>
            <a:spLocks noGrp="1"/>
          </p:cNvSpPr>
          <p:nvPr>
            <p:ph type="body" idx="1" hasCustomPrompt="1"/>
          </p:nvPr>
        </p:nvSpPr>
        <p:spPr>
          <a:xfrm>
            <a:off x="908626" y="901414"/>
            <a:ext cx="10405919" cy="563231"/>
          </a:xfrm>
        </p:spPr>
        <p:txBody>
          <a:bodyPr>
            <a:spAutoFit/>
          </a:bodyPr>
          <a:lstStyle>
            <a:lvl1pPr marL="0" indent="0">
              <a:buNone/>
              <a:defRPr sz="3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Large text page</a:t>
            </a:r>
          </a:p>
        </p:txBody>
      </p:sp>
      <p:sp>
        <p:nvSpPr>
          <p:cNvPr id="5" name="Footer Placeholder 4">
            <a:extLst>
              <a:ext uri="{FF2B5EF4-FFF2-40B4-BE49-F238E27FC236}">
                <a16:creationId xmlns:a16="http://schemas.microsoft.com/office/drawing/2014/main" id="{3939CF87-BF69-4238-8BAD-CEB980FB9F8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CE01D87-EBA9-4116-8E30-46E256527195}"/>
              </a:ext>
            </a:extLst>
          </p:cNvPr>
          <p:cNvSpPr>
            <a:spLocks noGrp="1"/>
          </p:cNvSpPr>
          <p:nvPr>
            <p:ph type="sldNum" sz="quarter" idx="12"/>
          </p:nvPr>
        </p:nvSpPr>
        <p:spPr/>
        <p:txBody>
          <a:bodyPr/>
          <a:lstStyle/>
          <a:p>
            <a:fld id="{06A44ADC-FBC0-4698-B0EC-1AD4A4060383}" type="slidenum">
              <a:rPr lang="en-GB" smtClean="0"/>
              <a:t>‹#›</a:t>
            </a:fld>
            <a:endParaRPr lang="en-GB" dirty="0"/>
          </a:p>
        </p:txBody>
      </p:sp>
      <p:sp>
        <p:nvSpPr>
          <p:cNvPr id="9" name="Rectangle: Diagonal Corners Rounded 8">
            <a:extLst>
              <a:ext uri="{FF2B5EF4-FFF2-40B4-BE49-F238E27FC236}">
                <a16:creationId xmlns:a16="http://schemas.microsoft.com/office/drawing/2014/main" id="{9C8A0FD4-F699-4BB5-A3C8-3A511F41233C}"/>
              </a:ext>
            </a:extLst>
          </p:cNvPr>
          <p:cNvSpPr/>
          <p:nvPr userDrawn="1"/>
        </p:nvSpPr>
        <p:spPr>
          <a:xfrm flipH="1">
            <a:off x="543561" y="553338"/>
            <a:ext cx="11095443" cy="5390262"/>
          </a:xfrm>
          <a:prstGeom prst="round2DiagRect">
            <a:avLst/>
          </a:prstGeom>
          <a:noFill/>
          <a:ln w="2286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endParaRPr lang="en-GB" dirty="0">
              <a:solidFill>
                <a:schemeClr val="tx1"/>
              </a:solidFill>
            </a:endParaRPr>
          </a:p>
        </p:txBody>
      </p:sp>
      <p:pic>
        <p:nvPicPr>
          <p:cNvPr id="2" name="Picture 1">
            <a:extLst>
              <a:ext uri="{FF2B5EF4-FFF2-40B4-BE49-F238E27FC236}">
                <a16:creationId xmlns:a16="http://schemas.microsoft.com/office/drawing/2014/main" id="{27B5F8AC-A752-DB17-7DE4-DBCFE24F944B}"/>
              </a:ext>
            </a:extLst>
          </p:cNvPr>
          <p:cNvPicPr>
            <a:picLocks noChangeAspect="1"/>
          </p:cNvPicPr>
          <p:nvPr userDrawn="1"/>
        </p:nvPicPr>
        <p:blipFill>
          <a:blip r:embed="rId2"/>
          <a:stretch>
            <a:fillRect/>
          </a:stretch>
        </p:blipFill>
        <p:spPr>
          <a:xfrm>
            <a:off x="0" y="6319024"/>
            <a:ext cx="12192001" cy="538976"/>
          </a:xfrm>
          <a:prstGeom prst="rect">
            <a:avLst/>
          </a:prstGeom>
        </p:spPr>
      </p:pic>
      <p:pic>
        <p:nvPicPr>
          <p:cNvPr id="4" name="Picture 3">
            <a:extLst>
              <a:ext uri="{FF2B5EF4-FFF2-40B4-BE49-F238E27FC236}">
                <a16:creationId xmlns:a16="http://schemas.microsoft.com/office/drawing/2014/main" id="{0C5C6B3B-628E-5F01-694D-1450D0AFCE0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881" t="32286" r="6064" b="32286"/>
          <a:stretch/>
        </p:blipFill>
        <p:spPr>
          <a:xfrm>
            <a:off x="548070" y="6428374"/>
            <a:ext cx="3867950" cy="298646"/>
          </a:xfrm>
          <a:prstGeom prst="rect">
            <a:avLst/>
          </a:prstGeom>
        </p:spPr>
      </p:pic>
    </p:spTree>
    <p:extLst>
      <p:ext uri="{BB962C8B-B14F-4D97-AF65-F5344CB8AC3E}">
        <p14:creationId xmlns:p14="http://schemas.microsoft.com/office/powerpoint/2010/main" val="5908647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2F404-A628-4163-A67A-017625A1F1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66CC20F-2520-4988-AFE4-EBE97F23EF9C}"/>
              </a:ext>
            </a:extLst>
          </p:cNvPr>
          <p:cNvSpPr>
            <a:spLocks noGrp="1"/>
          </p:cNvSpPr>
          <p:nvPr>
            <p:ph sz="half" idx="1" hasCustomPrompt="1"/>
          </p:nvPr>
        </p:nvSpPr>
        <p:spPr>
          <a:xfrm>
            <a:off x="360000" y="1440000"/>
            <a:ext cx="5580000" cy="47114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a:defRPr lang="en-US" sz="1600" b="1" kern="1200" dirty="0" smtClean="0">
                <a:solidFill>
                  <a:schemeClr val="tx1"/>
                </a:solidFill>
                <a:latin typeface="+mn-lt"/>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4" name="Content Placeholder 3">
            <a:extLst>
              <a:ext uri="{FF2B5EF4-FFF2-40B4-BE49-F238E27FC236}">
                <a16:creationId xmlns:a16="http://schemas.microsoft.com/office/drawing/2014/main" id="{2ABA3220-04BF-4C22-9F1D-EA71CB2E4D12}"/>
              </a:ext>
            </a:extLst>
          </p:cNvPr>
          <p:cNvSpPr>
            <a:spLocks noGrp="1"/>
          </p:cNvSpPr>
          <p:nvPr>
            <p:ph sz="half" idx="2" hasCustomPrompt="1"/>
          </p:nvPr>
        </p:nvSpPr>
        <p:spPr>
          <a:xfrm>
            <a:off x="6224072" y="1440000"/>
            <a:ext cx="5580000" cy="47114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a:defRPr lang="en-US" sz="1600" b="1" kern="1200" dirty="0" smtClean="0">
                <a:solidFill>
                  <a:schemeClr val="tx1"/>
                </a:solidFill>
                <a:latin typeface="+mn-lt"/>
                <a:ea typeface="+mn-ea"/>
                <a:cs typeface="+mn-cs"/>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6" name="Footer Placeholder 5">
            <a:extLst>
              <a:ext uri="{FF2B5EF4-FFF2-40B4-BE49-F238E27FC236}">
                <a16:creationId xmlns:a16="http://schemas.microsoft.com/office/drawing/2014/main" id="{D69C2192-61D5-4EB8-AAF7-C62287CE3ED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AE3B638-8AEF-4744-AF26-A06733AEBCD1}"/>
              </a:ext>
            </a:extLst>
          </p:cNvPr>
          <p:cNvSpPr>
            <a:spLocks noGrp="1"/>
          </p:cNvSpPr>
          <p:nvPr>
            <p:ph type="sldNum" sz="quarter" idx="12"/>
          </p:nvPr>
        </p:nvSpPr>
        <p:spPr/>
        <p:txBody>
          <a:bodyPr/>
          <a:lstStyle/>
          <a:p>
            <a:fld id="{06A44ADC-FBC0-4698-B0EC-1AD4A4060383}" type="slidenum">
              <a:rPr lang="en-GB" smtClean="0"/>
              <a:t>‹#›</a:t>
            </a:fld>
            <a:endParaRPr lang="en-GB" dirty="0"/>
          </a:p>
        </p:txBody>
      </p:sp>
      <p:pic>
        <p:nvPicPr>
          <p:cNvPr id="5" name="Picture 4">
            <a:extLst>
              <a:ext uri="{FF2B5EF4-FFF2-40B4-BE49-F238E27FC236}">
                <a16:creationId xmlns:a16="http://schemas.microsoft.com/office/drawing/2014/main" id="{EA04F39E-4912-67F5-C314-FD1DD9FB35F5}"/>
              </a:ext>
            </a:extLst>
          </p:cNvPr>
          <p:cNvPicPr>
            <a:picLocks noChangeAspect="1"/>
          </p:cNvPicPr>
          <p:nvPr userDrawn="1"/>
        </p:nvPicPr>
        <p:blipFill>
          <a:blip r:embed="rId2"/>
          <a:stretch>
            <a:fillRect/>
          </a:stretch>
        </p:blipFill>
        <p:spPr>
          <a:xfrm>
            <a:off x="0" y="6319024"/>
            <a:ext cx="12192001" cy="538976"/>
          </a:xfrm>
          <a:prstGeom prst="rect">
            <a:avLst/>
          </a:prstGeom>
        </p:spPr>
      </p:pic>
      <p:pic>
        <p:nvPicPr>
          <p:cNvPr id="10" name="Picture 9">
            <a:extLst>
              <a:ext uri="{FF2B5EF4-FFF2-40B4-BE49-F238E27FC236}">
                <a16:creationId xmlns:a16="http://schemas.microsoft.com/office/drawing/2014/main" id="{750C9095-663B-115C-C0ED-E3A3C11741E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881" t="32286" r="6064" b="32286"/>
          <a:stretch/>
        </p:blipFill>
        <p:spPr>
          <a:xfrm>
            <a:off x="548070" y="6428374"/>
            <a:ext cx="3867950" cy="298646"/>
          </a:xfrm>
          <a:prstGeom prst="rect">
            <a:avLst/>
          </a:prstGeom>
        </p:spPr>
      </p:pic>
    </p:spTree>
    <p:extLst>
      <p:ext uri="{BB962C8B-B14F-4D97-AF65-F5344CB8AC3E}">
        <p14:creationId xmlns:p14="http://schemas.microsoft.com/office/powerpoint/2010/main" val="31070872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6CF47-9317-4BCB-B768-6FAFA244E835}"/>
              </a:ext>
            </a:extLst>
          </p:cNvPr>
          <p:cNvSpPr>
            <a:spLocks noGrp="1"/>
          </p:cNvSpPr>
          <p:nvPr>
            <p:ph type="title"/>
          </p:nvPr>
        </p:nvSpPr>
        <p:spPr>
          <a:xfrm>
            <a:off x="360000" y="360000"/>
            <a:ext cx="11444072" cy="904436"/>
          </a:xfrm>
        </p:spPr>
        <p:txBody>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28EE0031-2A64-4B9F-9549-581805ECA54B}"/>
              </a:ext>
            </a:extLst>
          </p:cNvPr>
          <p:cNvSpPr>
            <a:spLocks noGrp="1"/>
          </p:cNvSpPr>
          <p:nvPr>
            <p:ph type="body" idx="1"/>
          </p:nvPr>
        </p:nvSpPr>
        <p:spPr>
          <a:xfrm>
            <a:off x="368514" y="1440000"/>
            <a:ext cx="5580000"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50C07EE-CCB7-404E-8CA0-28E7EADD4352}"/>
              </a:ext>
            </a:extLst>
          </p:cNvPr>
          <p:cNvSpPr>
            <a:spLocks noGrp="1"/>
          </p:cNvSpPr>
          <p:nvPr>
            <p:ph sz="half" idx="2" hasCustomPrompt="1"/>
          </p:nvPr>
        </p:nvSpPr>
        <p:spPr>
          <a:xfrm>
            <a:off x="368514" y="1980000"/>
            <a:ext cx="5580000" cy="39682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marL="0" indent="0" algn="l" defTabSz="914400" rtl="0" eaLnBrk="1" latinLnBrk="0" hangingPunct="1">
              <a:lnSpc>
                <a:spcPct val="90000"/>
              </a:lnSpc>
              <a:spcBef>
                <a:spcPts val="0"/>
              </a:spcBef>
              <a:spcAft>
                <a:spcPts val="600"/>
              </a:spcAft>
              <a:buFont typeface="Arial" panose="020B0604020202020204" pitchFamily="34" charset="0"/>
              <a:buNone/>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5" name="Text Placeholder 4">
            <a:extLst>
              <a:ext uri="{FF2B5EF4-FFF2-40B4-BE49-F238E27FC236}">
                <a16:creationId xmlns:a16="http://schemas.microsoft.com/office/drawing/2014/main" id="{164D9511-94F7-4D8A-B308-9F45F8C31020}"/>
              </a:ext>
            </a:extLst>
          </p:cNvPr>
          <p:cNvSpPr>
            <a:spLocks noGrp="1"/>
          </p:cNvSpPr>
          <p:nvPr>
            <p:ph type="body" sz="quarter" idx="3"/>
          </p:nvPr>
        </p:nvSpPr>
        <p:spPr>
          <a:xfrm>
            <a:off x="6224072" y="1440000"/>
            <a:ext cx="5580000"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14B37DB-BE92-439C-B307-B67909DBB68B}"/>
              </a:ext>
            </a:extLst>
          </p:cNvPr>
          <p:cNvSpPr>
            <a:spLocks noGrp="1"/>
          </p:cNvSpPr>
          <p:nvPr>
            <p:ph sz="quarter" idx="4" hasCustomPrompt="1"/>
          </p:nvPr>
        </p:nvSpPr>
        <p:spPr>
          <a:xfrm>
            <a:off x="6224072" y="1980000"/>
            <a:ext cx="5580000" cy="3968218"/>
          </a:xfrm>
        </p:spPr>
        <p:txBody>
          <a:bodyPr/>
          <a:lstStyle>
            <a:lvl1pPr marL="0" indent="0" algn="l" defTabSz="914400" rtl="0" eaLnBrk="1" latinLnBrk="0" hangingPunct="1">
              <a:lnSpc>
                <a:spcPct val="90000"/>
              </a:lnSpc>
              <a:spcBef>
                <a:spcPts val="0"/>
              </a:spcBef>
              <a:spcAft>
                <a:spcPts val="1200"/>
              </a:spcAft>
              <a:buFont typeface="Arial" panose="020B0604020202020204" pitchFamily="34" charset="0"/>
              <a:buNone/>
              <a:defRPr/>
            </a:lvl1pPr>
            <a:lvl2pPr marL="0" indent="0" algn="l" defTabSz="914400" rtl="0" eaLnBrk="1" latinLnBrk="0" hangingPunct="1">
              <a:lnSpc>
                <a:spcPct val="90000"/>
              </a:lnSpc>
              <a:spcBef>
                <a:spcPts val="0"/>
              </a:spcBef>
              <a:spcAft>
                <a:spcPts val="600"/>
              </a:spcAft>
              <a:buFont typeface="Arial" panose="020B0604020202020204" pitchFamily="34" charset="0"/>
              <a:buNone/>
              <a:defRPr/>
            </a:lvl2pPr>
            <a:lvl3pPr marL="0" indent="0" algn="l" defTabSz="914400" rtl="0" eaLnBrk="1" latinLnBrk="0" hangingPunct="1">
              <a:lnSpc>
                <a:spcPct val="90000"/>
              </a:lnSpc>
              <a:spcBef>
                <a:spcPts val="0"/>
              </a:spcBef>
              <a:spcAft>
                <a:spcPts val="600"/>
              </a:spcAft>
              <a:buFont typeface="Arial" panose="020B0604020202020204" pitchFamily="34" charset="0"/>
              <a:buNone/>
              <a:defRPr/>
            </a:lvl3pPr>
            <a:lvl4pPr marL="0" indent="-228600" algn="l" defTabSz="914400" rtl="0" eaLnBrk="1" latinLnBrk="0" hangingPunct="1">
              <a:lnSpc>
                <a:spcPct val="90000"/>
              </a:lnSpc>
              <a:spcBef>
                <a:spcPts val="500"/>
              </a:spcBef>
              <a:buFont typeface="Arial" panose="020B0604020202020204" pitchFamily="34" charset="0"/>
              <a:buChar char="•"/>
              <a:defRPr/>
            </a:lvl4pPr>
            <a:lvl5pPr marL="460800" indent="-228600" algn="l" defTabSz="914400" rtl="0" eaLnBrk="1" latinLnBrk="0" hangingPunct="1">
              <a:lnSpc>
                <a:spcPct val="90000"/>
              </a:lnSpc>
              <a:spcBef>
                <a:spcPts val="500"/>
              </a:spcBef>
              <a:buFont typeface="Arial" panose="020B0604020202020204" pitchFamily="34" charset="0"/>
              <a:buChar char="•"/>
              <a:defRPr/>
            </a:lvl5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8" name="Footer Placeholder 7">
            <a:extLst>
              <a:ext uri="{FF2B5EF4-FFF2-40B4-BE49-F238E27FC236}">
                <a16:creationId xmlns:a16="http://schemas.microsoft.com/office/drawing/2014/main" id="{BF22FB8E-C592-4C15-8B2B-5B8ADAC8C7D1}"/>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1AC3D43E-BF05-4A08-83EC-42885B455129}"/>
              </a:ext>
            </a:extLst>
          </p:cNvPr>
          <p:cNvSpPr>
            <a:spLocks noGrp="1"/>
          </p:cNvSpPr>
          <p:nvPr>
            <p:ph type="sldNum" sz="quarter" idx="12"/>
          </p:nvPr>
        </p:nvSpPr>
        <p:spPr/>
        <p:txBody>
          <a:bodyPr/>
          <a:lstStyle/>
          <a:p>
            <a:fld id="{06A44ADC-FBC0-4698-B0EC-1AD4A4060383}" type="slidenum">
              <a:rPr lang="en-GB" smtClean="0"/>
              <a:t>‹#›</a:t>
            </a:fld>
            <a:endParaRPr lang="en-GB" dirty="0"/>
          </a:p>
        </p:txBody>
      </p:sp>
      <p:pic>
        <p:nvPicPr>
          <p:cNvPr id="7" name="Picture 6">
            <a:extLst>
              <a:ext uri="{FF2B5EF4-FFF2-40B4-BE49-F238E27FC236}">
                <a16:creationId xmlns:a16="http://schemas.microsoft.com/office/drawing/2014/main" id="{95298AD2-3D62-00B9-23C2-676DE1A7BD59}"/>
              </a:ext>
            </a:extLst>
          </p:cNvPr>
          <p:cNvPicPr>
            <a:picLocks noChangeAspect="1"/>
          </p:cNvPicPr>
          <p:nvPr userDrawn="1"/>
        </p:nvPicPr>
        <p:blipFill>
          <a:blip r:embed="rId2"/>
          <a:stretch>
            <a:fillRect/>
          </a:stretch>
        </p:blipFill>
        <p:spPr>
          <a:xfrm>
            <a:off x="0" y="6319024"/>
            <a:ext cx="12192001" cy="538976"/>
          </a:xfrm>
          <a:prstGeom prst="rect">
            <a:avLst/>
          </a:prstGeom>
        </p:spPr>
      </p:pic>
      <p:pic>
        <p:nvPicPr>
          <p:cNvPr id="12" name="Picture 11">
            <a:extLst>
              <a:ext uri="{FF2B5EF4-FFF2-40B4-BE49-F238E27FC236}">
                <a16:creationId xmlns:a16="http://schemas.microsoft.com/office/drawing/2014/main" id="{9A78C8F8-4321-60B6-2E04-05230B6ADC5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881" t="32286" r="6064" b="32286"/>
          <a:stretch/>
        </p:blipFill>
        <p:spPr>
          <a:xfrm>
            <a:off x="548070" y="6428374"/>
            <a:ext cx="3867950" cy="298646"/>
          </a:xfrm>
          <a:prstGeom prst="rect">
            <a:avLst/>
          </a:prstGeom>
        </p:spPr>
      </p:pic>
    </p:spTree>
    <p:extLst>
      <p:ext uri="{BB962C8B-B14F-4D97-AF65-F5344CB8AC3E}">
        <p14:creationId xmlns:p14="http://schemas.microsoft.com/office/powerpoint/2010/main" val="26429617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557C2-113E-4A34-8911-A50E353E9CE5}"/>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4BFBCE85-97F0-4F9A-BD88-99ECA8B51C8B}"/>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1D4E44F-BFBB-4DDD-863B-D41AF6EB9041}"/>
              </a:ext>
            </a:extLst>
          </p:cNvPr>
          <p:cNvSpPr>
            <a:spLocks noGrp="1"/>
          </p:cNvSpPr>
          <p:nvPr>
            <p:ph type="sldNum" sz="quarter" idx="12"/>
          </p:nvPr>
        </p:nvSpPr>
        <p:spPr/>
        <p:txBody>
          <a:bodyPr/>
          <a:lstStyle/>
          <a:p>
            <a:fld id="{06A44ADC-FBC0-4698-B0EC-1AD4A4060383}" type="slidenum">
              <a:rPr lang="en-GB" smtClean="0"/>
              <a:t>‹#›</a:t>
            </a:fld>
            <a:endParaRPr lang="en-GB" dirty="0"/>
          </a:p>
        </p:txBody>
      </p:sp>
      <p:pic>
        <p:nvPicPr>
          <p:cNvPr id="3" name="Picture 2">
            <a:extLst>
              <a:ext uri="{FF2B5EF4-FFF2-40B4-BE49-F238E27FC236}">
                <a16:creationId xmlns:a16="http://schemas.microsoft.com/office/drawing/2014/main" id="{616F18BA-9A35-1BBD-6A07-00D684CA491D}"/>
              </a:ext>
            </a:extLst>
          </p:cNvPr>
          <p:cNvPicPr>
            <a:picLocks noChangeAspect="1"/>
          </p:cNvPicPr>
          <p:nvPr userDrawn="1"/>
        </p:nvPicPr>
        <p:blipFill>
          <a:blip r:embed="rId2"/>
          <a:stretch>
            <a:fillRect/>
          </a:stretch>
        </p:blipFill>
        <p:spPr>
          <a:xfrm>
            <a:off x="0" y="6319024"/>
            <a:ext cx="12192001" cy="538976"/>
          </a:xfrm>
          <a:prstGeom prst="rect">
            <a:avLst/>
          </a:prstGeom>
        </p:spPr>
      </p:pic>
      <p:pic>
        <p:nvPicPr>
          <p:cNvPr id="8" name="Picture 7">
            <a:extLst>
              <a:ext uri="{FF2B5EF4-FFF2-40B4-BE49-F238E27FC236}">
                <a16:creationId xmlns:a16="http://schemas.microsoft.com/office/drawing/2014/main" id="{2DA74820-77BA-12D4-4267-B39C1CD5795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881" t="32286" r="6064" b="32286"/>
          <a:stretch/>
        </p:blipFill>
        <p:spPr>
          <a:xfrm>
            <a:off x="548070" y="6428374"/>
            <a:ext cx="3867950" cy="298646"/>
          </a:xfrm>
          <a:prstGeom prst="rect">
            <a:avLst/>
          </a:prstGeom>
        </p:spPr>
      </p:pic>
    </p:spTree>
    <p:extLst>
      <p:ext uri="{BB962C8B-B14F-4D97-AF65-F5344CB8AC3E}">
        <p14:creationId xmlns:p14="http://schemas.microsoft.com/office/powerpoint/2010/main" val="17253879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83A5B5-FA1A-41C9-AE10-1940D02DA529}"/>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270FA1E2-41C9-4717-9C40-A65437125E44}"/>
              </a:ext>
            </a:extLst>
          </p:cNvPr>
          <p:cNvSpPr>
            <a:spLocks noGrp="1"/>
          </p:cNvSpPr>
          <p:nvPr>
            <p:ph type="sldNum" sz="quarter" idx="12"/>
          </p:nvPr>
        </p:nvSpPr>
        <p:spPr/>
        <p:txBody>
          <a:bodyPr/>
          <a:lstStyle/>
          <a:p>
            <a:fld id="{06A44ADC-FBC0-4698-B0EC-1AD4A4060383}" type="slidenum">
              <a:rPr lang="en-GB" smtClean="0"/>
              <a:t>‹#›</a:t>
            </a:fld>
            <a:endParaRPr lang="en-GB" dirty="0"/>
          </a:p>
        </p:txBody>
      </p:sp>
      <p:pic>
        <p:nvPicPr>
          <p:cNvPr id="2" name="Picture 1">
            <a:extLst>
              <a:ext uri="{FF2B5EF4-FFF2-40B4-BE49-F238E27FC236}">
                <a16:creationId xmlns:a16="http://schemas.microsoft.com/office/drawing/2014/main" id="{710590F4-E001-42CD-CC6D-1F00F792D297}"/>
              </a:ext>
            </a:extLst>
          </p:cNvPr>
          <p:cNvPicPr>
            <a:picLocks noChangeAspect="1"/>
          </p:cNvPicPr>
          <p:nvPr userDrawn="1"/>
        </p:nvPicPr>
        <p:blipFill>
          <a:blip r:embed="rId2"/>
          <a:stretch>
            <a:fillRect/>
          </a:stretch>
        </p:blipFill>
        <p:spPr>
          <a:xfrm>
            <a:off x="0" y="6319024"/>
            <a:ext cx="12192001" cy="538976"/>
          </a:xfrm>
          <a:prstGeom prst="rect">
            <a:avLst/>
          </a:prstGeom>
        </p:spPr>
      </p:pic>
      <p:pic>
        <p:nvPicPr>
          <p:cNvPr id="7" name="Picture 6">
            <a:extLst>
              <a:ext uri="{FF2B5EF4-FFF2-40B4-BE49-F238E27FC236}">
                <a16:creationId xmlns:a16="http://schemas.microsoft.com/office/drawing/2014/main" id="{5B99B606-27DB-3EB9-8461-1859E1A248A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881" t="32286" r="6064" b="32286"/>
          <a:stretch/>
        </p:blipFill>
        <p:spPr>
          <a:xfrm>
            <a:off x="548070" y="6428374"/>
            <a:ext cx="3867950" cy="298646"/>
          </a:xfrm>
          <a:prstGeom prst="rect">
            <a:avLst/>
          </a:prstGeom>
        </p:spPr>
      </p:pic>
    </p:spTree>
    <p:extLst>
      <p:ext uri="{BB962C8B-B14F-4D97-AF65-F5344CB8AC3E}">
        <p14:creationId xmlns:p14="http://schemas.microsoft.com/office/powerpoint/2010/main" val="19226284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00B1E-7CC5-4A29-9FDA-CA9B202B5F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EA8D207-F256-473F-8ACD-7992ADD822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49864E7-4D70-4211-A41C-CD2456D5D5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B64C231D-00C0-4BA4-8EC1-A2C808CE32D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9A8E4A4-9320-483B-B798-ADCC1CC29F5B}"/>
              </a:ext>
            </a:extLst>
          </p:cNvPr>
          <p:cNvSpPr>
            <a:spLocks noGrp="1"/>
          </p:cNvSpPr>
          <p:nvPr>
            <p:ph type="sldNum" sz="quarter" idx="12"/>
          </p:nvPr>
        </p:nvSpPr>
        <p:spPr/>
        <p:txBody>
          <a:bodyPr/>
          <a:lstStyle/>
          <a:p>
            <a:fld id="{06A44ADC-FBC0-4698-B0EC-1AD4A4060383}" type="slidenum">
              <a:rPr lang="en-GB" smtClean="0"/>
              <a:t>‹#›</a:t>
            </a:fld>
            <a:endParaRPr lang="en-GB" dirty="0"/>
          </a:p>
        </p:txBody>
      </p:sp>
      <p:pic>
        <p:nvPicPr>
          <p:cNvPr id="5" name="Picture 4">
            <a:extLst>
              <a:ext uri="{FF2B5EF4-FFF2-40B4-BE49-F238E27FC236}">
                <a16:creationId xmlns:a16="http://schemas.microsoft.com/office/drawing/2014/main" id="{A1986126-FD90-D42D-50FD-9970A0B1BC8E}"/>
              </a:ext>
            </a:extLst>
          </p:cNvPr>
          <p:cNvPicPr>
            <a:picLocks noChangeAspect="1"/>
          </p:cNvPicPr>
          <p:nvPr userDrawn="1"/>
        </p:nvPicPr>
        <p:blipFill>
          <a:blip r:embed="rId2"/>
          <a:stretch>
            <a:fillRect/>
          </a:stretch>
        </p:blipFill>
        <p:spPr>
          <a:xfrm>
            <a:off x="0" y="6319024"/>
            <a:ext cx="12192001" cy="538976"/>
          </a:xfrm>
          <a:prstGeom prst="rect">
            <a:avLst/>
          </a:prstGeom>
        </p:spPr>
      </p:pic>
      <p:pic>
        <p:nvPicPr>
          <p:cNvPr id="10" name="Picture 9">
            <a:extLst>
              <a:ext uri="{FF2B5EF4-FFF2-40B4-BE49-F238E27FC236}">
                <a16:creationId xmlns:a16="http://schemas.microsoft.com/office/drawing/2014/main" id="{49014EBD-FB3C-177E-3934-51000127902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881" t="32286" r="6064" b="32286"/>
          <a:stretch/>
        </p:blipFill>
        <p:spPr>
          <a:xfrm>
            <a:off x="548070" y="6428374"/>
            <a:ext cx="3867950" cy="298646"/>
          </a:xfrm>
          <a:prstGeom prst="rect">
            <a:avLst/>
          </a:prstGeom>
        </p:spPr>
      </p:pic>
    </p:spTree>
    <p:extLst>
      <p:ext uri="{BB962C8B-B14F-4D97-AF65-F5344CB8AC3E}">
        <p14:creationId xmlns:p14="http://schemas.microsoft.com/office/powerpoint/2010/main" val="1969264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DF01C83-A866-28AC-7B1F-38947CCF6D80}"/>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extLst>
              <a:ext uri="{FF2B5EF4-FFF2-40B4-BE49-F238E27FC236}">
                <a16:creationId xmlns:a16="http://schemas.microsoft.com/office/drawing/2014/main" id="{510BDAA4-2C6C-4E47-9616-5977DD23D840}"/>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a:extLst>
              <a:ext uri="{FF2B5EF4-FFF2-40B4-BE49-F238E27FC236}">
                <a16:creationId xmlns:a16="http://schemas.microsoft.com/office/drawing/2014/main" id="{2691AF0D-B60D-2949-AB30-089AD6A4A5A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47">
            <a:extLst>
              <a:ext uri="{FF2B5EF4-FFF2-40B4-BE49-F238E27FC236}">
                <a16:creationId xmlns:a16="http://schemas.microsoft.com/office/drawing/2014/main" id="{D76B0456-3FC3-5D44-A9F1-56A57FD0B992}"/>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D569F651-3737-5832-DC5A-9DB8A57B6C79}"/>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Tree>
    <p:extLst>
      <p:ext uri="{BB962C8B-B14F-4D97-AF65-F5344CB8AC3E}">
        <p14:creationId xmlns:p14="http://schemas.microsoft.com/office/powerpoint/2010/main" val="421844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46B65-0149-4100-B804-D2C789D96D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246C89B-BCF7-4515-83E9-A3C71E9652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a:extLst>
              <a:ext uri="{FF2B5EF4-FFF2-40B4-BE49-F238E27FC236}">
                <a16:creationId xmlns:a16="http://schemas.microsoft.com/office/drawing/2014/main" id="{D143B3E4-DD4B-4F60-B675-7EE726FC7D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605A4386-6EBC-49F7-B127-B0EBBFF212D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302BCA2-9676-4B81-BB26-14FE059270C7}"/>
              </a:ext>
            </a:extLst>
          </p:cNvPr>
          <p:cNvSpPr>
            <a:spLocks noGrp="1"/>
          </p:cNvSpPr>
          <p:nvPr>
            <p:ph type="sldNum" sz="quarter" idx="12"/>
          </p:nvPr>
        </p:nvSpPr>
        <p:spPr/>
        <p:txBody>
          <a:bodyPr/>
          <a:lstStyle/>
          <a:p>
            <a:fld id="{06A44ADC-FBC0-4698-B0EC-1AD4A4060383}" type="slidenum">
              <a:rPr lang="en-GB" smtClean="0"/>
              <a:t>‹#›</a:t>
            </a:fld>
            <a:endParaRPr lang="en-GB" dirty="0"/>
          </a:p>
        </p:txBody>
      </p:sp>
      <p:pic>
        <p:nvPicPr>
          <p:cNvPr id="5" name="Picture 4">
            <a:extLst>
              <a:ext uri="{FF2B5EF4-FFF2-40B4-BE49-F238E27FC236}">
                <a16:creationId xmlns:a16="http://schemas.microsoft.com/office/drawing/2014/main" id="{526EB0C4-79B2-AAAB-7A48-119601305C43}"/>
              </a:ext>
            </a:extLst>
          </p:cNvPr>
          <p:cNvPicPr>
            <a:picLocks noChangeAspect="1"/>
          </p:cNvPicPr>
          <p:nvPr userDrawn="1"/>
        </p:nvPicPr>
        <p:blipFill>
          <a:blip r:embed="rId2"/>
          <a:stretch>
            <a:fillRect/>
          </a:stretch>
        </p:blipFill>
        <p:spPr>
          <a:xfrm>
            <a:off x="0" y="6319024"/>
            <a:ext cx="12192001" cy="538976"/>
          </a:xfrm>
          <a:prstGeom prst="rect">
            <a:avLst/>
          </a:prstGeom>
        </p:spPr>
      </p:pic>
      <p:pic>
        <p:nvPicPr>
          <p:cNvPr id="10" name="Picture 9">
            <a:extLst>
              <a:ext uri="{FF2B5EF4-FFF2-40B4-BE49-F238E27FC236}">
                <a16:creationId xmlns:a16="http://schemas.microsoft.com/office/drawing/2014/main" id="{67D60F6D-04DC-3A51-06B9-9A282D95140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881" t="32286" r="6064" b="32286"/>
          <a:stretch/>
        </p:blipFill>
        <p:spPr>
          <a:xfrm>
            <a:off x="548070" y="6428374"/>
            <a:ext cx="3867950" cy="298646"/>
          </a:xfrm>
          <a:prstGeom prst="rect">
            <a:avLst/>
          </a:prstGeom>
        </p:spPr>
      </p:pic>
    </p:spTree>
    <p:extLst>
      <p:ext uri="{BB962C8B-B14F-4D97-AF65-F5344CB8AC3E}">
        <p14:creationId xmlns:p14="http://schemas.microsoft.com/office/powerpoint/2010/main" val="10214905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F6847-70BD-4D90-B4D7-F865C7C9D91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C9E28C-4E16-4B39-B317-EACADEF6074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AC158A1F-8F81-4146-95DA-CEF409E4CE1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8FB3909-B62E-4B51-9259-87A8A02A1010}"/>
              </a:ext>
            </a:extLst>
          </p:cNvPr>
          <p:cNvSpPr>
            <a:spLocks noGrp="1"/>
          </p:cNvSpPr>
          <p:nvPr>
            <p:ph type="sldNum" sz="quarter" idx="12"/>
          </p:nvPr>
        </p:nvSpPr>
        <p:spPr/>
        <p:txBody>
          <a:bodyPr/>
          <a:lstStyle/>
          <a:p>
            <a:fld id="{06A44ADC-FBC0-4698-B0EC-1AD4A4060383}" type="slidenum">
              <a:rPr lang="en-GB" smtClean="0"/>
              <a:t>‹#›</a:t>
            </a:fld>
            <a:endParaRPr lang="en-GB" dirty="0"/>
          </a:p>
        </p:txBody>
      </p:sp>
      <p:pic>
        <p:nvPicPr>
          <p:cNvPr id="4" name="Picture 3">
            <a:extLst>
              <a:ext uri="{FF2B5EF4-FFF2-40B4-BE49-F238E27FC236}">
                <a16:creationId xmlns:a16="http://schemas.microsoft.com/office/drawing/2014/main" id="{715176F4-64E6-BBC5-6466-2F57F0D8BAC4}"/>
              </a:ext>
            </a:extLst>
          </p:cNvPr>
          <p:cNvPicPr>
            <a:picLocks noChangeAspect="1"/>
          </p:cNvPicPr>
          <p:nvPr userDrawn="1"/>
        </p:nvPicPr>
        <p:blipFill>
          <a:blip r:embed="rId2"/>
          <a:stretch>
            <a:fillRect/>
          </a:stretch>
        </p:blipFill>
        <p:spPr>
          <a:xfrm>
            <a:off x="0" y="6319024"/>
            <a:ext cx="12192001" cy="538976"/>
          </a:xfrm>
          <a:prstGeom prst="rect">
            <a:avLst/>
          </a:prstGeom>
        </p:spPr>
      </p:pic>
      <p:pic>
        <p:nvPicPr>
          <p:cNvPr id="9" name="Picture 8">
            <a:extLst>
              <a:ext uri="{FF2B5EF4-FFF2-40B4-BE49-F238E27FC236}">
                <a16:creationId xmlns:a16="http://schemas.microsoft.com/office/drawing/2014/main" id="{7E4970DD-AB19-32D3-2121-591C09C168D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881" t="32286" r="6064" b="32286"/>
          <a:stretch/>
        </p:blipFill>
        <p:spPr>
          <a:xfrm>
            <a:off x="548070" y="6428374"/>
            <a:ext cx="3867950" cy="298646"/>
          </a:xfrm>
          <a:prstGeom prst="rect">
            <a:avLst/>
          </a:prstGeom>
        </p:spPr>
      </p:pic>
    </p:spTree>
    <p:extLst>
      <p:ext uri="{BB962C8B-B14F-4D97-AF65-F5344CB8AC3E}">
        <p14:creationId xmlns:p14="http://schemas.microsoft.com/office/powerpoint/2010/main" val="15357779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E0E009-FA67-4DB0-9941-4B016B54046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C6841E8-6B80-423A-957E-5BF42338425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40EBF63B-FEF9-4C03-9300-380CF7AC077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613D3F4-F8DF-4316-93E5-D3A857F77CFE}"/>
              </a:ext>
            </a:extLst>
          </p:cNvPr>
          <p:cNvSpPr>
            <a:spLocks noGrp="1"/>
          </p:cNvSpPr>
          <p:nvPr>
            <p:ph type="sldNum" sz="quarter" idx="12"/>
          </p:nvPr>
        </p:nvSpPr>
        <p:spPr/>
        <p:txBody>
          <a:bodyPr/>
          <a:lstStyle/>
          <a:p>
            <a:fld id="{06A44ADC-FBC0-4698-B0EC-1AD4A4060383}" type="slidenum">
              <a:rPr lang="en-GB" smtClean="0"/>
              <a:t>‹#›</a:t>
            </a:fld>
            <a:endParaRPr lang="en-GB" dirty="0"/>
          </a:p>
        </p:txBody>
      </p:sp>
      <p:pic>
        <p:nvPicPr>
          <p:cNvPr id="4" name="Picture 3">
            <a:extLst>
              <a:ext uri="{FF2B5EF4-FFF2-40B4-BE49-F238E27FC236}">
                <a16:creationId xmlns:a16="http://schemas.microsoft.com/office/drawing/2014/main" id="{6D8253D0-DD7E-2412-BA62-2A863C3C6137}"/>
              </a:ext>
            </a:extLst>
          </p:cNvPr>
          <p:cNvPicPr>
            <a:picLocks noChangeAspect="1"/>
          </p:cNvPicPr>
          <p:nvPr userDrawn="1"/>
        </p:nvPicPr>
        <p:blipFill>
          <a:blip r:embed="rId2"/>
          <a:stretch>
            <a:fillRect/>
          </a:stretch>
        </p:blipFill>
        <p:spPr>
          <a:xfrm>
            <a:off x="0" y="6319024"/>
            <a:ext cx="12192001" cy="538976"/>
          </a:xfrm>
          <a:prstGeom prst="rect">
            <a:avLst/>
          </a:prstGeom>
        </p:spPr>
      </p:pic>
      <p:pic>
        <p:nvPicPr>
          <p:cNvPr id="9" name="Picture 8">
            <a:extLst>
              <a:ext uri="{FF2B5EF4-FFF2-40B4-BE49-F238E27FC236}">
                <a16:creationId xmlns:a16="http://schemas.microsoft.com/office/drawing/2014/main" id="{1674B09C-170B-E381-1BCF-C418230C391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881" t="32286" r="6064" b="32286"/>
          <a:stretch/>
        </p:blipFill>
        <p:spPr>
          <a:xfrm>
            <a:off x="548070" y="6428374"/>
            <a:ext cx="3867950" cy="298646"/>
          </a:xfrm>
          <a:prstGeom prst="rect">
            <a:avLst/>
          </a:prstGeom>
        </p:spPr>
      </p:pic>
    </p:spTree>
    <p:extLst>
      <p:ext uri="{BB962C8B-B14F-4D97-AF65-F5344CB8AC3E}">
        <p14:creationId xmlns:p14="http://schemas.microsoft.com/office/powerpoint/2010/main" val="24189933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D1DCB-8595-466D-91F9-A3A35B4C0BDA}"/>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D6172557-3AB6-4C0C-B165-4709B366FBCA}"/>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a16="http://schemas.microsoft.com/office/drawing/2014/main" id="{E8328C0B-08E4-4375-BF6C-4AD2EA212295}"/>
              </a:ext>
            </a:extLst>
          </p:cNvPr>
          <p:cNvSpPr>
            <a:spLocks noGrp="1"/>
          </p:cNvSpPr>
          <p:nvPr>
            <p:ph type="sldNum" sz="quarter" idx="11"/>
          </p:nvPr>
        </p:nvSpPr>
        <p:spPr/>
        <p:txBody>
          <a:bodyPr/>
          <a:lstStyle/>
          <a:p>
            <a:fld id="{06A44ADC-FBC0-4698-B0EC-1AD4A4060383}" type="slidenum">
              <a:rPr lang="en-GB" smtClean="0"/>
              <a:t>‹#›</a:t>
            </a:fld>
            <a:endParaRPr lang="en-GB" dirty="0"/>
          </a:p>
        </p:txBody>
      </p:sp>
    </p:spTree>
    <p:extLst>
      <p:ext uri="{BB962C8B-B14F-4D97-AF65-F5344CB8AC3E}">
        <p14:creationId xmlns:p14="http://schemas.microsoft.com/office/powerpoint/2010/main" val="1938660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Title page">
    <p:bg>
      <p:bgPr>
        <a:solidFill>
          <a:srgbClr val="FFFBEB"/>
        </a:solidFill>
        <a:effectLst/>
      </p:bgPr>
    </p:bg>
    <p:spTree>
      <p:nvGrpSpPr>
        <p:cNvPr id="1" name=""/>
        <p:cNvGrpSpPr/>
        <p:nvPr/>
      </p:nvGrpSpPr>
      <p:grpSpPr>
        <a:xfrm>
          <a:off x="0" y="0"/>
          <a:ext cx="0" cy="0"/>
          <a:chOff x="0" y="0"/>
          <a:chExt cx="0" cy="0"/>
        </a:xfrm>
      </p:grpSpPr>
      <p:sp>
        <p:nvSpPr>
          <p:cNvPr id="2" name="Rectangle: Diagonal Corners Rounded 4">
            <a:extLst>
              <a:ext uri="{FF2B5EF4-FFF2-40B4-BE49-F238E27FC236}">
                <a16:creationId xmlns:a16="http://schemas.microsoft.com/office/drawing/2014/main" id="{6B6993FF-005E-4D25-A3C3-E79278D0D407}"/>
              </a:ext>
            </a:extLst>
          </p:cNvPr>
          <p:cNvSpPr/>
          <p:nvPr/>
        </p:nvSpPr>
        <p:spPr>
          <a:xfrm flipV="1">
            <a:off x="522515" y="2004602"/>
            <a:ext cx="11005453" cy="4240923"/>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dirty="0">
              <a:solidFill>
                <a:srgbClr val="FFFFFF"/>
              </a:solidFill>
              <a:uFillTx/>
              <a:latin typeface="Arial"/>
            </a:endParaRPr>
          </a:p>
        </p:txBody>
      </p:sp>
      <p:pic>
        <p:nvPicPr>
          <p:cNvPr id="7" name="Picture 6">
            <a:extLst>
              <a:ext uri="{FF2B5EF4-FFF2-40B4-BE49-F238E27FC236}">
                <a16:creationId xmlns:a16="http://schemas.microsoft.com/office/drawing/2014/main" id="{3815279F-6C9F-4A37-B0A4-D9C967D104D1}"/>
              </a:ext>
            </a:extLst>
          </p:cNvPr>
          <p:cNvPicPr>
            <a:picLocks noChangeAspect="1"/>
          </p:cNvPicPr>
          <p:nvPr userDrawn="1"/>
        </p:nvPicPr>
        <p:blipFill>
          <a:blip r:embed="rId2"/>
          <a:stretch>
            <a:fillRect/>
          </a:stretch>
        </p:blipFill>
        <p:spPr>
          <a:xfrm>
            <a:off x="7784154" y="1258064"/>
            <a:ext cx="495300" cy="247650"/>
          </a:xfrm>
          <a:prstGeom prst="rect">
            <a:avLst/>
          </a:prstGeom>
        </p:spPr>
      </p:pic>
      <p:sp>
        <p:nvSpPr>
          <p:cNvPr id="9" name="Slide Number Placeholder 2">
            <a:extLst>
              <a:ext uri="{FF2B5EF4-FFF2-40B4-BE49-F238E27FC236}">
                <a16:creationId xmlns:a16="http://schemas.microsoft.com/office/drawing/2014/main" id="{459DB0EF-E50A-4A80-8617-483FDB819953}"/>
              </a:ext>
            </a:extLst>
          </p:cNvPr>
          <p:cNvSpPr txBox="1">
            <a:spLocks noGrp="1"/>
          </p:cNvSpPr>
          <p:nvPr>
            <p:ph type="sldNum" sz="quarter" idx="8"/>
          </p:nvPr>
        </p:nvSpPr>
        <p:spPr>
          <a:xfrm>
            <a:off x="11044379" y="6425108"/>
            <a:ext cx="759692" cy="365129"/>
          </a:xfrm>
          <a:prstGeom prst="rect">
            <a:avLst/>
          </a:prstGeom>
        </p:spPr>
        <p:txBody>
          <a:bodyPr/>
          <a:lstStyle>
            <a:lvl1pPr>
              <a:defRPr/>
            </a:lvl1pPr>
          </a:lstStyle>
          <a:p>
            <a:pPr lvl="0"/>
            <a:fld id="{C2B15A99-32D5-48D2-9AB1-A17973B7257B}" type="slidenum">
              <a:t>‹#›</a:t>
            </a:fld>
            <a:endParaRPr lang="en-GB" dirty="0"/>
          </a:p>
        </p:txBody>
      </p:sp>
      <p:pic>
        <p:nvPicPr>
          <p:cNvPr id="3" name="Picture 2">
            <a:extLst>
              <a:ext uri="{FF2B5EF4-FFF2-40B4-BE49-F238E27FC236}">
                <a16:creationId xmlns:a16="http://schemas.microsoft.com/office/drawing/2014/main" id="{C2AA3D53-03DB-0E65-DDF0-FF797546B7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975" y="18383"/>
            <a:ext cx="2538580" cy="1882265"/>
          </a:xfrm>
          <a:prstGeom prst="rect">
            <a:avLst/>
          </a:prstGeom>
        </p:spPr>
      </p:pic>
    </p:spTree>
    <p:extLst>
      <p:ext uri="{BB962C8B-B14F-4D97-AF65-F5344CB8AC3E}">
        <p14:creationId xmlns:p14="http://schemas.microsoft.com/office/powerpoint/2010/main" val="11078821"/>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DHSC heading &amp; text">
    <p:bg>
      <p:bgPr>
        <a:solidFill>
          <a:srgbClr val="FFFBEB"/>
        </a:solidFill>
        <a:effectLst/>
      </p:bgPr>
    </p:bg>
    <p:spTree>
      <p:nvGrpSpPr>
        <p:cNvPr id="1" name=""/>
        <p:cNvGrpSpPr/>
        <p:nvPr/>
      </p:nvGrpSpPr>
      <p:grpSpPr>
        <a:xfrm>
          <a:off x="0" y="0"/>
          <a:ext cx="0" cy="0"/>
          <a:chOff x="0" y="0"/>
          <a:chExt cx="0" cy="0"/>
        </a:xfrm>
      </p:grpSpPr>
      <p:pic>
        <p:nvPicPr>
          <p:cNvPr id="11" name="Picture 8">
            <a:extLst>
              <a:ext uri="{FF2B5EF4-FFF2-40B4-BE49-F238E27FC236}">
                <a16:creationId xmlns:a16="http://schemas.microsoft.com/office/drawing/2014/main" id="{F5309773-F1F7-46DF-B2D1-D3B0BA48C821}"/>
              </a:ext>
            </a:extLst>
          </p:cNvPr>
          <p:cNvPicPr>
            <a:picLocks noChangeAspect="1"/>
          </p:cNvPicPr>
          <p:nvPr userDrawn="1"/>
        </p:nvPicPr>
        <p:blipFill>
          <a:blip r:embed="rId2"/>
          <a:srcRect l="957" b="50000"/>
          <a:stretch>
            <a:fillRect/>
          </a:stretch>
        </p:blipFill>
        <p:spPr>
          <a:xfrm>
            <a:off x="0" y="6186162"/>
            <a:ext cx="12191996" cy="671837"/>
          </a:xfrm>
          <a:prstGeom prst="rect">
            <a:avLst/>
          </a:prstGeom>
          <a:noFill/>
          <a:ln cap="flat">
            <a:noFill/>
          </a:ln>
        </p:spPr>
      </p:pic>
      <p:sp>
        <p:nvSpPr>
          <p:cNvPr id="4" name="Text Placeholder 7">
            <a:extLst>
              <a:ext uri="{FF2B5EF4-FFF2-40B4-BE49-F238E27FC236}">
                <a16:creationId xmlns:a16="http://schemas.microsoft.com/office/drawing/2014/main" id="{22432A31-4881-4C3E-94BA-A83C78268331}"/>
              </a:ext>
            </a:extLst>
          </p:cNvPr>
          <p:cNvSpPr txBox="1">
            <a:spLocks noGrp="1"/>
          </p:cNvSpPr>
          <p:nvPr>
            <p:ph type="body" sz="quarter" idx="4294967295"/>
          </p:nvPr>
        </p:nvSpPr>
        <p:spPr>
          <a:xfrm>
            <a:off x="357905" y="1204840"/>
            <a:ext cx="11446166" cy="4652238"/>
          </a:xfrm>
          <a:prstGeom prst="rect">
            <a:avLst/>
          </a:prstGeom>
          <a:noFill/>
          <a:ln>
            <a:noFill/>
          </a:ln>
        </p:spPr>
        <p:txBody>
          <a:bodyPr vert="horz" wrap="square" lIns="91440" tIns="45720" rIns="91440" bIns="45720" anchor="t" anchorCtr="0" compatLnSpc="1">
            <a:noAutofit/>
          </a:bodyPr>
          <a:lstStyle>
            <a:lvl1pPr marR="0" lvl="0"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1pPr>
            <a:lvl2pPr marR="0" lvl="1"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2pPr>
            <a:lvl3pPr marR="0" lvl="2"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3pPr>
            <a:lvl4pPr marR="0" lvl="3"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4pPr>
            <a:lvl5pPr marR="0" lvl="4" fontAlgn="auto">
              <a:spcAft>
                <a:spcPts val="0"/>
              </a:spcAft>
              <a:buSzPct val="100000"/>
              <a:buFont typeface="Arial" pitchFamily="34"/>
              <a:tabLst/>
              <a:defRPr lang="en-US" b="0" i="0" u="none" strike="noStrike" cap="none" spc="0" baseline="0">
                <a:solidFill>
                  <a:srgbClr val="000000"/>
                </a:solidFill>
                <a:uFillTx/>
                <a:latin typeface="Arial" pitchFamily="34"/>
                <a:cs typeface="Arial" pitchFamily="34"/>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9">
            <a:extLst>
              <a:ext uri="{FF2B5EF4-FFF2-40B4-BE49-F238E27FC236}">
                <a16:creationId xmlns:a16="http://schemas.microsoft.com/office/drawing/2014/main" id="{A3035BC4-0122-426B-903F-EB53B0734363}"/>
              </a:ext>
            </a:extLst>
          </p:cNvPr>
          <p:cNvSpPr txBox="1">
            <a:spLocks noGrp="1"/>
          </p:cNvSpPr>
          <p:nvPr>
            <p:ph type="body" sz="quarter" idx="4294967295"/>
          </p:nvPr>
        </p:nvSpPr>
        <p:spPr>
          <a:xfrm>
            <a:off x="357192" y="236857"/>
            <a:ext cx="11447465" cy="904871"/>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000000"/>
                </a:solidFill>
                <a:uFillTx/>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4" name="Footer Placeholder 1">
            <a:extLst>
              <a:ext uri="{FF2B5EF4-FFF2-40B4-BE49-F238E27FC236}">
                <a16:creationId xmlns:a16="http://schemas.microsoft.com/office/drawing/2014/main" id="{30745C10-7CAF-443D-8946-45F86F7BDB4B}"/>
              </a:ext>
            </a:extLst>
          </p:cNvPr>
          <p:cNvSpPr txBox="1">
            <a:spLocks noGrp="1"/>
          </p:cNvSpPr>
          <p:nvPr>
            <p:ph type="ftr" sz="quarter" idx="9"/>
          </p:nvPr>
        </p:nvSpPr>
        <p:spPr>
          <a:xfrm>
            <a:off x="5663732" y="6356351"/>
            <a:ext cx="5161282" cy="365129"/>
          </a:xfrm>
          <a:prstGeom prst="rect">
            <a:avLst/>
          </a:prstGeom>
        </p:spPr>
        <p:txBody>
          <a:bodyPr/>
          <a:lstStyle>
            <a:lvl1pPr algn="r">
              <a:defRPr/>
            </a:lvl1pPr>
          </a:lstStyle>
          <a:p>
            <a:pPr lvl="0"/>
            <a:endParaRPr lang="en-GB" dirty="0"/>
          </a:p>
        </p:txBody>
      </p:sp>
      <p:sp>
        <p:nvSpPr>
          <p:cNvPr id="3" name="Slide Number Placeholder 3">
            <a:extLst>
              <a:ext uri="{FF2B5EF4-FFF2-40B4-BE49-F238E27FC236}">
                <a16:creationId xmlns:a16="http://schemas.microsoft.com/office/drawing/2014/main" id="{0C1CB30E-51B9-4F8C-BC47-94116E7611F7}"/>
              </a:ext>
            </a:extLst>
          </p:cNvPr>
          <p:cNvSpPr txBox="1">
            <a:spLocks noGrp="1"/>
          </p:cNvSpPr>
          <p:nvPr>
            <p:ph type="sldNum" sz="quarter" idx="8"/>
          </p:nvPr>
        </p:nvSpPr>
        <p:spPr>
          <a:xfrm>
            <a:off x="11044379" y="6356351"/>
            <a:ext cx="759692" cy="365129"/>
          </a:xfrm>
          <a:prstGeom prst="rect">
            <a:avLst/>
          </a:prstGeom>
        </p:spPr>
        <p:txBody>
          <a:bodyPr/>
          <a:lstStyle>
            <a:lvl1pPr>
              <a:defRPr/>
            </a:lvl1pPr>
          </a:lstStyle>
          <a:p>
            <a:pPr lvl="0"/>
            <a:fld id="{C8077943-3D51-438C-8FB7-BEE503748A1B}" type="slidenum">
              <a:t>‹#›</a:t>
            </a:fld>
            <a:endParaRPr lang="en-GB" dirty="0"/>
          </a:p>
        </p:txBody>
      </p:sp>
      <p:pic>
        <p:nvPicPr>
          <p:cNvPr id="6" name="Picture 5">
            <a:extLst>
              <a:ext uri="{FF2B5EF4-FFF2-40B4-BE49-F238E27FC236}">
                <a16:creationId xmlns:a16="http://schemas.microsoft.com/office/drawing/2014/main" id="{70E71907-510E-C075-46FE-ACC5ECACDF5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881" t="32286" r="6064" b="32286"/>
          <a:stretch/>
        </p:blipFill>
        <p:spPr>
          <a:xfrm>
            <a:off x="439655" y="6335064"/>
            <a:ext cx="5004712" cy="386416"/>
          </a:xfrm>
          <a:prstGeom prst="rect">
            <a:avLst/>
          </a:prstGeom>
        </p:spPr>
      </p:pic>
    </p:spTree>
    <p:extLst>
      <p:ext uri="{BB962C8B-B14F-4D97-AF65-F5344CB8AC3E}">
        <p14:creationId xmlns:p14="http://schemas.microsoft.com/office/powerpoint/2010/main" val="10845964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1_Section break">
    <p:bg>
      <p:bgPr>
        <a:solidFill>
          <a:srgbClr val="FFFBEB"/>
        </a:solidFill>
        <a:effectLst/>
      </p:bgPr>
    </p:bg>
    <p:spTree>
      <p:nvGrpSpPr>
        <p:cNvPr id="1" name=""/>
        <p:cNvGrpSpPr/>
        <p:nvPr/>
      </p:nvGrpSpPr>
      <p:grpSpPr>
        <a:xfrm>
          <a:off x="0" y="0"/>
          <a:ext cx="0" cy="0"/>
          <a:chOff x="0" y="0"/>
          <a:chExt cx="0" cy="0"/>
        </a:xfrm>
      </p:grpSpPr>
      <p:sp>
        <p:nvSpPr>
          <p:cNvPr id="2" name="Rectangle: Diagonal Corners Rounded 4">
            <a:extLst>
              <a:ext uri="{FF2B5EF4-FFF2-40B4-BE49-F238E27FC236}">
                <a16:creationId xmlns:a16="http://schemas.microsoft.com/office/drawing/2014/main" id="{D1DBAAA7-F4B9-4A4A-81BF-531A8E1BCFED}"/>
              </a:ext>
            </a:extLst>
          </p:cNvPr>
          <p:cNvSpPr/>
          <p:nvPr/>
        </p:nvSpPr>
        <p:spPr>
          <a:xfrm flipV="1">
            <a:off x="593271" y="538836"/>
            <a:ext cx="11005453" cy="5551245"/>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dirty="0">
              <a:solidFill>
                <a:srgbClr val="FFFFFF"/>
              </a:solidFill>
              <a:uFillTx/>
              <a:latin typeface="Arial"/>
            </a:endParaRPr>
          </a:p>
        </p:txBody>
      </p:sp>
      <p:sp>
        <p:nvSpPr>
          <p:cNvPr id="3" name="Text Placeholder 8">
            <a:extLst>
              <a:ext uri="{FF2B5EF4-FFF2-40B4-BE49-F238E27FC236}">
                <a16:creationId xmlns:a16="http://schemas.microsoft.com/office/drawing/2014/main" id="{DB72D255-2FF2-4FD6-BF47-836081E54165}"/>
              </a:ext>
            </a:extLst>
          </p:cNvPr>
          <p:cNvSpPr txBox="1">
            <a:spLocks noGrp="1"/>
          </p:cNvSpPr>
          <p:nvPr>
            <p:ph type="body" sz="quarter" idx="4294967295"/>
          </p:nvPr>
        </p:nvSpPr>
        <p:spPr>
          <a:xfrm>
            <a:off x="1038474" y="2869816"/>
            <a:ext cx="8743950" cy="559183"/>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600" b="1" i="0" u="none" strike="noStrike" cap="none" spc="0" baseline="0">
                <a:solidFill>
                  <a:srgbClr val="000000"/>
                </a:solidFill>
                <a:uFillTx/>
                <a:latin typeface="Arial" pitchFamily="34"/>
                <a:cs typeface="Arial" pitchFamily="34"/>
              </a:defRPr>
            </a:lvl1pPr>
          </a:lstStyle>
          <a:p>
            <a:pPr lvl="0"/>
            <a:r>
              <a:rPr lang="en-US" dirty="0"/>
              <a:t>Click to edit Master text styles</a:t>
            </a:r>
          </a:p>
        </p:txBody>
      </p:sp>
      <p:sp>
        <p:nvSpPr>
          <p:cNvPr id="4" name="Text Placeholder 8">
            <a:extLst>
              <a:ext uri="{FF2B5EF4-FFF2-40B4-BE49-F238E27FC236}">
                <a16:creationId xmlns:a16="http://schemas.microsoft.com/office/drawing/2014/main" id="{49B5E735-5678-427C-8AFF-16F3D81FCDD9}"/>
              </a:ext>
            </a:extLst>
          </p:cNvPr>
          <p:cNvSpPr txBox="1">
            <a:spLocks noGrp="1"/>
          </p:cNvSpPr>
          <p:nvPr>
            <p:ph type="body" sz="quarter" idx="4294967295"/>
          </p:nvPr>
        </p:nvSpPr>
        <p:spPr>
          <a:xfrm>
            <a:off x="1038474" y="3717520"/>
            <a:ext cx="8743950" cy="559183"/>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b="1" i="0" u="none" strike="noStrike" cap="none" spc="0" baseline="0">
                <a:solidFill>
                  <a:srgbClr val="000000"/>
                </a:solidFill>
                <a:uFillTx/>
                <a:latin typeface="Calibri"/>
              </a:defRPr>
            </a:lvl1pPr>
          </a:lstStyle>
          <a:p>
            <a:pPr lvl="0"/>
            <a:r>
              <a:rPr lang="en-US"/>
              <a:t>Click to edit Master text styles</a:t>
            </a:r>
          </a:p>
        </p:txBody>
      </p:sp>
      <p:sp>
        <p:nvSpPr>
          <p:cNvPr id="8" name="Footer Placeholder 1">
            <a:extLst>
              <a:ext uri="{FF2B5EF4-FFF2-40B4-BE49-F238E27FC236}">
                <a16:creationId xmlns:a16="http://schemas.microsoft.com/office/drawing/2014/main" id="{7F49E0A3-A70B-409B-870E-309C59814DD8}"/>
              </a:ext>
            </a:extLst>
          </p:cNvPr>
          <p:cNvSpPr txBox="1">
            <a:spLocks noGrp="1"/>
          </p:cNvSpPr>
          <p:nvPr>
            <p:ph type="ftr" sz="quarter" idx="9"/>
          </p:nvPr>
        </p:nvSpPr>
        <p:spPr>
          <a:xfrm>
            <a:off x="5663732" y="6356351"/>
            <a:ext cx="5161282" cy="365129"/>
          </a:xfrm>
          <a:prstGeom prst="rect">
            <a:avLst/>
          </a:prstGeom>
        </p:spPr>
        <p:txBody>
          <a:bodyPr/>
          <a:lstStyle>
            <a:lvl1pPr algn="r">
              <a:defRPr/>
            </a:lvl1pPr>
          </a:lstStyle>
          <a:p>
            <a:pPr lvl="0"/>
            <a:endParaRPr lang="en-GB" dirty="0"/>
          </a:p>
        </p:txBody>
      </p:sp>
      <p:sp>
        <p:nvSpPr>
          <p:cNvPr id="9" name="Slide Number Placeholder 2">
            <a:extLst>
              <a:ext uri="{FF2B5EF4-FFF2-40B4-BE49-F238E27FC236}">
                <a16:creationId xmlns:a16="http://schemas.microsoft.com/office/drawing/2014/main" id="{1B6AEF92-7B8A-43C0-BC19-874A70820DAF}"/>
              </a:ext>
            </a:extLst>
          </p:cNvPr>
          <p:cNvSpPr txBox="1">
            <a:spLocks noGrp="1"/>
          </p:cNvSpPr>
          <p:nvPr>
            <p:ph type="sldNum" sz="quarter" idx="8"/>
          </p:nvPr>
        </p:nvSpPr>
        <p:spPr>
          <a:xfrm>
            <a:off x="11044379" y="6425108"/>
            <a:ext cx="759692" cy="365129"/>
          </a:xfrm>
          <a:prstGeom prst="rect">
            <a:avLst/>
          </a:prstGeom>
        </p:spPr>
        <p:txBody>
          <a:bodyPr/>
          <a:lstStyle>
            <a:lvl1pPr>
              <a:defRPr/>
            </a:lvl1pPr>
          </a:lstStyle>
          <a:p>
            <a:pPr lvl="0"/>
            <a:fld id="{C2B15A99-32D5-48D2-9AB1-A17973B7257B}" type="slidenum">
              <a:t>‹#›</a:t>
            </a:fld>
            <a:endParaRPr lang="en-GB" dirty="0"/>
          </a:p>
        </p:txBody>
      </p:sp>
      <p:pic>
        <p:nvPicPr>
          <p:cNvPr id="5" name="Picture 4">
            <a:extLst>
              <a:ext uri="{FF2B5EF4-FFF2-40B4-BE49-F238E27FC236}">
                <a16:creationId xmlns:a16="http://schemas.microsoft.com/office/drawing/2014/main" id="{69FF907C-C5A2-366C-B24A-8623222E8AF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881" t="32286" r="6064" b="32286"/>
          <a:stretch/>
        </p:blipFill>
        <p:spPr>
          <a:xfrm>
            <a:off x="439655" y="6335064"/>
            <a:ext cx="5004712" cy="386416"/>
          </a:xfrm>
          <a:prstGeom prst="rect">
            <a:avLst/>
          </a:prstGeom>
        </p:spPr>
      </p:pic>
    </p:spTree>
    <p:extLst>
      <p:ext uri="{BB962C8B-B14F-4D97-AF65-F5344CB8AC3E}">
        <p14:creationId xmlns:p14="http://schemas.microsoft.com/office/powerpoint/2010/main" val="37378786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DHSC large text ">
    <p:bg>
      <p:bgPr>
        <a:solidFill>
          <a:srgbClr val="FFFBEB"/>
        </a:solidFill>
        <a:effectLst/>
      </p:bgPr>
    </p:bg>
    <p:spTree>
      <p:nvGrpSpPr>
        <p:cNvPr id="1" name=""/>
        <p:cNvGrpSpPr/>
        <p:nvPr/>
      </p:nvGrpSpPr>
      <p:grpSpPr>
        <a:xfrm>
          <a:off x="0" y="0"/>
          <a:ext cx="0" cy="0"/>
          <a:chOff x="0" y="0"/>
          <a:chExt cx="0" cy="0"/>
        </a:xfrm>
      </p:grpSpPr>
      <p:pic>
        <p:nvPicPr>
          <p:cNvPr id="7" name="Picture 8">
            <a:extLst>
              <a:ext uri="{FF2B5EF4-FFF2-40B4-BE49-F238E27FC236}">
                <a16:creationId xmlns:a16="http://schemas.microsoft.com/office/drawing/2014/main" id="{A032D987-D47B-4682-B42F-2068EC276A2D}"/>
              </a:ext>
            </a:extLst>
          </p:cNvPr>
          <p:cNvPicPr>
            <a:picLocks noChangeAspect="1"/>
          </p:cNvPicPr>
          <p:nvPr/>
        </p:nvPicPr>
        <p:blipFill>
          <a:blip r:embed="rId2"/>
          <a:srcRect l="957" b="50000"/>
          <a:stretch>
            <a:fillRect/>
          </a:stretch>
        </p:blipFill>
        <p:spPr>
          <a:xfrm>
            <a:off x="0" y="6186162"/>
            <a:ext cx="12191996" cy="671837"/>
          </a:xfrm>
          <a:prstGeom prst="rect">
            <a:avLst/>
          </a:prstGeom>
          <a:noFill/>
          <a:ln cap="flat">
            <a:noFill/>
          </a:ln>
        </p:spPr>
      </p:pic>
      <p:sp>
        <p:nvSpPr>
          <p:cNvPr id="2" name="Rectangle: Diagonal Corners Rounded 6">
            <a:extLst>
              <a:ext uri="{FF2B5EF4-FFF2-40B4-BE49-F238E27FC236}">
                <a16:creationId xmlns:a16="http://schemas.microsoft.com/office/drawing/2014/main" id="{A1D7C8C6-18BC-486A-87AC-BCB0A6D899B6}"/>
              </a:ext>
            </a:extLst>
          </p:cNvPr>
          <p:cNvSpPr/>
          <p:nvPr/>
        </p:nvSpPr>
        <p:spPr>
          <a:xfrm flipV="1">
            <a:off x="404905" y="432602"/>
            <a:ext cx="11416146" cy="5421084"/>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dirty="0">
              <a:solidFill>
                <a:srgbClr val="FFFFFF"/>
              </a:solidFill>
              <a:uFillTx/>
              <a:latin typeface="Arial"/>
            </a:endParaRPr>
          </a:p>
        </p:txBody>
      </p:sp>
      <p:sp>
        <p:nvSpPr>
          <p:cNvPr id="4" name="Footer Placeholder 1">
            <a:extLst>
              <a:ext uri="{FF2B5EF4-FFF2-40B4-BE49-F238E27FC236}">
                <a16:creationId xmlns:a16="http://schemas.microsoft.com/office/drawing/2014/main" id="{88EC960A-7453-4E87-B8A8-C794E60E500A}"/>
              </a:ext>
            </a:extLst>
          </p:cNvPr>
          <p:cNvSpPr txBox="1">
            <a:spLocks noGrp="1"/>
          </p:cNvSpPr>
          <p:nvPr>
            <p:ph type="ftr" sz="quarter" idx="9"/>
          </p:nvPr>
        </p:nvSpPr>
        <p:spPr>
          <a:xfrm>
            <a:off x="5663732" y="6356351"/>
            <a:ext cx="5161282" cy="365129"/>
          </a:xfrm>
          <a:prstGeom prst="rect">
            <a:avLst/>
          </a:prstGeom>
        </p:spPr>
        <p:txBody>
          <a:bodyPr/>
          <a:lstStyle>
            <a:lvl1pPr algn="r">
              <a:defRPr/>
            </a:lvl1pPr>
          </a:lstStyle>
          <a:p>
            <a:pPr lvl="0"/>
            <a:endParaRPr lang="en-GB" dirty="0"/>
          </a:p>
        </p:txBody>
      </p:sp>
      <p:sp>
        <p:nvSpPr>
          <p:cNvPr id="5" name="Slide Number Placeholder 2">
            <a:extLst>
              <a:ext uri="{FF2B5EF4-FFF2-40B4-BE49-F238E27FC236}">
                <a16:creationId xmlns:a16="http://schemas.microsoft.com/office/drawing/2014/main" id="{78007425-7485-421F-8556-1610521BC3CB}"/>
              </a:ext>
            </a:extLst>
          </p:cNvPr>
          <p:cNvSpPr txBox="1">
            <a:spLocks noGrp="1"/>
          </p:cNvSpPr>
          <p:nvPr>
            <p:ph type="sldNum" sz="quarter" idx="8"/>
          </p:nvPr>
        </p:nvSpPr>
        <p:spPr>
          <a:xfrm>
            <a:off x="11044379" y="6356351"/>
            <a:ext cx="759692" cy="365129"/>
          </a:xfrm>
          <a:prstGeom prst="rect">
            <a:avLst/>
          </a:prstGeom>
        </p:spPr>
        <p:txBody>
          <a:bodyPr/>
          <a:lstStyle>
            <a:lvl1pPr>
              <a:defRPr/>
            </a:lvl1pPr>
          </a:lstStyle>
          <a:p>
            <a:pPr lvl="0"/>
            <a:fld id="{C2B15A99-32D5-48D2-9AB1-A17973B7257B}" type="slidenum">
              <a:t>‹#›</a:t>
            </a:fld>
            <a:endParaRPr lang="en-GB" dirty="0"/>
          </a:p>
        </p:txBody>
      </p:sp>
      <p:sp>
        <p:nvSpPr>
          <p:cNvPr id="11" name="Text Placeholder 2">
            <a:extLst>
              <a:ext uri="{FF2B5EF4-FFF2-40B4-BE49-F238E27FC236}">
                <a16:creationId xmlns:a16="http://schemas.microsoft.com/office/drawing/2014/main" id="{50952F9A-BEAC-4493-AEC0-C7E834A588BC}"/>
              </a:ext>
            </a:extLst>
          </p:cNvPr>
          <p:cNvSpPr>
            <a:spLocks noGrp="1"/>
          </p:cNvSpPr>
          <p:nvPr>
            <p:ph type="body" idx="1" hasCustomPrompt="1"/>
          </p:nvPr>
        </p:nvSpPr>
        <p:spPr>
          <a:xfrm>
            <a:off x="908626" y="901414"/>
            <a:ext cx="10405919" cy="563231"/>
          </a:xfrm>
        </p:spPr>
        <p:txBody>
          <a:bodyPr>
            <a:spAutoFit/>
          </a:bodyPr>
          <a:lstStyle>
            <a:lvl1pPr marL="0" indent="0">
              <a:buNone/>
              <a:defRPr sz="3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Large text page</a:t>
            </a:r>
          </a:p>
        </p:txBody>
      </p:sp>
    </p:spTree>
    <p:extLst>
      <p:ext uri="{BB962C8B-B14F-4D97-AF65-F5344CB8AC3E}">
        <p14:creationId xmlns:p14="http://schemas.microsoft.com/office/powerpoint/2010/main" val="1998486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8_Custom Layout">
    <p:bg>
      <p:bgPr>
        <a:solidFill>
          <a:srgbClr val="FFFBEB"/>
        </a:solidFill>
        <a:effectLst/>
      </p:bgPr>
    </p:bg>
    <p:spTree>
      <p:nvGrpSpPr>
        <p:cNvPr id="1" name=""/>
        <p:cNvGrpSpPr/>
        <p:nvPr/>
      </p:nvGrpSpPr>
      <p:grpSpPr>
        <a:xfrm>
          <a:off x="0" y="0"/>
          <a:ext cx="0" cy="0"/>
          <a:chOff x="0" y="0"/>
          <a:chExt cx="0" cy="0"/>
        </a:xfrm>
      </p:grpSpPr>
      <p:sp>
        <p:nvSpPr>
          <p:cNvPr id="2" name="Rectangle: Diagonal Corners Rounded 4">
            <a:extLst>
              <a:ext uri="{FF2B5EF4-FFF2-40B4-BE49-F238E27FC236}">
                <a16:creationId xmlns:a16="http://schemas.microsoft.com/office/drawing/2014/main" id="{E28E3FE4-7C0A-4AA6-AFE1-3A10239D3207}"/>
              </a:ext>
            </a:extLst>
          </p:cNvPr>
          <p:cNvSpPr/>
          <p:nvPr/>
        </p:nvSpPr>
        <p:spPr>
          <a:xfrm flipV="1">
            <a:off x="522515" y="2093379"/>
            <a:ext cx="11005453" cy="4240923"/>
          </a:xfrm>
          <a:custGeom>
            <a:avLst>
              <a:gd name="f9" fmla="val 16667"/>
              <a:gd name="f10" fmla="val 0"/>
            </a:avLst>
            <a:gdLst>
              <a:gd name="f2" fmla="val 10800000"/>
              <a:gd name="f3" fmla="val 5400000"/>
              <a:gd name="f4" fmla="val 16200000"/>
              <a:gd name="f5" fmla="val w"/>
              <a:gd name="f6" fmla="val h"/>
              <a:gd name="f7" fmla="val ss"/>
              <a:gd name="f8" fmla="val 0"/>
              <a:gd name="f9" fmla="val 16667"/>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8 0 f37"/>
              <a:gd name="f40" fmla="+- f27 0 f38"/>
              <a:gd name="f41" fmla="*/ f37 29289 1"/>
              <a:gd name="f42" fmla="*/ f38 29289 1"/>
              <a:gd name="f43" fmla="*/ f37 f24 1"/>
              <a:gd name="f44" fmla="*/ f38 f24 1"/>
              <a:gd name="f45" fmla="*/ f41 1 100000"/>
              <a:gd name="f46" fmla="*/ f42 1 100000"/>
              <a:gd name="f47" fmla="*/ f40 f24 1"/>
              <a:gd name="f48" fmla="*/ f39 f24 1"/>
              <a:gd name="f49" fmla="+- f45 0 f46"/>
              <a:gd name="f50" fmla="?: f49 f45 f46"/>
              <a:gd name="f51" fmla="+- f27 0 f50"/>
              <a:gd name="f52" fmla="+- f28 0 f50"/>
              <a:gd name="f53" fmla="*/ f50 f24 1"/>
              <a:gd name="f54" fmla="*/ f51 f24 1"/>
              <a:gd name="f55" fmla="*/ f52 f24 1"/>
            </a:gdLst>
            <a:ahLst/>
            <a:cxnLst>
              <a:cxn ang="3cd4">
                <a:pos x="hc" y="t"/>
              </a:cxn>
              <a:cxn ang="0">
                <a:pos x="r" y="vc"/>
              </a:cxn>
              <a:cxn ang="cd4">
                <a:pos x="hc" y="b"/>
              </a:cxn>
              <a:cxn ang="cd2">
                <a:pos x="l" y="vc"/>
              </a:cxn>
            </a:cxnLst>
            <a:rect l="f53" t="f53" r="f54" b="f55"/>
            <a:pathLst>
              <a:path>
                <a:moveTo>
                  <a:pt x="f43" y="f29"/>
                </a:moveTo>
                <a:lnTo>
                  <a:pt x="f47" y="f29"/>
                </a:lnTo>
                <a:arcTo wR="f44" hR="f44" stAng="f4" swAng="f3"/>
                <a:lnTo>
                  <a:pt x="f32" y="f48"/>
                </a:lnTo>
                <a:arcTo wR="f43" hR="f43" stAng="f8" swAng="f3"/>
                <a:lnTo>
                  <a:pt x="f44" y="f33"/>
                </a:lnTo>
                <a:arcTo wR="f44" hR="f44" stAng="f3" swAng="f3"/>
                <a:lnTo>
                  <a:pt x="f29" y="f43"/>
                </a:lnTo>
                <a:arcTo wR="f43" hR="f43" stAng="f2" swAng="f3"/>
                <a:close/>
              </a:path>
            </a:pathLst>
          </a:custGeom>
          <a:noFill/>
          <a:ln w="38103" cap="flat">
            <a:solidFill>
              <a:srgbClr val="00A188"/>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dirty="0">
              <a:solidFill>
                <a:srgbClr val="FFFFFF"/>
              </a:solidFill>
              <a:uFillTx/>
              <a:latin typeface="Arial"/>
            </a:endParaRPr>
          </a:p>
        </p:txBody>
      </p:sp>
      <p:sp>
        <p:nvSpPr>
          <p:cNvPr id="4" name="Text Placeholder 7">
            <a:extLst>
              <a:ext uri="{FF2B5EF4-FFF2-40B4-BE49-F238E27FC236}">
                <a16:creationId xmlns:a16="http://schemas.microsoft.com/office/drawing/2014/main" id="{9AD86CED-9A73-450C-A71B-47B526E2A868}"/>
              </a:ext>
            </a:extLst>
          </p:cNvPr>
          <p:cNvSpPr txBox="1">
            <a:spLocks noGrp="1"/>
          </p:cNvSpPr>
          <p:nvPr>
            <p:ph type="body" sz="quarter" idx="4294967295"/>
          </p:nvPr>
        </p:nvSpPr>
        <p:spPr>
          <a:xfrm>
            <a:off x="1044573" y="2503490"/>
            <a:ext cx="9231316" cy="925509"/>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3200" b="1" i="0" u="none" strike="noStrike" cap="none" spc="0" baseline="0">
                <a:solidFill>
                  <a:srgbClr val="000000"/>
                </a:solidFill>
                <a:uFillTx/>
                <a:latin typeface="Calibri"/>
              </a:defRPr>
            </a:lvl1pPr>
          </a:lstStyle>
          <a:p>
            <a:pPr lvl="0"/>
            <a:r>
              <a:rPr lang="en-US"/>
              <a:t>Click to edit Master text styles</a:t>
            </a:r>
          </a:p>
        </p:txBody>
      </p:sp>
      <p:sp>
        <p:nvSpPr>
          <p:cNvPr id="5" name="Text Placeholder 7">
            <a:extLst>
              <a:ext uri="{FF2B5EF4-FFF2-40B4-BE49-F238E27FC236}">
                <a16:creationId xmlns:a16="http://schemas.microsoft.com/office/drawing/2014/main" id="{84B16E31-4CE8-4D5F-8E29-D7D65EF70AA2}"/>
              </a:ext>
            </a:extLst>
          </p:cNvPr>
          <p:cNvSpPr txBox="1">
            <a:spLocks noGrp="1"/>
          </p:cNvSpPr>
          <p:nvPr>
            <p:ph type="body" sz="quarter" idx="4294967295"/>
          </p:nvPr>
        </p:nvSpPr>
        <p:spPr>
          <a:xfrm>
            <a:off x="1044573" y="3662309"/>
            <a:ext cx="9231316" cy="925509"/>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2400" b="1" i="0" u="none" strike="noStrike" cap="none" spc="0" baseline="0">
                <a:solidFill>
                  <a:srgbClr val="000000"/>
                </a:solidFill>
                <a:uFillTx/>
                <a:latin typeface="Calibri"/>
              </a:defRPr>
            </a:lvl1pPr>
          </a:lstStyle>
          <a:p>
            <a:pPr lvl="0"/>
            <a:r>
              <a:rPr lang="en-US"/>
              <a:t>Click to edit Master text styles</a:t>
            </a:r>
          </a:p>
        </p:txBody>
      </p:sp>
      <p:sp>
        <p:nvSpPr>
          <p:cNvPr id="6" name="Text Placeholder 7">
            <a:extLst>
              <a:ext uri="{FF2B5EF4-FFF2-40B4-BE49-F238E27FC236}">
                <a16:creationId xmlns:a16="http://schemas.microsoft.com/office/drawing/2014/main" id="{156F0A68-F520-4BB3-B9B5-8E2472B72995}"/>
              </a:ext>
            </a:extLst>
          </p:cNvPr>
          <p:cNvSpPr txBox="1">
            <a:spLocks noGrp="1"/>
          </p:cNvSpPr>
          <p:nvPr>
            <p:ph type="body" sz="quarter" idx="4294967295"/>
          </p:nvPr>
        </p:nvSpPr>
        <p:spPr>
          <a:xfrm>
            <a:off x="1044573" y="4821128"/>
            <a:ext cx="9231316" cy="925509"/>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1800" b="0" i="0" u="none" strike="noStrike" cap="none" spc="0" baseline="0">
                <a:solidFill>
                  <a:srgbClr val="000000"/>
                </a:solidFill>
                <a:uFillTx/>
                <a:latin typeface="Calibri"/>
              </a:defRPr>
            </a:lvl1pPr>
          </a:lstStyle>
          <a:p>
            <a:pPr lvl="0"/>
            <a:r>
              <a:rPr lang="en-US"/>
              <a:t>Click to edit Master text styles</a:t>
            </a:r>
          </a:p>
        </p:txBody>
      </p:sp>
      <p:pic>
        <p:nvPicPr>
          <p:cNvPr id="7" name="Picture 6">
            <a:extLst>
              <a:ext uri="{FF2B5EF4-FFF2-40B4-BE49-F238E27FC236}">
                <a16:creationId xmlns:a16="http://schemas.microsoft.com/office/drawing/2014/main" id="{72E6E337-E03E-45FD-8D8C-328F4299B3A4}"/>
              </a:ext>
            </a:extLst>
          </p:cNvPr>
          <p:cNvPicPr>
            <a:picLocks noChangeAspect="1"/>
          </p:cNvPicPr>
          <p:nvPr userDrawn="1"/>
        </p:nvPicPr>
        <p:blipFill>
          <a:blip r:embed="rId2"/>
          <a:stretch>
            <a:fillRect/>
          </a:stretch>
        </p:blipFill>
        <p:spPr>
          <a:xfrm>
            <a:off x="8291513" y="598951"/>
            <a:ext cx="1314306" cy="1227767"/>
          </a:xfrm>
          <a:prstGeom prst="rect">
            <a:avLst/>
          </a:prstGeom>
        </p:spPr>
      </p:pic>
      <p:pic>
        <p:nvPicPr>
          <p:cNvPr id="3" name="Picture 2">
            <a:extLst>
              <a:ext uri="{FF2B5EF4-FFF2-40B4-BE49-F238E27FC236}">
                <a16:creationId xmlns:a16="http://schemas.microsoft.com/office/drawing/2014/main" id="{28FD4559-35A6-17C6-8A5D-A4CA135240D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975" y="18383"/>
            <a:ext cx="2538580" cy="1882265"/>
          </a:xfrm>
          <a:prstGeom prst="rect">
            <a:avLst/>
          </a:prstGeom>
        </p:spPr>
      </p:pic>
    </p:spTree>
    <p:extLst>
      <p:ext uri="{BB962C8B-B14F-4D97-AF65-F5344CB8AC3E}">
        <p14:creationId xmlns:p14="http://schemas.microsoft.com/office/powerpoint/2010/main" val="195756954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edit Master text styles</a:t>
            </a:r>
          </a:p>
          <a:p>
            <a:pPr lvl="1"/>
            <a:r>
              <a:rPr lang="en-GB" dirty="0"/>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24372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edit Master text styles</a:t>
            </a:r>
          </a:p>
          <a:p>
            <a:pPr lvl="1"/>
            <a:r>
              <a:rPr lang="en-GB" dirty="0"/>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57332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edit Master text styles</a:t>
            </a:r>
          </a:p>
          <a:p>
            <a:pPr lvl="1"/>
            <a:r>
              <a:rPr lang="en-GB" dirty="0"/>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28701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slide with image 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dirty="0"/>
              <a:t>Headline over a number of lines,</a:t>
            </a:r>
            <a:br>
              <a:rPr lang="en-GB" dirty="0"/>
            </a:br>
            <a:r>
              <a:rPr lang="en-GB" dirty="0"/>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dirty="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Tree>
    <p:extLst>
      <p:ext uri="{BB962C8B-B14F-4D97-AF65-F5344CB8AC3E}">
        <p14:creationId xmlns:p14="http://schemas.microsoft.com/office/powerpoint/2010/main" val="304328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18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theme" Target="../theme/theme2.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12/02/2026</a:t>
            </a:fld>
            <a:endParaRPr lang="en-GB" dirty="0"/>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dirty="0"/>
          </a:p>
        </p:txBody>
      </p:sp>
    </p:spTree>
    <p:extLst>
      <p:ext uri="{BB962C8B-B14F-4D97-AF65-F5344CB8AC3E}">
        <p14:creationId xmlns:p14="http://schemas.microsoft.com/office/powerpoint/2010/main" val="945044896"/>
      </p:ext>
    </p:extLst>
  </p:cSld>
  <p:clrMap bg1="dk1" tx1="lt1" bg2="dk2" tx2="lt2" accent1="accent1" accent2="accent2" accent3="accent3" accent4="accent4" accent5="accent5" accent6="accent6" hlink="hlink" folHlink="folHlink"/>
  <p:sldLayoutIdLst>
    <p:sldLayoutId id="2147483817" r:id="rId1"/>
    <p:sldLayoutId id="2147483785" r:id="rId2"/>
    <p:sldLayoutId id="2147483833" r:id="rId3"/>
    <p:sldLayoutId id="2147483834" r:id="rId4"/>
    <p:sldLayoutId id="2147483826" r:id="rId5"/>
    <p:sldLayoutId id="2147483931" r:id="rId6"/>
    <p:sldLayoutId id="2147483827" r:id="rId7"/>
    <p:sldLayoutId id="2147483818" r:id="rId8"/>
    <p:sldLayoutId id="2147483813" r:id="rId9"/>
    <p:sldLayoutId id="2147483814" r:id="rId10"/>
    <p:sldLayoutId id="2147483815" r:id="rId11"/>
    <p:sldLayoutId id="2147483719" r:id="rId12"/>
    <p:sldLayoutId id="2147483938" r:id="rId13"/>
    <p:sldLayoutId id="2147483939" r:id="rId14"/>
    <p:sldLayoutId id="2147483933" r:id="rId15"/>
    <p:sldLayoutId id="2147483824" r:id="rId16"/>
    <p:sldLayoutId id="2147483926" r:id="rId17"/>
    <p:sldLayoutId id="2147483927" r:id="rId18"/>
    <p:sldLayoutId id="2147483929" r:id="rId19"/>
    <p:sldLayoutId id="2147483928" r:id="rId20"/>
    <p:sldLayoutId id="2147483930" r:id="rId21"/>
    <p:sldLayoutId id="2147483924" r:id="rId22"/>
    <p:sldLayoutId id="2147483940" r:id="rId23"/>
    <p:sldLayoutId id="2147483934" r:id="rId24"/>
    <p:sldLayoutId id="2147483936" r:id="rId25"/>
    <p:sldLayoutId id="2147483937" r:id="rId26"/>
    <p:sldLayoutId id="2147483825" r:id="rId27"/>
    <p:sldLayoutId id="2147483935" r:id="rId28"/>
    <p:sldLayoutId id="2147483941"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60B943-7FEE-4EBA-894D-1AFF2D304472}"/>
              </a:ext>
            </a:extLst>
          </p:cNvPr>
          <p:cNvSpPr>
            <a:spLocks noGrp="1"/>
          </p:cNvSpPr>
          <p:nvPr>
            <p:ph type="title"/>
          </p:nvPr>
        </p:nvSpPr>
        <p:spPr>
          <a:xfrm>
            <a:off x="360000" y="360000"/>
            <a:ext cx="11444072" cy="535531"/>
          </a:xfrm>
          <a:prstGeom prst="rect">
            <a:avLst/>
          </a:prstGeom>
        </p:spPr>
        <p:txBody>
          <a:bodyPr vert="horz" lIns="91440" tIns="45720" rIns="91440" bIns="45720" rtlCol="0" anchor="t" anchorCtr="0">
            <a:sp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7B1BCFDC-5D94-4F0B-82D3-04481417E05B}"/>
              </a:ext>
            </a:extLst>
          </p:cNvPr>
          <p:cNvSpPr>
            <a:spLocks noGrp="1"/>
          </p:cNvSpPr>
          <p:nvPr>
            <p:ph type="body" idx="1"/>
          </p:nvPr>
        </p:nvSpPr>
        <p:spPr>
          <a:xfrm>
            <a:off x="359999" y="1440000"/>
            <a:ext cx="11444073" cy="4351338"/>
          </a:xfrm>
          <a:prstGeom prst="rect">
            <a:avLst/>
          </a:prstGeom>
        </p:spPr>
        <p:txBody>
          <a:bodyPr vert="horz" lIns="91440" tIns="45720" rIns="91440" bIns="45720" rtlCol="0">
            <a:normAutofit/>
          </a:body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en-US" dirty="0"/>
              <a:t>Heading 1</a:t>
            </a:r>
          </a:p>
          <a:p>
            <a:pPr marL="0" lvl="1" indent="0" algn="l" defTabSz="914400" rtl="0" eaLnBrk="1" latinLnBrk="0" hangingPunct="1">
              <a:lnSpc>
                <a:spcPct val="90000"/>
              </a:lnSpc>
              <a:spcBef>
                <a:spcPts val="0"/>
              </a:spcBef>
              <a:spcAft>
                <a:spcPts val="600"/>
              </a:spcAft>
              <a:buFont typeface="Arial" panose="020B0604020202020204" pitchFamily="34" charset="0"/>
              <a:buNone/>
            </a:pPr>
            <a:r>
              <a:rPr lang="en-US" dirty="0"/>
              <a:t>Heading 2</a:t>
            </a:r>
          </a:p>
          <a:p>
            <a:pPr marL="0" lvl="2" indent="0" algn="l" defTabSz="914400" rtl="0" eaLnBrk="1" latinLnBrk="0" hangingPunct="1">
              <a:lnSpc>
                <a:spcPct val="90000"/>
              </a:lnSpc>
              <a:spcBef>
                <a:spcPts val="0"/>
              </a:spcBef>
              <a:spcAft>
                <a:spcPts val="600"/>
              </a:spcAft>
              <a:buFont typeface="Arial" panose="020B0604020202020204" pitchFamily="34" charset="0"/>
              <a:buNone/>
            </a:pPr>
            <a:r>
              <a:rPr lang="en-US" dirty="0"/>
              <a:t>Body copy</a:t>
            </a:r>
          </a:p>
          <a:p>
            <a:pPr marL="0" lvl="3" indent="-228600" algn="l" defTabSz="914400" rtl="0" eaLnBrk="1" latinLnBrk="0" hangingPunct="1">
              <a:lnSpc>
                <a:spcPct val="90000"/>
              </a:lnSpc>
              <a:spcBef>
                <a:spcPts val="500"/>
              </a:spcBef>
              <a:buFont typeface="Arial" panose="020B0604020202020204" pitchFamily="34" charset="0"/>
              <a:buChar char="•"/>
            </a:pPr>
            <a:r>
              <a:rPr lang="en-US" dirty="0"/>
              <a:t>Bullet</a:t>
            </a:r>
          </a:p>
          <a:p>
            <a:pPr marL="460800" lvl="4" indent="-228600" algn="l" defTabSz="914400" rtl="0" eaLnBrk="1" latinLnBrk="0" hangingPunct="1">
              <a:lnSpc>
                <a:spcPct val="90000"/>
              </a:lnSpc>
              <a:spcBef>
                <a:spcPts val="500"/>
              </a:spcBef>
              <a:buFont typeface="Arial" panose="020B0604020202020204" pitchFamily="34" charset="0"/>
              <a:buChar char="•"/>
            </a:pPr>
            <a:r>
              <a:rPr lang="en-US" dirty="0"/>
              <a:t>Bullet sub</a:t>
            </a:r>
            <a:endParaRPr lang="en-GB" dirty="0"/>
          </a:p>
        </p:txBody>
      </p:sp>
      <p:sp>
        <p:nvSpPr>
          <p:cNvPr id="5" name="Footer Placeholder 4">
            <a:extLst>
              <a:ext uri="{FF2B5EF4-FFF2-40B4-BE49-F238E27FC236}">
                <a16:creationId xmlns:a16="http://schemas.microsoft.com/office/drawing/2014/main" id="{14055446-D695-44BC-B721-FA7A3D3B3C66}"/>
              </a:ext>
            </a:extLst>
          </p:cNvPr>
          <p:cNvSpPr>
            <a:spLocks noGrp="1"/>
          </p:cNvSpPr>
          <p:nvPr>
            <p:ph type="ftr" sz="quarter" idx="3"/>
          </p:nvPr>
        </p:nvSpPr>
        <p:spPr>
          <a:xfrm>
            <a:off x="4445000" y="6356350"/>
            <a:ext cx="6380018" cy="365125"/>
          </a:xfrm>
          <a:prstGeom prst="rect">
            <a:avLst/>
          </a:prstGeom>
        </p:spPr>
        <p:txBody>
          <a:bodyPr vert="horz" lIns="91440" tIns="36000" rIns="91440" bIns="36000" rtlCol="0" anchor="b" anchorCtr="0"/>
          <a:lstStyle>
            <a:lvl1pPr algn="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680DA2C-4054-4870-AE04-3BEF0E4964D5}"/>
              </a:ext>
            </a:extLst>
          </p:cNvPr>
          <p:cNvSpPr>
            <a:spLocks noGrp="1"/>
          </p:cNvSpPr>
          <p:nvPr>
            <p:ph type="sldNum" sz="quarter" idx="4"/>
          </p:nvPr>
        </p:nvSpPr>
        <p:spPr>
          <a:xfrm>
            <a:off x="11044381" y="6356350"/>
            <a:ext cx="759691" cy="365125"/>
          </a:xfrm>
          <a:prstGeom prst="rect">
            <a:avLst/>
          </a:prstGeom>
        </p:spPr>
        <p:txBody>
          <a:bodyPr vert="horz" lIns="91440" tIns="36000" rIns="91440" bIns="36000" rtlCol="0" anchor="b" anchorCtr="0"/>
          <a:lstStyle>
            <a:lvl1pPr algn="r">
              <a:defRPr sz="1200">
                <a:solidFill>
                  <a:schemeClr val="tx1">
                    <a:tint val="75000"/>
                  </a:schemeClr>
                </a:solidFill>
              </a:defRPr>
            </a:lvl1pPr>
          </a:lstStyle>
          <a:p>
            <a:fld id="{06A44ADC-FBC0-4698-B0EC-1AD4A4060383}" type="slidenum">
              <a:rPr lang="en-GB" smtClean="0"/>
              <a:t>‹#›</a:t>
            </a:fld>
            <a:endParaRPr lang="en-GB" dirty="0"/>
          </a:p>
        </p:txBody>
      </p:sp>
    </p:spTree>
    <p:extLst>
      <p:ext uri="{BB962C8B-B14F-4D97-AF65-F5344CB8AC3E}">
        <p14:creationId xmlns:p14="http://schemas.microsoft.com/office/powerpoint/2010/main" val="4480747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lnSpc>
          <a:spcPct val="90000"/>
        </a:lnSpc>
        <a:spcBef>
          <a:spcPct val="0"/>
        </a:spcBef>
        <a:buNone/>
        <a:defRPr lang="en-GB" sz="3200" b="1" kern="120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100" b="1"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b="1"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3pPr>
      <a:lvl4pPr marL="57150" indent="-28575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tx1"/>
          </a:solidFill>
          <a:latin typeface="+mn-lt"/>
          <a:ea typeface="+mn-ea"/>
          <a:cs typeface="+mn-cs"/>
        </a:defRPr>
      </a:lvl4pPr>
      <a:lvl5pPr marL="517950" indent="-285750" algn="l" defTabSz="914400" rtl="0" eaLnBrk="1" latinLnBrk="0" hangingPunct="1">
        <a:lnSpc>
          <a:spcPct val="90000"/>
        </a:lnSpc>
        <a:spcBef>
          <a:spcPts val="500"/>
        </a:spcBef>
        <a:buFont typeface="Arial" panose="020B0604020202020204" pitchFamily="34" charset="0"/>
        <a:buChar char="•"/>
        <a:defRPr lang="en-GB"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find-government-grants.service.gov.uk/apply/applicant"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mailto:ggms.gamharmtreat@cabinetoffice.gov.uk"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microsoft.com/office/2018/10/relationships/comments" Target="../comments/modernComment_7FFE5A3B_D814A770.xml"/><Relationship Id="rId1" Type="http://schemas.openxmlformats.org/officeDocument/2006/relationships/slideLayout" Target="../slideLayouts/slideLayout3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microsoft.com/office/2018/10/relationships/comments" Target="../comments/modernComment_7FFE5A3C_EB649B07.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36.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p:txBody>
          <a:bodyPr/>
          <a:lstStyle/>
          <a:p>
            <a:r>
              <a:rPr lang="en-GB" sz="4400" dirty="0"/>
              <a:t>NHS England Gambling Harms Treatment VCSE Grant Fund </a:t>
            </a:r>
          </a:p>
        </p:txBody>
      </p:sp>
      <p:sp>
        <p:nvSpPr>
          <p:cNvPr id="3" name="Subtitle 2">
            <a:extLst>
              <a:ext uri="{FF2B5EF4-FFF2-40B4-BE49-F238E27FC236}">
                <a16:creationId xmlns:a16="http://schemas.microsoft.com/office/drawing/2014/main" id="{2AB96998-8BA0-CF4D-B57F-DEBCAD1141C5}"/>
              </a:ext>
            </a:extLst>
          </p:cNvPr>
          <p:cNvSpPr>
            <a:spLocks noGrp="1"/>
          </p:cNvSpPr>
          <p:nvPr>
            <p:ph type="subTitle" idx="1"/>
          </p:nvPr>
        </p:nvSpPr>
        <p:spPr>
          <a:xfrm>
            <a:off x="544144" y="3798408"/>
            <a:ext cx="5664000" cy="1024967"/>
          </a:xfrm>
        </p:spPr>
        <p:txBody>
          <a:bodyPr/>
          <a:lstStyle/>
          <a:p>
            <a:r>
              <a:rPr lang="en-GB" b="1" dirty="0"/>
              <a:t>Information session for applicants </a:t>
            </a:r>
          </a:p>
        </p:txBody>
      </p:sp>
      <p:sp>
        <p:nvSpPr>
          <p:cNvPr id="5" name="Text Placeholder 4">
            <a:extLst>
              <a:ext uri="{FF2B5EF4-FFF2-40B4-BE49-F238E27FC236}">
                <a16:creationId xmlns:a16="http://schemas.microsoft.com/office/drawing/2014/main" id="{4EC28130-0853-7C60-E81A-5E466AC3DC6D}"/>
              </a:ext>
            </a:extLst>
          </p:cNvPr>
          <p:cNvSpPr>
            <a:spLocks noGrp="1"/>
          </p:cNvSpPr>
          <p:nvPr>
            <p:ph type="body" sz="quarter" idx="13"/>
          </p:nvPr>
        </p:nvSpPr>
        <p:spPr/>
        <p:txBody>
          <a:bodyPr/>
          <a:lstStyle/>
          <a:p>
            <a:r>
              <a:rPr lang="en-GB" dirty="0"/>
              <a:t>5</a:t>
            </a:r>
            <a:r>
              <a:rPr lang="en-GB" baseline="30000" dirty="0"/>
              <a:t> </a:t>
            </a:r>
            <a:r>
              <a:rPr lang="en-GB" dirty="0"/>
              <a:t>February 2026</a:t>
            </a:r>
          </a:p>
        </p:txBody>
      </p:sp>
    </p:spTree>
    <p:extLst>
      <p:ext uri="{BB962C8B-B14F-4D97-AF65-F5344CB8AC3E}">
        <p14:creationId xmlns:p14="http://schemas.microsoft.com/office/powerpoint/2010/main" val="383023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D3458-7A8F-50C6-F0C8-073FE82A6EC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A147F6-535C-ED33-ACBD-0D6AE02A713D}"/>
              </a:ext>
            </a:extLst>
          </p:cNvPr>
          <p:cNvSpPr>
            <a:spLocks noGrp="1"/>
          </p:cNvSpPr>
          <p:nvPr>
            <p:ph idx="1"/>
          </p:nvPr>
        </p:nvSpPr>
        <p:spPr>
          <a:xfrm>
            <a:off x="1121433" y="1199071"/>
            <a:ext cx="10619117" cy="4361743"/>
          </a:xfrm>
        </p:spPr>
        <p:txBody>
          <a:bodyPr vert="horz" lIns="0" tIns="0" rIns="0" bIns="0" numCol="1" spcCol="432000" rtlCol="0" anchor="t">
            <a:noAutofit/>
          </a:bodyPr>
          <a:lstStyle/>
          <a:p>
            <a:pPr lvl="0"/>
            <a:r>
              <a:rPr lang="en-GB" sz="1800" b="1" dirty="0">
                <a:solidFill>
                  <a:schemeClr val="tx1"/>
                </a:solidFill>
              </a:rPr>
              <a:t>Lead organisations must…</a:t>
            </a:r>
          </a:p>
          <a:p>
            <a:pPr lvl="0"/>
            <a:r>
              <a:rPr lang="en-GB" sz="1800" dirty="0">
                <a:solidFill>
                  <a:schemeClr val="tx1"/>
                </a:solidFill>
              </a:rPr>
              <a:t>Fall in defined category of VCSE (voluntary, community and social enterprise) organisation.  </a:t>
            </a:r>
          </a:p>
          <a:p>
            <a:pPr lvl="0"/>
            <a:endParaRPr lang="en-GB" sz="1800" dirty="0">
              <a:solidFill>
                <a:schemeClr val="tx1"/>
              </a:solidFill>
            </a:endParaRPr>
          </a:p>
          <a:p>
            <a:pPr lvl="0"/>
            <a:r>
              <a:rPr lang="en-GB" sz="1800" dirty="0">
                <a:solidFill>
                  <a:schemeClr val="tx1"/>
                </a:solidFill>
              </a:rPr>
              <a:t>Be able to use the grant for treatment activity delivered in England (locally, regionally or nationally). ​​ </a:t>
            </a:r>
          </a:p>
          <a:p>
            <a:pPr lvl="0"/>
            <a:endParaRPr lang="en-GB" sz="1800" dirty="0">
              <a:solidFill>
                <a:schemeClr val="tx1"/>
              </a:solidFill>
            </a:endParaRPr>
          </a:p>
          <a:p>
            <a:pPr lvl="0"/>
            <a:r>
              <a:rPr lang="en-GB" sz="1800" dirty="0">
                <a:solidFill>
                  <a:schemeClr val="tx1"/>
                </a:solidFill>
              </a:rPr>
              <a:t>Be able to fully mobilise the service within Q1​ (April ​to June)​​ of 2026-27 and deliver all outputs by 31 March 2027.</a:t>
            </a:r>
          </a:p>
          <a:p>
            <a:endParaRPr lang="en-GB" sz="1800" dirty="0">
              <a:solidFill>
                <a:schemeClr val="tx1"/>
              </a:solidFill>
            </a:endParaRPr>
          </a:p>
          <a:p>
            <a:r>
              <a:rPr lang="en-GB" sz="1800" dirty="0">
                <a:solidFill>
                  <a:schemeClr val="tx1"/>
                </a:solidFill>
              </a:rPr>
              <a:t>Be in adherence with the Declaration of Interest Policy developed by statutory levy system commissioners from 1 April 2026.</a:t>
            </a:r>
            <a:endParaRPr lang="en-GB" sz="1800" dirty="0">
              <a:solidFill>
                <a:schemeClr val="tx1"/>
              </a:solidFill>
              <a:cs typeface="Arial"/>
            </a:endParaRPr>
          </a:p>
          <a:p>
            <a:endParaRPr lang="en-GB" sz="1800" dirty="0">
              <a:solidFill>
                <a:schemeClr val="tx1"/>
              </a:solidFill>
            </a:endParaRPr>
          </a:p>
          <a:p>
            <a:r>
              <a:rPr lang="en-GB" sz="1800" dirty="0">
                <a:solidFill>
                  <a:schemeClr val="tx1"/>
                </a:solidFill>
              </a:rPr>
              <a:t>Have been registered and operating for at least one year by 3 February 2026.</a:t>
            </a:r>
            <a:endParaRPr lang="en-GB" sz="1800" dirty="0">
              <a:solidFill>
                <a:schemeClr val="tx1"/>
              </a:solidFill>
              <a:cs typeface="Arial"/>
            </a:endParaRPr>
          </a:p>
          <a:p>
            <a:endParaRPr lang="en-GB" sz="1800" dirty="0">
              <a:solidFill>
                <a:schemeClr val="tx1"/>
              </a:solidFill>
            </a:endParaRPr>
          </a:p>
          <a:p>
            <a:r>
              <a:rPr lang="en-GB" sz="1800" dirty="0">
                <a:solidFill>
                  <a:schemeClr val="tx1"/>
                </a:solidFill>
              </a:rPr>
              <a:t>Submit only ONE application per lead organisation. (Organisations are welcome to be part of consortium applications from other lead organisations).</a:t>
            </a:r>
          </a:p>
          <a:p>
            <a:pPr marL="285750" lvl="0" indent="-285750">
              <a:buFont typeface="Arial" panose="020B0604020202020204" pitchFamily="34" charset="0"/>
              <a:buChar char="•"/>
            </a:pPr>
            <a:endParaRPr lang="en-GB" sz="1600" dirty="0"/>
          </a:p>
          <a:p>
            <a:pPr lvl="0"/>
            <a:endParaRPr lang="en-GB" sz="1600" dirty="0"/>
          </a:p>
          <a:p>
            <a:pPr marL="285750" lvl="0" indent="-285750">
              <a:buFont typeface="Arial" panose="020B0604020202020204" pitchFamily="34" charset="0"/>
              <a:buChar char="•"/>
            </a:pPr>
            <a:endParaRPr lang="en-GB" sz="1600" dirty="0"/>
          </a:p>
          <a:p>
            <a:pPr marL="285750" lvl="0" indent="-285750">
              <a:buFont typeface="Arial" panose="020B0604020202020204" pitchFamily="34" charset="0"/>
              <a:buChar char="•"/>
            </a:pPr>
            <a:endParaRPr lang="en-GB" sz="1600" dirty="0"/>
          </a:p>
          <a:p>
            <a:pPr marL="285750" lvl="0" indent="-285750">
              <a:buFont typeface="Arial" panose="020B0604020202020204" pitchFamily="34" charset="0"/>
              <a:buChar char="•"/>
            </a:pPr>
            <a:endParaRPr lang="en-GB" sz="1600" dirty="0"/>
          </a:p>
        </p:txBody>
      </p:sp>
      <p:sp>
        <p:nvSpPr>
          <p:cNvPr id="4" name="Title 3">
            <a:extLst>
              <a:ext uri="{FF2B5EF4-FFF2-40B4-BE49-F238E27FC236}">
                <a16:creationId xmlns:a16="http://schemas.microsoft.com/office/drawing/2014/main" id="{DA13E868-44D3-A013-6F46-96505F46517F}"/>
              </a:ext>
            </a:extLst>
          </p:cNvPr>
          <p:cNvSpPr>
            <a:spLocks noGrp="1"/>
          </p:cNvSpPr>
          <p:nvPr>
            <p:ph type="title"/>
          </p:nvPr>
        </p:nvSpPr>
        <p:spPr>
          <a:xfrm>
            <a:off x="466506" y="333885"/>
            <a:ext cx="11404154" cy="865186"/>
          </a:xfrm>
        </p:spPr>
        <p:txBody>
          <a:bodyPr>
            <a:normAutofit/>
          </a:bodyPr>
          <a:lstStyle/>
          <a:p>
            <a:r>
              <a:rPr lang="en-GB" sz="3200" dirty="0"/>
              <a:t>Eligibility </a:t>
            </a:r>
          </a:p>
        </p:txBody>
      </p:sp>
      <p:pic>
        <p:nvPicPr>
          <p:cNvPr id="8" name="Graphic 7" descr="Tick with solid fill">
            <a:extLst>
              <a:ext uri="{FF2B5EF4-FFF2-40B4-BE49-F238E27FC236}">
                <a16:creationId xmlns:a16="http://schemas.microsoft.com/office/drawing/2014/main" id="{464A715B-D0AB-8A25-61C7-9D30E55975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8054" y="1519318"/>
            <a:ext cx="451796" cy="451796"/>
          </a:xfrm>
          <a:prstGeom prst="rect">
            <a:avLst/>
          </a:prstGeom>
        </p:spPr>
      </p:pic>
      <p:pic>
        <p:nvPicPr>
          <p:cNvPr id="9" name="Graphic 8" descr="Tick with solid fill">
            <a:extLst>
              <a:ext uri="{FF2B5EF4-FFF2-40B4-BE49-F238E27FC236}">
                <a16:creationId xmlns:a16="http://schemas.microsoft.com/office/drawing/2014/main" id="{979C83B9-FA0D-5DF5-FBCD-9A7A34447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8054" y="2230183"/>
            <a:ext cx="451796" cy="451796"/>
          </a:xfrm>
          <a:prstGeom prst="rect">
            <a:avLst/>
          </a:prstGeom>
        </p:spPr>
      </p:pic>
      <p:pic>
        <p:nvPicPr>
          <p:cNvPr id="10" name="Graphic 9" descr="Tick with solid fill">
            <a:extLst>
              <a:ext uri="{FF2B5EF4-FFF2-40B4-BE49-F238E27FC236}">
                <a16:creationId xmlns:a16="http://schemas.microsoft.com/office/drawing/2014/main" id="{AC10B14B-C554-7F94-95F0-9C4400E91B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1995" y="3026493"/>
            <a:ext cx="451796" cy="451796"/>
          </a:xfrm>
          <a:prstGeom prst="rect">
            <a:avLst/>
          </a:prstGeom>
        </p:spPr>
      </p:pic>
      <p:pic>
        <p:nvPicPr>
          <p:cNvPr id="11" name="Graphic 10" descr="Tick with solid fill">
            <a:extLst>
              <a:ext uri="{FF2B5EF4-FFF2-40B4-BE49-F238E27FC236}">
                <a16:creationId xmlns:a16="http://schemas.microsoft.com/office/drawing/2014/main" id="{B313F399-49EB-EEA6-B7FD-45C89BE9A2B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8072" y="3864678"/>
            <a:ext cx="451796" cy="451796"/>
          </a:xfrm>
          <a:prstGeom prst="rect">
            <a:avLst/>
          </a:prstGeom>
        </p:spPr>
      </p:pic>
      <p:pic>
        <p:nvPicPr>
          <p:cNvPr id="12" name="Graphic 11" descr="Tick with solid fill">
            <a:extLst>
              <a:ext uri="{FF2B5EF4-FFF2-40B4-BE49-F238E27FC236}">
                <a16:creationId xmlns:a16="http://schemas.microsoft.com/office/drawing/2014/main" id="{65A64135-8223-F797-FC4D-985EA815F5A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8072" y="4761803"/>
            <a:ext cx="451796" cy="451796"/>
          </a:xfrm>
          <a:prstGeom prst="rect">
            <a:avLst/>
          </a:prstGeom>
        </p:spPr>
      </p:pic>
      <p:pic>
        <p:nvPicPr>
          <p:cNvPr id="13" name="Graphic 12" descr="Tick with solid fill">
            <a:extLst>
              <a:ext uri="{FF2B5EF4-FFF2-40B4-BE49-F238E27FC236}">
                <a16:creationId xmlns:a16="http://schemas.microsoft.com/office/drawing/2014/main" id="{6E739A13-649A-4A7B-6B97-88B700D480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0816" y="5560814"/>
            <a:ext cx="451796" cy="451796"/>
          </a:xfrm>
          <a:prstGeom prst="rect">
            <a:avLst/>
          </a:prstGeom>
        </p:spPr>
      </p:pic>
    </p:spTree>
    <p:extLst>
      <p:ext uri="{BB962C8B-B14F-4D97-AF65-F5344CB8AC3E}">
        <p14:creationId xmlns:p14="http://schemas.microsoft.com/office/powerpoint/2010/main" val="258892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665A5-9038-FD3F-D37C-40A8FED2C8A1}"/>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CC1DB31C-895F-3837-213E-94CE485BE345}"/>
              </a:ext>
            </a:extLst>
          </p:cNvPr>
          <p:cNvSpPr>
            <a:spLocks noGrp="1"/>
          </p:cNvSpPr>
          <p:nvPr>
            <p:ph type="title"/>
          </p:nvPr>
        </p:nvSpPr>
        <p:spPr>
          <a:xfrm>
            <a:off x="631081" y="274109"/>
            <a:ext cx="11205073" cy="721024"/>
          </a:xfrm>
        </p:spPr>
        <p:txBody>
          <a:bodyPr>
            <a:normAutofit/>
          </a:bodyPr>
          <a:lstStyle/>
          <a:p>
            <a:r>
              <a:rPr lang="en-GB" sz="3200" spc="-40" dirty="0"/>
              <a:t>Key details</a:t>
            </a:r>
          </a:p>
        </p:txBody>
      </p:sp>
      <p:graphicFrame>
        <p:nvGraphicFramePr>
          <p:cNvPr id="14" name="Table 13">
            <a:extLst>
              <a:ext uri="{FF2B5EF4-FFF2-40B4-BE49-F238E27FC236}">
                <a16:creationId xmlns:a16="http://schemas.microsoft.com/office/drawing/2014/main" id="{AFBA0568-3CC6-E183-2EAD-32CA22A4FD41}"/>
              </a:ext>
            </a:extLst>
          </p:cNvPr>
          <p:cNvGraphicFramePr>
            <a:graphicFrameLocks noGrp="1"/>
          </p:cNvGraphicFramePr>
          <p:nvPr>
            <p:extLst>
              <p:ext uri="{D42A27DB-BD31-4B8C-83A1-F6EECF244321}">
                <p14:modId xmlns:p14="http://schemas.microsoft.com/office/powerpoint/2010/main" val="4239099693"/>
              </p:ext>
            </p:extLst>
          </p:nvPr>
        </p:nvGraphicFramePr>
        <p:xfrm>
          <a:off x="554492" y="1084375"/>
          <a:ext cx="11205073" cy="5076702"/>
        </p:xfrm>
        <a:graphic>
          <a:graphicData uri="http://schemas.openxmlformats.org/drawingml/2006/table">
            <a:tbl>
              <a:tblPr firstRow="1" bandRow="1">
                <a:tableStyleId>{22838BEF-8BB2-4498-84A7-C5851F593DF1}</a:tableStyleId>
              </a:tblPr>
              <a:tblGrid>
                <a:gridCol w="2349645">
                  <a:extLst>
                    <a:ext uri="{9D8B030D-6E8A-4147-A177-3AD203B41FA5}">
                      <a16:colId xmlns:a16="http://schemas.microsoft.com/office/drawing/2014/main" val="432335426"/>
                    </a:ext>
                  </a:extLst>
                </a:gridCol>
                <a:gridCol w="8855428">
                  <a:extLst>
                    <a:ext uri="{9D8B030D-6E8A-4147-A177-3AD203B41FA5}">
                      <a16:colId xmlns:a16="http://schemas.microsoft.com/office/drawing/2014/main" val="58015765"/>
                    </a:ext>
                  </a:extLst>
                </a:gridCol>
              </a:tblGrid>
              <a:tr h="487405">
                <a:tc>
                  <a:txBody>
                    <a:bodyPr/>
                    <a:lstStyle/>
                    <a:p>
                      <a:pPr indent="0"/>
                      <a:r>
                        <a:rPr lang="en-GB" sz="1600" dirty="0">
                          <a:solidFill>
                            <a:schemeClr val="tx1"/>
                          </a:solidFill>
                        </a:rPr>
                        <a:t>Timescale</a:t>
                      </a:r>
                    </a:p>
                  </a:txBody>
                  <a:tcPr/>
                </a:tc>
                <a:tc>
                  <a:txBody>
                    <a:bodyPr/>
                    <a:lstStyle/>
                    <a:p>
                      <a:pPr marL="0" indent="0">
                        <a:buFont typeface="Arial" panose="020B0604020202020204" pitchFamily="34" charset="0"/>
                        <a:buNone/>
                      </a:pPr>
                      <a:r>
                        <a:rPr lang="en-GB" sz="1400" b="0" dirty="0">
                          <a:solidFill>
                            <a:schemeClr val="tx1"/>
                          </a:solidFill>
                        </a:rPr>
                        <a:t>Grants are for a 12-month period between 1 April 2026 and 31 March 2027</a:t>
                      </a:r>
                    </a:p>
                  </a:txBody>
                  <a:tcPr/>
                </a:tc>
                <a:extLst>
                  <a:ext uri="{0D108BD9-81ED-4DB2-BD59-A6C34878D82A}">
                    <a16:rowId xmlns:a16="http://schemas.microsoft.com/office/drawing/2014/main" val="135021917"/>
                  </a:ext>
                </a:extLst>
              </a:tr>
              <a:tr h="1297459">
                <a:tc>
                  <a:txBody>
                    <a:bodyPr/>
                    <a:lstStyle/>
                    <a:p>
                      <a:pPr indent="0"/>
                      <a:r>
                        <a:rPr lang="en-GB" sz="1600" b="1" dirty="0">
                          <a:solidFill>
                            <a:schemeClr val="tx1"/>
                          </a:solidFill>
                        </a:rPr>
                        <a:t>Objectives</a:t>
                      </a:r>
                    </a:p>
                  </a:txBody>
                  <a:tcPr/>
                </a:tc>
                <a:tc>
                  <a:txBody>
                    <a:bodyPr/>
                    <a:lstStyle/>
                    <a:p>
                      <a:pPr marL="35560" lvl="0" indent="0">
                        <a:buFont typeface="Arial" panose="020B0604020202020204" pitchFamily="34" charset="0"/>
                        <a:buNone/>
                      </a:pPr>
                      <a:r>
                        <a:rPr lang="en-GB" sz="1400" dirty="0">
                          <a:solidFill>
                            <a:schemeClr val="tx1"/>
                          </a:solidFill>
                        </a:rPr>
                        <a:t>Organisations will need to demonstrate how their applications meets at least ONE of the fund objectives </a:t>
                      </a:r>
                    </a:p>
                    <a:p>
                      <a:pPr marL="283845" lvl="1" indent="-285750" fontAlgn="t">
                        <a:buFont typeface="Arial" panose="020B0604020202020204" pitchFamily="34" charset="0"/>
                        <a:buChar char="•"/>
                      </a:pPr>
                      <a:r>
                        <a:rPr lang="en-GB" sz="1400" dirty="0">
                          <a:solidFill>
                            <a:schemeClr val="tx1"/>
                          </a:solidFill>
                        </a:rPr>
                        <a:t>Ensure those harmed by gambling can continue to access VCSE-led treatment services</a:t>
                      </a:r>
                    </a:p>
                    <a:p>
                      <a:pPr marL="283845" lvl="1" indent="-285750" fontAlgn="t">
                        <a:buFont typeface="Arial" panose="020B0604020202020204" pitchFamily="34" charset="0"/>
                        <a:buChar char="•"/>
                      </a:pPr>
                      <a:r>
                        <a:rPr lang="en-GB" sz="1400" dirty="0">
                          <a:solidFill>
                            <a:schemeClr val="tx1"/>
                          </a:solidFill>
                        </a:rPr>
                        <a:t>Facilitate a safe and smooth transition to future commissioning arrangements, harnessing existing system knowledge and expertise</a:t>
                      </a:r>
                    </a:p>
                    <a:p>
                      <a:pPr marL="283845" lvl="1" indent="-285750" fontAlgn="t">
                        <a:buFont typeface="Arial" panose="020B0604020202020204" pitchFamily="34" charset="0"/>
                        <a:buChar char="•"/>
                      </a:pPr>
                      <a:r>
                        <a:rPr lang="en-GB" sz="1400" dirty="0">
                          <a:solidFill>
                            <a:schemeClr val="tx1"/>
                          </a:solidFill>
                        </a:rPr>
                        <a:t>Support innovation and learning across the gambling harms treatment system</a:t>
                      </a:r>
                    </a:p>
                  </a:txBody>
                  <a:tcPr/>
                </a:tc>
                <a:extLst>
                  <a:ext uri="{0D108BD9-81ED-4DB2-BD59-A6C34878D82A}">
                    <a16:rowId xmlns:a16="http://schemas.microsoft.com/office/drawing/2014/main" val="2555224057"/>
                  </a:ext>
                </a:extLst>
              </a:tr>
              <a:tr h="1720339">
                <a:tc>
                  <a:txBody>
                    <a:bodyPr/>
                    <a:lstStyle/>
                    <a:p>
                      <a:pPr indent="0"/>
                      <a:r>
                        <a:rPr lang="en-GB" sz="1600" b="1" dirty="0">
                          <a:solidFill>
                            <a:schemeClr val="tx1"/>
                          </a:solidFill>
                        </a:rPr>
                        <a:t>Expectations</a:t>
                      </a:r>
                    </a:p>
                  </a:txBody>
                  <a:tcPr/>
                </a:tc>
                <a:tc>
                  <a:txBody>
                    <a:bodyPr/>
                    <a:lstStyle/>
                    <a:p>
                      <a:pPr marL="0" indent="0">
                        <a:buFont typeface="Arial" panose="020B0604020202020204" pitchFamily="34" charset="0"/>
                        <a:buNone/>
                      </a:pPr>
                      <a:r>
                        <a:rPr lang="en-GB" sz="1400" dirty="0">
                          <a:solidFill>
                            <a:schemeClr val="tx1"/>
                          </a:solidFill>
                        </a:rPr>
                        <a:t>Organisations will need to show in their application</a:t>
                      </a:r>
                    </a:p>
                    <a:p>
                      <a:pPr marL="28575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schemeClr val="tx1"/>
                          </a:solidFill>
                        </a:rPr>
                        <a:t>Appropriate plans for delivery, workforce, budget and risk management</a:t>
                      </a:r>
                    </a:p>
                    <a:p>
                      <a:pPr marL="285750" indent="0">
                        <a:buFont typeface="Arial" panose="020B0604020202020204" pitchFamily="34" charset="0"/>
                        <a:buChar char="•"/>
                      </a:pPr>
                      <a:r>
                        <a:rPr lang="en-GB" sz="1400" dirty="0">
                          <a:solidFill>
                            <a:schemeClr val="tx1"/>
                          </a:solidFill>
                        </a:rPr>
                        <a:t>Evidence of intervention need and effectiveness</a:t>
                      </a:r>
                    </a:p>
                    <a:p>
                      <a:pPr marL="285750" indent="0">
                        <a:buFont typeface="Arial" panose="020B0604020202020204" pitchFamily="34" charset="0"/>
                        <a:buChar char="•"/>
                      </a:pPr>
                      <a:r>
                        <a:rPr lang="en-GB" sz="1400" dirty="0">
                          <a:solidFill>
                            <a:schemeClr val="tx1"/>
                          </a:solidFill>
                        </a:rPr>
                        <a:t>Plans for involving lived experience</a:t>
                      </a:r>
                    </a:p>
                    <a:p>
                      <a:pPr marL="285750" indent="0">
                        <a:buFont typeface="Arial" panose="020B0604020202020204" pitchFamily="34" charset="0"/>
                        <a:buChar char="•"/>
                      </a:pPr>
                      <a:r>
                        <a:rPr lang="en-GB" sz="1400" dirty="0">
                          <a:solidFill>
                            <a:schemeClr val="tx1"/>
                          </a:solidFill>
                        </a:rPr>
                        <a:t>Appropriate approach to workforce plan and budget and risk management</a:t>
                      </a:r>
                    </a:p>
                    <a:p>
                      <a:pPr marL="285750" indent="0">
                        <a:buFont typeface="Arial" panose="020B0604020202020204" pitchFamily="34" charset="0"/>
                        <a:buChar char="•"/>
                      </a:pPr>
                      <a:r>
                        <a:rPr lang="en-GB" sz="1400" dirty="0">
                          <a:solidFill>
                            <a:schemeClr val="tx1"/>
                          </a:solidFill>
                        </a:rPr>
                        <a:t>Commitment to data collection, reporting and participation in evaluation</a:t>
                      </a:r>
                    </a:p>
                    <a:p>
                      <a:pPr marL="285750" indent="0">
                        <a:buFont typeface="Arial" panose="020B0604020202020204" pitchFamily="34" charset="0"/>
                        <a:buChar char="•"/>
                      </a:pPr>
                      <a:r>
                        <a:rPr lang="en-GB" sz="1400" dirty="0">
                          <a:solidFill>
                            <a:schemeClr val="tx1"/>
                          </a:solidFill>
                        </a:rPr>
                        <a:t>Ability to work collaboratively with system partners and share learning</a:t>
                      </a:r>
                    </a:p>
                  </a:txBody>
                  <a:tcPr/>
                </a:tc>
                <a:extLst>
                  <a:ext uri="{0D108BD9-81ED-4DB2-BD59-A6C34878D82A}">
                    <a16:rowId xmlns:a16="http://schemas.microsoft.com/office/drawing/2014/main" val="3032623902"/>
                  </a:ext>
                </a:extLst>
              </a:tr>
              <a:tr h="523833">
                <a:tc>
                  <a:txBody>
                    <a:bodyPr/>
                    <a:lstStyle/>
                    <a:p>
                      <a:pPr indent="0"/>
                      <a:r>
                        <a:rPr lang="en-GB" sz="1600" b="1" dirty="0">
                          <a:solidFill>
                            <a:schemeClr val="tx1"/>
                          </a:solidFill>
                        </a:rPr>
                        <a:t>Conflicts of interest</a:t>
                      </a:r>
                    </a:p>
                  </a:txBody>
                  <a:tcPr/>
                </a:tc>
                <a:tc>
                  <a:txBody>
                    <a:bodyPr/>
                    <a:lstStyle/>
                    <a:p>
                      <a:pPr marL="0" indent="0">
                        <a:buFont typeface="Arial" panose="020B0604020202020204" pitchFamily="34" charset="0"/>
                        <a:buNone/>
                      </a:pPr>
                      <a:r>
                        <a:rPr lang="en-GB" sz="1400" dirty="0">
                          <a:solidFill>
                            <a:schemeClr val="tx1"/>
                          </a:solidFill>
                        </a:rPr>
                        <a:t>Organisations must adhere to the conflicts-of-interest policy developed by statutory levy commissioners </a:t>
                      </a:r>
                    </a:p>
                  </a:txBody>
                  <a:tcPr/>
                </a:tc>
                <a:extLst>
                  <a:ext uri="{0D108BD9-81ED-4DB2-BD59-A6C34878D82A}">
                    <a16:rowId xmlns:a16="http://schemas.microsoft.com/office/drawing/2014/main" val="1743516967"/>
                  </a:ext>
                </a:extLst>
              </a:tr>
              <a:tr h="523833">
                <a:tc>
                  <a:txBody>
                    <a:bodyPr/>
                    <a:lstStyle/>
                    <a:p>
                      <a:pPr indent="0"/>
                      <a:r>
                        <a:rPr lang="en-GB" sz="1600" b="1" dirty="0">
                          <a:solidFill>
                            <a:schemeClr val="tx1"/>
                          </a:solidFill>
                        </a:rPr>
                        <a:t>Funding range</a:t>
                      </a:r>
                    </a:p>
                  </a:txBody>
                  <a:tcPr/>
                </a:tc>
                <a:tc>
                  <a:txBody>
                    <a:bodyPr/>
                    <a:lstStyle/>
                    <a:p>
                      <a:pPr marL="0" indent="0">
                        <a:buFont typeface="Arial" panose="020B0604020202020204" pitchFamily="34" charset="0"/>
                        <a:buNone/>
                      </a:pPr>
                      <a:r>
                        <a:rPr lang="en-GB" sz="1400" dirty="0">
                          <a:solidFill>
                            <a:schemeClr val="tx1"/>
                          </a:solidFill>
                        </a:rPr>
                        <a:t>Organisations can apply for between </a:t>
                      </a:r>
                      <a:r>
                        <a:rPr lang="en-GB" sz="1400" b="1" dirty="0">
                          <a:solidFill>
                            <a:schemeClr val="tx1"/>
                          </a:solidFill>
                        </a:rPr>
                        <a:t>£50,000 </a:t>
                      </a:r>
                      <a:r>
                        <a:rPr lang="en-GB" sz="1400" dirty="0">
                          <a:solidFill>
                            <a:schemeClr val="tx1"/>
                          </a:solidFill>
                        </a:rPr>
                        <a:t>and </a:t>
                      </a:r>
                      <a:r>
                        <a:rPr lang="en-GB" sz="1400" b="1" dirty="0">
                          <a:solidFill>
                            <a:schemeClr val="tx1"/>
                          </a:solidFill>
                        </a:rPr>
                        <a:t>£5,000,000 </a:t>
                      </a:r>
                      <a:r>
                        <a:rPr lang="en-GB" sz="1400" dirty="0">
                          <a:solidFill>
                            <a:schemeClr val="tx1"/>
                          </a:solidFill>
                        </a:rPr>
                        <a:t>in funding</a:t>
                      </a:r>
                    </a:p>
                  </a:txBody>
                  <a:tcPr/>
                </a:tc>
                <a:extLst>
                  <a:ext uri="{0D108BD9-81ED-4DB2-BD59-A6C34878D82A}">
                    <a16:rowId xmlns:a16="http://schemas.microsoft.com/office/drawing/2014/main" val="4086080338"/>
                  </a:ext>
                </a:extLst>
              </a:tr>
              <a:tr h="523833">
                <a:tc>
                  <a:txBody>
                    <a:bodyPr/>
                    <a:lstStyle/>
                    <a:p>
                      <a:pPr indent="0"/>
                      <a:r>
                        <a:rPr lang="en-GB" sz="1600" b="1" dirty="0">
                          <a:solidFill>
                            <a:schemeClr val="tx1"/>
                          </a:solidFill>
                        </a:rPr>
                        <a:t>Out of scope</a:t>
                      </a:r>
                    </a:p>
                  </a:txBody>
                  <a:tcPr/>
                </a:tc>
                <a:tc>
                  <a:txBody>
                    <a:bodyPr/>
                    <a:lstStyle/>
                    <a:p>
                      <a:pPr marL="0" indent="0">
                        <a:buFont typeface="Arial" panose="020B0604020202020204" pitchFamily="34" charset="0"/>
                        <a:buNone/>
                      </a:pPr>
                      <a:r>
                        <a:rPr lang="en-GB" sz="1400" dirty="0">
                          <a:solidFill>
                            <a:schemeClr val="tx1"/>
                          </a:solidFill>
                        </a:rPr>
                        <a:t>Projects outside of England</a:t>
                      </a:r>
                    </a:p>
                    <a:p>
                      <a:pPr marL="0" indent="0">
                        <a:buFont typeface="Arial" panose="020B0604020202020204" pitchFamily="34" charset="0"/>
                        <a:buNone/>
                      </a:pPr>
                      <a:r>
                        <a:rPr lang="en-GB" sz="1400" dirty="0">
                          <a:solidFill>
                            <a:schemeClr val="tx1"/>
                          </a:solidFill>
                        </a:rPr>
                        <a:t>Projects delivering prevention and research activity (excluding proportionate evaluation)</a:t>
                      </a:r>
                    </a:p>
                  </a:txBody>
                  <a:tcPr/>
                </a:tc>
                <a:extLst>
                  <a:ext uri="{0D108BD9-81ED-4DB2-BD59-A6C34878D82A}">
                    <a16:rowId xmlns:a16="http://schemas.microsoft.com/office/drawing/2014/main" val="3816810689"/>
                  </a:ext>
                </a:extLst>
              </a:tr>
            </a:tbl>
          </a:graphicData>
        </a:graphic>
      </p:graphicFrame>
    </p:spTree>
    <p:extLst>
      <p:ext uri="{BB962C8B-B14F-4D97-AF65-F5344CB8AC3E}">
        <p14:creationId xmlns:p14="http://schemas.microsoft.com/office/powerpoint/2010/main" val="1921183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19884-EE8C-343D-A014-4571787F57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60E514C-B573-D4CD-DD09-096F1DA475E2}"/>
              </a:ext>
            </a:extLst>
          </p:cNvPr>
          <p:cNvSpPr>
            <a:spLocks noGrp="1"/>
          </p:cNvSpPr>
          <p:nvPr>
            <p:ph type="title"/>
          </p:nvPr>
        </p:nvSpPr>
        <p:spPr>
          <a:xfrm>
            <a:off x="432000" y="432000"/>
            <a:ext cx="11671883" cy="865186"/>
          </a:xfrm>
        </p:spPr>
        <p:txBody>
          <a:bodyPr>
            <a:normAutofit/>
          </a:bodyPr>
          <a:lstStyle/>
          <a:p>
            <a:r>
              <a:rPr lang="en-GB" sz="3200" dirty="0"/>
              <a:t>Key dates</a:t>
            </a:r>
          </a:p>
        </p:txBody>
      </p:sp>
      <p:sp>
        <p:nvSpPr>
          <p:cNvPr id="6" name="Text Placeholder 5">
            <a:extLst>
              <a:ext uri="{FF2B5EF4-FFF2-40B4-BE49-F238E27FC236}">
                <a16:creationId xmlns:a16="http://schemas.microsoft.com/office/drawing/2014/main" id="{C02C3895-9F64-3F69-94B5-4874B422C6D9}"/>
              </a:ext>
            </a:extLst>
          </p:cNvPr>
          <p:cNvSpPr>
            <a:spLocks noGrp="1"/>
          </p:cNvSpPr>
          <p:nvPr>
            <p:ph type="body" sz="quarter" idx="13"/>
          </p:nvPr>
        </p:nvSpPr>
        <p:spPr>
          <a:xfrm>
            <a:off x="432000" y="1690240"/>
            <a:ext cx="11265419" cy="4412421"/>
          </a:xfrm>
        </p:spPr>
        <p:txBody>
          <a:bodyPr numCol="1"/>
          <a:lstStyle/>
          <a:p>
            <a:pPr lvl="0"/>
            <a:r>
              <a:rPr lang="en-GB" sz="1600" b="0" dirty="0">
                <a:solidFill>
                  <a:schemeClr val="tx1"/>
                </a:solidFill>
              </a:rPr>
              <a:t>. </a:t>
            </a:r>
          </a:p>
          <a:p>
            <a:pPr lvl="0">
              <a:buClr>
                <a:schemeClr val="accent6"/>
              </a:buClr>
            </a:pPr>
            <a:endParaRPr lang="en-GB" sz="1600" b="0" dirty="0">
              <a:solidFill>
                <a:schemeClr val="tx1"/>
              </a:solidFill>
              <a:cs typeface="Arial"/>
            </a:endParaRPr>
          </a:p>
          <a:p>
            <a:pPr lvl="0">
              <a:buClr>
                <a:schemeClr val="accent6"/>
              </a:buClr>
            </a:pPr>
            <a:endParaRPr lang="en-GB" sz="1600" b="0" dirty="0">
              <a:solidFill>
                <a:srgbClr val="425563"/>
              </a:solidFill>
              <a:cs typeface="Arial" panose="020B0604020202020204"/>
            </a:endParaRPr>
          </a:p>
          <a:p>
            <a:pPr>
              <a:buClr>
                <a:schemeClr val="accent6"/>
              </a:buClr>
            </a:pPr>
            <a:endParaRPr lang="en-GB" sz="1600" b="0" dirty="0">
              <a:solidFill>
                <a:schemeClr val="tx1"/>
              </a:solidFill>
            </a:endParaRPr>
          </a:p>
          <a:p>
            <a:pPr lvl="0">
              <a:buClr>
                <a:schemeClr val="accent6"/>
              </a:buClr>
            </a:pPr>
            <a:endParaRPr lang="en-GB" sz="1600" b="0" dirty="0"/>
          </a:p>
          <a:p>
            <a:endParaRPr lang="en-GB" sz="1600" dirty="0"/>
          </a:p>
          <a:p>
            <a:endParaRPr lang="en-GB" sz="1600" dirty="0"/>
          </a:p>
        </p:txBody>
      </p:sp>
      <p:cxnSp>
        <p:nvCxnSpPr>
          <p:cNvPr id="5" name="Straight Connector 4">
            <a:extLst>
              <a:ext uri="{FF2B5EF4-FFF2-40B4-BE49-F238E27FC236}">
                <a16:creationId xmlns:a16="http://schemas.microsoft.com/office/drawing/2014/main" id="{EF19E135-37C4-F33F-6A8D-EAC8EFAE8D65}"/>
              </a:ext>
            </a:extLst>
          </p:cNvPr>
          <p:cNvCxnSpPr>
            <a:cxnSpLocks/>
          </p:cNvCxnSpPr>
          <p:nvPr/>
        </p:nvCxnSpPr>
        <p:spPr>
          <a:xfrm>
            <a:off x="664233" y="3528204"/>
            <a:ext cx="10714008" cy="0"/>
          </a:xfrm>
          <a:prstGeom prst="line">
            <a:avLst/>
          </a:prstGeom>
          <a:ln w="28575">
            <a:solidFill>
              <a:schemeClr val="tx1"/>
            </a:solidFill>
          </a:ln>
        </p:spPr>
        <p:style>
          <a:lnRef idx="3">
            <a:schemeClr val="accent5"/>
          </a:lnRef>
          <a:fillRef idx="0">
            <a:schemeClr val="accent5"/>
          </a:fillRef>
          <a:effectRef idx="2">
            <a:schemeClr val="accent5"/>
          </a:effectRef>
          <a:fontRef idx="minor">
            <a:schemeClr val="tx1"/>
          </a:fontRef>
        </p:style>
      </p:cxnSp>
      <p:sp>
        <p:nvSpPr>
          <p:cNvPr id="12" name="Call-out: Down Arrow 11">
            <a:extLst>
              <a:ext uri="{FF2B5EF4-FFF2-40B4-BE49-F238E27FC236}">
                <a16:creationId xmlns:a16="http://schemas.microsoft.com/office/drawing/2014/main" id="{889561C8-BB6A-A4EC-0CC8-3A74187D8C00}"/>
              </a:ext>
            </a:extLst>
          </p:cNvPr>
          <p:cNvSpPr/>
          <p:nvPr/>
        </p:nvSpPr>
        <p:spPr>
          <a:xfrm>
            <a:off x="494581" y="1766254"/>
            <a:ext cx="1989826" cy="1424433"/>
          </a:xfrm>
          <a:prstGeom prst="downArrowCallou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Fund opens </a:t>
            </a:r>
            <a:r>
              <a:rPr lang="en-GB" dirty="0"/>
              <a:t>midday 3 February </a:t>
            </a:r>
          </a:p>
        </p:txBody>
      </p:sp>
      <p:sp>
        <p:nvSpPr>
          <p:cNvPr id="13" name="Call-out: Down Arrow 12">
            <a:extLst>
              <a:ext uri="{FF2B5EF4-FFF2-40B4-BE49-F238E27FC236}">
                <a16:creationId xmlns:a16="http://schemas.microsoft.com/office/drawing/2014/main" id="{8FC73B3B-2EE0-C509-C3EF-07DA769E8874}"/>
              </a:ext>
            </a:extLst>
          </p:cNvPr>
          <p:cNvSpPr/>
          <p:nvPr/>
        </p:nvSpPr>
        <p:spPr>
          <a:xfrm>
            <a:off x="2725947" y="1752777"/>
            <a:ext cx="1989826" cy="1424433"/>
          </a:xfrm>
          <a:prstGeom prst="downArrowCallou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t>Fund closes </a:t>
            </a:r>
            <a:endParaRPr lang="en-US" dirty="0"/>
          </a:p>
          <a:p>
            <a:pPr algn="ctr"/>
            <a:r>
              <a:rPr lang="en-GB" dirty="0"/>
              <a:t>midday 20 February </a:t>
            </a:r>
            <a:endParaRPr lang="en-GB" dirty="0">
              <a:cs typeface="Arial"/>
            </a:endParaRPr>
          </a:p>
        </p:txBody>
      </p:sp>
      <p:sp>
        <p:nvSpPr>
          <p:cNvPr id="14" name="Rectangle 13">
            <a:extLst>
              <a:ext uri="{FF2B5EF4-FFF2-40B4-BE49-F238E27FC236}">
                <a16:creationId xmlns:a16="http://schemas.microsoft.com/office/drawing/2014/main" id="{B9171563-88F1-89C9-5C35-9F4D9A7A4A4E}"/>
              </a:ext>
            </a:extLst>
          </p:cNvPr>
          <p:cNvSpPr/>
          <p:nvPr/>
        </p:nvSpPr>
        <p:spPr>
          <a:xfrm>
            <a:off x="776377" y="3965448"/>
            <a:ext cx="3769743" cy="933808"/>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t>Window for clarification questions</a:t>
            </a:r>
          </a:p>
          <a:p>
            <a:pPr algn="ctr"/>
            <a:r>
              <a:rPr lang="en-GB" dirty="0"/>
              <a:t>3 – 12 February </a:t>
            </a:r>
            <a:endParaRPr lang="en-GB" dirty="0">
              <a:cs typeface="Arial"/>
            </a:endParaRPr>
          </a:p>
        </p:txBody>
      </p:sp>
      <p:sp>
        <p:nvSpPr>
          <p:cNvPr id="15" name="Call-out: Down Arrow 14">
            <a:extLst>
              <a:ext uri="{FF2B5EF4-FFF2-40B4-BE49-F238E27FC236}">
                <a16:creationId xmlns:a16="http://schemas.microsoft.com/office/drawing/2014/main" id="{50B3D07A-4F84-C427-BE5D-69C10BDC30B3}"/>
              </a:ext>
            </a:extLst>
          </p:cNvPr>
          <p:cNvSpPr/>
          <p:nvPr/>
        </p:nvSpPr>
        <p:spPr>
          <a:xfrm>
            <a:off x="4936717" y="1752776"/>
            <a:ext cx="3186023" cy="1424433"/>
          </a:xfrm>
          <a:prstGeom prst="downArrowCallou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Assessment of applications</a:t>
            </a:r>
          </a:p>
          <a:p>
            <a:pPr algn="ctr"/>
            <a:r>
              <a:rPr lang="en-GB" dirty="0"/>
              <a:t>Late February – Early March</a:t>
            </a:r>
          </a:p>
        </p:txBody>
      </p:sp>
      <p:sp>
        <p:nvSpPr>
          <p:cNvPr id="16" name="Call-out: Down Arrow 15">
            <a:extLst>
              <a:ext uri="{FF2B5EF4-FFF2-40B4-BE49-F238E27FC236}">
                <a16:creationId xmlns:a16="http://schemas.microsoft.com/office/drawing/2014/main" id="{DB5D441D-53D9-3B81-3BC1-F036E47124C4}"/>
              </a:ext>
            </a:extLst>
          </p:cNvPr>
          <p:cNvSpPr/>
          <p:nvPr/>
        </p:nvSpPr>
        <p:spPr>
          <a:xfrm>
            <a:off x="8327364" y="1752775"/>
            <a:ext cx="3186023" cy="1424433"/>
          </a:xfrm>
          <a:prstGeom prst="downArrowCallou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Notification and issuing of agreement</a:t>
            </a:r>
          </a:p>
          <a:p>
            <a:pPr algn="ctr"/>
            <a:r>
              <a:rPr lang="en-GB" dirty="0"/>
              <a:t>Late March</a:t>
            </a:r>
          </a:p>
        </p:txBody>
      </p:sp>
      <p:sp>
        <p:nvSpPr>
          <p:cNvPr id="18" name="Rectangle 17">
            <a:extLst>
              <a:ext uri="{FF2B5EF4-FFF2-40B4-BE49-F238E27FC236}">
                <a16:creationId xmlns:a16="http://schemas.microsoft.com/office/drawing/2014/main" id="{6DCD53C1-C218-3CA3-0CCE-9EC9550C7A35}"/>
              </a:ext>
            </a:extLst>
          </p:cNvPr>
          <p:cNvSpPr/>
          <p:nvPr/>
        </p:nvSpPr>
        <p:spPr>
          <a:xfrm>
            <a:off x="5716437" y="3936864"/>
            <a:ext cx="4669767" cy="933808"/>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NHS England will be working at pace to notify successful applicants before the</a:t>
            </a:r>
            <a:r>
              <a:rPr lang="en-GB" b="1" dirty="0"/>
              <a:t> end of Q4 2025/26</a:t>
            </a:r>
          </a:p>
        </p:txBody>
      </p:sp>
    </p:spTree>
    <p:extLst>
      <p:ext uri="{BB962C8B-B14F-4D97-AF65-F5344CB8AC3E}">
        <p14:creationId xmlns:p14="http://schemas.microsoft.com/office/powerpoint/2010/main" val="413216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521F93-9B0B-B9E1-1206-D6616003DBD6}"/>
              </a:ext>
            </a:extLst>
          </p:cNvPr>
          <p:cNvSpPr>
            <a:spLocks noGrp="1"/>
          </p:cNvSpPr>
          <p:nvPr>
            <p:ph idx="1"/>
          </p:nvPr>
        </p:nvSpPr>
        <p:spPr>
          <a:xfrm>
            <a:off x="432000" y="1478341"/>
            <a:ext cx="11248166" cy="2715903"/>
          </a:xfrm>
        </p:spPr>
        <p:txBody>
          <a:bodyPr numCol="2"/>
          <a:lstStyle/>
          <a:p>
            <a:pPr marL="342900" indent="-342900">
              <a:buFont typeface="Arial" panose="020B0604020202020204" pitchFamily="34" charset="0"/>
              <a:buChar char="•"/>
            </a:pPr>
            <a:r>
              <a:rPr lang="en-GB" sz="1800" dirty="0">
                <a:solidFill>
                  <a:schemeClr val="tx1"/>
                </a:solidFill>
              </a:rPr>
              <a:t>The fund will be advertised on the </a:t>
            </a:r>
            <a:r>
              <a:rPr lang="en-GB" sz="1800" b="1" dirty="0">
                <a:solidFill>
                  <a:schemeClr val="tx1"/>
                </a:solidFill>
              </a:rPr>
              <a:t>Government Find a Grant </a:t>
            </a:r>
            <a:r>
              <a:rPr lang="en-GB" sz="1800" dirty="0">
                <a:solidFill>
                  <a:schemeClr val="tx1"/>
                </a:solidFill>
              </a:rPr>
              <a:t>platform. </a:t>
            </a:r>
          </a:p>
          <a:p>
            <a:pPr marL="342900" indent="-342900">
              <a:buFont typeface="Arial" panose="020B0604020202020204" pitchFamily="34" charset="0"/>
              <a:buChar char="•"/>
            </a:pPr>
            <a:endParaRPr lang="en-GB" sz="1800" dirty="0">
              <a:solidFill>
                <a:schemeClr val="tx1"/>
              </a:solidFill>
            </a:endParaRPr>
          </a:p>
          <a:p>
            <a:pPr marL="342900" indent="-342900">
              <a:buFont typeface="Arial" panose="020B0604020202020204" pitchFamily="34" charset="0"/>
              <a:buChar char="•"/>
            </a:pPr>
            <a:r>
              <a:rPr lang="en-GB" sz="1800" dirty="0">
                <a:solidFill>
                  <a:schemeClr val="tx1"/>
                </a:solidFill>
              </a:rPr>
              <a:t>Lead organisations will need to register for an account at </a:t>
            </a:r>
            <a:r>
              <a:rPr lang="en-GB" sz="1800" u="sng" dirty="0">
                <a:solidFill>
                  <a:schemeClr val="accent5">
                    <a:lumMod val="50000"/>
                  </a:schemeClr>
                </a:solidFill>
                <a:hlinkClick r:id="rId3">
                  <a:extLst>
                    <a:ext uri="{A12FA001-AC4F-418D-AE19-62706E023703}">
                      <ahyp:hlinkClr xmlns:ahyp="http://schemas.microsoft.com/office/drawing/2018/hyperlinkcolor" val="tx"/>
                    </a:ext>
                  </a:extLst>
                </a:hlinkClick>
              </a:rPr>
              <a:t>https://find-government-grants.service.gov.uk/apply/applicant</a:t>
            </a:r>
            <a:endParaRPr lang="en-GB" sz="1800" u="sng" dirty="0">
              <a:solidFill>
                <a:schemeClr val="accent5">
                  <a:lumMod val="50000"/>
                </a:schemeClr>
              </a:solidFill>
            </a:endParaRPr>
          </a:p>
          <a:p>
            <a:pPr marL="342900" indent="-342900">
              <a:buFont typeface="Arial" panose="020B0604020202020204" pitchFamily="34" charset="0"/>
              <a:buChar char="•"/>
            </a:pPr>
            <a:endParaRPr lang="en-GB" sz="1800" u="sng" dirty="0"/>
          </a:p>
          <a:p>
            <a:pPr marL="342900" indent="-342900">
              <a:buFont typeface="Arial" panose="020B0604020202020204" pitchFamily="34" charset="0"/>
              <a:buChar char="•"/>
            </a:pPr>
            <a:r>
              <a:rPr lang="en-GB" sz="1800" dirty="0">
                <a:solidFill>
                  <a:schemeClr val="tx1"/>
                </a:solidFill>
              </a:rPr>
              <a:t>Lead organisations can then apply by selecting ‘</a:t>
            </a:r>
            <a:r>
              <a:rPr lang="en-GB" sz="1800" b="1" dirty="0">
                <a:solidFill>
                  <a:schemeClr val="tx1"/>
                </a:solidFill>
              </a:rPr>
              <a:t>Start new application</a:t>
            </a:r>
            <a:r>
              <a:rPr lang="en-GB" sz="1800" dirty="0">
                <a:solidFill>
                  <a:schemeClr val="tx1"/>
                </a:solidFill>
              </a:rPr>
              <a:t>’ on the Find a Grant platform. </a:t>
            </a:r>
          </a:p>
          <a:p>
            <a:pPr marL="342900" indent="-342900">
              <a:buFont typeface="Arial" panose="020B0604020202020204" pitchFamily="34" charset="0"/>
              <a:buChar char="•"/>
            </a:pPr>
            <a:endParaRPr lang="en-GB" sz="1800" dirty="0"/>
          </a:p>
          <a:p>
            <a:endParaRPr lang="en-GB" sz="1800" dirty="0"/>
          </a:p>
          <a:p>
            <a:pPr marL="342900" indent="-342900">
              <a:buFont typeface="Arial" panose="020B0604020202020204" pitchFamily="34" charset="0"/>
              <a:buChar char="•"/>
            </a:pPr>
            <a:endParaRPr lang="en-GB" sz="1800" dirty="0"/>
          </a:p>
          <a:p>
            <a:pPr marL="342900" indent="-342900">
              <a:buFont typeface="Arial" panose="020B0604020202020204" pitchFamily="34" charset="0"/>
              <a:buChar char="•"/>
            </a:pPr>
            <a:endParaRPr lang="en-GB" sz="1800" dirty="0"/>
          </a:p>
          <a:p>
            <a:pPr marL="342900" indent="-342900">
              <a:buFont typeface="Arial" panose="020B0604020202020204" pitchFamily="34" charset="0"/>
              <a:buChar char="•"/>
            </a:pPr>
            <a:endParaRPr lang="en-GB" sz="1800" dirty="0"/>
          </a:p>
          <a:p>
            <a:pPr marL="342900" indent="-342900">
              <a:buFont typeface="Arial" panose="020B0604020202020204" pitchFamily="34" charset="0"/>
              <a:buChar char="•"/>
            </a:pPr>
            <a:endParaRPr lang="en-GB" sz="1800" dirty="0"/>
          </a:p>
          <a:p>
            <a:pPr marL="342900" indent="-342900">
              <a:buFont typeface="Arial" panose="020B0604020202020204" pitchFamily="34" charset="0"/>
              <a:buChar char="•"/>
            </a:pPr>
            <a:endParaRPr lang="en-GB" sz="1800" dirty="0"/>
          </a:p>
          <a:p>
            <a:endParaRPr lang="en-GB" sz="1800" dirty="0"/>
          </a:p>
          <a:p>
            <a:endParaRPr lang="en-GB" sz="1800" dirty="0">
              <a:solidFill>
                <a:schemeClr val="tx1"/>
              </a:solidFill>
            </a:endParaRPr>
          </a:p>
          <a:p>
            <a:endParaRPr lang="en-GB" sz="1800" dirty="0">
              <a:solidFill>
                <a:schemeClr val="tx1"/>
              </a:solidFill>
            </a:endParaRPr>
          </a:p>
          <a:p>
            <a:endParaRPr lang="en-GB" sz="1800" dirty="0">
              <a:solidFill>
                <a:schemeClr val="tx1"/>
              </a:solidFill>
            </a:endParaRPr>
          </a:p>
          <a:p>
            <a:pPr marL="285750" indent="-285750">
              <a:buFont typeface="Arial" panose="020B0604020202020204" pitchFamily="34" charset="0"/>
              <a:buChar char="•"/>
            </a:pPr>
            <a:r>
              <a:rPr lang="en-GB" sz="1800" dirty="0">
                <a:solidFill>
                  <a:schemeClr val="tx1"/>
                </a:solidFill>
              </a:rPr>
              <a:t>Using the Find a Grant platform, lead organisations will need to provide a completed:</a:t>
            </a:r>
          </a:p>
          <a:p>
            <a:pPr marL="1028700" lvl="1" indent="-342900"/>
            <a:r>
              <a:rPr lang="en-GB" sz="1800" b="1" dirty="0">
                <a:solidFill>
                  <a:schemeClr val="tx1"/>
                </a:solidFill>
              </a:rPr>
              <a:t>Application form</a:t>
            </a:r>
          </a:p>
          <a:p>
            <a:pPr marL="1028700" lvl="1" indent="-342900"/>
            <a:r>
              <a:rPr lang="en-GB" sz="1800" b="1" dirty="0">
                <a:solidFill>
                  <a:schemeClr val="tx1"/>
                </a:solidFill>
              </a:rPr>
              <a:t>Declaration of Interest Policy and Form</a:t>
            </a:r>
          </a:p>
          <a:p>
            <a:pPr marL="1028700" lvl="1" indent="-342900"/>
            <a:r>
              <a:rPr lang="en-GB" sz="1800" b="1" dirty="0">
                <a:solidFill>
                  <a:schemeClr val="tx1"/>
                </a:solidFill>
              </a:rPr>
              <a:t>Delivery Plan template</a:t>
            </a:r>
          </a:p>
          <a:p>
            <a:pPr marL="1028700" lvl="1" indent="-342900"/>
            <a:r>
              <a:rPr lang="en-GB" sz="1800" b="1" dirty="0">
                <a:solidFill>
                  <a:schemeClr val="tx1"/>
                </a:solidFill>
              </a:rPr>
              <a:t>Budget Management template</a:t>
            </a:r>
          </a:p>
          <a:p>
            <a:pPr marL="1028700" lvl="1" indent="-342900"/>
            <a:r>
              <a:rPr lang="en-GB" sz="1800" b="1" dirty="0">
                <a:solidFill>
                  <a:schemeClr val="tx1"/>
                </a:solidFill>
              </a:rPr>
              <a:t>Risk Log template</a:t>
            </a:r>
          </a:p>
          <a:p>
            <a:pPr lvl="1" indent="0">
              <a:buNone/>
            </a:pPr>
            <a:endParaRPr lang="en-GB" sz="1800" b="1" dirty="0">
              <a:solidFill>
                <a:schemeClr val="tx1"/>
              </a:solidFill>
            </a:endParaRPr>
          </a:p>
          <a:p>
            <a:pPr marL="342900" indent="-342900">
              <a:buFont typeface="Arial" panose="020B0604020202020204" pitchFamily="34" charset="0"/>
              <a:buChar char="•"/>
            </a:pPr>
            <a:r>
              <a:rPr lang="en-GB" sz="1800" b="1" dirty="0">
                <a:solidFill>
                  <a:schemeClr val="tx1"/>
                </a:solidFill>
              </a:rPr>
              <a:t>To note </a:t>
            </a:r>
            <a:r>
              <a:rPr lang="en-GB" sz="1800" dirty="0">
                <a:solidFill>
                  <a:schemeClr val="tx1"/>
                </a:solidFill>
              </a:rPr>
              <a:t>- Applicants </a:t>
            </a:r>
            <a:r>
              <a:rPr lang="en-GB" sz="1800" u="sng" dirty="0">
                <a:solidFill>
                  <a:schemeClr val="tx1"/>
                </a:solidFill>
              </a:rPr>
              <a:t>must use </a:t>
            </a:r>
            <a:r>
              <a:rPr lang="en-GB" sz="1800" dirty="0">
                <a:solidFill>
                  <a:schemeClr val="tx1"/>
                </a:solidFill>
              </a:rPr>
              <a:t>the standard templates provided. Any applications with missing or non-standard templates will be deemed ineligible for the fund.</a:t>
            </a:r>
            <a:endParaRPr lang="en-GB" sz="1800" u="sng" dirty="0">
              <a:solidFill>
                <a:schemeClr val="tx1"/>
              </a:solidFill>
            </a:endParaRPr>
          </a:p>
          <a:p>
            <a:pPr marL="342900" indent="-342900">
              <a:buFont typeface="Arial" panose="020B0604020202020204" pitchFamily="34" charset="0"/>
              <a:buChar char="•"/>
            </a:pPr>
            <a:endParaRPr lang="en-GB" sz="1800" dirty="0"/>
          </a:p>
          <a:p>
            <a:pPr marL="342900" indent="-342900">
              <a:buFont typeface="Arial" panose="020B0604020202020204" pitchFamily="34" charset="0"/>
              <a:buChar char="•"/>
            </a:pPr>
            <a:endParaRPr lang="en-GB" sz="1800" dirty="0"/>
          </a:p>
          <a:p>
            <a:pPr marL="342900" indent="-342900">
              <a:buFont typeface="Arial" panose="020B0604020202020204" pitchFamily="34" charset="0"/>
              <a:buChar char="•"/>
            </a:pPr>
            <a:endParaRPr lang="en-GB" sz="1800" dirty="0"/>
          </a:p>
          <a:p>
            <a:pPr marL="342900" indent="-342900">
              <a:buFont typeface="Arial" panose="020B0604020202020204" pitchFamily="34" charset="0"/>
              <a:buChar char="•"/>
            </a:pPr>
            <a:endParaRPr lang="en-GB" sz="1800" dirty="0"/>
          </a:p>
          <a:p>
            <a:pPr marL="342900" indent="-342900">
              <a:buFont typeface="Arial" panose="020B0604020202020204" pitchFamily="34" charset="0"/>
              <a:buChar char="•"/>
            </a:pPr>
            <a:endParaRPr lang="en-GB" sz="2000" dirty="0"/>
          </a:p>
          <a:p>
            <a:endParaRPr lang="en-GB" sz="2000" dirty="0"/>
          </a:p>
          <a:p>
            <a:pPr marL="342900" indent="-342900">
              <a:buFont typeface="Arial" panose="020B0604020202020204" pitchFamily="34" charset="0"/>
              <a:buChar char="•"/>
            </a:pPr>
            <a:endParaRPr lang="en-GB" sz="2000" b="1" dirty="0"/>
          </a:p>
          <a:p>
            <a:r>
              <a:rPr lang="en-GB" sz="2000" dirty="0"/>
              <a:t> </a:t>
            </a:r>
          </a:p>
        </p:txBody>
      </p:sp>
      <p:sp>
        <p:nvSpPr>
          <p:cNvPr id="4" name="Title 3">
            <a:extLst>
              <a:ext uri="{FF2B5EF4-FFF2-40B4-BE49-F238E27FC236}">
                <a16:creationId xmlns:a16="http://schemas.microsoft.com/office/drawing/2014/main" id="{DACAD718-1039-23A6-0085-A50964E0C27D}"/>
              </a:ext>
            </a:extLst>
          </p:cNvPr>
          <p:cNvSpPr>
            <a:spLocks noGrp="1"/>
          </p:cNvSpPr>
          <p:nvPr>
            <p:ph type="title"/>
          </p:nvPr>
        </p:nvSpPr>
        <p:spPr/>
        <p:txBody>
          <a:bodyPr>
            <a:normAutofit/>
          </a:bodyPr>
          <a:lstStyle/>
          <a:p>
            <a:r>
              <a:rPr lang="en-GB" sz="3200" dirty="0"/>
              <a:t>How to apply </a:t>
            </a:r>
          </a:p>
        </p:txBody>
      </p:sp>
      <p:sp>
        <p:nvSpPr>
          <p:cNvPr id="7" name="TextBox 6">
            <a:extLst>
              <a:ext uri="{FF2B5EF4-FFF2-40B4-BE49-F238E27FC236}">
                <a16:creationId xmlns:a16="http://schemas.microsoft.com/office/drawing/2014/main" id="{34B45D18-D62B-A77D-47D6-4491283BBB02}"/>
              </a:ext>
            </a:extLst>
          </p:cNvPr>
          <p:cNvSpPr txBox="1"/>
          <p:nvPr/>
        </p:nvSpPr>
        <p:spPr>
          <a:xfrm>
            <a:off x="590149" y="5505065"/>
            <a:ext cx="11404153" cy="646331"/>
          </a:xfrm>
          <a:prstGeom prst="rect">
            <a:avLst/>
          </a:prstGeom>
          <a:solidFill>
            <a:schemeClr val="accent5">
              <a:lumMod val="20000"/>
              <a:lumOff val="80000"/>
            </a:schemeClr>
          </a:solidFill>
          <a:ln>
            <a:solidFill>
              <a:schemeClr val="tx1"/>
            </a:solidFill>
          </a:ln>
        </p:spPr>
        <p:txBody>
          <a:bodyPr wrap="square" rtlCol="0">
            <a:spAutoFit/>
          </a:bodyPr>
          <a:lstStyle/>
          <a:p>
            <a:pPr algn="ctr"/>
            <a:r>
              <a:rPr lang="en-GB" b="1" dirty="0">
                <a:solidFill>
                  <a:schemeClr val="accent5">
                    <a:lumMod val="50000"/>
                  </a:schemeClr>
                </a:solidFill>
              </a:rPr>
              <a:t>For help with using the platform, please contact Government Grants Managed Service at </a:t>
            </a:r>
            <a:r>
              <a:rPr lang="en-GB" b="1" dirty="0">
                <a:hlinkClick r:id="rId4">
                  <a:extLst>
                    <a:ext uri="{A12FA001-AC4F-418D-AE19-62706E023703}">
                      <ahyp:hlinkClr xmlns:ahyp="http://schemas.microsoft.com/office/drawing/2018/hyperlinkcolor" val="tx"/>
                    </a:ext>
                  </a:extLst>
                </a:hlinkClick>
              </a:rPr>
              <a:t>ggms.gamharmtreat@cabinetoffice.gov.uk</a:t>
            </a:r>
            <a:endParaRPr lang="en-GB" b="1" dirty="0"/>
          </a:p>
        </p:txBody>
      </p:sp>
    </p:spTree>
    <p:extLst>
      <p:ext uri="{BB962C8B-B14F-4D97-AF65-F5344CB8AC3E}">
        <p14:creationId xmlns:p14="http://schemas.microsoft.com/office/powerpoint/2010/main" val="405695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70E482-A125-4833-B712-67EC9E72E5F2}"/>
              </a:ext>
              <a:ext uri="{C183D7F6-B498-43B3-948B-1728B52AA6E4}">
                <adec:decorative xmlns:adec="http://schemas.microsoft.com/office/drawing/2017/decorative" val="1"/>
              </a:ext>
            </a:extLst>
          </p:cNvPr>
          <p:cNvSpPr>
            <a:spLocks noGrp="1"/>
          </p:cNvSpPr>
          <p:nvPr>
            <p:ph type="ctrTitle"/>
          </p:nvPr>
        </p:nvSpPr>
        <p:spPr>
          <a:xfrm>
            <a:off x="930374" y="2549668"/>
            <a:ext cx="9144000" cy="1034129"/>
          </a:xfrm>
        </p:spPr>
        <p:txBody>
          <a:bodyPr/>
          <a:lstStyle/>
          <a:p>
            <a:r>
              <a:rPr lang="en-GB" dirty="0"/>
              <a:t>DHSC’s VCSE Gambling Harms Prevention Fund </a:t>
            </a:r>
          </a:p>
        </p:txBody>
      </p:sp>
      <p:sp>
        <p:nvSpPr>
          <p:cNvPr id="7" name="Text Placeholder 8">
            <a:extLst>
              <a:ext uri="{FF2B5EF4-FFF2-40B4-BE49-F238E27FC236}">
                <a16:creationId xmlns:a16="http://schemas.microsoft.com/office/drawing/2014/main" id="{E4F63B5F-2944-6B41-9332-74DB2CCA6FCA}"/>
              </a:ext>
            </a:extLst>
          </p:cNvPr>
          <p:cNvSpPr>
            <a:spLocks noGrp="1"/>
          </p:cNvSpPr>
          <p:nvPr/>
        </p:nvSpPr>
        <p:spPr>
          <a:xfrm>
            <a:off x="1019455" y="3889746"/>
            <a:ext cx="6259513" cy="592674"/>
          </a:xfrm>
          <a:prstGeom prst="rect">
            <a:avLst/>
          </a:prstGeom>
        </p:spPr>
        <p:txBody>
          <a:bodyPr vert="horz" lIns="0" tIns="0" rIns="0" bIns="0" rtlCol="0" anchor="t">
            <a:normAutofit fontScale="77500" lnSpcReduction="20000"/>
          </a:bodyPr>
          <a:lst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accent6"/>
                </a:solidFill>
                <a:latin typeface="+mn-lt"/>
                <a:ea typeface="+mn-ea"/>
                <a:cs typeface="+mn-cs"/>
              </a:defRPr>
            </a:lvl1pPr>
            <a:lvl2pPr marL="357188" indent="0" algn="l" defTabSz="914400" rtl="0" eaLnBrk="1" latinLnBrk="0" hangingPunct="1">
              <a:lnSpc>
                <a:spcPct val="90000"/>
              </a:lnSpc>
              <a:spcBef>
                <a:spcPts val="500"/>
              </a:spcBef>
              <a:buFont typeface="Arial" panose="020B0604020202020204" pitchFamily="34" charset="0"/>
              <a:buNone/>
              <a:defRPr sz="2400" kern="1200">
                <a:solidFill>
                  <a:schemeClr val="accent2"/>
                </a:solidFill>
                <a:latin typeface="+mn-lt"/>
                <a:ea typeface="+mn-ea"/>
                <a:cs typeface="+mn-cs"/>
              </a:defRPr>
            </a:lvl2pPr>
            <a:lvl3pPr marL="714375" indent="0" algn="l" defTabSz="914400" rtl="0" eaLnBrk="1" latinLnBrk="0" hangingPunct="1">
              <a:lnSpc>
                <a:spcPct val="90000"/>
              </a:lnSpc>
              <a:spcBef>
                <a:spcPts val="500"/>
              </a:spcBef>
              <a:buFont typeface="Arial" panose="020B0604020202020204" pitchFamily="34" charset="0"/>
              <a:buNone/>
              <a:defRPr sz="2000" kern="1200">
                <a:solidFill>
                  <a:schemeClr val="accent2"/>
                </a:solidFill>
                <a:latin typeface="+mn-lt"/>
                <a:ea typeface="+mn-ea"/>
                <a:cs typeface="+mn-cs"/>
              </a:defRPr>
            </a:lvl3pPr>
            <a:lvl4pPr marL="1081087" indent="0" algn="l" defTabSz="914400" rtl="0" eaLnBrk="1" latinLnBrk="0" hangingPunct="1">
              <a:lnSpc>
                <a:spcPct val="90000"/>
              </a:lnSpc>
              <a:spcBef>
                <a:spcPts val="500"/>
              </a:spcBef>
              <a:buFont typeface="Arial" panose="020B0604020202020204" pitchFamily="34" charset="0"/>
              <a:buNone/>
              <a:defRPr sz="1800" kern="1200">
                <a:solidFill>
                  <a:schemeClr val="accent2"/>
                </a:solidFill>
                <a:latin typeface="+mn-lt"/>
                <a:ea typeface="+mn-ea"/>
                <a:cs typeface="+mn-cs"/>
              </a:defRPr>
            </a:lvl4pPr>
            <a:lvl5pPr marL="1438275" indent="0" algn="l" defTabSz="914400" rtl="0" eaLnBrk="1" latinLnBrk="0" hangingPunct="1">
              <a:lnSpc>
                <a:spcPct val="90000"/>
              </a:lnSpc>
              <a:spcBef>
                <a:spcPts val="500"/>
              </a:spcBef>
              <a:buFont typeface="Arial" panose="020B0604020202020204" pitchFamily="34" charset="0"/>
              <a:buNone/>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GB" sz="2300" b="0" i="0" u="none" strike="noStrike" kern="1200" cap="none" spc="0" normalizeH="0" baseline="0" noProof="0" dirty="0">
                <a:ln>
                  <a:noFill/>
                </a:ln>
                <a:solidFill>
                  <a:srgbClr val="425563"/>
                </a:solidFill>
                <a:effectLst/>
                <a:uLnTx/>
                <a:uFillTx/>
                <a:latin typeface="Arial" panose="020B0604020202020204"/>
                <a:ea typeface="+mn-ea"/>
                <a:cs typeface="+mn-cs"/>
              </a:rPr>
              <a:t>Presented by:</a:t>
            </a:r>
            <a:br>
              <a:rPr kumimoji="0" lang="en-GB" sz="2400" b="0" i="0" u="none" strike="noStrike" kern="1200" cap="none" spc="0" normalizeH="0" baseline="0" noProof="0" dirty="0">
                <a:ln>
                  <a:noFill/>
                </a:ln>
                <a:solidFill>
                  <a:srgbClr val="425563"/>
                </a:solidFill>
                <a:effectLst/>
                <a:uLnTx/>
                <a:uFillTx/>
                <a:latin typeface="Arial" panose="020B0604020202020204"/>
                <a:ea typeface="+mn-ea"/>
                <a:cs typeface="+mn-cs"/>
              </a:rPr>
            </a:br>
            <a:r>
              <a:rPr kumimoji="0" lang="en-GB" sz="2600" b="1" i="0" u="none" strike="noStrike" kern="1200" cap="none" spc="0" normalizeH="0" baseline="0" noProof="0" dirty="0">
                <a:ln>
                  <a:noFill/>
                </a:ln>
                <a:solidFill>
                  <a:srgbClr val="425563"/>
                </a:solidFill>
                <a:effectLst/>
                <a:uLnTx/>
                <a:uFillTx/>
                <a:latin typeface="Arial" panose="020B0604020202020204"/>
                <a:ea typeface="+mn-ea"/>
                <a:cs typeface="+mn-cs"/>
              </a:rPr>
              <a:t>Will Holley </a:t>
            </a:r>
          </a:p>
        </p:txBody>
      </p:sp>
    </p:spTree>
    <p:extLst>
      <p:ext uri="{BB962C8B-B14F-4D97-AF65-F5344CB8AC3E}">
        <p14:creationId xmlns:p14="http://schemas.microsoft.com/office/powerpoint/2010/main" val="3176832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A525281B-9257-BE93-BD21-13BF2C69315E}"/>
              </a:ext>
            </a:extLst>
          </p:cNvPr>
          <p:cNvSpPr>
            <a:spLocks noGrp="1"/>
          </p:cNvSpPr>
          <p:nvPr/>
        </p:nvSpPr>
        <p:spPr>
          <a:xfrm>
            <a:off x="328884" y="302369"/>
            <a:ext cx="11671883" cy="865186"/>
          </a:xfrm>
          <a:prstGeom prst="rect">
            <a:avLst/>
          </a:prstGeom>
        </p:spPr>
        <p:txBody>
          <a:bodyPr vert="horz" lIns="0" tIns="0" rIns="0" bIns="0" rtlCol="0" anchor="ctr">
            <a:normAutofit fontScale="97500"/>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dirty="0"/>
              <a:t>Overview of OHID's Gambling Harms Prevention VCSE Grant Fund</a:t>
            </a:r>
          </a:p>
        </p:txBody>
      </p:sp>
      <p:sp>
        <p:nvSpPr>
          <p:cNvPr id="7" name="Text Placeholder 5">
            <a:extLst>
              <a:ext uri="{FF2B5EF4-FFF2-40B4-BE49-F238E27FC236}">
                <a16:creationId xmlns:a16="http://schemas.microsoft.com/office/drawing/2014/main" id="{12B1060C-7A80-AF2D-2958-30BF3B76AFF4}"/>
              </a:ext>
            </a:extLst>
          </p:cNvPr>
          <p:cNvSpPr>
            <a:spLocks noGrp="1"/>
          </p:cNvSpPr>
          <p:nvPr/>
        </p:nvSpPr>
        <p:spPr>
          <a:xfrm>
            <a:off x="328884" y="983220"/>
            <a:ext cx="11671883" cy="2838488"/>
          </a:xfrm>
          <a:prstGeom prst="rect">
            <a:avLst/>
          </a:prstGeom>
        </p:spPr>
        <p:txBody>
          <a:bodyPr vert="horz" lIns="0" tIns="0" rIns="0" bIns="0" numCol="1" rtlCol="0" anchor="t">
            <a:noAutofit/>
          </a:bodyPr>
          <a:lstStyle>
            <a:lvl1pPr marL="0" indent="0" algn="l" defTabSz="914400" rtl="0" eaLnBrk="1" latinLnBrk="0" hangingPunct="1">
              <a:lnSpc>
                <a:spcPct val="100000"/>
              </a:lnSpc>
              <a:spcBef>
                <a:spcPts val="0"/>
              </a:spcBef>
              <a:spcAft>
                <a:spcPts val="0"/>
              </a:spcAft>
              <a:buClr>
                <a:schemeClr val="tx1"/>
              </a:buClr>
              <a:buFont typeface="Arial" panose="020B0604020202020204" pitchFamily="34" charset="0"/>
              <a:buNone/>
              <a:defRPr sz="2400" b="1" kern="1200">
                <a:solidFill>
                  <a:schemeClr val="accent6"/>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231F20"/>
              </a:buClr>
              <a:defRPr/>
            </a:pPr>
            <a:r>
              <a:rPr kumimoji="0" lang="en-GB" sz="1600" b="0" i="0" u="none" strike="noStrike" kern="1200" cap="none" spc="0" normalizeH="0" baseline="0" noProof="0" dirty="0">
                <a:ln>
                  <a:noFill/>
                </a:ln>
                <a:solidFill>
                  <a:srgbClr val="231F20"/>
                </a:solidFill>
                <a:effectLst/>
                <a:uLnTx/>
                <a:uFillTx/>
                <a:ea typeface="+mn-lt"/>
                <a:cs typeface="+mn-lt"/>
              </a:rPr>
              <a:t>The VCSE </a:t>
            </a:r>
            <a:r>
              <a:rPr lang="en-GB" sz="1600" b="0" dirty="0">
                <a:solidFill>
                  <a:srgbClr val="231F20"/>
                </a:solidFill>
                <a:ea typeface="+mn-lt"/>
                <a:cs typeface="+mn-lt"/>
              </a:rPr>
              <a:t>Gambling Harms Prevention Fund supports voluntary, community and social enterprise organisations to deliver effective</a:t>
            </a:r>
            <a:r>
              <a:rPr kumimoji="0" lang="en-GB" sz="1600" b="0" i="0" u="none" strike="noStrike" kern="1200" cap="none" spc="0" normalizeH="0" baseline="0" noProof="0" dirty="0">
                <a:ln>
                  <a:noFill/>
                </a:ln>
                <a:solidFill>
                  <a:srgbClr val="231F20"/>
                </a:solidFill>
                <a:effectLst/>
                <a:uLnTx/>
                <a:uFillTx/>
                <a:ea typeface="+mn-lt"/>
                <a:cs typeface="+mn-lt"/>
              </a:rPr>
              <a:t>, </a:t>
            </a:r>
            <a:r>
              <a:rPr lang="en-GB" sz="1600" b="0" dirty="0">
                <a:solidFill>
                  <a:srgbClr val="231F20"/>
                </a:solidFill>
                <a:ea typeface="+mn-lt"/>
                <a:cs typeface="+mn-lt"/>
              </a:rPr>
              <a:t>independent and public-health-led prevention activity in England. It aims to sustain </a:t>
            </a:r>
            <a:r>
              <a:rPr kumimoji="0" lang="en-GB" sz="1600" b="0" i="0" u="none" strike="noStrike" kern="1200" cap="none" spc="0" normalizeH="0" baseline="0" noProof="0" dirty="0">
                <a:ln>
                  <a:noFill/>
                </a:ln>
                <a:solidFill>
                  <a:srgbClr val="231F20"/>
                </a:solidFill>
                <a:effectLst/>
                <a:uLnTx/>
                <a:uFillTx/>
                <a:ea typeface="+mn-lt"/>
                <a:cs typeface="+mn-lt"/>
              </a:rPr>
              <a:t>and </a:t>
            </a:r>
            <a:r>
              <a:rPr lang="en-GB" sz="1600" b="0" dirty="0">
                <a:solidFill>
                  <a:srgbClr val="231F20"/>
                </a:solidFill>
                <a:ea typeface="+mn-lt"/>
                <a:cs typeface="+mn-lt"/>
              </a:rPr>
              <a:t>strengthen specialist prevention capability during the </a:t>
            </a:r>
            <a:r>
              <a:rPr kumimoji="0" lang="en-GB" sz="1600" b="0" i="0" u="none" strike="noStrike" kern="1200" cap="none" spc="0" normalizeH="0" baseline="0" noProof="0" dirty="0">
                <a:ln>
                  <a:noFill/>
                </a:ln>
                <a:solidFill>
                  <a:srgbClr val="231F20"/>
                </a:solidFill>
                <a:effectLst/>
                <a:uLnTx/>
                <a:uFillTx/>
                <a:ea typeface="+mn-lt"/>
                <a:cs typeface="+mn-lt"/>
              </a:rPr>
              <a:t>transition to the </a:t>
            </a:r>
            <a:r>
              <a:rPr lang="en-GB" sz="1600" b="0" dirty="0">
                <a:solidFill>
                  <a:srgbClr val="231F20"/>
                </a:solidFill>
                <a:ea typeface="+mn-lt"/>
                <a:cs typeface="+mn-lt"/>
              </a:rPr>
              <a:t>statutory gambling levy, while building evidence on what works to reduce gambling-related harms, particularly for underserved and high-risk communities</a:t>
            </a:r>
            <a:r>
              <a:rPr kumimoji="0" lang="en-GB" sz="1600" b="0" i="0" u="none" strike="noStrike" kern="1200" cap="none" spc="0" normalizeH="0" baseline="0" noProof="0" dirty="0">
                <a:ln>
                  <a:noFill/>
                </a:ln>
                <a:solidFill>
                  <a:srgbClr val="231F20"/>
                </a:solidFill>
                <a:effectLst/>
                <a:uLnTx/>
                <a:uFillTx/>
                <a:latin typeface="Arial" panose="020B0604020202020204"/>
                <a:ea typeface="+mn-ea"/>
                <a:cs typeface="+mn-cs"/>
              </a:rPr>
              <a:t>.</a:t>
            </a:r>
            <a:endParaRPr lang="en-US" sz="1600" b="1" i="0" u="none" strike="noStrike" kern="1200" cap="none" spc="0" normalizeH="0" baseline="0" noProof="0" dirty="0">
              <a:ln>
                <a:noFill/>
              </a:ln>
              <a:solidFill>
                <a:srgbClr val="231F20"/>
              </a:solidFill>
              <a:effectLst/>
              <a:uLnTx/>
              <a:uFillTx/>
              <a:latin typeface="Arial" panose="020B0604020202020204"/>
              <a:cs typeface="Arial"/>
            </a:endParaRPr>
          </a:p>
          <a:p>
            <a:pPr marL="0" marR="0" lvl="0" indent="0" algn="l" defTabSz="914400" rtl="0" eaLnBrk="1" fontAlgn="auto" latinLnBrk="0" hangingPunct="1">
              <a:lnSpc>
                <a:spcPct val="100000"/>
              </a:lnSpc>
              <a:spcBef>
                <a:spcPts val="0"/>
              </a:spcBef>
              <a:spcAft>
                <a:spcPts val="0"/>
              </a:spcAft>
              <a:buClr>
                <a:srgbClr val="231F20"/>
              </a:buClr>
              <a:buSzTx/>
              <a:buFont typeface="Arial" panose="020B0604020202020204" pitchFamily="34" charset="0"/>
              <a:buNone/>
              <a:tabLst/>
              <a:defRPr/>
            </a:pPr>
            <a:endParaRPr kumimoji="0" lang="en-GB" sz="1600" b="0" i="0" u="none" strike="noStrike" kern="1200" cap="none" spc="0" normalizeH="0" baseline="0" noProof="0" dirty="0">
              <a:ln>
                <a:noFill/>
              </a:ln>
              <a:solidFill>
                <a:srgbClr val="231F2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
                <a:srgbClr val="231F20"/>
              </a:buClr>
              <a:buSzTx/>
              <a:buFont typeface="Arial" panose="020B0604020202020204" pitchFamily="34" charset="0"/>
              <a:buNone/>
              <a:tabLst/>
              <a:defRPr/>
            </a:pPr>
            <a:endParaRPr kumimoji="0" lang="en-GB" sz="1600" b="0" i="0" u="none" strike="noStrike" kern="1200" cap="none" spc="0" normalizeH="0" baseline="0" noProof="0" dirty="0">
              <a:ln>
                <a:noFill/>
              </a:ln>
              <a:solidFill>
                <a:srgbClr val="231F20"/>
              </a:solidFill>
              <a:effectLst/>
              <a:uLnTx/>
              <a:uFillTx/>
              <a:latin typeface="Arial" panose="020B0604020202020204"/>
              <a:ea typeface="+mn-ea"/>
              <a:cs typeface="Arial"/>
            </a:endParaRPr>
          </a:p>
          <a:p>
            <a:pPr algn="just"/>
            <a:r>
              <a:rPr lang="en-GB" sz="1800" b="0" dirty="0">
                <a:solidFill>
                  <a:srgbClr val="231F20"/>
                </a:solidFill>
              </a:rPr>
              <a:t>There are 3 grant objectives: </a:t>
            </a:r>
            <a:endParaRPr lang="en-US" sz="1800" dirty="0">
              <a:solidFill>
                <a:schemeClr val="accent1"/>
              </a:solidFill>
            </a:endParaRPr>
          </a:p>
          <a:p>
            <a:pPr marL="342900" lvl="0" indent="-342900" algn="just">
              <a:buFont typeface="+mj-lt"/>
              <a:buAutoNum type="arabicPeriod"/>
            </a:pPr>
            <a:r>
              <a:rPr lang="en-US" sz="1800" dirty="0">
                <a:solidFill>
                  <a:schemeClr val="accent1"/>
                </a:solidFill>
              </a:rPr>
              <a:t>Sustain and strengthen the VCSE sector to deliver equitable and innovative prevention strategies.</a:t>
            </a:r>
            <a:endParaRPr lang="en-GB" sz="1800" dirty="0">
              <a:solidFill>
                <a:schemeClr val="accent1"/>
              </a:solidFill>
            </a:endParaRPr>
          </a:p>
          <a:p>
            <a:pPr marL="342900" lvl="0" indent="-342900" algn="just">
              <a:buFont typeface="+mj-lt"/>
              <a:buAutoNum type="arabicPeriod"/>
            </a:pPr>
            <a:r>
              <a:rPr lang="en-US" sz="1800" dirty="0">
                <a:solidFill>
                  <a:schemeClr val="accent1"/>
                </a:solidFill>
              </a:rPr>
              <a:t>Build capacity and capability for effective and sustainable project delivery.</a:t>
            </a:r>
            <a:endParaRPr lang="en-GB" sz="1800" dirty="0">
              <a:solidFill>
                <a:schemeClr val="accent1"/>
              </a:solidFill>
            </a:endParaRPr>
          </a:p>
          <a:p>
            <a:pPr marL="342900" lvl="0" indent="-342900" algn="just">
              <a:buFont typeface="+mj-lt"/>
              <a:buAutoNum type="arabicPeriod"/>
            </a:pPr>
            <a:r>
              <a:rPr lang="en-US" sz="1800" dirty="0">
                <a:solidFill>
                  <a:schemeClr val="accent1"/>
                </a:solidFill>
              </a:rPr>
              <a:t>Develop an independent, evidence-based approach to public health policy decision making.</a:t>
            </a:r>
            <a:endParaRPr lang="en-GB" sz="1800" dirty="0">
              <a:solidFill>
                <a:schemeClr val="accent1"/>
              </a:solidFill>
            </a:endParaRPr>
          </a:p>
          <a:p>
            <a:pPr marL="0" marR="0" lvl="0" indent="0" algn="l" defTabSz="914400" rtl="0" eaLnBrk="1" fontAlgn="auto" latinLnBrk="0" hangingPunct="1">
              <a:lnSpc>
                <a:spcPct val="100000"/>
              </a:lnSpc>
              <a:spcBef>
                <a:spcPts val="0"/>
              </a:spcBef>
              <a:spcAft>
                <a:spcPts val="0"/>
              </a:spcAft>
              <a:buClr>
                <a:srgbClr val="425563"/>
              </a:buClr>
              <a:buSzTx/>
              <a:buFont typeface="Arial" panose="020B0604020202020204" pitchFamily="34" charset="0"/>
              <a:buNone/>
              <a:tabLst/>
              <a:defRPr/>
            </a:pPr>
            <a:endParaRPr kumimoji="0" lang="en-GB" sz="1600" b="0" i="0" u="none" strike="noStrike" kern="1200" cap="none" spc="0" normalizeH="0" baseline="0" noProof="0" dirty="0">
              <a:ln>
                <a:noFill/>
              </a:ln>
              <a:solidFill>
                <a:srgbClr val="231F20"/>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0"/>
              </a:spcBef>
              <a:spcAft>
                <a:spcPts val="0"/>
              </a:spcAft>
              <a:buClr>
                <a:srgbClr val="425563"/>
              </a:buClr>
              <a:buSzTx/>
              <a:buFont typeface="Arial" panose="020B0604020202020204" pitchFamily="34" charset="0"/>
              <a:buChar char="•"/>
              <a:tabLst/>
              <a:defRPr/>
            </a:pPr>
            <a:endParaRPr kumimoji="0" lang="en-GB" sz="1600" b="0" i="0" u="none" strike="noStrike" kern="1200" cap="none" spc="0" normalizeH="0" baseline="0" noProof="0" dirty="0">
              <a:ln>
                <a:noFill/>
              </a:ln>
              <a:solidFill>
                <a:srgbClr val="231F20"/>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0"/>
              </a:spcBef>
              <a:spcAft>
                <a:spcPts val="0"/>
              </a:spcAft>
              <a:buClr>
                <a:srgbClr val="425563"/>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231F20"/>
                </a:solidFill>
                <a:effectLst/>
                <a:uLnTx/>
                <a:uFillTx/>
                <a:latin typeface="Arial" panose="020B0604020202020204"/>
                <a:ea typeface="+mn-ea"/>
                <a:cs typeface="+mn-cs"/>
              </a:rPr>
              <a:t>The fund will be administered by the Government Grants Managed Service.</a:t>
            </a:r>
            <a:endParaRPr lang="en-GB" sz="1600" b="0" i="0" u="none" strike="noStrike" kern="1200" cap="none" spc="0" normalizeH="0" baseline="0" noProof="0" dirty="0">
              <a:ln>
                <a:noFill/>
              </a:ln>
              <a:solidFill>
                <a:srgbClr val="231F20"/>
              </a:solidFill>
              <a:effectLst/>
              <a:uLnTx/>
              <a:uFillTx/>
              <a:latin typeface="Arial" panose="020B0604020202020204"/>
              <a:cs typeface="Arial"/>
            </a:endParaRPr>
          </a:p>
          <a:p>
            <a:pPr marL="342900" marR="0" lvl="0" indent="-342900" algn="l" defTabSz="914400" rtl="0" eaLnBrk="1" fontAlgn="auto" latinLnBrk="0" hangingPunct="1">
              <a:lnSpc>
                <a:spcPct val="100000"/>
              </a:lnSpc>
              <a:spcBef>
                <a:spcPts val="0"/>
              </a:spcBef>
              <a:spcAft>
                <a:spcPts val="0"/>
              </a:spcAft>
              <a:buClr>
                <a:srgbClr val="425563"/>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231F20"/>
                </a:solidFill>
                <a:effectLst/>
                <a:uLnTx/>
                <a:uFillTx/>
                <a:latin typeface="Arial" panose="020B0604020202020204"/>
                <a:ea typeface="+mn-ea"/>
                <a:cs typeface="+mn-cs"/>
              </a:rPr>
              <a:t>Organisations can apply for funding from both the NHSE and OHID schemes.</a:t>
            </a:r>
            <a:endParaRPr lang="en-GB" sz="1600" b="0" i="0" u="none" strike="noStrike" kern="1200" cap="none" spc="0" normalizeH="0" baseline="0" noProof="0" dirty="0">
              <a:ln>
                <a:noFill/>
              </a:ln>
              <a:solidFill>
                <a:srgbClr val="231F20"/>
              </a:solidFill>
              <a:effectLst/>
              <a:uLnTx/>
              <a:uFillTx/>
              <a:latin typeface="Arial" panose="020B0604020202020204"/>
              <a:cs typeface="Arial"/>
            </a:endParaRPr>
          </a:p>
          <a:p>
            <a:pPr marL="342900" marR="0" lvl="0" indent="-342900" algn="l" defTabSz="914400" rtl="0" eaLnBrk="1" fontAlgn="auto" latinLnBrk="0" hangingPunct="1">
              <a:lnSpc>
                <a:spcPct val="100000"/>
              </a:lnSpc>
              <a:spcBef>
                <a:spcPts val="0"/>
              </a:spcBef>
              <a:spcAft>
                <a:spcPts val="0"/>
              </a:spcAft>
              <a:buClr>
                <a:srgbClr val="425563"/>
              </a:buClr>
              <a:buSzTx/>
              <a:buFont typeface="Arial" panose="020B0604020202020204" pitchFamily="34" charset="0"/>
              <a:buChar char="•"/>
              <a:tabLst/>
              <a:defRPr/>
            </a:pPr>
            <a:endParaRPr kumimoji="0" lang="en-GB" sz="1600" b="0" i="0" u="none" strike="noStrike" kern="1200" cap="none" spc="0" normalizeH="0" baseline="0" noProof="0" dirty="0">
              <a:ln>
                <a:noFill/>
              </a:ln>
              <a:solidFill>
                <a:srgbClr val="231F20"/>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0"/>
              </a:spcBef>
              <a:spcAft>
                <a:spcPts val="0"/>
              </a:spcAft>
              <a:buClr>
                <a:srgbClr val="425563"/>
              </a:buClr>
              <a:buSzTx/>
              <a:buFont typeface="Arial" panose="020B0604020202020204" pitchFamily="34" charset="0"/>
              <a:buChar char="•"/>
              <a:tabLst/>
              <a:defRPr/>
            </a:pPr>
            <a:endParaRPr kumimoji="0" lang="en-GB" sz="1600" b="1" i="0" u="none" strike="noStrike" kern="1200" cap="none" spc="0" normalizeH="0" baseline="0" noProof="0" dirty="0">
              <a:ln>
                <a:noFill/>
              </a:ln>
              <a:solidFill>
                <a:srgbClr val="425563"/>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
                <a:srgbClr val="231F20"/>
              </a:buClr>
              <a:buSzTx/>
              <a:buFont typeface="Arial" panose="020B0604020202020204" pitchFamily="34" charset="0"/>
              <a:buNone/>
              <a:tabLst/>
              <a:defRPr/>
            </a:pPr>
            <a:endParaRPr kumimoji="0" lang="en-GB" sz="1600" b="1" i="0" u="none" strike="noStrike" kern="1200" cap="none" spc="0" normalizeH="0" baseline="0" noProof="0" dirty="0">
              <a:ln>
                <a:noFill/>
              </a:ln>
              <a:solidFill>
                <a:srgbClr val="425563"/>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5AD81FFC-0614-092B-CF55-660B829A7D70}"/>
              </a:ext>
            </a:extLst>
          </p:cNvPr>
          <p:cNvSpPr/>
          <p:nvPr/>
        </p:nvSpPr>
        <p:spPr>
          <a:xfrm>
            <a:off x="191233" y="2307686"/>
            <a:ext cx="11587812" cy="1571634"/>
          </a:xfrm>
          <a:prstGeom prst="rect">
            <a:avLst/>
          </a:prstGeom>
          <a:noFill/>
          <a:ln w="28575" cap="flat" cmpd="sng" algn="ctr">
            <a:solidFill>
              <a:srgbClr val="80D2CC">
                <a:lumMod val="50000"/>
              </a:srgbClr>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srgbClr val="80D2CC">
                    <a:lumMod val="50000"/>
                  </a:srgbClr>
                </a:solidFill>
              </a:ln>
              <a:solidFill>
                <a:srgbClr val="FFFFFF"/>
              </a:solidFill>
              <a:effectLst/>
              <a:uLnTx/>
              <a:uFillTx/>
              <a:latin typeface="Arial" panose="020B0604020202020204"/>
              <a:ea typeface="+mn-ea"/>
              <a:cs typeface="+mn-cs"/>
            </a:endParaRPr>
          </a:p>
        </p:txBody>
      </p:sp>
      <p:sp>
        <p:nvSpPr>
          <p:cNvPr id="9" name="TextBox 2">
            <a:extLst>
              <a:ext uri="{FF2B5EF4-FFF2-40B4-BE49-F238E27FC236}">
                <a16:creationId xmlns:a16="http://schemas.microsoft.com/office/drawing/2014/main" id="{01335900-D6E8-CA5C-0EE9-44D554E48617}"/>
              </a:ext>
            </a:extLst>
          </p:cNvPr>
          <p:cNvSpPr txBox="1"/>
          <p:nvPr/>
        </p:nvSpPr>
        <p:spPr>
          <a:xfrm>
            <a:off x="141129" y="4676901"/>
            <a:ext cx="6120129" cy="360612"/>
          </a:xfrm>
          <a:prstGeom prst="rect">
            <a:avLst/>
          </a:prstGeom>
          <a:noFill/>
        </p:spPr>
        <p:txBody>
          <a:bodyPr wrap="square">
            <a:spAutoFit/>
          </a:bodyPr>
          <a:ls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269875" indent="-269875">
              <a:lnSpc>
                <a:spcPct val="120000"/>
              </a:lnSpc>
              <a:spcAft>
                <a:spcPts val="1420"/>
              </a:spcAft>
              <a:buNone/>
            </a:pPr>
            <a:r>
              <a:rPr lang="en-GB" sz="1600" b="1" dirty="0">
                <a:effectLst/>
                <a:latin typeface="Arial" panose="020B0604020202020204" pitchFamily="34" charset="0"/>
                <a:ea typeface="Times New Roman" panose="02020603050405020304" pitchFamily="18" charset="0"/>
                <a:cs typeface="Times New Roman" panose="02020603050405020304" pitchFamily="18" charset="0"/>
              </a:rPr>
              <a:t>Indicative timescales for the grant </a:t>
            </a:r>
          </a:p>
        </p:txBody>
      </p:sp>
      <p:grpSp>
        <p:nvGrpSpPr>
          <p:cNvPr id="10" name="Group 9">
            <a:extLst>
              <a:ext uri="{FF2B5EF4-FFF2-40B4-BE49-F238E27FC236}">
                <a16:creationId xmlns:a16="http://schemas.microsoft.com/office/drawing/2014/main" id="{EA9C5DF5-EFD4-CC99-26A9-6F3794A63C7B}"/>
              </a:ext>
            </a:extLst>
          </p:cNvPr>
          <p:cNvGrpSpPr/>
          <p:nvPr/>
        </p:nvGrpSpPr>
        <p:grpSpPr>
          <a:xfrm>
            <a:off x="362839" y="5035353"/>
            <a:ext cx="10931104" cy="1848978"/>
            <a:chOff x="2033687" y="1937437"/>
            <a:chExt cx="7232448" cy="1094333"/>
          </a:xfrm>
        </p:grpSpPr>
        <p:graphicFrame>
          <p:nvGraphicFramePr>
            <p:cNvPr id="11" name="Diagram 10">
              <a:extLst>
                <a:ext uri="{FF2B5EF4-FFF2-40B4-BE49-F238E27FC236}">
                  <a16:creationId xmlns:a16="http://schemas.microsoft.com/office/drawing/2014/main" id="{E75E3F48-CA3A-5919-9FCA-D2AE005C4D00}"/>
                </a:ext>
              </a:extLst>
            </p:cNvPr>
            <p:cNvGraphicFramePr/>
            <p:nvPr>
              <p:extLst>
                <p:ext uri="{D42A27DB-BD31-4B8C-83A1-F6EECF244321}">
                  <p14:modId xmlns:p14="http://schemas.microsoft.com/office/powerpoint/2010/main" val="1394248495"/>
                </p:ext>
              </p:extLst>
            </p:nvPr>
          </p:nvGraphicFramePr>
          <p:xfrm>
            <a:off x="2033687" y="1948127"/>
            <a:ext cx="5692360" cy="720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Arrow: Right 4">
              <a:extLst>
                <a:ext uri="{FF2B5EF4-FFF2-40B4-BE49-F238E27FC236}">
                  <a16:creationId xmlns:a16="http://schemas.microsoft.com/office/drawing/2014/main" id="{8E121860-1918-4C4A-2269-1C2AF6E6A372}"/>
                </a:ext>
              </a:extLst>
            </p:cNvPr>
            <p:cNvSpPr txBox="1"/>
            <p:nvPr/>
          </p:nvSpPr>
          <p:spPr>
            <a:xfrm rot="10751515">
              <a:off x="8576372" y="2210563"/>
              <a:ext cx="193230" cy="1517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defPPr>
                <a:defRPr lang="en-GB"/>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lvl="0" indent="0" algn="ctr" defTabSz="266700">
                <a:lnSpc>
                  <a:spcPct val="90000"/>
                </a:lnSpc>
                <a:spcBef>
                  <a:spcPct val="0"/>
                </a:spcBef>
                <a:spcAft>
                  <a:spcPct val="35000"/>
                </a:spcAft>
                <a:buNone/>
              </a:pPr>
              <a:endParaRPr lang="en-GB" sz="600" kern="1200" dirty="0"/>
            </a:p>
          </p:txBody>
        </p:sp>
        <p:grpSp>
          <p:nvGrpSpPr>
            <p:cNvPr id="13" name="Group 12">
              <a:extLst>
                <a:ext uri="{FF2B5EF4-FFF2-40B4-BE49-F238E27FC236}">
                  <a16:creationId xmlns:a16="http://schemas.microsoft.com/office/drawing/2014/main" id="{624BE847-8E56-072D-3EC6-9E196305CE98}"/>
                </a:ext>
              </a:extLst>
            </p:cNvPr>
            <p:cNvGrpSpPr/>
            <p:nvPr/>
          </p:nvGrpSpPr>
          <p:grpSpPr>
            <a:xfrm>
              <a:off x="7443763" y="1937437"/>
              <a:ext cx="1822372" cy="345600"/>
              <a:chOff x="3629308" y="-217473"/>
              <a:chExt cx="1822372" cy="345600"/>
            </a:xfrm>
          </p:grpSpPr>
          <p:sp>
            <p:nvSpPr>
              <p:cNvPr id="26" name="Rectangle: Rounded Corners 25">
                <a:extLst>
                  <a:ext uri="{FF2B5EF4-FFF2-40B4-BE49-F238E27FC236}">
                    <a16:creationId xmlns:a16="http://schemas.microsoft.com/office/drawing/2014/main" id="{FD33D712-27BB-9E11-B990-742AA47EA3F7}"/>
                  </a:ext>
                </a:extLst>
              </p:cNvPr>
              <p:cNvSpPr/>
              <p:nvPr/>
            </p:nvSpPr>
            <p:spPr>
              <a:xfrm>
                <a:off x="3629308" y="-217473"/>
                <a:ext cx="1822372" cy="34560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defPPr>
                  <a:defRPr lang="en-GB"/>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endParaRPr lang="en-GB" dirty="0"/>
              </a:p>
            </p:txBody>
          </p:sp>
          <p:sp>
            <p:nvSpPr>
              <p:cNvPr id="27" name="Rectangle: Rounded Corners 6">
                <a:extLst>
                  <a:ext uri="{FF2B5EF4-FFF2-40B4-BE49-F238E27FC236}">
                    <a16:creationId xmlns:a16="http://schemas.microsoft.com/office/drawing/2014/main" id="{2BFEA6BA-C682-7233-D6B0-F04E64B32459}"/>
                  </a:ext>
                </a:extLst>
              </p:cNvPr>
              <p:cNvSpPr txBox="1"/>
              <p:nvPr/>
            </p:nvSpPr>
            <p:spPr>
              <a:xfrm>
                <a:off x="3640570" y="-201170"/>
                <a:ext cx="1015693" cy="230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896" tIns="56896" rIns="56896" bIns="30480" numCol="1" spcCol="1270" anchor="t" anchorCtr="0">
                <a:noAutofit/>
              </a:bodyPr>
              <a:lstStyle>
                <a:defPPr>
                  <a:defRPr lang="en-GB"/>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lvl="0" indent="0" algn="l" defTabSz="355600" rtl="0">
                  <a:lnSpc>
                    <a:spcPct val="90000"/>
                  </a:lnSpc>
                  <a:spcBef>
                    <a:spcPct val="0"/>
                  </a:spcBef>
                  <a:spcAft>
                    <a:spcPct val="35000"/>
                  </a:spcAft>
                  <a:buNone/>
                </a:pPr>
                <a:r>
                  <a:rPr lang="en-US" sz="1100" kern="1200" dirty="0">
                    <a:latin typeface="Arial" panose="020B0604020202020204"/>
                  </a:rPr>
                  <a:t>Jan 27 – Mar 28</a:t>
                </a:r>
              </a:p>
            </p:txBody>
          </p:sp>
        </p:grpSp>
        <p:grpSp>
          <p:nvGrpSpPr>
            <p:cNvPr id="14" name="Group 13">
              <a:extLst>
                <a:ext uri="{FF2B5EF4-FFF2-40B4-BE49-F238E27FC236}">
                  <a16:creationId xmlns:a16="http://schemas.microsoft.com/office/drawing/2014/main" id="{0A872142-1B54-A684-A907-9B957274DFCF}"/>
                </a:ext>
              </a:extLst>
            </p:cNvPr>
            <p:cNvGrpSpPr/>
            <p:nvPr/>
          </p:nvGrpSpPr>
          <p:grpSpPr>
            <a:xfrm>
              <a:off x="7437293" y="2073470"/>
              <a:ext cx="1828839" cy="958300"/>
              <a:chOff x="3622838" y="-81440"/>
              <a:chExt cx="1828839" cy="958300"/>
            </a:xfrm>
          </p:grpSpPr>
          <p:sp>
            <p:nvSpPr>
              <p:cNvPr id="24" name="Rectangle: Rounded Corners 23">
                <a:extLst>
                  <a:ext uri="{FF2B5EF4-FFF2-40B4-BE49-F238E27FC236}">
                    <a16:creationId xmlns:a16="http://schemas.microsoft.com/office/drawing/2014/main" id="{A67A41A0-85BE-09C8-3D3A-5C0D37345253}"/>
                  </a:ext>
                </a:extLst>
              </p:cNvPr>
              <p:cNvSpPr/>
              <p:nvPr/>
            </p:nvSpPr>
            <p:spPr>
              <a:xfrm>
                <a:off x="3622838" y="-81440"/>
                <a:ext cx="1828839" cy="487440"/>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defPPr>
                  <a:defRPr lang="en-GB"/>
                </a:defPPr>
                <a:lvl1pPr algn="l" rtl="0" eaLnBrk="0" fontAlgn="base" hangingPunct="0">
                  <a:spcBef>
                    <a:spcPct val="0"/>
                  </a:spcBef>
                  <a:spcAft>
                    <a:spcPct val="0"/>
                  </a:spcAft>
                  <a:defRPr kern="1200">
                    <a:solidFill>
                      <a:schemeClr val="dk1">
                        <a:hueOff val="0"/>
                        <a:satOff val="0"/>
                        <a:lumOff val="0"/>
                        <a:alphaOff val="0"/>
                      </a:schemeClr>
                    </a:solidFill>
                    <a:latin typeface="+mn-lt"/>
                    <a:ea typeface="+mn-ea"/>
                    <a:cs typeface="+mn-cs"/>
                  </a:defRPr>
                </a:lvl1pPr>
                <a:lvl2pPr marL="457200" algn="l" rtl="0" eaLnBrk="0" fontAlgn="base" hangingPunct="0">
                  <a:spcBef>
                    <a:spcPct val="0"/>
                  </a:spcBef>
                  <a:spcAft>
                    <a:spcPct val="0"/>
                  </a:spcAft>
                  <a:defRPr kern="1200">
                    <a:solidFill>
                      <a:schemeClr val="dk1">
                        <a:hueOff val="0"/>
                        <a:satOff val="0"/>
                        <a:lumOff val="0"/>
                        <a:alphaOff val="0"/>
                      </a:schemeClr>
                    </a:solidFill>
                    <a:latin typeface="+mn-lt"/>
                    <a:ea typeface="+mn-ea"/>
                    <a:cs typeface="+mn-cs"/>
                  </a:defRPr>
                </a:lvl2pPr>
                <a:lvl3pPr marL="914400" algn="l" rtl="0" eaLnBrk="0" fontAlgn="base" hangingPunct="0">
                  <a:spcBef>
                    <a:spcPct val="0"/>
                  </a:spcBef>
                  <a:spcAft>
                    <a:spcPct val="0"/>
                  </a:spcAft>
                  <a:defRPr kern="1200">
                    <a:solidFill>
                      <a:schemeClr val="dk1">
                        <a:hueOff val="0"/>
                        <a:satOff val="0"/>
                        <a:lumOff val="0"/>
                        <a:alphaOff val="0"/>
                      </a:schemeClr>
                    </a:solidFill>
                    <a:latin typeface="+mn-lt"/>
                    <a:ea typeface="+mn-ea"/>
                    <a:cs typeface="+mn-cs"/>
                  </a:defRPr>
                </a:lvl3pPr>
                <a:lvl4pPr marL="1371600" algn="l" rtl="0" eaLnBrk="0" fontAlgn="base" hangingPunct="0">
                  <a:spcBef>
                    <a:spcPct val="0"/>
                  </a:spcBef>
                  <a:spcAft>
                    <a:spcPct val="0"/>
                  </a:spcAft>
                  <a:defRPr kern="1200">
                    <a:solidFill>
                      <a:schemeClr val="dk1">
                        <a:hueOff val="0"/>
                        <a:satOff val="0"/>
                        <a:lumOff val="0"/>
                        <a:alphaOff val="0"/>
                      </a:schemeClr>
                    </a:solidFill>
                    <a:latin typeface="+mn-lt"/>
                    <a:ea typeface="+mn-ea"/>
                    <a:cs typeface="+mn-cs"/>
                  </a:defRPr>
                </a:lvl4pPr>
                <a:lvl5pPr marL="1828800" algn="l" rtl="0" eaLnBrk="0" fontAlgn="base" hangingPunct="0">
                  <a:spcBef>
                    <a:spcPct val="0"/>
                  </a:spcBef>
                  <a:spcAft>
                    <a:spcPct val="0"/>
                  </a:spcAft>
                  <a:defRPr kern="1200">
                    <a:solidFill>
                      <a:schemeClr val="dk1">
                        <a:hueOff val="0"/>
                        <a:satOff val="0"/>
                        <a:lumOff val="0"/>
                        <a:alphaOff val="0"/>
                      </a:schemeClr>
                    </a:solidFill>
                    <a:latin typeface="+mn-lt"/>
                    <a:ea typeface="+mn-ea"/>
                    <a:cs typeface="+mn-cs"/>
                  </a:defRPr>
                </a:lvl5pPr>
                <a:lvl6pPr marL="2286000" algn="l" defTabSz="914400" rtl="0" eaLnBrk="1" latinLnBrk="0" hangingPunct="1">
                  <a:defRPr kern="1200">
                    <a:solidFill>
                      <a:schemeClr val="dk1">
                        <a:hueOff val="0"/>
                        <a:satOff val="0"/>
                        <a:lumOff val="0"/>
                        <a:alphaOff val="0"/>
                      </a:schemeClr>
                    </a:solidFill>
                    <a:latin typeface="+mn-lt"/>
                    <a:ea typeface="+mn-ea"/>
                    <a:cs typeface="+mn-cs"/>
                  </a:defRPr>
                </a:lvl6pPr>
                <a:lvl7pPr marL="2743200" algn="l" defTabSz="914400" rtl="0" eaLnBrk="1" latinLnBrk="0" hangingPunct="1">
                  <a:defRPr kern="1200">
                    <a:solidFill>
                      <a:schemeClr val="dk1">
                        <a:hueOff val="0"/>
                        <a:satOff val="0"/>
                        <a:lumOff val="0"/>
                        <a:alphaOff val="0"/>
                      </a:schemeClr>
                    </a:solidFill>
                    <a:latin typeface="+mn-lt"/>
                    <a:ea typeface="+mn-ea"/>
                    <a:cs typeface="+mn-cs"/>
                  </a:defRPr>
                </a:lvl7pPr>
                <a:lvl8pPr marL="3200400" algn="l" defTabSz="914400" rtl="0" eaLnBrk="1" latinLnBrk="0" hangingPunct="1">
                  <a:defRPr kern="1200">
                    <a:solidFill>
                      <a:schemeClr val="dk1">
                        <a:hueOff val="0"/>
                        <a:satOff val="0"/>
                        <a:lumOff val="0"/>
                        <a:alphaOff val="0"/>
                      </a:schemeClr>
                    </a:solidFill>
                    <a:latin typeface="+mn-lt"/>
                    <a:ea typeface="+mn-ea"/>
                    <a:cs typeface="+mn-cs"/>
                  </a:defRPr>
                </a:lvl8pPr>
                <a:lvl9pPr marL="3657600" algn="l" defTabSz="914400" rtl="0" eaLnBrk="1" latinLnBrk="0" hangingPunct="1">
                  <a:defRPr kern="1200">
                    <a:solidFill>
                      <a:schemeClr val="dk1">
                        <a:hueOff val="0"/>
                        <a:satOff val="0"/>
                        <a:lumOff val="0"/>
                        <a:alphaOff val="0"/>
                      </a:schemeClr>
                    </a:solidFill>
                    <a:latin typeface="+mn-lt"/>
                    <a:ea typeface="+mn-ea"/>
                    <a:cs typeface="+mn-cs"/>
                  </a:defRPr>
                </a:lvl9pPr>
              </a:lstStyle>
              <a:p>
                <a:endParaRPr lang="en-GB" dirty="0"/>
              </a:p>
            </p:txBody>
          </p:sp>
          <p:sp>
            <p:nvSpPr>
              <p:cNvPr id="25" name="Rectangle: Rounded Corners 8">
                <a:extLst>
                  <a:ext uri="{FF2B5EF4-FFF2-40B4-BE49-F238E27FC236}">
                    <a16:creationId xmlns:a16="http://schemas.microsoft.com/office/drawing/2014/main" id="{1BE88840-947C-E2EB-8E32-39FCE6BDD9D9}"/>
                  </a:ext>
                </a:extLst>
              </p:cNvPr>
              <p:cNvSpPr txBox="1"/>
              <p:nvPr/>
            </p:nvSpPr>
            <p:spPr>
              <a:xfrm>
                <a:off x="3700734" y="-44980"/>
                <a:ext cx="1519390" cy="92184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6896" tIns="56896" rIns="56896" bIns="56896" numCol="1" spcCol="1270" anchor="t" anchorCtr="0">
                <a:noAutofit/>
              </a:bodyPr>
              <a:lstStyle>
                <a:defPPr>
                  <a:defRPr lang="en-GB"/>
                </a:defPPr>
                <a:lvl1pPr algn="l" rtl="0" eaLnBrk="0" fontAlgn="base" hangingPunct="0">
                  <a:spcBef>
                    <a:spcPct val="0"/>
                  </a:spcBef>
                  <a:spcAft>
                    <a:spcPct val="0"/>
                  </a:spcAft>
                  <a:defRPr kern="1200">
                    <a:solidFill>
                      <a:schemeClr val="dk1">
                        <a:hueOff val="0"/>
                        <a:satOff val="0"/>
                        <a:lumOff val="0"/>
                        <a:alphaOff val="0"/>
                      </a:schemeClr>
                    </a:solidFill>
                    <a:latin typeface="+mn-lt"/>
                    <a:ea typeface="+mn-ea"/>
                    <a:cs typeface="+mn-cs"/>
                  </a:defRPr>
                </a:lvl1pPr>
                <a:lvl2pPr marL="457200" algn="l" rtl="0" eaLnBrk="0" fontAlgn="base" hangingPunct="0">
                  <a:spcBef>
                    <a:spcPct val="0"/>
                  </a:spcBef>
                  <a:spcAft>
                    <a:spcPct val="0"/>
                  </a:spcAft>
                  <a:defRPr kern="1200">
                    <a:solidFill>
                      <a:schemeClr val="dk1">
                        <a:hueOff val="0"/>
                        <a:satOff val="0"/>
                        <a:lumOff val="0"/>
                        <a:alphaOff val="0"/>
                      </a:schemeClr>
                    </a:solidFill>
                    <a:latin typeface="+mn-lt"/>
                    <a:ea typeface="+mn-ea"/>
                    <a:cs typeface="+mn-cs"/>
                  </a:defRPr>
                </a:lvl2pPr>
                <a:lvl3pPr marL="914400" algn="l" rtl="0" eaLnBrk="0" fontAlgn="base" hangingPunct="0">
                  <a:spcBef>
                    <a:spcPct val="0"/>
                  </a:spcBef>
                  <a:spcAft>
                    <a:spcPct val="0"/>
                  </a:spcAft>
                  <a:defRPr kern="1200">
                    <a:solidFill>
                      <a:schemeClr val="dk1">
                        <a:hueOff val="0"/>
                        <a:satOff val="0"/>
                        <a:lumOff val="0"/>
                        <a:alphaOff val="0"/>
                      </a:schemeClr>
                    </a:solidFill>
                    <a:latin typeface="+mn-lt"/>
                    <a:ea typeface="+mn-ea"/>
                    <a:cs typeface="+mn-cs"/>
                  </a:defRPr>
                </a:lvl3pPr>
                <a:lvl4pPr marL="1371600" algn="l" rtl="0" eaLnBrk="0" fontAlgn="base" hangingPunct="0">
                  <a:spcBef>
                    <a:spcPct val="0"/>
                  </a:spcBef>
                  <a:spcAft>
                    <a:spcPct val="0"/>
                  </a:spcAft>
                  <a:defRPr kern="1200">
                    <a:solidFill>
                      <a:schemeClr val="dk1">
                        <a:hueOff val="0"/>
                        <a:satOff val="0"/>
                        <a:lumOff val="0"/>
                        <a:alphaOff val="0"/>
                      </a:schemeClr>
                    </a:solidFill>
                    <a:latin typeface="+mn-lt"/>
                    <a:ea typeface="+mn-ea"/>
                    <a:cs typeface="+mn-cs"/>
                  </a:defRPr>
                </a:lvl4pPr>
                <a:lvl5pPr marL="1828800" algn="l" rtl="0" eaLnBrk="0" fontAlgn="base" hangingPunct="0">
                  <a:spcBef>
                    <a:spcPct val="0"/>
                  </a:spcBef>
                  <a:spcAft>
                    <a:spcPct val="0"/>
                  </a:spcAft>
                  <a:defRPr kern="1200">
                    <a:solidFill>
                      <a:schemeClr val="dk1">
                        <a:hueOff val="0"/>
                        <a:satOff val="0"/>
                        <a:lumOff val="0"/>
                        <a:alphaOff val="0"/>
                      </a:schemeClr>
                    </a:solidFill>
                    <a:latin typeface="+mn-lt"/>
                    <a:ea typeface="+mn-ea"/>
                    <a:cs typeface="+mn-cs"/>
                  </a:defRPr>
                </a:lvl5pPr>
                <a:lvl6pPr marL="2286000" algn="l" defTabSz="914400" rtl="0" eaLnBrk="1" latinLnBrk="0" hangingPunct="1">
                  <a:defRPr kern="1200">
                    <a:solidFill>
                      <a:schemeClr val="dk1">
                        <a:hueOff val="0"/>
                        <a:satOff val="0"/>
                        <a:lumOff val="0"/>
                        <a:alphaOff val="0"/>
                      </a:schemeClr>
                    </a:solidFill>
                    <a:latin typeface="+mn-lt"/>
                    <a:ea typeface="+mn-ea"/>
                    <a:cs typeface="+mn-cs"/>
                  </a:defRPr>
                </a:lvl6pPr>
                <a:lvl7pPr marL="2743200" algn="l" defTabSz="914400" rtl="0" eaLnBrk="1" latinLnBrk="0" hangingPunct="1">
                  <a:defRPr kern="1200">
                    <a:solidFill>
                      <a:schemeClr val="dk1">
                        <a:hueOff val="0"/>
                        <a:satOff val="0"/>
                        <a:lumOff val="0"/>
                        <a:alphaOff val="0"/>
                      </a:schemeClr>
                    </a:solidFill>
                    <a:latin typeface="+mn-lt"/>
                    <a:ea typeface="+mn-ea"/>
                    <a:cs typeface="+mn-cs"/>
                  </a:defRPr>
                </a:lvl7pPr>
                <a:lvl8pPr marL="3200400" algn="l" defTabSz="914400" rtl="0" eaLnBrk="1" latinLnBrk="0" hangingPunct="1">
                  <a:defRPr kern="1200">
                    <a:solidFill>
                      <a:schemeClr val="dk1">
                        <a:hueOff val="0"/>
                        <a:satOff val="0"/>
                        <a:lumOff val="0"/>
                        <a:alphaOff val="0"/>
                      </a:schemeClr>
                    </a:solidFill>
                    <a:latin typeface="+mn-lt"/>
                    <a:ea typeface="+mn-ea"/>
                    <a:cs typeface="+mn-cs"/>
                  </a:defRPr>
                </a:lvl8pPr>
                <a:lvl9pPr marL="3657600" algn="l" defTabSz="914400" rtl="0" eaLnBrk="1" latinLnBrk="0" hangingPunct="1">
                  <a:defRPr kern="1200">
                    <a:solidFill>
                      <a:schemeClr val="dk1">
                        <a:hueOff val="0"/>
                        <a:satOff val="0"/>
                        <a:lumOff val="0"/>
                        <a:alphaOff val="0"/>
                      </a:schemeClr>
                    </a:solidFill>
                    <a:latin typeface="+mn-lt"/>
                    <a:ea typeface="+mn-ea"/>
                    <a:cs typeface="+mn-cs"/>
                  </a:defRPr>
                </a:lvl9pPr>
              </a:lstStyle>
              <a:p>
                <a:pPr marL="57150" lvl="1" indent="-57150" algn="l" defTabSz="355600" rtl="0">
                  <a:lnSpc>
                    <a:spcPct val="90000"/>
                  </a:lnSpc>
                  <a:spcBef>
                    <a:spcPct val="0"/>
                  </a:spcBef>
                  <a:spcAft>
                    <a:spcPct val="15000"/>
                  </a:spcAft>
                  <a:buChar char="•"/>
                </a:pPr>
                <a:r>
                  <a:rPr lang="en-US" sz="1200" kern="1200" dirty="0">
                    <a:latin typeface="Arial" panose="020B0604020202020204"/>
                  </a:rPr>
                  <a:t>2</a:t>
                </a:r>
                <a:r>
                  <a:rPr lang="en-US" sz="1200" kern="1200" baseline="30000" dirty="0">
                    <a:latin typeface="Arial" panose="020B0604020202020204"/>
                  </a:rPr>
                  <a:t>nd</a:t>
                </a:r>
                <a:r>
                  <a:rPr lang="en-US" sz="1200" kern="1200" dirty="0">
                    <a:latin typeface="Arial" panose="020B0604020202020204"/>
                  </a:rPr>
                  <a:t> round of funding in January.</a:t>
                </a:r>
                <a:endParaRPr lang="en-US" sz="1200" kern="1200" dirty="0">
                  <a:latin typeface="Arial" panose="020B0604020202020204"/>
                  <a:cs typeface="Arial"/>
                </a:endParaRPr>
              </a:p>
              <a:p>
                <a:pPr marL="57150" lvl="1" indent="-57150" algn="l" defTabSz="355600" rtl="0">
                  <a:lnSpc>
                    <a:spcPct val="90000"/>
                  </a:lnSpc>
                  <a:spcBef>
                    <a:spcPct val="0"/>
                  </a:spcBef>
                  <a:spcAft>
                    <a:spcPct val="15000"/>
                  </a:spcAft>
                  <a:buChar char="•"/>
                </a:pPr>
                <a:r>
                  <a:rPr lang="en-US" sz="1200" kern="1200" dirty="0">
                    <a:latin typeface="Arial" panose="020B0604020202020204"/>
                  </a:rPr>
                  <a:t>Evaluation of programme.</a:t>
                </a:r>
                <a:endParaRPr lang="en-US" sz="1200" kern="1200" dirty="0">
                  <a:latin typeface="Arial" panose="020B0604020202020204"/>
                  <a:cs typeface="Arial"/>
                </a:endParaRPr>
              </a:p>
              <a:p>
                <a:pPr marL="57150" lvl="1" indent="-57150" algn="l" defTabSz="355600" rtl="0">
                  <a:lnSpc>
                    <a:spcPct val="90000"/>
                  </a:lnSpc>
                  <a:spcBef>
                    <a:spcPct val="0"/>
                  </a:spcBef>
                  <a:spcAft>
                    <a:spcPct val="15000"/>
                  </a:spcAft>
                  <a:buChar char="•"/>
                </a:pPr>
                <a:r>
                  <a:rPr lang="en-US" sz="1200" kern="1200" dirty="0">
                    <a:latin typeface="Arial" panose="020B0604020202020204"/>
                  </a:rPr>
                  <a:t>End of transition period.</a:t>
                </a:r>
                <a:endParaRPr lang="en-US" sz="1400" kern="1200" dirty="0">
                  <a:latin typeface="Arial" panose="020B0604020202020204"/>
                  <a:cs typeface="Arial"/>
                </a:endParaRPr>
              </a:p>
            </p:txBody>
          </p:sp>
        </p:grpSp>
        <p:sp>
          <p:nvSpPr>
            <p:cNvPr id="23" name="Arrow: Right 4">
              <a:extLst>
                <a:ext uri="{FF2B5EF4-FFF2-40B4-BE49-F238E27FC236}">
                  <a16:creationId xmlns:a16="http://schemas.microsoft.com/office/drawing/2014/main" id="{FFB4068B-0CA6-B797-609D-E128B099BC37}"/>
                </a:ext>
              </a:extLst>
            </p:cNvPr>
            <p:cNvSpPr txBox="1"/>
            <p:nvPr/>
          </p:nvSpPr>
          <p:spPr>
            <a:xfrm rot="10751515">
              <a:off x="2373621" y="2624135"/>
              <a:ext cx="193230" cy="1517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defPPr>
                <a:defRPr lang="en-GB"/>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lvl="0" indent="0" algn="ctr" defTabSz="266700">
                <a:lnSpc>
                  <a:spcPct val="90000"/>
                </a:lnSpc>
                <a:spcBef>
                  <a:spcPct val="0"/>
                </a:spcBef>
                <a:spcAft>
                  <a:spcPct val="35000"/>
                </a:spcAft>
                <a:buNone/>
              </a:pPr>
              <a:endParaRPr lang="en-GB" sz="600" kern="1200" dirty="0"/>
            </a:p>
          </p:txBody>
        </p:sp>
      </p:grpSp>
      <p:sp>
        <p:nvSpPr>
          <p:cNvPr id="31" name="Arrow: Right 30">
            <a:extLst>
              <a:ext uri="{FF2B5EF4-FFF2-40B4-BE49-F238E27FC236}">
                <a16:creationId xmlns:a16="http://schemas.microsoft.com/office/drawing/2014/main" id="{98C61C7B-1E95-0F7A-1A41-665189151315}"/>
              </a:ext>
            </a:extLst>
          </p:cNvPr>
          <p:cNvSpPr/>
          <p:nvPr/>
        </p:nvSpPr>
        <p:spPr>
          <a:xfrm rot="21551515">
            <a:off x="3775402" y="5390871"/>
            <a:ext cx="636358" cy="427261"/>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defPPr>
              <a:defRPr lang="en-GB"/>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endParaRPr lang="en-GB" dirty="0"/>
          </a:p>
        </p:txBody>
      </p:sp>
      <p:sp>
        <p:nvSpPr>
          <p:cNvPr id="19" name="Arrow: Right 18">
            <a:extLst>
              <a:ext uri="{FF2B5EF4-FFF2-40B4-BE49-F238E27FC236}">
                <a16:creationId xmlns:a16="http://schemas.microsoft.com/office/drawing/2014/main" id="{4A3EBE2F-216C-4AC6-B865-C5034AB24DCD}"/>
              </a:ext>
            </a:extLst>
          </p:cNvPr>
          <p:cNvSpPr/>
          <p:nvPr/>
        </p:nvSpPr>
        <p:spPr>
          <a:xfrm rot="21551515">
            <a:off x="7738431" y="5370039"/>
            <a:ext cx="636358" cy="427261"/>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defPPr>
              <a:defRPr lang="en-GB"/>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endParaRPr lang="en-GB" dirty="0"/>
          </a:p>
        </p:txBody>
      </p:sp>
    </p:spTree>
    <p:extLst>
      <p:ext uri="{BB962C8B-B14F-4D97-AF65-F5344CB8AC3E}">
        <p14:creationId xmlns:p14="http://schemas.microsoft.com/office/powerpoint/2010/main" val="3625232240"/>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CC1DB31C-895F-3837-213E-94CE485BE345}"/>
              </a:ext>
            </a:extLst>
          </p:cNvPr>
          <p:cNvSpPr>
            <a:spLocks noGrp="1"/>
          </p:cNvSpPr>
          <p:nvPr/>
        </p:nvSpPr>
        <p:spPr>
          <a:xfrm>
            <a:off x="493463" y="184381"/>
            <a:ext cx="11205073" cy="86518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spc="-40" dirty="0"/>
              <a:t>Key</a:t>
            </a:r>
            <a:r>
              <a:rPr lang="en-GB" sz="3200" spc="-40" dirty="0"/>
              <a:t> details </a:t>
            </a:r>
          </a:p>
        </p:txBody>
      </p:sp>
      <p:graphicFrame>
        <p:nvGraphicFramePr>
          <p:cNvPr id="3" name="Table 2">
            <a:extLst>
              <a:ext uri="{FF2B5EF4-FFF2-40B4-BE49-F238E27FC236}">
                <a16:creationId xmlns:a16="http://schemas.microsoft.com/office/drawing/2014/main" id="{D08C5976-CA87-E858-EB53-A2AC74ECDCF4}"/>
              </a:ext>
            </a:extLst>
          </p:cNvPr>
          <p:cNvGraphicFramePr>
            <a:graphicFrameLocks noGrp="1"/>
          </p:cNvGraphicFramePr>
          <p:nvPr/>
        </p:nvGraphicFramePr>
        <p:xfrm>
          <a:off x="360363" y="951979"/>
          <a:ext cx="11338174" cy="5411485"/>
        </p:xfrm>
        <a:graphic>
          <a:graphicData uri="http://schemas.openxmlformats.org/drawingml/2006/table">
            <a:tbl>
              <a:tblPr firstRow="1" bandRow="1"/>
              <a:tblGrid>
                <a:gridCol w="2530321">
                  <a:extLst>
                    <a:ext uri="{9D8B030D-6E8A-4147-A177-3AD203B41FA5}">
                      <a16:colId xmlns:a16="http://schemas.microsoft.com/office/drawing/2014/main" val="2119494369"/>
                    </a:ext>
                  </a:extLst>
                </a:gridCol>
                <a:gridCol w="8807853">
                  <a:extLst>
                    <a:ext uri="{9D8B030D-6E8A-4147-A177-3AD203B41FA5}">
                      <a16:colId xmlns:a16="http://schemas.microsoft.com/office/drawing/2014/main" val="826587000"/>
                    </a:ext>
                  </a:extLst>
                </a:gridCol>
              </a:tblGrid>
              <a:tr h="502585">
                <a:tc>
                  <a:txBody>
                    <a:bodyPr/>
                    <a:lstStyle/>
                    <a:p>
                      <a:pPr indent="0"/>
                      <a:r>
                        <a:rPr lang="en-GB" b="1" dirty="0">
                          <a:solidFill>
                            <a:schemeClr val="tx1"/>
                          </a:solidFill>
                        </a:rPr>
                        <a:t>Timescale</a:t>
                      </a:r>
                    </a:p>
                  </a:txBody>
                  <a:tcPr>
                    <a:lnL w="12700" cmpd="sng">
                      <a:solidFill>
                        <a:srgbClr val="80D2CC"/>
                      </a:solidFill>
                    </a:lnL>
                    <a:lnR w="12700" cmpd="sng">
                      <a:solidFill>
                        <a:srgbClr val="80D2CC"/>
                      </a:solidFill>
                    </a:lnR>
                    <a:lnT w="12700" cmpd="sng">
                      <a:solidFill>
                        <a:srgbClr val="80D2CC"/>
                      </a:solidFill>
                    </a:lnT>
                    <a:lnB w="12700" cap="flat" cmpd="sng" algn="ctr">
                      <a:solidFill>
                        <a:srgbClr val="80D2CC"/>
                      </a:solidFill>
                      <a:prstDash val="solid"/>
                      <a:round/>
                      <a:headEnd type="none" w="med" len="med"/>
                      <a:tailEnd type="none" w="med" len="med"/>
                    </a:lnB>
                    <a:lnTlToBr w="12700" cmpd="sng">
                      <a:noFill/>
                      <a:prstDash val="solid"/>
                    </a:lnTlToBr>
                    <a:lnBlToTr w="12700" cmpd="sng">
                      <a:noFill/>
                      <a:prstDash val="solid"/>
                    </a:lnBlToTr>
                    <a:solidFill>
                      <a:srgbClr val="80D2CC">
                        <a:tint val="20000"/>
                      </a:srgbClr>
                    </a:solidFill>
                  </a:tcPr>
                </a:tc>
                <a:tc>
                  <a:txBody>
                    <a:bodyPr/>
                    <a:lstStyle>
                      <a:lvl1pPr marL="0" algn="l" defTabSz="914400" rtl="0" eaLnBrk="1" latinLnBrk="0" hangingPunct="1">
                        <a:defRPr sz="1800" b="1" kern="1200">
                          <a:solidFill>
                            <a:schemeClr val="dk1"/>
                          </a:solidFill>
                          <a:latin typeface="Arial" panose="020B0604020202020204"/>
                        </a:defRPr>
                      </a:lvl1pPr>
                      <a:lvl2pPr marL="457200" algn="l" defTabSz="914400" rtl="0" eaLnBrk="1" latinLnBrk="0" hangingPunct="1">
                        <a:defRPr sz="1800" b="1" kern="1200">
                          <a:solidFill>
                            <a:schemeClr val="dk1"/>
                          </a:solidFill>
                          <a:latin typeface="Arial" panose="020B0604020202020204"/>
                        </a:defRPr>
                      </a:lvl2pPr>
                      <a:lvl3pPr marL="914400" algn="l" defTabSz="914400" rtl="0" eaLnBrk="1" latinLnBrk="0" hangingPunct="1">
                        <a:defRPr sz="1800" b="1" kern="1200">
                          <a:solidFill>
                            <a:schemeClr val="dk1"/>
                          </a:solidFill>
                          <a:latin typeface="Arial" panose="020B0604020202020204"/>
                        </a:defRPr>
                      </a:lvl3pPr>
                      <a:lvl4pPr marL="1371600" algn="l" defTabSz="914400" rtl="0" eaLnBrk="1" latinLnBrk="0" hangingPunct="1">
                        <a:defRPr sz="1800" b="1" kern="1200">
                          <a:solidFill>
                            <a:schemeClr val="dk1"/>
                          </a:solidFill>
                          <a:latin typeface="Arial" panose="020B0604020202020204"/>
                        </a:defRPr>
                      </a:lvl4pPr>
                      <a:lvl5pPr marL="1828800" algn="l" defTabSz="914400" rtl="0" eaLnBrk="1" latinLnBrk="0" hangingPunct="1">
                        <a:defRPr sz="1800" b="1" kern="1200">
                          <a:solidFill>
                            <a:schemeClr val="dk1"/>
                          </a:solidFill>
                          <a:latin typeface="Arial" panose="020B0604020202020204"/>
                        </a:defRPr>
                      </a:lvl5pPr>
                      <a:lvl6pPr marL="2286000" algn="l" defTabSz="914400" rtl="0" eaLnBrk="1" latinLnBrk="0" hangingPunct="1">
                        <a:defRPr sz="1800" b="1" kern="1200">
                          <a:solidFill>
                            <a:schemeClr val="dk1"/>
                          </a:solidFill>
                          <a:latin typeface="Arial" panose="020B0604020202020204"/>
                        </a:defRPr>
                      </a:lvl6pPr>
                      <a:lvl7pPr marL="2743200" algn="l" defTabSz="914400" rtl="0" eaLnBrk="1" latinLnBrk="0" hangingPunct="1">
                        <a:defRPr sz="1800" b="1" kern="1200">
                          <a:solidFill>
                            <a:schemeClr val="dk1"/>
                          </a:solidFill>
                          <a:latin typeface="Arial" panose="020B0604020202020204"/>
                        </a:defRPr>
                      </a:lvl7pPr>
                      <a:lvl8pPr marL="3200400" algn="l" defTabSz="914400" rtl="0" eaLnBrk="1" latinLnBrk="0" hangingPunct="1">
                        <a:defRPr sz="1800" b="1" kern="1200">
                          <a:solidFill>
                            <a:schemeClr val="dk1"/>
                          </a:solidFill>
                          <a:latin typeface="Arial" panose="020B0604020202020204"/>
                        </a:defRPr>
                      </a:lvl8pPr>
                      <a:lvl9pPr marL="3657600" algn="l" defTabSz="914400" rtl="0" eaLnBrk="1" latinLnBrk="0" hangingPunct="1">
                        <a:defRPr sz="1800" b="1" kern="1200">
                          <a:solidFill>
                            <a:schemeClr val="dk1"/>
                          </a:solidFill>
                          <a:latin typeface="Arial" panose="020B0604020202020204"/>
                        </a:defRPr>
                      </a:lvl9pPr>
                    </a:lstStyle>
                    <a:p>
                      <a:pPr marL="0" indent="0">
                        <a:buFont typeface="Arial" panose="020B0604020202020204" pitchFamily="34" charset="0"/>
                        <a:buNone/>
                      </a:pPr>
                      <a:r>
                        <a:rPr lang="en-GB" sz="1600" b="0" dirty="0">
                          <a:solidFill>
                            <a:schemeClr val="tx1"/>
                          </a:solidFill>
                        </a:rPr>
                        <a:t>The grant covers a 24-month period between 1 April 2026 and 31 March 2028 (the ‘transition period’). </a:t>
                      </a:r>
                      <a:r>
                        <a:rPr lang="en-GB" sz="1600" b="0" u="sng" dirty="0">
                          <a:solidFill>
                            <a:schemeClr val="tx1"/>
                          </a:solidFill>
                        </a:rPr>
                        <a:t>The deadline for 2026 applications is 12pm 6</a:t>
                      </a:r>
                      <a:r>
                        <a:rPr lang="en-GB" sz="1600" b="0" u="sng" baseline="30000" dirty="0">
                          <a:solidFill>
                            <a:schemeClr val="tx1"/>
                          </a:solidFill>
                        </a:rPr>
                        <a:t>th</a:t>
                      </a:r>
                      <a:r>
                        <a:rPr lang="en-GB" sz="1600" b="0" u="sng" dirty="0">
                          <a:solidFill>
                            <a:schemeClr val="tx1"/>
                          </a:solidFill>
                        </a:rPr>
                        <a:t> Feb</a:t>
                      </a:r>
                      <a:r>
                        <a:rPr lang="en-GB" sz="1600" b="0" dirty="0">
                          <a:solidFill>
                            <a:schemeClr val="tx1"/>
                          </a:solidFill>
                        </a:rPr>
                        <a:t>.</a:t>
                      </a:r>
                    </a:p>
                  </a:txBody>
                  <a:tcPr>
                    <a:lnL w="12700" cap="flat" cmpd="sng" algn="ctr">
                      <a:solidFill>
                        <a:srgbClr val="80D2CC"/>
                      </a:solidFill>
                      <a:prstDash val="solid"/>
                      <a:round/>
                      <a:headEnd type="none" w="med" len="med"/>
                      <a:tailEnd type="none" w="med" len="med"/>
                    </a:lnL>
                    <a:lnR w="12700" cmpd="sng">
                      <a:solidFill>
                        <a:srgbClr val="80D2CC"/>
                      </a:solidFill>
                    </a:lnR>
                    <a:lnT w="12700" cmpd="sng">
                      <a:solidFill>
                        <a:srgbClr val="80D2CC"/>
                      </a:solidFill>
                    </a:lnT>
                    <a:lnB w="12700" cmpd="sng">
                      <a:solidFill>
                        <a:srgbClr val="80D2CC"/>
                      </a:solidFill>
                    </a:lnB>
                    <a:lnTlToBr w="12700" cmpd="sng">
                      <a:noFill/>
                      <a:prstDash val="solid"/>
                    </a:lnTlToBr>
                    <a:lnBlToTr w="12700" cmpd="sng">
                      <a:noFill/>
                      <a:prstDash val="solid"/>
                    </a:lnBlToTr>
                    <a:solidFill>
                      <a:srgbClr val="80D2CC">
                        <a:tint val="20000"/>
                      </a:srgbClr>
                    </a:solidFill>
                  </a:tcPr>
                </a:tc>
                <a:extLst>
                  <a:ext uri="{0D108BD9-81ED-4DB2-BD59-A6C34878D82A}">
                    <a16:rowId xmlns:a16="http://schemas.microsoft.com/office/drawing/2014/main" val="3088418298"/>
                  </a:ext>
                </a:extLst>
              </a:tr>
              <a:tr h="1012362">
                <a:tc>
                  <a:txBody>
                    <a:bodyPr/>
                    <a:lstStyle/>
                    <a:p>
                      <a:pPr indent="0"/>
                      <a:r>
                        <a:rPr lang="en-GB" b="1" dirty="0">
                          <a:solidFill>
                            <a:schemeClr val="tx1"/>
                          </a:solidFill>
                        </a:rPr>
                        <a:t>Eligibility</a:t>
                      </a:r>
                    </a:p>
                  </a:txBody>
                  <a:tcPr>
                    <a:lnL w="12700" cmpd="sng">
                      <a:solidFill>
                        <a:srgbClr val="80D2CC"/>
                      </a:solidFill>
                    </a:lnL>
                    <a:lnR w="12700" cmpd="sng">
                      <a:solidFill>
                        <a:srgbClr val="80D2CC"/>
                      </a:solidFill>
                    </a:lnR>
                    <a:lnT w="12700" cap="flat" cmpd="sng" algn="ctr">
                      <a:solidFill>
                        <a:srgbClr val="80D2CC"/>
                      </a:solidFill>
                      <a:prstDash val="solid"/>
                      <a:round/>
                      <a:headEnd type="none" w="med" len="med"/>
                      <a:tailEnd type="none" w="med" len="med"/>
                    </a:lnT>
                    <a:lnB w="12700" cap="flat" cmpd="sng" algn="ctr">
                      <a:solidFill>
                        <a:srgbClr val="80D2CC"/>
                      </a:solidFill>
                      <a:prstDash val="solid"/>
                      <a:round/>
                      <a:headEnd type="none" w="med" len="med"/>
                      <a:tailEnd type="none" w="med" len="med"/>
                    </a:lnB>
                    <a:lnTlToBr w="12700" cmpd="sng">
                      <a:noFill/>
                      <a:prstDash val="solid"/>
                    </a:lnTlToBr>
                    <a:lnBlToTr w="12700" cmpd="sng">
                      <a:noFill/>
                      <a:prstDash val="solid"/>
                    </a:lnBlToTr>
                    <a:solidFill>
                      <a:srgbClr val="80D2CC">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indent="0">
                        <a:buFont typeface="Arial" panose="020B0604020202020204" pitchFamily="34" charset="0"/>
                        <a:buNone/>
                      </a:pPr>
                      <a:r>
                        <a:rPr lang="en-GB" sz="1600" dirty="0">
                          <a:solidFill>
                            <a:schemeClr val="tx1"/>
                          </a:solidFill>
                        </a:rPr>
                        <a:t>Open to Voluntary, Community, and Social Enterprise organisations who intend to deliver gambling harms prevention activities in England, can mobilise activity in Q1 2026/27 and/or Q1 2027/28 and deliver all outputs by 31 March 2028.</a:t>
                      </a:r>
                    </a:p>
                  </a:txBody>
                  <a:tcPr>
                    <a:lnL w="12700" cap="flat" cmpd="sng" algn="ctr">
                      <a:solidFill>
                        <a:srgbClr val="80D2CC"/>
                      </a:solidFill>
                      <a:prstDash val="solid"/>
                      <a:round/>
                      <a:headEnd type="none" w="med" len="med"/>
                      <a:tailEnd type="none" w="med" len="med"/>
                    </a:lnL>
                    <a:lnR w="12700" cmpd="sng">
                      <a:solidFill>
                        <a:srgbClr val="80D2CC"/>
                      </a:solidFill>
                    </a:lnR>
                    <a:lnT w="12700" cmpd="sng">
                      <a:solidFill>
                        <a:srgbClr val="80D2CC"/>
                      </a:solidFill>
                    </a:lnT>
                    <a:lnB w="12700" cmpd="sng">
                      <a:solidFill>
                        <a:srgbClr val="80D2CC"/>
                      </a:solidFill>
                    </a:lnB>
                    <a:lnTlToBr w="12700" cmpd="sng">
                      <a:noFill/>
                      <a:prstDash val="solid"/>
                    </a:lnTlToBr>
                    <a:lnBlToTr w="12700" cmpd="sng">
                      <a:noFill/>
                      <a:prstDash val="solid"/>
                    </a:lnBlToTr>
                    <a:solidFill>
                      <a:srgbClr val="80D2CC">
                        <a:tint val="40000"/>
                      </a:srgbClr>
                    </a:solidFill>
                  </a:tcPr>
                </a:tc>
                <a:extLst>
                  <a:ext uri="{0D108BD9-81ED-4DB2-BD59-A6C34878D82A}">
                    <a16:rowId xmlns:a16="http://schemas.microsoft.com/office/drawing/2014/main" val="774506758"/>
                  </a:ext>
                </a:extLst>
              </a:tr>
              <a:tr h="1617854">
                <a:tc>
                  <a:txBody>
                    <a:bodyPr/>
                    <a:lstStyle/>
                    <a:p>
                      <a:pPr indent="0"/>
                      <a:r>
                        <a:rPr lang="en-GB" b="1" dirty="0">
                          <a:solidFill>
                            <a:schemeClr val="tx1"/>
                          </a:solidFill>
                        </a:rPr>
                        <a:t>Expectations</a:t>
                      </a:r>
                    </a:p>
                  </a:txBody>
                  <a:tcPr>
                    <a:lnL w="12700" cmpd="sng">
                      <a:solidFill>
                        <a:srgbClr val="80D2CC"/>
                      </a:solidFill>
                    </a:lnL>
                    <a:lnR w="12700" cmpd="sng">
                      <a:solidFill>
                        <a:srgbClr val="80D2CC"/>
                      </a:solidFill>
                    </a:lnR>
                    <a:lnT w="12700" cap="flat" cmpd="sng" algn="ctr">
                      <a:solidFill>
                        <a:srgbClr val="80D2CC"/>
                      </a:solidFill>
                      <a:prstDash val="solid"/>
                      <a:round/>
                      <a:headEnd type="none" w="med" len="med"/>
                      <a:tailEnd type="none" w="med" len="med"/>
                    </a:lnT>
                    <a:lnB w="12700" cap="flat" cmpd="sng" algn="ctr">
                      <a:solidFill>
                        <a:srgbClr val="80D2CC"/>
                      </a:solidFill>
                      <a:prstDash val="solid"/>
                      <a:round/>
                      <a:headEnd type="none" w="med" len="med"/>
                      <a:tailEnd type="none" w="med" len="med"/>
                    </a:lnB>
                    <a:lnTlToBr w="12700" cmpd="sng">
                      <a:noFill/>
                      <a:prstDash val="solid"/>
                    </a:lnTlToBr>
                    <a:lnBlToTr w="12700" cmpd="sng">
                      <a:noFill/>
                      <a:prstDash val="solid"/>
                    </a:lnBlToTr>
                    <a:solidFill>
                      <a:srgbClr val="80D2CC">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indent="0">
                        <a:buFont typeface="Arial" panose="020B0604020202020204" pitchFamily="34" charset="0"/>
                        <a:buNone/>
                      </a:pPr>
                      <a:r>
                        <a:rPr lang="en-GB" sz="1600" dirty="0">
                          <a:solidFill>
                            <a:schemeClr val="tx1"/>
                          </a:solidFill>
                        </a:rPr>
                        <a:t>Organisations will also need to show</a:t>
                      </a:r>
                    </a:p>
                    <a:p>
                      <a:pPr marL="285750" indent="0">
                        <a:buFont typeface="Arial" panose="020B0604020202020204" pitchFamily="34" charset="0"/>
                        <a:buChar char="•"/>
                      </a:pPr>
                      <a:r>
                        <a:rPr lang="en-GB" sz="1600" dirty="0">
                          <a:solidFill>
                            <a:schemeClr val="tx1"/>
                          </a:solidFill>
                        </a:rPr>
                        <a:t>Evidence of intervention need and effectiveness</a:t>
                      </a:r>
                    </a:p>
                    <a:p>
                      <a:pPr marL="285750" indent="0">
                        <a:buFont typeface="Arial" panose="020B0604020202020204" pitchFamily="34" charset="0"/>
                        <a:buChar char="•"/>
                      </a:pPr>
                      <a:r>
                        <a:rPr lang="en-GB" sz="1600" dirty="0">
                          <a:solidFill>
                            <a:schemeClr val="tx1"/>
                          </a:solidFill>
                        </a:rPr>
                        <a:t>Plans for involving lived experience</a:t>
                      </a:r>
                    </a:p>
                    <a:p>
                      <a:pPr marL="285750" indent="0">
                        <a:buFont typeface="Arial" panose="020B0604020202020204" pitchFamily="34" charset="0"/>
                        <a:buChar char="•"/>
                      </a:pPr>
                      <a:r>
                        <a:rPr lang="en-GB" sz="1600" dirty="0">
                          <a:solidFill>
                            <a:schemeClr val="tx1"/>
                          </a:solidFill>
                        </a:rPr>
                        <a:t>Commitment to data collection, reporting and participation in evaluation</a:t>
                      </a:r>
                    </a:p>
                    <a:p>
                      <a:pPr marL="285750" indent="0">
                        <a:buFont typeface="Arial" panose="020B0604020202020204" pitchFamily="34" charset="0"/>
                        <a:buChar char="•"/>
                      </a:pPr>
                      <a:r>
                        <a:rPr lang="en-GB" sz="1600" dirty="0">
                          <a:solidFill>
                            <a:schemeClr val="tx1"/>
                          </a:solidFill>
                        </a:rPr>
                        <a:t>Ability to work collaboratively with system partners and share learning</a:t>
                      </a:r>
                    </a:p>
                  </a:txBody>
                  <a:tcPr>
                    <a:lnL w="12700" cap="flat" cmpd="sng" algn="ctr">
                      <a:solidFill>
                        <a:srgbClr val="80D2CC"/>
                      </a:solidFill>
                      <a:prstDash val="solid"/>
                      <a:round/>
                      <a:headEnd type="none" w="med" len="med"/>
                      <a:tailEnd type="none" w="med" len="med"/>
                    </a:lnL>
                    <a:lnR w="12700" cmpd="sng">
                      <a:solidFill>
                        <a:srgbClr val="80D2CC"/>
                      </a:solidFill>
                    </a:lnR>
                    <a:lnT w="12700" cmpd="sng">
                      <a:solidFill>
                        <a:srgbClr val="80D2CC"/>
                      </a:solidFill>
                    </a:lnT>
                    <a:lnB w="12700" cmpd="sng">
                      <a:solidFill>
                        <a:srgbClr val="80D2CC"/>
                      </a:solidFill>
                    </a:lnB>
                    <a:lnTlToBr w="12700" cmpd="sng">
                      <a:noFill/>
                      <a:prstDash val="solid"/>
                    </a:lnTlToBr>
                    <a:lnBlToTr w="12700" cmpd="sng">
                      <a:noFill/>
                      <a:prstDash val="solid"/>
                    </a:lnBlToTr>
                    <a:solidFill>
                      <a:srgbClr val="80D2CC">
                        <a:tint val="20000"/>
                      </a:srgbClr>
                    </a:solidFill>
                  </a:tcPr>
                </a:tc>
                <a:extLst>
                  <a:ext uri="{0D108BD9-81ED-4DB2-BD59-A6C34878D82A}">
                    <a16:rowId xmlns:a16="http://schemas.microsoft.com/office/drawing/2014/main" val="3088730542"/>
                  </a:ext>
                </a:extLst>
              </a:tr>
              <a:tr h="698836">
                <a:tc>
                  <a:txBody>
                    <a:bodyPr/>
                    <a:lstStyle/>
                    <a:p>
                      <a:pPr indent="0"/>
                      <a:r>
                        <a:rPr lang="en-GB" b="1" dirty="0">
                          <a:solidFill>
                            <a:schemeClr val="tx1"/>
                          </a:solidFill>
                        </a:rPr>
                        <a:t>Conflicts of interest</a:t>
                      </a:r>
                    </a:p>
                  </a:txBody>
                  <a:tcPr>
                    <a:lnL w="12700" cmpd="sng">
                      <a:solidFill>
                        <a:srgbClr val="80D2CC"/>
                      </a:solidFill>
                    </a:lnL>
                    <a:lnR w="12700" cmpd="sng">
                      <a:solidFill>
                        <a:srgbClr val="80D2CC"/>
                      </a:solidFill>
                    </a:lnR>
                    <a:lnT w="12700" cap="flat" cmpd="sng" algn="ctr">
                      <a:solidFill>
                        <a:srgbClr val="80D2CC"/>
                      </a:solidFill>
                      <a:prstDash val="solid"/>
                      <a:round/>
                      <a:headEnd type="none" w="med" len="med"/>
                      <a:tailEnd type="none" w="med" len="med"/>
                    </a:lnT>
                    <a:lnB w="12700" cap="flat" cmpd="sng" algn="ctr">
                      <a:solidFill>
                        <a:srgbClr val="80D2CC"/>
                      </a:solidFill>
                      <a:prstDash val="solid"/>
                      <a:round/>
                      <a:headEnd type="none" w="med" len="med"/>
                      <a:tailEnd type="none" w="med" len="med"/>
                    </a:lnB>
                    <a:lnTlToBr w="12700" cmpd="sng">
                      <a:noFill/>
                      <a:prstDash val="solid"/>
                    </a:lnTlToBr>
                    <a:lnBlToTr w="12700" cmpd="sng">
                      <a:noFill/>
                      <a:prstDash val="solid"/>
                    </a:lnBlToTr>
                    <a:solidFill>
                      <a:srgbClr val="80D2CC">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indent="0">
                        <a:buFont typeface="Arial" panose="020B0604020202020204" pitchFamily="34" charset="0"/>
                        <a:buNone/>
                      </a:pPr>
                      <a:r>
                        <a:rPr lang="en-GB" sz="1600" dirty="0">
                          <a:solidFill>
                            <a:schemeClr val="tx1"/>
                          </a:solidFill>
                        </a:rPr>
                        <a:t>Organisations must adhere to the conflicts-of-interest policy developed by statutory levy commissioners. </a:t>
                      </a:r>
                      <a:r>
                        <a:rPr lang="en-GB" sz="1600" kern="0" dirty="0">
                          <a:effectLst/>
                          <a:latin typeface="Arial" panose="020B0604020202020204" pitchFamily="34" charset="0"/>
                          <a:ea typeface="Aptos" panose="020B0004020202020204" pitchFamily="34" charset="0"/>
                          <a:cs typeface="Arial" panose="020B0604020202020204" pitchFamily="34" charset="0"/>
                        </a:rPr>
                        <a:t>While minimising industry-derived funding remains a long-term objective, during this transitional phase, organisations with such funding will still be eligible for support. </a:t>
                      </a:r>
                      <a:endParaRPr lang="en-GB" sz="1600" dirty="0">
                        <a:solidFill>
                          <a:schemeClr val="tx1"/>
                        </a:solidFill>
                        <a:latin typeface="Arial" panose="020B0604020202020204" pitchFamily="34" charset="0"/>
                        <a:cs typeface="Arial" panose="020B0604020202020204" pitchFamily="34" charset="0"/>
                      </a:endParaRPr>
                    </a:p>
                  </a:txBody>
                  <a:tcPr>
                    <a:lnL w="12700" cap="flat" cmpd="sng" algn="ctr">
                      <a:solidFill>
                        <a:srgbClr val="80D2CC"/>
                      </a:solidFill>
                      <a:prstDash val="solid"/>
                      <a:round/>
                      <a:headEnd type="none" w="med" len="med"/>
                      <a:tailEnd type="none" w="med" len="med"/>
                    </a:lnL>
                    <a:lnR w="12700" cmpd="sng">
                      <a:solidFill>
                        <a:srgbClr val="80D2CC"/>
                      </a:solidFill>
                    </a:lnR>
                    <a:lnT w="12700" cmpd="sng">
                      <a:solidFill>
                        <a:srgbClr val="80D2CC"/>
                      </a:solidFill>
                    </a:lnT>
                    <a:lnB w="12700" cmpd="sng">
                      <a:solidFill>
                        <a:srgbClr val="80D2CC"/>
                      </a:solidFill>
                    </a:lnB>
                    <a:lnTlToBr w="12700" cmpd="sng">
                      <a:noFill/>
                      <a:prstDash val="solid"/>
                    </a:lnTlToBr>
                    <a:lnBlToTr w="12700" cmpd="sng">
                      <a:noFill/>
                      <a:prstDash val="solid"/>
                    </a:lnBlToTr>
                    <a:solidFill>
                      <a:srgbClr val="80D2CC">
                        <a:tint val="40000"/>
                      </a:srgbClr>
                    </a:solidFill>
                  </a:tcPr>
                </a:tc>
                <a:extLst>
                  <a:ext uri="{0D108BD9-81ED-4DB2-BD59-A6C34878D82A}">
                    <a16:rowId xmlns:a16="http://schemas.microsoft.com/office/drawing/2014/main" val="1577595389"/>
                  </a:ext>
                </a:extLst>
              </a:tr>
              <a:tr h="680353">
                <a:tc>
                  <a:txBody>
                    <a:bodyPr/>
                    <a:lstStyle/>
                    <a:p>
                      <a:pPr indent="0"/>
                      <a:r>
                        <a:rPr lang="en-GB" b="1" dirty="0">
                          <a:solidFill>
                            <a:schemeClr val="tx1"/>
                          </a:solidFill>
                        </a:rPr>
                        <a:t>Funding range</a:t>
                      </a:r>
                    </a:p>
                  </a:txBody>
                  <a:tcPr>
                    <a:lnL w="12700" cmpd="sng">
                      <a:solidFill>
                        <a:srgbClr val="80D2CC"/>
                      </a:solidFill>
                    </a:lnL>
                    <a:lnR w="12700" cmpd="sng">
                      <a:solidFill>
                        <a:srgbClr val="80D2CC"/>
                      </a:solidFill>
                    </a:lnR>
                    <a:lnT w="12700" cap="flat" cmpd="sng" algn="ctr">
                      <a:solidFill>
                        <a:srgbClr val="80D2CC"/>
                      </a:solidFill>
                      <a:prstDash val="solid"/>
                      <a:round/>
                      <a:headEnd type="none" w="med" len="med"/>
                      <a:tailEnd type="none" w="med" len="med"/>
                    </a:lnT>
                    <a:lnB w="12700" cap="flat" cmpd="sng" algn="ctr">
                      <a:solidFill>
                        <a:srgbClr val="80D2CC"/>
                      </a:solidFill>
                      <a:prstDash val="solid"/>
                      <a:round/>
                      <a:headEnd type="none" w="med" len="med"/>
                      <a:tailEnd type="none" w="med" len="med"/>
                    </a:lnB>
                    <a:lnTlToBr w="12700" cmpd="sng">
                      <a:noFill/>
                      <a:prstDash val="solid"/>
                    </a:lnTlToBr>
                    <a:lnBlToTr w="12700" cmpd="sng">
                      <a:noFill/>
                      <a:prstDash val="solid"/>
                    </a:lnBlToTr>
                    <a:solidFill>
                      <a:srgbClr val="80D2CC">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indent="0">
                        <a:buFont typeface="Arial" panose="020B0604020202020204" pitchFamily="34" charset="0"/>
                        <a:buNone/>
                      </a:pPr>
                      <a:r>
                        <a:rPr lang="en-GB" sz="1600" dirty="0">
                          <a:solidFill>
                            <a:schemeClr val="tx1"/>
                          </a:solidFill>
                        </a:rPr>
                        <a:t>Organisations can apply for between £50,000 and £3,000,000 in funding per annum.</a:t>
                      </a:r>
                    </a:p>
                  </a:txBody>
                  <a:tcPr>
                    <a:lnL w="12700" cap="flat" cmpd="sng" algn="ctr">
                      <a:solidFill>
                        <a:srgbClr val="80D2CC"/>
                      </a:solidFill>
                      <a:prstDash val="solid"/>
                      <a:round/>
                      <a:headEnd type="none" w="med" len="med"/>
                      <a:tailEnd type="none" w="med" len="med"/>
                    </a:lnL>
                    <a:lnR w="12700" cmpd="sng">
                      <a:solidFill>
                        <a:srgbClr val="80D2CC"/>
                      </a:solidFill>
                    </a:lnR>
                    <a:lnT w="12700" cmpd="sng">
                      <a:solidFill>
                        <a:srgbClr val="80D2CC"/>
                      </a:solidFill>
                    </a:lnT>
                    <a:lnB w="12700" cmpd="sng">
                      <a:solidFill>
                        <a:srgbClr val="80D2CC"/>
                      </a:solidFill>
                    </a:lnB>
                    <a:lnTlToBr w="12700" cmpd="sng">
                      <a:noFill/>
                      <a:prstDash val="solid"/>
                    </a:lnTlToBr>
                    <a:lnBlToTr w="12700" cmpd="sng">
                      <a:noFill/>
                      <a:prstDash val="solid"/>
                    </a:lnBlToTr>
                    <a:solidFill>
                      <a:srgbClr val="80D2CC">
                        <a:tint val="20000"/>
                      </a:srgbClr>
                    </a:solidFill>
                  </a:tcPr>
                </a:tc>
                <a:extLst>
                  <a:ext uri="{0D108BD9-81ED-4DB2-BD59-A6C34878D82A}">
                    <a16:rowId xmlns:a16="http://schemas.microsoft.com/office/drawing/2014/main" val="295406930"/>
                  </a:ext>
                </a:extLst>
              </a:tr>
              <a:tr h="698836">
                <a:tc>
                  <a:txBody>
                    <a:bodyPr/>
                    <a:lstStyle/>
                    <a:p>
                      <a:pPr indent="0"/>
                      <a:r>
                        <a:rPr lang="en-GB" b="1" dirty="0">
                          <a:solidFill>
                            <a:schemeClr val="tx1"/>
                          </a:solidFill>
                        </a:rPr>
                        <a:t>Out of scope</a:t>
                      </a:r>
                    </a:p>
                  </a:txBody>
                  <a:tcPr>
                    <a:lnL w="12700" cmpd="sng">
                      <a:solidFill>
                        <a:srgbClr val="80D2CC"/>
                      </a:solidFill>
                    </a:lnL>
                    <a:lnR w="12700" cmpd="sng">
                      <a:solidFill>
                        <a:srgbClr val="80D2CC"/>
                      </a:solidFill>
                    </a:lnR>
                    <a:lnT w="12700" cap="flat" cmpd="sng" algn="ctr">
                      <a:solidFill>
                        <a:srgbClr val="80D2CC"/>
                      </a:solidFill>
                      <a:prstDash val="solid"/>
                      <a:round/>
                      <a:headEnd type="none" w="med" len="med"/>
                      <a:tailEnd type="none" w="med" len="med"/>
                    </a:lnT>
                    <a:lnB w="12700" cmpd="sng">
                      <a:solidFill>
                        <a:srgbClr val="80D2CC"/>
                      </a:solidFill>
                    </a:lnB>
                    <a:lnTlToBr w="12700" cmpd="sng">
                      <a:noFill/>
                      <a:prstDash val="solid"/>
                    </a:lnTlToBr>
                    <a:lnBlToTr w="12700" cmpd="sng">
                      <a:noFill/>
                      <a:prstDash val="solid"/>
                    </a:lnBlToTr>
                    <a:solidFill>
                      <a:srgbClr val="80D2CC">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indent="0">
                        <a:buFont typeface="Arial" panose="020B0604020202020204" pitchFamily="34" charset="0"/>
                        <a:buNone/>
                      </a:pPr>
                      <a:r>
                        <a:rPr lang="en-GB" sz="1600" dirty="0">
                          <a:solidFill>
                            <a:schemeClr val="tx1"/>
                          </a:solidFill>
                        </a:rPr>
                        <a:t>Projects outside of England</a:t>
                      </a:r>
                    </a:p>
                    <a:p>
                      <a:pPr marL="0" indent="0">
                        <a:buFont typeface="Arial" panose="020B0604020202020204" pitchFamily="34" charset="0"/>
                        <a:buNone/>
                      </a:pPr>
                      <a:r>
                        <a:rPr lang="en-GB" sz="1600" dirty="0">
                          <a:solidFill>
                            <a:schemeClr val="tx1"/>
                          </a:solidFill>
                        </a:rPr>
                        <a:t>Projects delivering treatment or recovery interventions</a:t>
                      </a:r>
                    </a:p>
                  </a:txBody>
                  <a:tcPr>
                    <a:lnL w="12700" cap="flat" cmpd="sng" algn="ctr">
                      <a:solidFill>
                        <a:srgbClr val="80D2CC"/>
                      </a:solidFill>
                      <a:prstDash val="solid"/>
                      <a:round/>
                      <a:headEnd type="none" w="med" len="med"/>
                      <a:tailEnd type="none" w="med" len="med"/>
                    </a:lnL>
                    <a:lnR w="12700" cmpd="sng">
                      <a:solidFill>
                        <a:srgbClr val="80D2CC"/>
                      </a:solidFill>
                    </a:lnR>
                    <a:lnT w="12700" cmpd="sng">
                      <a:solidFill>
                        <a:srgbClr val="80D2CC"/>
                      </a:solidFill>
                    </a:lnT>
                    <a:lnB w="12700" cmpd="sng">
                      <a:solidFill>
                        <a:srgbClr val="80D2CC"/>
                      </a:solidFill>
                    </a:lnB>
                    <a:lnTlToBr w="12700" cmpd="sng">
                      <a:noFill/>
                      <a:prstDash val="solid"/>
                    </a:lnTlToBr>
                    <a:lnBlToTr w="12700" cmpd="sng">
                      <a:noFill/>
                      <a:prstDash val="solid"/>
                    </a:lnBlToTr>
                    <a:solidFill>
                      <a:srgbClr val="80D2CC">
                        <a:tint val="40000"/>
                      </a:srgbClr>
                    </a:solidFill>
                  </a:tcPr>
                </a:tc>
                <a:extLst>
                  <a:ext uri="{0D108BD9-81ED-4DB2-BD59-A6C34878D82A}">
                    <a16:rowId xmlns:a16="http://schemas.microsoft.com/office/drawing/2014/main" val="2346307157"/>
                  </a:ext>
                </a:extLst>
              </a:tr>
            </a:tbl>
          </a:graphicData>
        </a:graphic>
      </p:graphicFrame>
    </p:spTree>
    <p:extLst>
      <p:ext uri="{BB962C8B-B14F-4D97-AF65-F5344CB8AC3E}">
        <p14:creationId xmlns:p14="http://schemas.microsoft.com/office/powerpoint/2010/main" val="3949239047"/>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tial Circle 4">
            <a:extLst>
              <a:ext uri="{FF2B5EF4-FFF2-40B4-BE49-F238E27FC236}">
                <a16:creationId xmlns:a16="http://schemas.microsoft.com/office/drawing/2014/main" id="{D5F02F28-637D-E796-0BCD-6D8564F4FED5}"/>
              </a:ext>
            </a:extLst>
          </p:cNvPr>
          <p:cNvSpPr/>
          <p:nvPr/>
        </p:nvSpPr>
        <p:spPr>
          <a:xfrm rot="16200000">
            <a:off x="-2751826" y="-948232"/>
            <a:ext cx="5503652" cy="8590564"/>
          </a:xfrm>
          <a:prstGeom prst="pie">
            <a:avLst>
              <a:gd name="adj1" fmla="val 0"/>
              <a:gd name="adj2" fmla="val 10806486"/>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7" name="Graphic 6" descr="Chat bubble with solid fill">
            <a:extLst>
              <a:ext uri="{FF2B5EF4-FFF2-40B4-BE49-F238E27FC236}">
                <a16:creationId xmlns:a16="http://schemas.microsoft.com/office/drawing/2014/main" id="{063818ED-8D53-C50A-B108-70B1CC22A9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3079" y="1833114"/>
            <a:ext cx="2820837" cy="2820837"/>
          </a:xfrm>
          <a:prstGeom prst="rect">
            <a:avLst/>
          </a:prstGeom>
        </p:spPr>
      </p:pic>
      <p:sp>
        <p:nvSpPr>
          <p:cNvPr id="8" name="TextBox 7">
            <a:extLst>
              <a:ext uri="{FF2B5EF4-FFF2-40B4-BE49-F238E27FC236}">
                <a16:creationId xmlns:a16="http://schemas.microsoft.com/office/drawing/2014/main" id="{3B2B2FFD-BC09-7181-5210-EBA59F52A98F}"/>
              </a:ext>
            </a:extLst>
          </p:cNvPr>
          <p:cNvSpPr txBox="1"/>
          <p:nvPr/>
        </p:nvSpPr>
        <p:spPr>
          <a:xfrm>
            <a:off x="4457162" y="2835381"/>
            <a:ext cx="7568242" cy="1384995"/>
          </a:xfrm>
          <a:prstGeom prst="rect">
            <a:avLst/>
          </a:prstGeom>
          <a:noFill/>
        </p:spPr>
        <p:txBody>
          <a:bodyPr wrap="square" rtlCol="0">
            <a:spAutoFit/>
          </a:bodyPr>
          <a:lstStyle/>
          <a:p>
            <a:pPr algn="ctr"/>
            <a:r>
              <a:rPr lang="en-GB" sz="2800" dirty="0">
                <a:latin typeface="+mj-lt"/>
              </a:rPr>
              <a:t>Please contact  </a:t>
            </a:r>
            <a:r>
              <a:rPr lang="en-GB" sz="2800" b="1" dirty="0"/>
              <a:t>ggms.gamharmtreat@cabinetoffice.gov.uk </a:t>
            </a:r>
            <a:r>
              <a:rPr lang="en-GB" sz="2800" dirty="0">
                <a:latin typeface="+mj-lt"/>
              </a:rPr>
              <a:t>with further questions</a:t>
            </a:r>
          </a:p>
        </p:txBody>
      </p:sp>
      <p:sp>
        <p:nvSpPr>
          <p:cNvPr id="9" name="TextBox 8">
            <a:extLst>
              <a:ext uri="{FF2B5EF4-FFF2-40B4-BE49-F238E27FC236}">
                <a16:creationId xmlns:a16="http://schemas.microsoft.com/office/drawing/2014/main" id="{8D4A9DCE-269E-2D9D-1F32-E362CE3BF368}"/>
              </a:ext>
            </a:extLst>
          </p:cNvPr>
          <p:cNvSpPr txBox="1"/>
          <p:nvPr/>
        </p:nvSpPr>
        <p:spPr>
          <a:xfrm>
            <a:off x="6032920" y="1276559"/>
            <a:ext cx="3899139" cy="1015663"/>
          </a:xfrm>
          <a:prstGeom prst="rect">
            <a:avLst/>
          </a:prstGeom>
          <a:noFill/>
        </p:spPr>
        <p:txBody>
          <a:bodyPr wrap="square" rtlCol="0">
            <a:spAutoFit/>
          </a:bodyPr>
          <a:lstStyle/>
          <a:p>
            <a:pPr algn="ctr"/>
            <a:r>
              <a:rPr lang="en-GB" sz="6000" b="1" dirty="0"/>
              <a:t>Q&amp;A</a:t>
            </a:r>
          </a:p>
        </p:txBody>
      </p:sp>
    </p:spTree>
    <p:extLst>
      <p:ext uri="{BB962C8B-B14F-4D97-AF65-F5344CB8AC3E}">
        <p14:creationId xmlns:p14="http://schemas.microsoft.com/office/powerpoint/2010/main" val="180194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234D830-A0DE-D50B-4AB0-277785CF47B7}"/>
              </a:ext>
            </a:extLst>
          </p:cNvPr>
          <p:cNvGraphicFramePr>
            <a:graphicFrameLocks noGrp="1"/>
          </p:cNvGraphicFramePr>
          <p:nvPr>
            <p:ph idx="1"/>
            <p:extLst>
              <p:ext uri="{D42A27DB-BD31-4B8C-83A1-F6EECF244321}">
                <p14:modId xmlns:p14="http://schemas.microsoft.com/office/powerpoint/2010/main" val="1706787954"/>
              </p:ext>
            </p:extLst>
          </p:nvPr>
        </p:nvGraphicFramePr>
        <p:xfrm>
          <a:off x="432000" y="1393645"/>
          <a:ext cx="11282672" cy="4472341"/>
        </p:xfrm>
        <a:graphic>
          <a:graphicData uri="http://schemas.openxmlformats.org/drawingml/2006/table">
            <a:tbl>
              <a:tblPr firstRow="1" bandRow="1">
                <a:tableStyleId>{7DF18680-E054-41AD-8BC1-D1AEF772440D}</a:tableStyleId>
              </a:tblPr>
              <a:tblGrid>
                <a:gridCol w="1658223">
                  <a:extLst>
                    <a:ext uri="{9D8B030D-6E8A-4147-A177-3AD203B41FA5}">
                      <a16:colId xmlns:a16="http://schemas.microsoft.com/office/drawing/2014/main" val="751240813"/>
                    </a:ext>
                  </a:extLst>
                </a:gridCol>
                <a:gridCol w="4543490">
                  <a:extLst>
                    <a:ext uri="{9D8B030D-6E8A-4147-A177-3AD203B41FA5}">
                      <a16:colId xmlns:a16="http://schemas.microsoft.com/office/drawing/2014/main" val="3095689658"/>
                    </a:ext>
                  </a:extLst>
                </a:gridCol>
                <a:gridCol w="5080959">
                  <a:extLst>
                    <a:ext uri="{9D8B030D-6E8A-4147-A177-3AD203B41FA5}">
                      <a16:colId xmlns:a16="http://schemas.microsoft.com/office/drawing/2014/main" val="2142230913"/>
                    </a:ext>
                  </a:extLst>
                </a:gridCol>
              </a:tblGrid>
              <a:tr h="456401">
                <a:tc>
                  <a:txBody>
                    <a:bodyPr/>
                    <a:lstStyle/>
                    <a:p>
                      <a:r>
                        <a:rPr lang="en-GB" dirty="0"/>
                        <a:t> Time</a:t>
                      </a:r>
                    </a:p>
                  </a:txBody>
                  <a:tcPr/>
                </a:tc>
                <a:tc>
                  <a:txBody>
                    <a:bodyPr/>
                    <a:lstStyle/>
                    <a:p>
                      <a:r>
                        <a:rPr lang="en-GB" dirty="0"/>
                        <a:t>Item</a:t>
                      </a:r>
                    </a:p>
                  </a:txBody>
                  <a:tcPr/>
                </a:tc>
                <a:tc>
                  <a:txBody>
                    <a:bodyPr/>
                    <a:lstStyle/>
                    <a:p>
                      <a:r>
                        <a:rPr lang="en-GB" dirty="0"/>
                        <a:t>Speaker</a:t>
                      </a:r>
                    </a:p>
                  </a:txBody>
                  <a:tcPr/>
                </a:tc>
                <a:extLst>
                  <a:ext uri="{0D108BD9-81ED-4DB2-BD59-A6C34878D82A}">
                    <a16:rowId xmlns:a16="http://schemas.microsoft.com/office/drawing/2014/main" val="1684829482"/>
                  </a:ext>
                </a:extLst>
              </a:tr>
              <a:tr h="803188">
                <a:tc>
                  <a:txBody>
                    <a:bodyPr/>
                    <a:lstStyle/>
                    <a:p>
                      <a:r>
                        <a:rPr lang="en-GB" dirty="0">
                          <a:solidFill>
                            <a:schemeClr val="tx1"/>
                          </a:solidFill>
                        </a:rPr>
                        <a:t>11.00 – 11.05</a:t>
                      </a:r>
                    </a:p>
                  </a:txBody>
                  <a:tcPr/>
                </a:tc>
                <a:tc>
                  <a:txBody>
                    <a:bodyPr/>
                    <a:lstStyle/>
                    <a:p>
                      <a:r>
                        <a:rPr lang="en-GB" dirty="0">
                          <a:solidFill>
                            <a:schemeClr val="tx1"/>
                          </a:solidFill>
                        </a:rPr>
                        <a:t>Welcome and housekeeping </a:t>
                      </a:r>
                    </a:p>
                    <a:p>
                      <a:endParaRPr lang="en-GB" dirty="0">
                        <a:solidFill>
                          <a:schemeClr val="tx1"/>
                        </a:solidFill>
                      </a:endParaRPr>
                    </a:p>
                  </a:txBody>
                  <a:tcPr/>
                </a:tc>
                <a:tc>
                  <a:txBody>
                    <a:bodyPr/>
                    <a:lstStyle/>
                    <a:p>
                      <a:r>
                        <a:rPr lang="en-GB" dirty="0">
                          <a:solidFill>
                            <a:schemeClr val="tx1"/>
                          </a:solidFill>
                        </a:rPr>
                        <a:t>Alex Mehaffey (Programme Lead, NHS England)</a:t>
                      </a:r>
                    </a:p>
                  </a:txBody>
                  <a:tcPr/>
                </a:tc>
                <a:extLst>
                  <a:ext uri="{0D108BD9-81ED-4DB2-BD59-A6C34878D82A}">
                    <a16:rowId xmlns:a16="http://schemas.microsoft.com/office/drawing/2014/main" val="2232309433"/>
                  </a:ext>
                </a:extLst>
              </a:tr>
              <a:tr h="803188">
                <a:tc>
                  <a:txBody>
                    <a:bodyPr/>
                    <a:lstStyle/>
                    <a:p>
                      <a:r>
                        <a:rPr lang="en-GB" dirty="0">
                          <a:solidFill>
                            <a:schemeClr val="tx1"/>
                          </a:solidFill>
                        </a:rPr>
                        <a:t>11.05 – 11.15</a:t>
                      </a:r>
                    </a:p>
                  </a:txBody>
                  <a:tcPr/>
                </a:tc>
                <a:tc>
                  <a:txBody>
                    <a:bodyPr/>
                    <a:lstStyle/>
                    <a:p>
                      <a:r>
                        <a:rPr lang="en-GB" dirty="0">
                          <a:solidFill>
                            <a:schemeClr val="tx1"/>
                          </a:solidFill>
                        </a:rPr>
                        <a:t>Context: Transition to the new statutory levy system</a:t>
                      </a:r>
                    </a:p>
                  </a:txBody>
                  <a:tcPr/>
                </a:tc>
                <a:tc>
                  <a:txBody>
                    <a:bodyPr/>
                    <a:lstStyle/>
                    <a:p>
                      <a:r>
                        <a:rPr lang="en-GB" dirty="0">
                          <a:solidFill>
                            <a:schemeClr val="tx1"/>
                          </a:solidFill>
                        </a:rPr>
                        <a:t>James Austin (Deputy Director of Mental Health, NHS England)</a:t>
                      </a:r>
                    </a:p>
                  </a:txBody>
                  <a:tcPr/>
                </a:tc>
                <a:extLst>
                  <a:ext uri="{0D108BD9-81ED-4DB2-BD59-A6C34878D82A}">
                    <a16:rowId xmlns:a16="http://schemas.microsoft.com/office/drawing/2014/main" val="3801100217"/>
                  </a:ext>
                </a:extLst>
              </a:tr>
              <a:tr h="803188">
                <a:tc>
                  <a:txBody>
                    <a:bodyPr/>
                    <a:lstStyle/>
                    <a:p>
                      <a:r>
                        <a:rPr lang="en-GB" dirty="0">
                          <a:solidFill>
                            <a:schemeClr val="tx1"/>
                          </a:solidFill>
                        </a:rPr>
                        <a:t>11.15 – 11.25</a:t>
                      </a:r>
                    </a:p>
                  </a:txBody>
                  <a:tcPr/>
                </a:tc>
                <a:tc>
                  <a:txBody>
                    <a:bodyPr/>
                    <a:lstStyle/>
                    <a:p>
                      <a:r>
                        <a:rPr lang="en-GB" dirty="0">
                          <a:solidFill>
                            <a:schemeClr val="tx1"/>
                          </a:solidFill>
                        </a:rPr>
                        <a:t>Overview of NHS England Gambling Harms Treatment VCSE Grant Fund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Alex Mehaffey (Programme Lead, NHS England)</a:t>
                      </a:r>
                    </a:p>
                  </a:txBody>
                  <a:tcPr/>
                </a:tc>
                <a:extLst>
                  <a:ext uri="{0D108BD9-81ED-4DB2-BD59-A6C34878D82A}">
                    <a16:rowId xmlns:a16="http://schemas.microsoft.com/office/drawing/2014/main" val="710725312"/>
                  </a:ext>
                </a:extLst>
              </a:tr>
              <a:tr h="803188">
                <a:tc>
                  <a:txBody>
                    <a:bodyPr/>
                    <a:lstStyle/>
                    <a:p>
                      <a:r>
                        <a:rPr lang="en-GB" dirty="0">
                          <a:solidFill>
                            <a:schemeClr val="tx1"/>
                          </a:solidFill>
                        </a:rPr>
                        <a:t>11.25 – 11.30</a:t>
                      </a:r>
                    </a:p>
                  </a:txBody>
                  <a:tcPr/>
                </a:tc>
                <a:tc>
                  <a:txBody>
                    <a:bodyPr/>
                    <a:lstStyle/>
                    <a:p>
                      <a:r>
                        <a:rPr lang="en-GB" dirty="0">
                          <a:solidFill>
                            <a:schemeClr val="tx1"/>
                          </a:solidFill>
                        </a:rPr>
                        <a:t>Update on OHID Prevention of Gambling Harms VCSE Grant Fund</a:t>
                      </a:r>
                    </a:p>
                  </a:txBody>
                  <a:tcPr/>
                </a:tc>
                <a:tc>
                  <a:txBody>
                    <a:bodyPr/>
                    <a:lstStyle/>
                    <a:p>
                      <a:r>
                        <a:rPr lang="en-GB" dirty="0">
                          <a:solidFill>
                            <a:schemeClr val="tx1"/>
                          </a:solidFill>
                        </a:rPr>
                        <a:t>William Holley (Alcohol and Gambling Policy Lead, OHID)</a:t>
                      </a:r>
                    </a:p>
                  </a:txBody>
                  <a:tcPr/>
                </a:tc>
                <a:extLst>
                  <a:ext uri="{0D108BD9-81ED-4DB2-BD59-A6C34878D82A}">
                    <a16:rowId xmlns:a16="http://schemas.microsoft.com/office/drawing/2014/main" val="568697366"/>
                  </a:ext>
                </a:extLst>
              </a:tr>
              <a:tr h="803188">
                <a:tc>
                  <a:txBody>
                    <a:bodyPr/>
                    <a:lstStyle/>
                    <a:p>
                      <a:r>
                        <a:rPr lang="en-GB" dirty="0">
                          <a:solidFill>
                            <a:schemeClr val="tx1"/>
                          </a:solidFill>
                        </a:rPr>
                        <a:t>11.30 – 11.45 </a:t>
                      </a:r>
                    </a:p>
                  </a:txBody>
                  <a:tcPr/>
                </a:tc>
                <a:tc>
                  <a:txBody>
                    <a:bodyPr/>
                    <a:lstStyle/>
                    <a:p>
                      <a:r>
                        <a:rPr lang="en-GB" dirty="0">
                          <a:solidFill>
                            <a:schemeClr val="tx1"/>
                          </a:solidFill>
                        </a:rPr>
                        <a:t>Q&amp;A</a:t>
                      </a:r>
                    </a:p>
                  </a:txBody>
                  <a:tcPr/>
                </a:tc>
                <a:tc>
                  <a:txBody>
                    <a:bodyPr/>
                    <a:lstStyle/>
                    <a:p>
                      <a:r>
                        <a:rPr lang="en-GB" dirty="0">
                          <a:solidFill>
                            <a:schemeClr val="tx1"/>
                          </a:solidFill>
                        </a:rPr>
                        <a:t>All </a:t>
                      </a:r>
                    </a:p>
                  </a:txBody>
                  <a:tcPr/>
                </a:tc>
                <a:extLst>
                  <a:ext uri="{0D108BD9-81ED-4DB2-BD59-A6C34878D82A}">
                    <a16:rowId xmlns:a16="http://schemas.microsoft.com/office/drawing/2014/main" val="1156228772"/>
                  </a:ext>
                </a:extLst>
              </a:tr>
            </a:tbl>
          </a:graphicData>
        </a:graphic>
      </p:graphicFrame>
      <p:sp>
        <p:nvSpPr>
          <p:cNvPr id="4" name="Title 3">
            <a:extLst>
              <a:ext uri="{FF2B5EF4-FFF2-40B4-BE49-F238E27FC236}">
                <a16:creationId xmlns:a16="http://schemas.microsoft.com/office/drawing/2014/main" id="{5E77B7DE-83BF-5F93-9AC8-072B42E4C830}"/>
              </a:ext>
            </a:extLst>
          </p:cNvPr>
          <p:cNvSpPr>
            <a:spLocks noGrp="1"/>
          </p:cNvSpPr>
          <p:nvPr>
            <p:ph type="title"/>
          </p:nvPr>
        </p:nvSpPr>
        <p:spPr/>
        <p:txBody>
          <a:bodyPr>
            <a:normAutofit/>
          </a:bodyPr>
          <a:lstStyle/>
          <a:p>
            <a:r>
              <a:rPr lang="en-GB" sz="3200" dirty="0"/>
              <a:t>Agenda</a:t>
            </a:r>
          </a:p>
        </p:txBody>
      </p:sp>
    </p:spTree>
    <p:extLst>
      <p:ext uri="{BB962C8B-B14F-4D97-AF65-F5344CB8AC3E}">
        <p14:creationId xmlns:p14="http://schemas.microsoft.com/office/powerpoint/2010/main" val="15475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0E0ABA-8B73-BF34-C377-60BC5D4CF2D6}"/>
              </a:ext>
            </a:extLst>
          </p:cNvPr>
          <p:cNvSpPr>
            <a:spLocks noGrp="1"/>
          </p:cNvSpPr>
          <p:nvPr>
            <p:ph type="title"/>
          </p:nvPr>
        </p:nvSpPr>
        <p:spPr/>
        <p:txBody>
          <a:bodyPr>
            <a:normAutofit/>
          </a:bodyPr>
          <a:lstStyle/>
          <a:p>
            <a:r>
              <a:rPr lang="en-GB" sz="3200" dirty="0"/>
              <a:t>Housekeeping </a:t>
            </a:r>
          </a:p>
        </p:txBody>
      </p:sp>
      <p:sp>
        <p:nvSpPr>
          <p:cNvPr id="6" name="TextBox 5">
            <a:extLst>
              <a:ext uri="{FF2B5EF4-FFF2-40B4-BE49-F238E27FC236}">
                <a16:creationId xmlns:a16="http://schemas.microsoft.com/office/drawing/2014/main" id="{6CDE7E70-0D93-21C5-5115-BF8E76A79FEA}"/>
              </a:ext>
            </a:extLst>
          </p:cNvPr>
          <p:cNvSpPr txBox="1"/>
          <p:nvPr/>
        </p:nvSpPr>
        <p:spPr>
          <a:xfrm>
            <a:off x="1846052" y="1574321"/>
            <a:ext cx="9754709" cy="4093428"/>
          </a:xfrm>
          <a:prstGeom prst="rect">
            <a:avLst/>
          </a:prstGeom>
          <a:noFill/>
        </p:spPr>
        <p:txBody>
          <a:bodyPr wrap="square" lIns="91440" tIns="45720" rIns="91440" bIns="45720" anchor="t">
            <a:spAutoFit/>
          </a:bodyPr>
          <a:lstStyle/>
          <a:p>
            <a:endParaRPr lang="en-GB" sz="2000" dirty="0"/>
          </a:p>
          <a:p>
            <a:r>
              <a:rPr lang="en-GB" sz="2000" dirty="0"/>
              <a:t>This is a live session. Your microphone will be on mute unless you're a presenter.</a:t>
            </a:r>
            <a:endParaRPr lang="en-GB" sz="2000" dirty="0">
              <a:cs typeface="Arial"/>
            </a:endParaRPr>
          </a:p>
          <a:p>
            <a:endParaRPr lang="en-GB" sz="2000" dirty="0"/>
          </a:p>
          <a:p>
            <a:endParaRPr lang="en-GB" sz="2000" dirty="0"/>
          </a:p>
          <a:p>
            <a:endParaRPr lang="en-GB" sz="2000" dirty="0"/>
          </a:p>
          <a:p>
            <a:r>
              <a:rPr lang="en-GB" sz="2000" dirty="0"/>
              <a:t>Please use the Q&amp;A function to ask any questions. We will try and answer as many questions as possible during the Q&amp;A at the end of the session​. </a:t>
            </a:r>
          </a:p>
          <a:p>
            <a:endParaRPr lang="en-GB" sz="2000" dirty="0"/>
          </a:p>
          <a:p>
            <a:endParaRPr lang="en-GB" sz="2000" dirty="0"/>
          </a:p>
          <a:p>
            <a:endParaRPr lang="en-GB" sz="2000" dirty="0"/>
          </a:p>
          <a:p>
            <a:r>
              <a:rPr lang="en-GB" sz="2000" dirty="0"/>
              <a:t>This session will be recorded and will be available to view on the Fund’s Find a Grant advert (via the “Supporting Documents” tab). This will be updated w/c 9 February 2026.  This presentation will also be available through the same Find a Grant advert.</a:t>
            </a:r>
          </a:p>
        </p:txBody>
      </p:sp>
      <p:pic>
        <p:nvPicPr>
          <p:cNvPr id="8" name="Graphic 7" descr="Mute speaker with solid fill">
            <a:extLst>
              <a:ext uri="{FF2B5EF4-FFF2-40B4-BE49-F238E27FC236}">
                <a16:creationId xmlns:a16="http://schemas.microsoft.com/office/drawing/2014/main" id="{D2D7A325-460F-5A1C-CD7E-9BF226EFD08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0332" y="1504220"/>
            <a:ext cx="1109932" cy="1109932"/>
          </a:xfrm>
          <a:prstGeom prst="rect">
            <a:avLst/>
          </a:prstGeom>
        </p:spPr>
      </p:pic>
      <p:pic>
        <p:nvPicPr>
          <p:cNvPr id="10" name="Graphic 9" descr="Chat with solid fill">
            <a:extLst>
              <a:ext uri="{FF2B5EF4-FFF2-40B4-BE49-F238E27FC236}">
                <a16:creationId xmlns:a16="http://schemas.microsoft.com/office/drawing/2014/main" id="{6DB5B1A0-D98C-FCC3-489B-134FEE2B245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4929" y="2805023"/>
            <a:ext cx="1247954" cy="1247954"/>
          </a:xfrm>
          <a:prstGeom prst="rect">
            <a:avLst/>
          </a:prstGeom>
        </p:spPr>
      </p:pic>
      <p:pic>
        <p:nvPicPr>
          <p:cNvPr id="12" name="Graphic 11" descr="Internet with solid fill">
            <a:extLst>
              <a:ext uri="{FF2B5EF4-FFF2-40B4-BE49-F238E27FC236}">
                <a16:creationId xmlns:a16="http://schemas.microsoft.com/office/drawing/2014/main" id="{ED1EBE9F-C761-8D68-FF7F-E3D2B037975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2311" y="4390498"/>
            <a:ext cx="1247953" cy="1247953"/>
          </a:xfrm>
          <a:prstGeom prst="rect">
            <a:avLst/>
          </a:prstGeom>
        </p:spPr>
      </p:pic>
    </p:spTree>
    <p:extLst>
      <p:ext uri="{BB962C8B-B14F-4D97-AF65-F5344CB8AC3E}">
        <p14:creationId xmlns:p14="http://schemas.microsoft.com/office/powerpoint/2010/main" val="3600712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45A74-CFC3-73AE-8513-C2C287FE1A3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8CBDD0C-0468-3C61-6246-940F3C7D23C5}"/>
              </a:ext>
            </a:extLst>
          </p:cNvPr>
          <p:cNvSpPr>
            <a:spLocks noGrp="1"/>
          </p:cNvSpPr>
          <p:nvPr>
            <p:ph type="body" sz="quarter" idx="13"/>
          </p:nvPr>
        </p:nvSpPr>
        <p:spPr/>
        <p:txBody>
          <a:bodyPr vert="horz" lIns="0" tIns="0" rIns="0" bIns="0" rtlCol="0" anchor="t">
            <a:normAutofit/>
          </a:bodyPr>
          <a:lstStyle/>
          <a:p>
            <a:r>
              <a:rPr lang="en-GB" dirty="0"/>
              <a:t>James Austin</a:t>
            </a:r>
          </a:p>
        </p:txBody>
      </p:sp>
      <p:sp>
        <p:nvSpPr>
          <p:cNvPr id="3" name="Text Placeholder 2">
            <a:extLst>
              <a:ext uri="{FF2B5EF4-FFF2-40B4-BE49-F238E27FC236}">
                <a16:creationId xmlns:a16="http://schemas.microsoft.com/office/drawing/2014/main" id="{75AEB6B0-15FE-D1E0-C967-E10A7759494E}"/>
              </a:ext>
            </a:extLst>
          </p:cNvPr>
          <p:cNvSpPr>
            <a:spLocks noGrp="1"/>
          </p:cNvSpPr>
          <p:nvPr>
            <p:ph type="body" sz="quarter" idx="14"/>
          </p:nvPr>
        </p:nvSpPr>
        <p:spPr>
          <a:xfrm>
            <a:off x="891916" y="1917290"/>
            <a:ext cx="6026469" cy="506733"/>
          </a:xfrm>
        </p:spPr>
        <p:txBody>
          <a:bodyPr vert="horz" lIns="0" tIns="0" rIns="0" bIns="0" rtlCol="0" anchor="t">
            <a:noAutofit/>
          </a:bodyPr>
          <a:lstStyle/>
          <a:p>
            <a:r>
              <a:rPr lang="en-GB" sz="4000" dirty="0"/>
              <a:t>Context: Transition to the new statutory levy system</a:t>
            </a:r>
            <a:endParaRPr lang="en-US" dirty="0"/>
          </a:p>
        </p:txBody>
      </p:sp>
    </p:spTree>
    <p:extLst>
      <p:ext uri="{BB962C8B-B14F-4D97-AF65-F5344CB8AC3E}">
        <p14:creationId xmlns:p14="http://schemas.microsoft.com/office/powerpoint/2010/main" val="3447804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76704-6A05-8B46-32E0-38F81A8B8940}"/>
            </a:ext>
          </a:extLst>
        </p:cNvPr>
        <p:cNvGrpSpPr/>
        <p:nvPr/>
      </p:nvGrpSpPr>
      <p:grpSpPr>
        <a:xfrm>
          <a:off x="0" y="0"/>
          <a:ext cx="0" cy="0"/>
          <a:chOff x="0" y="0"/>
          <a:chExt cx="0" cy="0"/>
        </a:xfrm>
      </p:grpSpPr>
      <p:sp>
        <p:nvSpPr>
          <p:cNvPr id="13" name="Title 3">
            <a:extLst>
              <a:ext uri="{FF2B5EF4-FFF2-40B4-BE49-F238E27FC236}">
                <a16:creationId xmlns:a16="http://schemas.microsoft.com/office/drawing/2014/main" id="{BEEBA487-5088-2C51-779D-C75025ECAEA7}"/>
              </a:ext>
            </a:extLst>
          </p:cNvPr>
          <p:cNvSpPr>
            <a:spLocks noGrp="1"/>
          </p:cNvSpPr>
          <p:nvPr>
            <p:ph type="title"/>
          </p:nvPr>
        </p:nvSpPr>
        <p:spPr>
          <a:xfrm>
            <a:off x="547249" y="742890"/>
            <a:ext cx="11404154" cy="1077284"/>
          </a:xfrm>
        </p:spPr>
        <p:txBody>
          <a:bodyPr>
            <a:noAutofit/>
          </a:bodyPr>
          <a:lstStyle/>
          <a:p>
            <a:r>
              <a:rPr lang="en-GB" sz="2800" dirty="0"/>
              <a:t>NHS England has 3 key objectives for the treatment programme, working in collaboration with the VCSE sector and NHS providers</a:t>
            </a:r>
          </a:p>
        </p:txBody>
      </p:sp>
      <p:graphicFrame>
        <p:nvGraphicFramePr>
          <p:cNvPr id="9" name="Diagram 8">
            <a:extLst>
              <a:ext uri="{FF2B5EF4-FFF2-40B4-BE49-F238E27FC236}">
                <a16:creationId xmlns:a16="http://schemas.microsoft.com/office/drawing/2014/main" id="{AFEFDADA-3C15-2744-E158-B0F8C7719630}"/>
              </a:ext>
            </a:extLst>
          </p:cNvPr>
          <p:cNvGraphicFramePr/>
          <p:nvPr>
            <p:extLst>
              <p:ext uri="{D42A27DB-BD31-4B8C-83A1-F6EECF244321}">
                <p14:modId xmlns:p14="http://schemas.microsoft.com/office/powerpoint/2010/main" val="851143082"/>
              </p:ext>
            </p:extLst>
          </p:nvPr>
        </p:nvGraphicFramePr>
        <p:xfrm>
          <a:off x="1143478" y="1975449"/>
          <a:ext cx="10208884" cy="39767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3541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75582-374F-A7A7-55AA-31DB12894C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E6F906A-9B4F-D09A-3AE6-9F5662D731F5}"/>
              </a:ext>
            </a:extLst>
          </p:cNvPr>
          <p:cNvSpPr>
            <a:spLocks noGrp="1"/>
          </p:cNvSpPr>
          <p:nvPr>
            <p:ph type="title"/>
          </p:nvPr>
        </p:nvSpPr>
        <p:spPr>
          <a:xfrm>
            <a:off x="432000" y="432000"/>
            <a:ext cx="11671883" cy="865186"/>
          </a:xfrm>
        </p:spPr>
        <p:txBody>
          <a:bodyPr>
            <a:normAutofit/>
          </a:bodyPr>
          <a:lstStyle/>
          <a:p>
            <a:r>
              <a:rPr lang="en-GB" sz="3200" dirty="0"/>
              <a:t> </a:t>
            </a:r>
          </a:p>
        </p:txBody>
      </p:sp>
      <p:sp>
        <p:nvSpPr>
          <p:cNvPr id="7" name="Title 3">
            <a:extLst>
              <a:ext uri="{FF2B5EF4-FFF2-40B4-BE49-F238E27FC236}">
                <a16:creationId xmlns:a16="http://schemas.microsoft.com/office/drawing/2014/main" id="{EFF04B18-F466-5B06-C460-068E30710190}"/>
              </a:ext>
            </a:extLst>
          </p:cNvPr>
          <p:cNvSpPr txBox="1">
            <a:spLocks/>
          </p:cNvSpPr>
          <p:nvPr/>
        </p:nvSpPr>
        <p:spPr>
          <a:xfrm>
            <a:off x="432000" y="618258"/>
            <a:ext cx="11427468" cy="865186"/>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dirty="0"/>
              <a:t>There will be a transition approach to commissioning gambling treatment services in 2026/27</a:t>
            </a:r>
          </a:p>
        </p:txBody>
      </p:sp>
      <p:sp>
        <p:nvSpPr>
          <p:cNvPr id="8" name="Arrow: Right 7">
            <a:extLst>
              <a:ext uri="{FF2B5EF4-FFF2-40B4-BE49-F238E27FC236}">
                <a16:creationId xmlns:a16="http://schemas.microsoft.com/office/drawing/2014/main" id="{759EB561-7806-1DD4-B8CB-27B2197EE2F7}"/>
              </a:ext>
            </a:extLst>
          </p:cNvPr>
          <p:cNvSpPr/>
          <p:nvPr/>
        </p:nvSpPr>
        <p:spPr>
          <a:xfrm>
            <a:off x="6479535" y="3601035"/>
            <a:ext cx="1526876" cy="865186"/>
          </a:xfrm>
          <a:prstGeom prst="rightArrow">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A1D66953-9571-A6B7-148F-CAE179E077ED}"/>
              </a:ext>
            </a:extLst>
          </p:cNvPr>
          <p:cNvSpPr/>
          <p:nvPr/>
        </p:nvSpPr>
        <p:spPr>
          <a:xfrm>
            <a:off x="8229600" y="2691440"/>
            <a:ext cx="3528204" cy="3424687"/>
          </a:xfrm>
          <a:prstGeom prst="rect">
            <a:avLst/>
          </a:prstGeom>
          <a:ln>
            <a:solidFill>
              <a:schemeClr val="accent5">
                <a:lumMod val="50000"/>
              </a:schemeClr>
            </a:solidFill>
          </a:ln>
        </p:spPr>
        <p:style>
          <a:lnRef idx="3">
            <a:schemeClr val="lt1"/>
          </a:lnRef>
          <a:fillRef idx="1">
            <a:schemeClr val="dk1"/>
          </a:fillRef>
          <a:effectRef idx="1">
            <a:schemeClr val="dk1"/>
          </a:effectRef>
          <a:fontRef idx="minor">
            <a:schemeClr val="lt1"/>
          </a:fontRef>
        </p:style>
        <p:txBody>
          <a:bodyPr lIns="91440" tIns="45720" rIns="91440" bIns="45720" rtlCol="0" anchor="ctr"/>
          <a:lstStyle/>
          <a:p>
            <a:pPr algn="ctr"/>
            <a:r>
              <a:rPr lang="en-GB" sz="1700" dirty="0"/>
              <a:t>Integrated Care Boards (ICBs) will be responsible for commissioning an integrated gambling treatment </a:t>
            </a:r>
            <a:endParaRPr lang="en-US" dirty="0"/>
          </a:p>
          <a:p>
            <a:pPr algn="ctr"/>
            <a:r>
              <a:rPr lang="en-GB" sz="1700" dirty="0"/>
              <a:t>pathway for their region, including </a:t>
            </a:r>
            <a:endParaRPr lang="en-GB" dirty="0"/>
          </a:p>
          <a:p>
            <a:pPr algn="ctr"/>
            <a:r>
              <a:rPr lang="en-GB" sz="1700" dirty="0"/>
              <a:t>both NHS and VCSE provision, </a:t>
            </a:r>
            <a:endParaRPr lang="en-GB" dirty="0"/>
          </a:p>
          <a:p>
            <a:pPr algn="ctr"/>
            <a:r>
              <a:rPr lang="en-GB" sz="1700" dirty="0"/>
              <a:t>from 1 April 2027.</a:t>
            </a:r>
            <a:endParaRPr lang="en-GB" dirty="0">
              <a:cs typeface="Arial"/>
            </a:endParaRPr>
          </a:p>
        </p:txBody>
      </p:sp>
      <p:sp>
        <p:nvSpPr>
          <p:cNvPr id="11" name="TextBox 10">
            <a:extLst>
              <a:ext uri="{FF2B5EF4-FFF2-40B4-BE49-F238E27FC236}">
                <a16:creationId xmlns:a16="http://schemas.microsoft.com/office/drawing/2014/main" id="{18E9110B-C146-DD3B-9420-0C7F7A09C826}"/>
              </a:ext>
            </a:extLst>
          </p:cNvPr>
          <p:cNvSpPr txBox="1"/>
          <p:nvPr/>
        </p:nvSpPr>
        <p:spPr>
          <a:xfrm>
            <a:off x="8453887" y="1797296"/>
            <a:ext cx="3079630" cy="707886"/>
          </a:xfrm>
          <a:prstGeom prst="rect">
            <a:avLst/>
          </a:prstGeom>
          <a:solidFill>
            <a:schemeClr val="accent5">
              <a:lumMod val="40000"/>
              <a:lumOff val="60000"/>
            </a:schemeClr>
          </a:solidFill>
        </p:spPr>
        <p:txBody>
          <a:bodyPr wrap="square" rtlCol="0">
            <a:spAutoFit/>
          </a:bodyPr>
          <a:lstStyle/>
          <a:p>
            <a:pPr algn="ctr"/>
            <a:r>
              <a:rPr lang="en-GB" sz="2000" b="1" dirty="0"/>
              <a:t>Planned approach in 2027/28</a:t>
            </a:r>
          </a:p>
        </p:txBody>
      </p:sp>
      <p:sp>
        <p:nvSpPr>
          <p:cNvPr id="12" name="TextBox 11">
            <a:extLst>
              <a:ext uri="{FF2B5EF4-FFF2-40B4-BE49-F238E27FC236}">
                <a16:creationId xmlns:a16="http://schemas.microsoft.com/office/drawing/2014/main" id="{7A7FF6F6-78A4-228F-4418-8A08849EEB85}"/>
              </a:ext>
            </a:extLst>
          </p:cNvPr>
          <p:cNvSpPr txBox="1"/>
          <p:nvPr/>
        </p:nvSpPr>
        <p:spPr>
          <a:xfrm>
            <a:off x="1618550" y="1789570"/>
            <a:ext cx="3539705" cy="707886"/>
          </a:xfrm>
          <a:prstGeom prst="rect">
            <a:avLst/>
          </a:prstGeom>
          <a:solidFill>
            <a:schemeClr val="accent5">
              <a:lumMod val="40000"/>
              <a:lumOff val="60000"/>
            </a:schemeClr>
          </a:solidFill>
        </p:spPr>
        <p:txBody>
          <a:bodyPr wrap="square" rtlCol="0">
            <a:spAutoFit/>
          </a:bodyPr>
          <a:lstStyle/>
          <a:p>
            <a:pPr algn="ctr"/>
            <a:r>
              <a:rPr lang="en-GB" sz="2000" b="1" dirty="0"/>
              <a:t>Transition approach in 2026/27</a:t>
            </a:r>
          </a:p>
        </p:txBody>
      </p:sp>
      <p:sp>
        <p:nvSpPr>
          <p:cNvPr id="13" name="Rectangle 12">
            <a:extLst>
              <a:ext uri="{FF2B5EF4-FFF2-40B4-BE49-F238E27FC236}">
                <a16:creationId xmlns:a16="http://schemas.microsoft.com/office/drawing/2014/main" id="{1CAFE7AC-0223-CA36-C521-B84DA6A86CF8}"/>
              </a:ext>
            </a:extLst>
          </p:cNvPr>
          <p:cNvSpPr/>
          <p:nvPr/>
        </p:nvSpPr>
        <p:spPr>
          <a:xfrm>
            <a:off x="520460" y="2680554"/>
            <a:ext cx="5735887" cy="3424688"/>
          </a:xfrm>
          <a:prstGeom prst="rect">
            <a:avLst/>
          </a:prstGeom>
          <a:ln>
            <a:solidFill>
              <a:schemeClr val="accent5">
                <a:lumMod val="50000"/>
              </a:schemeClr>
            </a:solidFill>
          </a:ln>
        </p:spPr>
        <p:style>
          <a:lnRef idx="3">
            <a:schemeClr val="lt1"/>
          </a:lnRef>
          <a:fillRef idx="1">
            <a:schemeClr val="dk1"/>
          </a:fillRef>
          <a:effectRef idx="1">
            <a:schemeClr val="dk1"/>
          </a:effectRef>
          <a:fontRef idx="minor">
            <a:schemeClr val="lt1"/>
          </a:fontRef>
        </p:style>
        <p:txBody>
          <a:bodyPr lIns="91440" tIns="45720" rIns="91440" bIns="45720" rtlCol="0" anchor="ctr"/>
          <a:lstStyle/>
          <a:p>
            <a:pPr algn="ctr" fontAlgn="base"/>
            <a:endParaRPr lang="en-GB" sz="1700" dirty="0"/>
          </a:p>
          <a:p>
            <a:pPr algn="ctr" fontAlgn="base"/>
            <a:r>
              <a:rPr lang="en-GB" sz="1700" dirty="0"/>
              <a:t>NHS England will retain more levy funding nationally to facilitate a £20m grant funding scheme for VCSE organisations. This will ensure that people can continue to access much-needed VCSE services during 2026/27.</a:t>
            </a:r>
            <a:endParaRPr lang="en-GB" sz="1700" dirty="0">
              <a:cs typeface="Arial"/>
            </a:endParaRPr>
          </a:p>
          <a:p>
            <a:pPr algn="ctr" fontAlgn="base"/>
            <a:endParaRPr lang="en-GB" sz="1700" dirty="0"/>
          </a:p>
          <a:p>
            <a:pPr algn="ctr" fontAlgn="base"/>
            <a:r>
              <a:rPr lang="en-GB" sz="1700" dirty="0"/>
              <a:t>In parallel, Integrated Care Boards (ICBs) are asked to continue commissioning NHS regional gambling services, work with providers to develop services, and undertake market engagement ahead of commissioning the full gambling harms treatment pathway, inclusive of VCSE services, from April 2027.</a:t>
            </a:r>
            <a:endParaRPr lang="en-US" dirty="0"/>
          </a:p>
          <a:p>
            <a:pPr marL="342900" indent="-342900" algn="ctr">
              <a:buFont typeface="Arial" panose="020B0604020202020204" pitchFamily="34" charset="0"/>
              <a:buChar char="•"/>
            </a:pPr>
            <a:endParaRPr lang="en-GB" sz="2000" dirty="0"/>
          </a:p>
        </p:txBody>
      </p:sp>
    </p:spTree>
    <p:extLst>
      <p:ext uri="{BB962C8B-B14F-4D97-AF65-F5344CB8AC3E}">
        <p14:creationId xmlns:p14="http://schemas.microsoft.com/office/powerpoint/2010/main" val="459769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F064B-F78A-8FD2-7F01-4DF0B72C5DC2}"/>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05B2EA11-FAAB-BA04-17FA-A6017BCE0991}"/>
              </a:ext>
            </a:extLst>
          </p:cNvPr>
          <p:cNvSpPr/>
          <p:nvPr/>
        </p:nvSpPr>
        <p:spPr>
          <a:xfrm>
            <a:off x="547019" y="4622553"/>
            <a:ext cx="10658693" cy="752247"/>
          </a:xfrm>
          <a:prstGeom prst="rect">
            <a:avLst/>
          </a:prstGeom>
          <a:solidFill>
            <a:schemeClr val="accent5">
              <a:lumMod val="20000"/>
              <a:lumOff val="80000"/>
            </a:schemeClr>
          </a:solidFill>
          <a:ln w="28575">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accent5">
                    <a:lumMod val="50000"/>
                  </a:schemeClr>
                </a:solidFill>
              </a:ln>
              <a:solidFill>
                <a:schemeClr val="bg1"/>
              </a:solidFill>
            </a:endParaRPr>
          </a:p>
        </p:txBody>
      </p:sp>
      <p:sp>
        <p:nvSpPr>
          <p:cNvPr id="6" name="Rectangle 5">
            <a:extLst>
              <a:ext uri="{FF2B5EF4-FFF2-40B4-BE49-F238E27FC236}">
                <a16:creationId xmlns:a16="http://schemas.microsoft.com/office/drawing/2014/main" id="{BE22E623-90C2-F1B7-1AF3-EBF64A5B947D}"/>
              </a:ext>
            </a:extLst>
          </p:cNvPr>
          <p:cNvSpPr/>
          <p:nvPr/>
        </p:nvSpPr>
        <p:spPr>
          <a:xfrm>
            <a:off x="547018" y="3127307"/>
            <a:ext cx="10658693" cy="1269831"/>
          </a:xfrm>
          <a:prstGeom prst="rect">
            <a:avLst/>
          </a:prstGeom>
          <a:solidFill>
            <a:schemeClr val="accent5">
              <a:lumMod val="20000"/>
              <a:lumOff val="80000"/>
            </a:schemeClr>
          </a:solidFill>
          <a:ln w="28575">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accent5">
                    <a:lumMod val="50000"/>
                  </a:schemeClr>
                </a:solidFill>
              </a:ln>
              <a:solidFill>
                <a:schemeClr val="bg1"/>
              </a:solidFill>
            </a:endParaRPr>
          </a:p>
        </p:txBody>
      </p:sp>
      <p:sp>
        <p:nvSpPr>
          <p:cNvPr id="5" name="Rectangle 4">
            <a:extLst>
              <a:ext uri="{FF2B5EF4-FFF2-40B4-BE49-F238E27FC236}">
                <a16:creationId xmlns:a16="http://schemas.microsoft.com/office/drawing/2014/main" id="{3EA29EC1-283B-77D3-FD9F-71C2FEEDF8FD}"/>
              </a:ext>
            </a:extLst>
          </p:cNvPr>
          <p:cNvSpPr/>
          <p:nvPr/>
        </p:nvSpPr>
        <p:spPr>
          <a:xfrm>
            <a:off x="547019" y="1617685"/>
            <a:ext cx="10658693" cy="1269831"/>
          </a:xfrm>
          <a:prstGeom prst="rect">
            <a:avLst/>
          </a:prstGeom>
          <a:solidFill>
            <a:schemeClr val="accent5">
              <a:lumMod val="20000"/>
              <a:lumOff val="80000"/>
            </a:schemeClr>
          </a:solidFill>
          <a:ln w="28575">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accent5">
                    <a:lumMod val="50000"/>
                  </a:schemeClr>
                </a:solidFill>
              </a:ln>
              <a:solidFill>
                <a:schemeClr val="bg1"/>
              </a:solidFill>
            </a:endParaRPr>
          </a:p>
        </p:txBody>
      </p:sp>
      <p:sp>
        <p:nvSpPr>
          <p:cNvPr id="4" name="Title 3">
            <a:extLst>
              <a:ext uri="{FF2B5EF4-FFF2-40B4-BE49-F238E27FC236}">
                <a16:creationId xmlns:a16="http://schemas.microsoft.com/office/drawing/2014/main" id="{B09BA4C9-7784-9D06-7D1E-10B6F7D4CC13}"/>
              </a:ext>
            </a:extLst>
          </p:cNvPr>
          <p:cNvSpPr>
            <a:spLocks noGrp="1"/>
          </p:cNvSpPr>
          <p:nvPr>
            <p:ph type="title"/>
          </p:nvPr>
        </p:nvSpPr>
        <p:spPr>
          <a:xfrm>
            <a:off x="432000" y="532641"/>
            <a:ext cx="11317890" cy="865186"/>
          </a:xfrm>
        </p:spPr>
        <p:txBody>
          <a:bodyPr/>
          <a:lstStyle/>
          <a:p>
            <a:r>
              <a:rPr lang="en-GB" dirty="0"/>
              <a:t>Reflections</a:t>
            </a:r>
          </a:p>
        </p:txBody>
      </p:sp>
      <p:sp>
        <p:nvSpPr>
          <p:cNvPr id="2" name="TextBox 1">
            <a:extLst>
              <a:ext uri="{FF2B5EF4-FFF2-40B4-BE49-F238E27FC236}">
                <a16:creationId xmlns:a16="http://schemas.microsoft.com/office/drawing/2014/main" id="{A82E1655-FC0D-BCD0-4CD0-F9951AC1AE0B}"/>
              </a:ext>
            </a:extLst>
          </p:cNvPr>
          <p:cNvSpPr txBox="1"/>
          <p:nvPr/>
        </p:nvSpPr>
        <p:spPr>
          <a:xfrm>
            <a:off x="549188" y="1393567"/>
            <a:ext cx="10599351" cy="47243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ts val="2100"/>
              </a:lnSpc>
              <a:spcAft>
                <a:spcPts val="600"/>
              </a:spcAft>
              <a:buAutoNum type="arabicPeriod"/>
            </a:pPr>
            <a:endParaRPr lang="en-GB" sz="1600" dirty="0">
              <a:solidFill>
                <a:srgbClr val="231F20"/>
              </a:solidFill>
              <a:latin typeface="Arial"/>
              <a:cs typeface="Arial"/>
            </a:endParaRPr>
          </a:p>
          <a:p>
            <a:pPr marL="342900" indent="-342900">
              <a:buAutoNum type="arabicPeriod"/>
            </a:pPr>
            <a:r>
              <a:rPr lang="en-GB" sz="1600" dirty="0">
                <a:solidFill>
                  <a:srgbClr val="231F20"/>
                </a:solidFill>
                <a:latin typeface="Arial"/>
                <a:ea typeface="+mn-lt"/>
                <a:cs typeface="Arial"/>
              </a:rPr>
              <a:t>The statutory levy presents an exciting opportunity to provide industry-independent, sustainable funding to support system-wide improvements in research, prevention and treatment of gambling-related harms. The shift to NHS and VCSE gambling harms treatment and support services having a shared commissioner will allow for greater integration and data sharing, positively impacting patient care.</a:t>
            </a:r>
            <a:endParaRPr lang="en-GB" sz="1600" dirty="0">
              <a:solidFill>
                <a:srgbClr val="231F20"/>
              </a:solidFill>
              <a:latin typeface="Arial"/>
              <a:cs typeface="Arial"/>
            </a:endParaRPr>
          </a:p>
          <a:p>
            <a:pPr marL="342900" indent="-342900">
              <a:buAutoNum type="arabicPeriod"/>
            </a:pPr>
            <a:endParaRPr lang="en-GB" sz="1600" dirty="0">
              <a:solidFill>
                <a:srgbClr val="231F20"/>
              </a:solidFill>
              <a:latin typeface="Arial"/>
              <a:ea typeface="+mn-lt"/>
              <a:cs typeface="Arial"/>
            </a:endParaRPr>
          </a:p>
          <a:p>
            <a:pPr marL="342900" indent="-342900">
              <a:buAutoNum type="arabicPeriod"/>
            </a:pPr>
            <a:endParaRPr lang="en-GB" sz="1600" dirty="0">
              <a:solidFill>
                <a:srgbClr val="231F20"/>
              </a:solidFill>
              <a:latin typeface="Arial"/>
              <a:ea typeface="+mn-lt"/>
              <a:cs typeface="Arial"/>
            </a:endParaRPr>
          </a:p>
          <a:p>
            <a:pPr marL="342900" indent="-342900">
              <a:buAutoNum type="arabicPeriod"/>
            </a:pPr>
            <a:r>
              <a:rPr lang="en-GB" sz="1600" dirty="0">
                <a:latin typeface="Arial"/>
                <a:ea typeface="+mn-lt"/>
                <a:cs typeface="Arial"/>
              </a:rPr>
              <a:t>VCSE organisations have operated in a challenging environment to date, yet have developed valuable skills, experience and insight. The VCSE sector will continue to play a hugely important role in driving change for those harmed by gambling and ensuring that the growing number of people coming forward for support a</a:t>
            </a:r>
            <a:r>
              <a:rPr lang="en-GB" sz="1600" dirty="0">
                <a:solidFill>
                  <a:srgbClr val="231F20"/>
                </a:solidFill>
                <a:latin typeface="Arial"/>
                <a:ea typeface="+mn-lt"/>
                <a:cs typeface="Arial"/>
              </a:rPr>
              <a:t>re given the help they need.</a:t>
            </a:r>
            <a:endParaRPr lang="en-GB" dirty="0"/>
          </a:p>
          <a:p>
            <a:pPr marL="342900" indent="-342900">
              <a:buAutoNum type="arabicPeriod"/>
            </a:pPr>
            <a:endParaRPr lang="en-GB" sz="1600" dirty="0">
              <a:solidFill>
                <a:srgbClr val="231F20"/>
              </a:solidFill>
              <a:cs typeface="Arial"/>
            </a:endParaRPr>
          </a:p>
          <a:p>
            <a:pPr marL="342900" indent="-342900">
              <a:buAutoNum type="arabicPeriod"/>
            </a:pPr>
            <a:endParaRPr lang="en-GB" sz="1600" dirty="0">
              <a:solidFill>
                <a:srgbClr val="231F20"/>
              </a:solidFill>
              <a:latin typeface="Arial"/>
              <a:cs typeface="Arial"/>
            </a:endParaRPr>
          </a:p>
          <a:p>
            <a:pPr marL="342900" indent="-342900">
              <a:buAutoNum type="arabicPeriod"/>
            </a:pPr>
            <a:r>
              <a:rPr lang="en-GB" sz="1600" dirty="0">
                <a:solidFill>
                  <a:srgbClr val="231F20"/>
                </a:solidFill>
                <a:latin typeface="Arial"/>
                <a:cs typeface="Arial"/>
              </a:rPr>
              <a:t>We acknowledge the structural changes taking place across the NHS at both national and ICB level. NHS England continues to lead the treatment programme, working very closely with DHSC/OHID. </a:t>
            </a:r>
            <a:endParaRPr lang="en-GB" sz="1600" dirty="0">
              <a:solidFill>
                <a:srgbClr val="231F20"/>
              </a:solidFill>
              <a:cs typeface="Arial" panose="020B0604020202020204"/>
            </a:endParaRPr>
          </a:p>
          <a:p>
            <a:endParaRPr lang="en-GB" sz="1600" dirty="0">
              <a:solidFill>
                <a:srgbClr val="231F20"/>
              </a:solidFill>
              <a:latin typeface="Arial"/>
              <a:cs typeface="Arial"/>
            </a:endParaRPr>
          </a:p>
          <a:p>
            <a:pPr marL="171450" indent="-171450">
              <a:lnSpc>
                <a:spcPts val="2100"/>
              </a:lnSpc>
              <a:spcAft>
                <a:spcPts val="600"/>
              </a:spcAft>
              <a:buAutoNum type="arabicPeriod"/>
            </a:pPr>
            <a:endParaRPr lang="en-GB" sz="1600" dirty="0">
              <a:solidFill>
                <a:srgbClr val="231F20"/>
              </a:solidFill>
              <a:latin typeface="Arial"/>
              <a:ea typeface="+mn-lt"/>
              <a:cs typeface="Arial"/>
            </a:endParaRPr>
          </a:p>
          <a:p>
            <a:endParaRPr lang="en-GB" sz="1600" dirty="0">
              <a:solidFill>
                <a:srgbClr val="231F20"/>
              </a:solidFill>
              <a:latin typeface="Arial"/>
              <a:cs typeface="Arial"/>
            </a:endParaRPr>
          </a:p>
        </p:txBody>
      </p:sp>
    </p:spTree>
    <p:extLst>
      <p:ext uri="{BB962C8B-B14F-4D97-AF65-F5344CB8AC3E}">
        <p14:creationId xmlns:p14="http://schemas.microsoft.com/office/powerpoint/2010/main" val="186133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B9BFA2-B57E-D0F1-3697-AE79396DC994}"/>
              </a:ext>
            </a:extLst>
          </p:cNvPr>
          <p:cNvSpPr>
            <a:spLocks noGrp="1"/>
          </p:cNvSpPr>
          <p:nvPr>
            <p:ph type="body" sz="quarter" idx="13"/>
          </p:nvPr>
        </p:nvSpPr>
        <p:spPr/>
        <p:txBody>
          <a:bodyPr/>
          <a:lstStyle/>
          <a:p>
            <a:r>
              <a:rPr lang="en-GB" dirty="0"/>
              <a:t>Alex Mehaffey</a:t>
            </a:r>
          </a:p>
        </p:txBody>
      </p:sp>
      <p:sp>
        <p:nvSpPr>
          <p:cNvPr id="3" name="Text Placeholder 2">
            <a:extLst>
              <a:ext uri="{FF2B5EF4-FFF2-40B4-BE49-F238E27FC236}">
                <a16:creationId xmlns:a16="http://schemas.microsoft.com/office/drawing/2014/main" id="{DF4DF2F7-887D-9F1A-3BDD-7A94028DFDA9}"/>
              </a:ext>
            </a:extLst>
          </p:cNvPr>
          <p:cNvSpPr>
            <a:spLocks noGrp="1"/>
          </p:cNvSpPr>
          <p:nvPr>
            <p:ph type="body" sz="quarter" idx="14"/>
          </p:nvPr>
        </p:nvSpPr>
        <p:spPr>
          <a:xfrm>
            <a:off x="891916" y="1917290"/>
            <a:ext cx="6026469" cy="506733"/>
          </a:xfrm>
        </p:spPr>
        <p:txBody>
          <a:bodyPr vert="horz" lIns="0" tIns="0" rIns="0" bIns="0" rtlCol="0" anchor="t">
            <a:noAutofit/>
          </a:bodyPr>
          <a:lstStyle/>
          <a:p>
            <a:r>
              <a:rPr lang="en-GB" sz="3600" dirty="0"/>
              <a:t>Overview of NHS England Gambling Harms Treatment VCSE Grant Fund</a:t>
            </a:r>
          </a:p>
        </p:txBody>
      </p:sp>
    </p:spTree>
    <p:extLst>
      <p:ext uri="{BB962C8B-B14F-4D97-AF65-F5344CB8AC3E}">
        <p14:creationId xmlns:p14="http://schemas.microsoft.com/office/powerpoint/2010/main" val="250407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AD81FFC-0614-092B-CF55-660B829A7D70}"/>
              </a:ext>
            </a:extLst>
          </p:cNvPr>
          <p:cNvSpPr/>
          <p:nvPr/>
        </p:nvSpPr>
        <p:spPr>
          <a:xfrm>
            <a:off x="432000" y="3055421"/>
            <a:ext cx="11219410" cy="1571756"/>
          </a:xfrm>
          <a:prstGeom prst="rect">
            <a:avLst/>
          </a:prstGeom>
          <a:solidFill>
            <a:schemeClr val="accent5">
              <a:lumMod val="20000"/>
              <a:lumOff val="80000"/>
            </a:schemeClr>
          </a:solidFill>
          <a:ln w="28575">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accent5">
                    <a:lumMod val="50000"/>
                  </a:schemeClr>
                </a:solidFill>
              </a:ln>
              <a:solidFill>
                <a:schemeClr val="bg1"/>
              </a:solidFill>
            </a:endParaRPr>
          </a:p>
        </p:txBody>
      </p:sp>
      <p:sp>
        <p:nvSpPr>
          <p:cNvPr id="4" name="Title 3">
            <a:extLst>
              <a:ext uri="{FF2B5EF4-FFF2-40B4-BE49-F238E27FC236}">
                <a16:creationId xmlns:a16="http://schemas.microsoft.com/office/drawing/2014/main" id="{A525281B-9257-BE93-BD21-13BF2C69315E}"/>
              </a:ext>
            </a:extLst>
          </p:cNvPr>
          <p:cNvSpPr>
            <a:spLocks noGrp="1"/>
          </p:cNvSpPr>
          <p:nvPr>
            <p:ph type="title"/>
          </p:nvPr>
        </p:nvSpPr>
        <p:spPr>
          <a:xfrm>
            <a:off x="432000" y="432000"/>
            <a:ext cx="11671883" cy="865186"/>
          </a:xfrm>
        </p:spPr>
        <p:txBody>
          <a:bodyPr>
            <a:normAutofit/>
          </a:bodyPr>
          <a:lstStyle/>
          <a:p>
            <a:r>
              <a:rPr lang="en-GB" sz="3200" dirty="0"/>
              <a:t>Fund overview </a:t>
            </a:r>
          </a:p>
        </p:txBody>
      </p:sp>
      <p:sp>
        <p:nvSpPr>
          <p:cNvPr id="6" name="Text Placeholder 5">
            <a:extLst>
              <a:ext uri="{FF2B5EF4-FFF2-40B4-BE49-F238E27FC236}">
                <a16:creationId xmlns:a16="http://schemas.microsoft.com/office/drawing/2014/main" id="{12B1060C-7A80-AF2D-2958-30BF3B76AFF4}"/>
              </a:ext>
            </a:extLst>
          </p:cNvPr>
          <p:cNvSpPr>
            <a:spLocks noGrp="1"/>
          </p:cNvSpPr>
          <p:nvPr>
            <p:ph type="body" sz="quarter" idx="13"/>
          </p:nvPr>
        </p:nvSpPr>
        <p:spPr>
          <a:xfrm>
            <a:off x="432000" y="1505693"/>
            <a:ext cx="11127396" cy="4412421"/>
          </a:xfrm>
        </p:spPr>
        <p:txBody>
          <a:bodyPr numCol="1"/>
          <a:lstStyle/>
          <a:p>
            <a:r>
              <a:rPr lang="en-GB" sz="1800" b="0" dirty="0">
                <a:solidFill>
                  <a:schemeClr val="tx1"/>
                </a:solidFill>
              </a:rPr>
              <a:t>The purpose of this fund is to ensure that those experiencing gambling harms can continue to access VCSE sector provision during 2026/27, while Integrated Care Boards (ICBs) implement longer term commissioning arrangements from April 2027. </a:t>
            </a:r>
            <a:endParaRPr lang="en-US" sz="1800" dirty="0">
              <a:solidFill>
                <a:schemeClr val="tx1"/>
              </a:solidFill>
            </a:endParaRPr>
          </a:p>
          <a:p>
            <a:endParaRPr lang="en-GB" sz="1800" b="0" dirty="0">
              <a:solidFill>
                <a:schemeClr val="tx1"/>
              </a:solidFill>
            </a:endParaRPr>
          </a:p>
          <a:p>
            <a:r>
              <a:rPr lang="en-GB" sz="1800" b="0" dirty="0">
                <a:solidFill>
                  <a:schemeClr val="tx1"/>
                </a:solidFill>
              </a:rPr>
              <a:t>There will be two funding strands: </a:t>
            </a:r>
            <a:endParaRPr lang="en-US" sz="1800" dirty="0">
              <a:solidFill>
                <a:schemeClr val="tx1"/>
              </a:solidFill>
              <a:cs typeface="Arial"/>
            </a:endParaRPr>
          </a:p>
          <a:p>
            <a:pPr marL="356870" lvl="1"/>
            <a:endParaRPr lang="en-GB" dirty="0">
              <a:solidFill>
                <a:srgbClr val="425563"/>
              </a:solidFill>
              <a:cs typeface="Arial" panose="020B0604020202020204"/>
            </a:endParaRPr>
          </a:p>
          <a:p>
            <a:pPr marL="814070" lvl="1" indent="-457200">
              <a:buFont typeface="+mj-lt"/>
              <a:buAutoNum type="arabicPeriod"/>
            </a:pPr>
            <a:r>
              <a:rPr lang="en-GB" b="1" dirty="0">
                <a:solidFill>
                  <a:schemeClr val="accent5">
                    <a:lumMod val="50000"/>
                  </a:schemeClr>
                </a:solidFill>
              </a:rPr>
              <a:t>Core Treatment Delivery Fund</a:t>
            </a:r>
            <a:r>
              <a:rPr lang="en-GB" dirty="0"/>
              <a:t>: </a:t>
            </a:r>
            <a:r>
              <a:rPr lang="en-GB" b="0" dirty="0">
                <a:solidFill>
                  <a:schemeClr val="tx1"/>
                </a:solidFill>
              </a:rPr>
              <a:t>focused on the provision of treatment and support services for those harmed by gambling, from the point of referral and triage through to aftercare and recovery support. </a:t>
            </a:r>
            <a:endParaRPr lang="en-GB" b="0" dirty="0">
              <a:solidFill>
                <a:schemeClr val="tx1"/>
              </a:solidFill>
              <a:cs typeface="Arial"/>
            </a:endParaRPr>
          </a:p>
          <a:p>
            <a:pPr marL="814070" lvl="1" indent="-457200">
              <a:buFont typeface="+mj-lt"/>
              <a:buAutoNum type="arabicPeriod"/>
            </a:pPr>
            <a:endParaRPr lang="en-GB" dirty="0">
              <a:cs typeface="Arial" panose="020B0604020202020204"/>
            </a:endParaRPr>
          </a:p>
          <a:p>
            <a:pPr marL="814070" lvl="1" indent="-457200">
              <a:buClr>
                <a:schemeClr val="accent6"/>
              </a:buClr>
              <a:buFont typeface="+mj-lt"/>
              <a:buAutoNum type="arabicPeriod"/>
            </a:pPr>
            <a:r>
              <a:rPr lang="en-GB" b="1" dirty="0">
                <a:solidFill>
                  <a:schemeClr val="accent5">
                    <a:lumMod val="50000"/>
                  </a:schemeClr>
                </a:solidFill>
              </a:rPr>
              <a:t>Innovation Fund: </a:t>
            </a:r>
            <a:r>
              <a:rPr lang="en-GB" b="0" dirty="0">
                <a:solidFill>
                  <a:schemeClr val="tx1"/>
                </a:solidFill>
              </a:rPr>
              <a:t>focussed on new, adapted or emerging treatment and support interventions. </a:t>
            </a:r>
            <a:endParaRPr lang="en-GB" b="0" dirty="0">
              <a:solidFill>
                <a:srgbClr val="425563"/>
              </a:solidFill>
              <a:cs typeface="Arial" panose="020B0604020202020204"/>
            </a:endParaRPr>
          </a:p>
          <a:p>
            <a:pPr>
              <a:buClr>
                <a:schemeClr val="accent6"/>
              </a:buClr>
            </a:pPr>
            <a:endParaRPr lang="en-GB" sz="1800" b="0" dirty="0">
              <a:solidFill>
                <a:schemeClr val="tx1"/>
              </a:solidFill>
            </a:endParaRPr>
          </a:p>
          <a:p>
            <a:pPr marL="342900" indent="-342900">
              <a:buClr>
                <a:schemeClr val="accent6"/>
              </a:buClr>
              <a:buFont typeface="Arial" panose="020B0604020202020204" pitchFamily="34" charset="0"/>
              <a:buChar char="•"/>
            </a:pPr>
            <a:endParaRPr lang="en-GB" sz="1800" b="0" dirty="0">
              <a:solidFill>
                <a:schemeClr val="tx1"/>
              </a:solidFill>
            </a:endParaRPr>
          </a:p>
          <a:p>
            <a:pPr marL="342900" indent="-342900">
              <a:buClr>
                <a:schemeClr val="accent6"/>
              </a:buClr>
              <a:buFont typeface="Arial" panose="020B0604020202020204" pitchFamily="34" charset="0"/>
              <a:buChar char="•"/>
            </a:pPr>
            <a:r>
              <a:rPr lang="en-GB" sz="1800" b="0" dirty="0">
                <a:solidFill>
                  <a:schemeClr val="tx1"/>
                </a:solidFill>
              </a:rPr>
              <a:t>Eligible organisations will be able to apply to either or both funding strands. </a:t>
            </a:r>
          </a:p>
          <a:p>
            <a:pPr>
              <a:buClr>
                <a:schemeClr val="accent6"/>
              </a:buClr>
            </a:pPr>
            <a:endParaRPr lang="en-GB" sz="1800" b="0" dirty="0">
              <a:solidFill>
                <a:schemeClr val="tx1"/>
              </a:solidFill>
              <a:cs typeface="Arial" panose="020B0604020202020204"/>
            </a:endParaRPr>
          </a:p>
          <a:p>
            <a:pPr marL="342900" lvl="0" indent="-342900">
              <a:buClr>
                <a:schemeClr val="accent6"/>
              </a:buClr>
              <a:buFont typeface="Arial" panose="020B0604020202020204" pitchFamily="34" charset="0"/>
              <a:buChar char="•"/>
            </a:pPr>
            <a:r>
              <a:rPr lang="en-GB" sz="1800" b="0" dirty="0">
                <a:solidFill>
                  <a:schemeClr val="tx1"/>
                </a:solidFill>
              </a:rPr>
              <a:t>The fund will be administered by the Government Grants Managed Service.</a:t>
            </a:r>
          </a:p>
          <a:p>
            <a:endParaRPr lang="en-GB" sz="1600" dirty="0"/>
          </a:p>
          <a:p>
            <a:endParaRPr lang="en-GB" sz="1600" dirty="0"/>
          </a:p>
        </p:txBody>
      </p:sp>
    </p:spTree>
    <p:extLst>
      <p:ext uri="{BB962C8B-B14F-4D97-AF65-F5344CB8AC3E}">
        <p14:creationId xmlns:p14="http://schemas.microsoft.com/office/powerpoint/2010/main" val="335024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2.xml><?xml version="1.0" encoding="utf-8"?>
<a:theme xmlns:a="http://schemas.openxmlformats.org/drawingml/2006/main" name="1_Office Theme">
  <a:themeElements>
    <a:clrScheme name="DHSC">
      <a:dk1>
        <a:sysClr val="windowText" lastClr="000000"/>
      </a:dk1>
      <a:lt1>
        <a:sysClr val="window" lastClr="FFFFFF"/>
      </a:lt1>
      <a:dk2>
        <a:srgbClr val="616265"/>
      </a:dk2>
      <a:lt2>
        <a:srgbClr val="E0E0E1"/>
      </a:lt2>
      <a:accent1>
        <a:srgbClr val="01A188"/>
      </a:accent1>
      <a:accent2>
        <a:srgbClr val="0063BE"/>
      </a:accent2>
      <a:accent3>
        <a:srgbClr val="E57200"/>
      </a:accent3>
      <a:accent4>
        <a:srgbClr val="512698"/>
      </a:accent4>
      <a:accent5>
        <a:srgbClr val="34B6E4"/>
      </a:accent5>
      <a:accent6>
        <a:srgbClr val="CC092F"/>
      </a:accent6>
      <a:hlink>
        <a:srgbClr val="0063BE"/>
      </a:hlink>
      <a:folHlink>
        <a:srgbClr val="5126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4398_DHSC_Ppt_template_DRAFT_v6.potx" id="{FF5623C2-E648-4D18-8D02-A8C6CCA3E916}" vid="{5CEE7835-84B0-457A-AA1D-DEDF797DD0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07f52c7-a5ef-4642-bee9-de0d104445e0" xsi:nil="true"/>
    <lcf76f155ced4ddcb4097134ff3c332f xmlns="de433072-a5a8-412f-8246-100b3cab4865">
      <Terms xmlns="http://schemas.microsoft.com/office/infopath/2007/PartnerControls"/>
    </lcf76f155ced4ddcb4097134ff3c332f>
    <_ip_UnifiedCompliancePolicyUIAction xmlns="507f52c7-a5ef-4642-bee9-de0d104445e0" xsi:nil="true"/>
    <_ip_UnifiedCompliancePolicyProperties xmlns="507f52c7-a5ef-4642-bee9-de0d104445e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DEFFA8604BC3442A2CDF8C09A4FCB0D" ma:contentTypeVersion="27" ma:contentTypeDescription="Create a new document." ma:contentTypeScope="" ma:versionID="d44cc0c3b437d3aea731c302730de760">
  <xsd:schema xmlns:xsd="http://www.w3.org/2001/XMLSchema" xmlns:xs="http://www.w3.org/2001/XMLSchema" xmlns:p="http://schemas.microsoft.com/office/2006/metadata/properties" xmlns:ns2="de433072-a5a8-412f-8246-100b3cab4865" xmlns:ns3="507f52c7-a5ef-4642-bee9-de0d104445e0" targetNamespace="http://schemas.microsoft.com/office/2006/metadata/properties" ma:root="true" ma:fieldsID="4bde31119fa67ccfc3b6d6eb3bdfe89c" ns2:_="" ns3:_="">
    <xsd:import namespace="de433072-a5a8-412f-8246-100b3cab4865"/>
    <xsd:import namespace="507f52c7-a5ef-4642-bee9-de0d104445e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element ref="ns3:_ip_UnifiedCompliancePolicyProperties" minOccurs="0"/>
                <xsd:element ref="ns3:_ip_UnifiedCompliancePolicyUIActio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433072-a5a8-412f-8246-100b3cab4865" elementFormDefault="qualified">
    <xsd:import namespace="http://schemas.microsoft.com/office/2006/documentManagement/types"/>
    <xsd:import namespace="http://schemas.microsoft.com/office/infopath/2007/PartnerControls"/>
    <xsd:element name="MediaServiceMetadata" ma:index="5" nillable="true" ma:displayName="MediaServiceMetadata" ma:hidden="true" ma:internalName="MediaServiceMetadata" ma:readOnly="true">
      <xsd:simpleType>
        <xsd:restriction base="dms:Note"/>
      </xsd:simpleType>
    </xsd:element>
    <xsd:element name="MediaServiceFastMetadata" ma:index="6" nillable="true" ma:displayName="MediaServiceFastMetadata" ma:hidden="true" ma:internalName="MediaServiceFastMetadata" ma:readOnly="true">
      <xsd:simpleType>
        <xsd:restriction base="dms:Note"/>
      </xsd:simpleType>
    </xsd:element>
    <xsd:element name="MediaServiceGenerationTime" ma:index="9" nillable="true" ma:displayName="MediaServiceGenerationTime" ma:hidden="true" ma:internalName="MediaServiceGenerationTime" ma:readOnly="true">
      <xsd:simpleType>
        <xsd:restriction base="dms:Text"/>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LengthInSeconds" ma:index="12" nillable="true" ma:displayName="MediaLengthInSeconds" ma:description=""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7f52c7-a5ef-4642-bee9-de0d104445e0" elementFormDefault="qualified">
    <xsd:import namespace="http://schemas.microsoft.com/office/2006/documentManagement/types"/>
    <xsd:import namespace="http://schemas.microsoft.com/office/infopath/2007/PartnerControls"/>
    <xsd:element name="SharedWithUsers" ma:index="7"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8" nillable="true" ma:displayName="Shared With Details" ma:internalName="SharedWithDetails" ma:readOnly="true">
      <xsd:simpleType>
        <xsd:restriction base="dms:Note">
          <xsd:maxLength value="255"/>
        </xsd:restriction>
      </xsd:simpleType>
    </xsd:element>
    <xsd:element name="_ip_UnifiedCompliancePolicyProperties" ma:index="16" nillable="true" ma:displayName="Unified Compliance Policy Properties" ma:internalName="_ip_UnifiedCompliancePolicyProperties" ma:readOnly="false">
      <xsd:simpleType>
        <xsd:restriction base="dms:Note"/>
      </xsd:simpleType>
    </xsd:element>
    <xsd:element name="_ip_UnifiedCompliancePolicyUIAction" ma:index="17" nillable="true" ma:displayName="Unified Compliance Policy UI Action" ma:hidden="true" ma:internalName="_ip_UnifiedCompliancePolicyUIAction" ma:readOnly="false">
      <xsd:simpleType>
        <xsd:restriction base="dms:Text"/>
      </xsd:simpleType>
    </xsd:element>
    <xsd:element name="TaxCatchAll" ma:index="22" nillable="true" ma:displayName="Taxonomy Catch All Column" ma:hidden="true" ma:list="{4a31e1e2-fd4d-4096-b1ca-ae261c8fac97}" ma:internalName="TaxCatchAll" ma:showField="CatchAllData" ma:web="507f52c7-a5ef-4642-bee9-de0d104445e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2B3C52-C4E5-4003-8240-632FDE102EAB}">
  <ds:schemaRefs>
    <ds:schemaRef ds:uri="http://purl.org/dc/dcmitype/"/>
    <ds:schemaRef ds:uri="http://schemas.microsoft.com/office/2006/metadata/properties"/>
    <ds:schemaRef ds:uri="http://purl.org/dc/elements/1.1/"/>
    <ds:schemaRef ds:uri="http://purl.org/dc/terms/"/>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507f52c7-a5ef-4642-bee9-de0d104445e0"/>
    <ds:schemaRef ds:uri="de433072-a5a8-412f-8246-100b3cab4865"/>
  </ds:schemaRefs>
</ds:datastoreItem>
</file>

<file path=customXml/itemProps2.xml><?xml version="1.0" encoding="utf-8"?>
<ds:datastoreItem xmlns:ds="http://schemas.openxmlformats.org/officeDocument/2006/customXml" ds:itemID="{2C2AF339-0ADD-418B-AF41-5972212F80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433072-a5a8-412f-8246-100b3cab4865"/>
    <ds:schemaRef ds:uri="507f52c7-a5ef-4642-bee9-de0d104445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B6D4F5-ECA0-4A22-A4DD-3335756FD664}">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NHSD-Refresh-Theme-NOV1120B</Template>
  <TotalTime>2222</TotalTime>
  <Words>1655</Words>
  <Application>Microsoft Office PowerPoint</Application>
  <PresentationFormat>Widescreen</PresentationFormat>
  <Paragraphs>222</Paragraphs>
  <Slides>17</Slides>
  <Notes>6</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17</vt:i4>
      </vt:variant>
    </vt:vector>
  </HeadingPairs>
  <TitlesOfParts>
    <vt:vector size="21" baseType="lpstr">
      <vt:lpstr>Arial</vt:lpstr>
      <vt:lpstr>Calibri</vt:lpstr>
      <vt:lpstr>NHSD-Refresh-Theme-NOV1120B</vt:lpstr>
      <vt:lpstr>1_Office Theme</vt:lpstr>
      <vt:lpstr>NHS England Gambling Harms Treatment VCSE Grant Fund </vt:lpstr>
      <vt:lpstr>Agenda</vt:lpstr>
      <vt:lpstr>Housekeeping </vt:lpstr>
      <vt:lpstr>PowerPoint Presentation</vt:lpstr>
      <vt:lpstr>NHS England has 3 key objectives for the treatment programme, working in collaboration with the VCSE sector and NHS providers</vt:lpstr>
      <vt:lpstr> </vt:lpstr>
      <vt:lpstr>Reflections</vt:lpstr>
      <vt:lpstr>PowerPoint Presentation</vt:lpstr>
      <vt:lpstr>Fund overview </vt:lpstr>
      <vt:lpstr>Eligibility </vt:lpstr>
      <vt:lpstr>Key details</vt:lpstr>
      <vt:lpstr>Key dates</vt:lpstr>
      <vt:lpstr>How to apply </vt:lpstr>
      <vt:lpstr>DHSC’s VCSE Gambling Harms Prevention Fund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dc:title>
  <dc:creator>Gregory Wye</dc:creator>
  <cp:lastModifiedBy>Simon Horne1</cp:lastModifiedBy>
  <cp:revision>302</cp:revision>
  <dcterms:created xsi:type="dcterms:W3CDTF">2020-11-30T10:49:03Z</dcterms:created>
  <dcterms:modified xsi:type="dcterms:W3CDTF">2026-02-12T15:15:46Z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0x010100CDEFFA8604BC3442A2CDF8C09A4FCB0D</vt:lpwstr>
  </property>
  <property fmtid="{D5CDD505-2E9C-101B-9397-08002B2CF9AE}" pid="3" name="_dlc_DocIdItemGuid">
    <vt:lpwstr>56579ddb-1cdf-4035-9a3d-2da04fab6c26</vt:lpwstr>
  </property>
  <property fmtid="{D5CDD505-2E9C-101B-9397-08002B2CF9AE}" pid="4" name="MediaServiceImageTags">
    <vt:lpwstr/>
  </property>
</Properties>
</file>