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3" r:id="rId6"/>
  </p:sldMasterIdLst>
  <p:notesMasterIdLst>
    <p:notesMasterId r:id="rId13"/>
  </p:notesMasterIdLst>
  <p:sldIdLst>
    <p:sldId id="342" r:id="rId7"/>
    <p:sldId id="358" r:id="rId8"/>
    <p:sldId id="359" r:id="rId9"/>
    <p:sldId id="360" r:id="rId10"/>
    <p:sldId id="257" r:id="rId11"/>
    <p:sldId id="355" r:id="rId12"/>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re slides" id="{061BF126-459C-4919-BC43-D7EDA4451673}">
          <p14:sldIdLst>
            <p14:sldId id="342"/>
            <p14:sldId id="358"/>
            <p14:sldId id="359"/>
            <p14:sldId id="360"/>
            <p14:sldId id="257"/>
            <p14:sldId id="355"/>
          </p14:sldIdLst>
        </p14:section>
        <p14:section name="Appendices" id="{64BFA8DD-5A32-4573-A7A5-DA9A287575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1B036C-106B-5A29-C1FB-7D3FBA0C4443}" name="Richard Burgin" initials="RB" userId="S::richard.burgin1@homeoffice.gov.uk::4d828189-e824-4aaf-9c2e-cca914c526a6" providerId="AD"/>
  <p188:author id="{44D8D46E-1E52-EABA-A40A-A2CC775B4480}" name="Madeline Briggs" initials="MB" userId="S::madeline.briggs1@homeoffice.gov.uk::e432ccee-9b5e-4286-bde6-9855df2fbc9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yet, Satwinder (UK - London)" initials="RS(-L" lastIdx="45" clrIdx="0"/>
  <p:cmAuthor id="2" name="Cafazzo, Alessandro (UK - London)" initials="CA(-L" lastIdx="4" clrIdx="1"/>
  <p:cmAuthor id="3" name="Foster Alison DWP FG CONTRACTED HEALTH AND EMPLOYMENT SERVICES" initials="FADFCHAES" lastIdx="1" clrIdx="2">
    <p:extLst>
      <p:ext uri="{19B8F6BF-5375-455C-9EA6-DF929625EA0E}">
        <p15:presenceInfo xmlns:p15="http://schemas.microsoft.com/office/powerpoint/2012/main" userId="S-1-5-21-1547161642-1757981266-682003330-5723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99"/>
    <a:srgbClr val="30C2BF"/>
    <a:srgbClr val="0097A9"/>
    <a:srgbClr val="2FBEBB"/>
    <a:srgbClr val="FFFFCC"/>
    <a:srgbClr val="EBFFFF"/>
    <a:srgbClr val="33CCCC"/>
    <a:srgbClr val="01216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F6CF27-8A3C-93FA-E2A4-5690DD6F9DAD}" v="3" dt="2025-04-09T18:08:13.129"/>
    <p1510:client id="{B164DF8A-06EB-4716-92E4-AE4622211271}" v="8" dt="2025-04-10T12:13:53.5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Burgin" userId="4d828189-e824-4aaf-9c2e-cca914c526a6" providerId="ADAL" clId="{94EB0E3E-8B15-44E1-AB27-6482E48B6CA8}"/>
    <pc:docChg chg="custSel modSld">
      <pc:chgData name="Richard Burgin" userId="4d828189-e824-4aaf-9c2e-cca914c526a6" providerId="ADAL" clId="{94EB0E3E-8B15-44E1-AB27-6482E48B6CA8}" dt="2025-04-10T07:35:37.740" v="121" actId="20577"/>
      <pc:docMkLst>
        <pc:docMk/>
      </pc:docMkLst>
      <pc:sldChg chg="modSp mod">
        <pc:chgData name="Richard Burgin" userId="4d828189-e824-4aaf-9c2e-cca914c526a6" providerId="ADAL" clId="{94EB0E3E-8B15-44E1-AB27-6482E48B6CA8}" dt="2025-04-10T07:35:37.740" v="121" actId="20577"/>
        <pc:sldMkLst>
          <pc:docMk/>
          <pc:sldMk cId="2958052895" sldId="352"/>
        </pc:sldMkLst>
        <pc:spChg chg="mod">
          <ac:chgData name="Richard Burgin" userId="4d828189-e824-4aaf-9c2e-cca914c526a6" providerId="ADAL" clId="{94EB0E3E-8B15-44E1-AB27-6482E48B6CA8}" dt="2025-04-10T07:35:37.740" v="121" actId="20577"/>
          <ac:spMkLst>
            <pc:docMk/>
            <pc:sldMk cId="2958052895" sldId="352"/>
            <ac:spMk id="3" creationId="{00000000-0000-0000-0000-000000000000}"/>
          </ac:spMkLst>
        </pc:spChg>
      </pc:sldChg>
    </pc:docChg>
  </pc:docChgLst>
  <pc:docChgLst>
    <pc:chgData name="Ben Clappison" userId="ce7e5ba4-37dd-403b-ac7a-338567410aa2" providerId="ADAL" clId="{B164DF8A-06EB-4716-92E4-AE4622211271}"/>
    <pc:docChg chg="addSld delSld modSld modSection">
      <pc:chgData name="Ben Clappison" userId="ce7e5ba4-37dd-403b-ac7a-338567410aa2" providerId="ADAL" clId="{B164DF8A-06EB-4716-92E4-AE4622211271}" dt="2025-04-10T12:13:53.530" v="7" actId="20577"/>
      <pc:docMkLst>
        <pc:docMk/>
      </pc:docMkLst>
      <pc:sldChg chg="del">
        <pc:chgData name="Ben Clappison" userId="ce7e5ba4-37dd-403b-ac7a-338567410aa2" providerId="ADAL" clId="{B164DF8A-06EB-4716-92E4-AE4622211271}" dt="2025-04-10T12:11:56.439" v="1" actId="47"/>
        <pc:sldMkLst>
          <pc:docMk/>
          <pc:sldMk cId="988756225" sldId="351"/>
        </pc:sldMkLst>
      </pc:sldChg>
      <pc:sldChg chg="del">
        <pc:chgData name="Ben Clappison" userId="ce7e5ba4-37dd-403b-ac7a-338567410aa2" providerId="ADAL" clId="{B164DF8A-06EB-4716-92E4-AE4622211271}" dt="2025-04-10T12:13:11.768" v="5" actId="47"/>
        <pc:sldMkLst>
          <pc:docMk/>
          <pc:sldMk cId="2958052895" sldId="352"/>
        </pc:sldMkLst>
      </pc:sldChg>
      <pc:sldChg chg="del">
        <pc:chgData name="Ben Clappison" userId="ce7e5ba4-37dd-403b-ac7a-338567410aa2" providerId="ADAL" clId="{B164DF8A-06EB-4716-92E4-AE4622211271}" dt="2025-04-10T12:12:14.341" v="3" actId="47"/>
        <pc:sldMkLst>
          <pc:docMk/>
          <pc:sldMk cId="2261801718" sldId="357"/>
        </pc:sldMkLst>
      </pc:sldChg>
      <pc:sldChg chg="add">
        <pc:chgData name="Ben Clappison" userId="ce7e5ba4-37dd-403b-ac7a-338567410aa2" providerId="ADAL" clId="{B164DF8A-06EB-4716-92E4-AE4622211271}" dt="2025-04-10T12:11:48.388" v="0"/>
        <pc:sldMkLst>
          <pc:docMk/>
          <pc:sldMk cId="1426094150" sldId="358"/>
        </pc:sldMkLst>
      </pc:sldChg>
      <pc:sldChg chg="add">
        <pc:chgData name="Ben Clappison" userId="ce7e5ba4-37dd-403b-ac7a-338567410aa2" providerId="ADAL" clId="{B164DF8A-06EB-4716-92E4-AE4622211271}" dt="2025-04-10T12:12:07.305" v="2"/>
        <pc:sldMkLst>
          <pc:docMk/>
          <pc:sldMk cId="4294832321" sldId="359"/>
        </pc:sldMkLst>
      </pc:sldChg>
      <pc:sldChg chg="modSp add mod">
        <pc:chgData name="Ben Clappison" userId="ce7e5ba4-37dd-403b-ac7a-338567410aa2" providerId="ADAL" clId="{B164DF8A-06EB-4716-92E4-AE4622211271}" dt="2025-04-10T12:13:53.530" v="7" actId="20577"/>
        <pc:sldMkLst>
          <pc:docMk/>
          <pc:sldMk cId="3493349705" sldId="360"/>
        </pc:sldMkLst>
        <pc:spChg chg="mod">
          <ac:chgData name="Ben Clappison" userId="ce7e5ba4-37dd-403b-ac7a-338567410aa2" providerId="ADAL" clId="{B164DF8A-06EB-4716-92E4-AE4622211271}" dt="2025-04-10T12:13:53.530" v="7" actId="20577"/>
          <ac:spMkLst>
            <pc:docMk/>
            <pc:sldMk cId="3493349705" sldId="360"/>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261A01-20E1-4378-8C43-D36684AB4CB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F2E1C651-9CD3-43DE-96E1-74ACF1C5AF85}">
      <dgm:prSet phldrT="[Text]"/>
      <dgm:spPr>
        <a:ln>
          <a:solidFill>
            <a:schemeClr val="tx1"/>
          </a:solidFill>
        </a:ln>
      </dgm:spPr>
      <dgm:t>
        <a:bodyPr/>
        <a:lstStyle/>
        <a:p>
          <a:r>
            <a:rPr lang="en-GB">
              <a:solidFill>
                <a:schemeClr val="tx1"/>
              </a:solidFill>
            </a:rPr>
            <a:t>Stage</a:t>
          </a:r>
        </a:p>
      </dgm:t>
    </dgm:pt>
    <dgm:pt modelId="{01089E5B-8A35-47E3-BDBE-CAC036AC8C5F}" type="parTrans" cxnId="{153EC271-6FFC-4B90-8555-8986C0E4A522}">
      <dgm:prSet/>
      <dgm:spPr/>
      <dgm:t>
        <a:bodyPr/>
        <a:lstStyle/>
        <a:p>
          <a:endParaRPr lang="en-GB"/>
        </a:p>
      </dgm:t>
    </dgm:pt>
    <dgm:pt modelId="{E92F0C40-599F-45E1-A2F9-B7EAED279522}" type="sibTrans" cxnId="{153EC271-6FFC-4B90-8555-8986C0E4A522}">
      <dgm:prSet/>
      <dgm:spPr/>
      <dgm:t>
        <a:bodyPr/>
        <a:lstStyle/>
        <a:p>
          <a:endParaRPr lang="en-GB"/>
        </a:p>
      </dgm:t>
    </dgm:pt>
    <dgm:pt modelId="{7BB72908-2174-448C-8896-9D728E2E037F}">
      <dgm:prSet phldrT="[Text]"/>
      <dgm:spPr>
        <a:solidFill>
          <a:srgbClr val="FFFF99">
            <a:alpha val="90000"/>
          </a:srgbClr>
        </a:solidFill>
        <a:ln>
          <a:solidFill>
            <a:schemeClr val="tx1">
              <a:alpha val="90000"/>
            </a:schemeClr>
          </a:solidFill>
        </a:ln>
      </dgm:spPr>
      <dgm:t>
        <a:bodyPr/>
        <a:lstStyle/>
        <a:p>
          <a:r>
            <a:rPr lang="en-GB"/>
            <a:t>Pre-Submission </a:t>
          </a:r>
        </a:p>
      </dgm:t>
    </dgm:pt>
    <dgm:pt modelId="{3AC36B5C-1845-4A0F-A3E0-6CE5FD3C9C6D}" type="parTrans" cxnId="{3B262610-3242-46BB-9A5B-4AF08FEBBF0C}">
      <dgm:prSet/>
      <dgm:spPr/>
      <dgm:t>
        <a:bodyPr/>
        <a:lstStyle/>
        <a:p>
          <a:endParaRPr lang="en-GB"/>
        </a:p>
      </dgm:t>
    </dgm:pt>
    <dgm:pt modelId="{4F55B88F-7D70-46C3-81C8-E904C97AEABF}" type="sibTrans" cxnId="{3B262610-3242-46BB-9A5B-4AF08FEBBF0C}">
      <dgm:prSet/>
      <dgm:spPr/>
      <dgm:t>
        <a:bodyPr/>
        <a:lstStyle/>
        <a:p>
          <a:endParaRPr lang="en-GB"/>
        </a:p>
      </dgm:t>
    </dgm:pt>
    <dgm:pt modelId="{878802C1-407D-48C9-93C1-AD162F8ADA55}">
      <dgm:prSet phldrT="[Text]"/>
      <dgm:spPr>
        <a:solidFill>
          <a:srgbClr val="FFCCCC">
            <a:alpha val="90000"/>
          </a:srgbClr>
        </a:solidFill>
        <a:ln>
          <a:solidFill>
            <a:schemeClr val="tx1">
              <a:alpha val="90000"/>
            </a:schemeClr>
          </a:solidFill>
        </a:ln>
      </dgm:spPr>
      <dgm:t>
        <a:bodyPr/>
        <a:lstStyle/>
        <a:p>
          <a:r>
            <a:rPr lang="en-GB"/>
            <a:t>Submission </a:t>
          </a:r>
        </a:p>
      </dgm:t>
    </dgm:pt>
    <dgm:pt modelId="{26BEE725-2948-439D-92D1-1E6701A0B222}" type="parTrans" cxnId="{7C8AC48C-A373-463A-BEE6-136CCDADC3D8}">
      <dgm:prSet/>
      <dgm:spPr/>
      <dgm:t>
        <a:bodyPr/>
        <a:lstStyle/>
        <a:p>
          <a:endParaRPr lang="en-GB"/>
        </a:p>
      </dgm:t>
    </dgm:pt>
    <dgm:pt modelId="{EC0BB717-23E2-4B88-BBDA-593DF373912C}" type="sibTrans" cxnId="{7C8AC48C-A373-463A-BEE6-136CCDADC3D8}">
      <dgm:prSet/>
      <dgm:spPr/>
      <dgm:t>
        <a:bodyPr/>
        <a:lstStyle/>
        <a:p>
          <a:endParaRPr lang="en-GB"/>
        </a:p>
      </dgm:t>
    </dgm:pt>
    <dgm:pt modelId="{CDA5BE0B-4144-4021-AC06-EEAB5710830D}">
      <dgm:prSet phldrT="[Text]"/>
      <dgm:spPr>
        <a:ln>
          <a:solidFill>
            <a:schemeClr val="tx1"/>
          </a:solidFill>
        </a:ln>
      </dgm:spPr>
      <dgm:t>
        <a:bodyPr/>
        <a:lstStyle/>
        <a:p>
          <a:r>
            <a:rPr lang="en-GB">
              <a:solidFill>
                <a:schemeClr val="tx1"/>
              </a:solidFill>
            </a:rPr>
            <a:t>Who</a:t>
          </a:r>
        </a:p>
      </dgm:t>
    </dgm:pt>
    <dgm:pt modelId="{66CFD908-EFAC-443A-873A-529E64A9174E}" type="parTrans" cxnId="{77B9C8F4-DDF5-4C2A-B8F8-43AC13C36C33}">
      <dgm:prSet/>
      <dgm:spPr/>
      <dgm:t>
        <a:bodyPr/>
        <a:lstStyle/>
        <a:p>
          <a:endParaRPr lang="en-GB"/>
        </a:p>
      </dgm:t>
    </dgm:pt>
    <dgm:pt modelId="{23076D5E-6589-4B17-BE17-DA4CA8265328}" type="sibTrans" cxnId="{77B9C8F4-DDF5-4C2A-B8F8-43AC13C36C33}">
      <dgm:prSet/>
      <dgm:spPr/>
      <dgm:t>
        <a:bodyPr/>
        <a:lstStyle/>
        <a:p>
          <a:endParaRPr lang="en-GB"/>
        </a:p>
      </dgm:t>
    </dgm:pt>
    <dgm:pt modelId="{0C98D908-B437-4540-AB20-D37A1C987CBC}">
      <dgm:prSet phldrT="[Text]"/>
      <dgm:spPr>
        <a:solidFill>
          <a:srgbClr val="FFFF99">
            <a:alpha val="90000"/>
          </a:srgbClr>
        </a:solidFill>
        <a:ln>
          <a:solidFill>
            <a:schemeClr val="bg2">
              <a:alpha val="90000"/>
            </a:schemeClr>
          </a:solidFill>
        </a:ln>
      </dgm:spPr>
      <dgm:t>
        <a:bodyPr/>
        <a:lstStyle/>
        <a:p>
          <a:pPr>
            <a:buFont typeface="Arial" panose="020B0604020202020204" pitchFamily="34" charset="0"/>
            <a:buChar char="•"/>
          </a:pPr>
          <a:r>
            <a:rPr lang="en-GB"/>
            <a:t> Advocate </a:t>
          </a:r>
        </a:p>
      </dgm:t>
    </dgm:pt>
    <dgm:pt modelId="{AA55DBC0-1A47-49B0-A894-CC6A73A0B0DB}" type="parTrans" cxnId="{1D765FD3-7122-49B4-A0A3-57C987C34220}">
      <dgm:prSet/>
      <dgm:spPr/>
      <dgm:t>
        <a:bodyPr/>
        <a:lstStyle/>
        <a:p>
          <a:endParaRPr lang="en-GB"/>
        </a:p>
      </dgm:t>
    </dgm:pt>
    <dgm:pt modelId="{1F6A8846-058A-4C6F-85AE-F79EE90ECDB3}" type="sibTrans" cxnId="{1D765FD3-7122-49B4-A0A3-57C987C34220}">
      <dgm:prSet/>
      <dgm:spPr/>
      <dgm:t>
        <a:bodyPr/>
        <a:lstStyle/>
        <a:p>
          <a:endParaRPr lang="en-GB"/>
        </a:p>
      </dgm:t>
    </dgm:pt>
    <dgm:pt modelId="{5A8CC01C-EE36-4CDA-816E-25866653F0EA}">
      <dgm:prSet phldrT="[Text]"/>
      <dgm:spPr>
        <a:solidFill>
          <a:srgbClr val="FFCCCC">
            <a:alpha val="90000"/>
          </a:srgbClr>
        </a:solidFill>
        <a:ln>
          <a:solidFill>
            <a:schemeClr val="tx1">
              <a:alpha val="90000"/>
            </a:schemeClr>
          </a:solidFill>
        </a:ln>
      </dgm:spPr>
      <dgm:t>
        <a:bodyPr/>
        <a:lstStyle/>
        <a:p>
          <a:pPr>
            <a:buFont typeface="Arial" panose="020B0604020202020204" pitchFamily="34" charset="0"/>
            <a:buChar char="•"/>
          </a:pPr>
          <a:br>
            <a:rPr lang="en-GB"/>
          </a:br>
          <a:r>
            <a:rPr lang="en-GB"/>
            <a:t>Advocate </a:t>
          </a:r>
        </a:p>
        <a:p>
          <a:pPr>
            <a:buNone/>
          </a:pPr>
          <a:r>
            <a:rPr lang="en-GB"/>
            <a:t>WCS Staff </a:t>
          </a:r>
        </a:p>
        <a:p>
          <a:pPr>
            <a:buNone/>
          </a:pPr>
          <a:r>
            <a:rPr lang="en-GB"/>
            <a:t>Claimant </a:t>
          </a:r>
        </a:p>
      </dgm:t>
    </dgm:pt>
    <dgm:pt modelId="{051652B4-C257-4DCB-B296-7E50A7447C33}" type="parTrans" cxnId="{B68D2308-2F85-4D51-B3CD-4DEA94138E40}">
      <dgm:prSet/>
      <dgm:spPr/>
      <dgm:t>
        <a:bodyPr/>
        <a:lstStyle/>
        <a:p>
          <a:endParaRPr lang="en-GB"/>
        </a:p>
      </dgm:t>
    </dgm:pt>
    <dgm:pt modelId="{D7E5FEE2-8AFB-448B-9D2F-67DE90D992AF}" type="sibTrans" cxnId="{B68D2308-2F85-4D51-B3CD-4DEA94138E40}">
      <dgm:prSet/>
      <dgm:spPr/>
      <dgm:t>
        <a:bodyPr/>
        <a:lstStyle/>
        <a:p>
          <a:endParaRPr lang="en-GB"/>
        </a:p>
      </dgm:t>
    </dgm:pt>
    <dgm:pt modelId="{87AB043B-8B5F-470A-8BE5-EFA28FB1D7BF}">
      <dgm:prSet phldrT="[Text]"/>
      <dgm:spPr>
        <a:ln>
          <a:solidFill>
            <a:schemeClr val="tx1"/>
          </a:solidFill>
        </a:ln>
      </dgm:spPr>
      <dgm:t>
        <a:bodyPr/>
        <a:lstStyle/>
        <a:p>
          <a:r>
            <a:rPr lang="en-GB">
              <a:solidFill>
                <a:schemeClr val="tx1"/>
              </a:solidFill>
            </a:rPr>
            <a:t>What</a:t>
          </a:r>
          <a:r>
            <a:rPr lang="en-GB"/>
            <a:t> </a:t>
          </a:r>
        </a:p>
      </dgm:t>
    </dgm:pt>
    <dgm:pt modelId="{B3C9DC09-12A1-433B-837E-1FAD59B31B67}" type="parTrans" cxnId="{1C536111-1DE4-4E17-9AF7-3140486778F9}">
      <dgm:prSet/>
      <dgm:spPr/>
      <dgm:t>
        <a:bodyPr/>
        <a:lstStyle/>
        <a:p>
          <a:endParaRPr lang="en-GB"/>
        </a:p>
      </dgm:t>
    </dgm:pt>
    <dgm:pt modelId="{C6DC36F7-F7EF-47A6-87AA-5E15051B4A9D}" type="sibTrans" cxnId="{1C536111-1DE4-4E17-9AF7-3140486778F9}">
      <dgm:prSet/>
      <dgm:spPr/>
      <dgm:t>
        <a:bodyPr/>
        <a:lstStyle/>
        <a:p>
          <a:endParaRPr lang="en-GB"/>
        </a:p>
      </dgm:t>
    </dgm:pt>
    <dgm:pt modelId="{DE0E9B91-77F2-4A52-956C-1B8C08821AF6}">
      <dgm:prSet phldrT="[Text]"/>
      <dgm:spPr>
        <a:solidFill>
          <a:srgbClr val="FFFF99">
            <a:alpha val="90000"/>
          </a:srgbClr>
        </a:solidFill>
        <a:ln>
          <a:solidFill>
            <a:schemeClr val="tx1">
              <a:alpha val="90000"/>
            </a:schemeClr>
          </a:solidFill>
        </a:ln>
      </dgm:spPr>
      <dgm:t>
        <a:bodyPr/>
        <a:lstStyle/>
        <a:p>
          <a:pPr>
            <a:buFont typeface="Wingdings" panose="05000000000000000000" pitchFamily="2" charset="2"/>
            <a:buChar char="§"/>
          </a:pPr>
          <a:r>
            <a:rPr lang="en-GB"/>
            <a:t>Trusted</a:t>
          </a:r>
        </a:p>
        <a:p>
          <a:pPr>
            <a:buFont typeface="Wingdings" panose="05000000000000000000" pitchFamily="2" charset="2"/>
            <a:buChar char="§"/>
          </a:pPr>
          <a:r>
            <a:rPr lang="en-GB"/>
            <a:t>Culturally Competent </a:t>
          </a:r>
        </a:p>
        <a:p>
          <a:pPr>
            <a:buNone/>
          </a:pPr>
          <a:r>
            <a:rPr lang="en-GB"/>
            <a:t>Sign Posts</a:t>
          </a:r>
        </a:p>
        <a:p>
          <a:pPr>
            <a:buNone/>
          </a:pPr>
          <a:r>
            <a:rPr lang="en-GB"/>
            <a:t>Supports Evidence gathering</a:t>
          </a:r>
        </a:p>
      </dgm:t>
    </dgm:pt>
    <dgm:pt modelId="{59A97D63-3FED-4CC4-BB14-DE0A611BFAF5}" type="parTrans" cxnId="{CCAA8D83-EB22-4B50-AC1F-6F350883EF21}">
      <dgm:prSet/>
      <dgm:spPr/>
      <dgm:t>
        <a:bodyPr/>
        <a:lstStyle/>
        <a:p>
          <a:endParaRPr lang="en-GB"/>
        </a:p>
      </dgm:t>
    </dgm:pt>
    <dgm:pt modelId="{7B8B46EA-7C2B-435F-97E4-67A6E53A70DC}" type="sibTrans" cxnId="{CCAA8D83-EB22-4B50-AC1F-6F350883EF21}">
      <dgm:prSet/>
      <dgm:spPr/>
      <dgm:t>
        <a:bodyPr/>
        <a:lstStyle/>
        <a:p>
          <a:endParaRPr lang="en-GB"/>
        </a:p>
      </dgm:t>
    </dgm:pt>
    <dgm:pt modelId="{B2BF98E0-B03A-4596-B54F-7C1A05246015}">
      <dgm:prSet phldrT="[Text]"/>
      <dgm:spPr>
        <a:solidFill>
          <a:srgbClr val="FFCCCC">
            <a:alpha val="90000"/>
          </a:srgbClr>
        </a:solidFill>
        <a:ln>
          <a:solidFill>
            <a:schemeClr val="tx1">
              <a:alpha val="90000"/>
            </a:schemeClr>
          </a:solidFill>
        </a:ln>
      </dgm:spPr>
      <dgm:t>
        <a:bodyPr/>
        <a:lstStyle/>
        <a:p>
          <a:r>
            <a:rPr lang="en-GB"/>
            <a:t>Arrange and conduct Warm Handover </a:t>
          </a:r>
        </a:p>
      </dgm:t>
    </dgm:pt>
    <dgm:pt modelId="{1ADF9957-2F5E-40A9-A7F7-2CDA555852D9}" type="parTrans" cxnId="{16704EC9-FABE-4DF6-9EE6-1C7AD6D4613F}">
      <dgm:prSet/>
      <dgm:spPr/>
      <dgm:t>
        <a:bodyPr/>
        <a:lstStyle/>
        <a:p>
          <a:endParaRPr lang="en-GB"/>
        </a:p>
      </dgm:t>
    </dgm:pt>
    <dgm:pt modelId="{E9FB8178-2F3A-4382-82EB-80683EE35151}" type="sibTrans" cxnId="{16704EC9-FABE-4DF6-9EE6-1C7AD6D4613F}">
      <dgm:prSet/>
      <dgm:spPr/>
      <dgm:t>
        <a:bodyPr/>
        <a:lstStyle/>
        <a:p>
          <a:endParaRPr lang="en-GB"/>
        </a:p>
      </dgm:t>
    </dgm:pt>
    <dgm:pt modelId="{B3BD3EB2-959D-404E-B0E7-A4676CC82BCD}">
      <dgm:prSet phldrT="[Text]"/>
      <dgm:spPr>
        <a:ln>
          <a:solidFill>
            <a:schemeClr val="tx1">
              <a:alpha val="90000"/>
            </a:schemeClr>
          </a:solidFill>
        </a:ln>
      </dgm:spPr>
      <dgm:t>
        <a:bodyPr/>
        <a:lstStyle/>
        <a:p>
          <a:r>
            <a:rPr lang="en-GB"/>
            <a:t>Post-Submission </a:t>
          </a:r>
        </a:p>
      </dgm:t>
    </dgm:pt>
    <dgm:pt modelId="{6A28FB68-92B2-4928-879F-A33642D5C82A}" type="parTrans" cxnId="{0FABADAB-F1F7-4325-9208-170B5B7595D0}">
      <dgm:prSet/>
      <dgm:spPr/>
      <dgm:t>
        <a:bodyPr/>
        <a:lstStyle/>
        <a:p>
          <a:endParaRPr lang="en-GB"/>
        </a:p>
      </dgm:t>
    </dgm:pt>
    <dgm:pt modelId="{44DC0883-21FF-427D-97B3-A21D96FADD0C}" type="sibTrans" cxnId="{0FABADAB-F1F7-4325-9208-170B5B7595D0}">
      <dgm:prSet/>
      <dgm:spPr/>
      <dgm:t>
        <a:bodyPr/>
        <a:lstStyle/>
        <a:p>
          <a:endParaRPr lang="en-GB"/>
        </a:p>
      </dgm:t>
    </dgm:pt>
    <dgm:pt modelId="{CECC1BE6-2AFA-4AEA-930A-8BDEAAA50D9A}">
      <dgm:prSet phldrT="[Text]"/>
      <dgm:spPr>
        <a:ln>
          <a:solidFill>
            <a:schemeClr val="tx1">
              <a:alpha val="90000"/>
            </a:schemeClr>
          </a:solidFill>
        </a:ln>
      </dgm:spPr>
      <dgm:t>
        <a:bodyPr/>
        <a:lstStyle/>
        <a:p>
          <a:r>
            <a:rPr lang="en-GB"/>
            <a:t>Advocate </a:t>
          </a:r>
        </a:p>
        <a:p>
          <a:r>
            <a:rPr lang="en-GB"/>
            <a:t>WCS Caseworker</a:t>
          </a:r>
        </a:p>
        <a:p>
          <a:r>
            <a:rPr lang="en-GB"/>
            <a:t>Claimant</a:t>
          </a:r>
        </a:p>
      </dgm:t>
    </dgm:pt>
    <dgm:pt modelId="{C73987DD-0593-4BE7-8118-1BF9D10A8C9E}" type="parTrans" cxnId="{6A483416-5CA8-442C-BD56-1DC4282C099F}">
      <dgm:prSet/>
      <dgm:spPr/>
      <dgm:t>
        <a:bodyPr/>
        <a:lstStyle/>
        <a:p>
          <a:endParaRPr lang="en-GB"/>
        </a:p>
      </dgm:t>
    </dgm:pt>
    <dgm:pt modelId="{3148EA5A-03FC-4603-A9D2-E4F5675306D3}" type="sibTrans" cxnId="{6A483416-5CA8-442C-BD56-1DC4282C099F}">
      <dgm:prSet/>
      <dgm:spPr/>
      <dgm:t>
        <a:bodyPr/>
        <a:lstStyle/>
        <a:p>
          <a:endParaRPr lang="en-GB"/>
        </a:p>
      </dgm:t>
    </dgm:pt>
    <dgm:pt modelId="{64EE13F2-3051-414D-B4B1-859797F7A0F3}">
      <dgm:prSet phldrT="[Text]"/>
      <dgm:spPr>
        <a:ln>
          <a:solidFill>
            <a:schemeClr val="tx1">
              <a:alpha val="90000"/>
            </a:schemeClr>
          </a:solidFill>
        </a:ln>
      </dgm:spPr>
      <dgm:t>
        <a:bodyPr/>
        <a:lstStyle/>
        <a:p>
          <a:r>
            <a:rPr lang="en-GB"/>
            <a:t>Claimant may request up to 5 hours additional support</a:t>
          </a:r>
        </a:p>
      </dgm:t>
    </dgm:pt>
    <dgm:pt modelId="{40EEE111-E8D9-4917-81D7-329F6BE8EC5F}" type="parTrans" cxnId="{5D558C06-6A7B-47BC-8B3D-C3B9DD7D27AA}">
      <dgm:prSet/>
      <dgm:spPr/>
      <dgm:t>
        <a:bodyPr/>
        <a:lstStyle/>
        <a:p>
          <a:endParaRPr lang="en-GB"/>
        </a:p>
      </dgm:t>
    </dgm:pt>
    <dgm:pt modelId="{4FB31811-1F3D-4218-AC0A-31C321F3B999}" type="sibTrans" cxnId="{5D558C06-6A7B-47BC-8B3D-C3B9DD7D27AA}">
      <dgm:prSet/>
      <dgm:spPr/>
      <dgm:t>
        <a:bodyPr/>
        <a:lstStyle/>
        <a:p>
          <a:endParaRPr lang="en-GB"/>
        </a:p>
      </dgm:t>
    </dgm:pt>
    <dgm:pt modelId="{10A70172-5CBD-46E4-9E50-C820491FF579}" type="pres">
      <dgm:prSet presAssocID="{03261A01-20E1-4378-8C43-D36684AB4CB9}" presName="Name0" presStyleCnt="0">
        <dgm:presLayoutVars>
          <dgm:chPref val="3"/>
          <dgm:dir/>
          <dgm:animLvl val="lvl"/>
          <dgm:resizeHandles/>
        </dgm:presLayoutVars>
      </dgm:prSet>
      <dgm:spPr/>
    </dgm:pt>
    <dgm:pt modelId="{D0C3D1A9-12BD-4B27-BB50-95CC0CA8B555}" type="pres">
      <dgm:prSet presAssocID="{F2E1C651-9CD3-43DE-96E1-74ACF1C5AF85}" presName="horFlow" presStyleCnt="0"/>
      <dgm:spPr/>
    </dgm:pt>
    <dgm:pt modelId="{1E63786B-A4F9-4967-8BF8-135E116D3816}" type="pres">
      <dgm:prSet presAssocID="{F2E1C651-9CD3-43DE-96E1-74ACF1C5AF85}" presName="bigChev" presStyleLbl="node1" presStyleIdx="0" presStyleCnt="3"/>
      <dgm:spPr/>
    </dgm:pt>
    <dgm:pt modelId="{C8BD5295-05F0-4B33-AE70-6E916D685D98}" type="pres">
      <dgm:prSet presAssocID="{3AC36B5C-1845-4A0F-A3E0-6CE5FD3C9C6D}" presName="parTrans" presStyleCnt="0"/>
      <dgm:spPr/>
    </dgm:pt>
    <dgm:pt modelId="{1624473B-3332-4801-B197-C2A24EF753ED}" type="pres">
      <dgm:prSet presAssocID="{7BB72908-2174-448C-8896-9D728E2E037F}" presName="node" presStyleLbl="alignAccFollowNode1" presStyleIdx="0" presStyleCnt="9">
        <dgm:presLayoutVars>
          <dgm:bulletEnabled val="1"/>
        </dgm:presLayoutVars>
      </dgm:prSet>
      <dgm:spPr/>
    </dgm:pt>
    <dgm:pt modelId="{5D43D1C8-D827-478E-962F-0D87CFAF0163}" type="pres">
      <dgm:prSet presAssocID="{4F55B88F-7D70-46C3-81C8-E904C97AEABF}" presName="sibTrans" presStyleCnt="0"/>
      <dgm:spPr/>
    </dgm:pt>
    <dgm:pt modelId="{AF140384-9FCF-485E-8BA9-A9251A35FE70}" type="pres">
      <dgm:prSet presAssocID="{878802C1-407D-48C9-93C1-AD162F8ADA55}" presName="node" presStyleLbl="alignAccFollowNode1" presStyleIdx="1" presStyleCnt="9">
        <dgm:presLayoutVars>
          <dgm:bulletEnabled val="1"/>
        </dgm:presLayoutVars>
      </dgm:prSet>
      <dgm:spPr/>
    </dgm:pt>
    <dgm:pt modelId="{769AE50E-79AF-4AF1-826E-9B18BCBB924B}" type="pres">
      <dgm:prSet presAssocID="{EC0BB717-23E2-4B88-BBDA-593DF373912C}" presName="sibTrans" presStyleCnt="0"/>
      <dgm:spPr/>
    </dgm:pt>
    <dgm:pt modelId="{B2B661FB-B033-4095-ACFA-D2DE84455153}" type="pres">
      <dgm:prSet presAssocID="{B3BD3EB2-959D-404E-B0E7-A4676CC82BCD}" presName="node" presStyleLbl="alignAccFollowNode1" presStyleIdx="2" presStyleCnt="9">
        <dgm:presLayoutVars>
          <dgm:bulletEnabled val="1"/>
        </dgm:presLayoutVars>
      </dgm:prSet>
      <dgm:spPr/>
    </dgm:pt>
    <dgm:pt modelId="{A2747B00-EAAB-4B90-B75F-A8F8083E866C}" type="pres">
      <dgm:prSet presAssocID="{F2E1C651-9CD3-43DE-96E1-74ACF1C5AF85}" presName="vSp" presStyleCnt="0"/>
      <dgm:spPr/>
    </dgm:pt>
    <dgm:pt modelId="{A99DFADC-0EE3-4CD0-A3A9-CBA035267B39}" type="pres">
      <dgm:prSet presAssocID="{CDA5BE0B-4144-4021-AC06-EEAB5710830D}" presName="horFlow" presStyleCnt="0"/>
      <dgm:spPr/>
    </dgm:pt>
    <dgm:pt modelId="{858CB44B-C4D6-4525-B319-9AEFD38B6F11}" type="pres">
      <dgm:prSet presAssocID="{CDA5BE0B-4144-4021-AC06-EEAB5710830D}" presName="bigChev" presStyleLbl="node1" presStyleIdx="1" presStyleCnt="3"/>
      <dgm:spPr/>
    </dgm:pt>
    <dgm:pt modelId="{0A85B039-B7BD-46A2-BB75-8CC025F40532}" type="pres">
      <dgm:prSet presAssocID="{AA55DBC0-1A47-49B0-A894-CC6A73A0B0DB}" presName="parTrans" presStyleCnt="0"/>
      <dgm:spPr/>
    </dgm:pt>
    <dgm:pt modelId="{228786CF-3BC9-4F74-BC05-FD4C9C3DDE40}" type="pres">
      <dgm:prSet presAssocID="{0C98D908-B437-4540-AB20-D37A1C987CBC}" presName="node" presStyleLbl="alignAccFollowNode1" presStyleIdx="3" presStyleCnt="9">
        <dgm:presLayoutVars>
          <dgm:bulletEnabled val="1"/>
        </dgm:presLayoutVars>
      </dgm:prSet>
      <dgm:spPr/>
    </dgm:pt>
    <dgm:pt modelId="{2B0ECE06-B8EC-46FC-82CE-CCBEA55DF2AE}" type="pres">
      <dgm:prSet presAssocID="{1F6A8846-058A-4C6F-85AE-F79EE90ECDB3}" presName="sibTrans" presStyleCnt="0"/>
      <dgm:spPr/>
    </dgm:pt>
    <dgm:pt modelId="{F5B90B4A-37DB-4A2D-9719-02DC96C8A70A}" type="pres">
      <dgm:prSet presAssocID="{5A8CC01C-EE36-4CDA-816E-25866653F0EA}" presName="node" presStyleLbl="alignAccFollowNode1" presStyleIdx="4" presStyleCnt="9">
        <dgm:presLayoutVars>
          <dgm:bulletEnabled val="1"/>
        </dgm:presLayoutVars>
      </dgm:prSet>
      <dgm:spPr/>
    </dgm:pt>
    <dgm:pt modelId="{E25FBE94-6869-4959-914D-60FB379DD771}" type="pres">
      <dgm:prSet presAssocID="{D7E5FEE2-8AFB-448B-9D2F-67DE90D992AF}" presName="sibTrans" presStyleCnt="0"/>
      <dgm:spPr/>
    </dgm:pt>
    <dgm:pt modelId="{3DE11655-D7BD-417F-8F60-078D46281D74}" type="pres">
      <dgm:prSet presAssocID="{CECC1BE6-2AFA-4AEA-930A-8BDEAAA50D9A}" presName="node" presStyleLbl="alignAccFollowNode1" presStyleIdx="5" presStyleCnt="9">
        <dgm:presLayoutVars>
          <dgm:bulletEnabled val="1"/>
        </dgm:presLayoutVars>
      </dgm:prSet>
      <dgm:spPr/>
    </dgm:pt>
    <dgm:pt modelId="{1817FEEE-C97D-4B2C-A0C0-DF90744205AC}" type="pres">
      <dgm:prSet presAssocID="{CDA5BE0B-4144-4021-AC06-EEAB5710830D}" presName="vSp" presStyleCnt="0"/>
      <dgm:spPr/>
    </dgm:pt>
    <dgm:pt modelId="{30E4776F-4D08-4859-8CA2-D6691846242A}" type="pres">
      <dgm:prSet presAssocID="{87AB043B-8B5F-470A-8BE5-EFA28FB1D7BF}" presName="horFlow" presStyleCnt="0"/>
      <dgm:spPr/>
    </dgm:pt>
    <dgm:pt modelId="{98EBE1C2-F032-4188-814E-F3377FAB5728}" type="pres">
      <dgm:prSet presAssocID="{87AB043B-8B5F-470A-8BE5-EFA28FB1D7BF}" presName="bigChev" presStyleLbl="node1" presStyleIdx="2" presStyleCnt="3"/>
      <dgm:spPr/>
    </dgm:pt>
    <dgm:pt modelId="{D9F0CE4A-6B7C-4745-BE37-BAABE719E328}" type="pres">
      <dgm:prSet presAssocID="{59A97D63-3FED-4CC4-BB14-DE0A611BFAF5}" presName="parTrans" presStyleCnt="0"/>
      <dgm:spPr/>
    </dgm:pt>
    <dgm:pt modelId="{DE40F492-58ED-434D-B5DE-621F8747155B}" type="pres">
      <dgm:prSet presAssocID="{DE0E9B91-77F2-4A52-956C-1B8C08821AF6}" presName="node" presStyleLbl="alignAccFollowNode1" presStyleIdx="6" presStyleCnt="9">
        <dgm:presLayoutVars>
          <dgm:bulletEnabled val="1"/>
        </dgm:presLayoutVars>
      </dgm:prSet>
      <dgm:spPr/>
    </dgm:pt>
    <dgm:pt modelId="{80005794-4650-4531-BC5F-DA5D5141C500}" type="pres">
      <dgm:prSet presAssocID="{7B8B46EA-7C2B-435F-97E4-67A6E53A70DC}" presName="sibTrans" presStyleCnt="0"/>
      <dgm:spPr/>
    </dgm:pt>
    <dgm:pt modelId="{F83B1DE3-2F6F-48C2-AFD8-D71C9B5637D4}" type="pres">
      <dgm:prSet presAssocID="{B2BF98E0-B03A-4596-B54F-7C1A05246015}" presName="node" presStyleLbl="alignAccFollowNode1" presStyleIdx="7" presStyleCnt="9">
        <dgm:presLayoutVars>
          <dgm:bulletEnabled val="1"/>
        </dgm:presLayoutVars>
      </dgm:prSet>
      <dgm:spPr/>
    </dgm:pt>
    <dgm:pt modelId="{3E57B290-B633-4D8E-BAAC-46E63AB82111}" type="pres">
      <dgm:prSet presAssocID="{E9FB8178-2F3A-4382-82EB-80683EE35151}" presName="sibTrans" presStyleCnt="0"/>
      <dgm:spPr/>
    </dgm:pt>
    <dgm:pt modelId="{15327964-49B9-4D13-B45E-7D8439451A3F}" type="pres">
      <dgm:prSet presAssocID="{64EE13F2-3051-414D-B4B1-859797F7A0F3}" presName="node" presStyleLbl="alignAccFollowNode1" presStyleIdx="8" presStyleCnt="9">
        <dgm:presLayoutVars>
          <dgm:bulletEnabled val="1"/>
        </dgm:presLayoutVars>
      </dgm:prSet>
      <dgm:spPr/>
    </dgm:pt>
  </dgm:ptLst>
  <dgm:cxnLst>
    <dgm:cxn modelId="{5D558C06-6A7B-47BC-8B3D-C3B9DD7D27AA}" srcId="{87AB043B-8B5F-470A-8BE5-EFA28FB1D7BF}" destId="{64EE13F2-3051-414D-B4B1-859797F7A0F3}" srcOrd="2" destOrd="0" parTransId="{40EEE111-E8D9-4917-81D7-329F6BE8EC5F}" sibTransId="{4FB31811-1F3D-4218-AC0A-31C321F3B999}"/>
    <dgm:cxn modelId="{B68D2308-2F85-4D51-B3CD-4DEA94138E40}" srcId="{CDA5BE0B-4144-4021-AC06-EEAB5710830D}" destId="{5A8CC01C-EE36-4CDA-816E-25866653F0EA}" srcOrd="1" destOrd="0" parTransId="{051652B4-C257-4DCB-B296-7E50A7447C33}" sibTransId="{D7E5FEE2-8AFB-448B-9D2F-67DE90D992AF}"/>
    <dgm:cxn modelId="{3B262610-3242-46BB-9A5B-4AF08FEBBF0C}" srcId="{F2E1C651-9CD3-43DE-96E1-74ACF1C5AF85}" destId="{7BB72908-2174-448C-8896-9D728E2E037F}" srcOrd="0" destOrd="0" parTransId="{3AC36B5C-1845-4A0F-A3E0-6CE5FD3C9C6D}" sibTransId="{4F55B88F-7D70-46C3-81C8-E904C97AEABF}"/>
    <dgm:cxn modelId="{1C536111-1DE4-4E17-9AF7-3140486778F9}" srcId="{03261A01-20E1-4378-8C43-D36684AB4CB9}" destId="{87AB043B-8B5F-470A-8BE5-EFA28FB1D7BF}" srcOrd="2" destOrd="0" parTransId="{B3C9DC09-12A1-433B-837E-1FAD59B31B67}" sibTransId="{C6DC36F7-F7EF-47A6-87AA-5E15051B4A9D}"/>
    <dgm:cxn modelId="{6A483416-5CA8-442C-BD56-1DC4282C099F}" srcId="{CDA5BE0B-4144-4021-AC06-EEAB5710830D}" destId="{CECC1BE6-2AFA-4AEA-930A-8BDEAAA50D9A}" srcOrd="2" destOrd="0" parTransId="{C73987DD-0593-4BE7-8118-1BF9D10A8C9E}" sibTransId="{3148EA5A-03FC-4603-A9D2-E4F5675306D3}"/>
    <dgm:cxn modelId="{F242751D-915B-433A-8EAB-E255E0148C1B}" type="presOf" srcId="{64EE13F2-3051-414D-B4B1-859797F7A0F3}" destId="{15327964-49B9-4D13-B45E-7D8439451A3F}" srcOrd="0" destOrd="0" presId="urn:microsoft.com/office/officeart/2005/8/layout/lProcess3"/>
    <dgm:cxn modelId="{B33C6021-AF4F-4AA4-90BA-57BAD71CDC78}" type="presOf" srcId="{B2BF98E0-B03A-4596-B54F-7C1A05246015}" destId="{F83B1DE3-2F6F-48C2-AFD8-D71C9B5637D4}" srcOrd="0" destOrd="0" presId="urn:microsoft.com/office/officeart/2005/8/layout/lProcess3"/>
    <dgm:cxn modelId="{F8E47F29-60D9-4CCD-886C-A2FC7ED19F22}" type="presOf" srcId="{F2E1C651-9CD3-43DE-96E1-74ACF1C5AF85}" destId="{1E63786B-A4F9-4967-8BF8-135E116D3816}" srcOrd="0" destOrd="0" presId="urn:microsoft.com/office/officeart/2005/8/layout/lProcess3"/>
    <dgm:cxn modelId="{BB4B0B6D-CA8E-47B8-81A2-71DD1BCB74B1}" type="presOf" srcId="{CECC1BE6-2AFA-4AEA-930A-8BDEAAA50D9A}" destId="{3DE11655-D7BD-417F-8F60-078D46281D74}" srcOrd="0" destOrd="0" presId="urn:microsoft.com/office/officeart/2005/8/layout/lProcess3"/>
    <dgm:cxn modelId="{EC761670-3F3E-4578-8996-5AFE7BC8A63C}" type="presOf" srcId="{03261A01-20E1-4378-8C43-D36684AB4CB9}" destId="{10A70172-5CBD-46E4-9E50-C820491FF579}" srcOrd="0" destOrd="0" presId="urn:microsoft.com/office/officeart/2005/8/layout/lProcess3"/>
    <dgm:cxn modelId="{153EC271-6FFC-4B90-8555-8986C0E4A522}" srcId="{03261A01-20E1-4378-8C43-D36684AB4CB9}" destId="{F2E1C651-9CD3-43DE-96E1-74ACF1C5AF85}" srcOrd="0" destOrd="0" parTransId="{01089E5B-8A35-47E3-BDBE-CAC036AC8C5F}" sibTransId="{E92F0C40-599F-45E1-A2F9-B7EAED279522}"/>
    <dgm:cxn modelId="{EF506C7D-DDB0-4799-9140-0B81A44B2A1C}" type="presOf" srcId="{7BB72908-2174-448C-8896-9D728E2E037F}" destId="{1624473B-3332-4801-B197-C2A24EF753ED}" srcOrd="0" destOrd="0" presId="urn:microsoft.com/office/officeart/2005/8/layout/lProcess3"/>
    <dgm:cxn modelId="{CCAA8D83-EB22-4B50-AC1F-6F350883EF21}" srcId="{87AB043B-8B5F-470A-8BE5-EFA28FB1D7BF}" destId="{DE0E9B91-77F2-4A52-956C-1B8C08821AF6}" srcOrd="0" destOrd="0" parTransId="{59A97D63-3FED-4CC4-BB14-DE0A611BFAF5}" sibTransId="{7B8B46EA-7C2B-435F-97E4-67A6E53A70DC}"/>
    <dgm:cxn modelId="{7C8AC48C-A373-463A-BEE6-136CCDADC3D8}" srcId="{F2E1C651-9CD3-43DE-96E1-74ACF1C5AF85}" destId="{878802C1-407D-48C9-93C1-AD162F8ADA55}" srcOrd="1" destOrd="0" parTransId="{26BEE725-2948-439D-92D1-1E6701A0B222}" sibTransId="{EC0BB717-23E2-4B88-BBDA-593DF373912C}"/>
    <dgm:cxn modelId="{0FABADAB-F1F7-4325-9208-170B5B7595D0}" srcId="{F2E1C651-9CD3-43DE-96E1-74ACF1C5AF85}" destId="{B3BD3EB2-959D-404E-B0E7-A4676CC82BCD}" srcOrd="2" destOrd="0" parTransId="{6A28FB68-92B2-4928-879F-A33642D5C82A}" sibTransId="{44DC0883-21FF-427D-97B3-A21D96FADD0C}"/>
    <dgm:cxn modelId="{AE3946AD-34F6-4FB7-B4B6-507FEDFBBC15}" type="presOf" srcId="{87AB043B-8B5F-470A-8BE5-EFA28FB1D7BF}" destId="{98EBE1C2-F032-4188-814E-F3377FAB5728}" srcOrd="0" destOrd="0" presId="urn:microsoft.com/office/officeart/2005/8/layout/lProcess3"/>
    <dgm:cxn modelId="{61C173B2-BB56-4E55-848A-364093F5E3CE}" type="presOf" srcId="{878802C1-407D-48C9-93C1-AD162F8ADA55}" destId="{AF140384-9FCF-485E-8BA9-A9251A35FE70}" srcOrd="0" destOrd="0" presId="urn:microsoft.com/office/officeart/2005/8/layout/lProcess3"/>
    <dgm:cxn modelId="{03C9FAB2-FBAD-4B03-8DE1-F94586B7926F}" type="presOf" srcId="{DE0E9B91-77F2-4A52-956C-1B8C08821AF6}" destId="{DE40F492-58ED-434D-B5DE-621F8747155B}" srcOrd="0" destOrd="0" presId="urn:microsoft.com/office/officeart/2005/8/layout/lProcess3"/>
    <dgm:cxn modelId="{16704EC9-FABE-4DF6-9EE6-1C7AD6D4613F}" srcId="{87AB043B-8B5F-470A-8BE5-EFA28FB1D7BF}" destId="{B2BF98E0-B03A-4596-B54F-7C1A05246015}" srcOrd="1" destOrd="0" parTransId="{1ADF9957-2F5E-40A9-A7F7-2CDA555852D9}" sibTransId="{E9FB8178-2F3A-4382-82EB-80683EE35151}"/>
    <dgm:cxn modelId="{98ECBDD0-43EA-4725-A063-3AE6DA5A20B6}" type="presOf" srcId="{CDA5BE0B-4144-4021-AC06-EEAB5710830D}" destId="{858CB44B-C4D6-4525-B319-9AEFD38B6F11}" srcOrd="0" destOrd="0" presId="urn:microsoft.com/office/officeart/2005/8/layout/lProcess3"/>
    <dgm:cxn modelId="{1D765FD3-7122-49B4-A0A3-57C987C34220}" srcId="{CDA5BE0B-4144-4021-AC06-EEAB5710830D}" destId="{0C98D908-B437-4540-AB20-D37A1C987CBC}" srcOrd="0" destOrd="0" parTransId="{AA55DBC0-1A47-49B0-A894-CC6A73A0B0DB}" sibTransId="{1F6A8846-058A-4C6F-85AE-F79EE90ECDB3}"/>
    <dgm:cxn modelId="{B98FF5F0-9F95-40D7-92D3-B0302615F433}" type="presOf" srcId="{0C98D908-B437-4540-AB20-D37A1C987CBC}" destId="{228786CF-3BC9-4F74-BC05-FD4C9C3DDE40}" srcOrd="0" destOrd="0" presId="urn:microsoft.com/office/officeart/2005/8/layout/lProcess3"/>
    <dgm:cxn modelId="{77B9C8F4-DDF5-4C2A-B8F8-43AC13C36C33}" srcId="{03261A01-20E1-4378-8C43-D36684AB4CB9}" destId="{CDA5BE0B-4144-4021-AC06-EEAB5710830D}" srcOrd="1" destOrd="0" parTransId="{66CFD908-EFAC-443A-873A-529E64A9174E}" sibTransId="{23076D5E-6589-4B17-BE17-DA4CA8265328}"/>
    <dgm:cxn modelId="{AA6876F9-E983-4570-9029-98504FEEC28C}" type="presOf" srcId="{B3BD3EB2-959D-404E-B0E7-A4676CC82BCD}" destId="{B2B661FB-B033-4095-ACFA-D2DE84455153}" srcOrd="0" destOrd="0" presId="urn:microsoft.com/office/officeart/2005/8/layout/lProcess3"/>
    <dgm:cxn modelId="{A80807FE-AFDD-4980-BB89-4EF20A7BDA2B}" type="presOf" srcId="{5A8CC01C-EE36-4CDA-816E-25866653F0EA}" destId="{F5B90B4A-37DB-4A2D-9719-02DC96C8A70A}" srcOrd="0" destOrd="0" presId="urn:microsoft.com/office/officeart/2005/8/layout/lProcess3"/>
    <dgm:cxn modelId="{1982485F-D37C-4B2D-A6C7-E502EB1D5F1F}" type="presParOf" srcId="{10A70172-5CBD-46E4-9E50-C820491FF579}" destId="{D0C3D1A9-12BD-4B27-BB50-95CC0CA8B555}" srcOrd="0" destOrd="0" presId="urn:microsoft.com/office/officeart/2005/8/layout/lProcess3"/>
    <dgm:cxn modelId="{5168F06D-4247-498C-B983-9592EB47DB79}" type="presParOf" srcId="{D0C3D1A9-12BD-4B27-BB50-95CC0CA8B555}" destId="{1E63786B-A4F9-4967-8BF8-135E116D3816}" srcOrd="0" destOrd="0" presId="urn:microsoft.com/office/officeart/2005/8/layout/lProcess3"/>
    <dgm:cxn modelId="{BCDD77C7-ABA8-44B4-A022-86E671718FDE}" type="presParOf" srcId="{D0C3D1A9-12BD-4B27-BB50-95CC0CA8B555}" destId="{C8BD5295-05F0-4B33-AE70-6E916D685D98}" srcOrd="1" destOrd="0" presId="urn:microsoft.com/office/officeart/2005/8/layout/lProcess3"/>
    <dgm:cxn modelId="{4FC2F0CB-707A-4218-9EFE-526898E5762C}" type="presParOf" srcId="{D0C3D1A9-12BD-4B27-BB50-95CC0CA8B555}" destId="{1624473B-3332-4801-B197-C2A24EF753ED}" srcOrd="2" destOrd="0" presId="urn:microsoft.com/office/officeart/2005/8/layout/lProcess3"/>
    <dgm:cxn modelId="{2CA82529-8673-46B9-BBAE-6214AA4CCE75}" type="presParOf" srcId="{D0C3D1A9-12BD-4B27-BB50-95CC0CA8B555}" destId="{5D43D1C8-D827-478E-962F-0D87CFAF0163}" srcOrd="3" destOrd="0" presId="urn:microsoft.com/office/officeart/2005/8/layout/lProcess3"/>
    <dgm:cxn modelId="{9C83B865-9D90-4088-9CBB-18FAB9C6F592}" type="presParOf" srcId="{D0C3D1A9-12BD-4B27-BB50-95CC0CA8B555}" destId="{AF140384-9FCF-485E-8BA9-A9251A35FE70}" srcOrd="4" destOrd="0" presId="urn:microsoft.com/office/officeart/2005/8/layout/lProcess3"/>
    <dgm:cxn modelId="{004470BA-2BA0-4148-91DF-A6A36D6B3F19}" type="presParOf" srcId="{D0C3D1A9-12BD-4B27-BB50-95CC0CA8B555}" destId="{769AE50E-79AF-4AF1-826E-9B18BCBB924B}" srcOrd="5" destOrd="0" presId="urn:microsoft.com/office/officeart/2005/8/layout/lProcess3"/>
    <dgm:cxn modelId="{A079D090-03B6-49AE-884D-657B279B2E8C}" type="presParOf" srcId="{D0C3D1A9-12BD-4B27-BB50-95CC0CA8B555}" destId="{B2B661FB-B033-4095-ACFA-D2DE84455153}" srcOrd="6" destOrd="0" presId="urn:microsoft.com/office/officeart/2005/8/layout/lProcess3"/>
    <dgm:cxn modelId="{614E649C-79C8-4ED0-B028-982D7319DA12}" type="presParOf" srcId="{10A70172-5CBD-46E4-9E50-C820491FF579}" destId="{A2747B00-EAAB-4B90-B75F-A8F8083E866C}" srcOrd="1" destOrd="0" presId="urn:microsoft.com/office/officeart/2005/8/layout/lProcess3"/>
    <dgm:cxn modelId="{C8529DC1-6076-48CA-9A94-1A5C328CACFC}" type="presParOf" srcId="{10A70172-5CBD-46E4-9E50-C820491FF579}" destId="{A99DFADC-0EE3-4CD0-A3A9-CBA035267B39}" srcOrd="2" destOrd="0" presId="urn:microsoft.com/office/officeart/2005/8/layout/lProcess3"/>
    <dgm:cxn modelId="{8C61F076-918A-4F31-AEBD-C8D7339E595B}" type="presParOf" srcId="{A99DFADC-0EE3-4CD0-A3A9-CBA035267B39}" destId="{858CB44B-C4D6-4525-B319-9AEFD38B6F11}" srcOrd="0" destOrd="0" presId="urn:microsoft.com/office/officeart/2005/8/layout/lProcess3"/>
    <dgm:cxn modelId="{D30A65B2-1FD8-4A2A-8757-CC491BA839D1}" type="presParOf" srcId="{A99DFADC-0EE3-4CD0-A3A9-CBA035267B39}" destId="{0A85B039-B7BD-46A2-BB75-8CC025F40532}" srcOrd="1" destOrd="0" presId="urn:microsoft.com/office/officeart/2005/8/layout/lProcess3"/>
    <dgm:cxn modelId="{C8441D9A-C92A-4B12-9046-2DC48B6E1281}" type="presParOf" srcId="{A99DFADC-0EE3-4CD0-A3A9-CBA035267B39}" destId="{228786CF-3BC9-4F74-BC05-FD4C9C3DDE40}" srcOrd="2" destOrd="0" presId="urn:microsoft.com/office/officeart/2005/8/layout/lProcess3"/>
    <dgm:cxn modelId="{0D34ADA0-DBED-422A-BC01-44CCC6D0F54D}" type="presParOf" srcId="{A99DFADC-0EE3-4CD0-A3A9-CBA035267B39}" destId="{2B0ECE06-B8EC-46FC-82CE-CCBEA55DF2AE}" srcOrd="3" destOrd="0" presId="urn:microsoft.com/office/officeart/2005/8/layout/lProcess3"/>
    <dgm:cxn modelId="{DD99F232-E0F2-4476-9D37-B9766EB13A66}" type="presParOf" srcId="{A99DFADC-0EE3-4CD0-A3A9-CBA035267B39}" destId="{F5B90B4A-37DB-4A2D-9719-02DC96C8A70A}" srcOrd="4" destOrd="0" presId="urn:microsoft.com/office/officeart/2005/8/layout/lProcess3"/>
    <dgm:cxn modelId="{E0B0D538-0447-4DCC-B95C-598134040A52}" type="presParOf" srcId="{A99DFADC-0EE3-4CD0-A3A9-CBA035267B39}" destId="{E25FBE94-6869-4959-914D-60FB379DD771}" srcOrd="5" destOrd="0" presId="urn:microsoft.com/office/officeart/2005/8/layout/lProcess3"/>
    <dgm:cxn modelId="{11BC7702-F00D-4FC8-97A7-4C784BC3AB8F}" type="presParOf" srcId="{A99DFADC-0EE3-4CD0-A3A9-CBA035267B39}" destId="{3DE11655-D7BD-417F-8F60-078D46281D74}" srcOrd="6" destOrd="0" presId="urn:microsoft.com/office/officeart/2005/8/layout/lProcess3"/>
    <dgm:cxn modelId="{AEF1D9FC-23BC-47EA-8F8A-0C2064433C37}" type="presParOf" srcId="{10A70172-5CBD-46E4-9E50-C820491FF579}" destId="{1817FEEE-C97D-4B2C-A0C0-DF90744205AC}" srcOrd="3" destOrd="0" presId="urn:microsoft.com/office/officeart/2005/8/layout/lProcess3"/>
    <dgm:cxn modelId="{4751D66F-2B72-440B-8E2C-5F0B4A0B74E1}" type="presParOf" srcId="{10A70172-5CBD-46E4-9E50-C820491FF579}" destId="{30E4776F-4D08-4859-8CA2-D6691846242A}" srcOrd="4" destOrd="0" presId="urn:microsoft.com/office/officeart/2005/8/layout/lProcess3"/>
    <dgm:cxn modelId="{11CC8B25-4F25-48F0-B422-E3EF13AFF02B}" type="presParOf" srcId="{30E4776F-4D08-4859-8CA2-D6691846242A}" destId="{98EBE1C2-F032-4188-814E-F3377FAB5728}" srcOrd="0" destOrd="0" presId="urn:microsoft.com/office/officeart/2005/8/layout/lProcess3"/>
    <dgm:cxn modelId="{829B9B53-F11A-40EA-87D0-D88A3C839FAD}" type="presParOf" srcId="{30E4776F-4D08-4859-8CA2-D6691846242A}" destId="{D9F0CE4A-6B7C-4745-BE37-BAABE719E328}" srcOrd="1" destOrd="0" presId="urn:microsoft.com/office/officeart/2005/8/layout/lProcess3"/>
    <dgm:cxn modelId="{3EE921ED-5DBD-4CD2-8B03-E1FF77C00C34}" type="presParOf" srcId="{30E4776F-4D08-4859-8CA2-D6691846242A}" destId="{DE40F492-58ED-434D-B5DE-621F8747155B}" srcOrd="2" destOrd="0" presId="urn:microsoft.com/office/officeart/2005/8/layout/lProcess3"/>
    <dgm:cxn modelId="{40435570-C671-49D1-B21D-A9768008BE5D}" type="presParOf" srcId="{30E4776F-4D08-4859-8CA2-D6691846242A}" destId="{80005794-4650-4531-BC5F-DA5D5141C500}" srcOrd="3" destOrd="0" presId="urn:microsoft.com/office/officeart/2005/8/layout/lProcess3"/>
    <dgm:cxn modelId="{2BCE2001-5824-41D2-A8CA-E86068298BDF}" type="presParOf" srcId="{30E4776F-4D08-4859-8CA2-D6691846242A}" destId="{F83B1DE3-2F6F-48C2-AFD8-D71C9B5637D4}" srcOrd="4" destOrd="0" presId="urn:microsoft.com/office/officeart/2005/8/layout/lProcess3"/>
    <dgm:cxn modelId="{BBE68F36-BBF3-4122-9973-9506427BDB8A}" type="presParOf" srcId="{30E4776F-4D08-4859-8CA2-D6691846242A}" destId="{3E57B290-B633-4D8E-BAAC-46E63AB82111}" srcOrd="5" destOrd="0" presId="urn:microsoft.com/office/officeart/2005/8/layout/lProcess3"/>
    <dgm:cxn modelId="{702CB68C-5A28-4F5D-8221-AF23904D532D}" type="presParOf" srcId="{30E4776F-4D08-4859-8CA2-D6691846242A}" destId="{15327964-49B9-4D13-B45E-7D8439451A3F}" srcOrd="6"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3786B-A4F9-4967-8BF8-135E116D3816}">
      <dsp:nvSpPr>
        <dsp:cNvPr id="0" name=""/>
        <dsp:cNvSpPr/>
      </dsp:nvSpPr>
      <dsp:spPr>
        <a:xfrm>
          <a:off x="6545" y="503328"/>
          <a:ext cx="3358008" cy="1343203"/>
        </a:xfrm>
        <a:prstGeom prst="chevron">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36830" rIns="0" bIns="36830" numCol="1" spcCol="1270" anchor="ctr" anchorCtr="0">
          <a:noAutofit/>
        </a:bodyPr>
        <a:lstStyle/>
        <a:p>
          <a:pPr marL="0" lvl="0" indent="0" algn="ctr" defTabSz="2578100">
            <a:lnSpc>
              <a:spcPct val="90000"/>
            </a:lnSpc>
            <a:spcBef>
              <a:spcPct val="0"/>
            </a:spcBef>
            <a:spcAft>
              <a:spcPct val="35000"/>
            </a:spcAft>
            <a:buNone/>
          </a:pPr>
          <a:r>
            <a:rPr lang="en-GB" sz="5800" kern="1200">
              <a:solidFill>
                <a:schemeClr val="tx1"/>
              </a:solidFill>
            </a:rPr>
            <a:t>Stage</a:t>
          </a:r>
        </a:p>
      </dsp:txBody>
      <dsp:txXfrm>
        <a:off x="678147" y="503328"/>
        <a:ext cx="2014805" cy="1343203"/>
      </dsp:txXfrm>
    </dsp:sp>
    <dsp:sp modelId="{1624473B-3332-4801-B197-C2A24EF753ED}">
      <dsp:nvSpPr>
        <dsp:cNvPr id="0" name=""/>
        <dsp:cNvSpPr/>
      </dsp:nvSpPr>
      <dsp:spPr>
        <a:xfrm>
          <a:off x="2928013" y="617500"/>
          <a:ext cx="2787147" cy="1114858"/>
        </a:xfrm>
        <a:prstGeom prst="chevron">
          <a:avLst/>
        </a:prstGeom>
        <a:solidFill>
          <a:srgbClr val="FFFF99">
            <a:alpha val="90000"/>
          </a:srgb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GB" sz="1300" kern="1200"/>
            <a:t>Pre-Submission </a:t>
          </a:r>
        </a:p>
      </dsp:txBody>
      <dsp:txXfrm>
        <a:off x="3485442" y="617500"/>
        <a:ext cx="1672289" cy="1114858"/>
      </dsp:txXfrm>
    </dsp:sp>
    <dsp:sp modelId="{AF140384-9FCF-485E-8BA9-A9251A35FE70}">
      <dsp:nvSpPr>
        <dsp:cNvPr id="0" name=""/>
        <dsp:cNvSpPr/>
      </dsp:nvSpPr>
      <dsp:spPr>
        <a:xfrm>
          <a:off x="5324960" y="617500"/>
          <a:ext cx="2787147" cy="1114858"/>
        </a:xfrm>
        <a:prstGeom prst="chevron">
          <a:avLst/>
        </a:prstGeom>
        <a:solidFill>
          <a:srgbClr val="FFCCCC">
            <a:alpha val="90000"/>
          </a:srgb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GB" sz="1300" kern="1200"/>
            <a:t>Submission </a:t>
          </a:r>
        </a:p>
      </dsp:txBody>
      <dsp:txXfrm>
        <a:off x="5882389" y="617500"/>
        <a:ext cx="1672289" cy="1114858"/>
      </dsp:txXfrm>
    </dsp:sp>
    <dsp:sp modelId="{B2B661FB-B033-4095-ACFA-D2DE84455153}">
      <dsp:nvSpPr>
        <dsp:cNvPr id="0" name=""/>
        <dsp:cNvSpPr/>
      </dsp:nvSpPr>
      <dsp:spPr>
        <a:xfrm>
          <a:off x="7721906" y="617500"/>
          <a:ext cx="2787147" cy="1114858"/>
        </a:xfrm>
        <a:prstGeom prst="chevron">
          <a:avLst/>
        </a:prstGeom>
        <a:solidFill>
          <a:schemeClr val="accent1">
            <a:alpha val="90000"/>
            <a:tint val="40000"/>
            <a:hueOff val="0"/>
            <a:satOff val="0"/>
            <a:lumOff val="0"/>
            <a:alphaOff val="0"/>
          </a:scheme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GB" sz="1300" kern="1200"/>
            <a:t>Post-Submission </a:t>
          </a:r>
        </a:p>
      </dsp:txBody>
      <dsp:txXfrm>
        <a:off x="8279335" y="617500"/>
        <a:ext cx="1672289" cy="1114858"/>
      </dsp:txXfrm>
    </dsp:sp>
    <dsp:sp modelId="{858CB44B-C4D6-4525-B319-9AEFD38B6F11}">
      <dsp:nvSpPr>
        <dsp:cNvPr id="0" name=""/>
        <dsp:cNvSpPr/>
      </dsp:nvSpPr>
      <dsp:spPr>
        <a:xfrm>
          <a:off x="6545" y="2034580"/>
          <a:ext cx="3358008" cy="1343203"/>
        </a:xfrm>
        <a:prstGeom prst="chevron">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36830" rIns="0" bIns="36830" numCol="1" spcCol="1270" anchor="ctr" anchorCtr="0">
          <a:noAutofit/>
        </a:bodyPr>
        <a:lstStyle/>
        <a:p>
          <a:pPr marL="0" lvl="0" indent="0" algn="ctr" defTabSz="2578100">
            <a:lnSpc>
              <a:spcPct val="90000"/>
            </a:lnSpc>
            <a:spcBef>
              <a:spcPct val="0"/>
            </a:spcBef>
            <a:spcAft>
              <a:spcPct val="35000"/>
            </a:spcAft>
            <a:buNone/>
          </a:pPr>
          <a:r>
            <a:rPr lang="en-GB" sz="5800" kern="1200">
              <a:solidFill>
                <a:schemeClr val="tx1"/>
              </a:solidFill>
            </a:rPr>
            <a:t>Who</a:t>
          </a:r>
        </a:p>
      </dsp:txBody>
      <dsp:txXfrm>
        <a:off x="678147" y="2034580"/>
        <a:ext cx="2014805" cy="1343203"/>
      </dsp:txXfrm>
    </dsp:sp>
    <dsp:sp modelId="{228786CF-3BC9-4F74-BC05-FD4C9C3DDE40}">
      <dsp:nvSpPr>
        <dsp:cNvPr id="0" name=""/>
        <dsp:cNvSpPr/>
      </dsp:nvSpPr>
      <dsp:spPr>
        <a:xfrm>
          <a:off x="2928013" y="2148752"/>
          <a:ext cx="2787147" cy="1114858"/>
        </a:xfrm>
        <a:prstGeom prst="chevron">
          <a:avLst/>
        </a:prstGeom>
        <a:solidFill>
          <a:srgbClr val="FFFF99">
            <a:alpha val="90000"/>
          </a:srgbClr>
        </a:solidFill>
        <a:ln w="12700" cap="flat" cmpd="sng" algn="ctr">
          <a:solidFill>
            <a:schemeClr val="bg2">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r>
            <a:rPr lang="en-GB" sz="1300" kern="1200"/>
            <a:t> Advocate </a:t>
          </a:r>
        </a:p>
      </dsp:txBody>
      <dsp:txXfrm>
        <a:off x="3485442" y="2148752"/>
        <a:ext cx="1672289" cy="1114858"/>
      </dsp:txXfrm>
    </dsp:sp>
    <dsp:sp modelId="{F5B90B4A-37DB-4A2D-9719-02DC96C8A70A}">
      <dsp:nvSpPr>
        <dsp:cNvPr id="0" name=""/>
        <dsp:cNvSpPr/>
      </dsp:nvSpPr>
      <dsp:spPr>
        <a:xfrm>
          <a:off x="5324960" y="2148752"/>
          <a:ext cx="2787147" cy="1114858"/>
        </a:xfrm>
        <a:prstGeom prst="chevron">
          <a:avLst/>
        </a:prstGeom>
        <a:solidFill>
          <a:srgbClr val="FFCCCC">
            <a:alpha val="90000"/>
          </a:srgb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Font typeface="Arial" panose="020B0604020202020204" pitchFamily="34" charset="0"/>
            <a:buNone/>
          </a:pPr>
          <a:br>
            <a:rPr lang="en-GB" sz="1300" kern="1200"/>
          </a:br>
          <a:r>
            <a:rPr lang="en-GB" sz="1300" kern="1200"/>
            <a:t>Advocate </a:t>
          </a:r>
        </a:p>
        <a:p>
          <a:pPr marL="0" lvl="0" indent="0" algn="ctr" defTabSz="577850">
            <a:lnSpc>
              <a:spcPct val="90000"/>
            </a:lnSpc>
            <a:spcBef>
              <a:spcPct val="0"/>
            </a:spcBef>
            <a:spcAft>
              <a:spcPct val="35000"/>
            </a:spcAft>
            <a:buNone/>
          </a:pPr>
          <a:r>
            <a:rPr lang="en-GB" sz="1300" kern="1200"/>
            <a:t>WCS Staff </a:t>
          </a:r>
        </a:p>
        <a:p>
          <a:pPr marL="0" lvl="0" indent="0" algn="ctr" defTabSz="577850">
            <a:lnSpc>
              <a:spcPct val="90000"/>
            </a:lnSpc>
            <a:spcBef>
              <a:spcPct val="0"/>
            </a:spcBef>
            <a:spcAft>
              <a:spcPct val="35000"/>
            </a:spcAft>
            <a:buNone/>
          </a:pPr>
          <a:r>
            <a:rPr lang="en-GB" sz="1300" kern="1200"/>
            <a:t>Claimant </a:t>
          </a:r>
        </a:p>
      </dsp:txBody>
      <dsp:txXfrm>
        <a:off x="5882389" y="2148752"/>
        <a:ext cx="1672289" cy="1114858"/>
      </dsp:txXfrm>
    </dsp:sp>
    <dsp:sp modelId="{3DE11655-D7BD-417F-8F60-078D46281D74}">
      <dsp:nvSpPr>
        <dsp:cNvPr id="0" name=""/>
        <dsp:cNvSpPr/>
      </dsp:nvSpPr>
      <dsp:spPr>
        <a:xfrm>
          <a:off x="7721906" y="2148752"/>
          <a:ext cx="2787147" cy="1114858"/>
        </a:xfrm>
        <a:prstGeom prst="chevron">
          <a:avLst/>
        </a:prstGeom>
        <a:solidFill>
          <a:schemeClr val="accent1">
            <a:alpha val="90000"/>
            <a:tint val="40000"/>
            <a:hueOff val="0"/>
            <a:satOff val="0"/>
            <a:lumOff val="0"/>
            <a:alphaOff val="0"/>
          </a:scheme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GB" sz="1300" kern="1200"/>
            <a:t>Advocate </a:t>
          </a:r>
        </a:p>
        <a:p>
          <a:pPr marL="0" lvl="0" indent="0" algn="ctr" defTabSz="577850">
            <a:lnSpc>
              <a:spcPct val="90000"/>
            </a:lnSpc>
            <a:spcBef>
              <a:spcPct val="0"/>
            </a:spcBef>
            <a:spcAft>
              <a:spcPct val="35000"/>
            </a:spcAft>
            <a:buNone/>
          </a:pPr>
          <a:r>
            <a:rPr lang="en-GB" sz="1300" kern="1200"/>
            <a:t>WCS Caseworker</a:t>
          </a:r>
        </a:p>
        <a:p>
          <a:pPr marL="0" lvl="0" indent="0" algn="ctr" defTabSz="577850">
            <a:lnSpc>
              <a:spcPct val="90000"/>
            </a:lnSpc>
            <a:spcBef>
              <a:spcPct val="0"/>
            </a:spcBef>
            <a:spcAft>
              <a:spcPct val="35000"/>
            </a:spcAft>
            <a:buNone/>
          </a:pPr>
          <a:r>
            <a:rPr lang="en-GB" sz="1300" kern="1200"/>
            <a:t>Claimant</a:t>
          </a:r>
        </a:p>
      </dsp:txBody>
      <dsp:txXfrm>
        <a:off x="8279335" y="2148752"/>
        <a:ext cx="1672289" cy="1114858"/>
      </dsp:txXfrm>
    </dsp:sp>
    <dsp:sp modelId="{98EBE1C2-F032-4188-814E-F3377FAB5728}">
      <dsp:nvSpPr>
        <dsp:cNvPr id="0" name=""/>
        <dsp:cNvSpPr/>
      </dsp:nvSpPr>
      <dsp:spPr>
        <a:xfrm>
          <a:off x="6545" y="3565832"/>
          <a:ext cx="3358008" cy="1343203"/>
        </a:xfrm>
        <a:prstGeom prst="chevron">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36830" rIns="0" bIns="36830" numCol="1" spcCol="1270" anchor="ctr" anchorCtr="0">
          <a:noAutofit/>
        </a:bodyPr>
        <a:lstStyle/>
        <a:p>
          <a:pPr marL="0" lvl="0" indent="0" algn="ctr" defTabSz="2578100">
            <a:lnSpc>
              <a:spcPct val="90000"/>
            </a:lnSpc>
            <a:spcBef>
              <a:spcPct val="0"/>
            </a:spcBef>
            <a:spcAft>
              <a:spcPct val="35000"/>
            </a:spcAft>
            <a:buNone/>
          </a:pPr>
          <a:r>
            <a:rPr lang="en-GB" sz="5800" kern="1200">
              <a:solidFill>
                <a:schemeClr val="tx1"/>
              </a:solidFill>
            </a:rPr>
            <a:t>What</a:t>
          </a:r>
          <a:r>
            <a:rPr lang="en-GB" sz="5800" kern="1200"/>
            <a:t> </a:t>
          </a:r>
        </a:p>
      </dsp:txBody>
      <dsp:txXfrm>
        <a:off x="678147" y="3565832"/>
        <a:ext cx="2014805" cy="1343203"/>
      </dsp:txXfrm>
    </dsp:sp>
    <dsp:sp modelId="{DE40F492-58ED-434D-B5DE-621F8747155B}">
      <dsp:nvSpPr>
        <dsp:cNvPr id="0" name=""/>
        <dsp:cNvSpPr/>
      </dsp:nvSpPr>
      <dsp:spPr>
        <a:xfrm>
          <a:off x="2928013" y="3680004"/>
          <a:ext cx="2787147" cy="1114858"/>
        </a:xfrm>
        <a:prstGeom prst="chevron">
          <a:avLst/>
        </a:prstGeom>
        <a:solidFill>
          <a:srgbClr val="FFFF99">
            <a:alpha val="90000"/>
          </a:srgb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Font typeface="Wingdings" panose="05000000000000000000" pitchFamily="2" charset="2"/>
            <a:buNone/>
          </a:pPr>
          <a:r>
            <a:rPr lang="en-GB" sz="1300" kern="1200"/>
            <a:t>Trusted</a:t>
          </a:r>
        </a:p>
        <a:p>
          <a:pPr marL="0" lvl="0" indent="0" algn="ctr" defTabSz="577850">
            <a:lnSpc>
              <a:spcPct val="90000"/>
            </a:lnSpc>
            <a:spcBef>
              <a:spcPct val="0"/>
            </a:spcBef>
            <a:spcAft>
              <a:spcPct val="35000"/>
            </a:spcAft>
            <a:buFont typeface="Wingdings" panose="05000000000000000000" pitchFamily="2" charset="2"/>
            <a:buNone/>
          </a:pPr>
          <a:r>
            <a:rPr lang="en-GB" sz="1300" kern="1200"/>
            <a:t>Culturally Competent </a:t>
          </a:r>
        </a:p>
        <a:p>
          <a:pPr marL="0" lvl="0" indent="0" algn="ctr" defTabSz="577850">
            <a:lnSpc>
              <a:spcPct val="90000"/>
            </a:lnSpc>
            <a:spcBef>
              <a:spcPct val="0"/>
            </a:spcBef>
            <a:spcAft>
              <a:spcPct val="35000"/>
            </a:spcAft>
            <a:buNone/>
          </a:pPr>
          <a:r>
            <a:rPr lang="en-GB" sz="1300" kern="1200"/>
            <a:t>Sign Posts</a:t>
          </a:r>
        </a:p>
        <a:p>
          <a:pPr marL="0" lvl="0" indent="0" algn="ctr" defTabSz="577850">
            <a:lnSpc>
              <a:spcPct val="90000"/>
            </a:lnSpc>
            <a:spcBef>
              <a:spcPct val="0"/>
            </a:spcBef>
            <a:spcAft>
              <a:spcPct val="35000"/>
            </a:spcAft>
            <a:buNone/>
          </a:pPr>
          <a:r>
            <a:rPr lang="en-GB" sz="1300" kern="1200"/>
            <a:t>Supports Evidence gathering</a:t>
          </a:r>
        </a:p>
      </dsp:txBody>
      <dsp:txXfrm>
        <a:off x="3485442" y="3680004"/>
        <a:ext cx="1672289" cy="1114858"/>
      </dsp:txXfrm>
    </dsp:sp>
    <dsp:sp modelId="{F83B1DE3-2F6F-48C2-AFD8-D71C9B5637D4}">
      <dsp:nvSpPr>
        <dsp:cNvPr id="0" name=""/>
        <dsp:cNvSpPr/>
      </dsp:nvSpPr>
      <dsp:spPr>
        <a:xfrm>
          <a:off x="5324960" y="3680004"/>
          <a:ext cx="2787147" cy="1114858"/>
        </a:xfrm>
        <a:prstGeom prst="chevron">
          <a:avLst/>
        </a:prstGeom>
        <a:solidFill>
          <a:srgbClr val="FFCCCC">
            <a:alpha val="90000"/>
          </a:srgb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GB" sz="1300" kern="1200"/>
            <a:t>Arrange and conduct Warm Handover </a:t>
          </a:r>
        </a:p>
      </dsp:txBody>
      <dsp:txXfrm>
        <a:off x="5882389" y="3680004"/>
        <a:ext cx="1672289" cy="1114858"/>
      </dsp:txXfrm>
    </dsp:sp>
    <dsp:sp modelId="{15327964-49B9-4D13-B45E-7D8439451A3F}">
      <dsp:nvSpPr>
        <dsp:cNvPr id="0" name=""/>
        <dsp:cNvSpPr/>
      </dsp:nvSpPr>
      <dsp:spPr>
        <a:xfrm>
          <a:off x="7721906" y="3680004"/>
          <a:ext cx="2787147" cy="1114858"/>
        </a:xfrm>
        <a:prstGeom prst="chevron">
          <a:avLst/>
        </a:prstGeom>
        <a:solidFill>
          <a:schemeClr val="accent1">
            <a:alpha val="90000"/>
            <a:tint val="40000"/>
            <a:hueOff val="0"/>
            <a:satOff val="0"/>
            <a:lumOff val="0"/>
            <a:alphaOff val="0"/>
          </a:scheme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marL="0" lvl="0" indent="0" algn="ctr" defTabSz="577850">
            <a:lnSpc>
              <a:spcPct val="90000"/>
            </a:lnSpc>
            <a:spcBef>
              <a:spcPct val="0"/>
            </a:spcBef>
            <a:spcAft>
              <a:spcPct val="35000"/>
            </a:spcAft>
            <a:buNone/>
          </a:pPr>
          <a:r>
            <a:rPr lang="en-GB" sz="1300" kern="1200"/>
            <a:t>Claimant may request up to 5 hours additional support</a:t>
          </a:r>
        </a:p>
      </dsp:txBody>
      <dsp:txXfrm>
        <a:off x="8279335" y="3680004"/>
        <a:ext cx="1672289" cy="111485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3856739" y="0"/>
            <a:ext cx="2950475" cy="498773"/>
          </a:xfrm>
          <a:prstGeom prst="rect">
            <a:avLst/>
          </a:prstGeom>
        </p:spPr>
        <p:txBody>
          <a:bodyPr vert="horz" lIns="91568" tIns="45784" rIns="91568" bIns="45784" rtlCol="0"/>
          <a:lstStyle>
            <a:lvl1pPr algn="r">
              <a:defRPr sz="1200"/>
            </a:lvl1pPr>
          </a:lstStyle>
          <a:p>
            <a:fld id="{7A1618BD-1A96-4858-ADB8-991EFE1E383C}" type="datetimeFigureOut">
              <a:rPr lang="en-GB" smtClean="0"/>
              <a:t>10/04/2025</a:t>
            </a:fld>
            <a:endParaRPr lang="en-GB"/>
          </a:p>
        </p:txBody>
      </p:sp>
      <p:sp>
        <p:nvSpPr>
          <p:cNvPr id="4" name="Slide Image Placeholder 3"/>
          <p:cNvSpPr>
            <a:spLocks noGrp="1" noRot="1" noChangeAspect="1"/>
          </p:cNvSpPr>
          <p:nvPr>
            <p:ph type="sldImg" idx="2"/>
          </p:nvPr>
        </p:nvSpPr>
        <p:spPr>
          <a:xfrm>
            <a:off x="422275" y="1243013"/>
            <a:ext cx="5964238" cy="3354387"/>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680880" y="4784070"/>
            <a:ext cx="5447030" cy="3914240"/>
          </a:xfrm>
          <a:prstGeom prst="rect">
            <a:avLst/>
          </a:prstGeom>
        </p:spPr>
        <p:txBody>
          <a:bodyPr vert="horz" lIns="91568" tIns="45784" rIns="91568" bIns="457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3856739" y="9442154"/>
            <a:ext cx="2950475" cy="498772"/>
          </a:xfrm>
          <a:prstGeom prst="rect">
            <a:avLst/>
          </a:prstGeom>
        </p:spPr>
        <p:txBody>
          <a:bodyPr vert="horz" lIns="91568" tIns="45784" rIns="91568" bIns="45784" rtlCol="0" anchor="b"/>
          <a:lstStyle>
            <a:lvl1pPr algn="r">
              <a:defRPr sz="1200"/>
            </a:lvl1pPr>
          </a:lstStyle>
          <a:p>
            <a:fld id="{AB91A73E-EE3B-4D56-BA1E-AE4FBA9ABF51}" type="slidenum">
              <a:rPr lang="en-GB" smtClean="0"/>
              <a:t>‹#›</a:t>
            </a:fld>
            <a:endParaRPr lang="en-GB"/>
          </a:p>
        </p:txBody>
      </p:sp>
    </p:spTree>
    <p:extLst>
      <p:ext uri="{BB962C8B-B14F-4D97-AF65-F5344CB8AC3E}">
        <p14:creationId xmlns:p14="http://schemas.microsoft.com/office/powerpoint/2010/main" val="3155037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91A73E-EE3B-4D56-BA1E-AE4FBA9ABF51}" type="slidenum">
              <a:rPr lang="en-GB" smtClean="0"/>
              <a:t>1</a:t>
            </a:fld>
            <a:endParaRPr lang="en-GB"/>
          </a:p>
        </p:txBody>
      </p:sp>
    </p:spTree>
    <p:extLst>
      <p:ext uri="{BB962C8B-B14F-4D97-AF65-F5344CB8AC3E}">
        <p14:creationId xmlns:p14="http://schemas.microsoft.com/office/powerpoint/2010/main" val="1474493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91A73E-EE3B-4D56-BA1E-AE4FBA9ABF51}" type="slidenum">
              <a:rPr lang="en-GB" smtClean="0"/>
              <a:t>2</a:t>
            </a:fld>
            <a:endParaRPr lang="en-GB"/>
          </a:p>
        </p:txBody>
      </p:sp>
    </p:spTree>
    <p:extLst>
      <p:ext uri="{BB962C8B-B14F-4D97-AF65-F5344CB8AC3E}">
        <p14:creationId xmlns:p14="http://schemas.microsoft.com/office/powerpoint/2010/main" val="711320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91A73E-EE3B-4D56-BA1E-AE4FBA9ABF51}" type="slidenum">
              <a:rPr lang="en-GB" smtClean="0"/>
              <a:t>3</a:t>
            </a:fld>
            <a:endParaRPr lang="en-GB"/>
          </a:p>
        </p:txBody>
      </p:sp>
    </p:spTree>
    <p:extLst>
      <p:ext uri="{BB962C8B-B14F-4D97-AF65-F5344CB8AC3E}">
        <p14:creationId xmlns:p14="http://schemas.microsoft.com/office/powerpoint/2010/main" val="2655285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91A73E-EE3B-4D56-BA1E-AE4FBA9ABF51}" type="slidenum">
              <a:rPr lang="en-GB" smtClean="0"/>
              <a:t>4</a:t>
            </a:fld>
            <a:endParaRPr lang="en-GB"/>
          </a:p>
        </p:txBody>
      </p:sp>
    </p:spTree>
    <p:extLst>
      <p:ext uri="{BB962C8B-B14F-4D97-AF65-F5344CB8AC3E}">
        <p14:creationId xmlns:p14="http://schemas.microsoft.com/office/powerpoint/2010/main" val="319320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B91A73E-EE3B-4D56-BA1E-AE4FBA9ABF51}" type="slidenum">
              <a:rPr lang="en-GB" smtClean="0"/>
              <a:t>5</a:t>
            </a:fld>
            <a:endParaRPr lang="en-GB"/>
          </a:p>
        </p:txBody>
      </p:sp>
    </p:spTree>
    <p:extLst>
      <p:ext uri="{BB962C8B-B14F-4D97-AF65-F5344CB8AC3E}">
        <p14:creationId xmlns:p14="http://schemas.microsoft.com/office/powerpoint/2010/main" val="3539333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91A73E-EE3B-4D56-BA1E-AE4FBA9ABF51}" type="slidenum">
              <a:rPr lang="en-GB" smtClean="0"/>
              <a:t>6</a:t>
            </a:fld>
            <a:endParaRPr lang="en-GB"/>
          </a:p>
        </p:txBody>
      </p:sp>
    </p:spTree>
    <p:extLst>
      <p:ext uri="{BB962C8B-B14F-4D97-AF65-F5344CB8AC3E}">
        <p14:creationId xmlns:p14="http://schemas.microsoft.com/office/powerpoint/2010/main" val="212263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27395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353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38167" y="414339"/>
            <a:ext cx="2743200" cy="57118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08567" y="414339"/>
            <a:ext cx="8026400" cy="5711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132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701206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5266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543239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08567"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96567"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19526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68250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75559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8474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763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42133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367629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057200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38167" y="414339"/>
            <a:ext cx="2743200" cy="57118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08567" y="414339"/>
            <a:ext cx="8026400" cy="5711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5919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lstStyle>
            <a:lvl1pPr algn="l">
              <a:defRPr sz="4000" b="1" cap="none"/>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lIns="0" tIns="0" rIns="0" bIns="0"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2395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a:t>Click to edit Master title style</a:t>
            </a:r>
            <a:endParaRPr lang="en-GB"/>
          </a:p>
        </p:txBody>
      </p:sp>
      <p:sp>
        <p:nvSpPr>
          <p:cNvPr id="3" name="Content Placeholder 2"/>
          <p:cNvSpPr>
            <a:spLocks noGrp="1"/>
          </p:cNvSpPr>
          <p:nvPr>
            <p:ph sz="half" idx="1"/>
          </p:nvPr>
        </p:nvSpPr>
        <p:spPr>
          <a:xfrm>
            <a:off x="808567"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96567"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345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sz="3000"/>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1664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a:t>Click to edit Master title style</a:t>
            </a:r>
            <a:endParaRPr lang="en-GB"/>
          </a:p>
        </p:txBody>
      </p:sp>
    </p:spTree>
    <p:extLst>
      <p:ext uri="{BB962C8B-B14F-4D97-AF65-F5344CB8AC3E}">
        <p14:creationId xmlns:p14="http://schemas.microsoft.com/office/powerpoint/2010/main" val="220778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5491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313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2730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08567" y="414338"/>
            <a:ext cx="109728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808567"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8"/>
          <p:cNvSpPr>
            <a:spLocks noChangeArrowheads="1"/>
          </p:cNvSpPr>
          <p:nvPr/>
        </p:nvSpPr>
        <p:spPr bwMode="auto">
          <a:xfrm>
            <a:off x="1" y="0"/>
            <a:ext cx="359833" cy="3778250"/>
          </a:xfrm>
          <a:prstGeom prst="rect">
            <a:avLst/>
          </a:prstGeom>
          <a:solidFill>
            <a:srgbClr val="00C0B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1800">
              <a:solidFill>
                <a:srgbClr val="FFFFFF"/>
              </a:solidFill>
            </a:endParaRPr>
          </a:p>
        </p:txBody>
      </p:sp>
      <p:sp>
        <p:nvSpPr>
          <p:cNvPr id="1029" name="Line 8"/>
          <p:cNvSpPr>
            <a:spLocks noChangeShapeType="1"/>
          </p:cNvSpPr>
          <p:nvPr/>
        </p:nvSpPr>
        <p:spPr bwMode="auto">
          <a:xfrm>
            <a:off x="395818" y="6502400"/>
            <a:ext cx="11385549" cy="0"/>
          </a:xfrm>
          <a:prstGeom prst="line">
            <a:avLst/>
          </a:prstGeom>
          <a:noFill/>
          <a:ln w="9525">
            <a:solidFill>
              <a:srgbClr val="00C0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ea typeface="ＭＳ Ｐゴシック" charset="0"/>
            </a:endParaRPr>
          </a:p>
        </p:txBody>
      </p:sp>
      <p:sp>
        <p:nvSpPr>
          <p:cNvPr id="13" name="Slide Number Placeholder 5"/>
          <p:cNvSpPr txBox="1">
            <a:spLocks/>
          </p:cNvSpPr>
          <p:nvPr/>
        </p:nvSpPr>
        <p:spPr bwMode="auto">
          <a:xfrm>
            <a:off x="11104034" y="6535739"/>
            <a:ext cx="677333"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defTabSz="914400" eaLnBrk="1" hangingPunct="1">
              <a:lnSpc>
                <a:spcPct val="110000"/>
              </a:lnSpc>
              <a:spcBef>
                <a:spcPct val="50000"/>
              </a:spcBef>
              <a:buClr>
                <a:srgbClr val="000000"/>
              </a:buClr>
              <a:defRPr/>
            </a:pPr>
            <a:fld id="{35FD7CC5-D544-409B-AE01-7DCB9B0E0548}" type="slidenum">
              <a:rPr lang="en-GB" sz="1000" b="1" smtClean="0">
                <a:solidFill>
                  <a:srgbClr val="00C0B5"/>
                </a:solidFill>
                <a:cs typeface="Arial" pitchFamily="34" charset="0"/>
              </a:rPr>
              <a:pPr algn="r" defTabSz="914400" eaLnBrk="1" hangingPunct="1">
                <a:lnSpc>
                  <a:spcPct val="110000"/>
                </a:lnSpc>
                <a:spcBef>
                  <a:spcPct val="50000"/>
                </a:spcBef>
                <a:buClr>
                  <a:srgbClr val="000000"/>
                </a:buClr>
                <a:defRPr/>
              </a:pPr>
              <a:t>‹#›</a:t>
            </a:fld>
            <a:endParaRPr lang="en-GB" sz="1000" b="1">
              <a:solidFill>
                <a:srgbClr val="00C0B5"/>
              </a:solidFill>
              <a:cs typeface="Arial" pitchFamily="34" charset="0"/>
            </a:endParaRPr>
          </a:p>
        </p:txBody>
      </p:sp>
      <p:sp>
        <p:nvSpPr>
          <p:cNvPr id="81930" name="Text Box 10"/>
          <p:cNvSpPr txBox="1">
            <a:spLocks noChangeArrowheads="1"/>
          </p:cNvSpPr>
          <p:nvPr/>
        </p:nvSpPr>
        <p:spPr bwMode="auto">
          <a:xfrm>
            <a:off x="395817" y="6526214"/>
            <a:ext cx="199253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defTabSz="914400">
              <a:defRPr/>
            </a:pPr>
            <a:r>
              <a:rPr lang="en-GB" sz="1000">
                <a:ea typeface="+mn-ea"/>
              </a:rPr>
              <a:t>Department for Work and Pensions</a:t>
            </a:r>
          </a:p>
        </p:txBody>
      </p:sp>
      <p:sp>
        <p:nvSpPr>
          <p:cNvPr id="4" name="TextBox 3"/>
          <p:cNvSpPr txBox="1"/>
          <p:nvPr userDrawn="1"/>
        </p:nvSpPr>
        <p:spPr>
          <a:xfrm>
            <a:off x="4087906" y="6472135"/>
            <a:ext cx="4016188"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1000" kern="1200">
                <a:solidFill>
                  <a:schemeClr val="tx1"/>
                </a:solidFill>
                <a:latin typeface="Arial" charset="0"/>
                <a:ea typeface="+mn-ea"/>
                <a:cs typeface="+mn-cs"/>
              </a:rPr>
              <a:t>Official - for addressees only - not for circulation. </a:t>
            </a:r>
          </a:p>
          <a:p>
            <a:pPr algn="ctr"/>
            <a:endParaRPr lang="en-GB" sz="1100">
              <a:solidFill>
                <a:schemeClr val="tx1"/>
              </a:solidFill>
            </a:endParaRPr>
          </a:p>
        </p:txBody>
      </p:sp>
      <p:sp>
        <p:nvSpPr>
          <p:cNvPr id="9" name="TextBox 8"/>
          <p:cNvSpPr txBox="1"/>
          <p:nvPr userDrawn="1"/>
        </p:nvSpPr>
        <p:spPr>
          <a:xfrm>
            <a:off x="5128154" y="-2227"/>
            <a:ext cx="2333625" cy="276999"/>
          </a:xfrm>
          <a:prstGeom prst="rect">
            <a:avLst/>
          </a:prstGeom>
          <a:noFill/>
        </p:spPr>
        <p:txBody>
          <a:bodyPr wrap="square" rtlCol="0">
            <a:spAutoFit/>
          </a:bodyPr>
          <a:lstStyle/>
          <a:p>
            <a:pPr algn="ctr"/>
            <a:r>
              <a:rPr lang="en-GB" sz="1200">
                <a:solidFill>
                  <a:schemeClr val="accent1">
                    <a:lumMod val="75000"/>
                  </a:schemeClr>
                </a:solidFill>
              </a:rPr>
              <a:t>DRAFT FOR DISCUSSION</a:t>
            </a:r>
          </a:p>
        </p:txBody>
      </p:sp>
    </p:spTree>
    <p:extLst>
      <p:ext uri="{BB962C8B-B14F-4D97-AF65-F5344CB8AC3E}">
        <p14:creationId xmlns:p14="http://schemas.microsoft.com/office/powerpoint/2010/main" val="3213517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rgbClr val="00C0B5"/>
          </a:solidFill>
          <a:latin typeface="+mj-lt"/>
          <a:ea typeface="ＭＳ Ｐゴシック" charset="0"/>
          <a:cs typeface="+mj-cs"/>
        </a:defRPr>
      </a:lvl1pPr>
      <a:lvl2pPr algn="l" rtl="0" eaLnBrk="1" fontAlgn="base" hangingPunct="1">
        <a:spcBef>
          <a:spcPct val="0"/>
        </a:spcBef>
        <a:spcAft>
          <a:spcPct val="0"/>
        </a:spcAft>
        <a:defRPr sz="3600">
          <a:solidFill>
            <a:srgbClr val="00C0B5"/>
          </a:solidFill>
          <a:latin typeface="Arial" charset="0"/>
          <a:ea typeface="ＭＳ Ｐゴシック" charset="0"/>
        </a:defRPr>
      </a:lvl2pPr>
      <a:lvl3pPr algn="l" rtl="0" eaLnBrk="1" fontAlgn="base" hangingPunct="1">
        <a:spcBef>
          <a:spcPct val="0"/>
        </a:spcBef>
        <a:spcAft>
          <a:spcPct val="0"/>
        </a:spcAft>
        <a:defRPr sz="3600">
          <a:solidFill>
            <a:srgbClr val="00C0B5"/>
          </a:solidFill>
          <a:latin typeface="Arial" charset="0"/>
          <a:ea typeface="ＭＳ Ｐゴシック" charset="0"/>
        </a:defRPr>
      </a:lvl3pPr>
      <a:lvl4pPr algn="l" rtl="0" eaLnBrk="1" fontAlgn="base" hangingPunct="1">
        <a:spcBef>
          <a:spcPct val="0"/>
        </a:spcBef>
        <a:spcAft>
          <a:spcPct val="0"/>
        </a:spcAft>
        <a:defRPr sz="3600">
          <a:solidFill>
            <a:srgbClr val="00C0B5"/>
          </a:solidFill>
          <a:latin typeface="Arial" charset="0"/>
          <a:ea typeface="ＭＳ Ｐゴシック" charset="0"/>
        </a:defRPr>
      </a:lvl4pPr>
      <a:lvl5pPr algn="l" rtl="0" eaLnBrk="1" fontAlgn="base" hangingPunct="1">
        <a:spcBef>
          <a:spcPct val="0"/>
        </a:spcBef>
        <a:spcAft>
          <a:spcPct val="0"/>
        </a:spcAft>
        <a:defRPr sz="3600">
          <a:solidFill>
            <a:srgbClr val="00C0B5"/>
          </a:solidFill>
          <a:latin typeface="Arial" charset="0"/>
          <a:ea typeface="ＭＳ Ｐゴシック" charset="0"/>
        </a:defRPr>
      </a:lvl5pPr>
      <a:lvl6pPr marL="457200" algn="l" rtl="0" eaLnBrk="1" fontAlgn="base" hangingPunct="1">
        <a:spcBef>
          <a:spcPct val="0"/>
        </a:spcBef>
        <a:spcAft>
          <a:spcPct val="0"/>
        </a:spcAft>
        <a:defRPr sz="3600">
          <a:solidFill>
            <a:srgbClr val="00C0B5"/>
          </a:solidFill>
          <a:latin typeface="Arial" charset="0"/>
        </a:defRPr>
      </a:lvl6pPr>
      <a:lvl7pPr marL="914400" algn="l" rtl="0" eaLnBrk="1" fontAlgn="base" hangingPunct="1">
        <a:spcBef>
          <a:spcPct val="0"/>
        </a:spcBef>
        <a:spcAft>
          <a:spcPct val="0"/>
        </a:spcAft>
        <a:defRPr sz="3600">
          <a:solidFill>
            <a:srgbClr val="00C0B5"/>
          </a:solidFill>
          <a:latin typeface="Arial" charset="0"/>
        </a:defRPr>
      </a:lvl7pPr>
      <a:lvl8pPr marL="1371600" algn="l" rtl="0" eaLnBrk="1" fontAlgn="base" hangingPunct="1">
        <a:spcBef>
          <a:spcPct val="0"/>
        </a:spcBef>
        <a:spcAft>
          <a:spcPct val="0"/>
        </a:spcAft>
        <a:defRPr sz="3600">
          <a:solidFill>
            <a:srgbClr val="00C0B5"/>
          </a:solidFill>
          <a:latin typeface="Arial" charset="0"/>
        </a:defRPr>
      </a:lvl8pPr>
      <a:lvl9pPr marL="1828800" algn="l" rtl="0" eaLnBrk="1" fontAlgn="base" hangingPunct="1">
        <a:spcBef>
          <a:spcPct val="0"/>
        </a:spcBef>
        <a:spcAft>
          <a:spcPct val="0"/>
        </a:spcAft>
        <a:defRPr sz="3600">
          <a:solidFill>
            <a:srgbClr val="00C0B5"/>
          </a:solidFill>
          <a:latin typeface="Arial" charset="0"/>
        </a:defRPr>
      </a:lvl9pPr>
    </p:titleStyle>
    <p:bodyStyle>
      <a:lvl1pPr marL="342900" indent="-342900" algn="l" rtl="0" eaLnBrk="1" fontAlgn="base" hangingPunct="1">
        <a:spcBef>
          <a:spcPct val="20000"/>
        </a:spcBef>
        <a:spcAft>
          <a:spcPct val="0"/>
        </a:spcAft>
        <a:buClr>
          <a:srgbClr val="00C0B5"/>
        </a:buClr>
        <a:buChar char="•"/>
        <a:defRPr sz="24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rgbClr val="00C0B5"/>
        </a:buClr>
        <a:buChar char="–"/>
        <a:defRPr sz="20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00C0B5"/>
        </a:buClr>
        <a:buChar char="•"/>
        <a:defRPr>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00C0B5"/>
        </a:buClr>
        <a:buChar char="–"/>
        <a:defRPr sz="16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00C0B5"/>
        </a:buClr>
        <a:buChar char="»"/>
        <a:defRPr sz="16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00C0B5"/>
        </a:buClr>
        <a:buChar char="»"/>
        <a:defRPr sz="1600">
          <a:solidFill>
            <a:schemeClr val="tx1"/>
          </a:solidFill>
          <a:latin typeface="+mn-lt"/>
        </a:defRPr>
      </a:lvl6pPr>
      <a:lvl7pPr marL="2971800" indent="-228600" algn="l" rtl="0" eaLnBrk="1" fontAlgn="base" hangingPunct="1">
        <a:spcBef>
          <a:spcPct val="20000"/>
        </a:spcBef>
        <a:spcAft>
          <a:spcPct val="0"/>
        </a:spcAft>
        <a:buClr>
          <a:srgbClr val="00C0B5"/>
        </a:buClr>
        <a:buChar char="»"/>
        <a:defRPr sz="1600">
          <a:solidFill>
            <a:schemeClr val="tx1"/>
          </a:solidFill>
          <a:latin typeface="+mn-lt"/>
        </a:defRPr>
      </a:lvl7pPr>
      <a:lvl8pPr marL="3429000" indent="-228600" algn="l" rtl="0" eaLnBrk="1" fontAlgn="base" hangingPunct="1">
        <a:spcBef>
          <a:spcPct val="20000"/>
        </a:spcBef>
        <a:spcAft>
          <a:spcPct val="0"/>
        </a:spcAft>
        <a:buClr>
          <a:srgbClr val="00C0B5"/>
        </a:buClr>
        <a:buChar char="»"/>
        <a:defRPr sz="1600">
          <a:solidFill>
            <a:schemeClr val="tx1"/>
          </a:solidFill>
          <a:latin typeface="+mn-lt"/>
        </a:defRPr>
      </a:lvl8pPr>
      <a:lvl9pPr marL="3886200" indent="-228600" algn="l" rtl="0" eaLnBrk="1" fontAlgn="base" hangingPunct="1">
        <a:spcBef>
          <a:spcPct val="20000"/>
        </a:spcBef>
        <a:spcAft>
          <a:spcPct val="0"/>
        </a:spcAft>
        <a:buClr>
          <a:srgbClr val="00C0B5"/>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08567" y="414338"/>
            <a:ext cx="109728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808567"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8"/>
          <p:cNvSpPr>
            <a:spLocks noChangeArrowheads="1"/>
          </p:cNvSpPr>
          <p:nvPr/>
        </p:nvSpPr>
        <p:spPr bwMode="auto">
          <a:xfrm>
            <a:off x="1" y="0"/>
            <a:ext cx="359833"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altLang="en-US" sz="1800">
              <a:solidFill>
                <a:srgbClr val="FFFFFF"/>
              </a:solidFill>
            </a:endParaRPr>
          </a:p>
        </p:txBody>
      </p:sp>
      <p:sp>
        <p:nvSpPr>
          <p:cNvPr id="1029" name="Line 8"/>
          <p:cNvSpPr>
            <a:spLocks noChangeShapeType="1"/>
          </p:cNvSpPr>
          <p:nvPr/>
        </p:nvSpPr>
        <p:spPr bwMode="auto">
          <a:xfrm>
            <a:off x="395818" y="6502400"/>
            <a:ext cx="11385549" cy="0"/>
          </a:xfrm>
          <a:prstGeom prst="line">
            <a:avLst/>
          </a:prstGeom>
          <a:noFill/>
          <a:ln w="9525">
            <a:solidFill>
              <a:srgbClr val="00C0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solidFill>
                <a:srgbClr val="000000"/>
              </a:solidFill>
            </a:endParaRPr>
          </a:p>
        </p:txBody>
      </p:sp>
      <p:sp>
        <p:nvSpPr>
          <p:cNvPr id="13" name="Slide Number Placeholder 5"/>
          <p:cNvSpPr txBox="1">
            <a:spLocks/>
          </p:cNvSpPr>
          <p:nvPr/>
        </p:nvSpPr>
        <p:spPr bwMode="auto">
          <a:xfrm>
            <a:off x="11104034" y="6535739"/>
            <a:ext cx="677333"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110000"/>
              </a:lnSpc>
              <a:spcBef>
                <a:spcPct val="50000"/>
              </a:spcBef>
              <a:buClr>
                <a:srgbClr val="000000"/>
              </a:buClr>
            </a:pPr>
            <a:fld id="{1EE3C542-6125-4DC6-8EED-E45888ABEE8D}" type="slidenum">
              <a:rPr lang="en-GB" altLang="en-US" sz="1000" b="1">
                <a:solidFill>
                  <a:srgbClr val="00C0B5"/>
                </a:solidFill>
                <a:cs typeface="Arial" charset="0"/>
              </a:rPr>
              <a:pPr algn="r">
                <a:lnSpc>
                  <a:spcPct val="110000"/>
                </a:lnSpc>
                <a:spcBef>
                  <a:spcPct val="50000"/>
                </a:spcBef>
                <a:buClr>
                  <a:srgbClr val="000000"/>
                </a:buClr>
              </a:pPr>
              <a:t>‹#›</a:t>
            </a:fld>
            <a:endParaRPr lang="en-GB" altLang="en-US" sz="1000" b="1">
              <a:solidFill>
                <a:srgbClr val="00C0B5"/>
              </a:solidFill>
              <a:cs typeface="Arial" charset="0"/>
            </a:endParaRPr>
          </a:p>
        </p:txBody>
      </p:sp>
    </p:spTree>
    <p:extLst>
      <p:ext uri="{BB962C8B-B14F-4D97-AF65-F5344CB8AC3E}">
        <p14:creationId xmlns:p14="http://schemas.microsoft.com/office/powerpoint/2010/main" val="21495701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fontAlgn="base" hangingPunct="1">
        <a:spcBef>
          <a:spcPct val="0"/>
        </a:spcBef>
        <a:spcAft>
          <a:spcPct val="0"/>
        </a:spcAft>
        <a:defRPr sz="3600" kern="1200">
          <a:solidFill>
            <a:srgbClr val="00C0B5"/>
          </a:solidFill>
          <a:latin typeface="+mj-lt"/>
          <a:ea typeface="+mj-ea"/>
          <a:cs typeface="+mj-cs"/>
        </a:defRPr>
      </a:lvl1pPr>
      <a:lvl2pPr algn="l" rtl="0" eaLnBrk="1" fontAlgn="base" hangingPunct="1">
        <a:spcBef>
          <a:spcPct val="0"/>
        </a:spcBef>
        <a:spcAft>
          <a:spcPct val="0"/>
        </a:spcAft>
        <a:defRPr sz="3600">
          <a:solidFill>
            <a:srgbClr val="00C0B5"/>
          </a:solidFill>
          <a:latin typeface="Arial" panose="020B0604020202020204" pitchFamily="34" charset="0"/>
        </a:defRPr>
      </a:lvl2pPr>
      <a:lvl3pPr algn="l" rtl="0" eaLnBrk="1" fontAlgn="base" hangingPunct="1">
        <a:spcBef>
          <a:spcPct val="0"/>
        </a:spcBef>
        <a:spcAft>
          <a:spcPct val="0"/>
        </a:spcAft>
        <a:defRPr sz="3600">
          <a:solidFill>
            <a:srgbClr val="00C0B5"/>
          </a:solidFill>
          <a:latin typeface="Arial" panose="020B0604020202020204" pitchFamily="34" charset="0"/>
        </a:defRPr>
      </a:lvl3pPr>
      <a:lvl4pPr algn="l" rtl="0" eaLnBrk="1" fontAlgn="base" hangingPunct="1">
        <a:spcBef>
          <a:spcPct val="0"/>
        </a:spcBef>
        <a:spcAft>
          <a:spcPct val="0"/>
        </a:spcAft>
        <a:defRPr sz="3600">
          <a:solidFill>
            <a:srgbClr val="00C0B5"/>
          </a:solidFill>
          <a:latin typeface="Arial" panose="020B0604020202020204" pitchFamily="34" charset="0"/>
        </a:defRPr>
      </a:lvl4pPr>
      <a:lvl5pPr algn="l" rtl="0" eaLnBrk="1" fontAlgn="base" hangingPunct="1">
        <a:spcBef>
          <a:spcPct val="0"/>
        </a:spcBef>
        <a:spcAft>
          <a:spcPct val="0"/>
        </a:spcAft>
        <a:defRPr sz="3600">
          <a:solidFill>
            <a:srgbClr val="00C0B5"/>
          </a:solidFill>
          <a:latin typeface="Arial" panose="020B0604020202020204" pitchFamily="34" charset="0"/>
        </a:defRPr>
      </a:lvl5pPr>
      <a:lvl6pPr marL="457200" algn="l" rtl="0" eaLnBrk="1" fontAlgn="base" hangingPunct="1">
        <a:spcBef>
          <a:spcPct val="0"/>
        </a:spcBef>
        <a:spcAft>
          <a:spcPct val="0"/>
        </a:spcAft>
        <a:defRPr sz="3600">
          <a:solidFill>
            <a:srgbClr val="00C0B5"/>
          </a:solidFill>
          <a:latin typeface="Arial" panose="020B0604020202020204" pitchFamily="34" charset="0"/>
        </a:defRPr>
      </a:lvl6pPr>
      <a:lvl7pPr marL="914400" algn="l" rtl="0" eaLnBrk="1" fontAlgn="base" hangingPunct="1">
        <a:spcBef>
          <a:spcPct val="0"/>
        </a:spcBef>
        <a:spcAft>
          <a:spcPct val="0"/>
        </a:spcAft>
        <a:defRPr sz="3600">
          <a:solidFill>
            <a:srgbClr val="00C0B5"/>
          </a:solidFill>
          <a:latin typeface="Arial" panose="020B0604020202020204" pitchFamily="34" charset="0"/>
        </a:defRPr>
      </a:lvl7pPr>
      <a:lvl8pPr marL="1371600" algn="l" rtl="0" eaLnBrk="1" fontAlgn="base" hangingPunct="1">
        <a:spcBef>
          <a:spcPct val="0"/>
        </a:spcBef>
        <a:spcAft>
          <a:spcPct val="0"/>
        </a:spcAft>
        <a:defRPr sz="3600">
          <a:solidFill>
            <a:srgbClr val="00C0B5"/>
          </a:solidFill>
          <a:latin typeface="Arial" panose="020B0604020202020204" pitchFamily="34" charset="0"/>
        </a:defRPr>
      </a:lvl8pPr>
      <a:lvl9pPr marL="1828800" algn="l" rtl="0" eaLnBrk="1" fontAlgn="base" hangingPunct="1">
        <a:spcBef>
          <a:spcPct val="0"/>
        </a:spcBef>
        <a:spcAft>
          <a:spcPct val="0"/>
        </a:spcAft>
        <a:defRPr sz="3600">
          <a:solidFill>
            <a:srgbClr val="00C0B5"/>
          </a:solidFill>
          <a:latin typeface="Arial" panose="020B0604020202020204" pitchFamily="34" charset="0"/>
        </a:defRPr>
      </a:lvl9pPr>
    </p:titleStyle>
    <p:bodyStyle>
      <a:lvl1pPr marL="342900" indent="-342900" algn="l" rtl="0" eaLnBrk="1" fontAlgn="base" hangingPunct="1">
        <a:spcBef>
          <a:spcPct val="20000"/>
        </a:spcBef>
        <a:spcAft>
          <a:spcPct val="0"/>
        </a:spcAft>
        <a:buClr>
          <a:srgbClr val="00C0B5"/>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00C0B5"/>
        </a:buClr>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C0B5"/>
        </a:buClr>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00C0B5"/>
        </a:buClr>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00C0B5"/>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259" y="542693"/>
            <a:ext cx="11426282" cy="5473794"/>
          </a:xfrm>
        </p:spPr>
        <p:txBody>
          <a:bodyPr/>
          <a:lstStyle/>
          <a:p>
            <a:pPr marL="0" indent="0">
              <a:buFont typeface="Arial" charset="0"/>
              <a:buNone/>
              <a:defRPr/>
            </a:pPr>
            <a:r>
              <a:rPr lang="en-GB" sz="5400" b="1">
                <a:solidFill>
                  <a:srgbClr val="7030A0"/>
                </a:solidFill>
              </a:rPr>
              <a:t>Windrush Compensation</a:t>
            </a:r>
          </a:p>
          <a:p>
            <a:pPr marL="0" indent="0">
              <a:buFont typeface="Arial" charset="0"/>
              <a:buNone/>
              <a:defRPr/>
            </a:pPr>
            <a:r>
              <a:rPr lang="en-GB" sz="5400" b="1">
                <a:solidFill>
                  <a:srgbClr val="7030A0"/>
                </a:solidFill>
              </a:rPr>
              <a:t>Advocacy Support Fund (WCASF)</a:t>
            </a:r>
          </a:p>
          <a:p>
            <a:pPr marL="0" indent="0">
              <a:buNone/>
            </a:pPr>
            <a:endParaRPr lang="en-GB" altLang="en-US" sz="3600" b="1">
              <a:solidFill>
                <a:srgbClr val="7030A0"/>
              </a:solidFill>
            </a:endParaRPr>
          </a:p>
          <a:p>
            <a:pPr marL="0" indent="0">
              <a:buNone/>
            </a:pPr>
            <a:r>
              <a:rPr lang="en-GB" altLang="en-US" sz="3600" b="1">
                <a:solidFill>
                  <a:srgbClr val="7030A0"/>
                </a:solidFill>
              </a:rPr>
              <a:t>Design &amp; Development of WCASF.</a:t>
            </a:r>
          </a:p>
          <a:p>
            <a:pPr marL="0" indent="0">
              <a:buNone/>
            </a:pPr>
            <a:endParaRPr lang="en-GB" altLang="en-US" sz="2000"/>
          </a:p>
          <a:p>
            <a:pPr marL="0" indent="0">
              <a:buNone/>
            </a:pPr>
            <a:endParaRPr lang="en-GB" altLang="en-US" sz="2000" b="1"/>
          </a:p>
          <a:p>
            <a:pPr marL="0" indent="0">
              <a:buNone/>
            </a:pPr>
            <a:r>
              <a:rPr lang="en-GB" altLang="en-US" sz="2000" b="1"/>
              <a:t>Version</a:t>
            </a:r>
            <a:r>
              <a:rPr lang="en-GB" altLang="en-US" sz="2000"/>
              <a:t>:  Final</a:t>
            </a:r>
          </a:p>
          <a:p>
            <a:pPr marL="0" indent="0">
              <a:buNone/>
            </a:pPr>
            <a:r>
              <a:rPr lang="en-GB" altLang="en-US" sz="2000" b="1"/>
              <a:t>Authors</a:t>
            </a:r>
            <a:r>
              <a:rPr lang="en-GB" altLang="en-US" sz="2000"/>
              <a:t>: WCASF Design and Live Running Team</a:t>
            </a:r>
            <a:endParaRPr lang="en-GB" sz="3600">
              <a:solidFill>
                <a:srgbClr val="7030A0"/>
              </a:solidFill>
            </a:endParaRPr>
          </a:p>
        </p:txBody>
      </p:sp>
      <p:sp>
        <p:nvSpPr>
          <p:cNvPr id="5" name="Rectangle 4"/>
          <p:cNvSpPr/>
          <p:nvPr/>
        </p:nvSpPr>
        <p:spPr>
          <a:xfrm>
            <a:off x="930966" y="4886236"/>
            <a:ext cx="9266582" cy="369332"/>
          </a:xfrm>
          <a:prstGeom prst="rect">
            <a:avLst/>
          </a:prstGeom>
        </p:spPr>
        <p:txBody>
          <a:bodyPr wrap="square">
            <a:spAutoFit/>
          </a:bodyPr>
          <a:lstStyle/>
          <a:p>
            <a:r>
              <a:rPr lang="en-GB" altLang="en-US"/>
              <a:t> </a:t>
            </a:r>
          </a:p>
        </p:txBody>
      </p:sp>
      <p:pic>
        <p:nvPicPr>
          <p:cNvPr id="2" name="Picture 1" descr="Agenda-background-graphic">
            <a:extLst>
              <a:ext uri="{FF2B5EF4-FFF2-40B4-BE49-F238E27FC236}">
                <a16:creationId xmlns:a16="http://schemas.microsoft.com/office/drawing/2014/main" id="{0E5D791A-9C1E-7EF5-E0C9-D91590FA9125}"/>
              </a:ext>
            </a:extLst>
          </p:cNvPr>
          <p:cNvPicPr>
            <a:picLocks noChangeAspect="1"/>
          </p:cNvPicPr>
          <p:nvPr/>
        </p:nvPicPr>
        <p:blipFill>
          <a:blip r:embed="rId3" cstate="print">
            <a:extLst>
              <a:ext uri="{28A0092B-C50C-407E-A947-70E740481C1C}">
                <a14:useLocalDpi xmlns:a14="http://schemas.microsoft.com/office/drawing/2010/main" val="0"/>
              </a:ext>
            </a:extLst>
          </a:blip>
          <a:srcRect l="32502" t="24128" b="43546"/>
          <a:stretch>
            <a:fillRect/>
          </a:stretch>
        </p:blipFill>
        <p:spPr bwMode="auto">
          <a:xfrm>
            <a:off x="8802029" y="4467923"/>
            <a:ext cx="2943922" cy="120433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4785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167640"/>
            <a:ext cx="11226846" cy="871451"/>
          </a:xfrm>
        </p:spPr>
        <p:txBody>
          <a:bodyPr/>
          <a:lstStyle/>
          <a:p>
            <a:r>
              <a:rPr lang="en-GB" sz="3200" b="1"/>
              <a:t>Stakeholder Feedback</a:t>
            </a:r>
            <a:br>
              <a:rPr lang="en-GB" sz="3200">
                <a:latin typeface="+mj-lt"/>
              </a:rPr>
            </a:br>
            <a:br>
              <a:rPr lang="en-GB" sz="2800" b="1"/>
            </a:br>
            <a:br>
              <a:rPr lang="en-GB" sz="2800" b="1"/>
            </a:br>
            <a:endParaRPr lang="en-GB" sz="2800" b="1"/>
          </a:p>
        </p:txBody>
      </p:sp>
      <p:sp>
        <p:nvSpPr>
          <p:cNvPr id="3" name="Content Placeholder 2"/>
          <p:cNvSpPr>
            <a:spLocks noGrp="1"/>
          </p:cNvSpPr>
          <p:nvPr>
            <p:ph idx="1"/>
          </p:nvPr>
        </p:nvSpPr>
        <p:spPr>
          <a:xfrm>
            <a:off x="452198" y="571500"/>
            <a:ext cx="11384249" cy="10339013"/>
          </a:xfrm>
        </p:spPr>
        <p:txBody>
          <a:bodyPr/>
          <a:lstStyle/>
          <a:p>
            <a:pPr marL="0" indent="0">
              <a:buNone/>
            </a:pPr>
            <a:endParaRPr lang="en-GB" sz="1400" b="1">
              <a:latin typeface="+mj-lt"/>
              <a:ea typeface="Calibri" panose="020F0502020204030204" pitchFamily="34" charset="0"/>
            </a:endParaRPr>
          </a:p>
          <a:p>
            <a:pPr marL="0" lvl="0" indent="0">
              <a:buNone/>
            </a:pPr>
            <a:r>
              <a:rPr lang="en-GB" sz="1800" spc="-10">
                <a:latin typeface="Arial" panose="020B0604020202020204" pitchFamily="34" charset="0"/>
                <a:cs typeface="Arial" panose="020B0604020202020204" pitchFamily="34" charset="0"/>
              </a:rPr>
              <a:t>We have spoken to 30 stakeholders from 20 organisations around the country and of varying sizes, all serving different aspects of the Windrush community, including South Asian and African communities.</a:t>
            </a:r>
          </a:p>
          <a:p>
            <a:pPr marL="0" lvl="0" indent="0">
              <a:buNone/>
            </a:pPr>
            <a:endParaRPr lang="en-GB" sz="1800" spc="-10">
              <a:latin typeface="Arial" panose="020B0604020202020204" pitchFamily="34" charset="0"/>
              <a:ea typeface="Times New Roman" panose="02020603050405020304" pitchFamily="18" charset="0"/>
              <a:cs typeface="Arial" panose="020B0604020202020204" pitchFamily="34" charset="0"/>
            </a:endParaRPr>
          </a:p>
          <a:p>
            <a:pPr marL="0" lvl="0" indent="0">
              <a:buNone/>
            </a:pPr>
            <a:r>
              <a:rPr lang="en-GB" sz="1800" spc="-10">
                <a:effectLst/>
                <a:latin typeface="Arial" panose="020B0604020202020204" pitchFamily="34" charset="0"/>
                <a:ea typeface="Times New Roman" panose="02020603050405020304" pitchFamily="18" charset="0"/>
                <a:cs typeface="Arial" panose="020B0604020202020204" pitchFamily="34" charset="0"/>
              </a:rPr>
              <a:t>Alongside these sessions, we have run three roundtable meetings with a broader group of stakeholders including groups who have previously applied for and received CEF funding. </a:t>
            </a:r>
          </a:p>
          <a:p>
            <a:pPr marL="0" lvl="0" indent="0">
              <a:buNone/>
            </a:pPr>
            <a:endParaRPr lang="en-GB" sz="1800" spc="-10">
              <a:latin typeface="Arial" panose="020B0604020202020204" pitchFamily="34" charset="0"/>
              <a:ea typeface="Calibri" panose="020F0502020204030204" pitchFamily="34" charset="0"/>
              <a:cs typeface="Arial" panose="020B0604020202020204" pitchFamily="34" charset="0"/>
            </a:endParaRPr>
          </a:p>
          <a:p>
            <a:pPr marL="0" lvl="0" indent="0">
              <a:buNone/>
            </a:pPr>
            <a:r>
              <a:rPr lang="en-GB" sz="1800" spc="-10">
                <a:effectLst/>
                <a:latin typeface="Arial" panose="020B0604020202020204" pitchFamily="34" charset="0"/>
                <a:ea typeface="Calibri" panose="020F0502020204030204" pitchFamily="34" charset="0"/>
                <a:cs typeface="Arial" panose="020B0604020202020204" pitchFamily="34" charset="0"/>
              </a:rPr>
              <a:t>This feedback has been invaluable and has helped us to shape the design of the Windrush Compensation Advocacy Support Fund (WCASF). The key themes were:</a:t>
            </a:r>
          </a:p>
          <a:p>
            <a:pPr marL="0" lvl="0" indent="0">
              <a:buNone/>
            </a:pPr>
            <a:endParaRPr lang="en-GB" sz="1800" spc="-10">
              <a:latin typeface="Arial" panose="020B0604020202020204" pitchFamily="34" charset="0"/>
              <a:ea typeface="Calibri" panose="020F0502020204030204" pitchFamily="34" charset="0"/>
              <a:cs typeface="Arial" panose="020B0604020202020204" pitchFamily="34" charset="0"/>
            </a:endParaRPr>
          </a:p>
          <a:p>
            <a:pPr marL="0" lvl="0" indent="0">
              <a:buNone/>
            </a:pPr>
            <a:endParaRPr lang="en-GB" sz="1800" spc="-10">
              <a:effectLst/>
              <a:latin typeface="Arial" panose="020B0604020202020204" pitchFamily="34" charset="0"/>
              <a:ea typeface="Calibri" panose="020F0502020204030204" pitchFamily="34" charset="0"/>
              <a:cs typeface="Arial" panose="020B0604020202020204" pitchFamily="34" charset="0"/>
            </a:endParaRPr>
          </a:p>
          <a:p>
            <a:pPr marL="0" lvl="0" indent="0">
              <a:buNone/>
            </a:pPr>
            <a:endParaRPr lang="en-GB" sz="1800" spc="-10">
              <a:latin typeface="Arial" panose="020B0604020202020204" pitchFamily="34" charset="0"/>
              <a:ea typeface="Calibri" panose="020F0502020204030204" pitchFamily="34" charset="0"/>
              <a:cs typeface="Arial" panose="020B0604020202020204" pitchFamily="34" charset="0"/>
            </a:endParaRPr>
          </a:p>
          <a:p>
            <a:pPr marL="0" lvl="0" indent="0">
              <a:buNone/>
            </a:pP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GB" sz="2000"/>
          </a:p>
        </p:txBody>
      </p:sp>
      <p:sp>
        <p:nvSpPr>
          <p:cNvPr id="7" name="Rectangle 1"/>
          <p:cNvSpPr>
            <a:spLocks noChangeArrowheads="1"/>
          </p:cNvSpPr>
          <p:nvPr/>
        </p:nvSpPr>
        <p:spPr bwMode="auto">
          <a:xfrm>
            <a:off x="1232766" y="163731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 name="Table 3">
            <a:extLst>
              <a:ext uri="{FF2B5EF4-FFF2-40B4-BE49-F238E27FC236}">
                <a16:creationId xmlns:a16="http://schemas.microsoft.com/office/drawing/2014/main" id="{78FF1952-699E-5264-90B1-3A54EE3C20BD}"/>
              </a:ext>
            </a:extLst>
          </p:cNvPr>
          <p:cNvGraphicFramePr>
            <a:graphicFrameLocks noGrp="1"/>
          </p:cNvGraphicFramePr>
          <p:nvPr/>
        </p:nvGraphicFramePr>
        <p:xfrm>
          <a:off x="512956" y="3489960"/>
          <a:ext cx="10772264" cy="3002280"/>
        </p:xfrm>
        <a:graphic>
          <a:graphicData uri="http://schemas.openxmlformats.org/drawingml/2006/table">
            <a:tbl>
              <a:tblPr firstRow="1" bandRow="1">
                <a:tableStyleId>{5C22544A-7EE6-4342-B048-85BDC9FD1C3A}</a:tableStyleId>
              </a:tblPr>
              <a:tblGrid>
                <a:gridCol w="553844">
                  <a:extLst>
                    <a:ext uri="{9D8B030D-6E8A-4147-A177-3AD203B41FA5}">
                      <a16:colId xmlns:a16="http://schemas.microsoft.com/office/drawing/2014/main" val="2942509184"/>
                    </a:ext>
                  </a:extLst>
                </a:gridCol>
                <a:gridCol w="10218420">
                  <a:extLst>
                    <a:ext uri="{9D8B030D-6E8A-4147-A177-3AD203B41FA5}">
                      <a16:colId xmlns:a16="http://schemas.microsoft.com/office/drawing/2014/main" val="1426107451"/>
                    </a:ext>
                  </a:extLst>
                </a:gridCol>
              </a:tblGrid>
              <a:tr h="576072">
                <a:tc>
                  <a:txBody>
                    <a:bodyPr/>
                    <a:lstStyle/>
                    <a:p>
                      <a:r>
                        <a:rPr lang="en-GB" sz="1800" b="0" kern="1200" spc="-10">
                          <a:solidFill>
                            <a:schemeClr val="tx1"/>
                          </a:solidFill>
                          <a:effectLst/>
                          <a:latin typeface="Arial" panose="020B0604020202020204" pitchFamily="34" charset="0"/>
                          <a:cs typeface="Arial" panose="020B0604020202020204" pitchFamily="34" charset="0"/>
                        </a:rPr>
                        <a:t>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spc="-10">
                          <a:solidFill>
                            <a:schemeClr val="tx1"/>
                          </a:solidFill>
                          <a:effectLst/>
                          <a:latin typeface="Arial" panose="020B0604020202020204" pitchFamily="34" charset="0"/>
                          <a:ea typeface="+mn-ea"/>
                          <a:cs typeface="Arial" panose="020B0604020202020204" pitchFamily="34" charset="0"/>
                        </a:rPr>
                        <a:t>Some claimants require support with wider aspects of their lives, which forms part of the claimant telling ‘their story’ as part of completing a Windrush Compensation claim form.</a:t>
                      </a:r>
                      <a:endParaRPr lang="en-GB" sz="1800" b="0" kern="1200" spc="-1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extLst>
                  <a:ext uri="{0D108BD9-81ED-4DB2-BD59-A6C34878D82A}">
                    <a16:rowId xmlns:a16="http://schemas.microsoft.com/office/drawing/2014/main" val="2341930798"/>
                  </a:ext>
                </a:extLst>
              </a:tr>
              <a:tr h="441960">
                <a:tc>
                  <a:txBody>
                    <a:bodyPr/>
                    <a:lstStyle/>
                    <a:p>
                      <a:r>
                        <a:rPr lang="en-GB" b="0">
                          <a:solidFill>
                            <a:schemeClr val="tx1"/>
                          </a:solidFill>
                        </a:rPr>
                        <a:t>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r>
                        <a:rPr lang="en-GB" sz="1800" b="0" kern="1200" spc="-10">
                          <a:solidFill>
                            <a:schemeClr val="tx1"/>
                          </a:solidFill>
                          <a:effectLst/>
                          <a:latin typeface="Arial"/>
                          <a:ea typeface="+mn-ea"/>
                          <a:cs typeface="Arial"/>
                        </a:rPr>
                        <a:t>The Advocates must be trusted members of the Windrush Community, and Culturally Competent.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970137307"/>
                  </a:ext>
                </a:extLst>
              </a:tr>
              <a:tr h="576072">
                <a:tc>
                  <a:txBody>
                    <a:bodyPr/>
                    <a:lstStyle/>
                    <a:p>
                      <a:r>
                        <a:rPr lang="en-GB" b="0">
                          <a:solidFill>
                            <a:schemeClr val="tx1"/>
                          </a:solidFill>
                        </a:rPr>
                        <a:t>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tc>
                  <a:txBody>
                    <a:bodyPr/>
                    <a:lstStyle/>
                    <a:p>
                      <a:r>
                        <a:rPr lang="en-GB" sz="1800" b="0" kern="1200">
                          <a:solidFill>
                            <a:schemeClr val="dk1"/>
                          </a:solidFill>
                          <a:effectLst/>
                          <a:latin typeface="+mn-lt"/>
                          <a:ea typeface="+mn-ea"/>
                          <a:cs typeface="+mn-cs"/>
                        </a:rPr>
                        <a:t>Advocates will need upskilling or training, to ensure consistency of approach and clarity over role expectations.</a:t>
                      </a:r>
                      <a:endParaRPr lang="en-GB"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extLst>
                  <a:ext uri="{0D108BD9-81ED-4DB2-BD59-A6C34878D82A}">
                    <a16:rowId xmlns:a16="http://schemas.microsoft.com/office/drawing/2014/main" val="3519931277"/>
                  </a:ext>
                </a:extLst>
              </a:tr>
              <a:tr h="576072">
                <a:tc>
                  <a:txBody>
                    <a:bodyPr/>
                    <a:lstStyle/>
                    <a:p>
                      <a:r>
                        <a:rPr lang="en-GB" b="0">
                          <a:solidFill>
                            <a:schemeClr val="tx1"/>
                          </a:solidFill>
                        </a:rPr>
                        <a:t>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r>
                        <a:rPr lang="en-GB" sz="1800" b="0" kern="1200">
                          <a:solidFill>
                            <a:schemeClr val="dk1"/>
                          </a:solidFill>
                          <a:effectLst/>
                          <a:latin typeface="+mn-lt"/>
                          <a:ea typeface="+mn-ea"/>
                          <a:cs typeface="+mn-cs"/>
                        </a:rPr>
                        <a:t>Grass roots organisations may have the community trust required, but not the infrastructure or resources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544981596"/>
                  </a:ext>
                </a:extLst>
              </a:tr>
              <a:tr h="576072">
                <a:tc>
                  <a:txBody>
                    <a:bodyPr/>
                    <a:lstStyle/>
                    <a:p>
                      <a:r>
                        <a:rPr lang="en-GB" b="0">
                          <a:solidFill>
                            <a:schemeClr val="tx1"/>
                          </a:solidFill>
                        </a:rPr>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tc>
                  <a:txBody>
                    <a:bodyPr/>
                    <a:lstStyle/>
                    <a:p>
                      <a:r>
                        <a:rPr lang="en-GB" sz="1800" b="0" kern="1200">
                          <a:solidFill>
                            <a:schemeClr val="dk1"/>
                          </a:solidFill>
                          <a:effectLst/>
                          <a:latin typeface="+mn-lt"/>
                          <a:ea typeface="+mn-ea"/>
                          <a:cs typeface="+mn-cs"/>
                        </a:rPr>
                        <a:t>The ways in which Advocates can empower claimants to tell their story and set this out clearly and fully into a WCS application form.</a:t>
                      </a:r>
                      <a:endParaRPr lang="en-GB"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extLst>
                  <a:ext uri="{0D108BD9-81ED-4DB2-BD59-A6C34878D82A}">
                    <a16:rowId xmlns:a16="http://schemas.microsoft.com/office/drawing/2014/main" val="1576200555"/>
                  </a:ext>
                </a:extLst>
              </a:tr>
            </a:tbl>
          </a:graphicData>
        </a:graphic>
      </p:graphicFrame>
    </p:spTree>
    <p:extLst>
      <p:ext uri="{BB962C8B-B14F-4D97-AF65-F5344CB8AC3E}">
        <p14:creationId xmlns:p14="http://schemas.microsoft.com/office/powerpoint/2010/main" val="1426094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167640"/>
            <a:ext cx="11226846" cy="871451"/>
          </a:xfrm>
        </p:spPr>
        <p:txBody>
          <a:bodyPr/>
          <a:lstStyle/>
          <a:p>
            <a:r>
              <a:rPr lang="en-GB" sz="3200" b="1">
                <a:latin typeface="+mj-lt"/>
              </a:rPr>
              <a:t>WCASF – Key Principes </a:t>
            </a:r>
            <a:br>
              <a:rPr lang="en-GB" sz="3200">
                <a:latin typeface="+mj-lt"/>
              </a:rPr>
            </a:br>
            <a:br>
              <a:rPr lang="en-GB" sz="2800" b="1"/>
            </a:br>
            <a:br>
              <a:rPr lang="en-GB" sz="2800" b="1"/>
            </a:br>
            <a:endParaRPr lang="en-GB" sz="2800" b="1"/>
          </a:p>
        </p:txBody>
      </p:sp>
      <p:sp>
        <p:nvSpPr>
          <p:cNvPr id="3" name="Content Placeholder 2"/>
          <p:cNvSpPr>
            <a:spLocks noGrp="1"/>
          </p:cNvSpPr>
          <p:nvPr>
            <p:ph idx="1"/>
          </p:nvPr>
        </p:nvSpPr>
        <p:spPr>
          <a:xfrm>
            <a:off x="452198" y="345782"/>
            <a:ext cx="11384249" cy="10564731"/>
          </a:xfrm>
        </p:spPr>
        <p:txBody>
          <a:bodyPr/>
          <a:lstStyle/>
          <a:p>
            <a:pPr marL="0" indent="0">
              <a:buNone/>
            </a:pPr>
            <a:endParaRPr lang="en-GB" sz="1400" b="1">
              <a:latin typeface="+mj-lt"/>
              <a:ea typeface="Calibri" panose="020F0502020204030204" pitchFamily="34" charset="0"/>
            </a:endParaRPr>
          </a:p>
          <a:p>
            <a:pPr marL="0" lvl="0" indent="0">
              <a:buNone/>
            </a:pPr>
            <a:r>
              <a:rPr lang="en-GB" sz="1800" spc="-10">
                <a:latin typeface="Arial" panose="020B0604020202020204" pitchFamily="34" charset="0"/>
                <a:cs typeface="Arial" panose="020B0604020202020204" pitchFamily="34" charset="0"/>
              </a:rPr>
              <a:t>On the key themes, we listened, and they have helped shape the fund by:</a:t>
            </a:r>
            <a:endParaRPr lang="en-GB" sz="1800" spc="-10">
              <a:effectLst/>
              <a:latin typeface="Arial" panose="020B0604020202020204" pitchFamily="34" charset="0"/>
              <a:ea typeface="Calibri" panose="020F0502020204030204" pitchFamily="34" charset="0"/>
              <a:cs typeface="Arial" panose="020B0604020202020204" pitchFamily="34" charset="0"/>
            </a:endParaRPr>
          </a:p>
          <a:p>
            <a:pPr marL="0" lvl="0" indent="0">
              <a:buNone/>
            </a:pPr>
            <a:endParaRPr lang="en-GB" sz="1800" spc="-10">
              <a:latin typeface="Arial" panose="020B0604020202020204" pitchFamily="34" charset="0"/>
              <a:ea typeface="Calibri" panose="020F0502020204030204" pitchFamily="34" charset="0"/>
              <a:cs typeface="Arial" panose="020B0604020202020204" pitchFamily="34" charset="0"/>
            </a:endParaRPr>
          </a:p>
          <a:p>
            <a:pPr marL="0" lvl="0" indent="0">
              <a:buNone/>
            </a:pPr>
            <a:endParaRPr lang="en-GB" sz="1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1"/>
          <p:cNvSpPr>
            <a:spLocks noChangeArrowheads="1"/>
          </p:cNvSpPr>
          <p:nvPr/>
        </p:nvSpPr>
        <p:spPr bwMode="auto">
          <a:xfrm>
            <a:off x="1232766" y="163731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 name="Table 3">
            <a:extLst>
              <a:ext uri="{FF2B5EF4-FFF2-40B4-BE49-F238E27FC236}">
                <a16:creationId xmlns:a16="http://schemas.microsoft.com/office/drawing/2014/main" id="{78FF1952-699E-5264-90B1-3A54EE3C20BD}"/>
              </a:ext>
            </a:extLst>
          </p:cNvPr>
          <p:cNvGraphicFramePr>
            <a:graphicFrameLocks noGrp="1"/>
          </p:cNvGraphicFramePr>
          <p:nvPr/>
        </p:nvGraphicFramePr>
        <p:xfrm>
          <a:off x="512955" y="1039091"/>
          <a:ext cx="11520242" cy="3724391"/>
        </p:xfrm>
        <a:graphic>
          <a:graphicData uri="http://schemas.openxmlformats.org/drawingml/2006/table">
            <a:tbl>
              <a:tblPr firstRow="1" bandRow="1">
                <a:tableStyleId>{5C22544A-7EE6-4342-B048-85BDC9FD1C3A}</a:tableStyleId>
              </a:tblPr>
              <a:tblGrid>
                <a:gridCol w="386335">
                  <a:extLst>
                    <a:ext uri="{9D8B030D-6E8A-4147-A177-3AD203B41FA5}">
                      <a16:colId xmlns:a16="http://schemas.microsoft.com/office/drawing/2014/main" val="2942509184"/>
                    </a:ext>
                  </a:extLst>
                </a:gridCol>
                <a:gridCol w="11133907">
                  <a:extLst>
                    <a:ext uri="{9D8B030D-6E8A-4147-A177-3AD203B41FA5}">
                      <a16:colId xmlns:a16="http://schemas.microsoft.com/office/drawing/2014/main" val="1426107451"/>
                    </a:ext>
                  </a:extLst>
                </a:gridCol>
              </a:tblGrid>
              <a:tr h="652871">
                <a:tc>
                  <a:txBody>
                    <a:bodyPr/>
                    <a:lstStyle/>
                    <a:p>
                      <a:r>
                        <a:rPr lang="en-GB" sz="1800" b="0" kern="1200" spc="-10">
                          <a:solidFill>
                            <a:schemeClr val="tx1"/>
                          </a:solidFill>
                          <a:effectLst/>
                          <a:latin typeface="Arial" panose="020B0604020202020204" pitchFamily="34" charset="0"/>
                          <a:cs typeface="Arial" panose="020B0604020202020204" pitchFamily="34" charset="0"/>
                        </a:rPr>
                        <a:t>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800" b="0" kern="1200" spc="-10">
                          <a:solidFill>
                            <a:schemeClr val="tx1"/>
                          </a:solidFill>
                          <a:effectLst/>
                          <a:latin typeface="Arial"/>
                          <a:ea typeface="+mn-ea"/>
                          <a:cs typeface="Arial"/>
                        </a:rPr>
                        <a:t>The role of an advocate will be to support the claimant to obtain and gather supporting information to enable them to tell their story on the claim form. Support will also include sign-posting and referrals.</a:t>
                      </a:r>
                      <a:endParaRPr lang="en-GB" sz="1800" b="0" kern="1200" spc="-10">
                        <a:solidFill>
                          <a:schemeClr val="tx1"/>
                        </a:solidFill>
                        <a:effectLst/>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extLst>
                  <a:ext uri="{0D108BD9-81ED-4DB2-BD59-A6C34878D82A}">
                    <a16:rowId xmlns:a16="http://schemas.microsoft.com/office/drawing/2014/main" val="2341930798"/>
                  </a:ext>
                </a:extLst>
              </a:tr>
              <a:tr h="932672">
                <a:tc>
                  <a:txBody>
                    <a:bodyPr/>
                    <a:lstStyle/>
                    <a:p>
                      <a:r>
                        <a:rPr lang="en-GB" b="0">
                          <a:solidFill>
                            <a:schemeClr val="tx1"/>
                          </a:solidFill>
                        </a:rPr>
                        <a:t>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r>
                        <a:rPr lang="en-GB" sz="1800" b="0" kern="1200" spc="-10">
                          <a:solidFill>
                            <a:schemeClr val="tx1"/>
                          </a:solidFill>
                          <a:effectLst/>
                          <a:latin typeface="Arial"/>
                          <a:ea typeface="+mn-ea"/>
                          <a:cs typeface="Arial"/>
                        </a:rPr>
                        <a:t>The eligibility criteria for Year 1, to enable swift mobilisation, will be for established Windrush Compensation Advocates with established trust and community links that are culturally competent, so that advocates can begin supporting people as quickly as possible. We will widen eligibility in Years 2 and 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970137307"/>
                  </a:ext>
                </a:extLst>
              </a:tr>
              <a:tr h="652871">
                <a:tc>
                  <a:txBody>
                    <a:bodyPr/>
                    <a:lstStyle/>
                    <a:p>
                      <a:r>
                        <a:rPr lang="en-GB" b="0">
                          <a:solidFill>
                            <a:schemeClr val="tx1"/>
                          </a:solidFill>
                        </a:rPr>
                        <a:t>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tc>
                  <a:txBody>
                    <a:bodyPr/>
                    <a:lstStyle/>
                    <a:p>
                      <a:r>
                        <a:rPr lang="en-GB" sz="1800" b="0" kern="1200">
                          <a:solidFill>
                            <a:schemeClr val="dk1"/>
                          </a:solidFill>
                          <a:effectLst/>
                          <a:latin typeface="+mn-lt"/>
                          <a:ea typeface="+mn-ea"/>
                          <a:cs typeface="+mn-cs"/>
                        </a:rPr>
                        <a:t>We will provide limited training. This is because the key role of the advocate is to reach people who currently have not applied and support them to submit a viable and eligible claim. </a:t>
                      </a:r>
                      <a:endParaRPr lang="en-GB"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extLst>
                  <a:ext uri="{0D108BD9-81ED-4DB2-BD59-A6C34878D82A}">
                    <a16:rowId xmlns:a16="http://schemas.microsoft.com/office/drawing/2014/main" val="3519931277"/>
                  </a:ext>
                </a:extLst>
              </a:tr>
              <a:tr h="932672">
                <a:tc>
                  <a:txBody>
                    <a:bodyPr/>
                    <a:lstStyle/>
                    <a:p>
                      <a:r>
                        <a:rPr lang="en-GB" b="0">
                          <a:solidFill>
                            <a:schemeClr val="tx1"/>
                          </a:solidFill>
                        </a:rPr>
                        <a:t>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r>
                        <a:rPr lang="en-GB" sz="1800" b="0" kern="1200">
                          <a:solidFill>
                            <a:schemeClr val="dk1"/>
                          </a:solidFill>
                          <a:effectLst/>
                          <a:latin typeface="+mn-lt"/>
                          <a:ea typeface="+mn-ea"/>
                          <a:cs typeface="+mn-cs"/>
                        </a:rPr>
                        <a:t>We have factored this into the eligibility criteria, whilst in Year 1 newly formed/established organisations who have not delivered Windrush Compensation Advocacy support before, can spend the first-year building networks, community links and putting in place the required infrastructure.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544981596"/>
                  </a:ext>
                </a:extLst>
              </a:tr>
              <a:tr h="553305">
                <a:tc>
                  <a:txBody>
                    <a:bodyPr/>
                    <a:lstStyle/>
                    <a:p>
                      <a:r>
                        <a:rPr lang="en-GB" b="0">
                          <a:solidFill>
                            <a:schemeClr val="tx1"/>
                          </a:solidFill>
                        </a:rPr>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tc>
                  <a:txBody>
                    <a:bodyPr/>
                    <a:lstStyle/>
                    <a:p>
                      <a:r>
                        <a:rPr lang="en-GB" sz="1800" b="0" kern="1200">
                          <a:solidFill>
                            <a:schemeClr val="dk1"/>
                          </a:solidFill>
                          <a:effectLst/>
                          <a:latin typeface="+mn-lt"/>
                          <a:ea typeface="+mn-ea"/>
                          <a:cs typeface="+mn-cs"/>
                        </a:rPr>
                        <a:t>We have designed the fund to ensure that the fund is largely spent on supporting people</a:t>
                      </a:r>
                      <a:endParaRPr lang="en-GB"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FFF"/>
                    </a:solidFill>
                  </a:tcPr>
                </a:tc>
                <a:extLst>
                  <a:ext uri="{0D108BD9-81ED-4DB2-BD59-A6C34878D82A}">
                    <a16:rowId xmlns:a16="http://schemas.microsoft.com/office/drawing/2014/main" val="1576200555"/>
                  </a:ext>
                </a:extLst>
              </a:tr>
            </a:tbl>
          </a:graphicData>
        </a:graphic>
      </p:graphicFrame>
      <p:sp>
        <p:nvSpPr>
          <p:cNvPr id="5" name="TextBox 4">
            <a:extLst>
              <a:ext uri="{FF2B5EF4-FFF2-40B4-BE49-F238E27FC236}">
                <a16:creationId xmlns:a16="http://schemas.microsoft.com/office/drawing/2014/main" id="{364685A0-F56A-D4B8-5DE5-DDCAF3C47451}"/>
              </a:ext>
            </a:extLst>
          </p:cNvPr>
          <p:cNvSpPr txBox="1"/>
          <p:nvPr/>
        </p:nvSpPr>
        <p:spPr>
          <a:xfrm>
            <a:off x="490297" y="4763482"/>
            <a:ext cx="11695299" cy="2369880"/>
          </a:xfrm>
          <a:prstGeom prst="rect">
            <a:avLst/>
          </a:prstGeom>
          <a:noFill/>
        </p:spPr>
        <p:txBody>
          <a:bodyPr wrap="square" lIns="91440" tIns="45720" rIns="91440" bIns="45720" rtlCol="0" anchor="t">
            <a:spAutoFit/>
          </a:bodyPr>
          <a:lstStyle/>
          <a:p>
            <a:pPr lvl="0"/>
            <a:r>
              <a:rPr lang="en-GB" sz="1600" u="sng">
                <a:effectLst/>
                <a:latin typeface="Arial" panose="020B0604020202020204" pitchFamily="34" charset="0"/>
                <a:ea typeface="Times New Roman" panose="02020603050405020304" pitchFamily="18" charset="0"/>
                <a:cs typeface="Times New Roman" panose="02020603050405020304" pitchFamily="18" charset="0"/>
              </a:rPr>
              <a:t>Key design features</a:t>
            </a:r>
          </a:p>
          <a:p>
            <a:pPr lvl="0"/>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600">
                <a:effectLst/>
                <a:latin typeface="Arial"/>
                <a:ea typeface="Times New Roman" panose="02020603050405020304" pitchFamily="18" charset="0"/>
                <a:cs typeface="Times New Roman"/>
              </a:rPr>
              <a:t>Introduction of a “Warm Handover” which is a three - way conversation between Advocate, Claimant and WCS Caseworker;</a:t>
            </a:r>
          </a:p>
          <a:p>
            <a:pPr marL="342900" lvl="0" indent="-342900">
              <a:buFont typeface="Symbol" panose="05050102010706020507" pitchFamily="18" charset="2"/>
              <a:buChar char=""/>
            </a:pPr>
            <a:r>
              <a:rPr lang="en-GB" sz="1600">
                <a:latin typeface="Arial"/>
                <a:ea typeface="Times New Roman" panose="02020603050405020304" pitchFamily="18" charset="0"/>
                <a:cs typeface="Times New Roman"/>
              </a:rPr>
              <a:t>Two Key Performance Indicators (KPI) for Year 1  – 80% Viable and 95% Eligibility Applications; </a:t>
            </a:r>
          </a:p>
          <a:p>
            <a:pPr marL="342900" lvl="0" indent="-342900">
              <a:buFont typeface="Symbol" panose="05050102010706020507" pitchFamily="18" charset="2"/>
              <a:buChar char=""/>
            </a:pPr>
            <a:r>
              <a:rPr lang="en-GB" sz="1600">
                <a:effectLst/>
                <a:latin typeface="Arial"/>
                <a:ea typeface="Times New Roman" panose="02020603050405020304" pitchFamily="18" charset="0"/>
                <a:cs typeface="Times New Roman"/>
              </a:rPr>
              <a:t>Monthly “Check In” and M.I return along with claimant satisfaction survey to inform Years 2 and 3 KPI;</a:t>
            </a:r>
          </a:p>
          <a:p>
            <a:pPr marL="342900" lvl="0" indent="-342900">
              <a:buFont typeface="Symbol" panose="05050102010706020507" pitchFamily="18" charset="2"/>
              <a:buChar char=""/>
            </a:pPr>
            <a:r>
              <a:rPr lang="en-GB" sz="1600">
                <a:latin typeface="Arial"/>
                <a:ea typeface="Times New Roman" panose="02020603050405020304" pitchFamily="18" charset="0"/>
                <a:cs typeface="Times New Roman"/>
              </a:rPr>
              <a:t>This is a free service for claimants. Claimants supported by advocates will not be charged.</a:t>
            </a:r>
            <a:endParaRPr lang="en-GB" sz="1600">
              <a:effectLst/>
              <a:latin typeface="Arial"/>
              <a:ea typeface="Times New Roman" panose="02020603050405020304" pitchFamily="18" charset="0"/>
              <a:cs typeface="Times New Roman"/>
            </a:endParaRPr>
          </a:p>
          <a:p>
            <a:pPr marL="342900" indent="-342900">
              <a:buFont typeface="Symbol" panose="05050102010706020507" pitchFamily="18" charset="2"/>
              <a:buChar char=""/>
            </a:pPr>
            <a:r>
              <a:rPr lang="en-GB" sz="1600">
                <a:effectLst/>
                <a:latin typeface="Arial" panose="020B0604020202020204" pitchFamily="34" charset="0"/>
                <a:ea typeface="Times New Roman" panose="02020603050405020304" pitchFamily="18" charset="0"/>
                <a:cs typeface="Times New Roman" panose="02020603050405020304" pitchFamily="18" charset="0"/>
              </a:rPr>
              <a:t>This is not legal support; advocates are not acting in a legal capacity in any way. </a:t>
            </a:r>
          </a:p>
          <a:p>
            <a:pPr marL="342900" lvl="0" indent="-342900">
              <a:buFont typeface="Symbol" panose="05050102010706020507" pitchFamily="18" charset="2"/>
              <a:buChar char=""/>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GB"/>
          </a:p>
        </p:txBody>
      </p:sp>
    </p:spTree>
    <p:extLst>
      <p:ext uri="{BB962C8B-B14F-4D97-AF65-F5344CB8AC3E}">
        <p14:creationId xmlns:p14="http://schemas.microsoft.com/office/powerpoint/2010/main" val="4294832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148683"/>
            <a:ext cx="11226846" cy="890408"/>
          </a:xfrm>
        </p:spPr>
        <p:txBody>
          <a:bodyPr/>
          <a:lstStyle/>
          <a:p>
            <a:r>
              <a:rPr lang="en-GB" sz="3200" b="1"/>
              <a:t>How the fund will work – Advocate Role </a:t>
            </a:r>
            <a:br>
              <a:rPr lang="en-GB" sz="2800" b="1"/>
            </a:br>
            <a:br>
              <a:rPr lang="en-GB" sz="2800" b="1"/>
            </a:br>
            <a:endParaRPr lang="en-GB" sz="2800" b="1"/>
          </a:p>
        </p:txBody>
      </p:sp>
      <p:sp>
        <p:nvSpPr>
          <p:cNvPr id="3" name="Content Placeholder 2"/>
          <p:cNvSpPr>
            <a:spLocks noGrp="1"/>
          </p:cNvSpPr>
          <p:nvPr>
            <p:ph idx="1"/>
          </p:nvPr>
        </p:nvSpPr>
        <p:spPr>
          <a:xfrm>
            <a:off x="452198" y="557561"/>
            <a:ext cx="11384249" cy="10352952"/>
          </a:xfrm>
        </p:spPr>
        <p:txBody>
          <a:bodyPr/>
          <a:lstStyle/>
          <a:p>
            <a:pPr marL="0" lvl="0" indent="0">
              <a:buNone/>
            </a:pPr>
            <a:endPar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en-GB" sz="1700">
                <a:solidFill>
                  <a:srgbClr val="000000"/>
                </a:solidFill>
                <a:latin typeface="Arial" panose="020B0604020202020204" pitchFamily="34" charset="0"/>
                <a:cs typeface="Times New Roman" panose="02020603050405020304" pitchFamily="18" charset="0"/>
              </a:rPr>
              <a:t>Advocates will:</a:t>
            </a:r>
          </a:p>
          <a:p>
            <a:pPr marL="0" lvl="0" indent="0">
              <a:buNone/>
            </a:pPr>
            <a:endParaRPr lang="en-GB"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rPr>
              <a:t>Reach eligible people who have not felt comfortable in submitting a claim to date.</a:t>
            </a:r>
          </a:p>
          <a:p>
            <a:pPr marL="342900" lvl="0" indent="-342900">
              <a:buFont typeface="Symbol" panose="05050102010706020507" pitchFamily="18" charset="2"/>
              <a:buChar char=""/>
            </a:pPr>
            <a:endPar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rPr>
              <a:t>U</a:t>
            </a:r>
            <a:r>
              <a:rPr lang="en-GB" sz="1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nderstand claimants’ culture and background and will support them to articulate their story, with the aim of submitting a viable and eligible application. </a:t>
            </a:r>
            <a:r>
              <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Provide</a:t>
            </a:r>
            <a:r>
              <a:rPr lang="en-GB" sz="1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support </a:t>
            </a:r>
            <a:r>
              <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rPr>
              <a:t>that</a:t>
            </a:r>
            <a:r>
              <a:rPr lang="en-GB" sz="1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includes practical help with information and evidence gathering. </a:t>
            </a:r>
          </a:p>
          <a:p>
            <a:pPr marL="0" lvl="0" indent="0">
              <a:buNone/>
            </a:pPr>
            <a:endParaRPr lang="en-GB" sz="17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rPr>
              <a:t>E</a:t>
            </a:r>
            <a:r>
              <a:rPr lang="en-GB" sz="1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stablish a positive relationship, ensuring claimants feel safe, supported, and able to provide their account in an environment where they are comfortable and at ease.</a:t>
            </a:r>
          </a:p>
          <a:p>
            <a:pPr marL="0" lvl="0" indent="0">
              <a:buNone/>
            </a:pPr>
            <a:endParaRPr lang="en-GB" sz="17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Signpost claimants (where appropriate) to external organisations for additional assistance, for example where health or wellbeing is a concern.</a:t>
            </a:r>
          </a:p>
          <a:p>
            <a:pPr marL="0" lvl="0" indent="0">
              <a:buNone/>
            </a:pPr>
            <a:endParaRPr lang="en-GB" sz="170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rPr>
              <a:t>Support claimants up to and including the Warm Handover, with up to five hours support post Warm Handover, if requested by the Claimant.</a:t>
            </a:r>
            <a:endParaRPr lang="en-GB" sz="1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endParaRPr lang="en-GB" sz="170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17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Participate in the Warm Handover providing the Caseworker with valuable context to information obtained, support given and information unable to obtain/requested etc.</a:t>
            </a:r>
          </a:p>
          <a:p>
            <a:pPr marL="342900" lvl="0" indent="-342900">
              <a:buFont typeface="Symbol" panose="05050102010706020507" pitchFamily="18" charset="2"/>
              <a:buChar char=""/>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GB" sz="2000"/>
          </a:p>
          <a:p>
            <a:pPr marL="0" indent="0" algn="just">
              <a:buNone/>
            </a:pPr>
            <a:endParaRPr lang="en-GB" sz="2000"/>
          </a:p>
        </p:txBody>
      </p:sp>
      <p:sp>
        <p:nvSpPr>
          <p:cNvPr id="7" name="Rectangle 1"/>
          <p:cNvSpPr>
            <a:spLocks noChangeArrowheads="1"/>
          </p:cNvSpPr>
          <p:nvPr/>
        </p:nvSpPr>
        <p:spPr bwMode="auto">
          <a:xfrm>
            <a:off x="1232766" y="163731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9334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41E74-5FC7-A855-3330-005314A7A567}"/>
              </a:ext>
            </a:extLst>
          </p:cNvPr>
          <p:cNvSpPr>
            <a:spLocks noGrp="1"/>
          </p:cNvSpPr>
          <p:nvPr>
            <p:ph type="title"/>
          </p:nvPr>
        </p:nvSpPr>
        <p:spPr>
          <a:xfrm>
            <a:off x="838200" y="158129"/>
            <a:ext cx="10515600" cy="1532559"/>
          </a:xfrm>
        </p:spPr>
        <p:txBody>
          <a:bodyPr/>
          <a:lstStyle/>
          <a:p>
            <a:r>
              <a:rPr lang="en-GB" b="1"/>
              <a:t>High – Level WCASF Overview </a:t>
            </a:r>
          </a:p>
        </p:txBody>
      </p:sp>
      <p:graphicFrame>
        <p:nvGraphicFramePr>
          <p:cNvPr id="4" name="Content Placeholder 3">
            <a:extLst>
              <a:ext uri="{FF2B5EF4-FFF2-40B4-BE49-F238E27FC236}">
                <a16:creationId xmlns:a16="http://schemas.microsoft.com/office/drawing/2014/main" id="{C649CB4D-504C-DBE0-3DB5-F837C1FC731B}"/>
              </a:ext>
            </a:extLst>
          </p:cNvPr>
          <p:cNvGraphicFramePr>
            <a:graphicFrameLocks noGrp="1"/>
          </p:cNvGraphicFramePr>
          <p:nvPr>
            <p:ph idx="1"/>
            <p:extLst>
              <p:ext uri="{D42A27DB-BD31-4B8C-83A1-F6EECF244321}">
                <p14:modId xmlns:p14="http://schemas.microsoft.com/office/powerpoint/2010/main" val="3925849471"/>
              </p:ext>
            </p:extLst>
          </p:nvPr>
        </p:nvGraphicFramePr>
        <p:xfrm>
          <a:off x="838200" y="750850"/>
          <a:ext cx="10515600" cy="5412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69A8BC19-8620-E97D-0B30-19D15C7971E8}"/>
              </a:ext>
            </a:extLst>
          </p:cNvPr>
          <p:cNvSpPr txBox="1"/>
          <p:nvPr/>
        </p:nvSpPr>
        <p:spPr>
          <a:xfrm>
            <a:off x="7315200" y="6170341"/>
            <a:ext cx="3984702" cy="369332"/>
          </a:xfrm>
          <a:prstGeom prst="rect">
            <a:avLst/>
          </a:prstGeom>
          <a:noFill/>
        </p:spPr>
        <p:txBody>
          <a:bodyPr wrap="square" rtlCol="0">
            <a:spAutoFit/>
          </a:bodyPr>
          <a:lstStyle/>
          <a:p>
            <a:r>
              <a:rPr lang="en-GB"/>
              <a:t>            </a:t>
            </a:r>
          </a:p>
        </p:txBody>
      </p:sp>
    </p:spTree>
    <p:extLst>
      <p:ext uri="{BB962C8B-B14F-4D97-AF65-F5344CB8AC3E}">
        <p14:creationId xmlns:p14="http://schemas.microsoft.com/office/powerpoint/2010/main" val="2820475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441149"/>
            <a:ext cx="11226846" cy="597942"/>
          </a:xfrm>
        </p:spPr>
        <p:txBody>
          <a:bodyPr/>
          <a:lstStyle/>
          <a:p>
            <a:r>
              <a:rPr lang="en-GB" sz="3200">
                <a:latin typeface="+mj-lt"/>
              </a:rPr>
              <a:t>Timeline including next steps.</a:t>
            </a:r>
            <a:br>
              <a:rPr lang="en-GB" sz="3200">
                <a:latin typeface="+mj-lt"/>
              </a:rPr>
            </a:br>
            <a:br>
              <a:rPr lang="en-GB" sz="3200" b="1"/>
            </a:br>
            <a:br>
              <a:rPr lang="en-GB" sz="3200" b="1"/>
            </a:br>
            <a:br>
              <a:rPr lang="en-GB" sz="3200" b="1"/>
            </a:br>
            <a:br>
              <a:rPr lang="en-GB" sz="3200" b="1"/>
            </a:br>
            <a:r>
              <a:rPr lang="en-GB" sz="3200" b="1"/>
              <a:t> </a:t>
            </a:r>
            <a:br>
              <a:rPr lang="en-GB" sz="2800" b="1"/>
            </a:br>
            <a:br>
              <a:rPr lang="en-GB" sz="2800" b="1"/>
            </a:br>
            <a:endParaRPr lang="en-GB" sz="2800" b="1"/>
          </a:p>
        </p:txBody>
      </p:sp>
      <p:sp>
        <p:nvSpPr>
          <p:cNvPr id="3" name="Content Placeholder 2"/>
          <p:cNvSpPr>
            <a:spLocks noGrp="1"/>
          </p:cNvSpPr>
          <p:nvPr>
            <p:ph idx="1"/>
          </p:nvPr>
        </p:nvSpPr>
        <p:spPr>
          <a:xfrm>
            <a:off x="452198" y="825191"/>
            <a:ext cx="11384249" cy="10085322"/>
          </a:xfrm>
        </p:spPr>
        <p:txBody>
          <a:bodyPr/>
          <a:lstStyle/>
          <a:p>
            <a:pPr marL="0" indent="0" algn="just">
              <a:buNone/>
            </a:pPr>
            <a:endParaRPr lang="en-GB" sz="1200" b="1">
              <a:latin typeface="+mj-lt"/>
            </a:endParaRPr>
          </a:p>
          <a:p>
            <a:pPr marL="0" indent="0" algn="just">
              <a:buNone/>
            </a:pPr>
            <a:endParaRPr lang="en-GB" sz="1200">
              <a:latin typeface="+mj-lt"/>
            </a:endParaRPr>
          </a:p>
          <a:p>
            <a:pPr marL="0" lvl="0" indent="0">
              <a:buNone/>
            </a:pPr>
            <a:r>
              <a:rPr lang="en-GB" sz="1800">
                <a:effectLst/>
                <a:latin typeface="Arial" panose="020B0604020202020204" pitchFamily="34" charset="0"/>
                <a:ea typeface="Times New Roman" panose="02020603050405020304" pitchFamily="18" charset="0"/>
              </a:rPr>
              <a:t>Timeline </a:t>
            </a:r>
            <a:endParaRPr lang="en-GB" sz="1800">
              <a:effectLst/>
              <a:latin typeface="Calibri" panose="020F0502020204030204" pitchFamily="34" charset="0"/>
              <a:ea typeface="Calibri" panose="020F0502020204030204" pitchFamily="34" charset="0"/>
            </a:endParaRPr>
          </a:p>
          <a:p>
            <a:pPr marL="0" indent="0" algn="just">
              <a:buNone/>
            </a:pPr>
            <a:endParaRPr lang="en-GB" sz="2000"/>
          </a:p>
          <a:p>
            <a:pPr marL="0" indent="0" algn="just">
              <a:buNone/>
            </a:pPr>
            <a:endParaRPr lang="en-GB" sz="2000"/>
          </a:p>
        </p:txBody>
      </p:sp>
      <p:sp>
        <p:nvSpPr>
          <p:cNvPr id="7" name="Rectangle 1"/>
          <p:cNvSpPr>
            <a:spLocks noChangeArrowheads="1"/>
          </p:cNvSpPr>
          <p:nvPr/>
        </p:nvSpPr>
        <p:spPr bwMode="auto">
          <a:xfrm>
            <a:off x="1232766" y="163731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54A1784A-D26E-A6BC-8564-819212E2713A}"/>
              </a:ext>
            </a:extLst>
          </p:cNvPr>
          <p:cNvGraphicFramePr>
            <a:graphicFrameLocks noGrp="1"/>
          </p:cNvGraphicFramePr>
          <p:nvPr>
            <p:extLst>
              <p:ext uri="{D42A27DB-BD31-4B8C-83A1-F6EECF244321}">
                <p14:modId xmlns:p14="http://schemas.microsoft.com/office/powerpoint/2010/main" val="537262968"/>
              </p:ext>
            </p:extLst>
          </p:nvPr>
        </p:nvGraphicFramePr>
        <p:xfrm>
          <a:off x="523465" y="1246448"/>
          <a:ext cx="11145070" cy="3377371"/>
        </p:xfrm>
        <a:graphic>
          <a:graphicData uri="http://schemas.openxmlformats.org/drawingml/2006/table">
            <a:tbl>
              <a:tblPr firstRow="1" bandRow="1">
                <a:tableStyleId>{5C22544A-7EE6-4342-B048-85BDC9FD1C3A}</a:tableStyleId>
              </a:tblPr>
              <a:tblGrid>
                <a:gridCol w="1608488">
                  <a:extLst>
                    <a:ext uri="{9D8B030D-6E8A-4147-A177-3AD203B41FA5}">
                      <a16:colId xmlns:a16="http://schemas.microsoft.com/office/drawing/2014/main" val="2130143683"/>
                    </a:ext>
                  </a:extLst>
                </a:gridCol>
                <a:gridCol w="3537149">
                  <a:extLst>
                    <a:ext uri="{9D8B030D-6E8A-4147-A177-3AD203B41FA5}">
                      <a16:colId xmlns:a16="http://schemas.microsoft.com/office/drawing/2014/main" val="1572526827"/>
                    </a:ext>
                  </a:extLst>
                </a:gridCol>
                <a:gridCol w="5999433">
                  <a:extLst>
                    <a:ext uri="{9D8B030D-6E8A-4147-A177-3AD203B41FA5}">
                      <a16:colId xmlns:a16="http://schemas.microsoft.com/office/drawing/2014/main" val="2853484092"/>
                    </a:ext>
                  </a:extLst>
                </a:gridCol>
              </a:tblGrid>
              <a:tr h="542731">
                <a:tc>
                  <a:txBody>
                    <a:bodyPr/>
                    <a:lstStyle/>
                    <a:p>
                      <a:pPr algn="l" rtl="0" fontAlgn="base"/>
                      <a:r>
                        <a:rPr lang="en-GB" sz="1400" b="1" i="0">
                          <a:solidFill>
                            <a:srgbClr val="000000"/>
                          </a:solidFill>
                          <a:effectLst/>
                          <a:latin typeface="+mj-lt"/>
                        </a:rPr>
                        <a:t>Timeline</a:t>
                      </a:r>
                      <a:r>
                        <a:rPr lang="en-GB" sz="1400" b="1" i="0">
                          <a:solidFill>
                            <a:srgbClr val="FFFFFF"/>
                          </a:solidFill>
                          <a:effectLst/>
                          <a:latin typeface="+mj-lt"/>
                        </a:rPr>
                        <a:t>​</a:t>
                      </a:r>
                    </a:p>
                  </a:txBody>
                  <a:tcPr/>
                </a:tc>
                <a:tc>
                  <a:txBody>
                    <a:bodyPr/>
                    <a:lstStyle/>
                    <a:p>
                      <a:pPr algn="l" rtl="0" fontAlgn="base"/>
                      <a:r>
                        <a:rPr lang="en-GB" sz="1400" b="1" i="0">
                          <a:solidFill>
                            <a:srgbClr val="000000"/>
                          </a:solidFill>
                          <a:effectLst/>
                          <a:latin typeface="+mj-lt"/>
                        </a:rPr>
                        <a:t>Activity </a:t>
                      </a:r>
                      <a:r>
                        <a:rPr lang="en-GB" sz="1400" b="1" i="0">
                          <a:solidFill>
                            <a:srgbClr val="FFFFFF"/>
                          </a:solidFill>
                          <a:effectLst/>
                          <a:latin typeface="+mj-lt"/>
                        </a:rPr>
                        <a:t>​</a:t>
                      </a:r>
                    </a:p>
                  </a:txBody>
                  <a:tcPr/>
                </a:tc>
                <a:tc>
                  <a:txBody>
                    <a:bodyPr/>
                    <a:lstStyle/>
                    <a:p>
                      <a:pPr algn="l" rtl="0" fontAlgn="base"/>
                      <a:r>
                        <a:rPr lang="en-GB" sz="1400" b="1" i="0">
                          <a:solidFill>
                            <a:srgbClr val="000000"/>
                          </a:solidFill>
                          <a:effectLst/>
                          <a:latin typeface="+mj-lt"/>
                        </a:rPr>
                        <a:t>Objective</a:t>
                      </a:r>
                      <a:r>
                        <a:rPr lang="en-GB" sz="1400" b="1" i="0">
                          <a:solidFill>
                            <a:srgbClr val="FFFFFF"/>
                          </a:solidFill>
                          <a:effectLst/>
                          <a:latin typeface="+mj-lt"/>
                        </a:rPr>
                        <a:t>​</a:t>
                      </a:r>
                    </a:p>
                  </a:txBody>
                  <a:tcPr/>
                </a:tc>
                <a:extLst>
                  <a:ext uri="{0D108BD9-81ED-4DB2-BD59-A6C34878D82A}">
                    <a16:rowId xmlns:a16="http://schemas.microsoft.com/office/drawing/2014/main" val="1231886252"/>
                  </a:ext>
                </a:extLst>
              </a:tr>
              <a:tr h="620549">
                <a:tc>
                  <a:txBody>
                    <a:bodyPr/>
                    <a:lstStyle/>
                    <a:p>
                      <a:pPr algn="l" rtl="0" fontAlgn="base"/>
                      <a:r>
                        <a:rPr lang="en-GB" sz="1400" b="0" i="0">
                          <a:solidFill>
                            <a:srgbClr val="000000"/>
                          </a:solidFill>
                          <a:effectLst/>
                          <a:latin typeface="+mj-lt"/>
                        </a:rPr>
                        <a:t>4 Weeks​</a:t>
                      </a:r>
                    </a:p>
                    <a:p>
                      <a:pPr algn="l" rtl="0" fontAlgn="base"/>
                      <a:endParaRPr lang="en-GB" sz="1400" b="0" i="0">
                        <a:solidFill>
                          <a:srgbClr val="000000"/>
                        </a:solidFill>
                        <a:effectLst/>
                        <a:latin typeface="+mj-lt"/>
                      </a:endParaRPr>
                    </a:p>
                    <a:p>
                      <a:pPr algn="l" rtl="0" fontAlgn="base"/>
                      <a:endParaRPr lang="en-GB" sz="1400" b="0" i="0">
                        <a:solidFill>
                          <a:srgbClr val="000000"/>
                        </a:solidFill>
                        <a:effectLst/>
                        <a:latin typeface="+mj-lt"/>
                      </a:endParaRPr>
                    </a:p>
                  </a:txBody>
                  <a:tcPr/>
                </a:tc>
                <a:tc>
                  <a:txBody>
                    <a:bodyPr/>
                    <a:lstStyle/>
                    <a:p>
                      <a:pPr algn="l" rtl="0" fontAlgn="base"/>
                      <a:endParaRPr lang="en-GB" sz="1400" b="0" i="0">
                        <a:solidFill>
                          <a:srgbClr val="000000"/>
                        </a:solidFill>
                        <a:effectLst/>
                        <a:latin typeface="+mj-lt"/>
                      </a:endParaRPr>
                    </a:p>
                    <a:p>
                      <a:pPr algn="l" rtl="0" fontAlgn="base"/>
                      <a:r>
                        <a:rPr lang="en-GB" sz="1400" b="0" i="0">
                          <a:solidFill>
                            <a:srgbClr val="000000"/>
                          </a:solidFill>
                          <a:effectLst/>
                          <a:latin typeface="+mj-lt"/>
                        </a:rPr>
                        <a:t>Windrush Compensation Advocacy Support Fund – Competition Window Open ​</a:t>
                      </a:r>
                    </a:p>
                    <a:p>
                      <a:pPr algn="l" rtl="0" fontAlgn="base"/>
                      <a:r>
                        <a:rPr lang="en-GB" sz="1400" b="0" i="0">
                          <a:solidFill>
                            <a:srgbClr val="000000"/>
                          </a:solidFill>
                          <a:effectLst/>
                          <a:latin typeface="+mj-lt"/>
                        </a:rPr>
                        <a:t> ​</a:t>
                      </a:r>
                    </a:p>
                  </a:txBody>
                  <a:tcPr/>
                </a:tc>
                <a:tc>
                  <a:txBody>
                    <a:bodyPr/>
                    <a:lstStyle/>
                    <a:p>
                      <a:pPr algn="l" rtl="0" fontAlgn="base"/>
                      <a:endParaRPr lang="en-GB" sz="1400" b="0" i="0">
                        <a:solidFill>
                          <a:srgbClr val="000000"/>
                        </a:solidFill>
                        <a:effectLst/>
                        <a:latin typeface="+mj-lt"/>
                      </a:endParaRPr>
                    </a:p>
                    <a:p>
                      <a:pPr algn="l" rtl="0" fontAlgn="base"/>
                      <a:r>
                        <a:rPr lang="en-GB" sz="1400" b="0" i="0">
                          <a:solidFill>
                            <a:srgbClr val="000000"/>
                          </a:solidFill>
                          <a:effectLst/>
                          <a:latin typeface="+mj-lt"/>
                        </a:rPr>
                        <a:t>Bidding window opens for 4 weeks, to enable potential bidders to ask questions / clarifications and submit their bids where appropriate  ​</a:t>
                      </a:r>
                    </a:p>
                  </a:txBody>
                  <a:tcPr/>
                </a:tc>
                <a:extLst>
                  <a:ext uri="{0D108BD9-81ED-4DB2-BD59-A6C34878D82A}">
                    <a16:rowId xmlns:a16="http://schemas.microsoft.com/office/drawing/2014/main" val="2711832221"/>
                  </a:ext>
                </a:extLst>
              </a:tr>
              <a:tr h="542731">
                <a:tc>
                  <a:txBody>
                    <a:bodyPr/>
                    <a:lstStyle/>
                    <a:p>
                      <a:pPr algn="l" rtl="0" fontAlgn="base"/>
                      <a:r>
                        <a:rPr lang="en-GB" sz="1400" b="0" i="0">
                          <a:solidFill>
                            <a:srgbClr val="000000"/>
                          </a:solidFill>
                          <a:effectLst/>
                          <a:latin typeface="+mj-lt"/>
                        </a:rPr>
                        <a:t>Six Weeks​</a:t>
                      </a:r>
                    </a:p>
                    <a:p>
                      <a:pPr algn="l" rtl="0" fontAlgn="base"/>
                      <a:endParaRPr lang="en-GB" sz="1400" b="0" i="0">
                        <a:solidFill>
                          <a:srgbClr val="000000"/>
                        </a:solidFill>
                        <a:effectLst/>
                        <a:latin typeface="+mj-lt"/>
                      </a:endParaRPr>
                    </a:p>
                    <a:p>
                      <a:pPr algn="l" rtl="0" fontAlgn="base"/>
                      <a:endParaRPr lang="en-GB" sz="1400" b="0" i="0">
                        <a:solidFill>
                          <a:srgbClr val="000000"/>
                        </a:solidFill>
                        <a:effectLst/>
                        <a:latin typeface="+mj-lt"/>
                      </a:endParaRPr>
                    </a:p>
                  </a:txBody>
                  <a:tcPr/>
                </a:tc>
                <a:tc>
                  <a:txBody>
                    <a:bodyPr/>
                    <a:lstStyle/>
                    <a:p>
                      <a:pPr algn="l" rtl="0" fontAlgn="base"/>
                      <a:endParaRPr lang="en-GB" sz="1400" b="0" i="0">
                        <a:solidFill>
                          <a:srgbClr val="000000"/>
                        </a:solidFill>
                        <a:effectLst/>
                        <a:latin typeface="+mj-lt"/>
                      </a:endParaRPr>
                    </a:p>
                    <a:p>
                      <a:pPr algn="l" rtl="0" fontAlgn="base"/>
                      <a:r>
                        <a:rPr lang="en-GB" sz="1400" b="0" i="0">
                          <a:solidFill>
                            <a:srgbClr val="000000"/>
                          </a:solidFill>
                          <a:effectLst/>
                          <a:latin typeface="+mj-lt"/>
                        </a:rPr>
                        <a:t>Windrush Compensation Advocacy Support Fund – Competition Closes ​</a:t>
                      </a:r>
                    </a:p>
                    <a:p>
                      <a:pPr algn="l" rtl="0" fontAlgn="base"/>
                      <a:r>
                        <a:rPr lang="en-GB" sz="1400" b="0" i="0">
                          <a:solidFill>
                            <a:srgbClr val="000000"/>
                          </a:solidFill>
                          <a:effectLst/>
                          <a:latin typeface="+mj-lt"/>
                        </a:rPr>
                        <a:t> ​</a:t>
                      </a:r>
                    </a:p>
                  </a:txBody>
                  <a:tcPr/>
                </a:tc>
                <a:tc>
                  <a:txBody>
                    <a:bodyPr/>
                    <a:lstStyle/>
                    <a:p>
                      <a:pPr algn="l" rtl="0" fontAlgn="base"/>
                      <a:endParaRPr lang="en-GB" sz="1400" b="0" i="0">
                        <a:solidFill>
                          <a:srgbClr val="000000"/>
                        </a:solidFill>
                        <a:effectLst/>
                        <a:latin typeface="+mj-lt"/>
                      </a:endParaRPr>
                    </a:p>
                    <a:p>
                      <a:pPr algn="l" rtl="0" fontAlgn="base"/>
                      <a:r>
                        <a:rPr lang="en-GB" sz="1400" b="0" i="0">
                          <a:solidFill>
                            <a:srgbClr val="000000"/>
                          </a:solidFill>
                          <a:effectLst/>
                          <a:latin typeface="+mj-lt"/>
                        </a:rPr>
                        <a:t>Assess bids submitted and once completed, for successful bidders, complete due diligence checks . ​</a:t>
                      </a:r>
                    </a:p>
                  </a:txBody>
                  <a:tcPr/>
                </a:tc>
                <a:extLst>
                  <a:ext uri="{0D108BD9-81ED-4DB2-BD59-A6C34878D82A}">
                    <a16:rowId xmlns:a16="http://schemas.microsoft.com/office/drawing/2014/main" val="1202706437"/>
                  </a:ext>
                </a:extLst>
              </a:tr>
              <a:tr h="542731">
                <a:tc>
                  <a:txBody>
                    <a:bodyPr/>
                    <a:lstStyle/>
                    <a:p>
                      <a:pPr algn="l" rtl="0" fontAlgn="base"/>
                      <a:r>
                        <a:rPr lang="en-GB" sz="1400" b="0" i="0">
                          <a:solidFill>
                            <a:srgbClr val="000000"/>
                          </a:solidFill>
                          <a:effectLst/>
                          <a:latin typeface="+mj-lt"/>
                        </a:rPr>
                        <a:t>One Day​</a:t>
                      </a:r>
                    </a:p>
                    <a:p>
                      <a:pPr algn="l" rtl="0" fontAlgn="base"/>
                      <a:endParaRPr lang="en-GB" sz="1400" b="0" i="0">
                        <a:solidFill>
                          <a:srgbClr val="000000"/>
                        </a:solidFill>
                        <a:effectLst/>
                        <a:latin typeface="+mj-lt"/>
                      </a:endParaRPr>
                    </a:p>
                    <a:p>
                      <a:pPr algn="l" rtl="0" fontAlgn="base"/>
                      <a:endParaRPr lang="en-GB" sz="1400" b="0" i="0">
                        <a:solidFill>
                          <a:srgbClr val="000000"/>
                        </a:solidFill>
                        <a:effectLst/>
                        <a:latin typeface="+mj-lt"/>
                      </a:endParaRPr>
                    </a:p>
                  </a:txBody>
                  <a:tcPr/>
                </a:tc>
                <a:tc>
                  <a:txBody>
                    <a:bodyPr/>
                    <a:lstStyle/>
                    <a:p>
                      <a:pPr algn="l" rtl="0" fontAlgn="base"/>
                      <a:endParaRPr lang="en-GB" sz="1400" b="0" i="0">
                        <a:solidFill>
                          <a:srgbClr val="000000"/>
                        </a:solidFill>
                        <a:effectLst/>
                        <a:latin typeface="+mj-lt"/>
                      </a:endParaRPr>
                    </a:p>
                    <a:p>
                      <a:pPr algn="l" rtl="0" fontAlgn="base"/>
                      <a:r>
                        <a:rPr lang="en-GB" sz="1400" b="0" i="0">
                          <a:solidFill>
                            <a:srgbClr val="000000"/>
                          </a:solidFill>
                          <a:effectLst/>
                          <a:latin typeface="+mj-lt"/>
                        </a:rPr>
                        <a:t>Windrush Compensation Advocacy Support Fund – Notify successful bidders ​</a:t>
                      </a:r>
                    </a:p>
                  </a:txBody>
                  <a:tcPr/>
                </a:tc>
                <a:tc>
                  <a:txBody>
                    <a:bodyPr/>
                    <a:lstStyle/>
                    <a:p>
                      <a:pPr algn="l" rtl="0" fontAlgn="base"/>
                      <a:endParaRPr lang="en-GB" sz="1400" b="0" i="0">
                        <a:solidFill>
                          <a:srgbClr val="000000"/>
                        </a:solidFill>
                        <a:effectLst/>
                        <a:latin typeface="+mj-lt"/>
                      </a:endParaRPr>
                    </a:p>
                    <a:p>
                      <a:pPr algn="l" rtl="0" fontAlgn="base"/>
                      <a:r>
                        <a:rPr lang="en-GB" sz="1400" b="0" i="0">
                          <a:solidFill>
                            <a:srgbClr val="000000"/>
                          </a:solidFill>
                          <a:effectLst/>
                          <a:latin typeface="+mj-lt"/>
                        </a:rPr>
                        <a:t>Notify both successful and unsuccessful bidders and begin mobilisation including signing grant agreements.  ​</a:t>
                      </a:r>
                    </a:p>
                  </a:txBody>
                  <a:tcPr/>
                </a:tc>
                <a:extLst>
                  <a:ext uri="{0D108BD9-81ED-4DB2-BD59-A6C34878D82A}">
                    <a16:rowId xmlns:a16="http://schemas.microsoft.com/office/drawing/2014/main" val="3768826948"/>
                  </a:ext>
                </a:extLst>
              </a:tr>
            </a:tbl>
          </a:graphicData>
        </a:graphic>
      </p:graphicFrame>
      <p:sp>
        <p:nvSpPr>
          <p:cNvPr id="4" name="TextBox 3">
            <a:extLst>
              <a:ext uri="{FF2B5EF4-FFF2-40B4-BE49-F238E27FC236}">
                <a16:creationId xmlns:a16="http://schemas.microsoft.com/office/drawing/2014/main" id="{F08FD602-39EF-9C75-1634-EC698088D4CE}"/>
              </a:ext>
            </a:extLst>
          </p:cNvPr>
          <p:cNvSpPr txBox="1"/>
          <p:nvPr/>
        </p:nvSpPr>
        <p:spPr>
          <a:xfrm>
            <a:off x="523465" y="5029200"/>
            <a:ext cx="11104655" cy="923330"/>
          </a:xfrm>
          <a:prstGeom prst="rect">
            <a:avLst/>
          </a:prstGeom>
          <a:noFill/>
        </p:spPr>
        <p:txBody>
          <a:bodyPr wrap="square" rtlCol="0">
            <a:spAutoFit/>
          </a:bodyPr>
          <a:lstStyle/>
          <a:p>
            <a:endParaRPr lang="en-GB"/>
          </a:p>
          <a:p>
            <a:endParaRPr lang="en-GB"/>
          </a:p>
          <a:p>
            <a:r>
              <a:rPr lang="en-GB"/>
              <a:t>This timeline is subject to change as it is dependent on the volume of applications received.</a:t>
            </a:r>
          </a:p>
        </p:txBody>
      </p:sp>
    </p:spTree>
    <p:extLst>
      <p:ext uri="{BB962C8B-B14F-4D97-AF65-F5344CB8AC3E}">
        <p14:creationId xmlns:p14="http://schemas.microsoft.com/office/powerpoint/2010/main" val="1015566036"/>
      </p:ext>
    </p:extLst>
  </p:cSld>
  <p:clrMapOvr>
    <a:masterClrMapping/>
  </p:clrMapOvr>
</p:sld>
</file>

<file path=ppt/theme/theme1.xml><?xml version="1.0" encoding="utf-8"?>
<a:theme xmlns:a="http://schemas.openxmlformats.org/drawingml/2006/main" name="DWP">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WP" id="{F44AA5C4-1613-45F3-A3DA-61A883FBA5AD}" vid="{EB897DB4-1D09-4DD1-90D2-271482B7EEBD}"/>
    </a:ext>
  </a:extLst>
</a:theme>
</file>

<file path=ppt/theme/theme2.xml><?xml version="1.0" encoding="utf-8"?>
<a:theme xmlns:a="http://schemas.openxmlformats.org/drawingml/2006/main" name="1_dwp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93e580ec-c125-41f3-a307-e1c841722a86" ContentTypeId="0x010100A5BF1C78D9F64B679A5EBDE1C6598EBC01" PreviousValue="true"/>
</file>

<file path=customXml/item3.xml><?xml version="1.0" encoding="utf-8"?>
<p:properties xmlns:p="http://schemas.microsoft.com/office/2006/metadata/properties" xmlns:xsi="http://www.w3.org/2001/XMLSchema-instance" xmlns:pc="http://schemas.microsoft.com/office/infopath/2007/PartnerControls">
  <documentManagement>
    <TaxCatchAll xmlns="4e9417ab-6472-4075-af16-7dc6074df91e">
      <Value>53</Value>
      <Value>4</Value>
      <Value>3</Value>
    </TaxCatchAll>
    <n7493b4506bf40e28c373b1e51a33445 xmlns="4e9417ab-6472-4075-af16-7dc6074df91e">
      <Terms xmlns="http://schemas.microsoft.com/office/infopath/2007/PartnerControls"/>
    </n7493b4506bf40e28c373b1e51a33445>
    <lcf76f155ced4ddcb4097134ff3c332f xmlns="4d033dbb-5ca6-4694-b859-565fe894b1e8">
      <Terms xmlns="http://schemas.microsoft.com/office/infopath/2007/PartnerControls"/>
    </lcf76f155ced4ddcb4097134ff3c332f>
    <_Flow_SignoffStatus xmlns="4d033dbb-5ca6-4694-b859-565fe894b1e8" xsi:nil="true"/>
    <cf401361b24e474cb011be6eb76c0e76 xmlns="4e9417ab-6472-4075-af16-7dc6074df91e">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HOMigrated xmlns="4e9417ab-6472-4075-af16-7dc6074df91e">false</HOMigrated>
    <lae2bfa7b6474897ab4a53f76ea236c7 xmlns="4e9417ab-6472-4075-af16-7dc6074df91e">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jb5e598af17141539648acf311d7477b xmlns="4e9417ab-6472-4075-af16-7dc6074df91e">
      <Terms xmlns="http://schemas.microsoft.com/office/infopath/2007/PartnerControls">
        <TermInfo xmlns="http://schemas.microsoft.com/office/infopath/2007/PartnerControls">
          <TermName xmlns="http://schemas.microsoft.com/office/infopath/2007/PartnerControls">Windrush Compensation Operations (P)</TermName>
          <TermId xmlns="http://schemas.microsoft.com/office/infopath/2007/PartnerControls">073940f9-73c0-4e1f-9248-c037256051c6</TermId>
        </TermInfo>
      </Terms>
    </jb5e598af17141539648acf311d7477b>
  </documentManagement>
</p:properties>
</file>

<file path=customXml/item4.xml><?xml version="1.0" encoding="utf-8"?>
<ct:contentTypeSchema xmlns:ct="http://schemas.microsoft.com/office/2006/metadata/contentType" xmlns:ma="http://schemas.microsoft.com/office/2006/metadata/properties/metaAttributes" ct:_="" ma:_="" ma:contentTypeName="HO document" ma:contentTypeID="0x010100A5BF1C78D9F64B679A5EBDE1C6598EBC0100BF1B76AE7EC8EE4E9FBBF91EE0096F54" ma:contentTypeVersion="54" ma:contentTypeDescription="Create a new document." ma:contentTypeScope="" ma:versionID="8d6591f8441de2c6247f103333c4bce3">
  <xsd:schema xmlns:xsd="http://www.w3.org/2001/XMLSchema" xmlns:xs="http://www.w3.org/2001/XMLSchema" xmlns:p="http://schemas.microsoft.com/office/2006/metadata/properties" xmlns:ns2="4e9417ab-6472-4075-af16-7dc6074df91e" xmlns:ns3="4d033dbb-5ca6-4694-b859-565fe894b1e8" xmlns:ns4="87123c6c-b1ca-4f35-bd74-c830a9e7ea33" targetNamespace="http://schemas.microsoft.com/office/2006/metadata/properties" ma:root="true" ma:fieldsID="8e2f855a76f5b9428fbd0811dee88a63" ns2:_="" ns3:_="" ns4:_="">
    <xsd:import namespace="4e9417ab-6472-4075-af16-7dc6074df91e"/>
    <xsd:import namespace="4d033dbb-5ca6-4694-b859-565fe894b1e8"/>
    <xsd:import namespace="87123c6c-b1ca-4f35-bd74-c830a9e7ea33"/>
    <xsd:element name="properties">
      <xsd:complexType>
        <xsd:sequence>
          <xsd:element name="documentManagement">
            <xsd:complexType>
              <xsd:all>
                <xsd:element ref="ns2:lae2bfa7b6474897ab4a53f76ea236c7" minOccurs="0"/>
                <xsd:element ref="ns2:TaxCatchAll" minOccurs="0"/>
                <xsd:element ref="ns2:TaxCatchAllLabel" minOccurs="0"/>
                <xsd:element ref="ns2:cf401361b24e474cb011be6eb76c0e76" minOccurs="0"/>
                <xsd:element ref="ns2:jb5e598af17141539648acf311d7477b" minOccurs="0"/>
                <xsd:element ref="ns2:n7493b4506bf40e28c373b1e51a33445" minOccurs="0"/>
                <xsd:element ref="ns2:HOMigrated"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4:SharedWithUsers" minOccurs="0"/>
                <xsd:element ref="ns4:SharedWithDetails" minOccurs="0"/>
                <xsd:element ref="ns3:MediaServiceLocation" minOccurs="0"/>
                <xsd:element ref="ns3:lcf76f155ced4ddcb4097134ff3c332f" minOccurs="0"/>
                <xsd:element ref="ns3:MediaServiceObjectDetectorVersions" minOccurs="0"/>
                <xsd:element ref="ns3:MediaServiceSearchProperties" minOccurs="0"/>
                <xsd:element ref="ns3:_Flow_SignoffStatu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417ab-6472-4075-af16-7dc6074df91e" elementFormDefault="qualified">
    <xsd:import namespace="http://schemas.microsoft.com/office/2006/documentManagement/types"/>
    <xsd:import namespace="http://schemas.microsoft.com/office/infopath/2007/PartnerControls"/>
    <xsd:element name="lae2bfa7b6474897ab4a53f76ea236c7" ma:index="8" ma:taxonomy="true" ma:internalName="lae2bfa7b6474897ab4a53f76ea236c7" ma:taxonomyFieldName="HOGovernmentSecurityClassification" ma:displayName="Government Security Classification" ma:readOnly="false" ma:default="3;#Official|14c80daa-741b-422c-9722-f71693c9ede4" ma:fieldId="{5ae2bfa7-b647-4897-ab4a-53f76ea236c7}" ma:sspId="93e580ec-c125-41f3-a307-e1c841722a86" ma:termSetId="56209604-fc17-4ace-9b7b-f45f0f17d50b"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a1c6e4f4-22fe-4967-9d0e-c226369318e3}" ma:internalName="TaxCatchAll" ma:showField="CatchAllData" ma:web="87123c6c-b1ca-4f35-bd74-c830a9e7ea3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a1c6e4f4-22fe-4967-9d0e-c226369318e3}" ma:internalName="TaxCatchAllLabel" ma:readOnly="true" ma:showField="CatchAllDataLabel" ma:web="87123c6c-b1ca-4f35-bd74-c830a9e7ea33">
      <xsd:complexType>
        <xsd:complexContent>
          <xsd:extension base="dms:MultiChoiceLookup">
            <xsd:sequence>
              <xsd:element name="Value" type="dms:Lookup" maxOccurs="unbounded" minOccurs="0" nillable="true"/>
            </xsd:sequence>
          </xsd:extension>
        </xsd:complexContent>
      </xsd:complexType>
    </xsd:element>
    <xsd:element name="cf401361b24e474cb011be6eb76c0e76" ma:index="12" ma:taxonomy="true" ma:internalName="cf401361b24e474cb011be6eb76c0e76" ma:taxonomyFieldName="HOCopyrightLevel" ma:displayName="Copyright level" ma:readOnly="false" ma:default="4;#Crown|69589897-2828-4761-976e-717fd8e631c9" ma:fieldId="{cf401361-b24e-474c-b011-be6eb76c0e76}" ma:sspId="93e580ec-c125-41f3-a307-e1c841722a86" ma:termSetId="bdd694c6-7266-48f2-93d6-d15992cd203e" ma:anchorId="00000000-0000-0000-0000-000000000000" ma:open="false" ma:isKeyword="false">
      <xsd:complexType>
        <xsd:sequence>
          <xsd:element ref="pc:Terms" minOccurs="0" maxOccurs="1"/>
        </xsd:sequence>
      </xsd:complexType>
    </xsd:element>
    <xsd:element name="jb5e598af17141539648acf311d7477b" ma:index="14" nillable="true" ma:taxonomy="true" ma:internalName="jb5e598af17141539648acf311d7477b" ma:taxonomyFieldName="HOBusinessUnit" ma:displayName="Business unit" ma:default="53;#Windrush Compensation Operations (P)|073940f9-73c0-4e1f-9248-c037256051c6" ma:fieldId="{3b5e598a-f171-4153-9648-acf311d7477b}" ma:sspId="93e580ec-c125-41f3-a307-e1c841722a86" ma:termSetId="55eb802e-fbca-455b-a7d2-d5919d4ea3d2" ma:anchorId="00000000-0000-0000-0000-000000000000" ma:open="false" ma:isKeyword="false">
      <xsd:complexType>
        <xsd:sequence>
          <xsd:element ref="pc:Terms" minOccurs="0" maxOccurs="1"/>
        </xsd:sequence>
      </xsd:complexType>
    </xsd:element>
    <xsd:element name="n7493b4506bf40e28c373b1e51a33445" ma:index="16" nillable="true" ma:taxonomy="true" ma:internalName="n7493b4506bf40e28c373b1e51a33445" ma:taxonomyFieldName="HOSiteType" ma:displayName="Site type" ma:fieldId="{77493b45-06bf-40e2-8c37-3b1e51a33445}" ma:sspId="93e580ec-c125-41f3-a307-e1c841722a86" ma:termSetId="4518b03a-1a05-49af-8bf2-e5548589f21b" ma:anchorId="00000000-0000-0000-0000-000000000000" ma:open="false" ma:isKeyword="false">
      <xsd:complexType>
        <xsd:sequence>
          <xsd:element ref="pc:Terms" minOccurs="0" maxOccurs="1"/>
        </xsd:sequence>
      </xsd:complexType>
    </xsd:element>
    <xsd:element name="HOMigrated" ma:index="18" nillable="true" ma:displayName="Migrated" ma:default="0" ma:internalName="HOMigrat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d033dbb-5ca6-4694-b859-565fe894b1e8"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AutoTags" ma:index="23" nillable="true" ma:displayName="Tags" ma:internalName="MediaServiceAutoTags"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EventHashCode" ma:index="26" nillable="true" ma:displayName="MediaServiceEventHashCode" ma:hidden="true" ma:internalName="MediaServiceEventHashCode"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LengthInSeconds" ma:index="28" nillable="true" ma:displayName="MediaLengthInSeconds" ma:hidden="true" ma:internalName="MediaLengthInSeconds" ma:readOnly="true">
      <xsd:simpleType>
        <xsd:restriction base="dms:Unknown"/>
      </xsd:simpleType>
    </xsd:element>
    <xsd:element name="MediaServiceLocation" ma:index="31" nillable="true" ma:displayName="Location" ma:internalName="MediaServiceLocation" ma:readOnly="true">
      <xsd:simpleType>
        <xsd:restriction base="dms:Text"/>
      </xsd:simpleType>
    </xsd:element>
    <xsd:element name="lcf76f155ced4ddcb4097134ff3c332f" ma:index="33" nillable="true" ma:taxonomy="true" ma:internalName="lcf76f155ced4ddcb4097134ff3c332f" ma:taxonomyFieldName="MediaServiceImageTags" ma:displayName="Image Tags" ma:readOnly="false" ma:fieldId="{5cf76f15-5ced-4ddc-b409-7134ff3c332f}" ma:taxonomyMulti="true" ma:sspId="93e580ec-c125-41f3-a307-e1c841722a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5" nillable="true" ma:displayName="MediaServiceSearchProperties" ma:hidden="true" ma:internalName="MediaServiceSearchProperties" ma:readOnly="true">
      <xsd:simpleType>
        <xsd:restriction base="dms:Note"/>
      </xsd:simpleType>
    </xsd:element>
    <xsd:element name="_Flow_SignoffStatus" ma:index="36" nillable="true" ma:displayName="Sign-off status" ma:internalName="Sign_x002d_off_x0020_status">
      <xsd:simpleType>
        <xsd:restriction base="dms:Text"/>
      </xsd:simpleType>
    </xsd:element>
    <xsd:element name="MediaServiceBillingMetadata" ma:index="3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123c6c-b1ca-4f35-bd74-c830a9e7ea33"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646DF3-E8A4-479B-AFD7-B6394D726DE0}">
  <ds:schemaRefs>
    <ds:schemaRef ds:uri="http://schemas.microsoft.com/sharepoint/v3/contenttype/forms"/>
  </ds:schemaRefs>
</ds:datastoreItem>
</file>

<file path=customXml/itemProps2.xml><?xml version="1.0" encoding="utf-8"?>
<ds:datastoreItem xmlns:ds="http://schemas.openxmlformats.org/officeDocument/2006/customXml" ds:itemID="{8EDFCEA3-268E-4F1F-B3AE-CCE96B81FD07}">
  <ds:schemaRefs>
    <ds:schemaRef ds:uri="Microsoft.SharePoint.Taxonomy.ContentTypeSync"/>
  </ds:schemaRefs>
</ds:datastoreItem>
</file>

<file path=customXml/itemProps3.xml><?xml version="1.0" encoding="utf-8"?>
<ds:datastoreItem xmlns:ds="http://schemas.openxmlformats.org/officeDocument/2006/customXml" ds:itemID="{28EDCC71-A219-4AC0-9429-AD4D44C64511}">
  <ds:schemaRefs>
    <ds:schemaRef ds:uri="4d033dbb-5ca6-4694-b859-565fe894b1e8"/>
    <ds:schemaRef ds:uri="4e9417ab-6472-4075-af16-7dc6074df91e"/>
    <ds:schemaRef ds:uri="87123c6c-b1ca-4f35-bd74-c830a9e7ea3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ED40FA0F-C9CF-4BB2-A1AB-BC9B39767323}">
  <ds:schemaRefs>
    <ds:schemaRef ds:uri="4d033dbb-5ca6-4694-b859-565fe894b1e8"/>
    <ds:schemaRef ds:uri="4e9417ab-6472-4075-af16-7dc6074df91e"/>
    <ds:schemaRef ds:uri="87123c6c-b1ca-4f35-bd74-c830a9e7ea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DWP</Template>
  <Application>Microsoft Office PowerPoint</Application>
  <PresentationFormat>Widescreen</PresentationFormat>
  <Slides>6</Slides>
  <Notes>6</Notes>
  <HiddenSlides>0</HiddenSlide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DWP</vt:lpstr>
      <vt:lpstr>1_dwpTheme1</vt:lpstr>
      <vt:lpstr>PowerPoint Presentation</vt:lpstr>
      <vt:lpstr>Stakeholder Feedback   </vt:lpstr>
      <vt:lpstr>WCASF – Key Principes    </vt:lpstr>
      <vt:lpstr>How the fund will work – Advocate Role   </vt:lpstr>
      <vt:lpstr>High – Level WCASF Overview </vt:lpstr>
      <vt:lpstr>Timeline including next steps.        </vt:lpstr>
    </vt:vector>
  </TitlesOfParts>
  <Company>Deloitte Touche Tohmatsu Services,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Blue Kick-off</dc:title>
  <dc:creator>Patmore, Tom (UK - London)</dc:creator>
  <cp:revision>1</cp:revision>
  <cp:lastPrinted>2018-11-19T07:51:49Z</cp:lastPrinted>
  <dcterms:created xsi:type="dcterms:W3CDTF">2017-03-30T13:31:42Z</dcterms:created>
  <dcterms:modified xsi:type="dcterms:W3CDTF">2025-04-10T12:14:29Z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0x010100A5BF1C78D9F64B679A5EBDE1C6598EBC0100BF1B76AE7EC8EE4E9FBBF91EE0096F54</vt:lpwstr>
  </property>
  <property fmtid="{D5CDD505-2E9C-101B-9397-08002B2CF9AE}" pid="4" name="MediaServiceImageTags">
    <vt:lpwstr/>
  </property>
  <property fmtid="{D5CDD505-2E9C-101B-9397-08002B2CF9AE}" pid="5" name="HOCopyrightLevel">
    <vt:lpwstr>4;#Crown|69589897-2828-4761-976e-717fd8e631c9</vt:lpwstr>
  </property>
  <property fmtid="{D5CDD505-2E9C-101B-9397-08002B2CF9AE}" pid="6" name="HOGovernmentSecurityClassification">
    <vt:lpwstr>3;#Official|14c80daa-741b-422c-9722-f71693c9ede4</vt:lpwstr>
  </property>
  <property fmtid="{D5CDD505-2E9C-101B-9397-08002B2CF9AE}" pid="7" name="HOSiteType">
    <vt:lpwstr/>
  </property>
  <property fmtid="{D5CDD505-2E9C-101B-9397-08002B2CF9AE}" pid="8" name="HOBusinessUnit">
    <vt:lpwstr>53;#Windrush Compensation Operations (P)|073940f9-73c0-4e1f-9248-c037256051c6</vt:lpwstr>
  </property>
</Properties>
</file>