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bookmarkIdSeed="3">
  <p:sldMasterIdLst>
    <p:sldMasterId id="2147483648" r:id="rId6"/>
  </p:sldMasterIdLst>
  <p:notesMasterIdLst>
    <p:notesMasterId r:id="rId17"/>
  </p:notesMasterIdLst>
  <p:handoutMasterIdLst>
    <p:handoutMasterId r:id="rId18"/>
  </p:handoutMasterIdLst>
  <p:sldIdLst>
    <p:sldId id="1684" r:id="rId7"/>
    <p:sldId id="1716" r:id="rId8"/>
    <p:sldId id="1718" r:id="rId9"/>
    <p:sldId id="1724" r:id="rId10"/>
    <p:sldId id="1719" r:id="rId11"/>
    <p:sldId id="1723" r:id="rId12"/>
    <p:sldId id="1720" r:id="rId13"/>
    <p:sldId id="1725" r:id="rId14"/>
    <p:sldId id="1721" r:id="rId15"/>
    <p:sldId id="1722" r:id="rId16"/>
  </p:sldIdLst>
  <p:sldSz cx="12801600" cy="9601200" type="A3"/>
  <p:notesSz cx="6858000" cy="1022985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602298" indent="37783"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206818" indent="73343"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811338" indent="108903"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413635" indent="146685"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3200400" algn="l" defTabSz="128016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3840480" algn="l" defTabSz="128016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4480560" algn="l" defTabSz="128016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5120640" algn="l" defTabSz="128016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7" userDrawn="1">
          <p15:clr>
            <a:srgbClr val="A4A3A4"/>
          </p15:clr>
        </p15:guide>
        <p15:guide id="2" orient="horz" pos="484" userDrawn="1">
          <p15:clr>
            <a:srgbClr val="A4A3A4"/>
          </p15:clr>
        </p15:guide>
        <p15:guide id="3" orient="horz" pos="675" userDrawn="1">
          <p15:clr>
            <a:srgbClr val="A4A3A4"/>
          </p15:clr>
        </p15:guide>
        <p15:guide id="4" orient="horz" pos="6047" userDrawn="1">
          <p15:clr>
            <a:srgbClr val="A4A3A4"/>
          </p15:clr>
        </p15:guide>
        <p15:guide id="5" orient="horz" pos="5691" userDrawn="1">
          <p15:clr>
            <a:srgbClr val="A4A3A4"/>
          </p15:clr>
        </p15:guide>
        <p15:guide id="6" orient="horz" pos="1817" userDrawn="1">
          <p15:clr>
            <a:srgbClr val="A4A3A4"/>
          </p15:clr>
        </p15:guide>
        <p15:guide id="7" orient="horz" pos="1119" userDrawn="1">
          <p15:clr>
            <a:srgbClr val="A4A3A4"/>
          </p15:clr>
        </p15:guide>
        <p15:guide id="8" orient="horz" pos="2516" userDrawn="1">
          <p15:clr>
            <a:srgbClr val="A4A3A4"/>
          </p15:clr>
        </p15:guide>
        <p15:guide id="9" pos="4445" userDrawn="1">
          <p15:clr>
            <a:srgbClr val="A4A3A4"/>
          </p15:clr>
        </p15:guide>
        <p15:guide id="10" pos="7651" userDrawn="1">
          <p15:clr>
            <a:srgbClr val="A4A3A4"/>
          </p15:clr>
        </p15:guide>
        <p15:guide id="11" pos="3206" userDrawn="1">
          <p15:clr>
            <a:srgbClr val="A4A3A4"/>
          </p15:clr>
        </p15:guide>
        <p15:guide id="12" pos="3080" userDrawn="1">
          <p15:clr>
            <a:srgbClr val="A4A3A4"/>
          </p15:clr>
        </p15:guide>
        <p15:guide id="13" pos="221" userDrawn="1">
          <p15:clr>
            <a:srgbClr val="A4A3A4"/>
          </p15:clr>
        </p15:guide>
        <p15:guide id="14" pos="1981" userDrawn="1">
          <p15:clr>
            <a:srgbClr val="A4A3A4"/>
          </p15:clr>
        </p15:guide>
        <p15:guide id="15" pos="5673" userDrawn="1">
          <p15:clr>
            <a:srgbClr val="A4A3A4"/>
          </p15:clr>
        </p15:guide>
        <p15:guide id="16" pos="2157"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C0C184F-8C5B-602A-09D5-814908FEF942}" name="Angela Wilson (Strategy Directorate)" initials="AD" userId="S::angela.wilson10@homeoffice.gov.uk::1cb7d1b8-3cc5-41de-b564-9840b7a857d6" providerId="AD"/>
  <p188:author id="{75145259-5D4C-0EF6-182F-9C120AC520C5}" name="Angela Wilson (Strategy Directorate)" initials="AW(D" userId="S::Angela.Wilson10@homeoffice.gov.uk::1cb7d1b8-3cc5-41de-b564-9840b7a857d6" providerId="AD"/>
  <p188:author id="{44D8D46E-1E52-EABA-A40A-A2CC775B4480}" name="Madeline Briggs" initials="MB" userId="S::madeline.briggs1@homeoffice.gov.uk::e432ccee-9b5e-4286-bde6-9855df2fbc93" providerId="AD"/>
  <p188:author id="{A613CC71-BA4A-6AAA-3748-C252E3DE520E}" name="Richard Burgin" initials="RB" userId="S::Richard.Burgin1@homeoffice.gov.uk::4d828189-e824-4aaf-9c2e-cca914c526a6" providerId="AD"/>
  <p188:author id="{A2662E79-7A30-0303-FB39-32B8CC8B7316}" name="Timothy Lundy" initials="TL" userId="S::Timothy.Lundy@homeoffice.gov.uk::89387e28-aa2c-4abc-bfc4-97ebcb19e32c" providerId="AD"/>
  <p188:author id="{D9EA13AD-A89F-BB2D-9428-F30A7172D2C9}" name="Lydia Marslen-Wilson (Strategy Directorate)" initials="LMW(D" userId="S::Lydia.Marslen-Wilson@homeoffice.gov.uk::d58f09c8-8640-4f28-ba88-c5e3f2573f71" providerId="AD"/>
  <p188:author id="{0B7BB5C3-D912-5D8F-9C58-3D8BC11CB6D6}" name="Moira Barrett" initials="MB" userId="S::Moira.Barrett@homeoffice.gov.uk::ff228d3d-add0-4776-ae37-2119d154fcb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cCarthy Hannah (NOA)" initials="MH(" lastIdx="2" clrIdx="0">
    <p:extLst>
      <p:ext uri="{19B8F6BF-5375-455C-9EA6-DF929625EA0E}">
        <p15:presenceInfo xmlns:p15="http://schemas.microsoft.com/office/powerpoint/2012/main" userId="S-1-5-21-2000478354-507921405-839522115-139933" providerId="AD"/>
      </p:ext>
    </p:extLst>
  </p:cmAuthor>
  <p:cmAuthor id="2" name="Skorobogatov, Andrei" initials="SA" lastIdx="1" clrIdx="1">
    <p:extLst>
      <p:ext uri="{19B8F6BF-5375-455C-9EA6-DF929625EA0E}">
        <p15:presenceInfo xmlns:p15="http://schemas.microsoft.com/office/powerpoint/2012/main" userId="S::skoroa@ons.gov.uk::e8d2750820f564ae" providerId="AD"/>
      </p:ext>
    </p:extLst>
  </p:cmAuthor>
  <p:cmAuthor id="3" name="Moore John" initials="MJ" lastIdx="1" clrIdx="2">
    <p:extLst>
      <p:ext uri="{19B8F6BF-5375-455C-9EA6-DF929625EA0E}">
        <p15:presenceInfo xmlns:p15="http://schemas.microsoft.com/office/powerpoint/2012/main" userId="S::John.Moore11@homeoffice.gov.uk::f2ad5f90-9ac5-433e-8570-466f399dadcb" providerId="AD"/>
      </p:ext>
    </p:extLst>
  </p:cmAuthor>
  <p:cmAuthor id="4" name="Dermody Elizabeth" initials="DE" lastIdx="11" clrIdx="3">
    <p:extLst>
      <p:ext uri="{19B8F6BF-5375-455C-9EA6-DF929625EA0E}">
        <p15:presenceInfo xmlns:p15="http://schemas.microsoft.com/office/powerpoint/2012/main" userId="S::elizabeth.dermody@homeoffice.gov.uk::6fe890f4-3572-4e82-b8a8-c3a2bdf19f76" providerId="AD"/>
      </p:ext>
    </p:extLst>
  </p:cmAuthor>
  <p:cmAuthor id="5" name="Beckitt Paul" initials="BP" lastIdx="4" clrIdx="4">
    <p:extLst>
      <p:ext uri="{19B8F6BF-5375-455C-9EA6-DF929625EA0E}">
        <p15:presenceInfo xmlns:p15="http://schemas.microsoft.com/office/powerpoint/2012/main" userId="S::paul.beckitt@homeoffice.gov.uk::38f452d5-4626-480c-892e-f119b625e2f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BCD"/>
    <a:srgbClr val="7030A0"/>
    <a:srgbClr val="8F23B3"/>
    <a:srgbClr val="E2F0D9"/>
    <a:srgbClr val="FDCBF7"/>
    <a:srgbClr val="EFE7F3"/>
    <a:srgbClr val="DCE6F2"/>
    <a:srgbClr val="FBE5D6"/>
    <a:srgbClr val="FFEB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22F69F-FDFA-CB6C-68D3-4B043325ADDD}" v="112" dt="2025-04-10T13:47:52.267"/>
    <p1510:client id="{4D198CF3-F28E-739C-E6DE-11B6250B2220}" v="2" dt="2025-04-09T10:22:26.341"/>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1472" y="56"/>
      </p:cViewPr>
      <p:guideLst>
        <p:guide orient="horz" pos="167"/>
        <p:guide orient="horz" pos="484"/>
        <p:guide orient="horz" pos="675"/>
        <p:guide orient="horz" pos="6047"/>
        <p:guide orient="horz" pos="5691"/>
        <p:guide orient="horz" pos="1817"/>
        <p:guide orient="horz" pos="1119"/>
        <p:guide orient="horz" pos="2516"/>
        <p:guide pos="4445"/>
        <p:guide pos="7651"/>
        <p:guide pos="3206"/>
        <p:guide pos="3080"/>
        <p:guide pos="221"/>
        <p:guide pos="1981"/>
        <p:guide pos="5673"/>
        <p:guide pos="2157"/>
      </p:guideLst>
    </p:cSldViewPr>
  </p:slideViewPr>
  <p:notesTextViewPr>
    <p:cViewPr>
      <p:scale>
        <a:sx n="1" d="1"/>
        <a:sy n="1" d="1"/>
      </p:scale>
      <p:origin x="0" y="0"/>
    </p:cViewPr>
  </p:notesTextViewPr>
  <p:notesViewPr>
    <p:cSldViewPr snapToGrid="0">
      <p:cViewPr>
        <p:scale>
          <a:sx n="1" d="2"/>
          <a:sy n="1" d="2"/>
        </p:scale>
        <p:origin x="0" y="0"/>
      </p:cViewPr>
      <p:guideLst>
        <p:guide orient="horz" pos="3131"/>
        <p:guide pos="214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56038" y="9442450"/>
            <a:ext cx="2951162" cy="496888"/>
          </a:xfrm>
          <a:prstGeom prst="rect">
            <a:avLst/>
          </a:prstGeom>
        </p:spPr>
        <p:txBody>
          <a:bodyPr vert="horz" wrap="square" lIns="91561" tIns="45781" rIns="91561" bIns="45781" numCol="1" anchor="b" anchorCtr="0" compatLnSpc="1">
            <a:prstTxWarp prst="textNoShape">
              <a:avLst/>
            </a:prstTxWarp>
          </a:bodyPr>
          <a:lstStyle>
            <a:lvl1pPr algn="r">
              <a:defRPr sz="1200"/>
            </a:lvl1pPr>
          </a:lstStyle>
          <a:p>
            <a:fld id="{311C0ED5-B7C0-4475-9BDA-E1A58C32C86E}" type="slidenum">
              <a:rPr lang="en-GB" altLang="en-US"/>
              <a:pPr/>
              <a:t>‹#›</a:t>
            </a:fld>
            <a:endParaRPr lang="en-GB" altLang="en-US"/>
          </a:p>
        </p:txBody>
      </p:sp>
    </p:spTree>
    <p:extLst>
      <p:ext uri="{BB962C8B-B14F-4D97-AF65-F5344CB8AC3E}">
        <p14:creationId xmlns:p14="http://schemas.microsoft.com/office/powerpoint/2010/main" val="16657228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561" tIns="45781" rIns="91561" bIns="45781"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6038" y="0"/>
            <a:ext cx="2951162" cy="496888"/>
          </a:xfrm>
          <a:prstGeom prst="rect">
            <a:avLst/>
          </a:prstGeom>
        </p:spPr>
        <p:txBody>
          <a:bodyPr vert="horz" lIns="91561" tIns="45781" rIns="91561" bIns="45781" rtlCol="0"/>
          <a:lstStyle>
            <a:lvl1pPr algn="r" eaLnBrk="1" fontAlgn="auto" hangingPunct="1">
              <a:spcBef>
                <a:spcPts val="0"/>
              </a:spcBef>
              <a:spcAft>
                <a:spcPts val="0"/>
              </a:spcAft>
              <a:defRPr sz="1200">
                <a:latin typeface="+mn-lt"/>
                <a:cs typeface="+mn-cs"/>
              </a:defRPr>
            </a:lvl1pPr>
          </a:lstStyle>
          <a:p>
            <a:pPr>
              <a:defRPr/>
            </a:pPr>
            <a:fld id="{E83FAB3C-06E5-40A6-87F4-F66EEE95D182}" type="datetimeFigureOut">
              <a:rPr lang="en-GB"/>
              <a:pPr>
                <a:defRPr/>
              </a:pPr>
              <a:t>10/04/2025</a:t>
            </a:fld>
            <a:endParaRPr lang="en-GB"/>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1561" tIns="45781" rIns="91561" bIns="45781" rtlCol="0" anchor="ctr"/>
          <a:lstStyle/>
          <a:p>
            <a:pPr lvl="0"/>
            <a:endParaRPr lang="en-GB" noProof="0"/>
          </a:p>
        </p:txBody>
      </p:sp>
      <p:sp>
        <p:nvSpPr>
          <p:cNvPr id="5" name="Notes Placeholder 4"/>
          <p:cNvSpPr>
            <a:spLocks noGrp="1"/>
          </p:cNvSpPr>
          <p:nvPr>
            <p:ph type="body" sz="quarter" idx="3"/>
          </p:nvPr>
        </p:nvSpPr>
        <p:spPr>
          <a:xfrm>
            <a:off x="681038" y="4722813"/>
            <a:ext cx="5446712" cy="4471987"/>
          </a:xfrm>
          <a:prstGeom prst="rect">
            <a:avLst/>
          </a:prstGeom>
        </p:spPr>
        <p:txBody>
          <a:bodyPr vert="horz" lIns="91561" tIns="45781" rIns="91561" bIns="457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42450"/>
            <a:ext cx="2951163" cy="496888"/>
          </a:xfrm>
          <a:prstGeom prst="rect">
            <a:avLst/>
          </a:prstGeom>
        </p:spPr>
        <p:txBody>
          <a:bodyPr vert="horz" lIns="91561" tIns="45781" rIns="91561" bIns="45781"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6038" y="9442450"/>
            <a:ext cx="2951162" cy="496888"/>
          </a:xfrm>
          <a:prstGeom prst="rect">
            <a:avLst/>
          </a:prstGeom>
        </p:spPr>
        <p:txBody>
          <a:bodyPr vert="horz" wrap="square" lIns="91561" tIns="45781" rIns="91561" bIns="45781" numCol="1" anchor="b" anchorCtr="0" compatLnSpc="1">
            <a:prstTxWarp prst="textNoShape">
              <a:avLst/>
            </a:prstTxWarp>
          </a:bodyPr>
          <a:lstStyle>
            <a:lvl1pPr algn="r">
              <a:defRPr sz="1200">
                <a:latin typeface="Calibri" panose="020F0502020204030204" pitchFamily="34" charset="0"/>
              </a:defRPr>
            </a:lvl1pPr>
          </a:lstStyle>
          <a:p>
            <a:fld id="{C0C73995-7D34-4F76-86DE-F120689BFBFA}" type="slidenum">
              <a:rPr lang="en-GB" altLang="en-US"/>
              <a:pPr/>
              <a:t>‹#›</a:t>
            </a:fld>
            <a:endParaRPr lang="en-GB" altLang="en-US"/>
          </a:p>
        </p:txBody>
      </p:sp>
    </p:spTree>
    <p:extLst>
      <p:ext uri="{BB962C8B-B14F-4D97-AF65-F5344CB8AC3E}">
        <p14:creationId xmlns:p14="http://schemas.microsoft.com/office/powerpoint/2010/main" val="154451107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540" kern="1200">
        <a:solidFill>
          <a:schemeClr val="tx1"/>
        </a:solidFill>
        <a:latin typeface="+mn-lt"/>
        <a:ea typeface="+mn-ea"/>
        <a:cs typeface="+mn-cs"/>
      </a:defRPr>
    </a:lvl1pPr>
    <a:lvl2pPr marL="602298" algn="l" rtl="0" eaLnBrk="0" fontAlgn="base" hangingPunct="0">
      <a:spcBef>
        <a:spcPct val="30000"/>
      </a:spcBef>
      <a:spcAft>
        <a:spcPct val="0"/>
      </a:spcAft>
      <a:defRPr sz="1540" kern="1200">
        <a:solidFill>
          <a:schemeClr val="tx1"/>
        </a:solidFill>
        <a:latin typeface="+mn-lt"/>
        <a:ea typeface="+mn-ea"/>
        <a:cs typeface="+mn-cs"/>
      </a:defRPr>
    </a:lvl2pPr>
    <a:lvl3pPr marL="1206818" algn="l" rtl="0" eaLnBrk="0" fontAlgn="base" hangingPunct="0">
      <a:spcBef>
        <a:spcPct val="30000"/>
      </a:spcBef>
      <a:spcAft>
        <a:spcPct val="0"/>
      </a:spcAft>
      <a:defRPr sz="1540" kern="1200">
        <a:solidFill>
          <a:schemeClr val="tx1"/>
        </a:solidFill>
        <a:latin typeface="+mn-lt"/>
        <a:ea typeface="+mn-ea"/>
        <a:cs typeface="+mn-cs"/>
      </a:defRPr>
    </a:lvl3pPr>
    <a:lvl4pPr marL="1811338" algn="l" rtl="0" eaLnBrk="0" fontAlgn="base" hangingPunct="0">
      <a:spcBef>
        <a:spcPct val="30000"/>
      </a:spcBef>
      <a:spcAft>
        <a:spcPct val="0"/>
      </a:spcAft>
      <a:defRPr sz="1540" kern="1200">
        <a:solidFill>
          <a:schemeClr val="tx1"/>
        </a:solidFill>
        <a:latin typeface="+mn-lt"/>
        <a:ea typeface="+mn-ea"/>
        <a:cs typeface="+mn-cs"/>
      </a:defRPr>
    </a:lvl4pPr>
    <a:lvl5pPr marL="2413635" algn="l" rtl="0" eaLnBrk="0" fontAlgn="base" hangingPunct="0">
      <a:spcBef>
        <a:spcPct val="30000"/>
      </a:spcBef>
      <a:spcAft>
        <a:spcPct val="0"/>
      </a:spcAft>
      <a:defRPr sz="1540" kern="1200">
        <a:solidFill>
          <a:schemeClr val="tx1"/>
        </a:solidFill>
        <a:latin typeface="+mn-lt"/>
        <a:ea typeface="+mn-ea"/>
        <a:cs typeface="+mn-cs"/>
      </a:defRPr>
    </a:lvl5pPr>
    <a:lvl6pPr marL="3019667" algn="l" defTabSz="1207870" rtl="0" eaLnBrk="1" latinLnBrk="0" hangingPunct="1">
      <a:defRPr sz="1540" kern="1200">
        <a:solidFill>
          <a:schemeClr val="tx1"/>
        </a:solidFill>
        <a:latin typeface="+mn-lt"/>
        <a:ea typeface="+mn-ea"/>
        <a:cs typeface="+mn-cs"/>
      </a:defRPr>
    </a:lvl6pPr>
    <a:lvl7pPr marL="3623602" algn="l" defTabSz="1207870" rtl="0" eaLnBrk="1" latinLnBrk="0" hangingPunct="1">
      <a:defRPr sz="1540" kern="1200">
        <a:solidFill>
          <a:schemeClr val="tx1"/>
        </a:solidFill>
        <a:latin typeface="+mn-lt"/>
        <a:ea typeface="+mn-ea"/>
        <a:cs typeface="+mn-cs"/>
      </a:defRPr>
    </a:lvl7pPr>
    <a:lvl8pPr marL="4227537" algn="l" defTabSz="1207870" rtl="0" eaLnBrk="1" latinLnBrk="0" hangingPunct="1">
      <a:defRPr sz="1540" kern="1200">
        <a:solidFill>
          <a:schemeClr val="tx1"/>
        </a:solidFill>
        <a:latin typeface="+mn-lt"/>
        <a:ea typeface="+mn-ea"/>
        <a:cs typeface="+mn-cs"/>
      </a:defRPr>
    </a:lvl8pPr>
    <a:lvl9pPr marL="4831469" algn="l" defTabSz="1207870" rtl="0" eaLnBrk="1" latinLnBrk="0" hangingPunct="1">
      <a:defRPr sz="154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 descr="Home Office logo">
            <a:extLst>
              <a:ext uri="{FF2B5EF4-FFF2-40B4-BE49-F238E27FC236}">
                <a16:creationId xmlns:a16="http://schemas.microsoft.com/office/drawing/2014/main" id="{23316091-846C-4C7A-A18C-F36FEF60881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187526" y="931229"/>
            <a:ext cx="302117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378793" y="3618890"/>
            <a:ext cx="10768246" cy="778466"/>
          </a:xfrm>
          <a:prstGeom prst="rect">
            <a:avLst/>
          </a:prstGeom>
          <a:noFill/>
        </p:spPr>
        <p:txBody>
          <a:bodyPr lIns="0" tIns="0" rIns="0" bIns="0"/>
          <a:lstStyle>
            <a:lvl1pPr algn="l">
              <a:defRPr>
                <a:solidFill>
                  <a:srgbClr val="732282"/>
                </a:solidFill>
              </a:defRPr>
            </a:lvl1pPr>
          </a:lstStyle>
          <a:p>
            <a:r>
              <a:rPr lang="en-US"/>
              <a:t>Click to edit Master title style</a:t>
            </a:r>
            <a:endParaRPr lang="en-GB"/>
          </a:p>
        </p:txBody>
      </p:sp>
      <p:sp>
        <p:nvSpPr>
          <p:cNvPr id="3" name="Subtitle 2"/>
          <p:cNvSpPr>
            <a:spLocks noGrp="1"/>
          </p:cNvSpPr>
          <p:nvPr>
            <p:ph type="subTitle" idx="1"/>
          </p:nvPr>
        </p:nvSpPr>
        <p:spPr>
          <a:xfrm>
            <a:off x="1378793" y="4598978"/>
            <a:ext cx="10768246" cy="1174764"/>
          </a:xfrm>
        </p:spPr>
        <p:txBody>
          <a:bodyPr>
            <a:normAutofit/>
          </a:bodyPr>
          <a:lstStyle>
            <a:lvl1pPr marL="0" indent="0" algn="l">
              <a:buNone/>
              <a:defRPr sz="3920">
                <a:solidFill>
                  <a:srgbClr val="732282"/>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a:t>Click to edit Master subtitle style</a:t>
            </a:r>
            <a:endParaRPr lang="en-GB"/>
          </a:p>
        </p:txBody>
      </p:sp>
      <p:sp>
        <p:nvSpPr>
          <p:cNvPr id="7" name="Text Placeholder 6">
            <a:extLst>
              <a:ext uri="{FF2B5EF4-FFF2-40B4-BE49-F238E27FC236}">
                <a16:creationId xmlns:a16="http://schemas.microsoft.com/office/drawing/2014/main" id="{652B58C9-A387-4713-A194-C9F90E5E42D5}"/>
              </a:ext>
            </a:extLst>
          </p:cNvPr>
          <p:cNvSpPr>
            <a:spLocks noGrp="1"/>
          </p:cNvSpPr>
          <p:nvPr>
            <p:ph type="body" sz="quarter" idx="10"/>
          </p:nvPr>
        </p:nvSpPr>
        <p:spPr>
          <a:xfrm>
            <a:off x="1378793" y="8127684"/>
            <a:ext cx="10768246" cy="848995"/>
          </a:xfrm>
        </p:spPr>
        <p:txBody>
          <a:bodyPr/>
          <a:lstStyle>
            <a:lvl1pPr marL="0" indent="0">
              <a:spcBef>
                <a:spcPts val="0"/>
              </a:spcBef>
              <a:buNone/>
              <a:defRPr sz="3080" kern="0" baseline="0"/>
            </a:lvl1pPr>
            <a:lvl2pPr marL="640080" indent="0">
              <a:buNone/>
              <a:defRPr sz="3080"/>
            </a:lvl2pPr>
            <a:lvl3pPr>
              <a:defRPr sz="3080"/>
            </a:lvl3pPr>
            <a:lvl4pPr>
              <a:defRPr sz="3080"/>
            </a:lvl4pPr>
            <a:lvl5pPr>
              <a:defRPr sz="3080"/>
            </a:lvl5pPr>
          </a:lstStyle>
          <a:p>
            <a:pPr lvl="0"/>
            <a:r>
              <a:rPr lang="en-US"/>
              <a:t>Click to edit Master text styles</a:t>
            </a:r>
          </a:p>
        </p:txBody>
      </p:sp>
    </p:spTree>
    <p:extLst>
      <p:ext uri="{BB962C8B-B14F-4D97-AF65-F5344CB8AC3E}">
        <p14:creationId xmlns:p14="http://schemas.microsoft.com/office/powerpoint/2010/main" val="127684870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7CAF0D-A428-4F61-B9AB-FDE6031024AA}"/>
              </a:ext>
            </a:extLst>
          </p:cNvPr>
          <p:cNvSpPr/>
          <p:nvPr userDrawn="1"/>
        </p:nvSpPr>
        <p:spPr>
          <a:xfrm>
            <a:off x="251317" y="0"/>
            <a:ext cx="12550283" cy="1869840"/>
          </a:xfrm>
          <a:prstGeom prst="rect">
            <a:avLst/>
          </a:prstGeom>
          <a:gradFill>
            <a:gsLst>
              <a:gs pos="0">
                <a:srgbClr val="8F23B3"/>
              </a:gs>
              <a:gs pos="80000">
                <a:srgbClr val="BC7BCC"/>
              </a:gs>
              <a:gs pos="100000">
                <a:srgbClr val="DDBDE5"/>
              </a:gs>
            </a:gsLst>
            <a:lin ang="0" scaled="0"/>
          </a:gradFill>
          <a:ln w="25400" cap="flat" cmpd="sng" algn="ctr">
            <a:noFill/>
            <a:prstDash val="solid"/>
          </a:ln>
          <a:effectLst/>
        </p:spPr>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1280160" rtl="0" eaLnBrk="0" fontAlgn="base" latinLnBrk="0" hangingPunct="0">
              <a:lnSpc>
                <a:spcPct val="100000"/>
              </a:lnSpc>
              <a:spcBef>
                <a:spcPct val="0"/>
              </a:spcBef>
              <a:spcAft>
                <a:spcPct val="0"/>
              </a:spcAft>
              <a:buClrTx/>
              <a:buSzTx/>
              <a:buFontTx/>
              <a:buNone/>
              <a:tabLst/>
              <a:defRPr/>
            </a:pPr>
            <a:endParaRPr kumimoji="0" lang="en-GB" sz="2520" b="0" i="0" u="none" strike="noStrike" kern="1200" cap="none" spc="0" normalizeH="0" baseline="0" noProof="0">
              <a:ln>
                <a:noFill/>
              </a:ln>
              <a:solidFill>
                <a:sysClr val="window" lastClr="FFFFFF"/>
              </a:solidFill>
              <a:effectLst/>
              <a:uLnTx/>
              <a:uFillTx/>
              <a:latin typeface="Arial"/>
              <a:ea typeface="+mn-ea"/>
              <a:cs typeface="+mn-cs"/>
            </a:endParaRPr>
          </a:p>
        </p:txBody>
      </p:sp>
      <p:pic>
        <p:nvPicPr>
          <p:cNvPr id="4" name="Picture 2" descr="Home Office logo">
            <a:extLst>
              <a:ext uri="{FF2B5EF4-FFF2-40B4-BE49-F238E27FC236}">
                <a16:creationId xmlns:a16="http://schemas.microsoft.com/office/drawing/2014/main" id="{7EE9449B-7D68-43A4-9E43-6979CB5AAE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51765" y="8914448"/>
            <a:ext cx="2045779" cy="468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FA611A8D-FF4C-4441-A82D-24247EDBFB4B}"/>
              </a:ext>
            </a:extLst>
          </p:cNvPr>
          <p:cNvSpPr>
            <a:spLocks noGrp="1"/>
          </p:cNvSpPr>
          <p:nvPr>
            <p:ph type="sldNum" sz="quarter" idx="10"/>
          </p:nvPr>
        </p:nvSpPr>
        <p:spPr>
          <a:xfrm>
            <a:off x="9174480" y="8898891"/>
            <a:ext cx="2987040" cy="511175"/>
          </a:xfrm>
          <a:prstGeom prst="rect">
            <a:avLst/>
          </a:prstGeom>
        </p:spPr>
        <p:txBody>
          <a:bodyPr/>
          <a:lstStyle>
            <a:lvl1pPr>
              <a:defRPr/>
            </a:lvl1pPr>
          </a:lstStyle>
          <a:p>
            <a:pPr>
              <a:defRPr/>
            </a:pPr>
            <a:fld id="{8847A270-1E03-482A-BD5C-7CB839DD1E04}" type="slidenum">
              <a:rPr lang="en-GB" altLang="en-US"/>
              <a:pPr>
                <a:defRPr/>
              </a:pPr>
              <a:t>‹#›</a:t>
            </a:fld>
            <a:endParaRPr lang="en-GB" altLang="en-US"/>
          </a:p>
        </p:txBody>
      </p:sp>
      <p:sp>
        <p:nvSpPr>
          <p:cNvPr id="7" name="Title 1">
            <a:extLst>
              <a:ext uri="{FF2B5EF4-FFF2-40B4-BE49-F238E27FC236}">
                <a16:creationId xmlns:a16="http://schemas.microsoft.com/office/drawing/2014/main" id="{3F7FFD2C-DEDE-4E9F-9F93-DF6F12CE5DEC}"/>
              </a:ext>
            </a:extLst>
          </p:cNvPr>
          <p:cNvSpPr>
            <a:spLocks noGrp="1"/>
          </p:cNvSpPr>
          <p:nvPr>
            <p:ph type="title"/>
          </p:nvPr>
        </p:nvSpPr>
        <p:spPr>
          <a:xfrm>
            <a:off x="251317" y="0"/>
            <a:ext cx="12550283" cy="1871346"/>
          </a:xfrm>
          <a:prstGeom prst="rect">
            <a:avLst/>
          </a:prstGeom>
          <a:noFill/>
        </p:spPr>
        <p:txBody>
          <a:bodyPr/>
          <a:lstStyle/>
          <a:p>
            <a:r>
              <a:rPr lang="en-US"/>
              <a:t>Click to edit Master title style</a:t>
            </a:r>
            <a:endParaRPr lang="en-GB"/>
          </a:p>
        </p:txBody>
      </p:sp>
    </p:spTree>
    <p:extLst>
      <p:ext uri="{BB962C8B-B14F-4D97-AF65-F5344CB8AC3E}">
        <p14:creationId xmlns:p14="http://schemas.microsoft.com/office/powerpoint/2010/main" val="59974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083DD2F-7C77-4678-878F-E9F52C29BC04}"/>
              </a:ext>
            </a:extLst>
          </p:cNvPr>
          <p:cNvSpPr/>
          <p:nvPr userDrawn="1"/>
        </p:nvSpPr>
        <p:spPr>
          <a:xfrm>
            <a:off x="251317" y="0"/>
            <a:ext cx="12550283" cy="1869840"/>
          </a:xfrm>
          <a:prstGeom prst="rect">
            <a:avLst/>
          </a:prstGeom>
          <a:gradFill>
            <a:gsLst>
              <a:gs pos="0">
                <a:srgbClr val="8F23B3"/>
              </a:gs>
              <a:gs pos="80000">
                <a:srgbClr val="BC7BCC"/>
              </a:gs>
              <a:gs pos="100000">
                <a:srgbClr val="DDBDE5"/>
              </a:gs>
            </a:gsLst>
            <a:lin ang="0" scaled="0"/>
          </a:gradFill>
          <a:ln w="25400" cap="flat" cmpd="sng" algn="ctr">
            <a:noFill/>
            <a:prstDash val="solid"/>
          </a:ln>
          <a:effectLst/>
        </p:spPr>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1280160" rtl="0" eaLnBrk="0" fontAlgn="base" latinLnBrk="0" hangingPunct="0">
              <a:lnSpc>
                <a:spcPct val="100000"/>
              </a:lnSpc>
              <a:spcBef>
                <a:spcPct val="0"/>
              </a:spcBef>
              <a:spcAft>
                <a:spcPct val="0"/>
              </a:spcAft>
              <a:buClrTx/>
              <a:buSzTx/>
              <a:buFontTx/>
              <a:buNone/>
              <a:tabLst/>
              <a:defRPr/>
            </a:pPr>
            <a:endParaRPr kumimoji="0" lang="en-GB" sz="2520" b="0" i="0" u="none" strike="noStrike" kern="1200" cap="none" spc="0" normalizeH="0" baseline="0" noProof="0">
              <a:ln>
                <a:noFill/>
              </a:ln>
              <a:solidFill>
                <a:sysClr val="window" lastClr="FFFFFF"/>
              </a:solidFill>
              <a:effectLst/>
              <a:uLnTx/>
              <a:uFillTx/>
              <a:latin typeface="Arial"/>
              <a:ea typeface="+mn-ea"/>
              <a:cs typeface="+mn-cs"/>
            </a:endParaRPr>
          </a:p>
        </p:txBody>
      </p:sp>
      <p:sp>
        <p:nvSpPr>
          <p:cNvPr id="2" name="Title 1"/>
          <p:cNvSpPr>
            <a:spLocks noGrp="1"/>
          </p:cNvSpPr>
          <p:nvPr>
            <p:ph type="title"/>
          </p:nvPr>
        </p:nvSpPr>
        <p:spPr>
          <a:xfrm>
            <a:off x="1011238" y="6413580"/>
            <a:ext cx="10881360" cy="1662986"/>
          </a:xfrm>
          <a:prstGeom prst="rect">
            <a:avLst/>
          </a:prstGeom>
        </p:spPr>
        <p:txBody>
          <a:bodyPr lIns="0" tIns="0" rIns="0" bIns="0"/>
          <a:lstStyle>
            <a:lvl1pPr algn="l">
              <a:defRPr sz="5600" b="1" cap="none" baseline="0">
                <a:solidFill>
                  <a:schemeClr val="tx1"/>
                </a:solidFill>
              </a:defRPr>
            </a:lvl1pPr>
          </a:lstStyle>
          <a:p>
            <a:r>
              <a:rPr lang="en-US"/>
              <a:t>Click to edit Master title style</a:t>
            </a:r>
            <a:endParaRPr lang="en-GB"/>
          </a:p>
        </p:txBody>
      </p:sp>
      <p:sp>
        <p:nvSpPr>
          <p:cNvPr id="3" name="Text Placeholder 2"/>
          <p:cNvSpPr>
            <a:spLocks noGrp="1"/>
          </p:cNvSpPr>
          <p:nvPr>
            <p:ph type="body" idx="1"/>
          </p:nvPr>
        </p:nvSpPr>
        <p:spPr>
          <a:xfrm>
            <a:off x="1011238" y="4069399"/>
            <a:ext cx="10881360" cy="2100262"/>
          </a:xfrm>
        </p:spPr>
        <p:txBody>
          <a:bodyPr anchor="b"/>
          <a:lstStyle>
            <a:lvl1pPr marL="0" indent="0">
              <a:buNone/>
              <a:defRPr sz="2800">
                <a:solidFill>
                  <a:schemeClr val="tx1"/>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3A341A90-00D2-42F4-81F2-7595D338E302}"/>
              </a:ext>
            </a:extLst>
          </p:cNvPr>
          <p:cNvSpPr>
            <a:spLocks noGrp="1"/>
          </p:cNvSpPr>
          <p:nvPr>
            <p:ph type="sldNum" sz="quarter" idx="12"/>
          </p:nvPr>
        </p:nvSpPr>
        <p:spPr>
          <a:xfrm>
            <a:off x="9174480" y="8898891"/>
            <a:ext cx="2987040" cy="511175"/>
          </a:xfrm>
          <a:prstGeom prst="rect">
            <a:avLst/>
          </a:prstGeom>
        </p:spPr>
        <p:txBody>
          <a:bodyPr/>
          <a:lstStyle>
            <a:lvl1pPr>
              <a:defRPr/>
            </a:lvl1pPr>
          </a:lstStyle>
          <a:p>
            <a:pPr>
              <a:defRPr/>
            </a:pPr>
            <a:fld id="{1DF25DB6-388F-4106-8E61-515121309E98}" type="slidenum">
              <a:rPr lang="en-GB" altLang="en-US"/>
              <a:pPr>
                <a:defRPr/>
              </a:pPr>
              <a:t>‹#›</a:t>
            </a:fld>
            <a:endParaRPr lang="en-GB" altLang="en-US"/>
          </a:p>
        </p:txBody>
      </p:sp>
      <p:pic>
        <p:nvPicPr>
          <p:cNvPr id="7" name="Picture 2" descr="Home Office logo">
            <a:extLst>
              <a:ext uri="{FF2B5EF4-FFF2-40B4-BE49-F238E27FC236}">
                <a16:creationId xmlns:a16="http://schemas.microsoft.com/office/drawing/2014/main" id="{CDAF5640-B694-49AE-A1C1-AC4E71F3B37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51765" y="8914448"/>
            <a:ext cx="2045779" cy="468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1620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A0DC25C-0874-478D-A7D5-50A254047632}"/>
              </a:ext>
            </a:extLst>
          </p:cNvPr>
          <p:cNvSpPr/>
          <p:nvPr userDrawn="1"/>
        </p:nvSpPr>
        <p:spPr>
          <a:xfrm>
            <a:off x="251317" y="0"/>
            <a:ext cx="12550283" cy="1869840"/>
          </a:xfrm>
          <a:prstGeom prst="rect">
            <a:avLst/>
          </a:prstGeom>
          <a:gradFill>
            <a:gsLst>
              <a:gs pos="0">
                <a:srgbClr val="8F23B3"/>
              </a:gs>
              <a:gs pos="80000">
                <a:srgbClr val="BC7BCC"/>
              </a:gs>
              <a:gs pos="100000">
                <a:srgbClr val="DDBDE5"/>
              </a:gs>
            </a:gsLst>
            <a:lin ang="0" scaled="0"/>
          </a:gradFill>
          <a:ln w="25400" cap="flat" cmpd="sng" algn="ctr">
            <a:noFill/>
            <a:prstDash val="solid"/>
          </a:ln>
          <a:effectLst/>
        </p:spPr>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1280160" rtl="0" eaLnBrk="0" fontAlgn="base" latinLnBrk="0" hangingPunct="0">
              <a:lnSpc>
                <a:spcPct val="100000"/>
              </a:lnSpc>
              <a:spcBef>
                <a:spcPct val="0"/>
              </a:spcBef>
              <a:spcAft>
                <a:spcPct val="0"/>
              </a:spcAft>
              <a:buClrTx/>
              <a:buSzTx/>
              <a:buFontTx/>
              <a:buNone/>
              <a:tabLst/>
              <a:defRPr/>
            </a:pPr>
            <a:endParaRPr kumimoji="0" lang="en-GB" sz="2520" b="0" i="0" u="none" strike="noStrike" kern="1200" cap="none" spc="0" normalizeH="0" baseline="0" noProof="0">
              <a:ln>
                <a:noFill/>
              </a:ln>
              <a:solidFill>
                <a:sysClr val="window" lastClr="FFFFFF"/>
              </a:solidFill>
              <a:effectLst/>
              <a:uLnTx/>
              <a:uFillTx/>
              <a:latin typeface="Arial"/>
              <a:ea typeface="+mn-ea"/>
              <a:cs typeface="+mn-cs"/>
            </a:endParaRPr>
          </a:p>
        </p:txBody>
      </p:sp>
      <p:sp>
        <p:nvSpPr>
          <p:cNvPr id="3" name="Content Placeholder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6A76A598-E422-45DB-BBDF-388C9060F3DD}"/>
              </a:ext>
            </a:extLst>
          </p:cNvPr>
          <p:cNvSpPr>
            <a:spLocks noGrp="1"/>
          </p:cNvSpPr>
          <p:nvPr>
            <p:ph type="sldNum" sz="quarter" idx="12"/>
          </p:nvPr>
        </p:nvSpPr>
        <p:spPr>
          <a:xfrm>
            <a:off x="9174480" y="8898891"/>
            <a:ext cx="2987040" cy="511175"/>
          </a:xfrm>
          <a:prstGeom prst="rect">
            <a:avLst/>
          </a:prstGeom>
        </p:spPr>
        <p:txBody>
          <a:bodyPr/>
          <a:lstStyle>
            <a:lvl1pPr>
              <a:defRPr/>
            </a:lvl1pPr>
          </a:lstStyle>
          <a:p>
            <a:pPr>
              <a:defRPr/>
            </a:pPr>
            <a:fld id="{69AFDEE6-F3B3-4A5C-8931-68D951D0D2D8}" type="slidenum">
              <a:rPr lang="en-GB" altLang="en-US"/>
              <a:pPr>
                <a:defRPr/>
              </a:pPr>
              <a:t>‹#›</a:t>
            </a:fld>
            <a:endParaRPr lang="en-GB" altLang="en-US"/>
          </a:p>
        </p:txBody>
      </p:sp>
      <p:sp>
        <p:nvSpPr>
          <p:cNvPr id="11" name="Title 1">
            <a:extLst>
              <a:ext uri="{FF2B5EF4-FFF2-40B4-BE49-F238E27FC236}">
                <a16:creationId xmlns:a16="http://schemas.microsoft.com/office/drawing/2014/main" id="{F2A4C274-12CA-4F1D-B9A1-800A223BEC7D}"/>
              </a:ext>
            </a:extLst>
          </p:cNvPr>
          <p:cNvSpPr>
            <a:spLocks noGrp="1"/>
          </p:cNvSpPr>
          <p:nvPr>
            <p:ph type="title"/>
          </p:nvPr>
        </p:nvSpPr>
        <p:spPr>
          <a:xfrm>
            <a:off x="251317" y="0"/>
            <a:ext cx="12550283" cy="1871346"/>
          </a:xfrm>
          <a:prstGeom prst="rect">
            <a:avLst/>
          </a:prstGeom>
          <a:noFill/>
        </p:spPr>
        <p:txBody>
          <a:bodyPr/>
          <a:lstStyle/>
          <a:p>
            <a:r>
              <a:rPr lang="en-US"/>
              <a:t>Click to edit Master title style</a:t>
            </a:r>
            <a:endParaRPr lang="en-GB"/>
          </a:p>
        </p:txBody>
      </p:sp>
      <p:pic>
        <p:nvPicPr>
          <p:cNvPr id="8" name="Picture 2" descr="Home Office logo">
            <a:extLst>
              <a:ext uri="{FF2B5EF4-FFF2-40B4-BE49-F238E27FC236}">
                <a16:creationId xmlns:a16="http://schemas.microsoft.com/office/drawing/2014/main" id="{07A76B20-577A-4030-B87F-25A1B2739D3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51765" y="8914448"/>
            <a:ext cx="2045779" cy="468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039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4D22387-B219-42F2-AB03-F265EBCBE2C0}"/>
              </a:ext>
            </a:extLst>
          </p:cNvPr>
          <p:cNvSpPr/>
          <p:nvPr userDrawn="1"/>
        </p:nvSpPr>
        <p:spPr>
          <a:xfrm>
            <a:off x="251317" y="0"/>
            <a:ext cx="12550283" cy="1869840"/>
          </a:xfrm>
          <a:prstGeom prst="rect">
            <a:avLst/>
          </a:prstGeom>
          <a:gradFill>
            <a:gsLst>
              <a:gs pos="0">
                <a:srgbClr val="8F23B3"/>
              </a:gs>
              <a:gs pos="80000">
                <a:srgbClr val="BC7BCC"/>
              </a:gs>
              <a:gs pos="100000">
                <a:srgbClr val="DDBDE5"/>
              </a:gs>
            </a:gsLst>
            <a:lin ang="0" scaled="0"/>
          </a:gradFill>
          <a:ln w="25400" cap="flat" cmpd="sng" algn="ctr">
            <a:noFill/>
            <a:prstDash val="solid"/>
          </a:ln>
          <a:effectLst/>
        </p:spPr>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1280160" rtl="0" eaLnBrk="0" fontAlgn="base" latinLnBrk="0" hangingPunct="0">
              <a:lnSpc>
                <a:spcPct val="100000"/>
              </a:lnSpc>
              <a:spcBef>
                <a:spcPct val="0"/>
              </a:spcBef>
              <a:spcAft>
                <a:spcPct val="0"/>
              </a:spcAft>
              <a:buClrTx/>
              <a:buSzTx/>
              <a:buFontTx/>
              <a:buNone/>
              <a:tabLst/>
              <a:defRPr/>
            </a:pPr>
            <a:endParaRPr kumimoji="0" lang="en-GB" sz="2520" b="0" i="0" u="none" strike="noStrike" kern="1200" cap="none" spc="0" normalizeH="0" baseline="0" noProof="0">
              <a:ln>
                <a:noFill/>
              </a:ln>
              <a:solidFill>
                <a:sysClr val="window" lastClr="FFFFFF"/>
              </a:solidFill>
              <a:effectLst/>
              <a:uLnTx/>
              <a:uFillTx/>
              <a:latin typeface="Arial"/>
              <a:ea typeface="+mn-ea"/>
              <a:cs typeface="+mn-cs"/>
            </a:endParaRPr>
          </a:p>
        </p:txBody>
      </p:sp>
      <p:sp>
        <p:nvSpPr>
          <p:cNvPr id="3" name="Text Placeholder 2"/>
          <p:cNvSpPr>
            <a:spLocks noGrp="1"/>
          </p:cNvSpPr>
          <p:nvPr>
            <p:ph type="body" idx="1"/>
          </p:nvPr>
        </p:nvSpPr>
        <p:spPr>
          <a:xfrm>
            <a:off x="640080" y="2149158"/>
            <a:ext cx="5656263" cy="895667"/>
          </a:xfrm>
        </p:spPr>
        <p:txBody>
          <a:bodyPr anchor="ctr" anchorCtr="0"/>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503036" y="2149158"/>
            <a:ext cx="5658485" cy="895667"/>
          </a:xfrm>
        </p:spPr>
        <p:txBody>
          <a:bodyPr anchor="ctr" anchorCtr="0"/>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
            <a:extLst>
              <a:ext uri="{FF2B5EF4-FFF2-40B4-BE49-F238E27FC236}">
                <a16:creationId xmlns:a16="http://schemas.microsoft.com/office/drawing/2014/main" id="{94DEC3DE-7AD3-46E7-A390-4FD865E38D81}"/>
              </a:ext>
            </a:extLst>
          </p:cNvPr>
          <p:cNvSpPr>
            <a:spLocks noGrp="1"/>
          </p:cNvSpPr>
          <p:nvPr>
            <p:ph type="title"/>
          </p:nvPr>
        </p:nvSpPr>
        <p:spPr>
          <a:xfrm>
            <a:off x="251314" y="0"/>
            <a:ext cx="12550283" cy="1871346"/>
          </a:xfrm>
          <a:prstGeom prst="rect">
            <a:avLst/>
          </a:prstGeom>
          <a:noFill/>
        </p:spPr>
        <p:txBody>
          <a:bodyPr/>
          <a:lstStyle/>
          <a:p>
            <a:r>
              <a:rPr lang="en-US"/>
              <a:t>Click to edit Master title style</a:t>
            </a:r>
            <a:endParaRPr lang="en-GB"/>
          </a:p>
        </p:txBody>
      </p:sp>
      <p:sp>
        <p:nvSpPr>
          <p:cNvPr id="10" name="Slide Number Placeholder 8">
            <a:extLst>
              <a:ext uri="{FF2B5EF4-FFF2-40B4-BE49-F238E27FC236}">
                <a16:creationId xmlns:a16="http://schemas.microsoft.com/office/drawing/2014/main" id="{F61B880B-9EB7-4892-BB30-CE9F63385B6B}"/>
              </a:ext>
            </a:extLst>
          </p:cNvPr>
          <p:cNvSpPr>
            <a:spLocks noGrp="1"/>
          </p:cNvSpPr>
          <p:nvPr>
            <p:ph type="sldNum" sz="quarter" idx="12"/>
          </p:nvPr>
        </p:nvSpPr>
        <p:spPr>
          <a:xfrm>
            <a:off x="9174480" y="8898891"/>
            <a:ext cx="2987040" cy="511175"/>
          </a:xfrm>
          <a:prstGeom prst="rect">
            <a:avLst/>
          </a:prstGeom>
        </p:spPr>
        <p:txBody>
          <a:bodyPr/>
          <a:lstStyle>
            <a:lvl1pPr>
              <a:defRPr/>
            </a:lvl1pPr>
          </a:lstStyle>
          <a:p>
            <a:pPr>
              <a:defRPr/>
            </a:pPr>
            <a:fld id="{EA39DD8A-456C-471F-8FAE-0721E428006B}" type="slidenum">
              <a:rPr lang="en-GB" altLang="en-US"/>
              <a:pPr>
                <a:defRPr/>
              </a:pPr>
              <a:t>‹#›</a:t>
            </a:fld>
            <a:endParaRPr lang="en-GB" altLang="en-US"/>
          </a:p>
        </p:txBody>
      </p:sp>
      <p:pic>
        <p:nvPicPr>
          <p:cNvPr id="14" name="Picture 2" descr="Home Office logo">
            <a:extLst>
              <a:ext uri="{FF2B5EF4-FFF2-40B4-BE49-F238E27FC236}">
                <a16:creationId xmlns:a16="http://schemas.microsoft.com/office/drawing/2014/main" id="{5758C1D7-AE2F-45C2-8D9E-3748CA14436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51765" y="8914448"/>
            <a:ext cx="2045779" cy="468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422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82AD679-90D8-4529-A445-228282AE3D3D}"/>
              </a:ext>
            </a:extLst>
          </p:cNvPr>
          <p:cNvSpPr/>
          <p:nvPr userDrawn="1"/>
        </p:nvSpPr>
        <p:spPr>
          <a:xfrm>
            <a:off x="251317" y="0"/>
            <a:ext cx="12550283" cy="1869840"/>
          </a:xfrm>
          <a:prstGeom prst="rect">
            <a:avLst/>
          </a:prstGeom>
          <a:gradFill>
            <a:gsLst>
              <a:gs pos="0">
                <a:srgbClr val="8F23B3"/>
              </a:gs>
              <a:gs pos="80000">
                <a:srgbClr val="BC7BCC"/>
              </a:gs>
              <a:gs pos="100000">
                <a:srgbClr val="DDBDE5"/>
              </a:gs>
            </a:gsLst>
            <a:lin ang="0" scaled="0"/>
          </a:gradFill>
          <a:ln w="25400" cap="flat" cmpd="sng" algn="ctr">
            <a:noFill/>
            <a:prstDash val="solid"/>
          </a:ln>
          <a:effectLst/>
        </p:spPr>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1280160" rtl="0" eaLnBrk="0" fontAlgn="base" latinLnBrk="0" hangingPunct="0">
              <a:lnSpc>
                <a:spcPct val="100000"/>
              </a:lnSpc>
              <a:spcBef>
                <a:spcPct val="0"/>
              </a:spcBef>
              <a:spcAft>
                <a:spcPct val="0"/>
              </a:spcAft>
              <a:buClrTx/>
              <a:buSzTx/>
              <a:buFontTx/>
              <a:buNone/>
              <a:tabLst/>
              <a:defRPr/>
            </a:pPr>
            <a:endParaRPr kumimoji="0" lang="en-GB" sz="2520" b="0" i="0" u="none" strike="noStrike" kern="1200" cap="none" spc="0" normalizeH="0" baseline="0" noProof="0">
              <a:ln>
                <a:noFill/>
              </a:ln>
              <a:solidFill>
                <a:sysClr val="window" lastClr="FFFFFF"/>
              </a:solidFill>
              <a:effectLst/>
              <a:uLnTx/>
              <a:uFillTx/>
              <a:latin typeface="Arial"/>
              <a:ea typeface="+mn-ea"/>
              <a:cs typeface="+mn-cs"/>
            </a:endParaRPr>
          </a:p>
        </p:txBody>
      </p:sp>
      <p:sp>
        <p:nvSpPr>
          <p:cNvPr id="2" name="Title 1"/>
          <p:cNvSpPr>
            <a:spLocks noGrp="1"/>
          </p:cNvSpPr>
          <p:nvPr>
            <p:ph type="title"/>
          </p:nvPr>
        </p:nvSpPr>
        <p:spPr>
          <a:xfrm>
            <a:off x="251317" y="1"/>
            <a:ext cx="12550283" cy="1871345"/>
          </a:xfrm>
          <a:prstGeom prst="rect">
            <a:avLst/>
          </a:prstGeom>
          <a:noFill/>
        </p:spPr>
        <p:txBody>
          <a:bodyPr/>
          <a:lstStyle/>
          <a:p>
            <a:r>
              <a:rPr lang="en-US"/>
              <a:t>Click to edit Master title style</a:t>
            </a:r>
            <a:endParaRPr lang="en-GB"/>
          </a:p>
        </p:txBody>
      </p:sp>
      <p:sp>
        <p:nvSpPr>
          <p:cNvPr id="6" name="Slide Number Placeholder 4">
            <a:extLst>
              <a:ext uri="{FF2B5EF4-FFF2-40B4-BE49-F238E27FC236}">
                <a16:creationId xmlns:a16="http://schemas.microsoft.com/office/drawing/2014/main" id="{DE6836B5-3CBB-4416-BB36-64A12E9595E5}"/>
              </a:ext>
            </a:extLst>
          </p:cNvPr>
          <p:cNvSpPr>
            <a:spLocks noGrp="1"/>
          </p:cNvSpPr>
          <p:nvPr>
            <p:ph type="sldNum" sz="quarter" idx="12"/>
          </p:nvPr>
        </p:nvSpPr>
        <p:spPr>
          <a:xfrm>
            <a:off x="9174480" y="8898891"/>
            <a:ext cx="2987040" cy="511175"/>
          </a:xfrm>
          <a:prstGeom prst="rect">
            <a:avLst/>
          </a:prstGeom>
        </p:spPr>
        <p:txBody>
          <a:bodyPr/>
          <a:lstStyle>
            <a:lvl1pPr>
              <a:defRPr/>
            </a:lvl1pPr>
          </a:lstStyle>
          <a:p>
            <a:pPr>
              <a:defRPr/>
            </a:pPr>
            <a:fld id="{894F3ADB-BFD2-4E5D-9C80-A2CD14F5E083}" type="slidenum">
              <a:rPr lang="en-GB" altLang="en-US"/>
              <a:pPr>
                <a:defRPr/>
              </a:pPr>
              <a:t>‹#›</a:t>
            </a:fld>
            <a:endParaRPr lang="en-GB" altLang="en-US"/>
          </a:p>
        </p:txBody>
      </p:sp>
      <p:pic>
        <p:nvPicPr>
          <p:cNvPr id="9" name="Picture 2" descr="Home Office logo">
            <a:extLst>
              <a:ext uri="{FF2B5EF4-FFF2-40B4-BE49-F238E27FC236}">
                <a16:creationId xmlns:a16="http://schemas.microsoft.com/office/drawing/2014/main" id="{FCCCE423-5521-44F5-90B5-2FD9B6BB79F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51765" y="8914448"/>
            <a:ext cx="2045779" cy="468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30950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a:extLst>
              <a:ext uri="{FF2B5EF4-FFF2-40B4-BE49-F238E27FC236}">
                <a16:creationId xmlns:a16="http://schemas.microsoft.com/office/drawing/2014/main" id="{6FC89055-ED26-4F57-972F-18CBB7BF91D7}"/>
              </a:ext>
            </a:extLst>
          </p:cNvPr>
          <p:cNvSpPr>
            <a:spLocks noGrp="1"/>
          </p:cNvSpPr>
          <p:nvPr>
            <p:ph type="body" idx="1"/>
          </p:nvPr>
        </p:nvSpPr>
        <p:spPr bwMode="auto">
          <a:xfrm>
            <a:off x="640080" y="2240281"/>
            <a:ext cx="11521440" cy="6336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7" name="Slide Number Placeholder 2">
            <a:extLst>
              <a:ext uri="{FF2B5EF4-FFF2-40B4-BE49-F238E27FC236}">
                <a16:creationId xmlns:a16="http://schemas.microsoft.com/office/drawing/2014/main" id="{81F5E717-C918-4108-AFDC-278A282FB20C}"/>
              </a:ext>
            </a:extLst>
          </p:cNvPr>
          <p:cNvSpPr>
            <a:spLocks noGrp="1"/>
          </p:cNvSpPr>
          <p:nvPr>
            <p:ph type="sldNum" sz="quarter" idx="4"/>
          </p:nvPr>
        </p:nvSpPr>
        <p:spPr>
          <a:xfrm>
            <a:off x="9174480" y="8898891"/>
            <a:ext cx="2987040" cy="511175"/>
          </a:xfrm>
          <a:prstGeom prst="rect">
            <a:avLst/>
          </a:prstGeom>
        </p:spPr>
        <p:txBody>
          <a:bodyPr anchor="ctr" anchorCtr="0"/>
          <a:lstStyle>
            <a:lvl1pPr algn="r">
              <a:defRPr sz="1400"/>
            </a:lvl1pPr>
          </a:lstStyle>
          <a:p>
            <a:pPr>
              <a:defRPr/>
            </a:pPr>
            <a:fld id="{4BBBF029-41AF-4A9E-AF99-AE19D5E4A990}" type="slidenum">
              <a:rPr lang="en-GB" altLang="en-US" smtClean="0"/>
              <a:pPr>
                <a:defRPr/>
              </a:pPr>
              <a:t>‹#›</a:t>
            </a:fld>
            <a:endParaRPr lang="en-GB" altLang="en-US"/>
          </a:p>
        </p:txBody>
      </p:sp>
      <p:sp>
        <p:nvSpPr>
          <p:cNvPr id="2" name="Rectangle 1" descr="Decorative image">
            <a:extLst>
              <a:ext uri="{FF2B5EF4-FFF2-40B4-BE49-F238E27FC236}">
                <a16:creationId xmlns:a16="http://schemas.microsoft.com/office/drawing/2014/main" id="{E9E18CD3-53E0-4981-8304-EDBFEE3D7529}"/>
              </a:ext>
            </a:extLst>
          </p:cNvPr>
          <p:cNvSpPr/>
          <p:nvPr userDrawn="1"/>
        </p:nvSpPr>
        <p:spPr>
          <a:xfrm>
            <a:off x="0" y="0"/>
            <a:ext cx="252000" cy="960120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Lst>
  <p:hf hdr="0" ftr="0" dt="0"/>
  <p:txStyles>
    <p:titleStyle>
      <a:lvl1pPr algn="l" rtl="0" eaLnBrk="1" fontAlgn="base" hangingPunct="1">
        <a:spcBef>
          <a:spcPct val="0"/>
        </a:spcBef>
        <a:spcAft>
          <a:spcPct val="0"/>
        </a:spcAft>
        <a:defRPr sz="3600" b="1" kern="1200">
          <a:solidFill>
            <a:schemeClr val="bg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1"/>
          </a:solidFill>
          <a:latin typeface="Arial" charset="0"/>
          <a:cs typeface="Arial" charset="0"/>
        </a:defRPr>
      </a:lvl2pPr>
      <a:lvl3pPr algn="l" rtl="0" eaLnBrk="1" fontAlgn="base" hangingPunct="1">
        <a:spcBef>
          <a:spcPct val="0"/>
        </a:spcBef>
        <a:spcAft>
          <a:spcPct val="0"/>
        </a:spcAft>
        <a:defRPr sz="3600" b="1">
          <a:solidFill>
            <a:schemeClr val="bg1"/>
          </a:solidFill>
          <a:latin typeface="Arial" charset="0"/>
          <a:cs typeface="Arial" charset="0"/>
        </a:defRPr>
      </a:lvl3pPr>
      <a:lvl4pPr algn="l" rtl="0" eaLnBrk="1" fontAlgn="base" hangingPunct="1">
        <a:spcBef>
          <a:spcPct val="0"/>
        </a:spcBef>
        <a:spcAft>
          <a:spcPct val="0"/>
        </a:spcAft>
        <a:defRPr sz="3600" b="1">
          <a:solidFill>
            <a:schemeClr val="bg1"/>
          </a:solidFill>
          <a:latin typeface="Arial" charset="0"/>
          <a:cs typeface="Arial" charset="0"/>
        </a:defRPr>
      </a:lvl4pPr>
      <a:lvl5pPr algn="l" rtl="0" eaLnBrk="1" fontAlgn="base" hangingPunct="1">
        <a:spcBef>
          <a:spcPct val="0"/>
        </a:spcBef>
        <a:spcAft>
          <a:spcPct val="0"/>
        </a:spcAft>
        <a:defRPr sz="3600" b="1">
          <a:solidFill>
            <a:schemeClr val="bg1"/>
          </a:solidFill>
          <a:latin typeface="Arial" charset="0"/>
          <a:cs typeface="Arial" charset="0"/>
        </a:defRPr>
      </a:lvl5pPr>
      <a:lvl6pPr marL="457200" algn="l" rtl="0" eaLnBrk="1" fontAlgn="base" hangingPunct="1">
        <a:spcBef>
          <a:spcPct val="0"/>
        </a:spcBef>
        <a:spcAft>
          <a:spcPct val="0"/>
        </a:spcAft>
        <a:defRPr sz="3600" b="1">
          <a:solidFill>
            <a:schemeClr val="bg1"/>
          </a:solidFill>
          <a:latin typeface="Arial" charset="0"/>
          <a:cs typeface="Arial" charset="0"/>
        </a:defRPr>
      </a:lvl6pPr>
      <a:lvl7pPr marL="914400" algn="l" rtl="0" eaLnBrk="1" fontAlgn="base" hangingPunct="1">
        <a:spcBef>
          <a:spcPct val="0"/>
        </a:spcBef>
        <a:spcAft>
          <a:spcPct val="0"/>
        </a:spcAft>
        <a:defRPr sz="3600" b="1">
          <a:solidFill>
            <a:schemeClr val="bg1"/>
          </a:solidFill>
          <a:latin typeface="Arial" charset="0"/>
          <a:cs typeface="Arial" charset="0"/>
        </a:defRPr>
      </a:lvl7pPr>
      <a:lvl8pPr marL="1371600" algn="l" rtl="0" eaLnBrk="1" fontAlgn="base" hangingPunct="1">
        <a:spcBef>
          <a:spcPct val="0"/>
        </a:spcBef>
        <a:spcAft>
          <a:spcPct val="0"/>
        </a:spcAft>
        <a:defRPr sz="3600" b="1">
          <a:solidFill>
            <a:schemeClr val="bg1"/>
          </a:solidFill>
          <a:latin typeface="Arial" charset="0"/>
          <a:cs typeface="Arial" charset="0"/>
        </a:defRPr>
      </a:lvl8pPr>
      <a:lvl9pPr marL="1828800" algn="l" rtl="0" eaLnBrk="1" fontAlgn="base" hangingPunct="1">
        <a:spcBef>
          <a:spcPct val="0"/>
        </a:spcBef>
        <a:spcAft>
          <a:spcPct val="0"/>
        </a:spcAft>
        <a:defRPr sz="3600" b="1">
          <a:solidFill>
            <a:schemeClr val="bg1"/>
          </a:solidFill>
          <a:latin typeface="Arial" charset="0"/>
          <a:cs typeface="Arial" charset="0"/>
        </a:defRPr>
      </a:lvl9pPr>
    </p:titleStyle>
    <p:bodyStyle>
      <a:lvl1pPr marL="250825" indent="-250825" algn="l" rtl="0" eaLnBrk="1" fontAlgn="base" hangingPunct="1">
        <a:spcBef>
          <a:spcPct val="20000"/>
        </a:spcBef>
        <a:spcAft>
          <a:spcPct val="0"/>
        </a:spcAft>
        <a:buClr>
          <a:srgbClr val="732282"/>
        </a:buClr>
        <a:buFont typeface="Arial" panose="020B0604020202020204" pitchFamily="34" charset="0"/>
        <a:buChar char="•"/>
        <a:defRPr sz="28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732282"/>
        </a:buClr>
        <a:buFont typeface="Arial" panose="020B0604020202020204" pitchFamily="34" charset="0"/>
        <a:buChar char="–"/>
        <a:defRPr sz="2400" kern="1200">
          <a:solidFill>
            <a:schemeClr val="tx1"/>
          </a:solidFill>
          <a:latin typeface="Arial" pitchFamily="34" charset="0"/>
          <a:ea typeface="+mn-ea"/>
          <a:cs typeface="Arial" pitchFamily="34" charset="0"/>
        </a:defRPr>
      </a:lvl2pPr>
      <a:lvl3pPr marL="1108075" indent="-193675" algn="l" rtl="0" eaLnBrk="1" fontAlgn="base" hangingPunct="1">
        <a:spcBef>
          <a:spcPct val="20000"/>
        </a:spcBef>
        <a:spcAft>
          <a:spcPct val="0"/>
        </a:spcAft>
        <a:buClr>
          <a:srgbClr val="732282"/>
        </a:buClr>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Clr>
          <a:srgbClr val="732282"/>
        </a:buClr>
        <a:buFont typeface="Arial" panose="020B0604020202020204"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Clr>
          <a:srgbClr val="732282"/>
        </a:buClr>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br01.safelinks.protection.outlook.com/?url=https%3A%2F%2Fhomeoffice.brandworkz.com%2Fbms%2F%3Flink%3D62E9EF0A&amp;data=04%7C01%7CLydia.Marslen-Wilson%40homeoffice.gov.uk%7Cc4b245549d8a4d184ace08d9ae7941e9%7Cf24d93ecb2914192a08af182245945c2%7C0%7C0%7C637732658075149281%7CUnknown%7CTWFpbGZsb3d8eyJWIjoiMC4wLjAwMDAiLCJQIjoiV2luMzIiLCJBTiI6Ik1haWwiLCJXVCI6Mn0%3D%7C3000&amp;sdata=bOGLsdfUA7I8Vxz0ebRGAJ0oFR75D1kO6zePz2ygyC0%3D&amp;reserved=0" TargetMode="External"/><Relationship Id="rId2" Type="http://schemas.openxmlformats.org/officeDocument/2006/relationships/hyperlink" Target="https://gbr01.safelinks.protection.outlook.com/?url=https%3A%2F%2Fhomeoffice.brandworkz.com%2Fbms%2F%3Flink%3DD15DDCF9&amp;data=04%7C01%7CLydia.Marslen-Wilson%40homeoffice.gov.uk%7Cc4b245549d8a4d184ace08d9ae7941e9%7Cf24d93ecb2914192a08af182245945c2%7C0%7C0%7C637732658075149281%7CUnknown%7CTWFpbGZsb3d8eyJWIjoiMC4wLjAwMDAiLCJQIjoiV2luMzIiLCJBTiI6Ik1haWwiLCJXVCI6Mn0%3D%7C3000&amp;sdata=SrvoiOIZu0z%2BpT5N5bxHWGUBkknLZuCYy%2BrtxrOGAyw%3D&amp;reserved=0" TargetMode="External"/><Relationship Id="rId1" Type="http://schemas.openxmlformats.org/officeDocument/2006/relationships/slideLayout" Target="../slideLayouts/slideLayout2.xml"/><Relationship Id="rId5" Type="http://schemas.openxmlformats.org/officeDocument/2006/relationships/hyperlink" Target="https://www.gov.uk/apply-windrush-compensation-scheme" TargetMode="External"/><Relationship Id="rId4" Type="http://schemas.openxmlformats.org/officeDocument/2006/relationships/hyperlink" Target="https://www.gov.uk/government/publications/windrush-sche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WCSAdvocacySupportFund@homeoffice.gov.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WCSAdvocacySupportFund@homeoffice.gov.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0B5CFB9-7E62-45B7-95A7-992FB084C8B9}"/>
              </a:ext>
            </a:extLst>
          </p:cNvPr>
          <p:cNvSpPr>
            <a:spLocks noGrp="1"/>
          </p:cNvSpPr>
          <p:nvPr>
            <p:ph type="body" sz="quarter" idx="10"/>
          </p:nvPr>
        </p:nvSpPr>
        <p:spPr/>
        <p:txBody>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64008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28016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92024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56032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3200400" algn="l" defTabSz="128016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3840480" algn="l" defTabSz="128016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4480560" algn="l" defTabSz="128016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5120640" algn="l" defTabSz="128016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sz="2800"/>
              <a:t>14</a:t>
            </a:r>
            <a:r>
              <a:rPr lang="en-GB" sz="2800" baseline="30000"/>
              <a:t>th</a:t>
            </a:r>
            <a:r>
              <a:rPr lang="en-GB" sz="2800"/>
              <a:t> and 15</a:t>
            </a:r>
            <a:r>
              <a:rPr lang="en-GB" sz="2800" baseline="30000"/>
              <a:t>th</a:t>
            </a:r>
            <a:r>
              <a:rPr lang="en-GB" sz="2800"/>
              <a:t> April 2025</a:t>
            </a:r>
          </a:p>
        </p:txBody>
      </p:sp>
      <p:sp>
        <p:nvSpPr>
          <p:cNvPr id="7" name="Title 6">
            <a:extLst>
              <a:ext uri="{FF2B5EF4-FFF2-40B4-BE49-F238E27FC236}">
                <a16:creationId xmlns:a16="http://schemas.microsoft.com/office/drawing/2014/main" id="{4CEF0C91-662D-4C12-9F2D-D6FD41CF150E}"/>
              </a:ext>
            </a:extLst>
          </p:cNvPr>
          <p:cNvSpPr>
            <a:spLocks noGrp="1"/>
          </p:cNvSpPr>
          <p:nvPr>
            <p:ph type="ctrTitle"/>
          </p:nvPr>
        </p:nvSpPr>
        <p:spPr>
          <a:xfrm>
            <a:off x="1143000" y="2660904"/>
            <a:ext cx="11183112" cy="1636776"/>
          </a:xfrm>
        </p:spPr>
        <p:txBody>
          <a:bodyPr/>
          <a:lstStyle/>
          <a:p>
            <a:pPr algn="ctr"/>
            <a:br>
              <a:rPr lang="en-GB">
                <a:solidFill>
                  <a:schemeClr val="tx1"/>
                </a:solidFill>
              </a:rPr>
            </a:br>
            <a:r>
              <a:rPr lang="en-GB">
                <a:latin typeface="+mn-lt"/>
                <a:cs typeface="Times New Roman" panose="02020603050405020304" pitchFamily="18" charset="0"/>
              </a:rPr>
              <a:t>Windrush Compensation Advocacy Support Fund (WCASF) </a:t>
            </a:r>
            <a:br>
              <a:rPr lang="en-GB">
                <a:latin typeface="+mn-lt"/>
                <a:cs typeface="Times New Roman" panose="02020603050405020304" pitchFamily="18" charset="0"/>
              </a:rPr>
            </a:br>
            <a:r>
              <a:rPr lang="en-GB">
                <a:latin typeface="+mn-lt"/>
                <a:cs typeface="Times New Roman" panose="02020603050405020304" pitchFamily="18" charset="0"/>
              </a:rPr>
              <a:t> </a:t>
            </a:r>
            <a:br>
              <a:rPr lang="en-GB">
                <a:latin typeface="+mn-lt"/>
                <a:cs typeface="Times New Roman" panose="02020603050405020304" pitchFamily="18" charset="0"/>
              </a:rPr>
            </a:br>
            <a:br>
              <a:rPr lang="en-GB">
                <a:latin typeface="+mn-lt"/>
                <a:cs typeface="Times New Roman" panose="02020603050405020304" pitchFamily="18" charset="0"/>
              </a:rPr>
            </a:br>
            <a:r>
              <a:rPr lang="en-GB">
                <a:latin typeface="+mn-lt"/>
                <a:cs typeface="Times New Roman" panose="02020603050405020304" pitchFamily="18" charset="0"/>
              </a:rPr>
              <a:t>Year 1 - Information Session</a:t>
            </a:r>
            <a:br>
              <a:rPr lang="en-GB">
                <a:solidFill>
                  <a:schemeClr val="tx1"/>
                </a:solidFill>
              </a:rPr>
            </a:br>
            <a:br>
              <a:rPr lang="en-GB">
                <a:solidFill>
                  <a:schemeClr val="tx1"/>
                </a:solidFill>
              </a:rPr>
            </a:br>
            <a:r>
              <a:rPr lang="en-GB" sz="3600" b="1">
                <a:latin typeface="+mn-lt"/>
                <a:ea typeface="Times New Roman" panose="02020603050405020304" pitchFamily="18" charset="0"/>
                <a:cs typeface="Times New Roman" panose="02020603050405020304" pitchFamily="18" charset="0"/>
              </a:rPr>
              <a:t>Hosted by the Home Office </a:t>
            </a:r>
            <a:r>
              <a:rPr lang="en-GB">
                <a:latin typeface="+mn-lt"/>
                <a:ea typeface="Times New Roman" panose="02020603050405020304" pitchFamily="18" charset="0"/>
                <a:cs typeface="Times New Roman" panose="02020603050405020304" pitchFamily="18" charset="0"/>
              </a:rPr>
              <a:t>WCASF </a:t>
            </a:r>
            <a:r>
              <a:rPr lang="en-GB" sz="3600" b="1">
                <a:latin typeface="+mn-lt"/>
                <a:ea typeface="Times New Roman" panose="02020603050405020304" pitchFamily="18" charset="0"/>
                <a:cs typeface="Times New Roman" panose="02020603050405020304" pitchFamily="18" charset="0"/>
              </a:rPr>
              <a:t>Team</a:t>
            </a:r>
            <a:br>
              <a:rPr lang="en-GB" sz="3600" b="1">
                <a:latin typeface="+mn-lt"/>
                <a:ea typeface="Times New Roman" panose="02020603050405020304" pitchFamily="18" charset="0"/>
                <a:cs typeface="Times New Roman" panose="02020603050405020304" pitchFamily="18" charset="0"/>
              </a:rPr>
            </a:br>
            <a:br>
              <a:rPr lang="en-GB">
                <a:solidFill>
                  <a:schemeClr val="tx1"/>
                </a:solidFill>
              </a:rPr>
            </a:br>
            <a:br>
              <a:rPr lang="en-GB">
                <a:solidFill>
                  <a:schemeClr val="tx1"/>
                </a:solidFill>
              </a:rPr>
            </a:br>
            <a:br>
              <a:rPr lang="en-GB">
                <a:solidFill>
                  <a:schemeClr val="tx1"/>
                </a:solidFill>
              </a:rPr>
            </a:br>
            <a:endParaRPr lang="en-GB">
              <a:solidFill>
                <a:schemeClr val="tx1"/>
              </a:solidFill>
            </a:endParaRPr>
          </a:p>
        </p:txBody>
      </p:sp>
    </p:spTree>
    <p:extLst>
      <p:ext uri="{BB962C8B-B14F-4D97-AF65-F5344CB8AC3E}">
        <p14:creationId xmlns:p14="http://schemas.microsoft.com/office/powerpoint/2010/main" val="2273219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9BBCE7-3358-455A-A048-5FFFA499282D}"/>
              </a:ext>
            </a:extLst>
          </p:cNvPr>
          <p:cNvSpPr>
            <a:spLocks noGrp="1"/>
          </p:cNvSpPr>
          <p:nvPr>
            <p:ph idx="1"/>
          </p:nvPr>
        </p:nvSpPr>
        <p:spPr>
          <a:xfrm>
            <a:off x="640080" y="2240281"/>
            <a:ext cx="11521440" cy="6658610"/>
          </a:xfrm>
        </p:spPr>
        <p:txBody>
          <a:bodyPr/>
          <a:lstStyle/>
          <a:p>
            <a:pPr marL="0" indent="0">
              <a:buNone/>
            </a:pPr>
            <a:r>
              <a:rPr lang="en-GB" sz="3200" b="1"/>
              <a:t>Useful links and resources</a:t>
            </a:r>
          </a:p>
          <a:p>
            <a:pPr marL="0" indent="0">
              <a:buNone/>
            </a:pPr>
            <a:endParaRPr lang="en-GB"/>
          </a:p>
          <a:p>
            <a:r>
              <a:rPr lang="en-GB" b="1">
                <a:solidFill>
                  <a:srgbClr val="242424"/>
                </a:solidFill>
                <a:latin typeface="+mn-lt"/>
              </a:rPr>
              <a:t>Communications Partner Packs:</a:t>
            </a:r>
          </a:p>
          <a:p>
            <a:pPr marL="0" indent="0" algn="l">
              <a:buNone/>
            </a:pPr>
            <a:r>
              <a:rPr lang="en-GB" b="0" i="0" u="sng">
                <a:solidFill>
                  <a:srgbClr val="4F52B2"/>
                </a:solidFill>
                <a:effectLst/>
                <a:latin typeface="+mn-lt"/>
                <a:hlinkClick r:id="rId2" tooltip="https://gbr01.safelinks.protection.outlook.com/?url=https%3A%2F%2Fhomeoffice.brandworkz.com%2Fbms%2F%3Flink%3DD15DDCF9&amp;data=04%7C01%7CLydia.Marslen-Wilson%40homeoffice.gov.uk%7Cc4b245549d8a4d184ace08d9ae7941e9%7Cf24d93ecb2914192a08af182245945c2%7C0%7C0%7C637732658075149281%7CUnknown%7CTWFpbGZsb3d8eyJWIjoiMC4wLjAwMDAiLCJQIjoiV2luMzIiLCJBTiI6Ik1haWwiLCJXVCI6Mn0%3D%7C3000&amp;sdata=SrvoiOIZu0z%2BpT5N5bxHWGUBkknLZuCYy%2BrtxrOGAyw%3D&amp;reserved=0"/>
              </a:rPr>
              <a:t>UK Partner Pack</a:t>
            </a:r>
            <a:endParaRPr lang="en-GB" b="0" i="0">
              <a:solidFill>
                <a:srgbClr val="242424"/>
              </a:solidFill>
              <a:effectLst/>
              <a:latin typeface="+mn-lt"/>
            </a:endParaRPr>
          </a:p>
          <a:p>
            <a:pPr marL="0" indent="0" algn="l">
              <a:buNone/>
            </a:pPr>
            <a:r>
              <a:rPr lang="en-GB" b="0" i="0" u="none" strike="noStrike">
                <a:solidFill>
                  <a:srgbClr val="4F52B2"/>
                </a:solidFill>
                <a:effectLst/>
                <a:latin typeface="+mn-lt"/>
                <a:hlinkClick r:id="rId3" tooltip="https://gbr01.safelinks.protection.outlook.com/?url=https%3A%2F%2Fhomeoffice.brandworkz.com%2Fbms%2F%3Flink%3D62E9EF0A&amp;data=04%7C01%7CLydia.Marslen-Wilson%40homeoffice.gov.uk%7Cc4b245549d8a4d184ace08d9ae7941e9%7Cf24d93ecb2914192a08af182245945c2%7C0%7C0%7C637732658075149281%7CUnknown%7CTWFpbGZsb3d8eyJWIjoiMC4wLjAwMDAiLCJQIjoiV2luMzIiLCJBTiI6Ik1haWwiLCJXVCI6Mn0%3D%7C3000&amp;sdata=bOGLsdfUA7I8Vxz0ebRGAJ0oFR75D1kO6zePz2ygyC0%3D&amp;reserved=0"/>
              </a:rPr>
              <a:t>Overseas Partner Pack</a:t>
            </a:r>
            <a:endParaRPr lang="en-GB" b="0" i="0">
              <a:solidFill>
                <a:srgbClr val="242424"/>
              </a:solidFill>
              <a:effectLst/>
              <a:latin typeface="+mn-lt"/>
            </a:endParaRPr>
          </a:p>
          <a:p>
            <a:pPr marL="0" indent="0">
              <a:buNone/>
            </a:pPr>
            <a:endParaRPr lang="en-GB" b="1">
              <a:latin typeface="+mn-lt"/>
            </a:endParaRPr>
          </a:p>
          <a:p>
            <a:r>
              <a:rPr lang="en-GB" b="1">
                <a:latin typeface="+mn-lt"/>
              </a:rPr>
              <a:t>Windrush Scheme and Windrush Compensation Scheme:</a:t>
            </a:r>
          </a:p>
          <a:p>
            <a:pPr marL="0" indent="0">
              <a:buNone/>
            </a:pPr>
            <a:r>
              <a:rPr lang="en-GB" b="0" i="0" u="none" strike="noStrike">
                <a:solidFill>
                  <a:srgbClr val="4F52B2"/>
                </a:solidFill>
                <a:effectLst/>
                <a:latin typeface="+mn-lt"/>
                <a:hlinkClick r:id="rId4" tooltip="https://www.gov.uk/government/publications/windrush-scheme"/>
              </a:rPr>
              <a:t>Windrush Scheme: full eligibility details - GOV.UK (www.gov.uk)</a:t>
            </a:r>
            <a:endParaRPr lang="en-GB" b="1" i="0" u="none" strike="noStrike">
              <a:solidFill>
                <a:srgbClr val="4F52B2"/>
              </a:solidFill>
              <a:effectLst/>
              <a:latin typeface="+mn-lt"/>
            </a:endParaRPr>
          </a:p>
          <a:p>
            <a:pPr marL="0" indent="0">
              <a:buNone/>
            </a:pPr>
            <a:r>
              <a:rPr lang="en-GB">
                <a:latin typeface="+mn-lt"/>
                <a:hlinkClick r:id="rId5"/>
              </a:rPr>
              <a:t>Apply to the Windrush Compensation Scheme: Overview - GOV.UK (www.gov.uk)</a:t>
            </a:r>
            <a:endParaRPr lang="en-GB" b="1">
              <a:latin typeface="+mn-lt"/>
            </a:endParaRPr>
          </a:p>
        </p:txBody>
      </p:sp>
      <p:sp>
        <p:nvSpPr>
          <p:cNvPr id="3" name="Slide Number Placeholder 2">
            <a:extLst>
              <a:ext uri="{FF2B5EF4-FFF2-40B4-BE49-F238E27FC236}">
                <a16:creationId xmlns:a16="http://schemas.microsoft.com/office/drawing/2014/main" id="{00AE5951-08BA-477E-BF6B-9B58A3A3A610}"/>
              </a:ext>
            </a:extLst>
          </p:cNvPr>
          <p:cNvSpPr>
            <a:spLocks noGrp="1"/>
          </p:cNvSpPr>
          <p:nvPr>
            <p:ph type="sldNum" sz="quarter" idx="10"/>
          </p:nvPr>
        </p:nvSpPr>
        <p:spPr/>
        <p:txBody>
          <a:bodyPr/>
          <a:lstStyle/>
          <a:p>
            <a:pPr>
              <a:defRPr/>
            </a:pPr>
            <a:fld id="{8847A270-1E03-482A-BD5C-7CB839DD1E04}" type="slidenum">
              <a:rPr lang="en-GB" altLang="en-US" smtClean="0"/>
              <a:pPr>
                <a:defRPr/>
              </a:pPr>
              <a:t>9</a:t>
            </a:fld>
            <a:endParaRPr lang="en-GB" altLang="en-US"/>
          </a:p>
        </p:txBody>
      </p:sp>
      <p:sp>
        <p:nvSpPr>
          <p:cNvPr id="4" name="Title 3">
            <a:extLst>
              <a:ext uri="{FF2B5EF4-FFF2-40B4-BE49-F238E27FC236}">
                <a16:creationId xmlns:a16="http://schemas.microsoft.com/office/drawing/2014/main" id="{F4B657E5-8DAA-4BED-80A0-188996BCFE99}"/>
              </a:ext>
            </a:extLst>
          </p:cNvPr>
          <p:cNvSpPr>
            <a:spLocks noGrp="1"/>
          </p:cNvSpPr>
          <p:nvPr>
            <p:ph type="title"/>
          </p:nvPr>
        </p:nvSpPr>
        <p:spPr/>
        <p:txBody>
          <a:bodyPr/>
          <a:lstStyle/>
          <a:p>
            <a:br>
              <a:rPr lang="en-GB"/>
            </a:br>
            <a:r>
              <a:rPr lang="en-GB"/>
              <a:t>Links and Resources </a:t>
            </a:r>
          </a:p>
        </p:txBody>
      </p:sp>
    </p:spTree>
    <p:extLst>
      <p:ext uri="{BB962C8B-B14F-4D97-AF65-F5344CB8AC3E}">
        <p14:creationId xmlns:p14="http://schemas.microsoft.com/office/powerpoint/2010/main" val="626097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BD9A66-50F5-4E6B-88E9-FD8E7278E57E}"/>
              </a:ext>
            </a:extLst>
          </p:cNvPr>
          <p:cNvSpPr>
            <a:spLocks noGrp="1"/>
          </p:cNvSpPr>
          <p:nvPr>
            <p:ph type="sldNum" sz="quarter" idx="10"/>
          </p:nvPr>
        </p:nvSpPr>
        <p:spPr/>
        <p:txBody>
          <a:bodyPr/>
          <a:lstStyle/>
          <a:p>
            <a:pPr>
              <a:defRPr/>
            </a:pPr>
            <a:fld id="{8847A270-1E03-482A-BD5C-7CB839DD1E04}" type="slidenum">
              <a:rPr lang="en-GB" altLang="en-US" smtClean="0"/>
              <a:pPr>
                <a:defRPr/>
              </a:pPr>
              <a:t>1</a:t>
            </a:fld>
            <a:endParaRPr lang="en-GB" altLang="en-US"/>
          </a:p>
        </p:txBody>
      </p:sp>
      <p:sp>
        <p:nvSpPr>
          <p:cNvPr id="4" name="Title 3">
            <a:extLst>
              <a:ext uri="{FF2B5EF4-FFF2-40B4-BE49-F238E27FC236}">
                <a16:creationId xmlns:a16="http://schemas.microsoft.com/office/drawing/2014/main" id="{656E6853-9417-46B7-A679-BA05A2FB0C20}"/>
              </a:ext>
            </a:extLst>
          </p:cNvPr>
          <p:cNvSpPr>
            <a:spLocks noGrp="1"/>
          </p:cNvSpPr>
          <p:nvPr>
            <p:ph type="title"/>
          </p:nvPr>
        </p:nvSpPr>
        <p:spPr/>
        <p:txBody>
          <a:bodyPr/>
          <a:lstStyle/>
          <a:p>
            <a:br>
              <a:rPr lang="en-GB"/>
            </a:br>
            <a:r>
              <a:rPr lang="en-GB"/>
              <a:t>Agenda </a:t>
            </a:r>
          </a:p>
        </p:txBody>
      </p:sp>
      <p:sp>
        <p:nvSpPr>
          <p:cNvPr id="5" name="Content Placeholder 4">
            <a:extLst>
              <a:ext uri="{FF2B5EF4-FFF2-40B4-BE49-F238E27FC236}">
                <a16:creationId xmlns:a16="http://schemas.microsoft.com/office/drawing/2014/main" id="{062DE55E-439A-43FB-A2C5-9D4142E61597}"/>
              </a:ext>
            </a:extLst>
          </p:cNvPr>
          <p:cNvSpPr>
            <a:spLocks noGrp="1"/>
          </p:cNvSpPr>
          <p:nvPr>
            <p:ph idx="1"/>
          </p:nvPr>
        </p:nvSpPr>
        <p:spPr>
          <a:xfrm>
            <a:off x="484094" y="1604682"/>
            <a:ext cx="12165106" cy="6746660"/>
          </a:xfrm>
        </p:spPr>
        <p:txBody>
          <a:bodyPr/>
          <a:lstStyle/>
          <a:p>
            <a:pPr marL="0" indent="0">
              <a:buNone/>
            </a:pPr>
            <a:endParaRPr lang="en-GB" sz="2200" b="1">
              <a:highlight>
                <a:srgbClr val="FFFF00"/>
              </a:highlight>
              <a:latin typeface="+mn-lt"/>
              <a:ea typeface="Times New Roman" panose="02020603050405020304" pitchFamily="18" charset="0"/>
              <a:cs typeface="Times New Roman" panose="02020603050405020304" pitchFamily="18" charset="0"/>
            </a:endParaRPr>
          </a:p>
          <a:p>
            <a:pPr marL="835025" lvl="1" indent="-342900">
              <a:lnSpc>
                <a:spcPct val="107000"/>
              </a:lnSpc>
              <a:buFont typeface="Arial" panose="020B0604020202020204" pitchFamily="34" charset="0"/>
              <a:buChar char="-"/>
            </a:pPr>
            <a:r>
              <a:rPr lang="en-GB" sz="2200">
                <a:effectLst/>
                <a:latin typeface="Arial" panose="020B0604020202020204" pitchFamily="34" charset="0"/>
                <a:ea typeface="Calibri" panose="020F0502020204030204" pitchFamily="34" charset="0"/>
                <a:cs typeface="Times New Roman" panose="02020603050405020304" pitchFamily="18" charset="0"/>
              </a:rPr>
              <a:t>Purpose and Objectives</a:t>
            </a:r>
          </a:p>
          <a:p>
            <a:pPr marL="492125" lvl="1" indent="0">
              <a:lnSpc>
                <a:spcPct val="107000"/>
              </a:lnSpc>
              <a:buNone/>
            </a:pPr>
            <a:endParaRPr lang="en-GB" sz="2200">
              <a:ea typeface="Calibri" panose="020F0502020204030204" pitchFamily="34" charset="0"/>
              <a:cs typeface="Times New Roman" panose="02020603050405020304" pitchFamily="18" charset="0"/>
            </a:endParaRPr>
          </a:p>
          <a:p>
            <a:pPr marL="835025" lvl="1" indent="-342900">
              <a:lnSpc>
                <a:spcPct val="107000"/>
              </a:lnSpc>
              <a:buFont typeface="Arial" panose="020B0604020202020204" pitchFamily="34" charset="0"/>
              <a:buChar char="-"/>
            </a:pPr>
            <a:r>
              <a:rPr lang="en-GB" sz="2200">
                <a:effectLst/>
                <a:latin typeface="Arial" panose="020B0604020202020204" pitchFamily="34" charset="0"/>
                <a:ea typeface="Calibri" panose="020F0502020204030204" pitchFamily="34" charset="0"/>
                <a:cs typeface="Times New Roman" panose="02020603050405020304" pitchFamily="18" charset="0"/>
              </a:rPr>
              <a:t>Eligibility for Years 1, 2 and 3 </a:t>
            </a:r>
          </a:p>
          <a:p>
            <a:pPr marL="492125" lvl="1" indent="0">
              <a:lnSpc>
                <a:spcPct val="107000"/>
              </a:lnSpc>
              <a:buNone/>
            </a:pPr>
            <a:endParaRPr lang="en-GB" sz="2200">
              <a:effectLst/>
              <a:latin typeface="Calibri" panose="020F0502020204030204" pitchFamily="34" charset="0"/>
              <a:ea typeface="Calibri" panose="020F0502020204030204" pitchFamily="34" charset="0"/>
              <a:cs typeface="Times New Roman" panose="02020603050405020304" pitchFamily="18" charset="0"/>
            </a:endParaRPr>
          </a:p>
          <a:p>
            <a:pPr marL="835025" lvl="1" indent="-342900">
              <a:lnSpc>
                <a:spcPct val="107000"/>
              </a:lnSpc>
              <a:buFont typeface="Arial" panose="020B0604020202020204" pitchFamily="34" charset="0"/>
              <a:buChar char="-"/>
            </a:pPr>
            <a:r>
              <a:rPr lang="en-GB" sz="2200">
                <a:effectLst/>
                <a:latin typeface="Arial" panose="020B0604020202020204" pitchFamily="34" charset="0"/>
                <a:ea typeface="Calibri" panose="020F0502020204030204" pitchFamily="34" charset="0"/>
                <a:cs typeface="Times New Roman" panose="02020603050405020304" pitchFamily="18" charset="0"/>
              </a:rPr>
              <a:t>Overview of application process </a:t>
            </a:r>
          </a:p>
          <a:p>
            <a:pPr marL="835025" lvl="1" indent="-342900">
              <a:lnSpc>
                <a:spcPct val="107000"/>
              </a:lnSpc>
              <a:buFont typeface="Arial" panose="020B0604020202020204" pitchFamily="34" charset="0"/>
              <a:buChar char="-"/>
            </a:pPr>
            <a:endParaRPr lang="en-GB" sz="2200">
              <a:ea typeface="Calibri" panose="020F0502020204030204" pitchFamily="34" charset="0"/>
              <a:cs typeface="Times New Roman" panose="02020603050405020304" pitchFamily="18" charset="0"/>
            </a:endParaRPr>
          </a:p>
          <a:p>
            <a:pPr marL="835025" lvl="1" indent="-342900">
              <a:lnSpc>
                <a:spcPct val="107000"/>
              </a:lnSpc>
              <a:buFont typeface="Arial" panose="020B0604020202020204" pitchFamily="34" charset="0"/>
              <a:buChar char="-"/>
            </a:pPr>
            <a:r>
              <a:rPr lang="en-GB" sz="2200">
                <a:ea typeface="Calibri" panose="020F0502020204030204" pitchFamily="34" charset="0"/>
                <a:cs typeface="Times New Roman" panose="02020603050405020304" pitchFamily="18" charset="0"/>
              </a:rPr>
              <a:t>Overview of competition process </a:t>
            </a:r>
          </a:p>
          <a:p>
            <a:pPr marL="835025" lvl="1" indent="-342900">
              <a:lnSpc>
                <a:spcPct val="107000"/>
              </a:lnSpc>
              <a:buFont typeface="Arial" panose="020B0604020202020204" pitchFamily="34" charset="0"/>
              <a:buChar char="-"/>
            </a:pPr>
            <a:endParaRPr lang="en-GB" sz="2200">
              <a:effectLst/>
              <a:latin typeface="Arial" panose="020B0604020202020204" pitchFamily="34" charset="0"/>
              <a:ea typeface="Calibri" panose="020F0502020204030204" pitchFamily="34" charset="0"/>
              <a:cs typeface="Times New Roman" panose="02020603050405020304" pitchFamily="18" charset="0"/>
            </a:endParaRPr>
          </a:p>
          <a:p>
            <a:pPr marL="835025" lvl="1" indent="-342900">
              <a:lnSpc>
                <a:spcPct val="107000"/>
              </a:lnSpc>
              <a:buFont typeface="Arial" panose="020B0604020202020204" pitchFamily="34" charset="0"/>
              <a:buChar char="-"/>
            </a:pPr>
            <a:r>
              <a:rPr lang="en-GB" sz="2200">
                <a:ea typeface="Calibri" panose="020F0502020204030204" pitchFamily="34" charset="0"/>
                <a:cs typeface="Times New Roman" panose="02020603050405020304" pitchFamily="18" charset="0"/>
              </a:rPr>
              <a:t>Key Dates</a:t>
            </a:r>
            <a:endParaRPr lang="en-GB" sz="2200">
              <a:effectLst/>
              <a:latin typeface="Arial" panose="020B0604020202020204" pitchFamily="34" charset="0"/>
              <a:ea typeface="Calibri" panose="020F0502020204030204" pitchFamily="34" charset="0"/>
              <a:cs typeface="Times New Roman" panose="02020603050405020304" pitchFamily="18" charset="0"/>
            </a:endParaRPr>
          </a:p>
          <a:p>
            <a:pPr marL="492125" lvl="1" indent="0">
              <a:lnSpc>
                <a:spcPct val="107000"/>
              </a:lnSpc>
              <a:buNone/>
            </a:pPr>
            <a:endParaRPr lang="en-GB" sz="2200">
              <a:effectLst/>
              <a:latin typeface="Arial" panose="020B0604020202020204" pitchFamily="34" charset="0"/>
              <a:ea typeface="Calibri" panose="020F0502020204030204" pitchFamily="34" charset="0"/>
              <a:cs typeface="Times New Roman" panose="02020603050405020304" pitchFamily="18" charset="0"/>
            </a:endParaRPr>
          </a:p>
          <a:p>
            <a:pPr marL="835025" lvl="1" indent="-342900">
              <a:lnSpc>
                <a:spcPct val="107000"/>
              </a:lnSpc>
              <a:buFont typeface="Arial" panose="020B0604020202020204" pitchFamily="34" charset="0"/>
              <a:buChar char="-"/>
            </a:pPr>
            <a:r>
              <a:rPr lang="en-GB" sz="2200">
                <a:ea typeface="Calibri" panose="020F0502020204030204" pitchFamily="34" charset="0"/>
                <a:cs typeface="Times New Roman" panose="02020603050405020304" pitchFamily="18" charset="0"/>
              </a:rPr>
              <a:t>Further </a:t>
            </a:r>
            <a:r>
              <a:rPr lang="en-GB" sz="2200">
                <a:effectLst/>
                <a:latin typeface="Arial" panose="020B0604020202020204" pitchFamily="34" charset="0"/>
                <a:ea typeface="Calibri" panose="020F0502020204030204" pitchFamily="34" charset="0"/>
                <a:cs typeface="Times New Roman" panose="02020603050405020304" pitchFamily="18" charset="0"/>
              </a:rPr>
              <a:t>information</a:t>
            </a:r>
          </a:p>
          <a:p>
            <a:pPr marL="492125" lvl="1" indent="0">
              <a:lnSpc>
                <a:spcPct val="107000"/>
              </a:lnSpc>
              <a:buNone/>
            </a:pPr>
            <a:endParaRPr lang="en-GB" sz="2200">
              <a:effectLst/>
              <a:latin typeface="Arial" panose="020B0604020202020204" pitchFamily="34" charset="0"/>
              <a:ea typeface="Calibri" panose="020F0502020204030204" pitchFamily="34" charset="0"/>
              <a:cs typeface="Times New Roman" panose="02020603050405020304" pitchFamily="18" charset="0"/>
            </a:endParaRPr>
          </a:p>
          <a:p>
            <a:pPr marL="835025" lvl="1" indent="-342900">
              <a:lnSpc>
                <a:spcPct val="107000"/>
              </a:lnSpc>
              <a:buFont typeface="Arial" panose="020B0604020202020204" pitchFamily="34" charset="0"/>
              <a:buChar char="-"/>
            </a:pPr>
            <a:r>
              <a:rPr lang="en-GB" sz="2200">
                <a:ea typeface="Times New Roman" panose="02020603050405020304" pitchFamily="18" charset="0"/>
                <a:cs typeface="Times New Roman" panose="02020603050405020304" pitchFamily="18" charset="0"/>
              </a:rPr>
              <a:t>Questions</a:t>
            </a:r>
          </a:p>
          <a:p>
            <a:pPr marL="835025" lvl="1" indent="-342900">
              <a:lnSpc>
                <a:spcPct val="107000"/>
              </a:lnSpc>
              <a:buFont typeface="Arial" panose="020B0604020202020204" pitchFamily="34" charset="0"/>
              <a:buChar char="-"/>
            </a:pPr>
            <a:endParaRPr lang="en-GB" sz="2200">
              <a:ea typeface="Times New Roman" panose="02020603050405020304" pitchFamily="18" charset="0"/>
              <a:cs typeface="Times New Roman" panose="02020603050405020304" pitchFamily="18" charset="0"/>
            </a:endParaRPr>
          </a:p>
          <a:p>
            <a:pPr marL="835025" lvl="1" indent="-342900">
              <a:lnSpc>
                <a:spcPct val="107000"/>
              </a:lnSpc>
              <a:buFont typeface="Arial" panose="020B0604020202020204" pitchFamily="34" charset="0"/>
              <a:buChar char="-"/>
            </a:pPr>
            <a:r>
              <a:rPr lang="en-GB" sz="2200">
                <a:ea typeface="Times New Roman" panose="02020603050405020304" pitchFamily="18" charset="0"/>
                <a:cs typeface="Times New Roman" panose="02020603050405020304" pitchFamily="18" charset="0"/>
              </a:rPr>
              <a:t>Links and Resource Materials</a:t>
            </a:r>
            <a:endParaRPr lang="en-GB" sz="2200">
              <a:effectLst/>
              <a:latin typeface="+mn-lt"/>
              <a:ea typeface="Times New Roman" panose="02020603050405020304" pitchFamily="18" charset="0"/>
              <a:cs typeface="Times New Roman" panose="02020603050405020304" pitchFamily="18" charset="0"/>
            </a:endParaRPr>
          </a:p>
          <a:p>
            <a:pPr marL="0" indent="0">
              <a:buNone/>
            </a:pPr>
            <a:r>
              <a:rPr lang="en-GB" sz="3200" b="1">
                <a:latin typeface="+mn-lt"/>
                <a:ea typeface="Times New Roman" panose="02020603050405020304" pitchFamily="18" charset="0"/>
                <a:cs typeface="Times New Roman" panose="02020603050405020304" pitchFamily="18" charset="0"/>
              </a:rPr>
              <a:t>  </a:t>
            </a:r>
            <a:endParaRPr lang="en-GB" sz="3200" b="1">
              <a:highlight>
                <a:srgbClr val="FFFF00"/>
              </a:highlight>
              <a:latin typeface="+mn-lt"/>
              <a:ea typeface="Times New Roman" panose="02020603050405020304" pitchFamily="18" charset="0"/>
              <a:cs typeface="Times New Roman" panose="02020603050405020304" pitchFamily="18" charset="0"/>
            </a:endParaRPr>
          </a:p>
          <a:p>
            <a:pPr marL="0" indent="0">
              <a:buNone/>
            </a:pPr>
            <a:endParaRPr lang="en-GB" sz="2400" b="1">
              <a:effectLst/>
              <a:latin typeface="+mn-lt"/>
              <a:ea typeface="Times New Roman" panose="02020603050405020304" pitchFamily="18" charset="0"/>
              <a:cs typeface="Times New Roman" panose="02020603050405020304" pitchFamily="18" charset="0"/>
            </a:endParaRPr>
          </a:p>
          <a:p>
            <a:pPr marL="0" indent="0">
              <a:buNone/>
            </a:pPr>
            <a:endParaRPr lang="en-GB" sz="2400">
              <a:effectLst/>
              <a:latin typeface="+mn-lt"/>
              <a:ea typeface="Times New Roman" panose="02020603050405020304" pitchFamily="18" charset="0"/>
              <a:cs typeface="Times New Roman" panose="02020603050405020304" pitchFamily="18" charset="0"/>
            </a:endParaRPr>
          </a:p>
          <a:p>
            <a:pPr algn="ctr">
              <a:buFontTx/>
              <a:buChar char="-"/>
            </a:pPr>
            <a:endParaRPr lang="en-GB" sz="2400">
              <a:latin typeface="+mn-lt"/>
              <a:ea typeface="Times New Roman" panose="02020603050405020304" pitchFamily="18" charset="0"/>
              <a:cs typeface="Times New Roman" panose="02020603050405020304" pitchFamily="18" charset="0"/>
            </a:endParaRPr>
          </a:p>
          <a:p>
            <a:pPr algn="ctr">
              <a:buFontTx/>
              <a:buChar char="-"/>
            </a:pPr>
            <a:endParaRPr lang="en-GB" sz="2400">
              <a:latin typeface="+mn-lt"/>
              <a:ea typeface="Times New Roman" panose="02020603050405020304" pitchFamily="18" charset="0"/>
              <a:cs typeface="Times New Roman" panose="02020603050405020304" pitchFamily="18" charset="0"/>
            </a:endParaRPr>
          </a:p>
          <a:p>
            <a:pPr>
              <a:buFontTx/>
              <a:buChar char="-"/>
            </a:pPr>
            <a:endParaRPr lang="en-GB" sz="2400">
              <a:effectLst/>
              <a:latin typeface="+mn-lt"/>
              <a:ea typeface="Times New Roman" panose="02020603050405020304" pitchFamily="18" charset="0"/>
              <a:cs typeface="Times New Roman" panose="02020603050405020304" pitchFamily="18" charset="0"/>
            </a:endParaRPr>
          </a:p>
          <a:p>
            <a:pPr>
              <a:buFontTx/>
              <a:buChar char="-"/>
            </a:pPr>
            <a:endParaRPr lang="en-GB" sz="2400">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4881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BD9A66-50F5-4E6B-88E9-FD8E7278E57E}"/>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847A270-1E03-482A-BD5C-7CB839DD1E04}" type="slidenum">
              <a:rPr kumimoji="0" lang="en-GB" alt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alt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Title 3">
            <a:extLst>
              <a:ext uri="{FF2B5EF4-FFF2-40B4-BE49-F238E27FC236}">
                <a16:creationId xmlns:a16="http://schemas.microsoft.com/office/drawing/2014/main" id="{656E6853-9417-46B7-A679-BA05A2FB0C20}"/>
              </a:ext>
            </a:extLst>
          </p:cNvPr>
          <p:cNvSpPr>
            <a:spLocks noGrp="1"/>
          </p:cNvSpPr>
          <p:nvPr>
            <p:ph type="title"/>
          </p:nvPr>
        </p:nvSpPr>
        <p:spPr/>
        <p:txBody>
          <a:bodyPr/>
          <a:lstStyle/>
          <a:p>
            <a:br>
              <a:rPr lang="en-GB"/>
            </a:br>
            <a:r>
              <a:rPr lang="en-GB"/>
              <a:t>Purpose and Objectives</a:t>
            </a:r>
          </a:p>
        </p:txBody>
      </p:sp>
      <p:sp>
        <p:nvSpPr>
          <p:cNvPr id="5" name="Content Placeholder 4">
            <a:extLst>
              <a:ext uri="{FF2B5EF4-FFF2-40B4-BE49-F238E27FC236}">
                <a16:creationId xmlns:a16="http://schemas.microsoft.com/office/drawing/2014/main" id="{062DE55E-439A-43FB-A2C5-9D4142E61597}"/>
              </a:ext>
            </a:extLst>
          </p:cNvPr>
          <p:cNvSpPr>
            <a:spLocks noGrp="1"/>
          </p:cNvSpPr>
          <p:nvPr>
            <p:ph idx="1"/>
          </p:nvPr>
        </p:nvSpPr>
        <p:spPr>
          <a:xfrm>
            <a:off x="640080" y="2014993"/>
            <a:ext cx="11982226" cy="6883897"/>
          </a:xfrm>
        </p:spPr>
        <p:txBody>
          <a:bodyPr/>
          <a:lstStyle/>
          <a:p>
            <a:pPr marL="0" lvl="0" indent="0">
              <a:lnSpc>
                <a:spcPct val="107000"/>
              </a:lnSpc>
              <a:buNone/>
            </a:pPr>
            <a:r>
              <a:rPr lang="en-GB" b="1">
                <a:effectLst/>
                <a:latin typeface="+mn-lt"/>
                <a:ea typeface="Calibri" panose="020F0502020204030204" pitchFamily="34" charset="0"/>
                <a:cs typeface="Times New Roman" panose="02020603050405020304" pitchFamily="18" charset="0"/>
              </a:rPr>
              <a:t>Purpose</a:t>
            </a:r>
          </a:p>
          <a:p>
            <a:pPr marL="0" lvl="0" indent="0">
              <a:lnSpc>
                <a:spcPct val="107000"/>
              </a:lnSpc>
              <a:buNone/>
            </a:pPr>
            <a:endParaRPr lang="en-GB" b="1">
              <a:latin typeface="+mn-lt"/>
              <a:ea typeface="Times New Roman" panose="02020603050405020304" pitchFamily="18" charset="0"/>
              <a:cs typeface="Times New Roman" panose="02020603050405020304" pitchFamily="18" charset="0"/>
            </a:endParaRPr>
          </a:p>
          <a:p>
            <a:pPr marL="0" lvl="0" indent="0">
              <a:lnSpc>
                <a:spcPct val="107000"/>
              </a:lnSpc>
              <a:buNone/>
            </a:pPr>
            <a:r>
              <a:rPr lang="en-GB">
                <a:latin typeface="+mn-lt"/>
                <a:ea typeface="Times New Roman" panose="02020603050405020304" pitchFamily="18" charset="0"/>
                <a:cs typeface="Times New Roman" panose="02020603050405020304" pitchFamily="18" charset="0"/>
              </a:rPr>
              <a:t>To support people via organisations and advocates within that organisation, who are trusted in the local community, culturally competent, supporting people to make a viable and eligible claim for compensation.</a:t>
            </a:r>
          </a:p>
          <a:p>
            <a:pPr marL="0" lvl="0" indent="0">
              <a:lnSpc>
                <a:spcPct val="107000"/>
              </a:lnSpc>
              <a:buNone/>
            </a:pPr>
            <a:endParaRPr lang="en-GB" b="1">
              <a:latin typeface="+mn-lt"/>
              <a:ea typeface="Times New Roman" panose="02020603050405020304" pitchFamily="18" charset="0"/>
              <a:cs typeface="Times New Roman" panose="02020603050405020304" pitchFamily="18" charset="0"/>
            </a:endParaRPr>
          </a:p>
          <a:p>
            <a:pPr marL="0" lvl="0" indent="0">
              <a:lnSpc>
                <a:spcPct val="107000"/>
              </a:lnSpc>
              <a:buNone/>
            </a:pPr>
            <a:r>
              <a:rPr lang="en-GB" b="1">
                <a:latin typeface="+mn-lt"/>
                <a:ea typeface="Times New Roman" panose="02020603050405020304" pitchFamily="18" charset="0"/>
                <a:cs typeface="Times New Roman" panose="02020603050405020304" pitchFamily="18" charset="0"/>
              </a:rPr>
              <a:t>Objectives </a:t>
            </a:r>
            <a:endParaRPr lang="en-GB">
              <a:latin typeface="+mn-lt"/>
              <a:ea typeface="Times New Roman" panose="02020603050405020304" pitchFamily="18" charset="0"/>
              <a:cs typeface="Times New Roman" panose="02020603050405020304" pitchFamily="18" charset="0"/>
            </a:endParaRPr>
          </a:p>
          <a:p>
            <a:pPr marL="0" indent="-34925">
              <a:buNone/>
            </a:pPr>
            <a:endParaRPr lang="en-GB">
              <a:latin typeface="+mn-lt"/>
              <a:ea typeface="Times New Roman" panose="02020603050405020304" pitchFamily="18" charset="0"/>
              <a:cs typeface="Times New Roman" panose="02020603050405020304" pitchFamily="18" charset="0"/>
            </a:endParaRPr>
          </a:p>
          <a:p>
            <a:pPr marL="479425" indent="-514350">
              <a:buAutoNum type="arabicPeriod"/>
            </a:pPr>
            <a:r>
              <a:rPr lang="en-GB">
                <a:latin typeface="+mn-lt"/>
                <a:ea typeface="Times New Roman" panose="02020603050405020304" pitchFamily="18" charset="0"/>
                <a:cs typeface="Times New Roman" panose="02020603050405020304" pitchFamily="18" charset="0"/>
              </a:rPr>
              <a:t>Use established links in the local community to raise awareness to those who are eligible but have not yet applied.</a:t>
            </a:r>
          </a:p>
          <a:p>
            <a:pPr marL="479425" indent="-514350">
              <a:buAutoNum type="arabicPeriod"/>
            </a:pPr>
            <a:r>
              <a:rPr lang="en-GB">
                <a:latin typeface="+mn-lt"/>
                <a:ea typeface="Times New Roman" panose="02020603050405020304" pitchFamily="18" charset="0"/>
                <a:cs typeface="Times New Roman" panose="02020603050405020304" pitchFamily="18" charset="0"/>
              </a:rPr>
              <a:t>Provide a safe space to enable claimants to tell their story and ensure this is articulated in the claim.</a:t>
            </a:r>
          </a:p>
          <a:p>
            <a:pPr marL="479425" indent="-514350">
              <a:buAutoNum type="arabicPeriod"/>
            </a:pPr>
            <a:r>
              <a:rPr lang="en-GB">
                <a:latin typeface="+mn-lt"/>
                <a:ea typeface="Times New Roman" panose="02020603050405020304" pitchFamily="18" charset="0"/>
                <a:cs typeface="Times New Roman" panose="02020603050405020304" pitchFamily="18" charset="0"/>
              </a:rPr>
              <a:t>Support with documentation gathering and providing accurate viability and eligibility information and sign posting where appropriate.</a:t>
            </a:r>
          </a:p>
          <a:p>
            <a:pPr lvl="1">
              <a:buFontTx/>
              <a:buChar char="-"/>
            </a:pPr>
            <a:endParaRPr lang="en-GB" sz="2800">
              <a:latin typeface="+mn-lt"/>
              <a:ea typeface="Times New Roman" panose="02020603050405020304" pitchFamily="18" charset="0"/>
              <a:cs typeface="Times New Roman" panose="02020603050405020304" pitchFamily="18" charset="0"/>
            </a:endParaRPr>
          </a:p>
          <a:p>
            <a:pPr lvl="1">
              <a:buFontTx/>
              <a:buChar char="-"/>
            </a:pPr>
            <a:endParaRPr lang="en-GB" sz="2000">
              <a:highlight>
                <a:srgbClr val="FFFF00"/>
              </a:highlight>
              <a:latin typeface="+mn-lt"/>
              <a:ea typeface="Times New Roman" panose="02020603050405020304" pitchFamily="18" charset="0"/>
              <a:cs typeface="Times New Roman" panose="02020603050405020304" pitchFamily="18" charset="0"/>
            </a:endParaRPr>
          </a:p>
          <a:p>
            <a:pPr lvl="1">
              <a:buFontTx/>
              <a:buChar char="-"/>
            </a:pPr>
            <a:endParaRPr lang="en-GB" sz="2000">
              <a:highlight>
                <a:srgbClr val="FFFF00"/>
              </a:highlight>
              <a:latin typeface="+mn-lt"/>
              <a:ea typeface="Times New Roman" panose="02020603050405020304" pitchFamily="18" charset="0"/>
              <a:cs typeface="Times New Roman" panose="02020603050405020304" pitchFamily="18" charset="0"/>
            </a:endParaRPr>
          </a:p>
          <a:p>
            <a:pPr>
              <a:buFontTx/>
              <a:buChar char="-"/>
            </a:pPr>
            <a:endParaRPr lang="en-GB" sz="2400">
              <a:effectLst/>
              <a:latin typeface="+mn-lt"/>
              <a:ea typeface="Times New Roman" panose="02020603050405020304" pitchFamily="18" charset="0"/>
              <a:cs typeface="Times New Roman" panose="02020603050405020304" pitchFamily="18" charset="0"/>
            </a:endParaRPr>
          </a:p>
          <a:p>
            <a:pPr>
              <a:buFontTx/>
              <a:buChar char="-"/>
            </a:pPr>
            <a:endParaRPr lang="en-GB" sz="2400">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8757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BD9A66-50F5-4E6B-88E9-FD8E7278E57E}"/>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847A270-1E03-482A-BD5C-7CB839DD1E04}" type="slidenum">
              <a:rPr kumimoji="0" lang="en-GB" alt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alt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Title 3">
            <a:extLst>
              <a:ext uri="{FF2B5EF4-FFF2-40B4-BE49-F238E27FC236}">
                <a16:creationId xmlns:a16="http://schemas.microsoft.com/office/drawing/2014/main" id="{656E6853-9417-46B7-A679-BA05A2FB0C20}"/>
              </a:ext>
            </a:extLst>
          </p:cNvPr>
          <p:cNvSpPr>
            <a:spLocks noGrp="1"/>
          </p:cNvSpPr>
          <p:nvPr>
            <p:ph type="title"/>
          </p:nvPr>
        </p:nvSpPr>
        <p:spPr/>
        <p:txBody>
          <a:bodyPr/>
          <a:lstStyle/>
          <a:p>
            <a:br>
              <a:rPr lang="en-GB"/>
            </a:br>
            <a:r>
              <a:rPr lang="en-GB"/>
              <a:t>Eligibility for Years 1 , 2 and 3 </a:t>
            </a:r>
          </a:p>
        </p:txBody>
      </p:sp>
      <p:sp>
        <p:nvSpPr>
          <p:cNvPr id="5" name="Content Placeholder 4">
            <a:extLst>
              <a:ext uri="{FF2B5EF4-FFF2-40B4-BE49-F238E27FC236}">
                <a16:creationId xmlns:a16="http://schemas.microsoft.com/office/drawing/2014/main" id="{062DE55E-439A-43FB-A2C5-9D4142E61597}"/>
              </a:ext>
            </a:extLst>
          </p:cNvPr>
          <p:cNvSpPr>
            <a:spLocks noGrp="1"/>
          </p:cNvSpPr>
          <p:nvPr>
            <p:ph idx="1"/>
          </p:nvPr>
        </p:nvSpPr>
        <p:spPr>
          <a:xfrm>
            <a:off x="430306" y="1655064"/>
            <a:ext cx="12192000" cy="7243827"/>
          </a:xfrm>
        </p:spPr>
        <p:txBody>
          <a:bodyPr/>
          <a:lstStyle/>
          <a:p>
            <a:pPr marL="0" indent="0">
              <a:lnSpc>
                <a:spcPct val="120000"/>
              </a:lnSpc>
              <a:buNone/>
            </a:pPr>
            <a:endParaRPr lang="en-GB" sz="1700" b="1" u="sng">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20000"/>
              </a:lnSpc>
              <a:buNone/>
            </a:pPr>
            <a:r>
              <a:rPr lang="en-GB" sz="1700" b="1" u="sng">
                <a:effectLst/>
                <a:latin typeface="Arial" panose="020B0604020202020204" pitchFamily="34" charset="0"/>
                <a:ea typeface="Times New Roman" panose="02020603050405020304" pitchFamily="18" charset="0"/>
                <a:cs typeface="Arial" panose="020B0604020202020204" pitchFamily="34" charset="0"/>
              </a:rPr>
              <a:t>Year 1</a:t>
            </a:r>
          </a:p>
          <a:p>
            <a:pPr marL="0" indent="0">
              <a:lnSpc>
                <a:spcPct val="120000"/>
              </a:lnSpc>
              <a:buNone/>
            </a:pPr>
            <a:endParaRPr lang="en-GB" sz="1700" b="1" u="sng">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20000"/>
              </a:lnSpc>
              <a:buNone/>
            </a:pPr>
            <a:r>
              <a:rPr lang="en-GB" sz="1700">
                <a:effectLst/>
                <a:latin typeface="Arial" panose="020B0604020202020204" pitchFamily="34" charset="0"/>
                <a:ea typeface="Times New Roman" panose="02020603050405020304" pitchFamily="18" charset="0"/>
                <a:cs typeface="Arial" panose="020B0604020202020204" pitchFamily="34" charset="0"/>
              </a:rPr>
              <a:t>You can apply if you are:  </a:t>
            </a:r>
          </a:p>
          <a:p>
            <a:pPr marL="0" indent="0">
              <a:lnSpc>
                <a:spcPct val="120000"/>
              </a:lnSpc>
              <a:buNone/>
            </a:pPr>
            <a:endParaRPr lang="en-GB" sz="17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700">
                <a:effectLst/>
                <a:latin typeface="Arial" panose="020B0604020202020204" pitchFamily="34" charset="0"/>
                <a:ea typeface="Times New Roman" panose="02020603050405020304" pitchFamily="18" charset="0"/>
                <a:cs typeface="Arial" panose="020B0604020202020204" pitchFamily="34" charset="0"/>
              </a:rPr>
              <a:t>An unincorporated charity or community organisation, a community interest company, or a company with a charitable purpose or,  </a:t>
            </a:r>
            <a:endParaRPr lang="en-GB" sz="17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700">
                <a:effectLst/>
                <a:latin typeface="Arial" panose="020B0604020202020204" pitchFamily="34" charset="0"/>
                <a:ea typeface="Times New Roman" panose="02020603050405020304" pitchFamily="18" charset="0"/>
                <a:cs typeface="Arial" panose="020B0604020202020204" pitchFamily="34" charset="0"/>
              </a:rPr>
              <a:t>A registered charity or,  </a:t>
            </a:r>
            <a:endParaRPr lang="en-GB" sz="17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700">
                <a:effectLst/>
                <a:latin typeface="Arial" panose="020B0604020202020204" pitchFamily="34" charset="0"/>
                <a:ea typeface="Times New Roman" panose="02020603050405020304" pitchFamily="18" charset="0"/>
                <a:cs typeface="Arial" panose="020B0604020202020204" pitchFamily="34" charset="0"/>
              </a:rPr>
              <a:t>A consortium or partnership (with a lead organisation that is one of the above)  </a:t>
            </a:r>
          </a:p>
          <a:p>
            <a:pPr marL="0" lvl="0" indent="0">
              <a:lnSpc>
                <a:spcPct val="107000"/>
              </a:lnSpc>
              <a:spcAft>
                <a:spcPts val="800"/>
              </a:spcAft>
              <a:buSzPts val="1000"/>
              <a:buNone/>
              <a:tabLst>
                <a:tab pos="457200" algn="l"/>
              </a:tabLst>
            </a:pPr>
            <a:endParaRPr lang="en-GB" sz="170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20000"/>
              </a:lnSpc>
              <a:buNone/>
            </a:pPr>
            <a:r>
              <a:rPr lang="en-GB" sz="1700">
                <a:effectLst/>
                <a:latin typeface="Arial" panose="020B0604020202020204" pitchFamily="34" charset="0"/>
                <a:ea typeface="Times New Roman" panose="02020603050405020304" pitchFamily="18" charset="0"/>
                <a:cs typeface="Arial" panose="020B0604020202020204" pitchFamily="34" charset="0"/>
              </a:rPr>
              <a:t>AND </a:t>
            </a:r>
          </a:p>
          <a:p>
            <a:pPr marL="0" indent="0">
              <a:lnSpc>
                <a:spcPct val="120000"/>
              </a:lnSpc>
              <a:buNone/>
            </a:pPr>
            <a:endParaRPr lang="en-GB" sz="17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700">
                <a:effectLst/>
                <a:latin typeface="Arial" panose="020B0604020202020204" pitchFamily="34" charset="0"/>
                <a:ea typeface="Times New Roman" panose="02020603050405020304" pitchFamily="18" charset="0"/>
                <a:cs typeface="Arial" panose="020B0604020202020204" pitchFamily="34" charset="0"/>
              </a:rPr>
              <a:t>An organisation with secure systems in place to ensure claimants data is securely stored, saved and destroyed (evidence of successful organisation’s privacy policy will be required) and,  </a:t>
            </a:r>
            <a:endParaRPr lang="en-GB" sz="17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700">
                <a:effectLst/>
                <a:latin typeface="Arial" panose="020B0604020202020204" pitchFamily="34" charset="0"/>
                <a:ea typeface="Times New Roman" panose="02020603050405020304" pitchFamily="18" charset="0"/>
                <a:cs typeface="Arial" panose="020B0604020202020204" pitchFamily="34" charset="0"/>
              </a:rPr>
              <a:t>Based in the UK and are already providing a Windrush Compensation advocacy service within your community. You must demonstrate that you are a trusted member of your community. </a:t>
            </a:r>
            <a:endParaRPr lang="en-GB" sz="170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20000"/>
              </a:lnSpc>
              <a:buNone/>
            </a:pPr>
            <a:r>
              <a:rPr lang="en-GB" sz="1700" b="1" u="sng">
                <a:solidFill>
                  <a:srgbClr val="000000"/>
                </a:solidFill>
                <a:latin typeface="Arial"/>
                <a:ea typeface="Calibri"/>
                <a:cs typeface="Arial"/>
              </a:rPr>
              <a:t>Years 2 and 3</a:t>
            </a:r>
          </a:p>
          <a:p>
            <a:pPr marL="342900" lvl="0" indent="-342900">
              <a:lnSpc>
                <a:spcPct val="107000"/>
              </a:lnSpc>
              <a:spcAft>
                <a:spcPts val="800"/>
              </a:spcAft>
              <a:buSzPts val="1000"/>
              <a:buFont typeface="Symbol" panose="05050102010706020507" pitchFamily="18" charset="2"/>
              <a:buChar char=""/>
              <a:tabLst>
                <a:tab pos="457200" algn="l"/>
              </a:tabLst>
            </a:pPr>
            <a:r>
              <a:rPr lang="en-GB" sz="1700">
                <a:effectLst/>
                <a:latin typeface="Arial" panose="020B0604020202020204" pitchFamily="34" charset="0"/>
                <a:ea typeface="Arial" panose="020B0604020202020204" pitchFamily="34" charset="0"/>
                <a:cs typeface="Times New Roman" panose="02020603050405020304" pitchFamily="18" charset="0"/>
              </a:rPr>
              <a:t>For years two and three of this grant funded scheme we will widen the eligibility criteria to include those (new and established) organisations who do not currently provide a Windrush Compensation advocacy service within the community.</a:t>
            </a:r>
            <a:endParaRPr lang="en-GB" sz="170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nSpc>
                <a:spcPct val="107000"/>
              </a:lnSpc>
              <a:buNone/>
            </a:pPr>
            <a:r>
              <a:rPr lang="en-GB" sz="2400">
                <a:solidFill>
                  <a:srgbClr val="000000"/>
                </a:solidFill>
              </a:rPr>
              <a:t>  </a:t>
            </a:r>
          </a:p>
          <a:p>
            <a:pPr marL="0" lvl="0" indent="0">
              <a:lnSpc>
                <a:spcPct val="107000"/>
              </a:lnSpc>
              <a:buNone/>
            </a:pPr>
            <a:endParaRPr lang="en-GB" sz="2000">
              <a:highlight>
                <a:srgbClr val="FFFF00"/>
              </a:highlight>
              <a:latin typeface="+mn-lt"/>
              <a:ea typeface="Times New Roman" panose="02020603050405020304" pitchFamily="18" charset="0"/>
              <a:cs typeface="Times New Roman" panose="02020603050405020304" pitchFamily="18" charset="0"/>
            </a:endParaRPr>
          </a:p>
          <a:p>
            <a:pPr lvl="1">
              <a:buFontTx/>
              <a:buChar char="-"/>
            </a:pPr>
            <a:endParaRPr lang="en-GB" sz="2000">
              <a:highlight>
                <a:srgbClr val="FFFF00"/>
              </a:highlight>
              <a:latin typeface="+mn-lt"/>
              <a:ea typeface="Times New Roman" panose="02020603050405020304" pitchFamily="18" charset="0"/>
              <a:cs typeface="Times New Roman" panose="02020603050405020304" pitchFamily="18" charset="0"/>
            </a:endParaRPr>
          </a:p>
          <a:p>
            <a:pPr>
              <a:buFontTx/>
              <a:buChar char="-"/>
            </a:pPr>
            <a:endParaRPr lang="en-GB" sz="2400">
              <a:effectLst/>
              <a:latin typeface="+mn-lt"/>
              <a:ea typeface="Times New Roman" panose="02020603050405020304" pitchFamily="18" charset="0"/>
              <a:cs typeface="Times New Roman" panose="02020603050405020304" pitchFamily="18" charset="0"/>
            </a:endParaRPr>
          </a:p>
          <a:p>
            <a:pPr>
              <a:buFontTx/>
              <a:buChar char="-"/>
            </a:pPr>
            <a:endParaRPr lang="en-GB" sz="2400">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531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BD9A66-50F5-4E6B-88E9-FD8E7278E57E}"/>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847A270-1E03-482A-BD5C-7CB839DD1E04}" type="slidenum">
              <a:rPr kumimoji="0" lang="en-GB" alt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alt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Title 3">
            <a:extLst>
              <a:ext uri="{FF2B5EF4-FFF2-40B4-BE49-F238E27FC236}">
                <a16:creationId xmlns:a16="http://schemas.microsoft.com/office/drawing/2014/main" id="{656E6853-9417-46B7-A679-BA05A2FB0C20}"/>
              </a:ext>
            </a:extLst>
          </p:cNvPr>
          <p:cNvSpPr>
            <a:spLocks noGrp="1"/>
          </p:cNvSpPr>
          <p:nvPr>
            <p:ph type="title"/>
          </p:nvPr>
        </p:nvSpPr>
        <p:spPr/>
        <p:txBody>
          <a:bodyPr/>
          <a:lstStyle/>
          <a:p>
            <a:br>
              <a:rPr lang="en-GB"/>
            </a:br>
            <a:r>
              <a:rPr lang="en-GB"/>
              <a:t>Application Process Overview </a:t>
            </a:r>
          </a:p>
        </p:txBody>
      </p:sp>
      <p:sp>
        <p:nvSpPr>
          <p:cNvPr id="5" name="Content Placeholder 4">
            <a:extLst>
              <a:ext uri="{FF2B5EF4-FFF2-40B4-BE49-F238E27FC236}">
                <a16:creationId xmlns:a16="http://schemas.microsoft.com/office/drawing/2014/main" id="{062DE55E-439A-43FB-A2C5-9D4142E61597}"/>
              </a:ext>
            </a:extLst>
          </p:cNvPr>
          <p:cNvSpPr>
            <a:spLocks noGrp="1"/>
          </p:cNvSpPr>
          <p:nvPr>
            <p:ph idx="1"/>
          </p:nvPr>
        </p:nvSpPr>
        <p:spPr>
          <a:xfrm>
            <a:off x="640080" y="1871346"/>
            <a:ext cx="11521440" cy="6479996"/>
          </a:xfrm>
        </p:spPr>
        <p:txBody>
          <a:bodyPr/>
          <a:lstStyle/>
          <a:p>
            <a:pPr marL="0" lvl="0" indent="0">
              <a:lnSpc>
                <a:spcPct val="107000"/>
              </a:lnSpc>
              <a:buNone/>
            </a:pPr>
            <a:r>
              <a:rPr lang="en-GB" sz="3200" b="1" dirty="0">
                <a:effectLst/>
                <a:latin typeface="+mn-lt"/>
                <a:ea typeface="Calibri"/>
                <a:cs typeface="Times New Roman"/>
              </a:rPr>
              <a:t>Overview of the application process</a:t>
            </a:r>
          </a:p>
          <a:p>
            <a:pPr marL="0" lvl="0" indent="0">
              <a:lnSpc>
                <a:spcPct val="107000"/>
              </a:lnSpc>
              <a:buNone/>
            </a:pPr>
            <a:endParaRPr lang="en-GB" sz="2000" b="1" dirty="0">
              <a:effectLst/>
              <a:latin typeface="+mn-lt"/>
              <a:ea typeface="Calibri" panose="020F0502020204030204" pitchFamily="34" charset="0"/>
              <a:cs typeface="Times New Roman" panose="02020603050405020304" pitchFamily="18" charset="0"/>
            </a:endParaRPr>
          </a:p>
          <a:p>
            <a:pPr>
              <a:buFontTx/>
              <a:buChar char="-"/>
            </a:pPr>
            <a:r>
              <a:rPr lang="en-GB" sz="1900" dirty="0">
                <a:latin typeface="+mn-lt"/>
                <a:cs typeface="Times New Roman"/>
              </a:rPr>
              <a:t>The minimum amount of funding you can apply for is £10,000 and the maximum amount of funding you can apply for is £40,000. </a:t>
            </a:r>
          </a:p>
          <a:p>
            <a:pPr>
              <a:buFontTx/>
              <a:buChar char="-"/>
            </a:pPr>
            <a:r>
              <a:rPr lang="en-GB" sz="1900" dirty="0">
                <a:latin typeface="+mn-lt"/>
                <a:cs typeface="Times New Roman"/>
              </a:rPr>
              <a:t>Within this, the minimum and maximum amounts are split into two elements; 1) Hours which has a cap of £35,000 and 2) Administrative costs which has a cap of £5,000 or up to 25% of your overall bid, whichever is lower. </a:t>
            </a:r>
          </a:p>
          <a:p>
            <a:pPr>
              <a:buFontTx/>
              <a:buChar char="-"/>
            </a:pPr>
            <a:r>
              <a:rPr lang="en-GB" sz="1900" dirty="0">
                <a:latin typeface="+mn-lt"/>
                <a:ea typeface="Times New Roman" panose="02020603050405020304" pitchFamily="18" charset="0"/>
                <a:cs typeface="Times New Roman"/>
              </a:rPr>
              <a:t>Fully completed applications must be submitted on the Find and Apply Grant Portal by </a:t>
            </a:r>
            <a:r>
              <a:rPr lang="en-GB" sz="1900" b="1" u="sng" dirty="0">
                <a:latin typeface="+mn-lt"/>
                <a:ea typeface="Times New Roman" panose="02020603050405020304" pitchFamily="18" charset="0"/>
                <a:cs typeface="Times New Roman"/>
              </a:rPr>
              <a:t>5pm on 9</a:t>
            </a:r>
            <a:r>
              <a:rPr lang="en-GB" sz="1900" b="1" u="sng" baseline="30000" dirty="0">
                <a:latin typeface="+mn-lt"/>
                <a:ea typeface="Times New Roman" panose="02020603050405020304" pitchFamily="18" charset="0"/>
                <a:cs typeface="Times New Roman"/>
              </a:rPr>
              <a:t>th</a:t>
            </a:r>
            <a:r>
              <a:rPr lang="en-GB" sz="1900" b="1" u="sng" dirty="0">
                <a:latin typeface="+mn-lt"/>
                <a:ea typeface="Times New Roman" panose="02020603050405020304" pitchFamily="18" charset="0"/>
                <a:cs typeface="Times New Roman"/>
              </a:rPr>
              <a:t> May 2025</a:t>
            </a:r>
            <a:r>
              <a:rPr lang="en-GB" sz="1900" dirty="0">
                <a:latin typeface="+mn-lt"/>
                <a:ea typeface="Times New Roman" panose="02020603050405020304" pitchFamily="18" charset="0"/>
                <a:cs typeface="Times New Roman"/>
              </a:rPr>
              <a:t>. NO late applications will be accepted.</a:t>
            </a:r>
          </a:p>
          <a:p>
            <a:pPr>
              <a:buFontTx/>
              <a:buChar char="-"/>
            </a:pPr>
            <a:r>
              <a:rPr lang="en-GB" sz="1900" dirty="0">
                <a:latin typeface="+mn-lt"/>
                <a:cs typeface="Times New Roman"/>
              </a:rPr>
              <a:t>Applications will be assessed by the Windrush Compensation Scheme in the Home Office alongside the Commercial Grants team.</a:t>
            </a:r>
          </a:p>
          <a:p>
            <a:pPr>
              <a:buFontTx/>
              <a:buChar char="-"/>
            </a:pPr>
            <a:r>
              <a:rPr lang="en-GB" sz="1900" dirty="0">
                <a:latin typeface="+mn-lt"/>
                <a:cs typeface="Times New Roman"/>
              </a:rPr>
              <a:t>If you are already providing Windrush Compensation advocacy support and wish to continue this work, we expect, that any funds awarded will support additional people that without this funding you’d be unable </a:t>
            </a:r>
            <a:r>
              <a:rPr lang="en-GB" sz="1900">
                <a:latin typeface="+mn-lt"/>
                <a:cs typeface="Times New Roman"/>
              </a:rPr>
              <a:t>to support</a:t>
            </a:r>
            <a:r>
              <a:rPr lang="en-GB" sz="1900" dirty="0">
                <a:latin typeface="+mn-lt"/>
                <a:cs typeface="Times New Roman"/>
              </a:rPr>
              <a:t>.</a:t>
            </a:r>
          </a:p>
          <a:p>
            <a:pPr>
              <a:buFontTx/>
              <a:buChar char="-"/>
            </a:pPr>
            <a:r>
              <a:rPr lang="en-GB" sz="1900" dirty="0">
                <a:latin typeface="+mn-lt"/>
                <a:ea typeface="Times New Roman" panose="02020603050405020304" pitchFamily="18" charset="0"/>
                <a:cs typeface="Times New Roman"/>
              </a:rPr>
              <a:t>Outcome letters will be shared with organisations that apply including summary feedback.</a:t>
            </a:r>
          </a:p>
          <a:p>
            <a:pPr>
              <a:buFontTx/>
              <a:buChar char="-"/>
            </a:pPr>
            <a:r>
              <a:rPr lang="en-GB" sz="1900" dirty="0">
                <a:latin typeface="+mn-lt"/>
                <a:ea typeface="Times New Roman" panose="02020603050405020304" pitchFamily="18" charset="0"/>
                <a:cs typeface="Times New Roman"/>
              </a:rPr>
              <a:t>Our aim is for grant agreements to be completed and signed between Home Office and successful groups by the </a:t>
            </a:r>
            <a:r>
              <a:rPr lang="en-GB" sz="1900" b="1" u="sng" dirty="0">
                <a:latin typeface="+mn-lt"/>
                <a:ea typeface="Times New Roman" panose="02020603050405020304" pitchFamily="18" charset="0"/>
                <a:cs typeface="Times New Roman"/>
              </a:rPr>
              <a:t>Summer of 2025</a:t>
            </a:r>
            <a:r>
              <a:rPr lang="en-GB" sz="1900" dirty="0">
                <a:latin typeface="+mn-lt"/>
                <a:ea typeface="Times New Roman" panose="02020603050405020304" pitchFamily="18" charset="0"/>
                <a:cs typeface="Times New Roman"/>
              </a:rPr>
              <a:t>.</a:t>
            </a:r>
          </a:p>
          <a:p>
            <a:pPr>
              <a:buFontTx/>
              <a:buChar char="-"/>
            </a:pPr>
            <a:r>
              <a:rPr lang="en-GB" sz="1900" dirty="0">
                <a:latin typeface="+mn-lt"/>
                <a:ea typeface="Times New Roman" panose="02020603050405020304" pitchFamily="18" charset="0"/>
                <a:cs typeface="Times New Roman"/>
              </a:rPr>
              <a:t>Most money paid will be in arrears and as soon as grant agreements are completed and signed you can begin supporting people.</a:t>
            </a:r>
          </a:p>
          <a:p>
            <a:pPr>
              <a:buFontTx/>
              <a:buChar char="-"/>
            </a:pPr>
            <a:r>
              <a:rPr lang="en-GB" sz="1900" dirty="0">
                <a:latin typeface="+mn-lt"/>
                <a:ea typeface="Times New Roman" panose="02020603050405020304" pitchFamily="18" charset="0"/>
                <a:cs typeface="Times New Roman"/>
              </a:rPr>
              <a:t>Activities for Year</a:t>
            </a:r>
            <a:r>
              <a:rPr lang="en-GB" sz="1900" dirty="0">
                <a:effectLst/>
                <a:latin typeface="+mn-lt"/>
                <a:ea typeface="Times New Roman" panose="02020603050405020304" pitchFamily="18" charset="0"/>
                <a:cs typeface="Times New Roman"/>
              </a:rPr>
              <a:t> 1</a:t>
            </a:r>
            <a:r>
              <a:rPr lang="en-GB" sz="1900" dirty="0">
                <a:latin typeface="+mn-lt"/>
                <a:ea typeface="Times New Roman" panose="02020603050405020304" pitchFamily="18" charset="0"/>
                <a:cs typeface="Times New Roman"/>
              </a:rPr>
              <a:t> must be concluded</a:t>
            </a:r>
            <a:r>
              <a:rPr lang="en-GB" sz="1900" dirty="0">
                <a:effectLst/>
                <a:latin typeface="+mn-lt"/>
                <a:ea typeface="Times New Roman" panose="02020603050405020304" pitchFamily="18" charset="0"/>
                <a:cs typeface="Times New Roman"/>
              </a:rPr>
              <a:t> </a:t>
            </a:r>
            <a:r>
              <a:rPr lang="en-GB" sz="1900" dirty="0">
                <a:latin typeface="+mn-lt"/>
                <a:ea typeface="Times New Roman" panose="02020603050405020304" pitchFamily="18" charset="0"/>
                <a:cs typeface="Times New Roman"/>
              </a:rPr>
              <a:t>by </a:t>
            </a:r>
            <a:r>
              <a:rPr lang="en-GB" sz="1900" b="1" u="sng" dirty="0">
                <a:effectLst/>
                <a:latin typeface="+mn-lt"/>
                <a:ea typeface="Times New Roman" panose="02020603050405020304" pitchFamily="18" charset="0"/>
                <a:cs typeface="Times New Roman"/>
              </a:rPr>
              <a:t>31</a:t>
            </a:r>
            <a:r>
              <a:rPr lang="en-GB" sz="1900" b="1" u="sng" baseline="30000" dirty="0">
                <a:effectLst/>
                <a:latin typeface="+mn-lt"/>
                <a:ea typeface="Times New Roman" panose="02020603050405020304" pitchFamily="18" charset="0"/>
                <a:cs typeface="Times New Roman"/>
              </a:rPr>
              <a:t>st</a:t>
            </a:r>
            <a:r>
              <a:rPr lang="en-GB" sz="1900" b="1" u="sng" dirty="0">
                <a:effectLst/>
                <a:latin typeface="+mn-lt"/>
                <a:ea typeface="Times New Roman" panose="02020603050405020304" pitchFamily="18" charset="0"/>
                <a:cs typeface="Times New Roman"/>
              </a:rPr>
              <a:t> March 2026</a:t>
            </a:r>
            <a:r>
              <a:rPr lang="en-GB" sz="1900" dirty="0">
                <a:effectLst/>
                <a:latin typeface="+mn-lt"/>
                <a:ea typeface="Times New Roman" panose="02020603050405020304" pitchFamily="18" charset="0"/>
                <a:cs typeface="Times New Roman"/>
              </a:rPr>
              <a:t>.</a:t>
            </a:r>
          </a:p>
          <a:p>
            <a:pPr marL="0" indent="0">
              <a:buNone/>
            </a:pPr>
            <a:endParaRPr lang="en-GB" sz="2400" dirty="0">
              <a:effectLst/>
              <a:highlight>
                <a:srgbClr val="FFFF00"/>
              </a:highlight>
              <a:latin typeface="+mn-lt"/>
              <a:ea typeface="Times New Roman" panose="02020603050405020304" pitchFamily="18" charset="0"/>
              <a:cs typeface="Times New Roman" panose="02020603050405020304" pitchFamily="18" charset="0"/>
            </a:endParaRPr>
          </a:p>
          <a:p>
            <a:pPr marL="0" indent="0">
              <a:buNone/>
            </a:pPr>
            <a:endParaRPr lang="en-GB" sz="2400" dirty="0">
              <a:latin typeface="+mn-lt"/>
              <a:ea typeface="Times New Roman" panose="02020603050405020304" pitchFamily="18" charset="0"/>
              <a:cs typeface="Times New Roman" panose="02020603050405020304" pitchFamily="18" charset="0"/>
            </a:endParaRPr>
          </a:p>
          <a:p>
            <a:pPr marL="0" indent="0">
              <a:buNone/>
            </a:pPr>
            <a:endParaRPr lang="en-GB" sz="2400" dirty="0">
              <a:effectLst/>
              <a:latin typeface="+mn-lt"/>
              <a:ea typeface="Times New Roman" panose="02020603050405020304" pitchFamily="18" charset="0"/>
              <a:cs typeface="Times New Roman" panose="02020603050405020304" pitchFamily="18" charset="0"/>
            </a:endParaRPr>
          </a:p>
          <a:p>
            <a:pPr>
              <a:buFontTx/>
              <a:buChar char="-"/>
            </a:pPr>
            <a:endParaRPr lang="en-GB" sz="2400" dirty="0">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7705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C824C0-4CAD-BE1A-8F4C-D6C87181C52F}"/>
              </a:ext>
            </a:extLst>
          </p:cNvPr>
          <p:cNvSpPr>
            <a:spLocks noGrp="1"/>
          </p:cNvSpPr>
          <p:nvPr>
            <p:ph idx="1"/>
          </p:nvPr>
        </p:nvSpPr>
        <p:spPr>
          <a:xfrm>
            <a:off x="640080" y="1940030"/>
            <a:ext cx="11521440" cy="6336348"/>
          </a:xfrm>
        </p:spPr>
        <p:txBody>
          <a:bodyPr/>
          <a:lstStyle/>
          <a:p>
            <a:r>
              <a:rPr lang="en-GB" sz="2400" dirty="0">
                <a:latin typeface="Arial"/>
                <a:cs typeface="Arial"/>
              </a:rPr>
              <a:t>The competition is being managed by the Grants Commercial Team.</a:t>
            </a:r>
          </a:p>
          <a:p>
            <a:r>
              <a:rPr lang="en-GB" sz="2400" dirty="0">
                <a:latin typeface="Arial"/>
                <a:cs typeface="Arial"/>
              </a:rPr>
              <a:t>The competition is advertised on </a:t>
            </a:r>
            <a:r>
              <a:rPr lang="en-GB" sz="2400" dirty="0">
                <a:latin typeface="+mn-lt"/>
                <a:cs typeface="Times New Roman"/>
              </a:rPr>
              <a:t>Find-A-Grant where you can see all </a:t>
            </a:r>
            <a:r>
              <a:rPr lang="en-GB" sz="2400" dirty="0">
                <a:latin typeface="Arial"/>
                <a:cs typeface="Arial"/>
              </a:rPr>
              <a:t>competition documents and apply.</a:t>
            </a:r>
          </a:p>
          <a:p>
            <a:r>
              <a:rPr lang="en-GB" sz="2400" dirty="0">
                <a:latin typeface="Arial"/>
                <a:cs typeface="Arial"/>
              </a:rPr>
              <a:t>It is important that organisations read the </a:t>
            </a:r>
            <a:r>
              <a:rPr lang="en-GB" sz="2400" dirty="0">
                <a:latin typeface="+mn-lt"/>
                <a:cs typeface="Times New Roman"/>
              </a:rPr>
              <a:t>Guidance for Applicants before completing the Application Form. The Evaluation and Award process is also detailed here.</a:t>
            </a:r>
          </a:p>
          <a:p>
            <a:r>
              <a:rPr lang="en-GB" sz="2400" dirty="0">
                <a:latin typeface="+mn-lt"/>
                <a:cs typeface="Times New Roman"/>
              </a:rPr>
              <a:t>Clarification questions can be asked during the competition period via email to </a:t>
            </a:r>
            <a:r>
              <a:rPr lang="en-GB" sz="2400" u="sng" dirty="0">
                <a:solidFill>
                  <a:srgbClr val="0000FF"/>
                </a:solidFill>
                <a:effectLst/>
                <a:latin typeface="+mn-lt"/>
                <a:ea typeface="Calibri"/>
                <a:cs typeface="Times New Roman"/>
                <a:hlinkClick r:id="rId2" tooltip="mailto:wcsadvocacysupportfund@homeoffice.gov.uk"/>
              </a:rPr>
              <a:t>WCSAdvocacySupportFund@homeoffice.gov.uk</a:t>
            </a:r>
            <a:r>
              <a:rPr lang="en-GB" sz="2400" u="sng" dirty="0">
                <a:solidFill>
                  <a:srgbClr val="0000FF"/>
                </a:solidFill>
                <a:effectLst/>
                <a:latin typeface="+mn-lt"/>
                <a:ea typeface="Calibri"/>
                <a:cs typeface="Times New Roman"/>
              </a:rPr>
              <a:t> </a:t>
            </a:r>
            <a:r>
              <a:rPr lang="en-GB" sz="2400" dirty="0">
                <a:latin typeface="+mn-lt"/>
                <a:cs typeface="Times New Roman"/>
              </a:rPr>
              <a:t>do not send any emails/correspondence to anyone within the Home Office, this email address is your only communication channel. The deadline for clarification questions is </a:t>
            </a:r>
            <a:r>
              <a:rPr lang="en-GB" sz="2400" b="1" dirty="0">
                <a:latin typeface="+mn-lt"/>
                <a:cs typeface="Times New Roman"/>
              </a:rPr>
              <a:t>1st May 2025 at 9am.</a:t>
            </a:r>
            <a:endParaRPr lang="en-GB" sz="2400" b="1" dirty="0">
              <a:latin typeface="+mn-lt"/>
              <a:cs typeface="Times New Roman" panose="02020603050405020304" pitchFamily="18" charset="0"/>
            </a:endParaRPr>
          </a:p>
          <a:p>
            <a:r>
              <a:rPr lang="en-GB" sz="2400" dirty="0">
                <a:latin typeface="Arial"/>
                <a:cs typeface="Arial"/>
              </a:rPr>
              <a:t>Clarification questions and responses will be uploaded to the supporting information section on the Find and Apply Portal. If you sign up for updates on this grant, you will be notified when these are uploaded.</a:t>
            </a:r>
          </a:p>
          <a:p>
            <a:r>
              <a:rPr lang="en-GB" sz="2400" dirty="0">
                <a:latin typeface="Arial"/>
                <a:cs typeface="Arial"/>
              </a:rPr>
              <a:t>Application forms must be completed and submitted by </a:t>
            </a:r>
            <a:r>
              <a:rPr lang="en-GB" sz="2400" b="1" dirty="0">
                <a:latin typeface="Arial"/>
                <a:cs typeface="Arial"/>
              </a:rPr>
              <a:t>5pm on 9</a:t>
            </a:r>
            <a:r>
              <a:rPr lang="en-GB" sz="2400" b="1" baseline="30000" dirty="0">
                <a:latin typeface="Arial"/>
                <a:cs typeface="Arial"/>
              </a:rPr>
              <a:t>th</a:t>
            </a:r>
            <a:r>
              <a:rPr lang="en-GB" sz="2400" b="1" dirty="0">
                <a:latin typeface="Arial"/>
                <a:cs typeface="Arial"/>
              </a:rPr>
              <a:t> May 2025 on the Find and Apply Grant Portal.</a:t>
            </a:r>
            <a:endParaRPr lang="en-GB" sz="2400" dirty="0">
              <a:latin typeface="Arial"/>
              <a:cs typeface="Arial"/>
            </a:endParaRPr>
          </a:p>
          <a:p>
            <a:r>
              <a:rPr lang="en-GB" sz="2400" dirty="0">
                <a:latin typeface="Arial"/>
                <a:cs typeface="Arial"/>
              </a:rPr>
              <a:t>The Authority reserve the right to exclude any late applications.</a:t>
            </a:r>
          </a:p>
          <a:p>
            <a:endParaRPr lang="en-GB"/>
          </a:p>
          <a:p>
            <a:endParaRPr lang="en-GB"/>
          </a:p>
        </p:txBody>
      </p:sp>
      <p:sp>
        <p:nvSpPr>
          <p:cNvPr id="3" name="Slide Number Placeholder 2">
            <a:extLst>
              <a:ext uri="{FF2B5EF4-FFF2-40B4-BE49-F238E27FC236}">
                <a16:creationId xmlns:a16="http://schemas.microsoft.com/office/drawing/2014/main" id="{5576A328-F22A-6444-28A9-B46B2B95554F}"/>
              </a:ext>
            </a:extLst>
          </p:cNvPr>
          <p:cNvSpPr>
            <a:spLocks noGrp="1"/>
          </p:cNvSpPr>
          <p:nvPr>
            <p:ph type="sldNum" sz="quarter" idx="10"/>
          </p:nvPr>
        </p:nvSpPr>
        <p:spPr/>
        <p:txBody>
          <a:bodyPr/>
          <a:lstStyle/>
          <a:p>
            <a:pPr>
              <a:defRPr/>
            </a:pPr>
            <a:fld id="{8847A270-1E03-482A-BD5C-7CB839DD1E04}" type="slidenum">
              <a:rPr lang="en-GB" altLang="en-US" smtClean="0"/>
              <a:pPr>
                <a:defRPr/>
              </a:pPr>
              <a:t>5</a:t>
            </a:fld>
            <a:endParaRPr lang="en-GB" altLang="en-US"/>
          </a:p>
        </p:txBody>
      </p:sp>
      <p:sp>
        <p:nvSpPr>
          <p:cNvPr id="4" name="Title 3">
            <a:extLst>
              <a:ext uri="{FF2B5EF4-FFF2-40B4-BE49-F238E27FC236}">
                <a16:creationId xmlns:a16="http://schemas.microsoft.com/office/drawing/2014/main" id="{EC2941A6-F426-A1E4-B6B4-1EFFA0CB7B8F}"/>
              </a:ext>
            </a:extLst>
          </p:cNvPr>
          <p:cNvSpPr>
            <a:spLocks noGrp="1"/>
          </p:cNvSpPr>
          <p:nvPr>
            <p:ph type="title"/>
          </p:nvPr>
        </p:nvSpPr>
        <p:spPr>
          <a:xfrm>
            <a:off x="251317" y="0"/>
            <a:ext cx="12550283" cy="1583140"/>
          </a:xfrm>
        </p:spPr>
        <p:txBody>
          <a:bodyPr/>
          <a:lstStyle/>
          <a:p>
            <a:r>
              <a:rPr lang="en-GB"/>
              <a:t>Competition Process</a:t>
            </a:r>
          </a:p>
        </p:txBody>
      </p:sp>
    </p:spTree>
    <p:extLst>
      <p:ext uri="{BB962C8B-B14F-4D97-AF65-F5344CB8AC3E}">
        <p14:creationId xmlns:p14="http://schemas.microsoft.com/office/powerpoint/2010/main" val="2460169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BD9A66-50F5-4E6B-88E9-FD8E7278E57E}"/>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847A270-1E03-482A-BD5C-7CB839DD1E04}" type="slidenum">
              <a:rPr kumimoji="0" lang="en-GB" alt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alt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Title 3">
            <a:extLst>
              <a:ext uri="{FF2B5EF4-FFF2-40B4-BE49-F238E27FC236}">
                <a16:creationId xmlns:a16="http://schemas.microsoft.com/office/drawing/2014/main" id="{656E6853-9417-46B7-A679-BA05A2FB0C20}"/>
              </a:ext>
            </a:extLst>
          </p:cNvPr>
          <p:cNvSpPr>
            <a:spLocks noGrp="1"/>
          </p:cNvSpPr>
          <p:nvPr>
            <p:ph type="title"/>
          </p:nvPr>
        </p:nvSpPr>
        <p:spPr/>
        <p:txBody>
          <a:bodyPr/>
          <a:lstStyle/>
          <a:p>
            <a:br>
              <a:rPr lang="en-GB"/>
            </a:br>
            <a:r>
              <a:rPr lang="en-GB"/>
              <a:t>Key Dates</a:t>
            </a:r>
          </a:p>
        </p:txBody>
      </p:sp>
      <p:sp>
        <p:nvSpPr>
          <p:cNvPr id="5" name="Content Placeholder 4">
            <a:extLst>
              <a:ext uri="{FF2B5EF4-FFF2-40B4-BE49-F238E27FC236}">
                <a16:creationId xmlns:a16="http://schemas.microsoft.com/office/drawing/2014/main" id="{062DE55E-439A-43FB-A2C5-9D4142E61597}"/>
              </a:ext>
            </a:extLst>
          </p:cNvPr>
          <p:cNvSpPr>
            <a:spLocks noGrp="1"/>
          </p:cNvSpPr>
          <p:nvPr>
            <p:ph idx="1"/>
          </p:nvPr>
        </p:nvSpPr>
        <p:spPr>
          <a:xfrm>
            <a:off x="640080" y="2014993"/>
            <a:ext cx="11521440" cy="6883897"/>
          </a:xfrm>
        </p:spPr>
        <p:txBody>
          <a:bodyPr/>
          <a:lstStyle/>
          <a:p>
            <a:pPr marL="0" indent="0">
              <a:lnSpc>
                <a:spcPct val="115000"/>
              </a:lnSpc>
              <a:buNone/>
            </a:pPr>
            <a:r>
              <a:rPr lang="en-GB" sz="1800" b="1">
                <a:effectLst/>
                <a:latin typeface="Arial" panose="020B0604020202020204" pitchFamily="34" charset="0"/>
                <a:ea typeface="Arial" panose="020B0604020202020204" pitchFamily="34" charset="0"/>
              </a:rPr>
              <a:t>Competition Bidding </a:t>
            </a:r>
          </a:p>
          <a:p>
            <a:pPr>
              <a:lnSpc>
                <a:spcPct val="115000"/>
              </a:lnSpc>
            </a:pPr>
            <a:endParaRPr lang="en-GB" sz="1800">
              <a:ea typeface="Arial" panose="020B0604020202020204" pitchFamily="34" charset="0"/>
            </a:endParaRPr>
          </a:p>
          <a:p>
            <a:pPr>
              <a:lnSpc>
                <a:spcPct val="115000"/>
              </a:lnSpc>
            </a:pPr>
            <a:r>
              <a:rPr lang="en-GB" sz="1800">
                <a:effectLst/>
                <a:latin typeface="Arial" panose="020B0604020202020204" pitchFamily="34" charset="0"/>
                <a:ea typeface="Arial" panose="020B0604020202020204" pitchFamily="34" charset="0"/>
              </a:rPr>
              <a:t>11/04/2025– Launch of competition </a:t>
            </a:r>
          </a:p>
          <a:p>
            <a:pPr>
              <a:lnSpc>
                <a:spcPct val="115000"/>
              </a:lnSpc>
            </a:pPr>
            <a:r>
              <a:rPr lang="en-GB" sz="1800">
                <a:effectLst/>
                <a:latin typeface="Arial" panose="020B0604020202020204" pitchFamily="34" charset="0"/>
                <a:ea typeface="Arial" panose="020B0604020202020204" pitchFamily="34" charset="0"/>
              </a:rPr>
              <a:t>14/04/25 &amp; 15/04/25 – Bidder information sessions </a:t>
            </a:r>
          </a:p>
          <a:p>
            <a:pPr>
              <a:lnSpc>
                <a:spcPct val="115000"/>
              </a:lnSpc>
            </a:pPr>
            <a:r>
              <a:rPr lang="en-GB" sz="1800">
                <a:solidFill>
                  <a:srgbClr val="000000"/>
                </a:solidFill>
                <a:effectLst/>
                <a:latin typeface="Arial" panose="020B0604020202020204" pitchFamily="34" charset="0"/>
                <a:ea typeface="Arial" panose="020B0604020202020204" pitchFamily="34" charset="0"/>
              </a:rPr>
              <a:t>01/05/2025 – 9am Deadline for Bidder clarification questions</a:t>
            </a:r>
            <a:endParaRPr lang="en-GB" sz="1800">
              <a:effectLst/>
              <a:latin typeface="Arial" panose="020B0604020202020204" pitchFamily="34" charset="0"/>
              <a:ea typeface="Arial" panose="020B0604020202020204" pitchFamily="34" charset="0"/>
            </a:endParaRPr>
          </a:p>
          <a:p>
            <a:pPr>
              <a:lnSpc>
                <a:spcPct val="115000"/>
              </a:lnSpc>
            </a:pPr>
            <a:r>
              <a:rPr lang="en-GB" sz="1800">
                <a:solidFill>
                  <a:srgbClr val="000000"/>
                </a:solidFill>
                <a:effectLst/>
                <a:latin typeface="Arial" panose="020B0604020202020204" pitchFamily="34" charset="0"/>
                <a:ea typeface="Arial" panose="020B0604020202020204" pitchFamily="34" charset="0"/>
              </a:rPr>
              <a:t>01/05/2025 – 5pm dissemination of responses to Bidder clarification questions</a:t>
            </a:r>
            <a:endParaRPr lang="en-GB" sz="1800">
              <a:effectLst/>
              <a:latin typeface="Arial" panose="020B0604020202020204" pitchFamily="34" charset="0"/>
              <a:ea typeface="Arial" panose="020B0604020202020204" pitchFamily="34" charset="0"/>
            </a:endParaRPr>
          </a:p>
          <a:p>
            <a:pPr>
              <a:lnSpc>
                <a:spcPct val="115000"/>
              </a:lnSpc>
            </a:pPr>
            <a:r>
              <a:rPr lang="en-GB" sz="1800">
                <a:effectLst/>
                <a:latin typeface="Arial"/>
                <a:ea typeface="Arial" panose="020B0604020202020204" pitchFamily="34" charset="0"/>
                <a:cs typeface="Arial"/>
              </a:rPr>
              <a:t>09/05/25 – </a:t>
            </a:r>
            <a:r>
              <a:rPr lang="en-GB" sz="1800">
                <a:latin typeface="Arial"/>
                <a:ea typeface="Arial" panose="020B0604020202020204" pitchFamily="34" charset="0"/>
                <a:cs typeface="Arial"/>
              </a:rPr>
              <a:t>5pm Deadline</a:t>
            </a:r>
            <a:r>
              <a:rPr lang="en-GB" sz="1800">
                <a:effectLst/>
                <a:latin typeface="Arial"/>
                <a:ea typeface="Arial" panose="020B0604020202020204" pitchFamily="34" charset="0"/>
                <a:cs typeface="Arial"/>
              </a:rPr>
              <a:t> for Bid submissions</a:t>
            </a:r>
          </a:p>
          <a:p>
            <a:pPr>
              <a:lnSpc>
                <a:spcPct val="115000"/>
              </a:lnSpc>
            </a:pPr>
            <a:endParaRPr lang="en-GB" sz="1800">
              <a:ea typeface="Arial" panose="020B0604020202020204" pitchFamily="34" charset="0"/>
            </a:endParaRPr>
          </a:p>
          <a:p>
            <a:pPr marL="0" indent="0">
              <a:lnSpc>
                <a:spcPct val="115000"/>
              </a:lnSpc>
              <a:buNone/>
            </a:pPr>
            <a:r>
              <a:rPr lang="en-GB" sz="1800" b="1">
                <a:ea typeface="Arial" panose="020B0604020202020204" pitchFamily="34" charset="0"/>
              </a:rPr>
              <a:t>Indicative dates based on volume of organisations that apply</a:t>
            </a:r>
            <a:endParaRPr lang="en-GB" sz="1800" b="1">
              <a:effectLst/>
              <a:latin typeface="Arial" panose="020B0604020202020204" pitchFamily="34" charset="0"/>
              <a:ea typeface="Arial" panose="020B0604020202020204" pitchFamily="34" charset="0"/>
            </a:endParaRPr>
          </a:p>
          <a:p>
            <a:pPr>
              <a:lnSpc>
                <a:spcPct val="115000"/>
              </a:lnSpc>
            </a:pPr>
            <a:endParaRPr lang="en-GB" sz="1800">
              <a:effectLst/>
              <a:latin typeface="Arial" panose="020B0604020202020204" pitchFamily="34" charset="0"/>
              <a:ea typeface="Arial" panose="020B0604020202020204" pitchFamily="34" charset="0"/>
            </a:endParaRPr>
          </a:p>
          <a:p>
            <a:pPr>
              <a:lnSpc>
                <a:spcPct val="115000"/>
              </a:lnSpc>
            </a:pPr>
            <a:r>
              <a:rPr lang="en-GB" sz="1800">
                <a:effectLst/>
                <a:latin typeface="Arial"/>
                <a:ea typeface="Arial" panose="020B0604020202020204" pitchFamily="34" charset="0"/>
                <a:cs typeface="Arial"/>
              </a:rPr>
              <a:t>20/05/25 to 17/06/25 - Bid Evaluation, Moderation, </a:t>
            </a:r>
          </a:p>
          <a:p>
            <a:pPr>
              <a:lnSpc>
                <a:spcPct val="115000"/>
              </a:lnSpc>
            </a:pPr>
            <a:r>
              <a:rPr lang="en-GB" sz="1800">
                <a:effectLst/>
                <a:latin typeface="Arial"/>
                <a:ea typeface="Arial" panose="020B0604020202020204" pitchFamily="34" charset="0"/>
                <a:cs typeface="Arial"/>
              </a:rPr>
              <a:t>Due diligence on winning bids</a:t>
            </a:r>
          </a:p>
          <a:p>
            <a:pPr>
              <a:lnSpc>
                <a:spcPct val="115000"/>
              </a:lnSpc>
            </a:pPr>
            <a:r>
              <a:rPr lang="en-GB" sz="1800">
                <a:effectLst/>
                <a:latin typeface="Arial"/>
                <a:ea typeface="Arial" panose="020B0604020202020204" pitchFamily="34" charset="0"/>
                <a:cs typeface="Arial"/>
              </a:rPr>
              <a:t>Summer 2025 – Bidders notified of award decisions. </a:t>
            </a:r>
          </a:p>
          <a:p>
            <a:pPr>
              <a:lnSpc>
                <a:spcPct val="115000"/>
              </a:lnSpc>
            </a:pPr>
            <a:r>
              <a:rPr lang="en-GB" sz="1800">
                <a:effectLst/>
                <a:latin typeface="Arial" panose="020B0604020202020204" pitchFamily="34" charset="0"/>
                <a:ea typeface="Arial" panose="020B0604020202020204" pitchFamily="34" charset="0"/>
              </a:rPr>
              <a:t>31/03/26 – Funding window closed.</a:t>
            </a:r>
          </a:p>
          <a:p>
            <a:pPr>
              <a:buFontTx/>
              <a:buChar char="-"/>
            </a:pPr>
            <a:endParaRPr lang="en-GB" sz="2400">
              <a:latin typeface="+mn-lt"/>
              <a:ea typeface="Times New Roman" panose="02020603050405020304" pitchFamily="18" charset="0"/>
              <a:cs typeface="Times New Roman" panose="02020603050405020304" pitchFamily="18" charset="0"/>
            </a:endParaRPr>
          </a:p>
          <a:p>
            <a:pPr>
              <a:buFontTx/>
              <a:buChar char="-"/>
            </a:pPr>
            <a:endParaRPr lang="en-GB" sz="2400">
              <a:effectLst/>
              <a:latin typeface="+mn-lt"/>
              <a:ea typeface="Times New Roman" panose="02020603050405020304" pitchFamily="18" charset="0"/>
              <a:cs typeface="Times New Roman" panose="02020603050405020304" pitchFamily="18" charset="0"/>
            </a:endParaRPr>
          </a:p>
          <a:p>
            <a:pPr>
              <a:buFontTx/>
              <a:buChar char="-"/>
            </a:pPr>
            <a:endParaRPr lang="en-GB" sz="2400">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520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BD9A66-50F5-4E6B-88E9-FD8E7278E57E}"/>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847A270-1E03-482A-BD5C-7CB839DD1E04}" type="slidenum">
              <a:rPr kumimoji="0" lang="en-GB" alt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alt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Title 3">
            <a:extLst>
              <a:ext uri="{FF2B5EF4-FFF2-40B4-BE49-F238E27FC236}">
                <a16:creationId xmlns:a16="http://schemas.microsoft.com/office/drawing/2014/main" id="{656E6853-9417-46B7-A679-BA05A2FB0C20}"/>
              </a:ext>
            </a:extLst>
          </p:cNvPr>
          <p:cNvSpPr>
            <a:spLocks noGrp="1"/>
          </p:cNvSpPr>
          <p:nvPr>
            <p:ph type="title"/>
          </p:nvPr>
        </p:nvSpPr>
        <p:spPr/>
        <p:txBody>
          <a:bodyPr/>
          <a:lstStyle/>
          <a:p>
            <a:br>
              <a:rPr lang="en-GB"/>
            </a:br>
            <a:r>
              <a:rPr lang="en-GB"/>
              <a:t>Further Information </a:t>
            </a:r>
          </a:p>
        </p:txBody>
      </p:sp>
      <p:sp>
        <p:nvSpPr>
          <p:cNvPr id="5" name="Content Placeholder 4">
            <a:extLst>
              <a:ext uri="{FF2B5EF4-FFF2-40B4-BE49-F238E27FC236}">
                <a16:creationId xmlns:a16="http://schemas.microsoft.com/office/drawing/2014/main" id="{062DE55E-439A-43FB-A2C5-9D4142E61597}"/>
              </a:ext>
            </a:extLst>
          </p:cNvPr>
          <p:cNvSpPr>
            <a:spLocks noGrp="1"/>
          </p:cNvSpPr>
          <p:nvPr>
            <p:ph idx="1"/>
          </p:nvPr>
        </p:nvSpPr>
        <p:spPr>
          <a:xfrm>
            <a:off x="640080" y="2014993"/>
            <a:ext cx="11521440" cy="6883897"/>
          </a:xfrm>
        </p:spPr>
        <p:txBody>
          <a:bodyPr/>
          <a:lstStyle/>
          <a:p>
            <a:pPr marL="0" lvl="0" indent="0">
              <a:lnSpc>
                <a:spcPct val="107000"/>
              </a:lnSpc>
              <a:buNone/>
            </a:pPr>
            <a:r>
              <a:rPr lang="en-GB" sz="2600" b="1">
                <a:effectLst/>
                <a:latin typeface="+mn-lt"/>
                <a:ea typeface="Calibri" panose="020F0502020204030204" pitchFamily="34" charset="0"/>
                <a:cs typeface="Times New Roman" panose="02020603050405020304" pitchFamily="18" charset="0"/>
              </a:rPr>
              <a:t>The application and key documents</a:t>
            </a:r>
          </a:p>
          <a:p>
            <a:pPr marL="0" lvl="0" indent="0">
              <a:lnSpc>
                <a:spcPct val="107000"/>
              </a:lnSpc>
              <a:buNone/>
            </a:pPr>
            <a:endParaRPr lang="en-GB" sz="2600" b="1">
              <a:effectLst/>
              <a:latin typeface="+mn-lt"/>
              <a:ea typeface="Calibri" panose="020F0502020204030204" pitchFamily="34" charset="0"/>
              <a:cs typeface="Times New Roman" panose="02020603050405020304" pitchFamily="18" charset="0"/>
            </a:endParaRPr>
          </a:p>
          <a:p>
            <a:pPr marL="0" lvl="0" indent="0">
              <a:lnSpc>
                <a:spcPct val="107000"/>
              </a:lnSpc>
              <a:buNone/>
            </a:pPr>
            <a:r>
              <a:rPr lang="en-GB" sz="2600" b="1">
                <a:latin typeface="+mn-lt"/>
                <a:ea typeface="Calibri" panose="020F0502020204030204" pitchFamily="34" charset="0"/>
                <a:cs typeface="Times New Roman" panose="02020603050405020304" pitchFamily="18" charset="0"/>
              </a:rPr>
              <a:t>	</a:t>
            </a:r>
            <a:r>
              <a:rPr lang="en-GB" sz="2600">
                <a:latin typeface="+mn-lt"/>
                <a:cs typeface="Times New Roman" panose="02020603050405020304" pitchFamily="18" charset="0"/>
              </a:rPr>
              <a:t>Guidance for Applicants</a:t>
            </a:r>
          </a:p>
          <a:p>
            <a:pPr marL="0" lvl="0" indent="0">
              <a:lnSpc>
                <a:spcPct val="107000"/>
              </a:lnSpc>
              <a:buNone/>
            </a:pPr>
            <a:endParaRPr lang="en-GB" sz="2600">
              <a:latin typeface="+mn-lt"/>
              <a:cs typeface="Times New Roman" panose="02020603050405020304" pitchFamily="18" charset="0"/>
            </a:endParaRPr>
          </a:p>
          <a:p>
            <a:pPr marL="0" lvl="0" indent="0">
              <a:lnSpc>
                <a:spcPct val="107000"/>
              </a:lnSpc>
              <a:buNone/>
            </a:pPr>
            <a:r>
              <a:rPr lang="en-GB" sz="2600">
                <a:latin typeface="+mn-lt"/>
                <a:cs typeface="Times New Roman" panose="02020603050405020304" pitchFamily="18" charset="0"/>
              </a:rPr>
              <a:t>	Example Grant Agreement</a:t>
            </a:r>
          </a:p>
          <a:p>
            <a:pPr marL="0" lvl="0" indent="0">
              <a:lnSpc>
                <a:spcPct val="107000"/>
              </a:lnSpc>
              <a:buNone/>
            </a:pPr>
            <a:endParaRPr lang="en-GB" sz="2600">
              <a:latin typeface="+mn-lt"/>
              <a:cs typeface="Times New Roman" panose="02020603050405020304" pitchFamily="18" charset="0"/>
            </a:endParaRPr>
          </a:p>
          <a:p>
            <a:pPr marL="0" lvl="0" indent="0">
              <a:lnSpc>
                <a:spcPct val="107000"/>
              </a:lnSpc>
              <a:buNone/>
            </a:pPr>
            <a:r>
              <a:rPr lang="en-GB" sz="2600">
                <a:latin typeface="+mn-lt"/>
                <a:cs typeface="Times New Roman" panose="02020603050405020304" pitchFamily="18" charset="0"/>
              </a:rPr>
              <a:t>	Frequently Asked Questions</a:t>
            </a:r>
          </a:p>
          <a:p>
            <a:pPr marL="0" lvl="0" indent="0">
              <a:lnSpc>
                <a:spcPct val="107000"/>
              </a:lnSpc>
              <a:buNone/>
            </a:pPr>
            <a:endParaRPr lang="en-GB" sz="2600">
              <a:latin typeface="+mn-lt"/>
              <a:cs typeface="Times New Roman" panose="02020603050405020304" pitchFamily="18" charset="0"/>
            </a:endParaRPr>
          </a:p>
          <a:p>
            <a:pPr marL="0" lvl="0" indent="0">
              <a:lnSpc>
                <a:spcPct val="107000"/>
              </a:lnSpc>
              <a:buNone/>
            </a:pPr>
            <a:r>
              <a:rPr lang="en-GB" sz="2600">
                <a:latin typeface="+mn-lt"/>
                <a:cs typeface="Times New Roman" panose="02020603050405020304" pitchFamily="18" charset="0"/>
              </a:rPr>
              <a:t>	Application – On Apply for a grant</a:t>
            </a:r>
          </a:p>
          <a:p>
            <a:pPr marL="0" lvl="0" indent="0">
              <a:lnSpc>
                <a:spcPct val="107000"/>
              </a:lnSpc>
              <a:buNone/>
            </a:pPr>
            <a:endParaRPr lang="en-GB" sz="2600" b="1">
              <a:effectLst/>
              <a:latin typeface="+mn-lt"/>
              <a:ea typeface="Calibri" panose="020F0502020204030204" pitchFamily="34" charset="0"/>
              <a:cs typeface="Times New Roman" panose="02020603050405020304" pitchFamily="18" charset="0"/>
            </a:endParaRPr>
          </a:p>
          <a:p>
            <a:pPr marL="0" indent="0">
              <a:buNone/>
            </a:pPr>
            <a:r>
              <a:rPr lang="en-GB" sz="2600">
                <a:effectLst/>
                <a:latin typeface="+mn-lt"/>
                <a:ea typeface="Times New Roman" panose="02020603050405020304" pitchFamily="18" charset="0"/>
                <a:cs typeface="Times New Roman" panose="02020603050405020304" pitchFamily="18" charset="0"/>
              </a:rPr>
              <a:t>We will look in more detail at each in turn, focusing particularly </a:t>
            </a:r>
            <a:r>
              <a:rPr lang="en-GB" sz="2600">
                <a:latin typeface="+mn-lt"/>
                <a:ea typeface="Times New Roman" panose="02020603050405020304" pitchFamily="18" charset="0"/>
                <a:cs typeface="Times New Roman" panose="02020603050405020304" pitchFamily="18" charset="0"/>
              </a:rPr>
              <a:t>on completion of the application form.</a:t>
            </a:r>
            <a:endParaRPr lang="en-GB" sz="2600">
              <a:effectLst/>
              <a:latin typeface="+mn-lt"/>
              <a:ea typeface="Times New Roman" panose="02020603050405020304" pitchFamily="18" charset="0"/>
              <a:cs typeface="Times New Roman" panose="02020603050405020304" pitchFamily="18" charset="0"/>
            </a:endParaRPr>
          </a:p>
          <a:p>
            <a:pPr>
              <a:buFontTx/>
              <a:buChar char="-"/>
            </a:pPr>
            <a:endParaRPr lang="en-GB" sz="2400">
              <a:latin typeface="+mn-lt"/>
              <a:ea typeface="Times New Roman" panose="02020603050405020304" pitchFamily="18" charset="0"/>
              <a:cs typeface="Times New Roman" panose="02020603050405020304" pitchFamily="18" charset="0"/>
            </a:endParaRPr>
          </a:p>
          <a:p>
            <a:pPr>
              <a:buFontTx/>
              <a:buChar char="-"/>
            </a:pPr>
            <a:endParaRPr lang="en-GB" sz="2400">
              <a:effectLst/>
              <a:latin typeface="+mn-lt"/>
              <a:ea typeface="Times New Roman" panose="02020603050405020304" pitchFamily="18" charset="0"/>
              <a:cs typeface="Times New Roman" panose="02020603050405020304" pitchFamily="18" charset="0"/>
            </a:endParaRPr>
          </a:p>
          <a:p>
            <a:pPr>
              <a:buFontTx/>
              <a:buChar char="-"/>
            </a:pPr>
            <a:endParaRPr lang="en-GB" sz="2400">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3731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BD9A66-50F5-4E6B-88E9-FD8E7278E57E}"/>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847A270-1E03-482A-BD5C-7CB839DD1E04}" type="slidenum">
              <a:rPr kumimoji="0" lang="en-GB" alt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alt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Title 3">
            <a:extLst>
              <a:ext uri="{FF2B5EF4-FFF2-40B4-BE49-F238E27FC236}">
                <a16:creationId xmlns:a16="http://schemas.microsoft.com/office/drawing/2014/main" id="{656E6853-9417-46B7-A679-BA05A2FB0C20}"/>
              </a:ext>
            </a:extLst>
          </p:cNvPr>
          <p:cNvSpPr>
            <a:spLocks noGrp="1"/>
          </p:cNvSpPr>
          <p:nvPr>
            <p:ph type="title"/>
          </p:nvPr>
        </p:nvSpPr>
        <p:spPr/>
        <p:txBody>
          <a:bodyPr/>
          <a:lstStyle/>
          <a:p>
            <a:br>
              <a:rPr lang="en-GB"/>
            </a:br>
            <a:r>
              <a:rPr lang="en-GB"/>
              <a:t>Questions?</a:t>
            </a:r>
          </a:p>
        </p:txBody>
      </p:sp>
      <p:sp>
        <p:nvSpPr>
          <p:cNvPr id="5" name="Content Placeholder 4">
            <a:extLst>
              <a:ext uri="{FF2B5EF4-FFF2-40B4-BE49-F238E27FC236}">
                <a16:creationId xmlns:a16="http://schemas.microsoft.com/office/drawing/2014/main" id="{062DE55E-439A-43FB-A2C5-9D4142E61597}"/>
              </a:ext>
            </a:extLst>
          </p:cNvPr>
          <p:cNvSpPr>
            <a:spLocks noGrp="1"/>
          </p:cNvSpPr>
          <p:nvPr>
            <p:ph idx="1"/>
          </p:nvPr>
        </p:nvSpPr>
        <p:spPr>
          <a:xfrm>
            <a:off x="640080" y="2014993"/>
            <a:ext cx="11521440" cy="6664549"/>
          </a:xfrm>
        </p:spPr>
        <p:txBody>
          <a:bodyPr/>
          <a:lstStyle/>
          <a:p>
            <a:pPr marL="0" lvl="0" indent="0" algn="ctr">
              <a:lnSpc>
                <a:spcPct val="107000"/>
              </a:lnSpc>
              <a:buNone/>
            </a:pPr>
            <a:r>
              <a:rPr lang="en-GB" sz="5400" b="1">
                <a:latin typeface="+mn-lt"/>
                <a:ea typeface="Times New Roman" panose="02020603050405020304" pitchFamily="18" charset="0"/>
                <a:cs typeface="Times New Roman" panose="02020603050405020304" pitchFamily="18" charset="0"/>
              </a:rPr>
              <a:t>Any questions?</a:t>
            </a:r>
          </a:p>
          <a:p>
            <a:pPr marL="0" lvl="0" indent="0">
              <a:lnSpc>
                <a:spcPct val="107000"/>
              </a:lnSpc>
              <a:buNone/>
            </a:pPr>
            <a:endParaRPr lang="en-GB" sz="3200" b="1">
              <a:effectLst/>
              <a:latin typeface="+mn-lt"/>
              <a:ea typeface="Times New Roman" panose="02020603050405020304" pitchFamily="18" charset="0"/>
              <a:cs typeface="Times New Roman" panose="02020603050405020304" pitchFamily="18" charset="0"/>
            </a:endParaRPr>
          </a:p>
          <a:p>
            <a:pPr marL="0" lvl="0" indent="0">
              <a:lnSpc>
                <a:spcPct val="107000"/>
              </a:lnSpc>
              <a:buNone/>
            </a:pPr>
            <a:r>
              <a:rPr lang="en-GB" sz="3200" b="1">
                <a:effectLst/>
                <a:latin typeface="+mn-lt"/>
                <a:ea typeface="Times New Roman" panose="02020603050405020304" pitchFamily="18" charset="0"/>
                <a:cs typeface="Times New Roman" panose="02020603050405020304" pitchFamily="18" charset="0"/>
              </a:rPr>
              <a:t>Further questions contact: </a:t>
            </a:r>
          </a:p>
          <a:p>
            <a:pPr marL="0" indent="0">
              <a:lnSpc>
                <a:spcPct val="107000"/>
              </a:lnSpc>
              <a:buNone/>
            </a:pPr>
            <a:r>
              <a:rPr lang="en-GB" sz="3000">
                <a:latin typeface="+mn-lt"/>
                <a:ea typeface="Times New Roman" panose="02020603050405020304" pitchFamily="18" charset="0"/>
                <a:cs typeface="Times New Roman" panose="02020603050405020304" pitchFamily="18" charset="0"/>
              </a:rPr>
              <a:t>Email: </a:t>
            </a:r>
            <a:r>
              <a:rPr lang="en-GB" sz="3200" u="sng">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tooltip="mailto:wcsadvocacysupportfund@homeoffice.gov.uk"/>
              </a:rPr>
              <a:t>WCSAdvocacySupportFund@homeoffice.gov.uk</a:t>
            </a:r>
            <a:r>
              <a:rPr lang="en-GB" sz="3200" u="sng">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buNone/>
            </a:pPr>
            <a:endParaRPr lang="en-GB" sz="2400" b="1">
              <a:effectLst/>
              <a:latin typeface="+mn-lt"/>
              <a:ea typeface="Times New Roman" panose="02020603050405020304" pitchFamily="18" charset="0"/>
              <a:cs typeface="Times New Roman" panose="02020603050405020304" pitchFamily="18" charset="0"/>
            </a:endParaRPr>
          </a:p>
          <a:p>
            <a:pPr marL="0" lvl="0" indent="0">
              <a:lnSpc>
                <a:spcPct val="107000"/>
              </a:lnSpc>
              <a:buNone/>
            </a:pPr>
            <a:r>
              <a:rPr lang="en-GB" sz="3200" b="1">
                <a:effectLst/>
                <a:latin typeface="+mn-lt"/>
                <a:ea typeface="Times New Roman" panose="02020603050405020304" pitchFamily="18" charset="0"/>
                <a:cs typeface="Times New Roman" panose="02020603050405020304" pitchFamily="18" charset="0"/>
              </a:rPr>
              <a:t>Dates to note:</a:t>
            </a:r>
          </a:p>
          <a:p>
            <a:pPr marL="0" lvl="0" indent="0">
              <a:lnSpc>
                <a:spcPct val="107000"/>
              </a:lnSpc>
              <a:buNone/>
            </a:pPr>
            <a:endParaRPr lang="en-GB" sz="3200" b="1">
              <a:effectLst/>
              <a:latin typeface="+mn-lt"/>
              <a:ea typeface="Times New Roman" panose="02020603050405020304" pitchFamily="18" charset="0"/>
              <a:cs typeface="Times New Roman" panose="02020603050405020304" pitchFamily="18" charset="0"/>
            </a:endParaRPr>
          </a:p>
          <a:p>
            <a:pPr marL="0" lvl="0" indent="0">
              <a:lnSpc>
                <a:spcPct val="107000"/>
              </a:lnSpc>
              <a:buNone/>
            </a:pPr>
            <a:r>
              <a:rPr lang="en-GB" sz="2400" b="1">
                <a:latin typeface="+mn-lt"/>
                <a:ea typeface="Times New Roman" panose="02020603050405020304" pitchFamily="18" charset="0"/>
                <a:cs typeface="Times New Roman" panose="02020603050405020304" pitchFamily="18" charset="0"/>
              </a:rPr>
              <a:t>Application closing date</a:t>
            </a:r>
            <a:r>
              <a:rPr lang="en-GB" sz="2400" b="1">
                <a:effectLst/>
                <a:latin typeface="+mn-lt"/>
                <a:ea typeface="Times New Roman" panose="02020603050405020304" pitchFamily="18" charset="0"/>
                <a:cs typeface="Times New Roman" panose="02020603050405020304" pitchFamily="18" charset="0"/>
              </a:rPr>
              <a:t>: </a:t>
            </a:r>
            <a:r>
              <a:rPr lang="en-GB" sz="2400" b="1">
                <a:latin typeface="+mn-lt"/>
                <a:ea typeface="Times New Roman" panose="02020603050405020304" pitchFamily="18" charset="0"/>
                <a:cs typeface="Times New Roman" panose="02020603050405020304" pitchFamily="18" charset="0"/>
              </a:rPr>
              <a:t>9</a:t>
            </a:r>
            <a:r>
              <a:rPr lang="en-GB" sz="2400" b="1" baseline="30000">
                <a:latin typeface="+mn-lt"/>
                <a:ea typeface="Times New Roman" panose="02020603050405020304" pitchFamily="18" charset="0"/>
                <a:cs typeface="Times New Roman" panose="02020603050405020304" pitchFamily="18" charset="0"/>
              </a:rPr>
              <a:t>th</a:t>
            </a:r>
            <a:r>
              <a:rPr lang="en-GB" sz="2400" b="1">
                <a:latin typeface="+mn-lt"/>
                <a:ea typeface="Times New Roman" panose="02020603050405020304" pitchFamily="18" charset="0"/>
                <a:cs typeface="Times New Roman" panose="02020603050405020304" pitchFamily="18" charset="0"/>
              </a:rPr>
              <a:t> May 2025</a:t>
            </a:r>
            <a:endParaRPr lang="en-GB" sz="2400" b="1">
              <a:effectLst/>
              <a:latin typeface="+mn-lt"/>
              <a:ea typeface="Times New Roman" panose="02020603050405020304" pitchFamily="18" charset="0"/>
              <a:cs typeface="Times New Roman" panose="02020603050405020304" pitchFamily="18" charset="0"/>
            </a:endParaRPr>
          </a:p>
          <a:p>
            <a:pPr marL="0" lvl="0" indent="0">
              <a:lnSpc>
                <a:spcPct val="107000"/>
              </a:lnSpc>
              <a:buNone/>
            </a:pPr>
            <a:r>
              <a:rPr lang="en-GB" sz="2400" b="1">
                <a:effectLst/>
                <a:latin typeface="+mn-lt"/>
                <a:ea typeface="Times New Roman" panose="02020603050405020304" pitchFamily="18" charset="0"/>
                <a:cs typeface="Times New Roman"/>
              </a:rPr>
              <a:t>Funding  will be received by: Largely receipt based, any up front (for example marketing) costs to be paid by Summer </a:t>
            </a:r>
            <a:r>
              <a:rPr lang="en-GB" sz="2400" b="1">
                <a:latin typeface="+mn-lt"/>
                <a:ea typeface="Times New Roman" panose="02020603050405020304" pitchFamily="18" charset="0"/>
                <a:cs typeface="Times New Roman"/>
              </a:rPr>
              <a:t>2025</a:t>
            </a:r>
            <a:r>
              <a:rPr lang="en-GB" sz="2400" b="1">
                <a:effectLst/>
                <a:latin typeface="+mn-lt"/>
                <a:ea typeface="Times New Roman" panose="02020603050405020304" pitchFamily="18" charset="0"/>
                <a:cs typeface="Times New Roman"/>
              </a:rPr>
              <a:t> </a:t>
            </a:r>
          </a:p>
          <a:p>
            <a:pPr marL="0" lvl="0" indent="0">
              <a:lnSpc>
                <a:spcPct val="107000"/>
              </a:lnSpc>
              <a:buNone/>
            </a:pPr>
            <a:endParaRPr lang="en-GB" sz="2400" b="1">
              <a:effectLst/>
              <a:latin typeface="+mn-lt"/>
              <a:ea typeface="Times New Roman" panose="02020603050405020304" pitchFamily="18" charset="0"/>
              <a:cs typeface="Times New Roman" panose="02020603050405020304" pitchFamily="18" charset="0"/>
            </a:endParaRPr>
          </a:p>
          <a:p>
            <a:pPr marL="0" lvl="0" indent="0">
              <a:lnSpc>
                <a:spcPct val="107000"/>
              </a:lnSpc>
              <a:buNone/>
            </a:pPr>
            <a:r>
              <a:rPr lang="en-GB" sz="2400" b="1">
                <a:effectLst/>
                <a:latin typeface="+mn-lt"/>
                <a:ea typeface="Times New Roman" panose="02020603050405020304" pitchFamily="18" charset="0"/>
                <a:cs typeface="Times New Roman" panose="02020603050405020304" pitchFamily="18" charset="0"/>
              </a:rPr>
              <a:t>Year 1 completion: 31</a:t>
            </a:r>
            <a:r>
              <a:rPr lang="en-GB" sz="2400" b="1" baseline="30000">
                <a:latin typeface="+mn-lt"/>
                <a:ea typeface="Times New Roman" panose="02020603050405020304" pitchFamily="18" charset="0"/>
                <a:cs typeface="Times New Roman" panose="02020603050405020304" pitchFamily="18" charset="0"/>
              </a:rPr>
              <a:t>st</a:t>
            </a:r>
            <a:r>
              <a:rPr lang="en-GB" sz="2400" b="1">
                <a:latin typeface="+mn-lt"/>
                <a:ea typeface="Times New Roman" panose="02020603050405020304" pitchFamily="18" charset="0"/>
                <a:cs typeface="Times New Roman" panose="02020603050405020304" pitchFamily="18" charset="0"/>
              </a:rPr>
              <a:t> </a:t>
            </a:r>
            <a:r>
              <a:rPr lang="en-GB" sz="2400" b="1">
                <a:effectLst/>
                <a:latin typeface="+mn-lt"/>
                <a:ea typeface="Times New Roman" panose="02020603050405020304" pitchFamily="18" charset="0"/>
                <a:cs typeface="Times New Roman" panose="02020603050405020304" pitchFamily="18" charset="0"/>
              </a:rPr>
              <a:t>March 2026</a:t>
            </a:r>
          </a:p>
          <a:p>
            <a:pPr marL="0" indent="0">
              <a:lnSpc>
                <a:spcPct val="120000"/>
              </a:lnSpc>
              <a:spcAft>
                <a:spcPts val="1200"/>
              </a:spcAft>
              <a:buNone/>
            </a:pP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20000"/>
              </a:lnSpc>
              <a:spcAft>
                <a:spcPts val="1200"/>
              </a:spcAft>
              <a:buNone/>
            </a:pP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nSpc>
                <a:spcPct val="107000"/>
              </a:lnSpc>
              <a:buNone/>
            </a:pPr>
            <a:endParaRPr lang="en-GB" sz="2400" b="1">
              <a:effectLst/>
              <a:latin typeface="+mn-lt"/>
              <a:ea typeface="Times New Roman" panose="02020603050405020304" pitchFamily="18" charset="0"/>
              <a:cs typeface="Times New Roman" panose="02020603050405020304" pitchFamily="18" charset="0"/>
            </a:endParaRPr>
          </a:p>
          <a:p>
            <a:pPr>
              <a:buFontTx/>
              <a:buChar char="-"/>
            </a:pPr>
            <a:endParaRPr lang="en-GB" sz="2400">
              <a:effectLst/>
              <a:latin typeface="+mn-lt"/>
              <a:ea typeface="Times New Roman" panose="02020603050405020304" pitchFamily="18" charset="0"/>
              <a:cs typeface="Times New Roman" panose="02020603050405020304" pitchFamily="18" charset="0"/>
            </a:endParaRPr>
          </a:p>
          <a:p>
            <a:pPr>
              <a:buFontTx/>
              <a:buChar char="-"/>
            </a:pPr>
            <a:endParaRPr lang="en-GB" sz="2400">
              <a:latin typeface="+mn-lt"/>
              <a:ea typeface="Times New Roman" panose="02020603050405020304" pitchFamily="18" charset="0"/>
              <a:cs typeface="Times New Roman" panose="02020603050405020304" pitchFamily="18" charset="0"/>
            </a:endParaRPr>
          </a:p>
          <a:p>
            <a:pPr>
              <a:buFontTx/>
              <a:buChar char="-"/>
            </a:pPr>
            <a:endParaRPr lang="en-GB" sz="2400">
              <a:effectLst/>
              <a:latin typeface="+mn-lt"/>
              <a:ea typeface="Times New Roman" panose="02020603050405020304" pitchFamily="18" charset="0"/>
              <a:cs typeface="Times New Roman" panose="02020603050405020304" pitchFamily="18" charset="0"/>
            </a:endParaRPr>
          </a:p>
          <a:p>
            <a:pPr>
              <a:buFontTx/>
              <a:buChar char="-"/>
            </a:pPr>
            <a:endParaRPr lang="en-GB" sz="2400">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9083430"/>
      </p:ext>
    </p:extLst>
  </p:cSld>
  <p:clrMapOvr>
    <a:masterClrMapping/>
  </p:clrMapOvr>
</p:sld>
</file>

<file path=ppt/theme/theme1.xml><?xml version="1.0" encoding="utf-8"?>
<a:theme xmlns:a="http://schemas.openxmlformats.org/drawingml/2006/main" name="Office Theme">
  <a:themeElements>
    <a:clrScheme name="HO">
      <a:dk1>
        <a:sysClr val="windowText" lastClr="000000"/>
      </a:dk1>
      <a:lt1>
        <a:sysClr val="window" lastClr="FFFFFF"/>
      </a:lt1>
      <a:dk2>
        <a:srgbClr val="000000"/>
      </a:dk2>
      <a:lt2>
        <a:srgbClr val="FFFFFF"/>
      </a:lt2>
      <a:accent1>
        <a:srgbClr val="732282"/>
      </a:accent1>
      <a:accent2>
        <a:srgbClr val="00747A"/>
      </a:accent2>
      <a:accent3>
        <a:srgbClr val="002664"/>
      </a:accent3>
      <a:accent4>
        <a:srgbClr val="9C9A00"/>
      </a:accent4>
      <a:accent5>
        <a:srgbClr val="B06F00"/>
      </a:accent5>
      <a:accent6>
        <a:srgbClr val="882345"/>
      </a:accent6>
      <a:hlink>
        <a:srgbClr val="002664"/>
      </a:hlink>
      <a:folHlink>
        <a:srgbClr val="882345"/>
      </a:folHlink>
    </a:clrScheme>
    <a:fontScheme name="Home 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ome-office-powerpoint-template.potx" id="{0A08B2B8-C7C0-4433-9D91-996F6E752279}" vid="{D82FF47C-E832-42E3-B3A5-D623AB187A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93e580ec-c125-41f3-a307-e1c841722a86" ContentTypeId="0x010100A5BF1C78D9F64B679A5EBDE1C6598EBC0102" PreviousValue="true"/>
</file>

<file path=customXml/item2.xml><?xml version="1.0" encoding="utf-8"?>
<LongProperties xmlns="http://schemas.microsoft.com/office/2006/metadata/longProperties">
  <LongProp xmlns="" name="TaxCatchAll"><![CDATA[19;#Corporate Management|93ef41ef-4682-4fab-bd2c-afa4579842cf;#18;#Performance Reporting ＆ Analysis Unit|6ca15d97-fd14-4eef-86dd-43306492eeb2;#17;#Capabilities and Resources Group|d06be01d-00a1-4048-a6c4-c027f34bc366;#16;#HOPROCIW-4-1|f6eb334c-3702-418e-b7d5-2db4393db3d0;#1;#Non Specific|6e3be155-6747-46d3-ae25-d84508c9cef7]]></LongProp>
</LongProperties>
</file>

<file path=customXml/item3.xml><?xml version="1.0" encoding="utf-8"?>
<ct:contentTypeSchema xmlns:ct="http://schemas.microsoft.com/office/2006/metadata/contentType" xmlns:ma="http://schemas.microsoft.com/office/2006/metadata/properties/metaAttributes" ct:_="" ma:_="" ma:contentTypeName="PowerPoint" ma:contentTypeID="0x010100A5BF1C78D9F64B679A5EBDE1C6598EBC0102002769150D9DDB8B469A3C16A20E46B199" ma:contentTypeVersion="37" ma:contentTypeDescription="Create a new document." ma:contentTypeScope="" ma:versionID="18daa9daea49341928de90359d314445">
  <xsd:schema xmlns:xsd="http://www.w3.org/2001/XMLSchema" xmlns:xs="http://www.w3.org/2001/XMLSchema" xmlns:p="http://schemas.microsoft.com/office/2006/metadata/properties" xmlns:ns2="4e9417ab-6472-4075-af16-7dc6074df91e" xmlns:ns3="4d033dbb-5ca6-4694-b859-565fe894b1e8" targetNamespace="http://schemas.microsoft.com/office/2006/metadata/properties" ma:root="true" ma:fieldsID="cdcd8d0cc85e82970b5e21117cd6f186" ns2:_="" ns3:_="">
    <xsd:import namespace="4e9417ab-6472-4075-af16-7dc6074df91e"/>
    <xsd:import namespace="4d033dbb-5ca6-4694-b859-565fe894b1e8"/>
    <xsd:element name="properties">
      <xsd:complexType>
        <xsd:sequence>
          <xsd:element name="documentManagement">
            <xsd:complexType>
              <xsd:all>
                <xsd:element ref="ns2:lae2bfa7b6474897ab4a53f76ea236c7" minOccurs="0"/>
                <xsd:element ref="ns2:TaxCatchAll" minOccurs="0"/>
                <xsd:element ref="ns2:TaxCatchAllLabel" minOccurs="0"/>
                <xsd:element ref="ns2:cf401361b24e474cb011be6eb76c0e76" minOccurs="0"/>
                <xsd:element ref="ns2:jb5e598af17141539648acf311d7477b" minOccurs="0"/>
                <xsd:element ref="ns2:n7493b4506bf40e28c373b1e51a33445" minOccurs="0"/>
                <xsd:element ref="ns2:HOMigrated" minOccurs="0"/>
                <xsd:element ref="ns3:lcf76f155ced4ddcb4097134ff3c332f" minOccurs="0"/>
                <xsd:element ref="ns3: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9417ab-6472-4075-af16-7dc6074df91e" elementFormDefault="qualified">
    <xsd:import namespace="http://schemas.microsoft.com/office/2006/documentManagement/types"/>
    <xsd:import namespace="http://schemas.microsoft.com/office/infopath/2007/PartnerControls"/>
    <xsd:element name="lae2bfa7b6474897ab4a53f76ea236c7" ma:index="8" ma:taxonomy="true" ma:internalName="lae2bfa7b6474897ab4a53f76ea236c7" ma:taxonomyFieldName="HOGovernmentSecurityClassification" ma:displayName="Government Security Classification" ma:readOnly="false" ma:default="3;#Official|14c80daa-741b-422c-9722-f71693c9ede4" ma:fieldId="{5ae2bfa7-b647-4897-ab4a-53f76ea236c7}" ma:sspId="93e580ec-c125-41f3-a307-e1c841722a86" ma:termSetId="56209604-fc17-4ace-9b7b-f45f0f17d50b"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a1c6e4f4-22fe-4967-9d0e-c226369318e3}" ma:internalName="TaxCatchAll" ma:showField="CatchAllData" ma:web="87123c6c-b1ca-4f35-bd74-c830a9e7ea33">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a1c6e4f4-22fe-4967-9d0e-c226369318e3}" ma:internalName="TaxCatchAllLabel" ma:readOnly="true" ma:showField="CatchAllDataLabel" ma:web="87123c6c-b1ca-4f35-bd74-c830a9e7ea33">
      <xsd:complexType>
        <xsd:complexContent>
          <xsd:extension base="dms:MultiChoiceLookup">
            <xsd:sequence>
              <xsd:element name="Value" type="dms:Lookup" maxOccurs="unbounded" minOccurs="0" nillable="true"/>
            </xsd:sequence>
          </xsd:extension>
        </xsd:complexContent>
      </xsd:complexType>
    </xsd:element>
    <xsd:element name="cf401361b24e474cb011be6eb76c0e76" ma:index="12" ma:taxonomy="true" ma:internalName="cf401361b24e474cb011be6eb76c0e76" ma:taxonomyFieldName="HOCopyrightLevel" ma:displayName="Copyright level" ma:readOnly="false" ma:default="4;#Crown|69589897-2828-4761-976e-717fd8e631c9" ma:fieldId="{cf401361-b24e-474c-b011-be6eb76c0e76}" ma:sspId="93e580ec-c125-41f3-a307-e1c841722a86" ma:termSetId="bdd694c6-7266-48f2-93d6-d15992cd203e" ma:anchorId="00000000-0000-0000-0000-000000000000" ma:open="false" ma:isKeyword="false">
      <xsd:complexType>
        <xsd:sequence>
          <xsd:element ref="pc:Terms" minOccurs="0" maxOccurs="1"/>
        </xsd:sequence>
      </xsd:complexType>
    </xsd:element>
    <xsd:element name="jb5e598af17141539648acf311d7477b" ma:index="14" nillable="true" ma:taxonomy="true" ma:internalName="jb5e598af17141539648acf311d7477b" ma:taxonomyFieldName="HOBusinessUnit" ma:displayName="Business unit" ma:default="53;#Windrush Compensation Operations (P)|073940f9-73c0-4e1f-9248-c037256051c6" ma:fieldId="{3b5e598a-f171-4153-9648-acf311d7477b}" ma:sspId="93e580ec-c125-41f3-a307-e1c841722a86" ma:termSetId="55eb802e-fbca-455b-a7d2-d5919d4ea3d2" ma:anchorId="00000000-0000-0000-0000-000000000000" ma:open="false" ma:isKeyword="false">
      <xsd:complexType>
        <xsd:sequence>
          <xsd:element ref="pc:Terms" minOccurs="0" maxOccurs="1"/>
        </xsd:sequence>
      </xsd:complexType>
    </xsd:element>
    <xsd:element name="n7493b4506bf40e28c373b1e51a33445" ma:index="16" nillable="true" ma:taxonomy="true" ma:internalName="n7493b4506bf40e28c373b1e51a33445" ma:taxonomyFieldName="HOSiteType" ma:displayName="Site type" ma:fieldId="{77493b45-06bf-40e2-8c37-3b1e51a33445}" ma:sspId="93e580ec-c125-41f3-a307-e1c841722a86" ma:termSetId="4518b03a-1a05-49af-8bf2-e5548589f21b" ma:anchorId="00000000-0000-0000-0000-000000000000" ma:open="false" ma:isKeyword="false">
      <xsd:complexType>
        <xsd:sequence>
          <xsd:element ref="pc:Terms" minOccurs="0" maxOccurs="1"/>
        </xsd:sequence>
      </xsd:complexType>
    </xsd:element>
    <xsd:element name="HOMigrated" ma:index="18" nillable="true" ma:displayName="Migrated" ma:default="0" ma:internalName="HOMigrat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d033dbb-5ca6-4694-b859-565fe894b1e8" elementFormDefault="qualified">
    <xsd:import namespace="http://schemas.microsoft.com/office/2006/documentManagement/types"/>
    <xsd:import namespace="http://schemas.microsoft.com/office/infopath/2007/PartnerControls"/>
    <xsd:element name="lcf76f155ced4ddcb4097134ff3c332f" ma:index="19" nillable="true" ma:displayName="Image Tags_0" ma:hidden="true" ma:internalName="lcf76f155ced4ddcb4097134ff3c332f">
      <xsd:simpleType>
        <xsd:restriction base="dms:Note"/>
      </xsd:simpleType>
    </xsd:element>
    <xsd:element name="_Flow_SignoffStatus" ma:index="20"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axCatchAll xmlns="4e9417ab-6472-4075-af16-7dc6074df91e">
      <Value>34</Value>
      <Value>4</Value>
      <Value>3</Value>
      <Value>7</Value>
    </TaxCatchAll>
    <n7493b4506bf40e28c373b1e51a33445 xmlns="4e9417ab-6472-4075-af16-7dc6074df91e">
      <Terms xmlns="http://schemas.microsoft.com/office/infopath/2007/PartnerControls">
        <TermInfo xmlns="http://schemas.microsoft.com/office/infopath/2007/PartnerControls">
          <TermName xmlns="http://schemas.microsoft.com/office/infopath/2007/PartnerControls">Policy – Significant</TermName>
          <TermId xmlns="http://schemas.microsoft.com/office/infopath/2007/PartnerControls">b8faeb8d-1a87-44bd-8153-bff3c10363ae</TermId>
        </TermInfo>
      </Terms>
    </n7493b4506bf40e28c373b1e51a33445>
    <cf401361b24e474cb011be6eb76c0e76 xmlns="4e9417ab-6472-4075-af16-7dc6074df91e">
      <Terms xmlns="http://schemas.microsoft.com/office/infopath/2007/PartnerControls">
        <TermInfo xmlns="http://schemas.microsoft.com/office/infopath/2007/PartnerControls">
          <TermName xmlns="http://schemas.microsoft.com/office/infopath/2007/PartnerControls">Crown</TermName>
          <TermId xmlns="http://schemas.microsoft.com/office/infopath/2007/PartnerControls">69589897-2828-4761-976e-717fd8e631c9</TermId>
        </TermInfo>
      </Terms>
    </cf401361b24e474cb011be6eb76c0e76>
    <HOMigrated xmlns="4e9417ab-6472-4075-af16-7dc6074df91e">false</HOMigrated>
    <lae2bfa7b6474897ab4a53f76ea236c7 xmlns="4e9417ab-6472-4075-af16-7dc6074df91e">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14c80daa-741b-422c-9722-f71693c9ede4</TermId>
        </TermInfo>
      </Terms>
    </lae2bfa7b6474897ab4a53f76ea236c7>
    <jb5e598af17141539648acf311d7477b xmlns="4e9417ab-6472-4075-af16-7dc6074df91e">
      <Terms xmlns="http://schemas.microsoft.com/office/infopath/2007/PartnerControls">
        <TermInfo xmlns="http://schemas.microsoft.com/office/infopath/2007/PartnerControls">
          <TermName xmlns="http://schemas.microsoft.com/office/infopath/2007/PartnerControls">Strategy Directorate (SD)</TermName>
          <TermId xmlns="http://schemas.microsoft.com/office/infopath/2007/PartnerControls">b145e95e-9efa-48e0-925b-ea98cc58a7ae</TermId>
        </TermInfo>
      </Terms>
    </jb5e598af17141539648acf311d7477b>
    <lcf76f155ced4ddcb4097134ff3c332f xmlns="4d033dbb-5ca6-4694-b859-565fe894b1e8" xsi:nil="true"/>
    <_Flow_SignoffStatus xmlns="4d033dbb-5ca6-4694-b859-565fe894b1e8" xsi:nil="true"/>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334F98-D4BD-4023-95BC-EEF3130756AA}">
  <ds:schemaRefs>
    <ds:schemaRef ds:uri="Microsoft.SharePoint.Taxonomy.ContentTypeSync"/>
  </ds:schemaRefs>
</ds:datastoreItem>
</file>

<file path=customXml/itemProps2.xml><?xml version="1.0" encoding="utf-8"?>
<ds:datastoreItem xmlns:ds="http://schemas.openxmlformats.org/officeDocument/2006/customXml" ds:itemID="{8FB6FE61-C0B5-4C70-AEA9-3F9FBAF0F580}">
  <ds:schemaRefs>
    <ds:schemaRef ds:uri=""/>
    <ds:schemaRef ds:uri="http://schemas.microsoft.com/office/2006/metadata/longProperties"/>
  </ds:schemaRefs>
</ds:datastoreItem>
</file>

<file path=customXml/itemProps3.xml><?xml version="1.0" encoding="utf-8"?>
<ds:datastoreItem xmlns:ds="http://schemas.openxmlformats.org/officeDocument/2006/customXml" ds:itemID="{D9B2F1FE-59AC-433B-BD92-9C4518369FF2}">
  <ds:schemaRefs>
    <ds:schemaRef ds:uri="4d033dbb-5ca6-4694-b859-565fe894b1e8"/>
    <ds:schemaRef ds:uri="4e9417ab-6472-4075-af16-7dc6074df91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F775AB55-7684-4274-ADAA-07FC3B34286F}">
  <ds:schemaRefs>
    <ds:schemaRef ds:uri="4d033dbb-5ca6-4694-b859-565fe894b1e8"/>
    <ds:schemaRef ds:uri="4e9417ab-6472-4075-af16-7dc6074df91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5.xml><?xml version="1.0" encoding="utf-8"?>
<ds:datastoreItem xmlns:ds="http://schemas.openxmlformats.org/officeDocument/2006/customXml" ds:itemID="{5613C62E-4024-4234-9A30-EFCB70C296E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ho_templates_powerpoint</Template>
  <TotalTime>0</TotalTime>
  <Words>1009</Words>
  <Application>Microsoft Office PowerPoint</Application>
  <PresentationFormat>A3 Paper (297x420 mm)</PresentationFormat>
  <Paragraphs>143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Symbol</vt:lpstr>
      <vt:lpstr>Times New Roman</vt:lpstr>
      <vt:lpstr>Office Theme</vt:lpstr>
      <vt:lpstr> Windrush Compensation Advocacy Support Fund (WCASF)     Year 1 - Information Session  Hosted by the Home Office WCASF Team    </vt:lpstr>
      <vt:lpstr> Agenda </vt:lpstr>
      <vt:lpstr> Purpose and Objectives</vt:lpstr>
      <vt:lpstr> Eligibility for Years 1 , 2 and 3 </vt:lpstr>
      <vt:lpstr> Application Process Overview </vt:lpstr>
      <vt:lpstr>Competition Process</vt:lpstr>
      <vt:lpstr> Key Dates</vt:lpstr>
      <vt:lpstr> Further Information </vt:lpstr>
      <vt:lpstr> Questions?</vt:lpstr>
      <vt:lpstr> Links and Resources </vt:lpstr>
    </vt:vector>
  </TitlesOfParts>
  <Company>Home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 Office</dc:creator>
  <cp:lastModifiedBy>Madeline Briggs</cp:lastModifiedBy>
  <cp:revision>26</cp:revision>
  <cp:lastPrinted>2020-01-13T16:00:07Z</cp:lastPrinted>
  <dcterms:created xsi:type="dcterms:W3CDTF">2014-03-20T12:29:02Z</dcterms:created>
  <dcterms:modified xsi:type="dcterms:W3CDTF">2025-04-10T13:49:30Z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0x010100A5BF1C78D9F64B679A5EBDE1C6598EBC0102002769150D9DDB8B469A3C16A20E46B199</vt:lpwstr>
  </property>
  <property fmtid="{D5CDD505-2E9C-101B-9397-08002B2CF9AE}" pid="3" name="_dlc_policyId">
    <vt:lpwstr>0x01010013C1D610CEDDE9499BC03C1C1CDDDA2306|-1567044647</vt:lpwstr>
  </property>
  <property fmtid="{D5CDD505-2E9C-101B-9397-08002B2CF9AE}" pid="4" name="ItemRetentionFormula">
    <vt:lpwstr>&lt;formula id="Microsoft.Office.RecordsManagement.PolicyFeatures.Expiration.Formula.BuiltIn"&gt;&lt;number&gt;1&lt;/number&gt;&lt;property&gt;Modified&lt;/property&gt;&lt;propertyId&gt;28cf69c5-fa48-462a-b5cd-27b6f9d2bd5f&lt;/propertyId&gt;&lt;period&gt;years&lt;/period&gt;&lt;/formula&gt;</vt:lpwstr>
  </property>
  <property fmtid="{D5CDD505-2E9C-101B-9397-08002B2CF9AE}" pid="5" name="_dlc_DocIdItemGuid">
    <vt:lpwstr>bc9eb8f9-d3e4-47b0-81c6-aca9830ac299</vt:lpwstr>
  </property>
  <property fmtid="{D5CDD505-2E9C-101B-9397-08002B2CF9AE}" pid="6" name="Directorate/Group Level">
    <vt:lpwstr>17;#Capabilities and Resources Group|d06be01d-00a1-4048-a6c4-c027f34bc366</vt:lpwstr>
  </property>
  <property fmtid="{D5CDD505-2E9C-101B-9397-08002B2CF9AE}" pid="7" name="Content Classification">
    <vt:lpwstr>1;#Non Specific|6e3be155-6747-46d3-ae25-d84508c9cef7</vt:lpwstr>
  </property>
  <property fmtid="{D5CDD505-2E9C-101B-9397-08002B2CF9AE}" pid="8" name="Business Function Level 1">
    <vt:lpwstr>19;#Corporate Management|93ef41ef-4682-4fab-bd2c-afa4579842cf</vt:lpwstr>
  </property>
  <property fmtid="{D5CDD505-2E9C-101B-9397-08002B2CF9AE}" pid="9" name="Business Unit Level">
    <vt:lpwstr>18;#Performance Reporting ＆ Analysis Unit|6ca15d97-fd14-4eef-86dd-43306492eeb2</vt:lpwstr>
  </property>
  <property fmtid="{D5CDD505-2E9C-101B-9397-08002B2CF9AE}" pid="10" name="Prcs Site ID">
    <vt:lpwstr>16;#HOPROCIW-4-1|f6eb334c-3702-418e-b7d5-2db4393db3d0</vt:lpwstr>
  </property>
  <property fmtid="{D5CDD505-2E9C-101B-9397-08002B2CF9AE}" pid="11" name="_dlc_ExpireDate">
    <vt:lpwstr>2019-01-19T15:58:33Z</vt:lpwstr>
  </property>
  <property fmtid="{D5CDD505-2E9C-101B-9397-08002B2CF9AE}" pid="12" name="_dlc_DocId">
    <vt:lpwstr>HOPROCIW-1294581791-76934</vt:lpwstr>
  </property>
  <property fmtid="{D5CDD505-2E9C-101B-9397-08002B2CF9AE}" pid="13" name="_dlc_DocIdUrl">
    <vt:lpwstr>https://teams.ho.cedrm.fgs-cloud.com/sites/PROCIW/CRRTPROC/_layouts/DocIdRedir.aspx?ID=HOPROCIW-1294581791-76934, HOPROCIW-1294581791-76934</vt:lpwstr>
  </property>
  <property fmtid="{D5CDD505-2E9C-101B-9397-08002B2CF9AE}" pid="14" name="Business Function Level 2">
    <vt:lpwstr/>
  </property>
  <property fmtid="{D5CDD505-2E9C-101B-9397-08002B2CF9AE}" pid="15" name="Business Function Level 3">
    <vt:lpwstr/>
  </property>
  <property fmtid="{D5CDD505-2E9C-101B-9397-08002B2CF9AE}" pid="16" name="HOBusinessUnit">
    <vt:lpwstr>34;#Strategy Directorate (SD)|b145e95e-9efa-48e0-925b-ea98cc58a7ae</vt:lpwstr>
  </property>
  <property fmtid="{D5CDD505-2E9C-101B-9397-08002B2CF9AE}" pid="17" name="HOCopyrightLevel">
    <vt:lpwstr>4;#Crown|69589897-2828-4761-976e-717fd8e631c9</vt:lpwstr>
  </property>
  <property fmtid="{D5CDD505-2E9C-101B-9397-08002B2CF9AE}" pid="18" name="HOGovernmentSecurityClassification">
    <vt:lpwstr>3;#Official|14c80daa-741b-422c-9722-f71693c9ede4</vt:lpwstr>
  </property>
  <property fmtid="{D5CDD505-2E9C-101B-9397-08002B2CF9AE}" pid="19" name="HOSiteType">
    <vt:lpwstr>7;#Policy – Significant|b8faeb8d-1a87-44bd-8153-bff3c10363ae</vt:lpwstr>
  </property>
  <property fmtid="{D5CDD505-2E9C-101B-9397-08002B2CF9AE}" pid="20" name="SharedWithUsers">
    <vt:lpwstr>522;#Victoria Garmant (KIMU);#523;#Bernard Lane;#524;#Lauren Charlton;#525;#Simon Iveson;#526;#Sally Parkinson;#527;#Kate Stewart (Home Office);#528;#Kristian Fernandez</vt:lpwstr>
  </property>
  <property fmtid="{D5CDD505-2E9C-101B-9397-08002B2CF9AE}" pid="21" name="MediaServiceImageTags">
    <vt:lpwstr/>
  </property>
  <property fmtid="{D5CDD505-2E9C-101B-9397-08002B2CF9AE}" pid="22" name="Order">
    <vt:r8>5902900</vt:r8>
  </property>
  <property fmtid="{D5CDD505-2E9C-101B-9397-08002B2CF9AE}" pid="23" name="HOFrom">
    <vt:lpwstr/>
  </property>
  <property fmtid="{D5CDD505-2E9C-101B-9397-08002B2CF9AE}" pid="24" name="xd_ProgID">
    <vt:lpwstr/>
  </property>
  <property fmtid="{D5CDD505-2E9C-101B-9397-08002B2CF9AE}" pid="25" name="ComplianceAssetId">
    <vt:lpwstr/>
  </property>
  <property fmtid="{D5CDD505-2E9C-101B-9397-08002B2CF9AE}" pid="26" name="TemplateUrl">
    <vt:lpwstr/>
  </property>
  <property fmtid="{D5CDD505-2E9C-101B-9397-08002B2CF9AE}" pid="27" name="HOCC">
    <vt:lpwstr/>
  </property>
  <property fmtid="{D5CDD505-2E9C-101B-9397-08002B2CF9AE}" pid="28" name="_ExtendedDescription">
    <vt:lpwstr/>
  </property>
  <property fmtid="{D5CDD505-2E9C-101B-9397-08002B2CF9AE}" pid="29" name="TriggerFlowInfo">
    <vt:lpwstr/>
  </property>
  <property fmtid="{D5CDD505-2E9C-101B-9397-08002B2CF9AE}" pid="30" name="HOTo">
    <vt:lpwstr/>
  </property>
  <property fmtid="{D5CDD505-2E9C-101B-9397-08002B2CF9AE}" pid="31" name="HOSubject">
    <vt:lpwstr/>
  </property>
  <property fmtid="{D5CDD505-2E9C-101B-9397-08002B2CF9AE}" pid="32" name="xd_Signature">
    <vt:bool>false</vt:bool>
  </property>
</Properties>
</file>