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648" r:id="rId5"/>
  </p:sldMasterIdLst>
  <p:notesMasterIdLst>
    <p:notesMasterId r:id="rId43"/>
  </p:notesMasterIdLst>
  <p:handoutMasterIdLst>
    <p:handoutMasterId r:id="rId44"/>
  </p:handoutMasterIdLst>
  <p:sldIdLst>
    <p:sldId id="1684" r:id="rId6"/>
    <p:sldId id="1716" r:id="rId7"/>
    <p:sldId id="1742" r:id="rId8"/>
    <p:sldId id="1724" r:id="rId9"/>
    <p:sldId id="1718" r:id="rId10"/>
    <p:sldId id="1741" r:id="rId11"/>
    <p:sldId id="1728" r:id="rId12"/>
    <p:sldId id="1729" r:id="rId13"/>
    <p:sldId id="1730" r:id="rId14"/>
    <p:sldId id="1731" r:id="rId15"/>
    <p:sldId id="1719" r:id="rId16"/>
    <p:sldId id="1723" r:id="rId17"/>
    <p:sldId id="1720" r:id="rId18"/>
    <p:sldId id="1743" r:id="rId19"/>
    <p:sldId id="1744" r:id="rId20"/>
    <p:sldId id="1745" r:id="rId21"/>
    <p:sldId id="1746" r:id="rId22"/>
    <p:sldId id="1747" r:id="rId23"/>
    <p:sldId id="1748" r:id="rId24"/>
    <p:sldId id="1749" r:id="rId25"/>
    <p:sldId id="1750" r:id="rId26"/>
    <p:sldId id="1751" r:id="rId27"/>
    <p:sldId id="1755" r:id="rId28"/>
    <p:sldId id="1753" r:id="rId29"/>
    <p:sldId id="1752" r:id="rId30"/>
    <p:sldId id="1734" r:id="rId31"/>
    <p:sldId id="1726" r:id="rId32"/>
    <p:sldId id="1735" r:id="rId33"/>
    <p:sldId id="1736" r:id="rId34"/>
    <p:sldId id="1737" r:id="rId35"/>
    <p:sldId id="1738" r:id="rId36"/>
    <p:sldId id="1739" r:id="rId37"/>
    <p:sldId id="1740" r:id="rId38"/>
    <p:sldId id="1727" r:id="rId39"/>
    <p:sldId id="1725" r:id="rId40"/>
    <p:sldId id="1721" r:id="rId41"/>
    <p:sldId id="1722" r:id="rId42"/>
  </p:sldIdLst>
  <p:sldSz cx="12801600" cy="9601200" type="A3"/>
  <p:notesSz cx="6858000" cy="102298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2298" indent="3778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06818" indent="7334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11338" indent="10890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13635" indent="1466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20040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84048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48056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512064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7" userDrawn="1">
          <p15:clr>
            <a:srgbClr val="A4A3A4"/>
          </p15:clr>
        </p15:guide>
        <p15:guide id="2" orient="horz" pos="484" userDrawn="1">
          <p15:clr>
            <a:srgbClr val="A4A3A4"/>
          </p15:clr>
        </p15:guide>
        <p15:guide id="3" orient="horz" pos="675" userDrawn="1">
          <p15:clr>
            <a:srgbClr val="A4A3A4"/>
          </p15:clr>
        </p15:guide>
        <p15:guide id="4" orient="horz" pos="6047" userDrawn="1">
          <p15:clr>
            <a:srgbClr val="A4A3A4"/>
          </p15:clr>
        </p15:guide>
        <p15:guide id="5" orient="horz" pos="5691" userDrawn="1">
          <p15:clr>
            <a:srgbClr val="A4A3A4"/>
          </p15:clr>
        </p15:guide>
        <p15:guide id="6" orient="horz" pos="1817" userDrawn="1">
          <p15:clr>
            <a:srgbClr val="A4A3A4"/>
          </p15:clr>
        </p15:guide>
        <p15:guide id="7" orient="horz" pos="1119" userDrawn="1">
          <p15:clr>
            <a:srgbClr val="A4A3A4"/>
          </p15:clr>
        </p15:guide>
        <p15:guide id="8" orient="horz" pos="2516" userDrawn="1">
          <p15:clr>
            <a:srgbClr val="A4A3A4"/>
          </p15:clr>
        </p15:guide>
        <p15:guide id="9" pos="4445" userDrawn="1">
          <p15:clr>
            <a:srgbClr val="A4A3A4"/>
          </p15:clr>
        </p15:guide>
        <p15:guide id="10" pos="7651" userDrawn="1">
          <p15:clr>
            <a:srgbClr val="A4A3A4"/>
          </p15:clr>
        </p15:guide>
        <p15:guide id="11" pos="3206" userDrawn="1">
          <p15:clr>
            <a:srgbClr val="A4A3A4"/>
          </p15:clr>
        </p15:guide>
        <p15:guide id="12" pos="3080" userDrawn="1">
          <p15:clr>
            <a:srgbClr val="A4A3A4"/>
          </p15:clr>
        </p15:guide>
        <p15:guide id="13" pos="221" userDrawn="1">
          <p15:clr>
            <a:srgbClr val="A4A3A4"/>
          </p15:clr>
        </p15:guide>
        <p15:guide id="14" pos="1981" userDrawn="1">
          <p15:clr>
            <a:srgbClr val="A4A3A4"/>
          </p15:clr>
        </p15:guide>
        <p15:guide id="15" pos="5673" userDrawn="1">
          <p15:clr>
            <a:srgbClr val="A4A3A4"/>
          </p15:clr>
        </p15:guide>
        <p15:guide id="16" pos="2157"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0C184F-8C5B-602A-09D5-814908FEF942}" name="Angela Wilson (Strategy Directorate)" initials="AD" userId="S::angela.wilson10@homeoffice.gov.uk::1cb7d1b8-3cc5-41de-b564-9840b7a857d6" providerId="AD"/>
  <p188:author id="{75145259-5D4C-0EF6-182F-9C120AC520C5}" name="Angela Wilson (Strategy Directorate)" initials="AW(D" userId="S::Angela.Wilson10@homeoffice.gov.uk::1cb7d1b8-3cc5-41de-b564-9840b7a857d6" providerId="AD"/>
  <p188:author id="{44D8D46E-1E52-EABA-A40A-A2CC775B4480}" name="Madeline Briggs" initials="MB" userId="S::madeline.briggs1@homeoffice.gov.uk::e432ccee-9b5e-4286-bde6-9855df2fbc93" providerId="AD"/>
  <p188:author id="{A613CC71-BA4A-6AAA-3748-C252E3DE520E}" name="Richard Burgin" initials="RB" userId="S::Richard.Burgin1@homeoffice.gov.uk::4d828189-e824-4aaf-9c2e-cca914c526a6" providerId="AD"/>
  <p188:author id="{A2662E79-7A30-0303-FB39-32B8CC8B7316}" name="Timothy Lundy" initials="TL" userId="S::Timothy.Lundy@homeoffice.gov.uk::89387e28-aa2c-4abc-bfc4-97ebcb19e32c" providerId="AD"/>
  <p188:author id="{D9EA13AD-A89F-BB2D-9428-F30A7172D2C9}" name="Lydia Marslen-Wilson (Strategy Directorate)" initials="LMW(D" userId="S::Lydia.Marslen-Wilson@homeoffice.gov.uk::d58f09c8-8640-4f28-ba88-c5e3f2573f71" providerId="AD"/>
  <p188:author id="{0B7BB5C3-D912-5D8F-9C58-3D8BC11CB6D6}" name="Moira Barrett" initials="MB" userId="S::Moira.Barrett@homeoffice.gov.uk::ff228d3d-add0-4776-ae37-2119d154fc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arthy Hannah (NOA)" initials="MH(" lastIdx="2" clrIdx="0">
    <p:extLst>
      <p:ext uri="{19B8F6BF-5375-455C-9EA6-DF929625EA0E}">
        <p15:presenceInfo xmlns:p15="http://schemas.microsoft.com/office/powerpoint/2012/main" userId="S-1-5-21-2000478354-507921405-839522115-139933" providerId="AD"/>
      </p:ext>
    </p:extLst>
  </p:cmAuthor>
  <p:cmAuthor id="2" name="Skorobogatov, Andrei" initials="SA" lastIdx="1" clrIdx="1">
    <p:extLst>
      <p:ext uri="{19B8F6BF-5375-455C-9EA6-DF929625EA0E}">
        <p15:presenceInfo xmlns:p15="http://schemas.microsoft.com/office/powerpoint/2012/main" userId="S::skoroa@ons.gov.uk::e8d2750820f564ae" providerId="AD"/>
      </p:ext>
    </p:extLst>
  </p:cmAuthor>
  <p:cmAuthor id="3" name="Moore John" initials="MJ" lastIdx="1" clrIdx="2">
    <p:extLst>
      <p:ext uri="{19B8F6BF-5375-455C-9EA6-DF929625EA0E}">
        <p15:presenceInfo xmlns:p15="http://schemas.microsoft.com/office/powerpoint/2012/main" userId="S::John.Moore11@homeoffice.gov.uk::f2ad5f90-9ac5-433e-8570-466f399dadcb" providerId="AD"/>
      </p:ext>
    </p:extLst>
  </p:cmAuthor>
  <p:cmAuthor id="4" name="Dermody Elizabeth" initials="DE" lastIdx="11" clrIdx="3">
    <p:extLst>
      <p:ext uri="{19B8F6BF-5375-455C-9EA6-DF929625EA0E}">
        <p15:presenceInfo xmlns:p15="http://schemas.microsoft.com/office/powerpoint/2012/main" userId="S::elizabeth.dermody@homeoffice.gov.uk::6fe890f4-3572-4e82-b8a8-c3a2bdf19f76" providerId="AD"/>
      </p:ext>
    </p:extLst>
  </p:cmAuthor>
  <p:cmAuthor id="5" name="Beckitt Paul" initials="BP" lastIdx="4" clrIdx="4">
    <p:extLst>
      <p:ext uri="{19B8F6BF-5375-455C-9EA6-DF929625EA0E}">
        <p15:presenceInfo xmlns:p15="http://schemas.microsoft.com/office/powerpoint/2012/main" userId="S::paul.beckitt@homeoffice.gov.uk::38f452d5-4626-480c-892e-f119b625e2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BCD"/>
    <a:srgbClr val="7030A0"/>
    <a:srgbClr val="8F23B3"/>
    <a:srgbClr val="E2F0D9"/>
    <a:srgbClr val="FDCBF7"/>
    <a:srgbClr val="EFE7F3"/>
    <a:srgbClr val="DCE6F2"/>
    <a:srgbClr val="FBE5D6"/>
    <a:srgbClr val="FF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11" autoAdjust="0"/>
  </p:normalViewPr>
  <p:slideViewPr>
    <p:cSldViewPr snapToGrid="0">
      <p:cViewPr varScale="1">
        <p:scale>
          <a:sx n="31" d="100"/>
          <a:sy n="31" d="100"/>
        </p:scale>
        <p:origin x="1948" y="60"/>
      </p:cViewPr>
      <p:guideLst>
        <p:guide orient="horz" pos="167"/>
        <p:guide orient="horz" pos="484"/>
        <p:guide orient="horz" pos="675"/>
        <p:guide orient="horz" pos="6047"/>
        <p:guide orient="horz" pos="5691"/>
        <p:guide orient="horz" pos="1817"/>
        <p:guide orient="horz" pos="1119"/>
        <p:guide orient="horz" pos="2516"/>
        <p:guide pos="4445"/>
        <p:guide pos="7651"/>
        <p:guide pos="3206"/>
        <p:guide pos="3080"/>
        <p:guide pos="221"/>
        <p:guide pos="1981"/>
        <p:guide pos="5673"/>
        <p:guide pos="2157"/>
      </p:guideLst>
    </p:cSldViewPr>
  </p:slideViewPr>
  <p:notesTextViewPr>
    <p:cViewPr>
      <p:scale>
        <a:sx n="3" d="2"/>
        <a:sy n="3" d="2"/>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Briggs" userId="e432ccee-9b5e-4286-bde6-9855df2fbc93" providerId="ADAL" clId="{83932982-DFD4-445D-84CA-91F28448B07A}"/>
    <pc:docChg chg="modSld">
      <pc:chgData name="Madeline Briggs" userId="e432ccee-9b5e-4286-bde6-9855df2fbc93" providerId="ADAL" clId="{83932982-DFD4-445D-84CA-91F28448B07A}" dt="2026-01-23T14:19:33.290" v="34" actId="20577"/>
      <pc:docMkLst>
        <pc:docMk/>
      </pc:docMkLst>
      <pc:sldChg chg="modNotesTx">
        <pc:chgData name="Madeline Briggs" userId="e432ccee-9b5e-4286-bde6-9855df2fbc93" providerId="ADAL" clId="{83932982-DFD4-445D-84CA-91F28448B07A}" dt="2026-01-23T14:04:15.681" v="0" actId="20577"/>
        <pc:sldMkLst>
          <pc:docMk/>
          <pc:sldMk cId="2004881200" sldId="1716"/>
        </pc:sldMkLst>
      </pc:sldChg>
      <pc:sldChg chg="modNotesTx">
        <pc:chgData name="Madeline Briggs" userId="e432ccee-9b5e-4286-bde6-9855df2fbc93" providerId="ADAL" clId="{83932982-DFD4-445D-84CA-91F28448B07A}" dt="2026-01-23T14:11:41.594" v="3" actId="20577"/>
        <pc:sldMkLst>
          <pc:docMk/>
          <pc:sldMk cId="2148757467" sldId="1718"/>
        </pc:sldMkLst>
      </pc:sldChg>
      <pc:sldChg chg="modNotesTx">
        <pc:chgData name="Madeline Briggs" userId="e432ccee-9b5e-4286-bde6-9855df2fbc93" providerId="ADAL" clId="{83932982-DFD4-445D-84CA-91F28448B07A}" dt="2026-01-23T14:12:25.380" v="9" actId="20577"/>
        <pc:sldMkLst>
          <pc:docMk/>
          <pc:sldMk cId="647705506" sldId="1719"/>
        </pc:sldMkLst>
      </pc:sldChg>
      <pc:sldChg chg="modNotesTx">
        <pc:chgData name="Madeline Briggs" userId="e432ccee-9b5e-4286-bde6-9855df2fbc93" providerId="ADAL" clId="{83932982-DFD4-445D-84CA-91F28448B07A}" dt="2026-01-23T14:12:33.198" v="11" actId="20577"/>
        <pc:sldMkLst>
          <pc:docMk/>
          <pc:sldMk cId="344520548" sldId="1720"/>
        </pc:sldMkLst>
      </pc:sldChg>
      <pc:sldChg chg="modNotesTx">
        <pc:chgData name="Madeline Briggs" userId="e432ccee-9b5e-4286-bde6-9855df2fbc93" providerId="ADAL" clId="{83932982-DFD4-445D-84CA-91F28448B07A}" dt="2026-01-23T14:12:29.372" v="10" actId="20577"/>
        <pc:sldMkLst>
          <pc:docMk/>
          <pc:sldMk cId="2460169237" sldId="1723"/>
        </pc:sldMkLst>
      </pc:sldChg>
      <pc:sldChg chg="modNotesTx">
        <pc:chgData name="Madeline Briggs" userId="e432ccee-9b5e-4286-bde6-9855df2fbc93" providerId="ADAL" clId="{83932982-DFD4-445D-84CA-91F28448B07A}" dt="2026-01-23T14:04:31.529" v="2" actId="20577"/>
        <pc:sldMkLst>
          <pc:docMk/>
          <pc:sldMk cId="1691531663" sldId="1724"/>
        </pc:sldMkLst>
      </pc:sldChg>
      <pc:sldChg chg="modNotesTx">
        <pc:chgData name="Madeline Briggs" userId="e432ccee-9b5e-4286-bde6-9855df2fbc93" providerId="ADAL" clId="{83932982-DFD4-445D-84CA-91F28448B07A}" dt="2026-01-23T14:19:33.290" v="34" actId="20577"/>
        <pc:sldMkLst>
          <pc:docMk/>
          <pc:sldMk cId="2123731192" sldId="1725"/>
        </pc:sldMkLst>
      </pc:sldChg>
      <pc:sldChg chg="modNotesTx">
        <pc:chgData name="Madeline Briggs" userId="e432ccee-9b5e-4286-bde6-9855df2fbc93" providerId="ADAL" clId="{83932982-DFD4-445D-84CA-91F28448B07A}" dt="2026-01-23T14:18:57.488" v="26" actId="20577"/>
        <pc:sldMkLst>
          <pc:docMk/>
          <pc:sldMk cId="3945923273" sldId="1726"/>
        </pc:sldMkLst>
      </pc:sldChg>
      <pc:sldChg chg="modNotesTx">
        <pc:chgData name="Madeline Briggs" userId="e432ccee-9b5e-4286-bde6-9855df2fbc93" providerId="ADAL" clId="{83932982-DFD4-445D-84CA-91F28448B07A}" dt="2026-01-23T14:19:29.337" v="33" actId="20577"/>
        <pc:sldMkLst>
          <pc:docMk/>
          <pc:sldMk cId="881851873" sldId="1727"/>
        </pc:sldMkLst>
      </pc:sldChg>
      <pc:sldChg chg="modNotesTx">
        <pc:chgData name="Madeline Briggs" userId="e432ccee-9b5e-4286-bde6-9855df2fbc93" providerId="ADAL" clId="{83932982-DFD4-445D-84CA-91F28448B07A}" dt="2026-01-23T14:11:55.432" v="5" actId="20577"/>
        <pc:sldMkLst>
          <pc:docMk/>
          <pc:sldMk cId="3731310192" sldId="1728"/>
        </pc:sldMkLst>
      </pc:sldChg>
      <pc:sldChg chg="modNotesTx">
        <pc:chgData name="Madeline Briggs" userId="e432ccee-9b5e-4286-bde6-9855df2fbc93" providerId="ADAL" clId="{83932982-DFD4-445D-84CA-91F28448B07A}" dt="2026-01-23T14:12:08.212" v="6" actId="20577"/>
        <pc:sldMkLst>
          <pc:docMk/>
          <pc:sldMk cId="93588197" sldId="1729"/>
        </pc:sldMkLst>
      </pc:sldChg>
      <pc:sldChg chg="modNotesTx">
        <pc:chgData name="Madeline Briggs" userId="e432ccee-9b5e-4286-bde6-9855df2fbc93" providerId="ADAL" clId="{83932982-DFD4-445D-84CA-91F28448B07A}" dt="2026-01-23T14:12:13.438" v="7" actId="20577"/>
        <pc:sldMkLst>
          <pc:docMk/>
          <pc:sldMk cId="1857869031" sldId="1730"/>
        </pc:sldMkLst>
      </pc:sldChg>
      <pc:sldChg chg="modNotesTx">
        <pc:chgData name="Madeline Briggs" userId="e432ccee-9b5e-4286-bde6-9855df2fbc93" providerId="ADAL" clId="{83932982-DFD4-445D-84CA-91F28448B07A}" dt="2026-01-23T14:12:19.361" v="8" actId="20577"/>
        <pc:sldMkLst>
          <pc:docMk/>
          <pc:sldMk cId="76455960" sldId="1731"/>
        </pc:sldMkLst>
      </pc:sldChg>
      <pc:sldChg chg="modNotesTx">
        <pc:chgData name="Madeline Briggs" userId="e432ccee-9b5e-4286-bde6-9855df2fbc93" providerId="ADAL" clId="{83932982-DFD4-445D-84CA-91F28448B07A}" dt="2026-01-23T14:18:52.927" v="25" actId="20577"/>
        <pc:sldMkLst>
          <pc:docMk/>
          <pc:sldMk cId="195695731" sldId="1734"/>
        </pc:sldMkLst>
      </pc:sldChg>
      <pc:sldChg chg="modNotesTx">
        <pc:chgData name="Madeline Briggs" userId="e432ccee-9b5e-4286-bde6-9855df2fbc93" providerId="ADAL" clId="{83932982-DFD4-445D-84CA-91F28448B07A}" dt="2026-01-23T14:19:01.562" v="27" actId="20577"/>
        <pc:sldMkLst>
          <pc:docMk/>
          <pc:sldMk cId="2331555069" sldId="1735"/>
        </pc:sldMkLst>
      </pc:sldChg>
      <pc:sldChg chg="modNotesTx">
        <pc:chgData name="Madeline Briggs" userId="e432ccee-9b5e-4286-bde6-9855df2fbc93" providerId="ADAL" clId="{83932982-DFD4-445D-84CA-91F28448B07A}" dt="2026-01-23T14:19:08.417" v="28" actId="20577"/>
        <pc:sldMkLst>
          <pc:docMk/>
          <pc:sldMk cId="3726525100" sldId="1736"/>
        </pc:sldMkLst>
      </pc:sldChg>
      <pc:sldChg chg="modNotesTx">
        <pc:chgData name="Madeline Briggs" userId="e432ccee-9b5e-4286-bde6-9855df2fbc93" providerId="ADAL" clId="{83932982-DFD4-445D-84CA-91F28448B07A}" dt="2026-01-23T14:19:11.648" v="29" actId="20577"/>
        <pc:sldMkLst>
          <pc:docMk/>
          <pc:sldMk cId="3786009164" sldId="1737"/>
        </pc:sldMkLst>
      </pc:sldChg>
      <pc:sldChg chg="modNotesTx">
        <pc:chgData name="Madeline Briggs" userId="e432ccee-9b5e-4286-bde6-9855df2fbc93" providerId="ADAL" clId="{83932982-DFD4-445D-84CA-91F28448B07A}" dt="2026-01-23T14:19:16.315" v="30" actId="20577"/>
        <pc:sldMkLst>
          <pc:docMk/>
          <pc:sldMk cId="965098368" sldId="1738"/>
        </pc:sldMkLst>
      </pc:sldChg>
      <pc:sldChg chg="modNotesTx">
        <pc:chgData name="Madeline Briggs" userId="e432ccee-9b5e-4286-bde6-9855df2fbc93" providerId="ADAL" clId="{83932982-DFD4-445D-84CA-91F28448B07A}" dt="2026-01-23T14:19:20.952" v="31" actId="20577"/>
        <pc:sldMkLst>
          <pc:docMk/>
          <pc:sldMk cId="2820647050" sldId="1739"/>
        </pc:sldMkLst>
      </pc:sldChg>
      <pc:sldChg chg="modNotesTx">
        <pc:chgData name="Madeline Briggs" userId="e432ccee-9b5e-4286-bde6-9855df2fbc93" providerId="ADAL" clId="{83932982-DFD4-445D-84CA-91F28448B07A}" dt="2026-01-23T14:19:24.677" v="32" actId="20577"/>
        <pc:sldMkLst>
          <pc:docMk/>
          <pc:sldMk cId="4246025277" sldId="1740"/>
        </pc:sldMkLst>
      </pc:sldChg>
      <pc:sldChg chg="modNotesTx">
        <pc:chgData name="Madeline Briggs" userId="e432ccee-9b5e-4286-bde6-9855df2fbc93" providerId="ADAL" clId="{83932982-DFD4-445D-84CA-91F28448B07A}" dt="2026-01-23T14:11:49.613" v="4" actId="20577"/>
        <pc:sldMkLst>
          <pc:docMk/>
          <pc:sldMk cId="25060285" sldId="1741"/>
        </pc:sldMkLst>
      </pc:sldChg>
      <pc:sldChg chg="modNotesTx">
        <pc:chgData name="Madeline Briggs" userId="e432ccee-9b5e-4286-bde6-9855df2fbc93" providerId="ADAL" clId="{83932982-DFD4-445D-84CA-91F28448B07A}" dt="2026-01-23T14:04:24.930" v="1" actId="20577"/>
        <pc:sldMkLst>
          <pc:docMk/>
          <pc:sldMk cId="3224223112" sldId="1742"/>
        </pc:sldMkLst>
      </pc:sldChg>
      <pc:sldChg chg="modNotesTx">
        <pc:chgData name="Madeline Briggs" userId="e432ccee-9b5e-4286-bde6-9855df2fbc93" providerId="ADAL" clId="{83932982-DFD4-445D-84CA-91F28448B07A}" dt="2026-01-23T14:17:41.613" v="12" actId="20577"/>
        <pc:sldMkLst>
          <pc:docMk/>
          <pc:sldMk cId="229636032" sldId="1743"/>
        </pc:sldMkLst>
      </pc:sldChg>
      <pc:sldChg chg="modNotesTx">
        <pc:chgData name="Madeline Briggs" userId="e432ccee-9b5e-4286-bde6-9855df2fbc93" providerId="ADAL" clId="{83932982-DFD4-445D-84CA-91F28448B07A}" dt="2026-01-23T14:17:47.420" v="13" actId="20577"/>
        <pc:sldMkLst>
          <pc:docMk/>
          <pc:sldMk cId="3384507439" sldId="1744"/>
        </pc:sldMkLst>
      </pc:sldChg>
      <pc:sldChg chg="modNotesTx">
        <pc:chgData name="Madeline Briggs" userId="e432ccee-9b5e-4286-bde6-9855df2fbc93" providerId="ADAL" clId="{83932982-DFD4-445D-84CA-91F28448B07A}" dt="2026-01-23T14:17:51.174" v="14" actId="20577"/>
        <pc:sldMkLst>
          <pc:docMk/>
          <pc:sldMk cId="2784190904" sldId="1745"/>
        </pc:sldMkLst>
      </pc:sldChg>
      <pc:sldChg chg="modNotesTx">
        <pc:chgData name="Madeline Briggs" userId="e432ccee-9b5e-4286-bde6-9855df2fbc93" providerId="ADAL" clId="{83932982-DFD4-445D-84CA-91F28448B07A}" dt="2026-01-23T14:17:57.398" v="15" actId="20577"/>
        <pc:sldMkLst>
          <pc:docMk/>
          <pc:sldMk cId="3431956200" sldId="1746"/>
        </pc:sldMkLst>
      </pc:sldChg>
      <pc:sldChg chg="modNotesTx">
        <pc:chgData name="Madeline Briggs" userId="e432ccee-9b5e-4286-bde6-9855df2fbc93" providerId="ADAL" clId="{83932982-DFD4-445D-84CA-91F28448B07A}" dt="2026-01-23T14:18:02.421" v="16" actId="20577"/>
        <pc:sldMkLst>
          <pc:docMk/>
          <pc:sldMk cId="3932571064" sldId="1747"/>
        </pc:sldMkLst>
      </pc:sldChg>
      <pc:sldChg chg="modNotesTx">
        <pc:chgData name="Madeline Briggs" userId="e432ccee-9b5e-4286-bde6-9855df2fbc93" providerId="ADAL" clId="{83932982-DFD4-445D-84CA-91F28448B07A}" dt="2026-01-23T14:18:08.302" v="17" actId="20577"/>
        <pc:sldMkLst>
          <pc:docMk/>
          <pc:sldMk cId="1829098970" sldId="1748"/>
        </pc:sldMkLst>
      </pc:sldChg>
      <pc:sldChg chg="modNotesTx">
        <pc:chgData name="Madeline Briggs" userId="e432ccee-9b5e-4286-bde6-9855df2fbc93" providerId="ADAL" clId="{83932982-DFD4-445D-84CA-91F28448B07A}" dt="2026-01-23T14:18:18.391" v="19" actId="5793"/>
        <pc:sldMkLst>
          <pc:docMk/>
          <pc:sldMk cId="2232983053" sldId="1749"/>
        </pc:sldMkLst>
      </pc:sldChg>
      <pc:sldChg chg="modNotesTx">
        <pc:chgData name="Madeline Briggs" userId="e432ccee-9b5e-4286-bde6-9855df2fbc93" providerId="ADAL" clId="{83932982-DFD4-445D-84CA-91F28448B07A}" dt="2026-01-23T14:18:24.411" v="20" actId="20577"/>
        <pc:sldMkLst>
          <pc:docMk/>
          <pc:sldMk cId="2257796848" sldId="1750"/>
        </pc:sldMkLst>
      </pc:sldChg>
      <pc:sldChg chg="modNotesTx">
        <pc:chgData name="Madeline Briggs" userId="e432ccee-9b5e-4286-bde6-9855df2fbc93" providerId="ADAL" clId="{83932982-DFD4-445D-84CA-91F28448B07A}" dt="2026-01-23T14:18:30.422" v="21" actId="20577"/>
        <pc:sldMkLst>
          <pc:docMk/>
          <pc:sldMk cId="807183627" sldId="1751"/>
        </pc:sldMkLst>
      </pc:sldChg>
      <pc:sldChg chg="modNotesTx">
        <pc:chgData name="Madeline Briggs" userId="e432ccee-9b5e-4286-bde6-9855df2fbc93" providerId="ADAL" clId="{83932982-DFD4-445D-84CA-91F28448B07A}" dt="2026-01-23T14:18:47.678" v="24" actId="20577"/>
        <pc:sldMkLst>
          <pc:docMk/>
          <pc:sldMk cId="2055421330" sldId="1752"/>
        </pc:sldMkLst>
      </pc:sldChg>
      <pc:sldChg chg="modNotesTx">
        <pc:chgData name="Madeline Briggs" userId="e432ccee-9b5e-4286-bde6-9855df2fbc93" providerId="ADAL" clId="{83932982-DFD4-445D-84CA-91F28448B07A}" dt="2026-01-23T14:18:42.504" v="23" actId="20577"/>
        <pc:sldMkLst>
          <pc:docMk/>
          <pc:sldMk cId="652744999" sldId="1753"/>
        </pc:sldMkLst>
      </pc:sldChg>
      <pc:sldChg chg="modNotesTx">
        <pc:chgData name="Madeline Briggs" userId="e432ccee-9b5e-4286-bde6-9855df2fbc93" providerId="ADAL" clId="{83932982-DFD4-445D-84CA-91F28448B07A}" dt="2026-01-23T14:18:38.137" v="22" actId="20577"/>
        <pc:sldMkLst>
          <pc:docMk/>
          <pc:sldMk cId="694869185" sldId="17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6038" y="9442450"/>
            <a:ext cx="2951162" cy="496888"/>
          </a:xfrm>
          <a:prstGeom prst="rect">
            <a:avLst/>
          </a:prstGeom>
        </p:spPr>
        <p:txBody>
          <a:bodyPr vert="horz" wrap="square" lIns="91561" tIns="45781" rIns="91561" bIns="45781" numCol="1" anchor="b" anchorCtr="0" compatLnSpc="1">
            <a:prstTxWarp prst="textNoShape">
              <a:avLst/>
            </a:prstTxWarp>
          </a:bodyPr>
          <a:lstStyle>
            <a:lvl1pPr algn="r">
              <a:defRPr sz="1200"/>
            </a:lvl1pPr>
          </a:lstStyle>
          <a:p>
            <a:fld id="{311C0ED5-B7C0-4475-9BDA-E1A58C32C86E}" type="slidenum">
              <a:rPr lang="en-GB" altLang="en-US"/>
              <a:pPr/>
              <a:t>‹#›</a:t>
            </a:fld>
            <a:endParaRPr lang="en-GB" altLang="en-US"/>
          </a:p>
        </p:txBody>
      </p:sp>
    </p:spTree>
    <p:extLst>
      <p:ext uri="{BB962C8B-B14F-4D97-AF65-F5344CB8AC3E}">
        <p14:creationId xmlns:p14="http://schemas.microsoft.com/office/powerpoint/2010/main" val="1665722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561" tIns="45781" rIns="91561" bIns="45781"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561" tIns="45781" rIns="91561" bIns="45781" rtlCol="0"/>
          <a:lstStyle>
            <a:lvl1pPr algn="r" eaLnBrk="1" fontAlgn="auto" hangingPunct="1">
              <a:spcBef>
                <a:spcPts val="0"/>
              </a:spcBef>
              <a:spcAft>
                <a:spcPts val="0"/>
              </a:spcAft>
              <a:defRPr sz="1200">
                <a:latin typeface="+mn-lt"/>
                <a:cs typeface="+mn-cs"/>
              </a:defRPr>
            </a:lvl1pPr>
          </a:lstStyle>
          <a:p>
            <a:pPr>
              <a:defRPr/>
            </a:pPr>
            <a:fld id="{E83FAB3C-06E5-40A6-87F4-F66EEE95D182}" type="datetimeFigureOut">
              <a:rPr lang="en-GB"/>
              <a:pPr>
                <a:defRPr/>
              </a:pPr>
              <a:t>23/01/2026</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1" tIns="45781" rIns="91561" bIns="45781" rtlCol="0" anchor="ctr"/>
          <a:lstStyle/>
          <a:p>
            <a:pPr lvl="0"/>
            <a:endParaRPr lang="en-GB" noProof="0"/>
          </a:p>
        </p:txBody>
      </p:sp>
      <p:sp>
        <p:nvSpPr>
          <p:cNvPr id="5" name="Notes Placeholder 4"/>
          <p:cNvSpPr>
            <a:spLocks noGrp="1"/>
          </p:cNvSpPr>
          <p:nvPr>
            <p:ph type="body" sz="quarter" idx="3"/>
          </p:nvPr>
        </p:nvSpPr>
        <p:spPr>
          <a:xfrm>
            <a:off x="681038" y="4722813"/>
            <a:ext cx="5446712" cy="4471987"/>
          </a:xfrm>
          <a:prstGeom prst="rect">
            <a:avLst/>
          </a:prstGeom>
        </p:spPr>
        <p:txBody>
          <a:bodyPr vert="horz" lIns="91561" tIns="45781" rIns="91561" bIns="457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2450"/>
            <a:ext cx="2951163" cy="496888"/>
          </a:xfrm>
          <a:prstGeom prst="rect">
            <a:avLst/>
          </a:prstGeom>
        </p:spPr>
        <p:txBody>
          <a:bodyPr vert="horz" lIns="91561" tIns="45781" rIns="91561" bIns="45781"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wrap="square" lIns="91561" tIns="45781" rIns="91561" bIns="45781" numCol="1" anchor="b" anchorCtr="0" compatLnSpc="1">
            <a:prstTxWarp prst="textNoShape">
              <a:avLst/>
            </a:prstTxWarp>
          </a:bodyPr>
          <a:lstStyle>
            <a:lvl1pPr algn="r">
              <a:defRPr sz="1200">
                <a:latin typeface="Calibri" panose="020F0502020204030204" pitchFamily="34" charset="0"/>
              </a:defRPr>
            </a:lvl1pPr>
          </a:lstStyle>
          <a:p>
            <a:fld id="{C0C73995-7D34-4F76-86DE-F120689BFBFA}" type="slidenum">
              <a:rPr lang="en-GB" altLang="en-US"/>
              <a:pPr/>
              <a:t>‹#›</a:t>
            </a:fld>
            <a:endParaRPr lang="en-GB" altLang="en-US"/>
          </a:p>
        </p:txBody>
      </p:sp>
    </p:spTree>
    <p:extLst>
      <p:ext uri="{BB962C8B-B14F-4D97-AF65-F5344CB8AC3E}">
        <p14:creationId xmlns:p14="http://schemas.microsoft.com/office/powerpoint/2010/main" val="15445110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540" kern="1200">
        <a:solidFill>
          <a:schemeClr val="tx1"/>
        </a:solidFill>
        <a:latin typeface="+mn-lt"/>
        <a:ea typeface="+mn-ea"/>
        <a:cs typeface="+mn-cs"/>
      </a:defRPr>
    </a:lvl1pPr>
    <a:lvl2pPr marL="602298" algn="l" rtl="0" eaLnBrk="0" fontAlgn="base" hangingPunct="0">
      <a:spcBef>
        <a:spcPct val="30000"/>
      </a:spcBef>
      <a:spcAft>
        <a:spcPct val="0"/>
      </a:spcAft>
      <a:defRPr sz="1540" kern="1200">
        <a:solidFill>
          <a:schemeClr val="tx1"/>
        </a:solidFill>
        <a:latin typeface="+mn-lt"/>
        <a:ea typeface="+mn-ea"/>
        <a:cs typeface="+mn-cs"/>
      </a:defRPr>
    </a:lvl2pPr>
    <a:lvl3pPr marL="1206818" algn="l" rtl="0" eaLnBrk="0" fontAlgn="base" hangingPunct="0">
      <a:spcBef>
        <a:spcPct val="30000"/>
      </a:spcBef>
      <a:spcAft>
        <a:spcPct val="0"/>
      </a:spcAft>
      <a:defRPr sz="1540" kern="1200">
        <a:solidFill>
          <a:schemeClr val="tx1"/>
        </a:solidFill>
        <a:latin typeface="+mn-lt"/>
        <a:ea typeface="+mn-ea"/>
        <a:cs typeface="+mn-cs"/>
      </a:defRPr>
    </a:lvl3pPr>
    <a:lvl4pPr marL="1811338" algn="l" rtl="0" eaLnBrk="0" fontAlgn="base" hangingPunct="0">
      <a:spcBef>
        <a:spcPct val="30000"/>
      </a:spcBef>
      <a:spcAft>
        <a:spcPct val="0"/>
      </a:spcAft>
      <a:defRPr sz="1540" kern="1200">
        <a:solidFill>
          <a:schemeClr val="tx1"/>
        </a:solidFill>
        <a:latin typeface="+mn-lt"/>
        <a:ea typeface="+mn-ea"/>
        <a:cs typeface="+mn-cs"/>
      </a:defRPr>
    </a:lvl4pPr>
    <a:lvl5pPr marL="2413635" algn="l" rtl="0" eaLnBrk="0" fontAlgn="base" hangingPunct="0">
      <a:spcBef>
        <a:spcPct val="30000"/>
      </a:spcBef>
      <a:spcAft>
        <a:spcPct val="0"/>
      </a:spcAft>
      <a:defRPr sz="1540" kern="1200">
        <a:solidFill>
          <a:schemeClr val="tx1"/>
        </a:solidFill>
        <a:latin typeface="+mn-lt"/>
        <a:ea typeface="+mn-ea"/>
        <a:cs typeface="+mn-cs"/>
      </a:defRPr>
    </a:lvl5pPr>
    <a:lvl6pPr marL="3019667" algn="l" defTabSz="1207870" rtl="0" eaLnBrk="1" latinLnBrk="0" hangingPunct="1">
      <a:defRPr sz="1540" kern="1200">
        <a:solidFill>
          <a:schemeClr val="tx1"/>
        </a:solidFill>
        <a:latin typeface="+mn-lt"/>
        <a:ea typeface="+mn-ea"/>
        <a:cs typeface="+mn-cs"/>
      </a:defRPr>
    </a:lvl6pPr>
    <a:lvl7pPr marL="3623602" algn="l" defTabSz="1207870" rtl="0" eaLnBrk="1" latinLnBrk="0" hangingPunct="1">
      <a:defRPr sz="1540" kern="1200">
        <a:solidFill>
          <a:schemeClr val="tx1"/>
        </a:solidFill>
        <a:latin typeface="+mn-lt"/>
        <a:ea typeface="+mn-ea"/>
        <a:cs typeface="+mn-cs"/>
      </a:defRPr>
    </a:lvl7pPr>
    <a:lvl8pPr marL="4227537" algn="l" defTabSz="1207870" rtl="0" eaLnBrk="1" latinLnBrk="0" hangingPunct="1">
      <a:defRPr sz="1540" kern="1200">
        <a:solidFill>
          <a:schemeClr val="tx1"/>
        </a:solidFill>
        <a:latin typeface="+mn-lt"/>
        <a:ea typeface="+mn-ea"/>
        <a:cs typeface="+mn-cs"/>
      </a:defRPr>
    </a:lvl8pPr>
    <a:lvl9pPr marL="4831469" algn="l" defTabSz="1207870" rtl="0" eaLnBrk="1" latinLnBrk="0" hangingPunct="1">
      <a:defRPr sz="15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a:t>
            </a:fld>
            <a:endParaRPr lang="en-GB" altLang="en-US"/>
          </a:p>
        </p:txBody>
      </p:sp>
    </p:spTree>
    <p:extLst>
      <p:ext uri="{BB962C8B-B14F-4D97-AF65-F5344CB8AC3E}">
        <p14:creationId xmlns:p14="http://schemas.microsoft.com/office/powerpoint/2010/main" val="408271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10</a:t>
            </a:fld>
            <a:endParaRPr lang="en-GB" altLang="en-US"/>
          </a:p>
        </p:txBody>
      </p:sp>
    </p:spTree>
    <p:extLst>
      <p:ext uri="{BB962C8B-B14F-4D97-AF65-F5344CB8AC3E}">
        <p14:creationId xmlns:p14="http://schemas.microsoft.com/office/powerpoint/2010/main" val="400237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11</a:t>
            </a:fld>
            <a:endParaRPr lang="en-GB" altLang="en-US"/>
          </a:p>
        </p:txBody>
      </p:sp>
    </p:spTree>
    <p:extLst>
      <p:ext uri="{BB962C8B-B14F-4D97-AF65-F5344CB8AC3E}">
        <p14:creationId xmlns:p14="http://schemas.microsoft.com/office/powerpoint/2010/main" val="314242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12</a:t>
            </a:fld>
            <a:endParaRPr lang="en-GB" altLang="en-US"/>
          </a:p>
        </p:txBody>
      </p:sp>
    </p:spTree>
    <p:extLst>
      <p:ext uri="{BB962C8B-B14F-4D97-AF65-F5344CB8AC3E}">
        <p14:creationId xmlns:p14="http://schemas.microsoft.com/office/powerpoint/2010/main" val="390084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13</a:t>
            </a:fld>
            <a:endParaRPr lang="en-GB" altLang="en-US"/>
          </a:p>
        </p:txBody>
      </p:sp>
    </p:spTree>
    <p:extLst>
      <p:ext uri="{BB962C8B-B14F-4D97-AF65-F5344CB8AC3E}">
        <p14:creationId xmlns:p14="http://schemas.microsoft.com/office/powerpoint/2010/main" val="7158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14</a:t>
            </a:fld>
            <a:endParaRPr lang="en-GB" altLang="en-US"/>
          </a:p>
        </p:txBody>
      </p:sp>
    </p:spTree>
    <p:extLst>
      <p:ext uri="{BB962C8B-B14F-4D97-AF65-F5344CB8AC3E}">
        <p14:creationId xmlns:p14="http://schemas.microsoft.com/office/powerpoint/2010/main" val="63086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7345" marR="0" lvl="0" indent="-250825" algn="l" defTabSz="914400" rtl="0" eaLnBrk="1" fontAlgn="base" latinLnBrk="0" hangingPunct="1">
              <a:lnSpc>
                <a:spcPct val="106000"/>
              </a:lnSpc>
              <a:spcBef>
                <a:spcPts val="290"/>
              </a:spcBef>
              <a:spcAft>
                <a:spcPts val="800"/>
              </a:spcAft>
              <a:buClr>
                <a:srgbClr val="732282"/>
              </a:buClr>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itchFamily="34" charset="0"/>
            </a:endParaRPr>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15</a:t>
            </a:fld>
            <a:endParaRPr lang="en-GB" altLang="en-US"/>
          </a:p>
        </p:txBody>
      </p:sp>
    </p:spTree>
    <p:extLst>
      <p:ext uri="{BB962C8B-B14F-4D97-AF65-F5344CB8AC3E}">
        <p14:creationId xmlns:p14="http://schemas.microsoft.com/office/powerpoint/2010/main" val="84831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16</a:t>
            </a:fld>
            <a:endParaRPr lang="en-GB" altLang="en-US"/>
          </a:p>
        </p:txBody>
      </p:sp>
    </p:spTree>
    <p:extLst>
      <p:ext uri="{BB962C8B-B14F-4D97-AF65-F5344CB8AC3E}">
        <p14:creationId xmlns:p14="http://schemas.microsoft.com/office/powerpoint/2010/main" val="60808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7345" marR="0" lvl="0" indent="-250825" algn="l" defTabSz="914400" rtl="0" eaLnBrk="1" fontAlgn="base" latinLnBrk="0" hangingPunct="1">
              <a:lnSpc>
                <a:spcPct val="106000"/>
              </a:lnSpc>
              <a:spcBef>
                <a:spcPts val="290"/>
              </a:spcBef>
              <a:spcAft>
                <a:spcPts val="800"/>
              </a:spcAft>
              <a:buClr>
                <a:srgbClr val="732282"/>
              </a:buClr>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17</a:t>
            </a:fld>
            <a:endParaRPr lang="en-GB" altLang="en-US"/>
          </a:p>
        </p:txBody>
      </p:sp>
    </p:spTree>
    <p:extLst>
      <p:ext uri="{BB962C8B-B14F-4D97-AF65-F5344CB8AC3E}">
        <p14:creationId xmlns:p14="http://schemas.microsoft.com/office/powerpoint/2010/main" val="340402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fontAlgn="t">
              <a:lnSpc>
                <a:spcPts val="1500"/>
              </a:lnSpc>
              <a:buNone/>
            </a:pPr>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18</a:t>
            </a:fld>
            <a:endParaRPr lang="en-GB" altLang="en-US"/>
          </a:p>
        </p:txBody>
      </p:sp>
    </p:spTree>
    <p:extLst>
      <p:ext uri="{BB962C8B-B14F-4D97-AF65-F5344CB8AC3E}">
        <p14:creationId xmlns:p14="http://schemas.microsoft.com/office/powerpoint/2010/main" val="228221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115000"/>
              </a:lnSpc>
              <a:spcBef>
                <a:spcPct val="20000"/>
              </a:spcBef>
              <a:spcAft>
                <a:spcPct val="0"/>
              </a:spcAft>
              <a:buClr>
                <a:srgbClr val="732282"/>
              </a:buClr>
              <a:buSzTx/>
              <a:buFont typeface="Symbol" panose="05050102010706020507" pitchFamily="18" charset="2"/>
              <a:buNone/>
              <a:tabLst/>
              <a:defRPr/>
            </a:pPr>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19</a:t>
            </a:fld>
            <a:endParaRPr lang="en-GB" altLang="en-US"/>
          </a:p>
        </p:txBody>
      </p:sp>
    </p:spTree>
    <p:extLst>
      <p:ext uri="{BB962C8B-B14F-4D97-AF65-F5344CB8AC3E}">
        <p14:creationId xmlns:p14="http://schemas.microsoft.com/office/powerpoint/2010/main" val="196327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a:t>
            </a:fld>
            <a:endParaRPr lang="en-GB" altLang="en-US"/>
          </a:p>
        </p:txBody>
      </p:sp>
    </p:spTree>
    <p:extLst>
      <p:ext uri="{BB962C8B-B14F-4D97-AF65-F5344CB8AC3E}">
        <p14:creationId xmlns:p14="http://schemas.microsoft.com/office/powerpoint/2010/main" val="345939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20</a:t>
            </a:fld>
            <a:endParaRPr lang="en-GB" altLang="en-US"/>
          </a:p>
        </p:txBody>
      </p:sp>
    </p:spTree>
    <p:extLst>
      <p:ext uri="{BB962C8B-B14F-4D97-AF65-F5344CB8AC3E}">
        <p14:creationId xmlns:p14="http://schemas.microsoft.com/office/powerpoint/2010/main" val="115781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21</a:t>
            </a:fld>
            <a:endParaRPr lang="en-GB" altLang="en-US"/>
          </a:p>
        </p:txBody>
      </p:sp>
    </p:spTree>
    <p:extLst>
      <p:ext uri="{BB962C8B-B14F-4D97-AF65-F5344CB8AC3E}">
        <p14:creationId xmlns:p14="http://schemas.microsoft.com/office/powerpoint/2010/main" val="3207311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22</a:t>
            </a:fld>
            <a:endParaRPr lang="en-GB" altLang="en-US"/>
          </a:p>
        </p:txBody>
      </p:sp>
    </p:spTree>
    <p:extLst>
      <p:ext uri="{BB962C8B-B14F-4D97-AF65-F5344CB8AC3E}">
        <p14:creationId xmlns:p14="http://schemas.microsoft.com/office/powerpoint/2010/main" val="1975166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23</a:t>
            </a:fld>
            <a:endParaRPr lang="en-GB" altLang="en-US"/>
          </a:p>
        </p:txBody>
      </p:sp>
    </p:spTree>
    <p:extLst>
      <p:ext uri="{BB962C8B-B14F-4D97-AF65-F5344CB8AC3E}">
        <p14:creationId xmlns:p14="http://schemas.microsoft.com/office/powerpoint/2010/main" val="34659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24</a:t>
            </a:fld>
            <a:endParaRPr lang="en-GB" altLang="en-US"/>
          </a:p>
        </p:txBody>
      </p:sp>
    </p:spTree>
    <p:extLst>
      <p:ext uri="{BB962C8B-B14F-4D97-AF65-F5344CB8AC3E}">
        <p14:creationId xmlns:p14="http://schemas.microsoft.com/office/powerpoint/2010/main" val="262675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25</a:t>
            </a:fld>
            <a:endParaRPr lang="en-GB" altLang="en-US"/>
          </a:p>
        </p:txBody>
      </p:sp>
    </p:spTree>
    <p:extLst>
      <p:ext uri="{BB962C8B-B14F-4D97-AF65-F5344CB8AC3E}">
        <p14:creationId xmlns:p14="http://schemas.microsoft.com/office/powerpoint/2010/main" val="1042385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26</a:t>
            </a:fld>
            <a:endParaRPr lang="en-GB" altLang="en-US"/>
          </a:p>
        </p:txBody>
      </p:sp>
    </p:spTree>
    <p:extLst>
      <p:ext uri="{BB962C8B-B14F-4D97-AF65-F5344CB8AC3E}">
        <p14:creationId xmlns:p14="http://schemas.microsoft.com/office/powerpoint/2010/main" val="1218633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27</a:t>
            </a:fld>
            <a:endParaRPr lang="en-GB" altLang="en-US"/>
          </a:p>
        </p:txBody>
      </p:sp>
    </p:spTree>
    <p:extLst>
      <p:ext uri="{BB962C8B-B14F-4D97-AF65-F5344CB8AC3E}">
        <p14:creationId xmlns:p14="http://schemas.microsoft.com/office/powerpoint/2010/main" val="382923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28</a:t>
            </a:fld>
            <a:endParaRPr lang="en-GB" altLang="en-US"/>
          </a:p>
        </p:txBody>
      </p:sp>
    </p:spTree>
    <p:extLst>
      <p:ext uri="{BB962C8B-B14F-4D97-AF65-F5344CB8AC3E}">
        <p14:creationId xmlns:p14="http://schemas.microsoft.com/office/powerpoint/2010/main" val="77239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29</a:t>
            </a:fld>
            <a:endParaRPr lang="en-GB" altLang="en-US"/>
          </a:p>
        </p:txBody>
      </p:sp>
    </p:spTree>
    <p:extLst>
      <p:ext uri="{BB962C8B-B14F-4D97-AF65-F5344CB8AC3E}">
        <p14:creationId xmlns:p14="http://schemas.microsoft.com/office/powerpoint/2010/main" val="5582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a:t>
            </a:fld>
            <a:endParaRPr lang="en-GB" altLang="en-US"/>
          </a:p>
        </p:txBody>
      </p:sp>
    </p:spTree>
    <p:extLst>
      <p:ext uri="{BB962C8B-B14F-4D97-AF65-F5344CB8AC3E}">
        <p14:creationId xmlns:p14="http://schemas.microsoft.com/office/powerpoint/2010/main" val="478578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30</a:t>
            </a:fld>
            <a:endParaRPr lang="en-GB" altLang="en-US"/>
          </a:p>
        </p:txBody>
      </p:sp>
    </p:spTree>
    <p:extLst>
      <p:ext uri="{BB962C8B-B14F-4D97-AF65-F5344CB8AC3E}">
        <p14:creationId xmlns:p14="http://schemas.microsoft.com/office/powerpoint/2010/main" val="2784877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31</a:t>
            </a:fld>
            <a:endParaRPr lang="en-GB" altLang="en-US"/>
          </a:p>
        </p:txBody>
      </p:sp>
    </p:spTree>
    <p:extLst>
      <p:ext uri="{BB962C8B-B14F-4D97-AF65-F5344CB8AC3E}">
        <p14:creationId xmlns:p14="http://schemas.microsoft.com/office/powerpoint/2010/main" val="2784588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32</a:t>
            </a:fld>
            <a:endParaRPr lang="en-GB" altLang="en-US"/>
          </a:p>
        </p:txBody>
      </p:sp>
    </p:spTree>
    <p:extLst>
      <p:ext uri="{BB962C8B-B14F-4D97-AF65-F5344CB8AC3E}">
        <p14:creationId xmlns:p14="http://schemas.microsoft.com/office/powerpoint/2010/main" val="309736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33</a:t>
            </a:fld>
            <a:endParaRPr lang="en-GB" altLang="en-US"/>
          </a:p>
        </p:txBody>
      </p:sp>
    </p:spTree>
    <p:extLst>
      <p:ext uri="{BB962C8B-B14F-4D97-AF65-F5344CB8AC3E}">
        <p14:creationId xmlns:p14="http://schemas.microsoft.com/office/powerpoint/2010/main" val="155815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34</a:t>
            </a:fld>
            <a:endParaRPr lang="en-GB" altLang="en-US"/>
          </a:p>
        </p:txBody>
      </p:sp>
    </p:spTree>
    <p:extLst>
      <p:ext uri="{BB962C8B-B14F-4D97-AF65-F5344CB8AC3E}">
        <p14:creationId xmlns:p14="http://schemas.microsoft.com/office/powerpoint/2010/main" val="418301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4</a:t>
            </a:fld>
            <a:endParaRPr lang="en-GB" altLang="en-US"/>
          </a:p>
        </p:txBody>
      </p:sp>
    </p:spTree>
    <p:extLst>
      <p:ext uri="{BB962C8B-B14F-4D97-AF65-F5344CB8AC3E}">
        <p14:creationId xmlns:p14="http://schemas.microsoft.com/office/powerpoint/2010/main" val="76232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5</a:t>
            </a:fld>
            <a:endParaRPr lang="en-GB" altLang="en-US"/>
          </a:p>
        </p:txBody>
      </p:sp>
    </p:spTree>
    <p:extLst>
      <p:ext uri="{BB962C8B-B14F-4D97-AF65-F5344CB8AC3E}">
        <p14:creationId xmlns:p14="http://schemas.microsoft.com/office/powerpoint/2010/main" val="32917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6</a:t>
            </a:fld>
            <a:endParaRPr lang="en-GB" altLang="en-US"/>
          </a:p>
        </p:txBody>
      </p:sp>
    </p:spTree>
    <p:extLst>
      <p:ext uri="{BB962C8B-B14F-4D97-AF65-F5344CB8AC3E}">
        <p14:creationId xmlns:p14="http://schemas.microsoft.com/office/powerpoint/2010/main" val="17293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20000"/>
              </a:lnSpc>
              <a:spcBef>
                <a:spcPct val="30000"/>
              </a:spcBef>
              <a:spcAft>
                <a:spcPts val="12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7</a:t>
            </a:fld>
            <a:endParaRPr lang="en-GB" altLang="en-US"/>
          </a:p>
        </p:txBody>
      </p:sp>
    </p:spTree>
    <p:extLst>
      <p:ext uri="{BB962C8B-B14F-4D97-AF65-F5344CB8AC3E}">
        <p14:creationId xmlns:p14="http://schemas.microsoft.com/office/powerpoint/2010/main" val="86581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8</a:t>
            </a:fld>
            <a:endParaRPr lang="en-GB" altLang="en-US"/>
          </a:p>
        </p:txBody>
      </p:sp>
    </p:spTree>
    <p:extLst>
      <p:ext uri="{BB962C8B-B14F-4D97-AF65-F5344CB8AC3E}">
        <p14:creationId xmlns:p14="http://schemas.microsoft.com/office/powerpoint/2010/main" val="344454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GB" dirty="0"/>
          </a:p>
        </p:txBody>
      </p:sp>
      <p:sp>
        <p:nvSpPr>
          <p:cNvPr id="4" name="Slide Number Placeholder 3"/>
          <p:cNvSpPr>
            <a:spLocks noGrp="1"/>
          </p:cNvSpPr>
          <p:nvPr>
            <p:ph type="sldNum" sz="quarter" idx="5"/>
          </p:nvPr>
        </p:nvSpPr>
        <p:spPr/>
        <p:txBody>
          <a:bodyPr/>
          <a:lstStyle/>
          <a:p>
            <a:fld id="{C0C73995-7D34-4F76-86DE-F120689BFBFA}" type="slidenum">
              <a:rPr lang="en-GB" altLang="en-US" smtClean="0"/>
              <a:pPr/>
              <a:t>9</a:t>
            </a:fld>
            <a:endParaRPr lang="en-GB" altLang="en-US"/>
          </a:p>
        </p:txBody>
      </p:sp>
    </p:spTree>
    <p:extLst>
      <p:ext uri="{BB962C8B-B14F-4D97-AF65-F5344CB8AC3E}">
        <p14:creationId xmlns:p14="http://schemas.microsoft.com/office/powerpoint/2010/main" val="743916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Home Office logo">
            <a:extLst>
              <a:ext uri="{FF2B5EF4-FFF2-40B4-BE49-F238E27FC236}">
                <a16:creationId xmlns:a16="http://schemas.microsoft.com/office/drawing/2014/main" id="{23316091-846C-4C7A-A18C-F36FEF6088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87526" y="931229"/>
            <a:ext cx="302117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8793" y="3618890"/>
            <a:ext cx="10768246" cy="778466"/>
          </a:xfrm>
          <a:prstGeom prst="rect">
            <a:avLst/>
          </a:prstGeom>
          <a:noFill/>
        </p:spPr>
        <p:txBody>
          <a:bodyPr lIns="0" tIns="0" rIns="0" bIns="0"/>
          <a:lstStyle>
            <a:lvl1pPr algn="l">
              <a:defRPr>
                <a:solidFill>
                  <a:srgbClr val="732282"/>
                </a:solidFill>
              </a:defRPr>
            </a:lvl1pPr>
          </a:lstStyle>
          <a:p>
            <a:r>
              <a:rPr lang="en-US"/>
              <a:t>Click to edit Master title style</a:t>
            </a:r>
            <a:endParaRPr lang="en-GB"/>
          </a:p>
        </p:txBody>
      </p:sp>
      <p:sp>
        <p:nvSpPr>
          <p:cNvPr id="3" name="Subtitle 2"/>
          <p:cNvSpPr>
            <a:spLocks noGrp="1"/>
          </p:cNvSpPr>
          <p:nvPr>
            <p:ph type="subTitle" idx="1"/>
          </p:nvPr>
        </p:nvSpPr>
        <p:spPr>
          <a:xfrm>
            <a:off x="1378793" y="4598978"/>
            <a:ext cx="10768246" cy="1174764"/>
          </a:xfrm>
        </p:spPr>
        <p:txBody>
          <a:bodyPr>
            <a:normAutofit/>
          </a:bodyPr>
          <a:lstStyle>
            <a:lvl1pPr marL="0" indent="0" algn="l">
              <a:buNone/>
              <a:defRPr sz="3920">
                <a:solidFill>
                  <a:srgbClr val="732282"/>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GB"/>
          </a:p>
        </p:txBody>
      </p:sp>
      <p:sp>
        <p:nvSpPr>
          <p:cNvPr id="7" name="Text Placeholder 6">
            <a:extLst>
              <a:ext uri="{FF2B5EF4-FFF2-40B4-BE49-F238E27FC236}">
                <a16:creationId xmlns:a16="http://schemas.microsoft.com/office/drawing/2014/main" id="{652B58C9-A387-4713-A194-C9F90E5E42D5}"/>
              </a:ext>
            </a:extLst>
          </p:cNvPr>
          <p:cNvSpPr>
            <a:spLocks noGrp="1"/>
          </p:cNvSpPr>
          <p:nvPr>
            <p:ph type="body" sz="quarter" idx="10"/>
          </p:nvPr>
        </p:nvSpPr>
        <p:spPr>
          <a:xfrm>
            <a:off x="1378793" y="8127684"/>
            <a:ext cx="10768246" cy="848995"/>
          </a:xfrm>
        </p:spPr>
        <p:txBody>
          <a:bodyPr/>
          <a:lstStyle>
            <a:lvl1pPr marL="0" indent="0">
              <a:spcBef>
                <a:spcPts val="0"/>
              </a:spcBef>
              <a:buNone/>
              <a:defRPr sz="3080" kern="0" baseline="0"/>
            </a:lvl1pPr>
            <a:lvl2pPr marL="640080" indent="0">
              <a:buNone/>
              <a:defRPr sz="3080"/>
            </a:lvl2pPr>
            <a:lvl3pPr>
              <a:defRPr sz="3080"/>
            </a:lvl3pPr>
            <a:lvl4pPr>
              <a:defRPr sz="3080"/>
            </a:lvl4pPr>
            <a:lvl5pPr>
              <a:defRPr sz="3080"/>
            </a:lvl5pPr>
          </a:lstStyle>
          <a:p>
            <a:pPr lvl="0"/>
            <a:r>
              <a:rPr lang="en-US"/>
              <a:t>Click to edit Master text styles</a:t>
            </a:r>
          </a:p>
        </p:txBody>
      </p:sp>
    </p:spTree>
    <p:extLst>
      <p:ext uri="{BB962C8B-B14F-4D97-AF65-F5344CB8AC3E}">
        <p14:creationId xmlns:p14="http://schemas.microsoft.com/office/powerpoint/2010/main" val="12768487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CAF0D-A428-4F61-B9AB-FDE6031024AA}"/>
              </a:ext>
            </a:extLst>
          </p:cNvPr>
          <p:cNvSpPr/>
          <p:nvPr userDrawn="1"/>
        </p:nvSpPr>
        <p:spPr>
          <a:xfrm>
            <a:off x="251317" y="0"/>
            <a:ext cx="12550283" cy="1869840"/>
          </a:xfrm>
          <a:prstGeom prst="rect">
            <a:avLst/>
          </a:prstGeom>
          <a:gradFill>
            <a:gsLst>
              <a:gs pos="0">
                <a:srgbClr val="8F23B3"/>
              </a:gs>
              <a:gs pos="80000">
                <a:srgbClr val="BC7BCC"/>
              </a:gs>
              <a:gs pos="100000">
                <a:srgbClr val="DDBDE5"/>
              </a:gs>
            </a:gsLst>
            <a:lin ang="0" scaled="0"/>
          </a:gra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80160" rtl="0" eaLnBrk="0" fontAlgn="base" latinLnBrk="0" hangingPunct="0">
              <a:lnSpc>
                <a:spcPct val="100000"/>
              </a:lnSpc>
              <a:spcBef>
                <a:spcPct val="0"/>
              </a:spcBef>
              <a:spcAft>
                <a:spcPct val="0"/>
              </a:spcAft>
              <a:buClrTx/>
              <a:buSzTx/>
              <a:buFontTx/>
              <a:buNone/>
              <a:tabLst/>
              <a:defRPr/>
            </a:pPr>
            <a:endParaRPr kumimoji="0" lang="en-GB" sz="2520" b="0" i="0" u="none" strike="noStrike" kern="1200" cap="none" spc="0" normalizeH="0" baseline="0" noProof="0">
              <a:ln>
                <a:noFill/>
              </a:ln>
              <a:solidFill>
                <a:sysClr val="window" lastClr="FFFFFF"/>
              </a:solidFill>
              <a:effectLst/>
              <a:uLnTx/>
              <a:uFillTx/>
              <a:latin typeface="Arial"/>
              <a:ea typeface="+mn-ea"/>
              <a:cs typeface="+mn-cs"/>
            </a:endParaRPr>
          </a:p>
        </p:txBody>
      </p:sp>
      <p:pic>
        <p:nvPicPr>
          <p:cNvPr id="4" name="Picture 2" descr="Home Office logo">
            <a:extLst>
              <a:ext uri="{FF2B5EF4-FFF2-40B4-BE49-F238E27FC236}">
                <a16:creationId xmlns:a16="http://schemas.microsoft.com/office/drawing/2014/main" id="{7EE9449B-7D68-43A4-9E43-6979CB5AAE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1765" y="8914448"/>
            <a:ext cx="2045779" cy="4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A611A8D-FF4C-4441-A82D-24247EDBFB4B}"/>
              </a:ext>
            </a:extLst>
          </p:cNvPr>
          <p:cNvSpPr>
            <a:spLocks noGrp="1"/>
          </p:cNvSpPr>
          <p:nvPr>
            <p:ph type="sldNum" sz="quarter" idx="10"/>
          </p:nvPr>
        </p:nvSpPr>
        <p:spPr>
          <a:xfrm>
            <a:off x="9174480" y="8898891"/>
            <a:ext cx="2987040" cy="511175"/>
          </a:xfrm>
          <a:prstGeom prst="rect">
            <a:avLst/>
          </a:prstGeom>
        </p:spPr>
        <p:txBody>
          <a:bodyPr/>
          <a:lstStyle>
            <a:lvl1pPr>
              <a:defRPr/>
            </a:lvl1pPr>
          </a:lstStyle>
          <a:p>
            <a:pPr>
              <a:defRPr/>
            </a:pPr>
            <a:fld id="{8847A270-1E03-482A-BD5C-7CB839DD1E04}" type="slidenum">
              <a:rPr lang="en-GB" altLang="en-US"/>
              <a:pPr>
                <a:defRPr/>
              </a:pPr>
              <a:t>‹#›</a:t>
            </a:fld>
            <a:endParaRPr lang="en-GB" altLang="en-US"/>
          </a:p>
        </p:txBody>
      </p:sp>
      <p:sp>
        <p:nvSpPr>
          <p:cNvPr id="7" name="Title 1">
            <a:extLst>
              <a:ext uri="{FF2B5EF4-FFF2-40B4-BE49-F238E27FC236}">
                <a16:creationId xmlns:a16="http://schemas.microsoft.com/office/drawing/2014/main" id="{3F7FFD2C-DEDE-4E9F-9F93-DF6F12CE5DEC}"/>
              </a:ext>
            </a:extLst>
          </p:cNvPr>
          <p:cNvSpPr>
            <a:spLocks noGrp="1"/>
          </p:cNvSpPr>
          <p:nvPr>
            <p:ph type="title"/>
          </p:nvPr>
        </p:nvSpPr>
        <p:spPr>
          <a:xfrm>
            <a:off x="251317" y="0"/>
            <a:ext cx="12550283" cy="1871346"/>
          </a:xfrm>
          <a:prstGeom prst="rect">
            <a:avLst/>
          </a:prstGeom>
          <a:noFill/>
        </p:spPr>
        <p:txBody>
          <a:bodyPr/>
          <a:lstStyle/>
          <a:p>
            <a:r>
              <a:rPr lang="en-US"/>
              <a:t>Click to edit Master title style</a:t>
            </a:r>
            <a:endParaRPr lang="en-GB"/>
          </a:p>
        </p:txBody>
      </p:sp>
    </p:spTree>
    <p:extLst>
      <p:ext uri="{BB962C8B-B14F-4D97-AF65-F5344CB8AC3E}">
        <p14:creationId xmlns:p14="http://schemas.microsoft.com/office/powerpoint/2010/main" val="5997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3DD2F-7C77-4678-878F-E9F52C29BC04}"/>
              </a:ext>
            </a:extLst>
          </p:cNvPr>
          <p:cNvSpPr/>
          <p:nvPr userDrawn="1"/>
        </p:nvSpPr>
        <p:spPr>
          <a:xfrm>
            <a:off x="251317" y="0"/>
            <a:ext cx="12550283" cy="1869840"/>
          </a:xfrm>
          <a:prstGeom prst="rect">
            <a:avLst/>
          </a:prstGeom>
          <a:gradFill>
            <a:gsLst>
              <a:gs pos="0">
                <a:srgbClr val="8F23B3"/>
              </a:gs>
              <a:gs pos="80000">
                <a:srgbClr val="BC7BCC"/>
              </a:gs>
              <a:gs pos="100000">
                <a:srgbClr val="DDBDE5"/>
              </a:gs>
            </a:gsLst>
            <a:lin ang="0" scaled="0"/>
          </a:gra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80160" rtl="0" eaLnBrk="0" fontAlgn="base" latinLnBrk="0" hangingPunct="0">
              <a:lnSpc>
                <a:spcPct val="100000"/>
              </a:lnSpc>
              <a:spcBef>
                <a:spcPct val="0"/>
              </a:spcBef>
              <a:spcAft>
                <a:spcPct val="0"/>
              </a:spcAft>
              <a:buClrTx/>
              <a:buSzTx/>
              <a:buFontTx/>
              <a:buNone/>
              <a:tabLst/>
              <a:defRPr/>
            </a:pPr>
            <a:endParaRPr kumimoji="0" lang="en-GB" sz="2520" b="0" i="0" u="none" strike="noStrike" kern="1200" cap="none" spc="0" normalizeH="0" baseline="0" noProof="0">
              <a:ln>
                <a:noFill/>
              </a:ln>
              <a:solidFill>
                <a:sysClr val="window" lastClr="FFFFFF"/>
              </a:solidFill>
              <a:effectLst/>
              <a:uLnTx/>
              <a:uFillTx/>
              <a:latin typeface="Arial"/>
              <a:ea typeface="+mn-ea"/>
              <a:cs typeface="+mn-cs"/>
            </a:endParaRPr>
          </a:p>
        </p:txBody>
      </p:sp>
      <p:sp>
        <p:nvSpPr>
          <p:cNvPr id="2" name="Title 1"/>
          <p:cNvSpPr>
            <a:spLocks noGrp="1"/>
          </p:cNvSpPr>
          <p:nvPr>
            <p:ph type="title"/>
          </p:nvPr>
        </p:nvSpPr>
        <p:spPr>
          <a:xfrm>
            <a:off x="1011238" y="6413580"/>
            <a:ext cx="10881360" cy="1662986"/>
          </a:xfrm>
          <a:prstGeom prst="rect">
            <a:avLst/>
          </a:prstGeom>
        </p:spPr>
        <p:txBody>
          <a:bodyPr lIns="0" tIns="0" rIns="0" bIns="0"/>
          <a:lstStyle>
            <a:lvl1pPr algn="l">
              <a:defRPr sz="5600" b="1" cap="none" baseline="0">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A341A90-00D2-42F4-81F2-7595D338E302}"/>
              </a:ext>
            </a:extLst>
          </p:cNvPr>
          <p:cNvSpPr>
            <a:spLocks noGrp="1"/>
          </p:cNvSpPr>
          <p:nvPr>
            <p:ph type="sldNum" sz="quarter" idx="12"/>
          </p:nvPr>
        </p:nvSpPr>
        <p:spPr>
          <a:xfrm>
            <a:off x="9174480" y="8898891"/>
            <a:ext cx="2987040" cy="511175"/>
          </a:xfrm>
          <a:prstGeom prst="rect">
            <a:avLst/>
          </a:prstGeom>
        </p:spPr>
        <p:txBody>
          <a:bodyPr/>
          <a:lstStyle>
            <a:lvl1pPr>
              <a:defRPr/>
            </a:lvl1pPr>
          </a:lstStyle>
          <a:p>
            <a:pPr>
              <a:defRPr/>
            </a:pPr>
            <a:fld id="{1DF25DB6-388F-4106-8E61-515121309E98}" type="slidenum">
              <a:rPr lang="en-GB" altLang="en-US"/>
              <a:pPr>
                <a:defRPr/>
              </a:pPr>
              <a:t>‹#›</a:t>
            </a:fld>
            <a:endParaRPr lang="en-GB" altLang="en-US"/>
          </a:p>
        </p:txBody>
      </p:sp>
      <p:pic>
        <p:nvPicPr>
          <p:cNvPr id="7" name="Picture 2" descr="Home Office logo">
            <a:extLst>
              <a:ext uri="{FF2B5EF4-FFF2-40B4-BE49-F238E27FC236}">
                <a16:creationId xmlns:a16="http://schemas.microsoft.com/office/drawing/2014/main" id="{CDAF5640-B694-49AE-A1C1-AC4E71F3B37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1765" y="8914448"/>
            <a:ext cx="2045779" cy="4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62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DC25C-0874-478D-A7D5-50A254047632}"/>
              </a:ext>
            </a:extLst>
          </p:cNvPr>
          <p:cNvSpPr/>
          <p:nvPr userDrawn="1"/>
        </p:nvSpPr>
        <p:spPr>
          <a:xfrm>
            <a:off x="251317" y="0"/>
            <a:ext cx="12550283" cy="1869840"/>
          </a:xfrm>
          <a:prstGeom prst="rect">
            <a:avLst/>
          </a:prstGeom>
          <a:gradFill>
            <a:gsLst>
              <a:gs pos="0">
                <a:srgbClr val="8F23B3"/>
              </a:gs>
              <a:gs pos="80000">
                <a:srgbClr val="BC7BCC"/>
              </a:gs>
              <a:gs pos="100000">
                <a:srgbClr val="DDBDE5"/>
              </a:gs>
            </a:gsLst>
            <a:lin ang="0" scaled="0"/>
          </a:gra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80160" rtl="0" eaLnBrk="0" fontAlgn="base" latinLnBrk="0" hangingPunct="0">
              <a:lnSpc>
                <a:spcPct val="100000"/>
              </a:lnSpc>
              <a:spcBef>
                <a:spcPct val="0"/>
              </a:spcBef>
              <a:spcAft>
                <a:spcPct val="0"/>
              </a:spcAft>
              <a:buClrTx/>
              <a:buSzTx/>
              <a:buFontTx/>
              <a:buNone/>
              <a:tabLst/>
              <a:defRPr/>
            </a:pPr>
            <a:endParaRPr kumimoji="0" lang="en-GB" sz="2520" b="0" i="0" u="none" strike="noStrike" kern="1200" cap="none" spc="0" normalizeH="0" baseline="0" noProof="0">
              <a:ln>
                <a:noFill/>
              </a:ln>
              <a:solidFill>
                <a:sysClr val="window" lastClr="FFFFFF"/>
              </a:solidFill>
              <a:effectLst/>
              <a:uLnTx/>
              <a:uFillTx/>
              <a:latin typeface="Arial"/>
              <a:ea typeface="+mn-ea"/>
              <a:cs typeface="+mn-cs"/>
            </a:endParaRPr>
          </a:p>
        </p:txBody>
      </p:sp>
      <p:sp>
        <p:nvSpPr>
          <p:cNvPr id="3" name="Content Placeholder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6A76A598-E422-45DB-BBDF-388C9060F3DD}"/>
              </a:ext>
            </a:extLst>
          </p:cNvPr>
          <p:cNvSpPr>
            <a:spLocks noGrp="1"/>
          </p:cNvSpPr>
          <p:nvPr>
            <p:ph type="sldNum" sz="quarter" idx="12"/>
          </p:nvPr>
        </p:nvSpPr>
        <p:spPr>
          <a:xfrm>
            <a:off x="9174480" y="8898891"/>
            <a:ext cx="2987040" cy="511175"/>
          </a:xfrm>
          <a:prstGeom prst="rect">
            <a:avLst/>
          </a:prstGeom>
        </p:spPr>
        <p:txBody>
          <a:bodyPr/>
          <a:lstStyle>
            <a:lvl1pPr>
              <a:defRPr/>
            </a:lvl1pPr>
          </a:lstStyle>
          <a:p>
            <a:pPr>
              <a:defRPr/>
            </a:pPr>
            <a:fld id="{69AFDEE6-F3B3-4A5C-8931-68D951D0D2D8}" type="slidenum">
              <a:rPr lang="en-GB" altLang="en-US"/>
              <a:pPr>
                <a:defRPr/>
              </a:pPr>
              <a:t>‹#›</a:t>
            </a:fld>
            <a:endParaRPr lang="en-GB" altLang="en-US"/>
          </a:p>
        </p:txBody>
      </p:sp>
      <p:sp>
        <p:nvSpPr>
          <p:cNvPr id="11" name="Title 1">
            <a:extLst>
              <a:ext uri="{FF2B5EF4-FFF2-40B4-BE49-F238E27FC236}">
                <a16:creationId xmlns:a16="http://schemas.microsoft.com/office/drawing/2014/main" id="{F2A4C274-12CA-4F1D-B9A1-800A223BEC7D}"/>
              </a:ext>
            </a:extLst>
          </p:cNvPr>
          <p:cNvSpPr>
            <a:spLocks noGrp="1"/>
          </p:cNvSpPr>
          <p:nvPr>
            <p:ph type="title"/>
          </p:nvPr>
        </p:nvSpPr>
        <p:spPr>
          <a:xfrm>
            <a:off x="251317" y="0"/>
            <a:ext cx="12550283" cy="1871346"/>
          </a:xfrm>
          <a:prstGeom prst="rect">
            <a:avLst/>
          </a:prstGeom>
          <a:noFill/>
        </p:spPr>
        <p:txBody>
          <a:bodyPr/>
          <a:lstStyle/>
          <a:p>
            <a:r>
              <a:rPr lang="en-US"/>
              <a:t>Click to edit Master title style</a:t>
            </a:r>
            <a:endParaRPr lang="en-GB"/>
          </a:p>
        </p:txBody>
      </p:sp>
      <p:pic>
        <p:nvPicPr>
          <p:cNvPr id="8" name="Picture 2" descr="Home Office logo">
            <a:extLst>
              <a:ext uri="{FF2B5EF4-FFF2-40B4-BE49-F238E27FC236}">
                <a16:creationId xmlns:a16="http://schemas.microsoft.com/office/drawing/2014/main" id="{07A76B20-577A-4030-B87F-25A1B2739D3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1765" y="8914448"/>
            <a:ext cx="2045779" cy="4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39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D22387-B219-42F2-AB03-F265EBCBE2C0}"/>
              </a:ext>
            </a:extLst>
          </p:cNvPr>
          <p:cNvSpPr/>
          <p:nvPr userDrawn="1"/>
        </p:nvSpPr>
        <p:spPr>
          <a:xfrm>
            <a:off x="251317" y="0"/>
            <a:ext cx="12550283" cy="1869840"/>
          </a:xfrm>
          <a:prstGeom prst="rect">
            <a:avLst/>
          </a:prstGeom>
          <a:gradFill>
            <a:gsLst>
              <a:gs pos="0">
                <a:srgbClr val="8F23B3"/>
              </a:gs>
              <a:gs pos="80000">
                <a:srgbClr val="BC7BCC"/>
              </a:gs>
              <a:gs pos="100000">
                <a:srgbClr val="DDBDE5"/>
              </a:gs>
            </a:gsLst>
            <a:lin ang="0" scaled="0"/>
          </a:gra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80160" rtl="0" eaLnBrk="0" fontAlgn="base" latinLnBrk="0" hangingPunct="0">
              <a:lnSpc>
                <a:spcPct val="100000"/>
              </a:lnSpc>
              <a:spcBef>
                <a:spcPct val="0"/>
              </a:spcBef>
              <a:spcAft>
                <a:spcPct val="0"/>
              </a:spcAft>
              <a:buClrTx/>
              <a:buSzTx/>
              <a:buFontTx/>
              <a:buNone/>
              <a:tabLst/>
              <a:defRPr/>
            </a:pPr>
            <a:endParaRPr kumimoji="0" lang="en-GB" sz="2520" b="0" i="0" u="none" strike="noStrike" kern="1200" cap="none" spc="0" normalizeH="0" baseline="0" noProof="0">
              <a:ln>
                <a:noFill/>
              </a:ln>
              <a:solidFill>
                <a:sysClr val="window" lastClr="FFFFFF"/>
              </a:solidFill>
              <a:effectLst/>
              <a:uLnTx/>
              <a:uFillTx/>
              <a:latin typeface="Arial"/>
              <a:ea typeface="+mn-ea"/>
              <a:cs typeface="+mn-cs"/>
            </a:endParaRPr>
          </a:p>
        </p:txBody>
      </p:sp>
      <p:sp>
        <p:nvSpPr>
          <p:cNvPr id="3" name="Text Placeholder 2"/>
          <p:cNvSpPr>
            <a:spLocks noGrp="1"/>
          </p:cNvSpPr>
          <p:nvPr>
            <p:ph type="body" idx="1"/>
          </p:nvPr>
        </p:nvSpPr>
        <p:spPr>
          <a:xfrm>
            <a:off x="640080" y="2149158"/>
            <a:ext cx="5656263" cy="895667"/>
          </a:xfrm>
        </p:spPr>
        <p:txBody>
          <a:bodyPr anchor="ctr" anchorCtr="0"/>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03036" y="2149158"/>
            <a:ext cx="5658485" cy="895667"/>
          </a:xfrm>
        </p:spPr>
        <p:txBody>
          <a:bodyPr anchor="ctr" anchorCtr="0"/>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94DEC3DE-7AD3-46E7-A390-4FD865E38D81}"/>
              </a:ext>
            </a:extLst>
          </p:cNvPr>
          <p:cNvSpPr>
            <a:spLocks noGrp="1"/>
          </p:cNvSpPr>
          <p:nvPr>
            <p:ph type="title"/>
          </p:nvPr>
        </p:nvSpPr>
        <p:spPr>
          <a:xfrm>
            <a:off x="251314" y="0"/>
            <a:ext cx="12550283" cy="1871346"/>
          </a:xfrm>
          <a:prstGeom prst="rect">
            <a:avLst/>
          </a:prstGeom>
          <a:noFill/>
        </p:spPr>
        <p:txBody>
          <a:bodyPr/>
          <a:lstStyle/>
          <a:p>
            <a:r>
              <a:rPr lang="en-US"/>
              <a:t>Click to edit Master title style</a:t>
            </a:r>
            <a:endParaRPr lang="en-GB"/>
          </a:p>
        </p:txBody>
      </p:sp>
      <p:sp>
        <p:nvSpPr>
          <p:cNvPr id="10" name="Slide Number Placeholder 8">
            <a:extLst>
              <a:ext uri="{FF2B5EF4-FFF2-40B4-BE49-F238E27FC236}">
                <a16:creationId xmlns:a16="http://schemas.microsoft.com/office/drawing/2014/main" id="{F61B880B-9EB7-4892-BB30-CE9F63385B6B}"/>
              </a:ext>
            </a:extLst>
          </p:cNvPr>
          <p:cNvSpPr>
            <a:spLocks noGrp="1"/>
          </p:cNvSpPr>
          <p:nvPr>
            <p:ph type="sldNum" sz="quarter" idx="12"/>
          </p:nvPr>
        </p:nvSpPr>
        <p:spPr>
          <a:xfrm>
            <a:off x="9174480" y="8898891"/>
            <a:ext cx="2987040" cy="511175"/>
          </a:xfrm>
          <a:prstGeom prst="rect">
            <a:avLst/>
          </a:prstGeom>
        </p:spPr>
        <p:txBody>
          <a:bodyPr/>
          <a:lstStyle>
            <a:lvl1pPr>
              <a:defRPr/>
            </a:lvl1pPr>
          </a:lstStyle>
          <a:p>
            <a:pPr>
              <a:defRPr/>
            </a:pPr>
            <a:fld id="{EA39DD8A-456C-471F-8FAE-0721E428006B}" type="slidenum">
              <a:rPr lang="en-GB" altLang="en-US"/>
              <a:pPr>
                <a:defRPr/>
              </a:pPr>
              <a:t>‹#›</a:t>
            </a:fld>
            <a:endParaRPr lang="en-GB" altLang="en-US"/>
          </a:p>
        </p:txBody>
      </p:sp>
      <p:pic>
        <p:nvPicPr>
          <p:cNvPr id="14" name="Picture 2" descr="Home Office logo">
            <a:extLst>
              <a:ext uri="{FF2B5EF4-FFF2-40B4-BE49-F238E27FC236}">
                <a16:creationId xmlns:a16="http://schemas.microsoft.com/office/drawing/2014/main" id="{5758C1D7-AE2F-45C2-8D9E-3748CA14436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1765" y="8914448"/>
            <a:ext cx="2045779" cy="4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2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2AD679-90D8-4529-A445-228282AE3D3D}"/>
              </a:ext>
            </a:extLst>
          </p:cNvPr>
          <p:cNvSpPr/>
          <p:nvPr userDrawn="1"/>
        </p:nvSpPr>
        <p:spPr>
          <a:xfrm>
            <a:off x="251317" y="0"/>
            <a:ext cx="12550283" cy="1869840"/>
          </a:xfrm>
          <a:prstGeom prst="rect">
            <a:avLst/>
          </a:prstGeom>
          <a:gradFill>
            <a:gsLst>
              <a:gs pos="0">
                <a:srgbClr val="8F23B3"/>
              </a:gs>
              <a:gs pos="80000">
                <a:srgbClr val="BC7BCC"/>
              </a:gs>
              <a:gs pos="100000">
                <a:srgbClr val="DDBDE5"/>
              </a:gs>
            </a:gsLst>
            <a:lin ang="0" scaled="0"/>
          </a:gradFill>
          <a:ln w="25400" cap="flat" cmpd="sng" algn="ctr">
            <a:noFill/>
            <a:prstDash val="solid"/>
          </a:ln>
          <a:effectLst/>
        </p:spPr>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80160" rtl="0" eaLnBrk="0" fontAlgn="base" latinLnBrk="0" hangingPunct="0">
              <a:lnSpc>
                <a:spcPct val="100000"/>
              </a:lnSpc>
              <a:spcBef>
                <a:spcPct val="0"/>
              </a:spcBef>
              <a:spcAft>
                <a:spcPct val="0"/>
              </a:spcAft>
              <a:buClrTx/>
              <a:buSzTx/>
              <a:buFontTx/>
              <a:buNone/>
              <a:tabLst/>
              <a:defRPr/>
            </a:pPr>
            <a:endParaRPr kumimoji="0" lang="en-GB" sz="2520" b="0" i="0" u="none" strike="noStrike" kern="1200" cap="none" spc="0" normalizeH="0" baseline="0" noProof="0">
              <a:ln>
                <a:noFill/>
              </a:ln>
              <a:solidFill>
                <a:sysClr val="window" lastClr="FFFFFF"/>
              </a:solidFill>
              <a:effectLst/>
              <a:uLnTx/>
              <a:uFillTx/>
              <a:latin typeface="Arial"/>
              <a:ea typeface="+mn-ea"/>
              <a:cs typeface="+mn-cs"/>
            </a:endParaRPr>
          </a:p>
        </p:txBody>
      </p:sp>
      <p:sp>
        <p:nvSpPr>
          <p:cNvPr id="2" name="Title 1"/>
          <p:cNvSpPr>
            <a:spLocks noGrp="1"/>
          </p:cNvSpPr>
          <p:nvPr>
            <p:ph type="title"/>
          </p:nvPr>
        </p:nvSpPr>
        <p:spPr>
          <a:xfrm>
            <a:off x="251317" y="1"/>
            <a:ext cx="12550283" cy="1871345"/>
          </a:xfrm>
          <a:prstGeom prst="rect">
            <a:avLst/>
          </a:prstGeom>
          <a:noFill/>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id="{DE6836B5-3CBB-4416-BB36-64A12E9595E5}"/>
              </a:ext>
            </a:extLst>
          </p:cNvPr>
          <p:cNvSpPr>
            <a:spLocks noGrp="1"/>
          </p:cNvSpPr>
          <p:nvPr>
            <p:ph type="sldNum" sz="quarter" idx="12"/>
          </p:nvPr>
        </p:nvSpPr>
        <p:spPr>
          <a:xfrm>
            <a:off x="9174480" y="8898891"/>
            <a:ext cx="2987040" cy="511175"/>
          </a:xfrm>
          <a:prstGeom prst="rect">
            <a:avLst/>
          </a:prstGeom>
        </p:spPr>
        <p:txBody>
          <a:bodyPr/>
          <a:lstStyle>
            <a:lvl1pPr>
              <a:defRPr/>
            </a:lvl1pPr>
          </a:lstStyle>
          <a:p>
            <a:pPr>
              <a:defRPr/>
            </a:pPr>
            <a:fld id="{894F3ADB-BFD2-4E5D-9C80-A2CD14F5E083}" type="slidenum">
              <a:rPr lang="en-GB" altLang="en-US"/>
              <a:pPr>
                <a:defRPr/>
              </a:pPr>
              <a:t>‹#›</a:t>
            </a:fld>
            <a:endParaRPr lang="en-GB" altLang="en-US"/>
          </a:p>
        </p:txBody>
      </p:sp>
      <p:pic>
        <p:nvPicPr>
          <p:cNvPr id="9" name="Picture 2" descr="Home Office logo">
            <a:extLst>
              <a:ext uri="{FF2B5EF4-FFF2-40B4-BE49-F238E27FC236}">
                <a16:creationId xmlns:a16="http://schemas.microsoft.com/office/drawing/2014/main" id="{FCCCE423-5521-44F5-90B5-2FD9B6BB79F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1765" y="8914448"/>
            <a:ext cx="2045779" cy="4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095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FC89055-ED26-4F57-972F-18CBB7BF91D7}"/>
              </a:ext>
            </a:extLst>
          </p:cNvPr>
          <p:cNvSpPr>
            <a:spLocks noGrp="1"/>
          </p:cNvSpPr>
          <p:nvPr>
            <p:ph type="body" idx="1"/>
          </p:nvPr>
        </p:nvSpPr>
        <p:spPr bwMode="auto">
          <a:xfrm>
            <a:off x="640080" y="2240281"/>
            <a:ext cx="11521440" cy="6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7" name="Slide Number Placeholder 2">
            <a:extLst>
              <a:ext uri="{FF2B5EF4-FFF2-40B4-BE49-F238E27FC236}">
                <a16:creationId xmlns:a16="http://schemas.microsoft.com/office/drawing/2014/main" id="{81F5E717-C918-4108-AFDC-278A282FB20C}"/>
              </a:ext>
            </a:extLst>
          </p:cNvPr>
          <p:cNvSpPr>
            <a:spLocks noGrp="1"/>
          </p:cNvSpPr>
          <p:nvPr>
            <p:ph type="sldNum" sz="quarter" idx="4"/>
          </p:nvPr>
        </p:nvSpPr>
        <p:spPr>
          <a:xfrm>
            <a:off x="9174480" y="8898891"/>
            <a:ext cx="2987040" cy="511175"/>
          </a:xfrm>
          <a:prstGeom prst="rect">
            <a:avLst/>
          </a:prstGeom>
        </p:spPr>
        <p:txBody>
          <a:bodyPr anchor="ctr" anchorCtr="0"/>
          <a:lstStyle>
            <a:lvl1pPr algn="r">
              <a:defRPr sz="1400"/>
            </a:lvl1pPr>
          </a:lstStyle>
          <a:p>
            <a:pPr>
              <a:defRPr/>
            </a:pPr>
            <a:fld id="{4BBBF029-41AF-4A9E-AF99-AE19D5E4A990}" type="slidenum">
              <a:rPr lang="en-GB" altLang="en-US" smtClean="0"/>
              <a:pPr>
                <a:defRPr/>
              </a:pPr>
              <a:t>‹#›</a:t>
            </a:fld>
            <a:endParaRPr lang="en-GB" altLang="en-US"/>
          </a:p>
        </p:txBody>
      </p:sp>
      <p:sp>
        <p:nvSpPr>
          <p:cNvPr id="2" name="Rectangle 1" descr="Decorative image">
            <a:extLst>
              <a:ext uri="{FF2B5EF4-FFF2-40B4-BE49-F238E27FC236}">
                <a16:creationId xmlns:a16="http://schemas.microsoft.com/office/drawing/2014/main" id="{E9E18CD3-53E0-4981-8304-EDBFEE3D7529}"/>
              </a:ext>
            </a:extLst>
          </p:cNvPr>
          <p:cNvSpPr/>
          <p:nvPr userDrawn="1"/>
        </p:nvSpPr>
        <p:spPr>
          <a:xfrm>
            <a:off x="0" y="0"/>
            <a:ext cx="252000" cy="96012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hf hdr="0" ftr="0" dt="0"/>
  <p:txStyles>
    <p:titleStyle>
      <a:lvl1pPr algn="l" rtl="0" eaLnBrk="1" fontAlgn="base" hangingPunct="1">
        <a:spcBef>
          <a:spcPct val="0"/>
        </a:spcBef>
        <a:spcAft>
          <a:spcPct val="0"/>
        </a:spcAft>
        <a:defRPr sz="36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bg1"/>
          </a:solidFill>
          <a:latin typeface="Arial" charset="0"/>
          <a:cs typeface="Arial" charset="0"/>
        </a:defRPr>
      </a:lvl2pPr>
      <a:lvl3pPr algn="l" rtl="0" eaLnBrk="1" fontAlgn="base" hangingPunct="1">
        <a:spcBef>
          <a:spcPct val="0"/>
        </a:spcBef>
        <a:spcAft>
          <a:spcPct val="0"/>
        </a:spcAft>
        <a:defRPr sz="3600" b="1">
          <a:solidFill>
            <a:schemeClr val="bg1"/>
          </a:solidFill>
          <a:latin typeface="Arial" charset="0"/>
          <a:cs typeface="Arial" charset="0"/>
        </a:defRPr>
      </a:lvl3pPr>
      <a:lvl4pPr algn="l" rtl="0" eaLnBrk="1" fontAlgn="base" hangingPunct="1">
        <a:spcBef>
          <a:spcPct val="0"/>
        </a:spcBef>
        <a:spcAft>
          <a:spcPct val="0"/>
        </a:spcAft>
        <a:defRPr sz="3600" b="1">
          <a:solidFill>
            <a:schemeClr val="bg1"/>
          </a:solidFill>
          <a:latin typeface="Arial" charset="0"/>
          <a:cs typeface="Arial" charset="0"/>
        </a:defRPr>
      </a:lvl4pPr>
      <a:lvl5pPr algn="l" rtl="0" eaLnBrk="1" fontAlgn="base" hangingPunct="1">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p:titleStyle>
    <p:bodyStyle>
      <a:lvl1pPr marL="250825" indent="-250825" algn="l" rtl="0" eaLnBrk="1" fontAlgn="base" hangingPunct="1">
        <a:spcBef>
          <a:spcPct val="20000"/>
        </a:spcBef>
        <a:spcAft>
          <a:spcPct val="0"/>
        </a:spcAft>
        <a:buClr>
          <a:srgbClr val="732282"/>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32282"/>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08075" indent="-193675" algn="l" rtl="0" eaLnBrk="1" fontAlgn="base" hangingPunct="1">
        <a:spcBef>
          <a:spcPct val="20000"/>
        </a:spcBef>
        <a:spcAft>
          <a:spcPct val="0"/>
        </a:spcAft>
        <a:buClr>
          <a:srgbClr val="732282"/>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732282"/>
        </a:buClr>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732282"/>
        </a:buClr>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CSAdvocacySupportFund@homeoffice.gov.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WCSAdvocacySupportFund@homeoffice.gov.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br01.safelinks.protection.outlook.com/?url=https%3A%2F%2Fhomeoffice.brandworkz.com%2Fbms%2F%3Flink%3D62E9EF0A&amp;data=04%7C01%7CLydia.Marslen-Wilson%40homeoffice.gov.uk%7Cc4b245549d8a4d184ace08d9ae7941e9%7Cf24d93ecb2914192a08af182245945c2%7C0%7C0%7C637732658075149281%7CUnknown%7CTWFpbGZsb3d8eyJWIjoiMC4wLjAwMDAiLCJQIjoiV2luMzIiLCJBTiI6Ik1haWwiLCJXVCI6Mn0%3D%7C3000&amp;sdata=bOGLsdfUA7I8Vxz0ebRGAJ0oFR75D1kO6zePz2ygyC0%3D&amp;reserved=0" TargetMode="External"/><Relationship Id="rId2" Type="http://schemas.openxmlformats.org/officeDocument/2006/relationships/hyperlink" Target="https://gbr01.safelinks.protection.outlook.com/?url=https%3A%2F%2Fhomeoffice.brandworkz.com%2Fbms%2F%3Flink%3DD15DDCF9&amp;data=04%7C01%7CLydia.Marslen-Wilson%40homeoffice.gov.uk%7Cc4b245549d8a4d184ace08d9ae7941e9%7Cf24d93ecb2914192a08af182245945c2%7C0%7C0%7C637732658075149281%7CUnknown%7CTWFpbGZsb3d8eyJWIjoiMC4wLjAwMDAiLCJQIjoiV2luMzIiLCJBTiI6Ik1haWwiLCJXVCI6Mn0%3D%7C3000&amp;sdata=SrvoiOIZu0z%2BpT5N5bxHWGUBkknLZuCYy%2BrtxrOGAyw%3D&amp;reserved=0" TargetMode="External"/><Relationship Id="rId1" Type="http://schemas.openxmlformats.org/officeDocument/2006/relationships/slideLayout" Target="../slideLayouts/slideLayout2.xml"/><Relationship Id="rId6" Type="http://schemas.openxmlformats.org/officeDocument/2006/relationships/hyperlink" Target="https://www.find-government-grants.service.gov.uk/" TargetMode="External"/><Relationship Id="rId5" Type="http://schemas.openxmlformats.org/officeDocument/2006/relationships/hyperlink" Target="https://www.gov.uk/apply-windrush-compensation-scheme" TargetMode="External"/><Relationship Id="rId4" Type="http://schemas.openxmlformats.org/officeDocument/2006/relationships/hyperlink" Target="https://www.gov.uk/government/publications/windrush-schem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B5CFB9-7E62-45B7-95A7-992FB084C8B9}"/>
              </a:ext>
            </a:extLst>
          </p:cNvPr>
          <p:cNvSpPr>
            <a:spLocks noGrp="1"/>
          </p:cNvSpPr>
          <p:nvPr>
            <p:ph type="body" sz="quarter" idx="10"/>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4008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8016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92024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56032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20040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84048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48056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5120640" algn="l" defTabSz="12801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GB" sz="2800" dirty="0"/>
              <a:t>Date: 15</a:t>
            </a:r>
            <a:r>
              <a:rPr lang="en-GB" sz="2800" baseline="30000" dirty="0"/>
              <a:t>th</a:t>
            </a:r>
            <a:r>
              <a:rPr lang="en-GB" sz="2800" dirty="0"/>
              <a:t> and </a:t>
            </a:r>
            <a:r>
              <a:rPr lang="en-GB" sz="2800"/>
              <a:t>23</a:t>
            </a:r>
            <a:r>
              <a:rPr lang="en-GB" sz="2800" baseline="30000"/>
              <a:t>rd</a:t>
            </a:r>
            <a:r>
              <a:rPr lang="en-GB" sz="2800"/>
              <a:t> January</a:t>
            </a:r>
            <a:endParaRPr lang="en-GB" sz="2800" dirty="0"/>
          </a:p>
        </p:txBody>
      </p:sp>
      <p:sp>
        <p:nvSpPr>
          <p:cNvPr id="7" name="Title 6">
            <a:extLst>
              <a:ext uri="{FF2B5EF4-FFF2-40B4-BE49-F238E27FC236}">
                <a16:creationId xmlns:a16="http://schemas.microsoft.com/office/drawing/2014/main" id="{4CEF0C91-662D-4C12-9F2D-D6FD41CF150E}"/>
              </a:ext>
            </a:extLst>
          </p:cNvPr>
          <p:cNvSpPr>
            <a:spLocks noGrp="1"/>
          </p:cNvSpPr>
          <p:nvPr>
            <p:ph type="ctrTitle"/>
          </p:nvPr>
        </p:nvSpPr>
        <p:spPr>
          <a:xfrm>
            <a:off x="1143000" y="2660904"/>
            <a:ext cx="11183112" cy="1636776"/>
          </a:xfrm>
        </p:spPr>
        <p:txBody>
          <a:bodyPr/>
          <a:lstStyle/>
          <a:p>
            <a:pPr algn="ctr"/>
            <a:br>
              <a:rPr lang="en-GB" dirty="0">
                <a:solidFill>
                  <a:schemeClr val="tx1"/>
                </a:solidFill>
              </a:rPr>
            </a:br>
            <a:r>
              <a:rPr lang="en-GB" dirty="0">
                <a:latin typeface="+mn-lt"/>
                <a:cs typeface="Times New Roman" panose="02020603050405020304" pitchFamily="18" charset="0"/>
              </a:rPr>
              <a:t>Windrush Compensation Advocacy Support Fund (WCASF) </a:t>
            </a:r>
            <a:br>
              <a:rPr lang="en-GB" dirty="0">
                <a:latin typeface="+mn-lt"/>
                <a:cs typeface="Times New Roman" panose="02020603050405020304" pitchFamily="18" charset="0"/>
              </a:rPr>
            </a:br>
            <a:r>
              <a:rPr lang="en-GB" dirty="0">
                <a:latin typeface="+mn-lt"/>
                <a:cs typeface="Times New Roman" panose="02020603050405020304" pitchFamily="18" charset="0"/>
              </a:rPr>
              <a:t> </a:t>
            </a:r>
            <a:br>
              <a:rPr lang="en-GB" dirty="0">
                <a:latin typeface="+mn-lt"/>
                <a:cs typeface="Times New Roman" panose="02020603050405020304" pitchFamily="18" charset="0"/>
              </a:rPr>
            </a:br>
            <a:br>
              <a:rPr lang="en-GB" dirty="0">
                <a:latin typeface="+mn-lt"/>
                <a:cs typeface="Times New Roman" panose="02020603050405020304" pitchFamily="18" charset="0"/>
              </a:rPr>
            </a:br>
            <a:r>
              <a:rPr lang="en-GB" dirty="0">
                <a:latin typeface="+mn-lt"/>
                <a:cs typeface="Times New Roman" panose="02020603050405020304" pitchFamily="18" charset="0"/>
              </a:rPr>
              <a:t>Year 2 - Information Session</a:t>
            </a:r>
            <a:br>
              <a:rPr lang="en-GB" dirty="0">
                <a:solidFill>
                  <a:schemeClr val="tx1"/>
                </a:solidFill>
              </a:rPr>
            </a:br>
            <a:br>
              <a:rPr lang="en-GB" dirty="0">
                <a:solidFill>
                  <a:schemeClr val="tx1"/>
                </a:solidFill>
              </a:rPr>
            </a:br>
            <a:r>
              <a:rPr lang="en-GB" sz="3600" b="1" dirty="0">
                <a:latin typeface="+mn-lt"/>
                <a:ea typeface="Times New Roman" panose="02020603050405020304" pitchFamily="18" charset="0"/>
                <a:cs typeface="Times New Roman" panose="02020603050405020304" pitchFamily="18" charset="0"/>
              </a:rPr>
              <a:t>Hosted by the Home Office </a:t>
            </a:r>
            <a:r>
              <a:rPr lang="en-GB" dirty="0">
                <a:latin typeface="+mn-lt"/>
                <a:ea typeface="Times New Roman" panose="02020603050405020304" pitchFamily="18" charset="0"/>
                <a:cs typeface="Times New Roman" panose="02020603050405020304" pitchFamily="18" charset="0"/>
              </a:rPr>
              <a:t>WCASF </a:t>
            </a:r>
            <a:r>
              <a:rPr lang="en-GB" sz="3600" b="1" dirty="0">
                <a:latin typeface="+mn-lt"/>
                <a:ea typeface="Times New Roman" panose="02020603050405020304" pitchFamily="18" charset="0"/>
                <a:cs typeface="Times New Roman" panose="02020603050405020304" pitchFamily="18" charset="0"/>
              </a:rPr>
              <a:t>Team</a:t>
            </a:r>
            <a:br>
              <a:rPr lang="en-GB" sz="3600" b="1" dirty="0">
                <a:latin typeface="+mn-lt"/>
                <a:ea typeface="Times New Roman" panose="02020603050405020304" pitchFamily="18" charset="0"/>
                <a:cs typeface="Times New Roman" panose="02020603050405020304" pitchFamily="18" charset="0"/>
              </a:rPr>
            </a:br>
            <a:br>
              <a:rPr lang="en-GB"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227321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4088-6B0E-99A0-AC8E-2AA3BF9C04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728204-BF69-8316-7B4A-D8EF06D7A92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FDBD5BF-4184-00ED-0CB2-1690896CDA03}"/>
              </a:ext>
            </a:extLst>
          </p:cNvPr>
          <p:cNvSpPr>
            <a:spLocks noGrp="1"/>
          </p:cNvSpPr>
          <p:nvPr>
            <p:ph type="title"/>
          </p:nvPr>
        </p:nvSpPr>
        <p:spPr/>
        <p:txBody>
          <a:bodyPr/>
          <a:lstStyle/>
          <a:p>
            <a:br>
              <a:rPr lang="en-GB" dirty="0"/>
            </a:br>
            <a:endParaRPr lang="en-GB" dirty="0"/>
          </a:p>
        </p:txBody>
      </p:sp>
      <p:sp>
        <p:nvSpPr>
          <p:cNvPr id="5" name="Content Placeholder 4">
            <a:extLst>
              <a:ext uri="{FF2B5EF4-FFF2-40B4-BE49-F238E27FC236}">
                <a16:creationId xmlns:a16="http://schemas.microsoft.com/office/drawing/2014/main" id="{B08D4D68-7DD5-0E1A-CF1C-DC0879E8FBE9}"/>
              </a:ext>
            </a:extLst>
          </p:cNvPr>
          <p:cNvSpPr>
            <a:spLocks noGrp="1"/>
          </p:cNvSpPr>
          <p:nvPr>
            <p:ph idx="1"/>
          </p:nvPr>
        </p:nvSpPr>
        <p:spPr>
          <a:xfrm>
            <a:off x="430458" y="1494678"/>
            <a:ext cx="12192000" cy="7243827"/>
          </a:xfrm>
        </p:spPr>
        <p:txBody>
          <a:bodyPr/>
          <a:lstStyle/>
          <a:p>
            <a:pPr marL="0" indent="0">
              <a:lnSpc>
                <a:spcPct val="120000"/>
              </a:lnSpc>
              <a:buNone/>
            </a:pPr>
            <a:endParaRPr lang="en-GB" sz="1700" b="1" u="sng"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None/>
            </a:pPr>
            <a:r>
              <a:rPr lang="en-GB" sz="2400" dirty="0">
                <a:solidFill>
                  <a:srgbClr val="000000"/>
                </a:solidFill>
              </a:rPr>
              <a:t>  </a:t>
            </a:r>
          </a:p>
          <a:p>
            <a:pPr marL="0" lvl="0" indent="0">
              <a:lnSpc>
                <a:spcPct val="107000"/>
              </a:lnSpc>
              <a:buNone/>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917424-6C76-79F3-573B-D7B4A14EA348}"/>
              </a:ext>
            </a:extLst>
          </p:cNvPr>
          <p:cNvSpPr txBox="1"/>
          <p:nvPr/>
        </p:nvSpPr>
        <p:spPr>
          <a:xfrm>
            <a:off x="251012" y="1998673"/>
            <a:ext cx="12550282" cy="7663380"/>
          </a:xfrm>
          <a:prstGeom prst="rect">
            <a:avLst/>
          </a:prstGeom>
          <a:noFill/>
        </p:spPr>
        <p:txBody>
          <a:bodyPr wrap="square">
            <a:spAutoFit/>
          </a:bodyPr>
          <a:lstStyle/>
          <a:p>
            <a:r>
              <a:rPr lang="en-GB" sz="1600" b="1" u="sng" dirty="0">
                <a:solidFill>
                  <a:srgbClr val="000000"/>
                </a:solidFill>
              </a:rPr>
              <a:t>Travel</a:t>
            </a:r>
          </a:p>
          <a:p>
            <a:endParaRPr lang="en-GB" sz="1600" b="1" u="sng" dirty="0">
              <a:solidFill>
                <a:srgbClr val="000000"/>
              </a:solidFill>
            </a:endParaRPr>
          </a:p>
          <a:p>
            <a:pPr>
              <a:lnSpc>
                <a:spcPts val="1376"/>
              </a:lnSpc>
              <a:spcAft>
                <a:spcPts val="800"/>
              </a:spcAft>
            </a:pPr>
            <a:r>
              <a:rPr lang="en-GB" sz="1600" b="1" dirty="0">
                <a:solidFill>
                  <a:srgbClr val="000000"/>
                </a:solidFill>
              </a:rPr>
              <a:t>All travel expenses must be directly related to project delivery and fall under one of the following purposes: </a:t>
            </a:r>
          </a:p>
          <a:p>
            <a:pPr>
              <a:lnSpc>
                <a:spcPts val="1376"/>
              </a:lnSpc>
              <a:buFont typeface="Arial" panose="020B0604020202020204" pitchFamily="34" charset="0"/>
              <a:buChar char="•"/>
            </a:pPr>
            <a:r>
              <a:rPr lang="en-GB" sz="1600" dirty="0">
                <a:solidFill>
                  <a:srgbClr val="000000"/>
                </a:solidFill>
              </a:rPr>
              <a:t>Delivering a pop-up hub within your region. </a:t>
            </a: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Providing face-to-face support to a potential claimant who is unable to travel or be supported digitally. </a:t>
            </a:r>
          </a:p>
          <a:p>
            <a:pPr>
              <a:lnSpc>
                <a:spcPts val="1376"/>
              </a:lnSpc>
            </a:pPr>
            <a:endParaRPr lang="en-GB" sz="1600" dirty="0">
              <a:solidFill>
                <a:srgbClr val="000000"/>
              </a:solidFill>
            </a:endParaRPr>
          </a:p>
          <a:p>
            <a:pPr marL="342900" lvl="0" indent="-342900">
              <a:lnSpc>
                <a:spcPts val="1376"/>
              </a:lnSpc>
              <a:spcBef>
                <a:spcPct val="20000"/>
              </a:spcBef>
              <a:spcAft>
                <a:spcPts val="800"/>
              </a:spcAft>
              <a:buClr>
                <a:srgbClr val="00C0B5"/>
              </a:buClr>
              <a:defRPr/>
            </a:pPr>
            <a:r>
              <a:rPr lang="en-GB" sz="1600" dirty="0">
                <a:solidFill>
                  <a:srgbClr val="000000"/>
                </a:solidFill>
              </a:rPr>
              <a:t>Eligible costs include: </a:t>
            </a:r>
          </a:p>
          <a:p>
            <a:pPr>
              <a:lnSpc>
                <a:spcPts val="1376"/>
              </a:lnSpc>
              <a:buFont typeface="Arial" panose="020B0604020202020204" pitchFamily="34" charset="0"/>
              <a:buChar char="•"/>
            </a:pPr>
            <a:r>
              <a:rPr lang="en-GB" sz="1600" dirty="0">
                <a:solidFill>
                  <a:srgbClr val="000000"/>
                </a:solidFill>
              </a:rPr>
              <a:t>Public transport must be used wherever possible. Standard class tickets must be booked, prebooked where possible, for up to 2 staff members per visit. Travel costs must be supported with evidence of purchase.</a:t>
            </a:r>
          </a:p>
          <a:p>
            <a:pPr>
              <a:lnSpc>
                <a:spcPts val="1376"/>
              </a:lnSpc>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If travelling by car, mileage will be reimbursed at the HMRC approved rate (currently £0.45 per mile).</a:t>
            </a:r>
          </a:p>
          <a:p>
            <a:pPr>
              <a:lnSpc>
                <a:spcPts val="1376"/>
              </a:lnSpc>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Overnight accommodation can be booked in exceptional circumstances if it would be unreasonable for the staff members to travel back on the same day. Bookings for overnight accommodation must be preapproved by the Live Running Team.</a:t>
            </a:r>
          </a:p>
          <a:p>
            <a:pPr>
              <a:lnSpc>
                <a:spcPts val="1376"/>
              </a:lnSpc>
              <a:buFont typeface="Arial" panose="020B0604020202020204" pitchFamily="34" charset="0"/>
              <a:buChar char="•"/>
            </a:pPr>
            <a:endParaRPr lang="en-GB" sz="1600" b="1" dirty="0">
              <a:solidFill>
                <a:srgbClr val="000000"/>
              </a:solidFill>
            </a:endParaRP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r>
              <a:rPr lang="en-GB" sz="1600" b="1" u="sng" dirty="0">
                <a:solidFill>
                  <a:srgbClr val="000000"/>
                </a:solidFill>
              </a:rPr>
              <a:t>Start-up Costs</a:t>
            </a:r>
          </a:p>
          <a:p>
            <a:pPr>
              <a:lnSpc>
                <a:spcPts val="1376"/>
              </a:lnSpc>
              <a:buFont typeface="Arial" panose="020B0604020202020204" pitchFamily="34" charset="0"/>
              <a:buChar char="•"/>
            </a:pPr>
            <a:endParaRPr lang="en-GB" sz="1600" b="1" dirty="0">
              <a:solidFill>
                <a:srgbClr val="000000"/>
              </a:solidFill>
            </a:endParaRPr>
          </a:p>
          <a:p>
            <a:pPr>
              <a:lnSpc>
                <a:spcPts val="1376"/>
              </a:lnSpc>
            </a:pPr>
            <a:r>
              <a:rPr lang="en-GB" sz="1600" b="1" dirty="0">
                <a:solidFill>
                  <a:srgbClr val="000000"/>
                </a:solidFill>
              </a:rPr>
              <a:t>This covers the costs associated with the mobilisation plan to allow the swift implementation and successful delivery of the project. (specifically costs needed to mobilise)  </a:t>
            </a:r>
          </a:p>
          <a:p>
            <a:pPr>
              <a:lnSpc>
                <a:spcPts val="1376"/>
              </a:lnSpc>
              <a:buFont typeface="Arial" panose="020B0604020202020204" pitchFamily="34" charset="0"/>
              <a:buChar char="•"/>
            </a:pPr>
            <a:endParaRPr lang="en-GB" sz="1600" b="1" dirty="0">
              <a:solidFill>
                <a:srgbClr val="000000"/>
              </a:solidFill>
            </a:endParaRPr>
          </a:p>
          <a:p>
            <a:pPr>
              <a:lnSpc>
                <a:spcPts val="1376"/>
              </a:lnSpc>
            </a:pPr>
            <a:r>
              <a:rPr lang="en-GB" sz="1600" b="1" dirty="0">
                <a:solidFill>
                  <a:srgbClr val="000000"/>
                </a:solidFill>
              </a:rPr>
              <a:t>Eligible costs include: </a:t>
            </a:r>
          </a:p>
          <a:p>
            <a:pPr>
              <a:lnSpc>
                <a:spcPts val="1376"/>
              </a:lnSpc>
            </a:pPr>
            <a:endParaRPr lang="en-GB" sz="1600" b="1" dirty="0">
              <a:solidFill>
                <a:srgbClr val="000000"/>
              </a:solidFill>
            </a:endParaRPr>
          </a:p>
          <a:p>
            <a:pPr>
              <a:lnSpc>
                <a:spcPts val="1376"/>
              </a:lnSpc>
              <a:buFont typeface="Arial" panose="020B0604020202020204" pitchFamily="34" charset="0"/>
              <a:buChar char="•"/>
            </a:pPr>
            <a:r>
              <a:rPr lang="en-GB" sz="1600" dirty="0">
                <a:solidFill>
                  <a:srgbClr val="000000"/>
                </a:solidFill>
              </a:rPr>
              <a:t>Initial venue hire. </a:t>
            </a: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Initial marketing expenses.</a:t>
            </a:r>
          </a:p>
          <a:p>
            <a:pPr>
              <a:lnSpc>
                <a:spcPts val="1376"/>
              </a:lnSpc>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Development and delivery of staff training directly related to WCS advocacy support. </a:t>
            </a: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r>
              <a:rPr lang="en-GB" sz="1600" dirty="0">
                <a:solidFill>
                  <a:srgbClr val="000000"/>
                </a:solidFill>
              </a:rPr>
              <a:t>Staffing costs directly related to these activities.  </a:t>
            </a:r>
          </a:p>
          <a:p>
            <a:pPr>
              <a:lnSpc>
                <a:spcPts val="1376"/>
              </a:lnSpc>
              <a:buFont typeface="Arial" panose="020B0604020202020204" pitchFamily="34" charset="0"/>
              <a:buChar char="•"/>
            </a:pPr>
            <a:endParaRPr lang="en-GB" sz="1600" b="1" dirty="0">
              <a:solidFill>
                <a:srgbClr val="000000"/>
              </a:solidFill>
            </a:endParaRPr>
          </a:p>
          <a:p>
            <a:pPr>
              <a:lnSpc>
                <a:spcPts val="1376"/>
              </a:lnSpc>
              <a:buFont typeface="Arial" panose="020B0604020202020204" pitchFamily="34" charset="0"/>
              <a:buChar char="•"/>
            </a:pPr>
            <a:r>
              <a:rPr lang="en-GB" sz="1600" b="1" dirty="0">
                <a:solidFill>
                  <a:srgbClr val="000000"/>
                </a:solidFill>
              </a:rPr>
              <a:t>Non-Eligible Costs: </a:t>
            </a:r>
          </a:p>
          <a:p>
            <a:pPr>
              <a:lnSpc>
                <a:spcPts val="1376"/>
              </a:lnSpc>
              <a:buFont typeface="Arial" panose="020B0604020202020204" pitchFamily="34" charset="0"/>
              <a:buChar char="•"/>
            </a:pPr>
            <a:endParaRPr lang="en-GB" sz="1600" b="1" dirty="0">
              <a:solidFill>
                <a:srgbClr val="000000"/>
              </a:solidFill>
            </a:endParaRPr>
          </a:p>
          <a:p>
            <a:pPr>
              <a:lnSpc>
                <a:spcPts val="1376"/>
              </a:lnSpc>
              <a:buFont typeface="Arial" panose="020B0604020202020204" pitchFamily="34" charset="0"/>
              <a:buChar char="•"/>
            </a:pPr>
            <a:r>
              <a:rPr lang="en-GB" sz="1600" dirty="0">
                <a:solidFill>
                  <a:srgbClr val="000000"/>
                </a:solidFill>
              </a:rPr>
              <a:t>IT equipment (including laptops and phones). </a:t>
            </a: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endParaRPr lang="en-GB" sz="1600" dirty="0">
              <a:solidFill>
                <a:srgbClr val="000000"/>
              </a:solidFill>
            </a:endParaRPr>
          </a:p>
          <a:p>
            <a:pPr>
              <a:lnSpc>
                <a:spcPts val="1376"/>
              </a:lnSpc>
              <a:buFont typeface="Arial" panose="020B0604020202020204" pitchFamily="34" charset="0"/>
              <a:buChar char="•"/>
            </a:pPr>
            <a:endParaRPr lang="en-GB" sz="1600" dirty="0">
              <a:solidFill>
                <a:srgbClr val="000000"/>
              </a:solidFill>
            </a:endParaRPr>
          </a:p>
          <a:p>
            <a:pPr>
              <a:lnSpc>
                <a:spcPts val="1376"/>
              </a:lnSpc>
            </a:pPr>
            <a:endParaRPr lang="en-GB" sz="1600" dirty="0">
              <a:solidFill>
                <a:srgbClr val="000000"/>
              </a:solidFill>
            </a:endParaRPr>
          </a:p>
          <a:p>
            <a:pPr>
              <a:lnSpc>
                <a:spcPts val="1376"/>
              </a:lnSpc>
              <a:buFont typeface="Arial" panose="020B0604020202020204" pitchFamily="34" charset="0"/>
              <a:buChar char="•"/>
            </a:pPr>
            <a:endParaRPr lang="en-GB" sz="1600" dirty="0">
              <a:solidFill>
                <a:srgbClr val="000000"/>
              </a:solidFill>
            </a:endParaRPr>
          </a:p>
        </p:txBody>
      </p:sp>
      <p:sp>
        <p:nvSpPr>
          <p:cNvPr id="7" name="TextBox 6">
            <a:extLst>
              <a:ext uri="{FF2B5EF4-FFF2-40B4-BE49-F238E27FC236}">
                <a16:creationId xmlns:a16="http://schemas.microsoft.com/office/drawing/2014/main" id="{76D16BFD-7AF4-9277-AA65-B033C31A1939}"/>
              </a:ext>
            </a:extLst>
          </p:cNvPr>
          <p:cNvSpPr txBox="1"/>
          <p:nvPr/>
        </p:nvSpPr>
        <p:spPr>
          <a:xfrm>
            <a:off x="251012" y="468923"/>
            <a:ext cx="8259942" cy="646331"/>
          </a:xfrm>
          <a:prstGeom prst="rect">
            <a:avLst/>
          </a:prstGeom>
          <a:noFill/>
        </p:spPr>
        <p:txBody>
          <a:bodyPr wrap="square" rtlCol="0">
            <a:spAutoFit/>
          </a:bodyPr>
          <a:lstStyle/>
          <a:p>
            <a:r>
              <a:rPr lang="en-GB" sz="3600" b="1" dirty="0">
                <a:solidFill>
                  <a:schemeClr val="bg1"/>
                </a:solidFill>
              </a:rPr>
              <a:t>What can funding be used for?</a:t>
            </a:r>
          </a:p>
        </p:txBody>
      </p:sp>
    </p:spTree>
    <p:extLst>
      <p:ext uri="{BB962C8B-B14F-4D97-AF65-F5344CB8AC3E}">
        <p14:creationId xmlns:p14="http://schemas.microsoft.com/office/powerpoint/2010/main" val="7645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dirty="0"/>
            </a:br>
            <a:r>
              <a:rPr lang="en-GB" dirty="0"/>
              <a:t>Application Process </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251317" y="1871346"/>
            <a:ext cx="12550283" cy="6927678"/>
          </a:xfrm>
        </p:spPr>
        <p:txBody>
          <a:bodyPr/>
          <a:lstStyle/>
          <a:p>
            <a:pPr marL="342900" indent="-342900">
              <a:buFont typeface="Arial"/>
              <a:buChar char="•"/>
            </a:pPr>
            <a:endParaRPr lang="en-GB" sz="1800" dirty="0">
              <a:ea typeface="Times New Roman" panose="02020603050405020304" pitchFamily="18" charset="0"/>
              <a:cs typeface="Times New Roman"/>
            </a:endParaRPr>
          </a:p>
          <a:p>
            <a:pPr marL="342900" indent="-342900">
              <a:buFont typeface="Arial"/>
              <a:buChar char="•"/>
            </a:pPr>
            <a:r>
              <a:rPr lang="en-GB" sz="1800" dirty="0">
                <a:ea typeface="Times New Roman" panose="02020603050405020304" pitchFamily="18" charset="0"/>
                <a:cs typeface="Times New Roman"/>
              </a:rPr>
              <a:t>Fully completed applications must be submitted on the Find and Apply Grant Portal by </a:t>
            </a:r>
            <a:r>
              <a:rPr lang="en-GB" sz="1800" b="1" u="sng" dirty="0">
                <a:ea typeface="Times New Roman" panose="02020603050405020304" pitchFamily="18" charset="0"/>
                <a:cs typeface="Times New Roman"/>
              </a:rPr>
              <a:t>5pm 6</a:t>
            </a:r>
            <a:r>
              <a:rPr lang="en-GB" sz="1800" b="1" u="sng" baseline="30000" dirty="0">
                <a:ea typeface="Times New Roman" panose="02020603050405020304" pitchFamily="18" charset="0"/>
                <a:cs typeface="Times New Roman"/>
              </a:rPr>
              <a:t>th</a:t>
            </a:r>
            <a:r>
              <a:rPr lang="en-GB" sz="1800" b="1" u="sng" dirty="0">
                <a:ea typeface="Times New Roman" panose="02020603050405020304" pitchFamily="18" charset="0"/>
                <a:cs typeface="Times New Roman"/>
              </a:rPr>
              <a:t> February 2026</a:t>
            </a:r>
            <a:r>
              <a:rPr lang="en-GB" sz="1800" dirty="0">
                <a:ea typeface="Times New Roman" panose="02020603050405020304" pitchFamily="18" charset="0"/>
                <a:cs typeface="Times New Roman"/>
              </a:rPr>
              <a:t>. </a:t>
            </a:r>
            <a:r>
              <a:rPr lang="en-GB" sz="1800" b="1" dirty="0">
                <a:ea typeface="Times New Roman" panose="02020603050405020304" pitchFamily="18" charset="0"/>
                <a:cs typeface="Times New Roman"/>
              </a:rPr>
              <a:t>No late applications will be accepted.</a:t>
            </a:r>
          </a:p>
          <a:p>
            <a:pPr marL="0" indent="0">
              <a:buNone/>
            </a:pPr>
            <a:endParaRPr lang="en-GB" sz="1800" b="1" dirty="0"/>
          </a:p>
          <a:p>
            <a:r>
              <a:rPr lang="en-GB" sz="1800" dirty="0">
                <a:cs typeface="Times New Roman"/>
              </a:rPr>
              <a:t>Applications will be assessed by the Windrush Compensation Scheme within the Home Office, alongside the Commercial Grants team.</a:t>
            </a:r>
          </a:p>
          <a:p>
            <a:pPr marL="0" indent="0">
              <a:buNone/>
            </a:pPr>
            <a:endParaRPr lang="en-GB" sz="1800" dirty="0">
              <a:cs typeface="Times New Roman"/>
            </a:endParaRPr>
          </a:p>
          <a:p>
            <a:pPr marL="342900" indent="-342900">
              <a:buFont typeface="Arial"/>
              <a:buChar char="•"/>
            </a:pPr>
            <a:r>
              <a:rPr lang="en-GB" sz="1800" dirty="0">
                <a:cs typeface="Times New Roman"/>
              </a:rPr>
              <a:t>If you are already providing Windrush Compensation advocacy support and wish to continue this work, we expect that any funds received under this grant will be used to support additional people that without this funding, you would be unable to currently support.</a:t>
            </a:r>
          </a:p>
          <a:p>
            <a:pPr marL="0" indent="0">
              <a:buNone/>
            </a:pPr>
            <a:endParaRPr lang="en-GB" sz="1800" dirty="0">
              <a:cs typeface="Times New Roman"/>
            </a:endParaRPr>
          </a:p>
          <a:p>
            <a:pPr marL="342900" indent="-342900">
              <a:buFont typeface="Arial"/>
              <a:buChar char="•"/>
            </a:pPr>
            <a:r>
              <a:rPr lang="en-GB" sz="1800" dirty="0">
                <a:latin typeface="Arial"/>
                <a:ea typeface="Times New Roman" panose="02020603050405020304" pitchFamily="18" charset="0"/>
                <a:cs typeface="Times New Roman"/>
              </a:rPr>
              <a:t>Outcome letters will be shared with organisations that apply to confirm if your application was successful or not.</a:t>
            </a:r>
          </a:p>
          <a:p>
            <a:pPr marL="342900" indent="-342900">
              <a:buFont typeface="Arial"/>
              <a:buChar char="•"/>
            </a:pPr>
            <a:endParaRPr lang="en-GB" sz="1800" dirty="0">
              <a:ea typeface="Times New Roman" panose="02020603050405020304" pitchFamily="18" charset="0"/>
              <a:cs typeface="Times New Roman"/>
            </a:endParaRPr>
          </a:p>
          <a:p>
            <a:pPr marL="342900" indent="-342900">
              <a:buFont typeface="Arial"/>
              <a:buChar char="•"/>
            </a:pPr>
            <a:r>
              <a:rPr lang="en-GB" sz="1800" dirty="0">
                <a:latin typeface="Arial"/>
                <a:ea typeface="Times New Roman" panose="02020603050405020304" pitchFamily="18" charset="0"/>
                <a:cs typeface="Times New Roman"/>
              </a:rPr>
              <a:t>Our aim is for grant agreements to be completed and signed between Home Office and successful bidders in </a:t>
            </a:r>
            <a:r>
              <a:rPr lang="en-GB" sz="1800" b="1" u="sng" dirty="0">
                <a:latin typeface="Arial"/>
                <a:ea typeface="Times New Roman" panose="02020603050405020304" pitchFamily="18" charset="0"/>
                <a:cs typeface="Times New Roman"/>
              </a:rPr>
              <a:t> April 2026</a:t>
            </a:r>
            <a:r>
              <a:rPr lang="en-GB" sz="1800" dirty="0">
                <a:latin typeface="Arial"/>
                <a:ea typeface="Times New Roman" panose="02020603050405020304" pitchFamily="18" charset="0"/>
                <a:cs typeface="Times New Roman"/>
              </a:rPr>
              <a:t>.</a:t>
            </a:r>
          </a:p>
          <a:p>
            <a:pPr marL="0" indent="0">
              <a:buNone/>
            </a:pPr>
            <a:endParaRPr lang="en-GB" sz="1800" dirty="0">
              <a:ea typeface="Times New Roman" panose="02020603050405020304" pitchFamily="18" charset="0"/>
              <a:cs typeface="Times New Roman"/>
            </a:endParaRPr>
          </a:p>
          <a:p>
            <a:pPr marL="342900" indent="-342900">
              <a:buFont typeface="Arial"/>
              <a:buChar char="•"/>
            </a:pPr>
            <a:r>
              <a:rPr lang="en-GB" sz="1800" dirty="0">
                <a:ea typeface="Times New Roman" panose="02020603050405020304" pitchFamily="18" charset="0"/>
                <a:cs typeface="Times New Roman"/>
              </a:rPr>
              <a:t>Most money paid will be in arrears, and as soon as grant agreements are completed and signed, work towards the objectives of the fund can begin.</a:t>
            </a:r>
          </a:p>
          <a:p>
            <a:pPr marL="342900" indent="-342900">
              <a:buFont typeface="Arial"/>
              <a:buChar char="•"/>
            </a:pPr>
            <a:endParaRPr lang="en-GB" sz="1800" dirty="0">
              <a:ea typeface="Times New Roman" panose="02020603050405020304" pitchFamily="18" charset="0"/>
              <a:cs typeface="Times New Roman"/>
            </a:endParaRPr>
          </a:p>
          <a:p>
            <a:pPr marL="342900" indent="-342900">
              <a:buFont typeface="Arial"/>
              <a:buChar char="•"/>
            </a:pPr>
            <a:r>
              <a:rPr lang="en-GB" sz="1800" dirty="0">
                <a:ea typeface="Times New Roman" panose="02020603050405020304" pitchFamily="18" charset="0"/>
                <a:cs typeface="Times New Roman"/>
              </a:rPr>
              <a:t>Activities for Year 2 must be concluded by </a:t>
            </a:r>
            <a:r>
              <a:rPr lang="en-GB" sz="1800" b="1" u="sng" dirty="0">
                <a:ea typeface="Times New Roman" panose="02020603050405020304" pitchFamily="18" charset="0"/>
                <a:cs typeface="Times New Roman"/>
              </a:rPr>
              <a:t>31</a:t>
            </a:r>
            <a:r>
              <a:rPr lang="en-GB" sz="1800" b="1" u="sng" baseline="30000" dirty="0">
                <a:ea typeface="Times New Roman" panose="02020603050405020304" pitchFamily="18" charset="0"/>
                <a:cs typeface="Times New Roman"/>
              </a:rPr>
              <a:t>st</a:t>
            </a:r>
            <a:r>
              <a:rPr lang="en-GB" sz="1800" b="1" u="sng" dirty="0">
                <a:ea typeface="Times New Roman" panose="02020603050405020304" pitchFamily="18" charset="0"/>
                <a:cs typeface="Times New Roman"/>
              </a:rPr>
              <a:t> March 2027</a:t>
            </a:r>
            <a:r>
              <a:rPr lang="en-GB" sz="1800" dirty="0">
                <a:ea typeface="Times New Roman" panose="02020603050405020304" pitchFamily="18" charset="0"/>
                <a:cs typeface="Times New Roman"/>
              </a:rPr>
              <a:t>.</a:t>
            </a:r>
          </a:p>
          <a:p>
            <a:pPr marL="0" indent="0">
              <a:buNone/>
            </a:pPr>
            <a:endParaRPr lang="en-GB" sz="1600" dirty="0">
              <a:effectLst/>
              <a:highlight>
                <a:srgbClr val="FFFF00"/>
              </a:highlight>
              <a:latin typeface="+mn-lt"/>
              <a:ea typeface="Times New Roman" panose="02020603050405020304" pitchFamily="18" charset="0"/>
              <a:cs typeface="Times New Roman" panose="02020603050405020304" pitchFamily="18" charset="0"/>
            </a:endParaRPr>
          </a:p>
          <a:p>
            <a:pPr marL="0" indent="0">
              <a:buNone/>
            </a:pPr>
            <a:endParaRPr lang="en-GB" sz="1600" dirty="0">
              <a:latin typeface="+mn-lt"/>
              <a:ea typeface="Times New Roman" panose="02020603050405020304" pitchFamily="18" charset="0"/>
              <a:cs typeface="Times New Roman" panose="02020603050405020304" pitchFamily="18" charset="0"/>
            </a:endParaRPr>
          </a:p>
          <a:p>
            <a:pPr marL="0" indent="0">
              <a:buNone/>
            </a:pPr>
            <a:endParaRPr lang="en-GB" sz="1600" dirty="0">
              <a:effectLst/>
              <a:latin typeface="+mn-lt"/>
              <a:ea typeface="Times New Roman" panose="02020603050405020304" pitchFamily="18" charset="0"/>
              <a:cs typeface="Times New Roman" panose="02020603050405020304" pitchFamily="18" charset="0"/>
            </a:endParaRPr>
          </a:p>
          <a:p>
            <a:pPr>
              <a:buFontTx/>
              <a:buChar char="-"/>
            </a:pPr>
            <a:endParaRPr lang="en-GB" sz="18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70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C824C0-4CAD-BE1A-8F4C-D6C87181C52F}"/>
              </a:ext>
            </a:extLst>
          </p:cNvPr>
          <p:cNvSpPr>
            <a:spLocks noGrp="1"/>
          </p:cNvSpPr>
          <p:nvPr>
            <p:ph idx="1"/>
          </p:nvPr>
        </p:nvSpPr>
        <p:spPr>
          <a:xfrm>
            <a:off x="640080" y="2072841"/>
            <a:ext cx="11521440" cy="6336348"/>
          </a:xfrm>
        </p:spPr>
        <p:txBody>
          <a:bodyPr/>
          <a:lstStyle/>
          <a:p>
            <a:r>
              <a:rPr lang="en-GB" sz="1800" dirty="0">
                <a:latin typeface="+mj-lt"/>
                <a:cs typeface="Arial"/>
              </a:rPr>
              <a:t>The competition is being managed by the Grants Commercial Team.</a:t>
            </a:r>
          </a:p>
          <a:p>
            <a:pPr marL="0" indent="0">
              <a:buNone/>
            </a:pPr>
            <a:endParaRPr lang="en-GB" sz="1800" dirty="0">
              <a:latin typeface="+mj-lt"/>
              <a:cs typeface="Arial"/>
            </a:endParaRPr>
          </a:p>
          <a:p>
            <a:r>
              <a:rPr lang="en-GB" sz="1800" dirty="0">
                <a:latin typeface="+mj-lt"/>
                <a:cs typeface="Arial"/>
              </a:rPr>
              <a:t>The competition is advertised on </a:t>
            </a:r>
            <a:r>
              <a:rPr lang="en-GB" sz="1800" dirty="0">
                <a:latin typeface="+mj-lt"/>
                <a:cs typeface="Times New Roman"/>
              </a:rPr>
              <a:t>Find-A-Grant where you can see all </a:t>
            </a:r>
            <a:r>
              <a:rPr lang="en-GB" sz="1800" dirty="0">
                <a:latin typeface="+mj-lt"/>
                <a:cs typeface="Arial"/>
              </a:rPr>
              <a:t>competition documents and apply.</a:t>
            </a:r>
          </a:p>
          <a:p>
            <a:pPr marL="0" indent="0">
              <a:buNone/>
            </a:pPr>
            <a:endParaRPr lang="en-GB" sz="1800" dirty="0">
              <a:latin typeface="+mj-lt"/>
              <a:cs typeface="Arial"/>
            </a:endParaRPr>
          </a:p>
          <a:p>
            <a:r>
              <a:rPr lang="en-GB" sz="1800" dirty="0">
                <a:latin typeface="+mj-lt"/>
                <a:cs typeface="Arial"/>
              </a:rPr>
              <a:t>It is important that organisations read the </a:t>
            </a:r>
            <a:r>
              <a:rPr lang="en-GB" sz="1800" dirty="0">
                <a:latin typeface="+mj-lt"/>
                <a:cs typeface="Times New Roman"/>
              </a:rPr>
              <a:t>Guidance for Applicants and the Draft Grant Agreement before completing the Application Form. The Evaluation and Award process is also detailed here.</a:t>
            </a:r>
          </a:p>
          <a:p>
            <a:pPr marL="0" indent="0">
              <a:buNone/>
            </a:pPr>
            <a:endParaRPr lang="en-GB" sz="1800" dirty="0">
              <a:latin typeface="+mj-lt"/>
              <a:cs typeface="Times New Roman"/>
            </a:endParaRPr>
          </a:p>
          <a:p>
            <a:r>
              <a:rPr lang="en-GB" sz="1800" dirty="0">
                <a:latin typeface="+mj-lt"/>
                <a:cs typeface="Times New Roman"/>
              </a:rPr>
              <a:t>Clarification questions can be asked during the competition period via email to </a:t>
            </a:r>
            <a:r>
              <a:rPr lang="en-GB" sz="1800" u="sng" dirty="0">
                <a:solidFill>
                  <a:srgbClr val="0000FF"/>
                </a:solidFill>
                <a:effectLst/>
                <a:latin typeface="+mj-lt"/>
                <a:ea typeface="Calibri"/>
                <a:cs typeface="Times New Roman"/>
                <a:hlinkClick r:id="rId3" tooltip="mailto:wcsadvocacysupportfund@homeoffice.gov.uk"/>
              </a:rPr>
              <a:t>WCSAdvocacySupportFund@homeoffice.gov.uk</a:t>
            </a:r>
            <a:r>
              <a:rPr lang="en-GB" sz="1800" u="sng" dirty="0">
                <a:solidFill>
                  <a:srgbClr val="0000FF"/>
                </a:solidFill>
                <a:effectLst/>
                <a:latin typeface="+mj-lt"/>
                <a:ea typeface="Calibri"/>
                <a:cs typeface="Times New Roman"/>
              </a:rPr>
              <a:t> </a:t>
            </a:r>
            <a:r>
              <a:rPr lang="en-GB" sz="1800" dirty="0">
                <a:latin typeface="+mj-lt"/>
                <a:cs typeface="Times New Roman"/>
              </a:rPr>
              <a:t>do not send any emails/correspondence to anyone within the Home Office, this email address is your only communication channel. The deadline for clarification questions is </a:t>
            </a:r>
            <a:r>
              <a:rPr lang="en-GB" sz="1800" b="1" dirty="0">
                <a:latin typeface="+mj-lt"/>
                <a:cs typeface="Times New Roman"/>
              </a:rPr>
              <a:t>5pm 28</a:t>
            </a:r>
            <a:r>
              <a:rPr lang="en-GB" sz="1800" b="1" baseline="30000" dirty="0">
                <a:latin typeface="+mj-lt"/>
                <a:cs typeface="Times New Roman"/>
              </a:rPr>
              <a:t>th</a:t>
            </a:r>
            <a:r>
              <a:rPr lang="en-GB" sz="1800" b="1" dirty="0">
                <a:latin typeface="+mj-lt"/>
                <a:cs typeface="Times New Roman"/>
              </a:rPr>
              <a:t> January 2026.</a:t>
            </a:r>
          </a:p>
          <a:p>
            <a:pPr marL="0" indent="0">
              <a:buNone/>
            </a:pPr>
            <a:endParaRPr lang="en-GB" sz="1800" b="1" dirty="0">
              <a:latin typeface="+mj-lt"/>
              <a:cs typeface="Times New Roman" panose="02020603050405020304" pitchFamily="18" charset="0"/>
            </a:endParaRPr>
          </a:p>
          <a:p>
            <a:r>
              <a:rPr lang="en-GB" sz="1800" dirty="0">
                <a:latin typeface="+mj-lt"/>
                <a:cs typeface="Arial"/>
              </a:rPr>
              <a:t>Clarification questions and responses will be uploaded to the supporting information section on the Find and Apply Portal. If you sign up for updates on this grant, you will be notified when these are uploaded.</a:t>
            </a:r>
          </a:p>
          <a:p>
            <a:endParaRPr lang="en-GB" sz="1800" dirty="0">
              <a:latin typeface="+mj-lt"/>
              <a:cs typeface="Arial"/>
            </a:endParaRPr>
          </a:p>
          <a:p>
            <a:r>
              <a:rPr lang="en-GB" sz="1800" dirty="0">
                <a:latin typeface="+mj-lt"/>
                <a:cs typeface="Arial"/>
              </a:rPr>
              <a:t>Application forms must be completed and submitted by </a:t>
            </a:r>
            <a:r>
              <a:rPr lang="en-GB" sz="1800" b="1" dirty="0">
                <a:latin typeface="+mj-lt"/>
                <a:cs typeface="Arial"/>
              </a:rPr>
              <a:t>5pm on 6</a:t>
            </a:r>
            <a:r>
              <a:rPr lang="en-GB" sz="1800" b="1" baseline="30000" dirty="0">
                <a:latin typeface="+mj-lt"/>
                <a:cs typeface="Arial"/>
              </a:rPr>
              <a:t>th</a:t>
            </a:r>
            <a:r>
              <a:rPr lang="en-GB" sz="1800" b="1" dirty="0">
                <a:latin typeface="+mj-lt"/>
                <a:cs typeface="Arial"/>
              </a:rPr>
              <a:t> February on the Find and Apply Grant Portal. Once submitted you will receive a notification.</a:t>
            </a:r>
          </a:p>
          <a:p>
            <a:pPr marL="0" indent="0">
              <a:buNone/>
            </a:pPr>
            <a:endParaRPr lang="en-GB" sz="1800" dirty="0">
              <a:solidFill>
                <a:srgbClr val="FF0000"/>
              </a:solidFill>
              <a:latin typeface="+mj-lt"/>
              <a:cs typeface="Arial"/>
            </a:endParaRPr>
          </a:p>
          <a:p>
            <a:endParaRPr lang="en-GB" sz="1800" dirty="0">
              <a:latin typeface="+mj-lt"/>
            </a:endParaRPr>
          </a:p>
          <a:p>
            <a:endParaRPr lang="en-GB" sz="1800" dirty="0">
              <a:latin typeface="+mj-lt"/>
            </a:endParaRPr>
          </a:p>
        </p:txBody>
      </p:sp>
      <p:sp>
        <p:nvSpPr>
          <p:cNvPr id="3" name="Slide Number Placeholder 2">
            <a:extLst>
              <a:ext uri="{FF2B5EF4-FFF2-40B4-BE49-F238E27FC236}">
                <a16:creationId xmlns:a16="http://schemas.microsoft.com/office/drawing/2014/main" id="{5576A328-F22A-6444-28A9-B46B2B95554F}"/>
              </a:ext>
            </a:extLst>
          </p:cNvPr>
          <p:cNvSpPr>
            <a:spLocks noGrp="1"/>
          </p:cNvSpPr>
          <p:nvPr>
            <p:ph type="sldNum" sz="quarter" idx="10"/>
          </p:nvPr>
        </p:nvSpPr>
        <p:spPr/>
        <p:txBody>
          <a:bodyPr/>
          <a:lstStyle/>
          <a:p>
            <a:pPr>
              <a:defRPr/>
            </a:pPr>
            <a:fld id="{8847A270-1E03-482A-BD5C-7CB839DD1E04}" type="slidenum">
              <a:rPr lang="en-GB" altLang="en-US" smtClean="0"/>
              <a:pPr>
                <a:defRPr/>
              </a:pPr>
              <a:t>11</a:t>
            </a:fld>
            <a:endParaRPr lang="en-GB" altLang="en-US"/>
          </a:p>
        </p:txBody>
      </p:sp>
      <p:sp>
        <p:nvSpPr>
          <p:cNvPr id="4" name="Title 3">
            <a:extLst>
              <a:ext uri="{FF2B5EF4-FFF2-40B4-BE49-F238E27FC236}">
                <a16:creationId xmlns:a16="http://schemas.microsoft.com/office/drawing/2014/main" id="{EC2941A6-F426-A1E4-B6B4-1EFFA0CB7B8F}"/>
              </a:ext>
            </a:extLst>
          </p:cNvPr>
          <p:cNvSpPr>
            <a:spLocks noGrp="1"/>
          </p:cNvSpPr>
          <p:nvPr>
            <p:ph type="title"/>
          </p:nvPr>
        </p:nvSpPr>
        <p:spPr>
          <a:xfrm>
            <a:off x="251317" y="0"/>
            <a:ext cx="12550283" cy="1583140"/>
          </a:xfrm>
        </p:spPr>
        <p:txBody>
          <a:bodyPr/>
          <a:lstStyle/>
          <a:p>
            <a:r>
              <a:rPr lang="en-GB"/>
              <a:t>Competition Process</a:t>
            </a:r>
          </a:p>
        </p:txBody>
      </p:sp>
    </p:spTree>
    <p:extLst>
      <p:ext uri="{BB962C8B-B14F-4D97-AF65-F5344CB8AC3E}">
        <p14:creationId xmlns:p14="http://schemas.microsoft.com/office/powerpoint/2010/main" val="246016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a:br>
            <a:r>
              <a:rPr lang="en-GB"/>
              <a:t>Key Dates</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640080" y="2014993"/>
            <a:ext cx="11521440" cy="6883897"/>
          </a:xfrm>
        </p:spPr>
        <p:txBody>
          <a:bodyPr/>
          <a:lstStyle/>
          <a:p>
            <a:pPr marL="0" indent="0">
              <a:lnSpc>
                <a:spcPct val="115000"/>
              </a:lnSpc>
              <a:buNone/>
            </a:pPr>
            <a:r>
              <a:rPr lang="en-GB" sz="2400" b="1" dirty="0">
                <a:effectLst/>
                <a:latin typeface="+mn-lt"/>
                <a:ea typeface="Arial" panose="020B0604020202020204" pitchFamily="34" charset="0"/>
              </a:rPr>
              <a:t>Competition Bidding </a:t>
            </a:r>
          </a:p>
          <a:p>
            <a:r>
              <a:rPr lang="en-GB" sz="2400" dirty="0">
                <a:latin typeface="+mn-lt"/>
              </a:rPr>
              <a:t>12/01/2026 – Launch of competition </a:t>
            </a:r>
          </a:p>
          <a:p>
            <a:r>
              <a:rPr lang="en-GB" sz="2400" dirty="0">
                <a:latin typeface="+mn-lt"/>
              </a:rPr>
              <a:t>15/01/2026 &amp; 23/01/2026 – Bidder information sessions  </a:t>
            </a:r>
          </a:p>
          <a:p>
            <a:r>
              <a:rPr lang="en-GB" sz="2400" dirty="0">
                <a:latin typeface="+mn-lt"/>
              </a:rPr>
              <a:t>28/01/2026, 5pm – Deadline for Bidder clarification questions</a:t>
            </a:r>
          </a:p>
          <a:p>
            <a:r>
              <a:rPr lang="en-GB" sz="2400" dirty="0">
                <a:latin typeface="+mn-lt"/>
              </a:rPr>
              <a:t>06/02/2026, 5pm – Deadline for Bid submissions</a:t>
            </a:r>
          </a:p>
          <a:p>
            <a:pPr>
              <a:lnSpc>
                <a:spcPct val="115000"/>
              </a:lnSpc>
            </a:pPr>
            <a:endParaRPr lang="en-GB" sz="2400" dirty="0">
              <a:latin typeface="+mn-lt"/>
              <a:ea typeface="Arial" panose="020B0604020202020204" pitchFamily="34" charset="0"/>
            </a:endParaRPr>
          </a:p>
          <a:p>
            <a:pPr marL="0" indent="0">
              <a:lnSpc>
                <a:spcPct val="115000"/>
              </a:lnSpc>
              <a:buNone/>
            </a:pPr>
            <a:r>
              <a:rPr lang="en-GB" sz="2400" b="1" dirty="0">
                <a:latin typeface="+mn-lt"/>
                <a:ea typeface="Arial" panose="020B0604020202020204" pitchFamily="34" charset="0"/>
                <a:cs typeface="Arial"/>
              </a:rPr>
              <a:t>Indicative dates based on volume of organisations that apply</a:t>
            </a:r>
          </a:p>
          <a:p>
            <a:pPr>
              <a:lnSpc>
                <a:spcPct val="115000"/>
              </a:lnSpc>
            </a:pPr>
            <a:endParaRPr lang="en-GB" sz="2400" dirty="0">
              <a:latin typeface="+mn-lt"/>
              <a:ea typeface="Arial" panose="020B0604020202020204" pitchFamily="34" charset="0"/>
            </a:endParaRPr>
          </a:p>
          <a:p>
            <a:r>
              <a:rPr lang="en-GB" sz="2400" dirty="0">
                <a:latin typeface="+mn-lt"/>
              </a:rPr>
              <a:t>16/02/2026 – 13/03/2026 - Bid Evaluation, Moderation &amp; Due Diligence checks                  </a:t>
            </a:r>
          </a:p>
          <a:p>
            <a:r>
              <a:rPr lang="en-GB" sz="2400" dirty="0">
                <a:latin typeface="+mn-lt"/>
                <a:cs typeface="Arial"/>
              </a:rPr>
              <a:t>March / April 2026 – Bidders notified of award decisions </a:t>
            </a:r>
          </a:p>
          <a:p>
            <a:r>
              <a:rPr lang="en-GB" sz="2400" dirty="0">
                <a:latin typeface="+mn-lt"/>
              </a:rPr>
              <a:t>31/03/2027 – Projects fully delivered and closed</a:t>
            </a:r>
          </a:p>
          <a:p>
            <a:pPr marL="0" indent="0">
              <a:buNone/>
            </a:pPr>
            <a:endParaRPr lang="en-GB" sz="2400" dirty="0">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B9F4-E5CA-9D26-18E6-D352221F3D7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E8FE08-2676-BD7E-DD06-EB95E05C0D5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7FCB8248-2A7D-2C62-6BC8-D587542E6B6C}"/>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E88E5510-AEAB-03D6-D0E2-9B81EB93EF63}"/>
              </a:ext>
            </a:extLst>
          </p:cNvPr>
          <p:cNvSpPr>
            <a:spLocks noGrp="1"/>
          </p:cNvSpPr>
          <p:nvPr>
            <p:ph idx="1"/>
          </p:nvPr>
        </p:nvSpPr>
        <p:spPr>
          <a:xfrm>
            <a:off x="640080" y="2014993"/>
            <a:ext cx="11521440" cy="6883897"/>
          </a:xfrm>
        </p:spPr>
        <p:txBody>
          <a:bodyPr/>
          <a:lstStyle/>
          <a:p>
            <a:pPr indent="228600">
              <a:lnSpc>
                <a:spcPct val="120000"/>
              </a:lnSpc>
              <a:buNone/>
            </a:pPr>
            <a:r>
              <a:rPr lang="en-GB" sz="2400" b="1" u="sng" dirty="0">
                <a:effectLst/>
                <a:latin typeface="Arial" panose="020B0604020202020204" pitchFamily="34" charset="0"/>
                <a:ea typeface="Times New Roman" panose="02020603050405020304" pitchFamily="18" charset="0"/>
                <a:cs typeface="Arial" panose="020B0604020202020204" pitchFamily="34" charset="0"/>
              </a:rPr>
              <a:t>For organisations applying for England, Scotland and Wales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buNone/>
            </a:pPr>
            <a:r>
              <a:rPr lang="en-GB" sz="24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 5.1: What </a:t>
            </a:r>
            <a:r>
              <a:rPr lang="en-GB" sz="2400" dirty="0">
                <a:effectLst/>
                <a:latin typeface="Arial" panose="020B0604020202020204" pitchFamily="34" charset="0"/>
                <a:ea typeface="Arial" panose="020B0604020202020204" pitchFamily="34" charset="0"/>
              </a:rPr>
              <a:t>experience does your organisation have as advocates for the Windrush Compensation Scheme within both your community, and the region that you are applying for? (max 1000 words)</a:t>
            </a:r>
            <a:endParaRPr lang="en-GB" sz="2400" dirty="0">
              <a:effectLst/>
              <a:latin typeface="Times New Roman" panose="02020603050405020304" pitchFamily="18" charset="0"/>
              <a:ea typeface="Times New Roman" panose="02020603050405020304" pitchFamily="18" charset="0"/>
            </a:endParaRPr>
          </a:p>
          <a:p>
            <a:pPr marL="347345" fontAlgn="base">
              <a:lnSpc>
                <a:spcPct val="106000"/>
              </a:lnSpc>
              <a:spcBef>
                <a:spcPts val="290"/>
              </a:spcBef>
              <a:spcAft>
                <a:spcPts val="800"/>
              </a:spcAft>
              <a:buNone/>
            </a:pPr>
            <a:r>
              <a:rPr lang="en-GB" sz="2400" dirty="0">
                <a:effectLst/>
                <a:latin typeface="Arial" panose="020B0604020202020204" pitchFamily="34" charset="0"/>
                <a:ea typeface="Arial" panose="020B0604020202020204" pitchFamily="34" charset="0"/>
              </a:rPr>
              <a:t>A good response must include, but not necessarily be limited to:</a:t>
            </a:r>
            <a:endParaRPr lang="en-GB"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Clear demonstration of your organisations’ experience as advocates for the Windrush Compensation Scheme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have built awareness of your organisation and its services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have built trust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If you are bidding for multiple regions, outline your approach to engaging with each community within each region and how you have or will build strong, trusting relationships. </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3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7478-E521-2E20-0BE0-3EA7BB00F22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CDF3FB-47C2-04CD-8D00-CEFD4B41CFF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6499071-F2BD-4E9F-303F-597F8C1995C4}"/>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FC526390-9945-C689-C1CE-2300227AB6DE}"/>
              </a:ext>
            </a:extLst>
          </p:cNvPr>
          <p:cNvSpPr>
            <a:spLocks noGrp="1"/>
          </p:cNvSpPr>
          <p:nvPr>
            <p:ph idx="1"/>
          </p:nvPr>
        </p:nvSpPr>
        <p:spPr>
          <a:xfrm>
            <a:off x="640080" y="2014993"/>
            <a:ext cx="11521440" cy="6883897"/>
          </a:xfrm>
        </p:spPr>
        <p:txBody>
          <a:bodyPr/>
          <a:lstStyle/>
          <a:p>
            <a:pPr indent="457200">
              <a:lnSpc>
                <a:spcPct val="120000"/>
              </a:lnSpc>
              <a:buNone/>
            </a:pPr>
            <a:r>
              <a:rPr lang="en-GB" sz="2400" b="1" u="sng" dirty="0">
                <a:effectLst/>
                <a:latin typeface="Arial" panose="020B0604020202020204" pitchFamily="34" charset="0"/>
                <a:ea typeface="Times New Roman" panose="02020603050405020304" pitchFamily="18" charset="0"/>
                <a:cs typeface="Times New Roman" panose="02020603050405020304" pitchFamily="18" charset="0"/>
              </a:rPr>
              <a:t>For organisations applying for Northern Ireland</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buNone/>
            </a:pPr>
            <a:r>
              <a:rPr lang="en-GB" sz="2400" b="1"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20000"/>
              </a:lnSpc>
              <a:buNone/>
            </a:pPr>
            <a:r>
              <a:rPr lang="en-GB" sz="2400" b="1" u="sng" dirty="0">
                <a:effectLst/>
                <a:latin typeface="Arial" panose="020B0604020202020204" pitchFamily="34" charset="0"/>
                <a:ea typeface="Arial" panose="020B0604020202020204" pitchFamily="34" charset="0"/>
                <a:cs typeface="Arial" panose="020B0604020202020204" pitchFamily="34" charset="0"/>
              </a:rPr>
              <a:t>Q 5.1: What</a:t>
            </a:r>
            <a:r>
              <a:rPr lang="en-GB" sz="2400" dirty="0">
                <a:effectLst/>
                <a:latin typeface="Arial" panose="020B0604020202020204" pitchFamily="34" charset="0"/>
                <a:ea typeface="Arial" panose="020B0604020202020204" pitchFamily="34" charset="0"/>
                <a:cs typeface="Arial" panose="020B0604020202020204" pitchFamily="34" charset="0"/>
              </a:rPr>
              <a:t> experience does your organisation have as advocates within both your community, and the sub-region that you are applying for? (max 1000 words)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20000"/>
              </a:lnSpc>
              <a:buNone/>
            </a:pPr>
            <a:r>
              <a:rPr lang="en-GB" sz="2400" dirty="0">
                <a:effectLst/>
                <a:latin typeface="Arial" panose="020B0604020202020204" pitchFamily="34" charset="0"/>
                <a:ea typeface="Arial" panose="020B0604020202020204" pitchFamily="34" charset="0"/>
                <a:cs typeface="Arial" panose="020B0604020202020204" pitchFamily="34" charset="0"/>
              </a:rPr>
              <a:t> A good response must include, but not necessarily be limited to:</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Clear demonstration of your organisations’ experience as advocates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have built awareness of your organisation and its services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have built trust within your community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If you are bidding for multiple sub-regions, outline your approach to engaging with each community within each sub-region and how you have or will build strong, trusting relationships. </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50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8D119-2D36-09A5-5A51-724736B2E5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B583B-117D-40CB-A846-901DF2AEDE5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3AE3575-6DAF-B369-7FC1-F53918145D00}"/>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C297631A-F7F1-44D4-0BF9-E4A193B6FFCB}"/>
              </a:ext>
            </a:extLst>
          </p:cNvPr>
          <p:cNvSpPr>
            <a:spLocks noGrp="1"/>
          </p:cNvSpPr>
          <p:nvPr>
            <p:ph idx="1"/>
          </p:nvPr>
        </p:nvSpPr>
        <p:spPr>
          <a:xfrm>
            <a:off x="640080" y="2014993"/>
            <a:ext cx="11521440" cy="6883897"/>
          </a:xfrm>
        </p:spPr>
        <p:txBody>
          <a:bodyPr/>
          <a:lstStyle/>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 5.2: Please </a:t>
            </a:r>
            <a:r>
              <a:rPr lang="en-GB" sz="2400" dirty="0">
                <a:effectLst/>
                <a:latin typeface="Arial" panose="020B0604020202020204" pitchFamily="34" charset="0"/>
                <a:ea typeface="Arial" panose="020B0604020202020204" pitchFamily="34" charset="0"/>
              </a:rPr>
              <a:t>provide your engagement strategy including a list of key activities with timelines, that you will complete to engage with your community and all communities in the region(s) you are bidding for. You should include how and when you will advertise the WCS advocacy service during the period of grant funding. This should include details of your organisation's websites or social media pages. If you do not intend to use websites or social media pages, please explain why outlining your preferred solution. </a:t>
            </a:r>
            <a:endParaRPr lang="en-GB" sz="2400" dirty="0">
              <a:effectLst/>
              <a:latin typeface="Times New Roman" panose="02020603050405020304" pitchFamily="18" charset="0"/>
              <a:ea typeface="Times New Roman" panose="02020603050405020304" pitchFamily="18" charset="0"/>
            </a:endParaRPr>
          </a:p>
          <a:p>
            <a:pPr marL="347345" fontAlgn="base">
              <a:lnSpc>
                <a:spcPct val="106000"/>
              </a:lnSpc>
              <a:spcBef>
                <a:spcPts val="290"/>
              </a:spcBef>
              <a:spcAft>
                <a:spcPts val="800"/>
              </a:spcAft>
              <a:buNone/>
            </a:pPr>
            <a:r>
              <a:rPr lang="en-GB" sz="2400" dirty="0">
                <a:effectLst/>
                <a:latin typeface="Arial" panose="020B0604020202020204" pitchFamily="34" charset="0"/>
                <a:ea typeface="Arial" panose="020B0604020202020204" pitchFamily="34" charset="0"/>
              </a:rPr>
              <a:t>Please also provide an outline of your mobilisation plan, including timeframes. Your response should detail the staffing structure and numbers required to ensure sufficient key personnel are in place to deliver the advocacy work effectively. (Max 1500 words)</a:t>
            </a:r>
            <a:endParaRPr lang="en-GB" sz="2400" dirty="0">
              <a:effectLst/>
              <a:latin typeface="Times New Roman" panose="02020603050405020304" pitchFamily="18" charset="0"/>
              <a:ea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19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8B14-E25B-FF09-BF75-E08F266282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FD41A-7101-42B7-B854-36317519455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BAD42F7-8D95-F42E-6655-2043C33879E7}"/>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8585203D-E0B4-39B8-D89E-F182CC95A4C3}"/>
              </a:ext>
            </a:extLst>
          </p:cNvPr>
          <p:cNvSpPr>
            <a:spLocks noGrp="1"/>
          </p:cNvSpPr>
          <p:nvPr>
            <p:ph idx="1"/>
          </p:nvPr>
        </p:nvSpPr>
        <p:spPr>
          <a:xfrm>
            <a:off x="640080" y="2014993"/>
            <a:ext cx="11521440" cy="6883897"/>
          </a:xfrm>
        </p:spPr>
        <p:txBody>
          <a:bodyPr/>
          <a:lstStyle/>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Q5.3: The</a:t>
            </a:r>
            <a:r>
              <a:rPr lang="en-GB" sz="2400" b="1" u="sng" dirty="0">
                <a:effectLst/>
                <a:latin typeface="Times New Roman" panose="02020603050405020304" pitchFamily="18" charset="0"/>
                <a:ea typeface="Arial" panose="020B0604020202020204" pitchFamily="34" charset="0"/>
                <a:cs typeface="Arial" panose="020B0604020202020204" pitchFamily="34" charset="0"/>
              </a:rPr>
              <a:t> </a:t>
            </a:r>
            <a:r>
              <a:rPr lang="en-GB" sz="2400" kern="100" dirty="0">
                <a:solidFill>
                  <a:srgbClr val="000000"/>
                </a:solidFill>
                <a:effectLst/>
                <a:latin typeface="Arial" panose="020B0604020202020204" pitchFamily="34" charset="0"/>
                <a:ea typeface="Aptos" panose="020B0004020202020204" pitchFamily="34" charset="0"/>
              </a:rPr>
              <a:t>Windrush Compensation Scheme is designed to provide redress to individuals who suffered losses or impacts as a result of being unable to demonstrate their lawful status in the UK. Based on the scheme’s rules and guidance, please outline your understanding of the following: (Max 2000 words)</a:t>
            </a:r>
            <a:endParaRPr lang="en-GB" sz="2400" dirty="0">
              <a:effectLst/>
              <a:latin typeface="Times New Roman" panose="02020603050405020304" pitchFamily="18" charset="0"/>
              <a:ea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Instructions:</a:t>
            </a:r>
            <a:b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Please provide concise but complete answers to each part. Your response will be assessed for accuracy, clarity, and understanding of the scheme’s purpose and procedures.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Who is eligible to claim compensation under the Windrush Compensation Scheme?</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b)</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What is needed for a claim to be viable?</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What categories of losses or impacts can be compensated for under the scheme?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buFontTx/>
              <a:buChar char="-"/>
            </a:pPr>
            <a:r>
              <a:rPr lang="en-GB" sz="2400" dirty="0">
                <a:effectLst/>
                <a:latin typeface="+mn-lt"/>
                <a:ea typeface="Times New Roman" panose="02020603050405020304" pitchFamily="18" charset="0"/>
                <a:cs typeface="Times New Roman" panose="02020603050405020304" pitchFamily="18" charset="0"/>
              </a:rPr>
              <a:t>Continued on the next slide</a:t>
            </a:r>
          </a:p>
        </p:txBody>
      </p:sp>
    </p:spTree>
    <p:extLst>
      <p:ext uri="{BB962C8B-B14F-4D97-AF65-F5344CB8AC3E}">
        <p14:creationId xmlns:p14="http://schemas.microsoft.com/office/powerpoint/2010/main" val="343195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4603-E209-3706-53E1-840E2ED968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8450B0-8CDA-F9C2-28D8-D3E9725605D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EDAD459D-80CE-316C-D327-89210A7BC982}"/>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9BEE1A57-3000-BF37-F8AE-23D66DA8F80B}"/>
              </a:ext>
            </a:extLst>
          </p:cNvPr>
          <p:cNvSpPr>
            <a:spLocks noGrp="1"/>
          </p:cNvSpPr>
          <p:nvPr>
            <p:ph idx="1"/>
          </p:nvPr>
        </p:nvSpPr>
        <p:spPr>
          <a:xfrm>
            <a:off x="640080" y="2014993"/>
            <a:ext cx="11521440" cy="6883897"/>
          </a:xfrm>
        </p:spPr>
        <p:txBody>
          <a:bodyPr/>
          <a:lstStyle/>
          <a:p>
            <a:pPr marL="347345" fontAlgn="base">
              <a:lnSpc>
                <a:spcPct val="106000"/>
              </a:lnSpc>
              <a:spcBef>
                <a:spcPts val="290"/>
              </a:spcBef>
              <a:spcAft>
                <a:spcPts val="800"/>
              </a:spcAft>
              <a:buNone/>
            </a:pPr>
            <a:r>
              <a:rPr lang="en-GB" sz="2400" b="1" u="sng"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5.3</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continued</a:t>
            </a:r>
            <a:endParaRPr lang="en-GB" sz="2400" b="1" u="sng"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What supporting information is typically required when submitting a claim that includes a claim under Loss of Access to Employment, Homelessness and Impact </a:t>
            </a:r>
            <a:r>
              <a:rPr lang="en-GB" sz="2400" kern="100" dirty="0">
                <a:solidFill>
                  <a:srgbClr val="000000"/>
                </a:solidFill>
                <a:effectLst/>
                <a:latin typeface="Aptos" panose="020B0004020202020204" pitchFamily="34" charset="0"/>
                <a:ea typeface="Yu Gothic" panose="020B0400000000000000" pitchFamily="34" charset="-128"/>
                <a:cs typeface="Arial" panose="020B0604020202020204" pitchFamily="34" charset="0"/>
              </a:rPr>
              <a:t>on Life?</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e) </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What are the key stages in the claim and review process?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 </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How many claim form types are there, and what is the difference between each of them?</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7345" fontAlgn="base">
              <a:lnSpc>
                <a:spcPct val="106000"/>
              </a:lnSpc>
              <a:spcBef>
                <a:spcPts val="290"/>
              </a:spcBef>
              <a:spcAft>
                <a:spcPts val="800"/>
              </a:spcAft>
              <a:buNone/>
            </a:pPr>
            <a:r>
              <a:rPr lang="en-GB"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 </a:t>
            </a:r>
            <a:r>
              <a:rPr lang="en-GB"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Can you explain the difference between eligibility to claim compensation, and entitlement to compensation? Please explain your answer.</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57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D24B3-140B-E798-588F-CE48F29B3D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F184D8-9DB5-D7F2-B297-0118146600A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76EB75CB-9BC2-7905-A5E8-CBA6F82D30A7}"/>
              </a:ext>
            </a:extLst>
          </p:cNvPr>
          <p:cNvSpPr>
            <a:spLocks noGrp="1"/>
          </p:cNvSpPr>
          <p:nvPr>
            <p:ph type="title"/>
          </p:nvPr>
        </p:nvSpPr>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51AAD33D-D247-66F0-1889-E0DB61EDAFA5}"/>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Q5.4: Please </a:t>
            </a:r>
            <a:r>
              <a:rPr lang="en-GB" sz="2400" dirty="0">
                <a:effectLst/>
                <a:latin typeface="Arial" panose="020B0604020202020204" pitchFamily="34" charset="0"/>
                <a:ea typeface="Arial" panose="020B0604020202020204" pitchFamily="34" charset="0"/>
              </a:rPr>
              <a:t>outline your delivery model to ensure potential claimants are fully supported up to a claim being submitted to the Windrush Compensation Scheme? (Max 1500 words)</a:t>
            </a:r>
            <a:endParaRPr lang="en-GB" sz="2400" dirty="0">
              <a:effectLst/>
              <a:latin typeface="Times New Roman" panose="02020603050405020304" pitchFamily="18" charset="0"/>
              <a:ea typeface="Times New Roman" panose="02020603050405020304" pitchFamily="18" charset="0"/>
            </a:endParaRPr>
          </a:p>
          <a:p>
            <a:pPr marL="347345" fontAlgn="base">
              <a:lnSpc>
                <a:spcPct val="106000"/>
              </a:lnSpc>
              <a:spcBef>
                <a:spcPts val="290"/>
              </a:spcBef>
              <a:spcAft>
                <a:spcPts val="800"/>
              </a:spcAft>
              <a:buNone/>
            </a:pPr>
            <a:r>
              <a:rPr lang="en-GB" sz="2400" dirty="0">
                <a:effectLst/>
                <a:latin typeface="Arial" panose="020B0604020202020204" pitchFamily="34" charset="0"/>
                <a:ea typeface="Arial" panose="020B0604020202020204" pitchFamily="34" charset="0"/>
              </a:rPr>
              <a:t>A good response must include, but not necessarily be limited to:</a:t>
            </a:r>
            <a:endParaRPr lang="en-GB"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A high-level overview of your delivery model,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make reasonable adjustments so that services are inclusive and accessible,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ensure that claimants receiving support remotely are provided with the same quality, consistency, and level of service as those supported in face-to-face settings,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work to meet safeguarding standards, like working with vulnerable people, ensuring claimants are signposted to appropriate organisations for additional support if needed, how will you identify the list of organisations you may refer to,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prepare claimants for the Warm Handover call, so that they understand the process and will participate in it.</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09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a:defRPr/>
            </a:pPr>
            <a:fld id="{8847A270-1E03-482A-BD5C-7CB839DD1E04}" type="slidenum">
              <a:rPr lang="en-GB" altLang="en-US" smtClean="0"/>
              <a:pPr>
                <a:defRPr/>
              </a:pPr>
              <a:t>1</a:t>
            </a:fld>
            <a:endParaRPr lang="en-GB" altLang="en-US"/>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dirty="0"/>
            </a:br>
            <a:r>
              <a:rPr lang="en-GB" dirty="0"/>
              <a:t>Agenda </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98917" y="1559168"/>
            <a:ext cx="12649200" cy="7595309"/>
          </a:xfrm>
        </p:spPr>
        <p:txBody>
          <a:bodyPr/>
          <a:lstStyle/>
          <a:p>
            <a:pPr marL="492125" lvl="1" indent="0">
              <a:lnSpc>
                <a:spcPct val="107000"/>
              </a:lnSpc>
              <a:buNone/>
            </a:pPr>
            <a:endParaRPr lang="en-GB" sz="2200" b="1" dirty="0">
              <a:highlight>
                <a:srgbClr val="FFFF00"/>
              </a:highlight>
              <a:latin typeface="+mn-lt"/>
              <a:ea typeface="Calibri" panose="020F0502020204030204" pitchFamily="34" charset="0"/>
              <a:cs typeface="Times New Roman" panose="02020603050405020304" pitchFamily="18" charset="0"/>
            </a:endParaRPr>
          </a:p>
          <a:p>
            <a:pPr marL="492125" lvl="1" indent="0" algn="ctr">
              <a:lnSpc>
                <a:spcPct val="107000"/>
              </a:lnSpc>
              <a:buNone/>
            </a:pPr>
            <a:endParaRPr lang="en-GB" sz="16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Purpose and Objectives</a:t>
            </a:r>
          </a:p>
          <a:p>
            <a:pPr marL="492125" lvl="1" indent="0">
              <a:spcBef>
                <a:spcPts val="0"/>
              </a:spcBef>
              <a:buNone/>
            </a:pPr>
            <a:endParaRPr lang="en-GB" sz="18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Eligibility for Year 2 </a:t>
            </a:r>
          </a:p>
          <a:p>
            <a:pPr marL="835025" lvl="1" indent="-342900">
              <a:spcBef>
                <a:spcPts val="0"/>
              </a:spcBef>
              <a:buFont typeface="Arial" panose="020B0604020202020204" pitchFamily="34" charset="0"/>
              <a:buChar char="•"/>
            </a:pPr>
            <a:endParaRPr lang="en-GB" sz="1800" b="1" dirty="0">
              <a:latin typeface="+mn-lt"/>
              <a:ea typeface="Calibri" panose="020F0502020204030204" pitchFamily="34" charset="0"/>
              <a:cs typeface="Times New Roman" panose="02020603050405020304" pitchFamily="18" charset="0"/>
            </a:endParaRPr>
          </a:p>
          <a:p>
            <a:pPr marL="835025" marR="0" lvl="1" indent="-342900" defTabSz="914400" latinLnBrk="0">
              <a:lnSpc>
                <a:spcPct val="100000"/>
              </a:lnSpc>
              <a:spcBef>
                <a:spcPts val="0"/>
              </a:spcBef>
              <a:buSzTx/>
              <a:buFont typeface="Arial" panose="020B0604020202020204" pitchFamily="34" charset="0"/>
              <a:buChar char="•"/>
              <a:tabLst/>
              <a:defRPr/>
            </a:pPr>
            <a:r>
              <a:rPr lang="en-GB" sz="1800" b="1" dirty="0">
                <a:latin typeface="+mn-lt"/>
                <a:ea typeface="Calibri" panose="020F0502020204030204" pitchFamily="34" charset="0"/>
                <a:cs typeface="Times New Roman" panose="02020603050405020304" pitchFamily="18" charset="0"/>
              </a:rPr>
              <a:t>Geographical Coverage</a:t>
            </a:r>
          </a:p>
          <a:p>
            <a:pPr marL="835025" lvl="1" indent="-342900">
              <a:spcBef>
                <a:spcPts val="0"/>
              </a:spcBef>
              <a:buChar char="•"/>
            </a:pPr>
            <a:endParaRPr lang="en-GB" sz="18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a:cs typeface="Times New Roman"/>
              </a:rPr>
              <a:t>Pop-up Hubs</a:t>
            </a:r>
          </a:p>
          <a:p>
            <a:pPr marL="492125" lvl="1" indent="0">
              <a:spcBef>
                <a:spcPts val="0"/>
              </a:spcBef>
              <a:buNone/>
            </a:pPr>
            <a:endParaRPr lang="en-GB" sz="18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a:cs typeface="Times New Roman"/>
              </a:rPr>
              <a:t>Eligible Expenditure</a:t>
            </a:r>
          </a:p>
          <a:p>
            <a:pPr marL="835025" lvl="1" indent="-342900">
              <a:spcBef>
                <a:spcPts val="0"/>
              </a:spcBef>
              <a:buChar char="•"/>
            </a:pP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effectLst/>
                <a:latin typeface="+mn-lt"/>
                <a:ea typeface="Calibri" panose="020F0502020204030204" pitchFamily="34" charset="0"/>
                <a:cs typeface="Times New Roman" panose="02020603050405020304" pitchFamily="18" charset="0"/>
              </a:rPr>
              <a:t>Overview of Application </a:t>
            </a:r>
            <a:r>
              <a:rPr lang="en-GB" sz="1800" b="1" dirty="0">
                <a:latin typeface="+mn-lt"/>
                <a:ea typeface="Calibri" panose="020F0502020204030204" pitchFamily="34" charset="0"/>
                <a:cs typeface="Times New Roman" panose="02020603050405020304" pitchFamily="18" charset="0"/>
              </a:rPr>
              <a:t>P</a:t>
            </a:r>
            <a:r>
              <a:rPr lang="en-GB" sz="1800" b="1" dirty="0">
                <a:effectLst/>
                <a:latin typeface="+mn-lt"/>
                <a:ea typeface="Calibri" panose="020F0502020204030204" pitchFamily="34" charset="0"/>
                <a:cs typeface="Times New Roman" panose="02020603050405020304" pitchFamily="18" charset="0"/>
              </a:rPr>
              <a:t>rocess </a:t>
            </a:r>
          </a:p>
          <a:p>
            <a:pPr marL="835025" lvl="1" indent="-342900">
              <a:spcBef>
                <a:spcPts val="0"/>
              </a:spcBef>
              <a:buFont typeface="Arial" panose="020B0604020202020204" pitchFamily="34" charset="0"/>
              <a:buChar char="•"/>
            </a:pPr>
            <a:endParaRPr lang="en-GB" sz="18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Overview of Competition Process </a:t>
            </a:r>
          </a:p>
          <a:p>
            <a:pPr marL="835025" lvl="1" indent="-342900">
              <a:spcBef>
                <a:spcPts val="0"/>
              </a:spcBef>
              <a:buFont typeface="Arial" panose="020B0604020202020204" pitchFamily="34" charset="0"/>
              <a:buChar char="•"/>
            </a:pP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Key Dates</a:t>
            </a:r>
          </a:p>
          <a:p>
            <a:pPr marL="835025" lvl="1" indent="-342900">
              <a:spcBef>
                <a:spcPts val="0"/>
              </a:spcBef>
              <a:buFont typeface="Arial" panose="020B0604020202020204" pitchFamily="34" charset="0"/>
              <a:buChar char="•"/>
            </a:pPr>
            <a:endParaRPr lang="en-GB" sz="1800" b="1" dirty="0">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Assessment Questions</a:t>
            </a:r>
          </a:p>
          <a:p>
            <a:pPr marL="835025" lvl="1" indent="-342900">
              <a:spcBef>
                <a:spcPts val="0"/>
              </a:spcBef>
              <a:buFont typeface="Arial" panose="020B0604020202020204" pitchFamily="34" charset="0"/>
              <a:buChar char="•"/>
            </a:pP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Find a Grant portal</a:t>
            </a: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Calibri" panose="020F0502020204030204" pitchFamily="34" charset="0"/>
                <a:cs typeface="Times New Roman" panose="02020603050405020304" pitchFamily="18" charset="0"/>
              </a:rPr>
              <a:t>Further I</a:t>
            </a:r>
            <a:r>
              <a:rPr lang="en-GB" sz="1800" b="1" dirty="0">
                <a:effectLst/>
                <a:latin typeface="+mn-lt"/>
                <a:ea typeface="Calibri" panose="020F0502020204030204" pitchFamily="34" charset="0"/>
                <a:cs typeface="Times New Roman" panose="02020603050405020304" pitchFamily="18" charset="0"/>
              </a:rPr>
              <a:t>nformation</a:t>
            </a:r>
          </a:p>
          <a:p>
            <a:pPr marL="835025" lvl="1" indent="-342900">
              <a:spcBef>
                <a:spcPts val="0"/>
              </a:spcBef>
              <a:buFont typeface="Arial" panose="020B0604020202020204" pitchFamily="34" charset="0"/>
              <a:buChar char="•"/>
            </a:pPr>
            <a:endParaRPr lang="en-GB" sz="1800" b="1" dirty="0">
              <a:effectLst/>
              <a:latin typeface="+mn-lt"/>
              <a:ea typeface="Calibri" panose="020F0502020204030204" pitchFamily="34"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Times New Roman" panose="02020603050405020304" pitchFamily="18" charset="0"/>
                <a:cs typeface="Times New Roman" panose="02020603050405020304" pitchFamily="18" charset="0"/>
              </a:rPr>
              <a:t>Questions</a:t>
            </a:r>
          </a:p>
          <a:p>
            <a:pPr marL="835025" lvl="1" indent="-342900">
              <a:spcBef>
                <a:spcPts val="0"/>
              </a:spcBef>
              <a:buFont typeface="Arial" panose="020B0604020202020204" pitchFamily="34" charset="0"/>
              <a:buChar char="•"/>
            </a:pPr>
            <a:endParaRPr lang="en-GB" sz="1800" b="1" dirty="0">
              <a:latin typeface="+mn-lt"/>
              <a:ea typeface="Times New Roman" panose="02020603050405020304" pitchFamily="18" charset="0"/>
              <a:cs typeface="Times New Roman" panose="02020603050405020304" pitchFamily="18" charset="0"/>
            </a:endParaRPr>
          </a:p>
          <a:p>
            <a:pPr marL="835025" lvl="1" indent="-342900">
              <a:spcBef>
                <a:spcPts val="0"/>
              </a:spcBef>
              <a:buFont typeface="Arial" panose="020B0604020202020204" pitchFamily="34" charset="0"/>
              <a:buChar char="•"/>
            </a:pPr>
            <a:r>
              <a:rPr lang="en-GB" sz="1800" b="1" dirty="0">
                <a:latin typeface="+mn-lt"/>
                <a:ea typeface="Times New Roman" panose="02020603050405020304" pitchFamily="18" charset="0"/>
                <a:cs typeface="Times New Roman" panose="02020603050405020304" pitchFamily="18" charset="0"/>
              </a:rPr>
              <a:t>Links and Resource Materials</a:t>
            </a:r>
            <a:endParaRPr lang="en-GB" sz="1800" b="1" dirty="0">
              <a:effectLst/>
              <a:latin typeface="+mn-lt"/>
              <a:ea typeface="Times New Roman" panose="02020603050405020304" pitchFamily="18" charset="0"/>
              <a:cs typeface="Times New Roman" panose="02020603050405020304" pitchFamily="18" charset="0"/>
            </a:endParaRPr>
          </a:p>
          <a:p>
            <a:r>
              <a:rPr lang="en-GB" sz="1800" b="1" dirty="0">
                <a:latin typeface="+mn-lt"/>
                <a:ea typeface="Times New Roman" panose="02020603050405020304" pitchFamily="18" charset="0"/>
                <a:cs typeface="Times New Roman" panose="02020603050405020304" pitchFamily="18" charset="0"/>
              </a:rPr>
              <a:t>  </a:t>
            </a:r>
            <a:endParaRPr lang="en-GB" sz="1800" b="1" dirty="0">
              <a:highlight>
                <a:srgbClr val="FFFF00"/>
              </a:highlight>
              <a:latin typeface="+mn-lt"/>
              <a:ea typeface="Times New Roman" panose="02020603050405020304" pitchFamily="18" charset="0"/>
              <a:cs typeface="Times New Roman" panose="02020603050405020304" pitchFamily="18" charset="0"/>
            </a:endParaRPr>
          </a:p>
          <a:p>
            <a:endParaRPr lang="en-GB" sz="1800" b="1" dirty="0">
              <a:effectLst/>
              <a:latin typeface="+mn-lt"/>
              <a:ea typeface="Times New Roman" panose="02020603050405020304" pitchFamily="18" charset="0"/>
              <a:cs typeface="Times New Roman" panose="02020603050405020304" pitchFamily="18" charset="0"/>
            </a:endParaRPr>
          </a:p>
          <a:p>
            <a:endParaRPr lang="en-GB" sz="1800" dirty="0">
              <a:effectLst/>
              <a:latin typeface="+mn-lt"/>
              <a:ea typeface="Times New Roman" panose="02020603050405020304" pitchFamily="18" charset="0"/>
              <a:cs typeface="Times New Roman" panose="02020603050405020304" pitchFamily="18" charset="0"/>
            </a:endParaRPr>
          </a:p>
          <a:p>
            <a:pPr algn="ctr">
              <a:buFontTx/>
              <a:buChar char="-"/>
            </a:pPr>
            <a:endParaRPr lang="en-GB" sz="2400" dirty="0">
              <a:latin typeface="+mn-lt"/>
              <a:ea typeface="Times New Roman" panose="02020603050405020304" pitchFamily="18" charset="0"/>
              <a:cs typeface="Times New Roman" panose="02020603050405020304" pitchFamily="18" charset="0"/>
            </a:endParaRPr>
          </a:p>
          <a:p>
            <a:pPr algn="ctr">
              <a:buFontTx/>
              <a:buChar char="-"/>
            </a:pPr>
            <a:endParaRPr lang="en-GB" sz="2400" dirty="0">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88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F112E-78AB-A414-CD47-EA74F20B669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ACC96F-AA67-C6DF-FCA8-738183697B2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8FAD0BC0-00D2-B426-E1EB-DDFE830D57E9}"/>
              </a:ext>
            </a:extLst>
          </p:cNvPr>
          <p:cNvSpPr>
            <a:spLocks noGrp="1"/>
          </p:cNvSpPr>
          <p:nvPr>
            <p:ph type="title"/>
          </p:nvPr>
        </p:nvSpPr>
        <p:spPr>
          <a:xfrm>
            <a:off x="251317" y="0"/>
            <a:ext cx="12550283" cy="1371600"/>
          </a:xfrm>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7BFD0254-9442-2B5D-2B33-BE168427E952}"/>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Q5.5: How</a:t>
            </a:r>
            <a:r>
              <a:rPr lang="en-GB" sz="2400" dirty="0">
                <a:effectLst/>
                <a:latin typeface="Arial" panose="020B0604020202020204" pitchFamily="34" charset="0"/>
                <a:ea typeface="Arial" panose="020B0604020202020204" pitchFamily="34" charset="0"/>
              </a:rPr>
              <a:t> will you ensure staff have the knowledge and skillset necessary to be a strong advocate for claimants? (Max 2000 words)</a:t>
            </a:r>
            <a:endParaRPr lang="en-GB" sz="2400" dirty="0">
              <a:effectLst/>
              <a:latin typeface="Times New Roman" panose="02020603050405020304" pitchFamily="18" charset="0"/>
              <a:ea typeface="Times New Roman" panose="02020603050405020304" pitchFamily="18" charset="0"/>
            </a:endParaRPr>
          </a:p>
          <a:p>
            <a:pPr marL="347345" fontAlgn="base">
              <a:lnSpc>
                <a:spcPct val="106000"/>
              </a:lnSpc>
              <a:spcBef>
                <a:spcPts val="290"/>
              </a:spcBef>
              <a:spcAft>
                <a:spcPts val="800"/>
              </a:spcAft>
              <a:buNone/>
            </a:pPr>
            <a:r>
              <a:rPr lang="en-GB" sz="2400" dirty="0">
                <a:effectLst/>
                <a:latin typeface="Arial" panose="020B0604020202020204" pitchFamily="34" charset="0"/>
                <a:ea typeface="Arial" panose="020B0604020202020204" pitchFamily="34" charset="0"/>
              </a:rPr>
              <a:t>A good response must include, but not necessarily be limited to:</a:t>
            </a:r>
            <a:endParaRPr lang="en-GB"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What training you will provide to staff prior to working with claimants and throughout the grant funding period,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ensure staff maintain a full working knowledge of Windrush Compensation Scheme rules and guidance,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ensure staff identify and gather the appropriate additional information - specific to the individual being supported to make a claim, and </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What quality assurance you will undertake to maintain consistency and a high level of quality support throughout the claim submission process ,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What support you will put in place for staff who may be listening to traumatic accounts, and</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r>
              <a:rPr lang="en-GB" sz="2400" dirty="0">
                <a:effectLst/>
                <a:latin typeface="+mn-lt"/>
                <a:ea typeface="Times New Roman" panose="02020603050405020304" pitchFamily="18" charset="0"/>
                <a:cs typeface="Times New Roman" panose="02020603050405020304" pitchFamily="18" charset="0"/>
              </a:rPr>
              <a:t>Continued on the next slide</a:t>
            </a:r>
          </a:p>
        </p:txBody>
      </p:sp>
    </p:spTree>
    <p:extLst>
      <p:ext uri="{BB962C8B-B14F-4D97-AF65-F5344CB8AC3E}">
        <p14:creationId xmlns:p14="http://schemas.microsoft.com/office/powerpoint/2010/main" val="223298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73837-3E3F-4AB4-C699-A8829B0B0F0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F6C6A2-CC86-F00C-8130-D811FAF23A3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9B86D5C-AED9-2FEE-F7AD-557BECB4C654}"/>
              </a:ext>
            </a:extLst>
          </p:cNvPr>
          <p:cNvSpPr>
            <a:spLocks noGrp="1"/>
          </p:cNvSpPr>
          <p:nvPr>
            <p:ph type="title"/>
          </p:nvPr>
        </p:nvSpPr>
        <p:spPr>
          <a:xfrm>
            <a:off x="251317" y="0"/>
            <a:ext cx="12550283" cy="1371600"/>
          </a:xfrm>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C9498DD5-BFF0-0EB0-75FF-B219D6C71772}"/>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endParaRPr lang="en-GB" sz="2400" b="1" u="sng" dirty="0">
              <a:effectLst/>
              <a:latin typeface="Arial" panose="020B0604020202020204" pitchFamily="34" charset="0"/>
              <a:ea typeface="Arial" panose="020B0604020202020204" pitchFamily="34" charset="0"/>
            </a:endParaRPr>
          </a:p>
          <a:p>
            <a:pPr marL="347345" fontAlgn="base">
              <a:lnSpc>
                <a:spcPct val="106000"/>
              </a:lnSpc>
              <a:spcBef>
                <a:spcPts val="290"/>
              </a:spcBef>
              <a:spcAft>
                <a:spcPts val="800"/>
              </a:spcAft>
              <a:buNone/>
            </a:pPr>
            <a:r>
              <a:rPr lang="en-GB" sz="2400" b="1" u="sng" dirty="0">
                <a:effectLst/>
                <a:latin typeface="Arial" panose="020B0604020202020204" pitchFamily="34" charset="0"/>
                <a:ea typeface="Arial" panose="020B0604020202020204" pitchFamily="34" charset="0"/>
              </a:rPr>
              <a:t>Q5.5</a:t>
            </a:r>
            <a:r>
              <a:rPr lang="en-GB" sz="2400" dirty="0">
                <a:effectLst/>
                <a:latin typeface="Arial" panose="020B0604020202020204" pitchFamily="34" charset="0"/>
                <a:ea typeface="Arial" panose="020B0604020202020204" pitchFamily="34" charset="0"/>
              </a:rPr>
              <a:t> continued</a:t>
            </a:r>
            <a:endParaRPr lang="en-GB"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How you will ensure all staff are aware of your organisational GDPR processes (evidence of privacy policy/notice will be required), and  </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Details of your governance and project management arrangements, including roles and responsibilities of all parties that are involved.</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9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CA2C-A7BA-EA19-70EB-003D09DE53A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0E5998-64BF-1122-D2D7-D846720AD70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9807AD9-53A0-089D-6C75-3EDD9E4614D9}"/>
              </a:ext>
            </a:extLst>
          </p:cNvPr>
          <p:cNvSpPr>
            <a:spLocks noGrp="1"/>
          </p:cNvSpPr>
          <p:nvPr>
            <p:ph type="title"/>
          </p:nvPr>
        </p:nvSpPr>
        <p:spPr>
          <a:xfrm>
            <a:off x="251317" y="0"/>
            <a:ext cx="12550283" cy="1371600"/>
          </a:xfrm>
        </p:spPr>
        <p:txBody>
          <a:bodyPr/>
          <a:lstStyle/>
          <a:p>
            <a:br>
              <a:rPr lang="en-GB" dirty="0"/>
            </a:br>
            <a:r>
              <a:rPr lang="en-GB" dirty="0"/>
              <a:t>Assessment Questions</a:t>
            </a:r>
          </a:p>
        </p:txBody>
      </p:sp>
      <p:sp>
        <p:nvSpPr>
          <p:cNvPr id="5" name="Content Placeholder 4">
            <a:extLst>
              <a:ext uri="{FF2B5EF4-FFF2-40B4-BE49-F238E27FC236}">
                <a16:creationId xmlns:a16="http://schemas.microsoft.com/office/drawing/2014/main" id="{3C15DC0D-C5B5-0A3A-13E8-652BE6CCC40F}"/>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endParaRPr lang="en-GB" sz="2400" b="1" u="sng" dirty="0">
              <a:effectLst/>
              <a:latin typeface="Arial" panose="020B0604020202020204" pitchFamily="34" charset="0"/>
              <a:ea typeface="Arial" panose="020B0604020202020204" pitchFamily="34" charset="0"/>
            </a:endParaRPr>
          </a:p>
          <a:p>
            <a:pPr marL="457200">
              <a:lnSpc>
                <a:spcPct val="120000"/>
              </a:lnSpc>
              <a:spcAft>
                <a:spcPts val="1200"/>
              </a:spcAft>
              <a:buNone/>
            </a:pPr>
            <a:r>
              <a:rPr lang="en-GB" sz="2400" b="1" u="sng" dirty="0">
                <a:effectLst/>
                <a:latin typeface="Arial" panose="020B0604020202020204" pitchFamily="34" charset="0"/>
                <a:ea typeface="Times New Roman" panose="02020603050405020304" pitchFamily="18" charset="0"/>
                <a:cs typeface="Times New Roman" panose="02020603050405020304" pitchFamily="18" charset="0"/>
              </a:rPr>
              <a:t>Q5.6: How</a:t>
            </a:r>
            <a:r>
              <a:rPr lang="en-GB" sz="2400" u="sng"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will you determine the locations for the 5 pop-up hubs to be held within your region? (Max 750 words)</a:t>
            </a:r>
          </a:p>
          <a:p>
            <a:pPr marL="457200">
              <a:lnSpc>
                <a:spcPct val="120000"/>
              </a:lnSpc>
              <a:spcAft>
                <a:spcPts val="12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A good response must include, but not necessarily be limited to:</a:t>
            </a:r>
          </a:p>
          <a:p>
            <a:pPr marL="342900" lvl="0" indent="-342900">
              <a:lnSpc>
                <a:spcPct val="115000"/>
              </a:lnSpc>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The rationale behind your proposed locations, including strategic, demographic and logistical considerations, and</a:t>
            </a:r>
            <a:endParaRPr lang="en-GB" sz="24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Evidence you have drawn upon to inform your proposed approach. </a:t>
            </a: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18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0335A-E3C5-7C3A-6988-46AC08F7EB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BAD22-BC7F-7698-E9FF-8989B32BE93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9627ACD-CB34-4379-6061-04A80C0A802A}"/>
              </a:ext>
            </a:extLst>
          </p:cNvPr>
          <p:cNvSpPr>
            <a:spLocks noGrp="1"/>
          </p:cNvSpPr>
          <p:nvPr>
            <p:ph type="title"/>
          </p:nvPr>
        </p:nvSpPr>
        <p:spPr>
          <a:xfrm>
            <a:off x="251317" y="0"/>
            <a:ext cx="12550283" cy="1371600"/>
          </a:xfrm>
        </p:spPr>
        <p:txBody>
          <a:bodyPr/>
          <a:lstStyle/>
          <a:p>
            <a:br>
              <a:rPr lang="en-GB"/>
            </a:br>
            <a:r>
              <a:rPr lang="en-GB"/>
              <a:t>Assessment Questions</a:t>
            </a:r>
          </a:p>
        </p:txBody>
      </p:sp>
      <p:sp>
        <p:nvSpPr>
          <p:cNvPr id="5" name="Content Placeholder 4">
            <a:extLst>
              <a:ext uri="{FF2B5EF4-FFF2-40B4-BE49-F238E27FC236}">
                <a16:creationId xmlns:a16="http://schemas.microsoft.com/office/drawing/2014/main" id="{156C8203-2E8D-7C1D-5554-6CF39F9DC7D0}"/>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endParaRPr lang="en-GB" sz="2400" b="1" u="sng" dirty="0">
              <a:effectLst/>
              <a:latin typeface="Arial" panose="020B0604020202020204" pitchFamily="34" charset="0"/>
              <a:ea typeface="Arial" panose="020B0604020202020204" pitchFamily="34" charset="0"/>
            </a:endParaRPr>
          </a:p>
          <a:p>
            <a:pPr marL="457200">
              <a:lnSpc>
                <a:spcPct val="120000"/>
              </a:lnSpc>
              <a:spcAft>
                <a:spcPts val="1200"/>
              </a:spcAft>
              <a:buNone/>
            </a:pP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8920339-551A-BB75-CB13-5F44716ED6CB}"/>
              </a:ext>
            </a:extLst>
          </p:cNvPr>
          <p:cNvGraphicFramePr>
            <a:graphicFrameLocks noGrp="1"/>
          </p:cNvGraphicFramePr>
          <p:nvPr>
            <p:extLst>
              <p:ext uri="{D42A27DB-BD31-4B8C-83A1-F6EECF244321}">
                <p14:modId xmlns:p14="http://schemas.microsoft.com/office/powerpoint/2010/main" val="1033268513"/>
              </p:ext>
            </p:extLst>
          </p:nvPr>
        </p:nvGraphicFramePr>
        <p:xfrm>
          <a:off x="792480" y="2339894"/>
          <a:ext cx="11658601" cy="4741309"/>
        </p:xfrm>
        <a:graphic>
          <a:graphicData uri="http://schemas.openxmlformats.org/drawingml/2006/table">
            <a:tbl>
              <a:tblPr firstRow="1" firstCol="1" bandRow="1">
                <a:tableStyleId>{5C22544A-7EE6-4342-B048-85BDC9FD1C3A}</a:tableStyleId>
              </a:tblPr>
              <a:tblGrid>
                <a:gridCol w="1914429">
                  <a:extLst>
                    <a:ext uri="{9D8B030D-6E8A-4147-A177-3AD203B41FA5}">
                      <a16:colId xmlns:a16="http://schemas.microsoft.com/office/drawing/2014/main" val="3499777305"/>
                    </a:ext>
                  </a:extLst>
                </a:gridCol>
                <a:gridCol w="1388514">
                  <a:extLst>
                    <a:ext uri="{9D8B030D-6E8A-4147-A177-3AD203B41FA5}">
                      <a16:colId xmlns:a16="http://schemas.microsoft.com/office/drawing/2014/main" val="2948736192"/>
                    </a:ext>
                  </a:extLst>
                </a:gridCol>
                <a:gridCol w="1388514">
                  <a:extLst>
                    <a:ext uri="{9D8B030D-6E8A-4147-A177-3AD203B41FA5}">
                      <a16:colId xmlns:a16="http://schemas.microsoft.com/office/drawing/2014/main" val="2677872545"/>
                    </a:ext>
                  </a:extLst>
                </a:gridCol>
                <a:gridCol w="2263400">
                  <a:extLst>
                    <a:ext uri="{9D8B030D-6E8A-4147-A177-3AD203B41FA5}">
                      <a16:colId xmlns:a16="http://schemas.microsoft.com/office/drawing/2014/main" val="1950332314"/>
                    </a:ext>
                  </a:extLst>
                </a:gridCol>
                <a:gridCol w="2264629">
                  <a:extLst>
                    <a:ext uri="{9D8B030D-6E8A-4147-A177-3AD203B41FA5}">
                      <a16:colId xmlns:a16="http://schemas.microsoft.com/office/drawing/2014/main" val="3674851969"/>
                    </a:ext>
                  </a:extLst>
                </a:gridCol>
                <a:gridCol w="2439115">
                  <a:extLst>
                    <a:ext uri="{9D8B030D-6E8A-4147-A177-3AD203B41FA5}">
                      <a16:colId xmlns:a16="http://schemas.microsoft.com/office/drawing/2014/main" val="563575979"/>
                    </a:ext>
                  </a:extLst>
                </a:gridCol>
              </a:tblGrid>
              <a:tr h="0">
                <a:tc>
                  <a:txBody>
                    <a:bodyPr/>
                    <a:lstStyle/>
                    <a:p>
                      <a:pPr algn="ctr">
                        <a:lnSpc>
                          <a:spcPct val="120000"/>
                        </a:lnSpc>
                        <a:buNone/>
                      </a:pPr>
                      <a:r>
                        <a:rPr lang="en-GB" sz="1000">
                          <a:effectLst/>
                        </a:rPr>
                        <a:t>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buNone/>
                      </a:pPr>
                      <a:r>
                        <a:rPr lang="en-GB" sz="1000">
                          <a:effectLst/>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buNone/>
                      </a:pPr>
                      <a:r>
                        <a:rPr lang="en-GB" sz="1000">
                          <a:effectLst/>
                        </a:rPr>
                        <a:t>40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buNone/>
                      </a:pPr>
                      <a:r>
                        <a:rPr lang="en-GB" sz="1000">
                          <a:effectLst/>
                        </a:rPr>
                        <a:t>60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buNone/>
                      </a:pPr>
                      <a:r>
                        <a:rPr lang="en-GB" sz="1000">
                          <a:effectLst/>
                        </a:rPr>
                        <a:t>80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buNone/>
                      </a:pPr>
                      <a:r>
                        <a:rPr lang="en-GB" sz="1000">
                          <a:effectLst/>
                        </a:rPr>
                        <a:t>100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170556"/>
                  </a:ext>
                </a:extLst>
              </a:tr>
              <a:tr h="559437">
                <a:tc>
                  <a:txBody>
                    <a:bodyPr/>
                    <a:lstStyle/>
                    <a:p>
                      <a:pPr>
                        <a:lnSpc>
                          <a:spcPct val="120000"/>
                        </a:lnSpc>
                        <a:buNone/>
                      </a:pPr>
                      <a:r>
                        <a:rPr lang="en-GB" sz="1600">
                          <a:effectLst/>
                        </a:rPr>
                        <a:t>No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Very limited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Limited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Satisfactory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Good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Outstanding evidence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8886054"/>
                  </a:ext>
                </a:extLst>
              </a:tr>
              <a:tr h="4015819">
                <a:tc>
                  <a:txBody>
                    <a:bodyPr/>
                    <a:lstStyle/>
                    <a:p>
                      <a:pPr>
                        <a:lnSpc>
                          <a:spcPct val="120000"/>
                        </a:lnSpc>
                        <a:buNone/>
                      </a:pPr>
                      <a:r>
                        <a:rPr lang="en-GB" sz="1600">
                          <a:effectLst/>
                        </a:rPr>
                        <a:t>The Applicant did not answer the question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The Applicant has provided very limited detail and evidence in response to the question. This creates a major risk to delivery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Some detail and evidence have been provided but there are important omissions. This creates a significant risk to delivery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Satisfactory detail and evidence have been provided. The response covers most of the relevant requirements but with minor omissions. There is reasonable confidence in the Applicants ability to deliver against objectives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A good level of evidence has been provided, and the response covers all relevant requirements. There is a good level of confidence in the Applicants’ ability to deliver against the objectives.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A strong level of detail and evidence has been provided that fully meets all requirements.  There is a high level of confidence in the Applicants ability to deliver against all objectives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0205101"/>
                  </a:ext>
                </a:extLst>
              </a:tr>
            </a:tbl>
          </a:graphicData>
        </a:graphic>
      </p:graphicFrame>
    </p:spTree>
    <p:extLst>
      <p:ext uri="{BB962C8B-B14F-4D97-AF65-F5344CB8AC3E}">
        <p14:creationId xmlns:p14="http://schemas.microsoft.com/office/powerpoint/2010/main" val="69486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BB0C9-F12F-CDAC-756D-8CA34CE3D7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B7E222-4897-9C0C-EC3A-01CF352E0CC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A5A0344-9CEB-409B-C33E-1C04C97D56FE}"/>
              </a:ext>
            </a:extLst>
          </p:cNvPr>
          <p:cNvSpPr>
            <a:spLocks noGrp="1"/>
          </p:cNvSpPr>
          <p:nvPr>
            <p:ph type="title"/>
          </p:nvPr>
        </p:nvSpPr>
        <p:spPr>
          <a:xfrm>
            <a:off x="251317" y="0"/>
            <a:ext cx="12550283" cy="1371600"/>
          </a:xfrm>
        </p:spPr>
        <p:txBody>
          <a:bodyPr/>
          <a:lstStyle/>
          <a:p>
            <a:br>
              <a:rPr lang="en-GB"/>
            </a:br>
            <a:r>
              <a:rPr lang="en-GB"/>
              <a:t>Assessment Questions</a:t>
            </a:r>
          </a:p>
        </p:txBody>
      </p:sp>
      <p:sp>
        <p:nvSpPr>
          <p:cNvPr id="5" name="Content Placeholder 4">
            <a:extLst>
              <a:ext uri="{FF2B5EF4-FFF2-40B4-BE49-F238E27FC236}">
                <a16:creationId xmlns:a16="http://schemas.microsoft.com/office/drawing/2014/main" id="{2A1C94C1-5868-6F8D-094A-E0E8E3A14797}"/>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endParaRPr lang="en-GB" sz="2400" b="1" u="sng" dirty="0">
              <a:effectLst/>
              <a:latin typeface="Arial" panose="020B0604020202020204" pitchFamily="34" charset="0"/>
              <a:ea typeface="Arial" panose="020B0604020202020204" pitchFamily="34" charset="0"/>
            </a:endParaRPr>
          </a:p>
          <a:p>
            <a:pPr marL="457200">
              <a:lnSpc>
                <a:spcPct val="120000"/>
              </a:lnSpc>
              <a:spcAft>
                <a:spcPts val="1200"/>
              </a:spcAft>
              <a:buNone/>
            </a:pP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3671B82-5F71-F051-CB57-C16EC9D335CA}"/>
              </a:ext>
            </a:extLst>
          </p:cNvPr>
          <p:cNvGraphicFramePr>
            <a:graphicFrameLocks noGrp="1"/>
          </p:cNvGraphicFramePr>
          <p:nvPr>
            <p:extLst>
              <p:ext uri="{D42A27DB-BD31-4B8C-83A1-F6EECF244321}">
                <p14:modId xmlns:p14="http://schemas.microsoft.com/office/powerpoint/2010/main" val="488891438"/>
              </p:ext>
            </p:extLst>
          </p:nvPr>
        </p:nvGraphicFramePr>
        <p:xfrm>
          <a:off x="1330036" y="2651760"/>
          <a:ext cx="10831484" cy="5666766"/>
        </p:xfrm>
        <a:graphic>
          <a:graphicData uri="http://schemas.openxmlformats.org/drawingml/2006/table">
            <a:tbl>
              <a:tblPr firstRow="1" firstCol="1" bandRow="1">
                <a:tableStyleId>{5C22544A-7EE6-4342-B048-85BDC9FD1C3A}</a:tableStyleId>
              </a:tblPr>
              <a:tblGrid>
                <a:gridCol w="2161309">
                  <a:extLst>
                    <a:ext uri="{9D8B030D-6E8A-4147-A177-3AD203B41FA5}">
                      <a16:colId xmlns:a16="http://schemas.microsoft.com/office/drawing/2014/main" val="1223353116"/>
                    </a:ext>
                  </a:extLst>
                </a:gridCol>
                <a:gridCol w="2416989">
                  <a:extLst>
                    <a:ext uri="{9D8B030D-6E8A-4147-A177-3AD203B41FA5}">
                      <a16:colId xmlns:a16="http://schemas.microsoft.com/office/drawing/2014/main" val="3700624216"/>
                    </a:ext>
                  </a:extLst>
                </a:gridCol>
                <a:gridCol w="1740236">
                  <a:extLst>
                    <a:ext uri="{9D8B030D-6E8A-4147-A177-3AD203B41FA5}">
                      <a16:colId xmlns:a16="http://schemas.microsoft.com/office/drawing/2014/main" val="4105590033"/>
                    </a:ext>
                  </a:extLst>
                </a:gridCol>
                <a:gridCol w="2666149">
                  <a:extLst>
                    <a:ext uri="{9D8B030D-6E8A-4147-A177-3AD203B41FA5}">
                      <a16:colId xmlns:a16="http://schemas.microsoft.com/office/drawing/2014/main" val="623917128"/>
                    </a:ext>
                  </a:extLst>
                </a:gridCol>
                <a:gridCol w="1846801">
                  <a:extLst>
                    <a:ext uri="{9D8B030D-6E8A-4147-A177-3AD203B41FA5}">
                      <a16:colId xmlns:a16="http://schemas.microsoft.com/office/drawing/2014/main" val="2976411462"/>
                    </a:ext>
                  </a:extLst>
                </a:gridCol>
              </a:tblGrid>
              <a:tr h="2039646">
                <a:tc>
                  <a:txBody>
                    <a:bodyPr/>
                    <a:lstStyle/>
                    <a:p>
                      <a:pPr>
                        <a:lnSpc>
                          <a:spcPct val="120000"/>
                        </a:lnSpc>
                        <a:buNone/>
                      </a:pPr>
                      <a:r>
                        <a:rPr lang="en-GB" sz="2400">
                          <a:effectLst/>
                        </a:rPr>
                        <a:t>Question</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20000"/>
                        </a:lnSpc>
                        <a:buNone/>
                      </a:pPr>
                      <a:r>
                        <a:rPr lang="en-GB" sz="2400" dirty="0">
                          <a:effectLst/>
                        </a:rPr>
                        <a:t>Weighting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20000"/>
                        </a:lnSpc>
                        <a:buNone/>
                      </a:pPr>
                      <a:r>
                        <a:rPr lang="en-GB" sz="2400" dirty="0">
                          <a:effectLst/>
                        </a:rPr>
                        <a:t>Minimum score</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20000"/>
                        </a:lnSpc>
                        <a:buNone/>
                      </a:pPr>
                      <a:r>
                        <a:rPr lang="en-GB" sz="2400">
                          <a:effectLst/>
                        </a:rPr>
                        <a:t>Weighted minimum score</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20000"/>
                        </a:lnSpc>
                        <a:buNone/>
                      </a:pPr>
                      <a:r>
                        <a:rPr lang="en-GB" sz="2400">
                          <a:effectLst/>
                        </a:rPr>
                        <a:t>Maximum Score Available</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20514768"/>
                  </a:ext>
                </a:extLst>
              </a:tr>
              <a:tr h="377338">
                <a:tc>
                  <a:txBody>
                    <a:bodyPr/>
                    <a:lstStyle/>
                    <a:p>
                      <a:pPr algn="r">
                        <a:lnSpc>
                          <a:spcPct val="120000"/>
                        </a:lnSpc>
                        <a:buNone/>
                      </a:pPr>
                      <a:r>
                        <a:rPr lang="en-GB" sz="2400">
                          <a:effectLst/>
                        </a:rPr>
                        <a:t>5.1</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60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600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26503087"/>
                  </a:ext>
                </a:extLst>
              </a:tr>
              <a:tr h="377338">
                <a:tc>
                  <a:txBody>
                    <a:bodyPr/>
                    <a:lstStyle/>
                    <a:p>
                      <a:pPr algn="r">
                        <a:lnSpc>
                          <a:spcPct val="120000"/>
                        </a:lnSpc>
                        <a:buNone/>
                      </a:pPr>
                      <a:r>
                        <a:rPr lang="en-GB" sz="2400">
                          <a:effectLst/>
                        </a:rPr>
                        <a:t>5.2</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600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47492708"/>
                  </a:ext>
                </a:extLst>
              </a:tr>
              <a:tr h="377338">
                <a:tc>
                  <a:txBody>
                    <a:bodyPr/>
                    <a:lstStyle/>
                    <a:p>
                      <a:pPr algn="r">
                        <a:lnSpc>
                          <a:spcPct val="120000"/>
                        </a:lnSpc>
                        <a:buNone/>
                      </a:pPr>
                      <a:r>
                        <a:rPr lang="en-GB" sz="2400">
                          <a:effectLst/>
                        </a:rPr>
                        <a:t>5.3</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1200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39638178"/>
                  </a:ext>
                </a:extLst>
              </a:tr>
              <a:tr h="377338">
                <a:tc>
                  <a:txBody>
                    <a:bodyPr/>
                    <a:lstStyle/>
                    <a:p>
                      <a:pPr algn="r">
                        <a:lnSpc>
                          <a:spcPct val="120000"/>
                        </a:lnSpc>
                        <a:buNone/>
                      </a:pPr>
                      <a:r>
                        <a:rPr lang="en-GB" sz="2400">
                          <a:effectLst/>
                        </a:rPr>
                        <a:t>5.4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1200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47628767"/>
                  </a:ext>
                </a:extLst>
              </a:tr>
              <a:tr h="377338">
                <a:tc>
                  <a:txBody>
                    <a:bodyPr/>
                    <a:lstStyle/>
                    <a:p>
                      <a:pPr algn="r">
                        <a:lnSpc>
                          <a:spcPct val="120000"/>
                        </a:lnSpc>
                        <a:buNone/>
                      </a:pPr>
                      <a:r>
                        <a:rPr lang="en-GB" sz="2400">
                          <a:effectLst/>
                        </a:rPr>
                        <a:t>5.5</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1200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2000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2233118"/>
                  </a:ext>
                </a:extLst>
              </a:tr>
              <a:tr h="377338">
                <a:tc>
                  <a:txBody>
                    <a:bodyPr/>
                    <a:lstStyle/>
                    <a:p>
                      <a:pPr algn="r">
                        <a:lnSpc>
                          <a:spcPct val="120000"/>
                        </a:lnSpc>
                        <a:buNone/>
                      </a:pPr>
                      <a:r>
                        <a:rPr lang="en-GB" sz="2400">
                          <a:effectLst/>
                        </a:rPr>
                        <a:t>5.6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1000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24226027"/>
                  </a:ext>
                </a:extLst>
              </a:tr>
              <a:tr h="377338">
                <a:tc>
                  <a:txBody>
                    <a:bodyPr/>
                    <a:lstStyle/>
                    <a:p>
                      <a:pPr algn="r">
                        <a:lnSpc>
                          <a:spcPct val="120000"/>
                        </a:lnSpc>
                        <a:buNone/>
                      </a:pPr>
                      <a:r>
                        <a:rPr lang="en-GB" sz="2400" dirty="0">
                          <a:effectLst/>
                        </a:rPr>
                        <a:t>Funding Toolkit</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1000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27233575"/>
                  </a:ext>
                </a:extLst>
              </a:tr>
              <a:tr h="395221">
                <a:tc>
                  <a:txBody>
                    <a:bodyPr/>
                    <a:lstStyle/>
                    <a:p>
                      <a:pPr>
                        <a:lnSpc>
                          <a:spcPct val="120000"/>
                        </a:lnSpc>
                        <a:buNone/>
                      </a:pPr>
                      <a:r>
                        <a:rPr lang="en-GB" sz="1200">
                          <a:effectLst/>
                        </a:rPr>
                        <a:t>Total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100%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460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a:effectLst/>
                        </a:rPr>
                        <a:t>6400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20000"/>
                        </a:lnSpc>
                        <a:buNone/>
                      </a:pPr>
                      <a:r>
                        <a:rPr lang="en-GB" sz="2400" dirty="0">
                          <a:effectLst/>
                        </a:rPr>
                        <a:t>10000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64120252"/>
                  </a:ext>
                </a:extLst>
              </a:tr>
            </a:tbl>
          </a:graphicData>
        </a:graphic>
      </p:graphicFrame>
    </p:spTree>
    <p:extLst>
      <p:ext uri="{BB962C8B-B14F-4D97-AF65-F5344CB8AC3E}">
        <p14:creationId xmlns:p14="http://schemas.microsoft.com/office/powerpoint/2010/main" val="65274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963AC-3BE9-106D-1EDB-324E517F32D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A1656E-B086-32F1-6C97-509EE4902F1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0482B9D-55F1-D7A7-0B37-74044AED9CE4}"/>
              </a:ext>
            </a:extLst>
          </p:cNvPr>
          <p:cNvSpPr>
            <a:spLocks noGrp="1"/>
          </p:cNvSpPr>
          <p:nvPr>
            <p:ph type="title"/>
          </p:nvPr>
        </p:nvSpPr>
        <p:spPr>
          <a:xfrm>
            <a:off x="251317" y="0"/>
            <a:ext cx="12550283" cy="1371600"/>
          </a:xfrm>
        </p:spPr>
        <p:txBody>
          <a:bodyPr/>
          <a:lstStyle/>
          <a:p>
            <a:br>
              <a:rPr lang="en-GB"/>
            </a:br>
            <a:r>
              <a:rPr lang="en-GB"/>
              <a:t>Assessment Questions</a:t>
            </a:r>
          </a:p>
        </p:txBody>
      </p:sp>
      <p:sp>
        <p:nvSpPr>
          <p:cNvPr id="5" name="Content Placeholder 4">
            <a:extLst>
              <a:ext uri="{FF2B5EF4-FFF2-40B4-BE49-F238E27FC236}">
                <a16:creationId xmlns:a16="http://schemas.microsoft.com/office/drawing/2014/main" id="{62D5B447-C5A0-AF39-E300-C1C402DD67C4}"/>
              </a:ext>
            </a:extLst>
          </p:cNvPr>
          <p:cNvSpPr>
            <a:spLocks noGrp="1"/>
          </p:cNvSpPr>
          <p:nvPr>
            <p:ph idx="1"/>
          </p:nvPr>
        </p:nvSpPr>
        <p:spPr>
          <a:xfrm>
            <a:off x="640080" y="1809117"/>
            <a:ext cx="11521440" cy="6883897"/>
          </a:xfrm>
        </p:spPr>
        <p:txBody>
          <a:bodyPr/>
          <a:lstStyle/>
          <a:p>
            <a:pPr marL="347345" fontAlgn="base">
              <a:lnSpc>
                <a:spcPct val="106000"/>
              </a:lnSpc>
              <a:spcBef>
                <a:spcPts val="290"/>
              </a:spcBef>
              <a:spcAft>
                <a:spcPts val="800"/>
              </a:spcAft>
              <a:buNone/>
            </a:pPr>
            <a:endParaRPr lang="en-GB" sz="2400" b="1" u="sng" dirty="0">
              <a:effectLst/>
              <a:latin typeface="Arial" panose="020B0604020202020204" pitchFamily="34" charset="0"/>
              <a:ea typeface="Arial" panose="020B0604020202020204" pitchFamily="34" charset="0"/>
            </a:endParaRPr>
          </a:p>
          <a:p>
            <a:pPr marL="457200">
              <a:lnSpc>
                <a:spcPct val="120000"/>
              </a:lnSpc>
              <a:spcAft>
                <a:spcPts val="1200"/>
              </a:spcAft>
              <a:buNone/>
            </a:pPr>
            <a:endParaRPr lang="en-GB" sz="2400" dirty="0">
              <a:solidFill>
                <a:srgbClr val="000000"/>
              </a:solidFill>
              <a:effectLst/>
              <a:latin typeface="Arial" panose="020B0604020202020204" pitchFamily="34" charset="0"/>
              <a:ea typeface="Calibri" panose="020F0502020204030204" pitchFamily="34"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7C0A4FDB-250D-4134-78F5-4C344FAA96F5}"/>
              </a:ext>
            </a:extLst>
          </p:cNvPr>
          <p:cNvGraphicFramePr>
            <a:graphicFrameLocks noGrp="1"/>
          </p:cNvGraphicFramePr>
          <p:nvPr>
            <p:extLst>
              <p:ext uri="{D42A27DB-BD31-4B8C-83A1-F6EECF244321}">
                <p14:modId xmlns:p14="http://schemas.microsoft.com/office/powerpoint/2010/main" val="3073475199"/>
              </p:ext>
            </p:extLst>
          </p:nvPr>
        </p:nvGraphicFramePr>
        <p:xfrm>
          <a:off x="872836" y="2265218"/>
          <a:ext cx="11055927" cy="6155238"/>
        </p:xfrm>
        <a:graphic>
          <a:graphicData uri="http://schemas.openxmlformats.org/drawingml/2006/table">
            <a:tbl>
              <a:tblPr firstRow="1" firstCol="1" bandRow="1">
                <a:tableStyleId>{5C22544A-7EE6-4342-B048-85BDC9FD1C3A}</a:tableStyleId>
              </a:tblPr>
              <a:tblGrid>
                <a:gridCol w="2210496">
                  <a:extLst>
                    <a:ext uri="{9D8B030D-6E8A-4147-A177-3AD203B41FA5}">
                      <a16:colId xmlns:a16="http://schemas.microsoft.com/office/drawing/2014/main" val="1960948264"/>
                    </a:ext>
                  </a:extLst>
                </a:gridCol>
                <a:gridCol w="1610455">
                  <a:extLst>
                    <a:ext uri="{9D8B030D-6E8A-4147-A177-3AD203B41FA5}">
                      <a16:colId xmlns:a16="http://schemas.microsoft.com/office/drawing/2014/main" val="2608786738"/>
                    </a:ext>
                  </a:extLst>
                </a:gridCol>
                <a:gridCol w="1338022">
                  <a:extLst>
                    <a:ext uri="{9D8B030D-6E8A-4147-A177-3AD203B41FA5}">
                      <a16:colId xmlns:a16="http://schemas.microsoft.com/office/drawing/2014/main" val="2909264109"/>
                    </a:ext>
                  </a:extLst>
                </a:gridCol>
                <a:gridCol w="1610455">
                  <a:extLst>
                    <a:ext uri="{9D8B030D-6E8A-4147-A177-3AD203B41FA5}">
                      <a16:colId xmlns:a16="http://schemas.microsoft.com/office/drawing/2014/main" val="3076475355"/>
                    </a:ext>
                  </a:extLst>
                </a:gridCol>
                <a:gridCol w="1338022">
                  <a:extLst>
                    <a:ext uri="{9D8B030D-6E8A-4147-A177-3AD203B41FA5}">
                      <a16:colId xmlns:a16="http://schemas.microsoft.com/office/drawing/2014/main" val="3022991334"/>
                    </a:ext>
                  </a:extLst>
                </a:gridCol>
                <a:gridCol w="1610455">
                  <a:extLst>
                    <a:ext uri="{9D8B030D-6E8A-4147-A177-3AD203B41FA5}">
                      <a16:colId xmlns:a16="http://schemas.microsoft.com/office/drawing/2014/main" val="1043361930"/>
                    </a:ext>
                  </a:extLst>
                </a:gridCol>
                <a:gridCol w="1338022">
                  <a:extLst>
                    <a:ext uri="{9D8B030D-6E8A-4147-A177-3AD203B41FA5}">
                      <a16:colId xmlns:a16="http://schemas.microsoft.com/office/drawing/2014/main" val="229839397"/>
                    </a:ext>
                  </a:extLst>
                </a:gridCol>
              </a:tblGrid>
              <a:tr h="294765">
                <a:tc>
                  <a:txBody>
                    <a:bodyPr/>
                    <a:lstStyle/>
                    <a:p>
                      <a:pPr>
                        <a:lnSpc>
                          <a:spcPct val="120000"/>
                        </a:lnSpc>
                        <a:buNone/>
                      </a:pPr>
                      <a:r>
                        <a:rPr lang="en-GB" sz="1600">
                          <a:effectLst/>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20000"/>
                        </a:lnSpc>
                        <a:buNone/>
                      </a:pPr>
                      <a:r>
                        <a:rPr lang="en-GB" sz="1600">
                          <a:effectLst/>
                        </a:rPr>
                        <a:t>Bidder 1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20000"/>
                        </a:lnSpc>
                        <a:buNone/>
                      </a:pPr>
                      <a:r>
                        <a:rPr lang="en-GB" sz="1600">
                          <a:effectLst/>
                        </a:rPr>
                        <a:t>Bidder 2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20000"/>
                        </a:lnSpc>
                        <a:buNone/>
                      </a:pPr>
                      <a:r>
                        <a:rPr lang="en-GB" sz="1600">
                          <a:effectLst/>
                        </a:rPr>
                        <a:t>Bidder 3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398402154"/>
                  </a:ext>
                </a:extLst>
              </a:tr>
              <a:tr h="619298">
                <a:tc>
                  <a:txBody>
                    <a:bodyPr/>
                    <a:lstStyle/>
                    <a:p>
                      <a:pPr>
                        <a:lnSpc>
                          <a:spcPct val="120000"/>
                        </a:lnSpc>
                        <a:buNone/>
                      </a:pPr>
                      <a:r>
                        <a:rPr lang="en-GB" sz="1600">
                          <a:effectLst/>
                        </a:rPr>
                        <a:t>Question Number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buNone/>
                      </a:pPr>
                      <a:r>
                        <a:rPr lang="en-GB" sz="1600">
                          <a:effectLst/>
                        </a:rPr>
                        <a:t>Unweighted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buNone/>
                      </a:pPr>
                      <a:r>
                        <a:rPr lang="en-GB" sz="1600">
                          <a:effectLst/>
                        </a:rPr>
                        <a:t>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Unweighted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Unweighted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Weighted Score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1171463"/>
                  </a:ext>
                </a:extLst>
              </a:tr>
              <a:tr h="619298">
                <a:tc>
                  <a:txBody>
                    <a:bodyPr/>
                    <a:lstStyle/>
                    <a:p>
                      <a:pPr>
                        <a:lnSpc>
                          <a:spcPct val="120000"/>
                        </a:lnSpc>
                        <a:buNone/>
                      </a:pPr>
                      <a:r>
                        <a:rPr lang="en-GB" sz="1600">
                          <a:effectLst/>
                        </a:rPr>
                        <a:t>5.1 (weighted 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635931"/>
                  </a:ext>
                </a:extLst>
              </a:tr>
              <a:tr h="619298">
                <a:tc>
                  <a:txBody>
                    <a:bodyPr/>
                    <a:lstStyle/>
                    <a:p>
                      <a:pPr>
                        <a:lnSpc>
                          <a:spcPct val="120000"/>
                        </a:lnSpc>
                        <a:buNone/>
                      </a:pPr>
                      <a:r>
                        <a:rPr lang="en-GB" sz="1600">
                          <a:effectLst/>
                        </a:rPr>
                        <a:t>5.2 (weighted 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600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80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800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1350557"/>
                  </a:ext>
                </a:extLst>
              </a:tr>
              <a:tr h="619298">
                <a:tc>
                  <a:txBody>
                    <a:bodyPr/>
                    <a:lstStyle/>
                    <a:p>
                      <a:pPr>
                        <a:lnSpc>
                          <a:spcPct val="120000"/>
                        </a:lnSpc>
                        <a:buNone/>
                      </a:pPr>
                      <a:r>
                        <a:rPr lang="en-GB" sz="1600">
                          <a:effectLst/>
                        </a:rPr>
                        <a:t>5.3 (weighted 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2000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1691331"/>
                  </a:ext>
                </a:extLst>
              </a:tr>
              <a:tr h="619298">
                <a:tc>
                  <a:txBody>
                    <a:bodyPr/>
                    <a:lstStyle/>
                    <a:p>
                      <a:pPr>
                        <a:lnSpc>
                          <a:spcPct val="120000"/>
                        </a:lnSpc>
                        <a:buNone/>
                      </a:pPr>
                      <a:r>
                        <a:rPr lang="en-GB" sz="1600">
                          <a:effectLst/>
                        </a:rPr>
                        <a:t>5.4 (weighted 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2000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773251"/>
                  </a:ext>
                </a:extLst>
              </a:tr>
              <a:tr h="619298">
                <a:tc>
                  <a:txBody>
                    <a:bodyPr/>
                    <a:lstStyle/>
                    <a:p>
                      <a:pPr>
                        <a:lnSpc>
                          <a:spcPct val="120000"/>
                        </a:lnSpc>
                        <a:buNone/>
                      </a:pPr>
                      <a:r>
                        <a:rPr lang="en-GB" sz="1600">
                          <a:effectLst/>
                        </a:rPr>
                        <a:t>5.5 (weighted 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2000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3366640"/>
                  </a:ext>
                </a:extLst>
              </a:tr>
              <a:tr h="619298">
                <a:tc>
                  <a:txBody>
                    <a:bodyPr/>
                    <a:lstStyle/>
                    <a:p>
                      <a:pPr>
                        <a:lnSpc>
                          <a:spcPct val="120000"/>
                        </a:lnSpc>
                        <a:buNone/>
                      </a:pPr>
                      <a:r>
                        <a:rPr lang="en-GB" sz="1600">
                          <a:effectLst/>
                        </a:rPr>
                        <a:t>5.6 (weighted 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80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800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5909446"/>
                  </a:ext>
                </a:extLst>
              </a:tr>
              <a:tr h="1230622">
                <a:tc>
                  <a:txBody>
                    <a:bodyPr/>
                    <a:lstStyle/>
                    <a:p>
                      <a:pPr>
                        <a:lnSpc>
                          <a:spcPct val="120000"/>
                        </a:lnSpc>
                        <a:buNone/>
                      </a:pPr>
                      <a:r>
                        <a:rPr lang="en-GB" sz="1600">
                          <a:effectLst/>
                        </a:rPr>
                        <a:t>Funding Toolkit (weighted 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1000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100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1000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9180094"/>
                  </a:ext>
                </a:extLst>
              </a:tr>
              <a:tr h="294765">
                <a:tc>
                  <a:txBody>
                    <a:bodyPr/>
                    <a:lstStyle/>
                    <a:p>
                      <a:pPr>
                        <a:lnSpc>
                          <a:spcPct val="120000"/>
                        </a:lnSpc>
                        <a:buNone/>
                      </a:pPr>
                      <a:r>
                        <a:rPr lang="en-GB" sz="1600">
                          <a:effectLst/>
                        </a:rPr>
                        <a:t>Totals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540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7600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560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8200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a:effectLst/>
                        </a:rPr>
                        <a:t>480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buNone/>
                      </a:pPr>
                      <a:r>
                        <a:rPr lang="en-GB" sz="1600" dirty="0">
                          <a:effectLst/>
                        </a:rPr>
                        <a:t>6600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2912189"/>
                  </a:ext>
                </a:extLst>
              </a:tr>
            </a:tbl>
          </a:graphicData>
        </a:graphic>
      </p:graphicFrame>
    </p:spTree>
    <p:extLst>
      <p:ext uri="{BB962C8B-B14F-4D97-AF65-F5344CB8AC3E}">
        <p14:creationId xmlns:p14="http://schemas.microsoft.com/office/powerpoint/2010/main" val="205542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F36AB4A-EE18-2334-8859-1434C0141D34}"/>
              </a:ext>
            </a:extLst>
          </p:cNvPr>
          <p:cNvPicPr>
            <a:picLocks noGrp="1" noChangeAspect="1"/>
          </p:cNvPicPr>
          <p:nvPr>
            <p:ph idx="1"/>
          </p:nvPr>
        </p:nvPicPr>
        <p:blipFill rotWithShape="1">
          <a:blip r:embed="rId3"/>
          <a:srcRect b="3842"/>
          <a:stretch>
            <a:fillRect/>
          </a:stretch>
        </p:blipFill>
        <p:spPr bwMode="auto">
          <a:xfrm>
            <a:off x="639763" y="3025831"/>
            <a:ext cx="11522075" cy="458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FA36450-AB03-6BEC-D86D-1625A234B36E}"/>
              </a:ext>
            </a:extLst>
          </p:cNvPr>
          <p:cNvSpPr>
            <a:spLocks noGrp="1"/>
          </p:cNvSpPr>
          <p:nvPr>
            <p:ph type="sldNum" sz="quarter" idx="10"/>
          </p:nvPr>
        </p:nvSpPr>
        <p:spPr/>
        <p:txBody>
          <a:bodyPr/>
          <a:lstStyle/>
          <a:p>
            <a:pPr>
              <a:defRPr/>
            </a:pPr>
            <a:fld id="{8847A270-1E03-482A-BD5C-7CB839DD1E04}" type="slidenum">
              <a:rPr lang="en-GB" altLang="en-US" smtClean="0"/>
              <a:pPr>
                <a:defRPr/>
              </a:pPr>
              <a:t>25</a:t>
            </a:fld>
            <a:endParaRPr lang="en-GB" altLang="en-US"/>
          </a:p>
        </p:txBody>
      </p:sp>
      <p:sp>
        <p:nvSpPr>
          <p:cNvPr id="4" name="Title 3">
            <a:extLst>
              <a:ext uri="{FF2B5EF4-FFF2-40B4-BE49-F238E27FC236}">
                <a16:creationId xmlns:a16="http://schemas.microsoft.com/office/drawing/2014/main" id="{A0709DDA-B212-3A54-8F9B-1DFA05567892}"/>
              </a:ext>
            </a:extLst>
          </p:cNvPr>
          <p:cNvSpPr>
            <a:spLocks noGrp="1"/>
          </p:cNvSpPr>
          <p:nvPr>
            <p:ph type="title"/>
          </p:nvPr>
        </p:nvSpPr>
        <p:spPr/>
        <p:txBody>
          <a:bodyPr/>
          <a:lstStyle/>
          <a:p>
            <a:r>
              <a:rPr lang="en-GB" dirty="0"/>
              <a:t>Find a Grant </a:t>
            </a:r>
          </a:p>
        </p:txBody>
      </p:sp>
      <p:sp>
        <p:nvSpPr>
          <p:cNvPr id="7" name="TextBox 6">
            <a:extLst>
              <a:ext uri="{FF2B5EF4-FFF2-40B4-BE49-F238E27FC236}">
                <a16:creationId xmlns:a16="http://schemas.microsoft.com/office/drawing/2014/main" id="{9204BF12-70FE-06A2-0FAB-8E61E85444DF}"/>
              </a:ext>
            </a:extLst>
          </p:cNvPr>
          <p:cNvSpPr txBox="1"/>
          <p:nvPr/>
        </p:nvSpPr>
        <p:spPr>
          <a:xfrm>
            <a:off x="639763" y="2156201"/>
            <a:ext cx="11054862" cy="584775"/>
          </a:xfrm>
          <a:prstGeom prst="rect">
            <a:avLst/>
          </a:prstGeom>
          <a:noFill/>
        </p:spPr>
        <p:txBody>
          <a:bodyPr wrap="square" rtlCol="0">
            <a:spAutoFit/>
          </a:bodyPr>
          <a:lstStyle/>
          <a:p>
            <a:r>
              <a:rPr lang="en-GB" sz="3200" b="1" dirty="0"/>
              <a:t>1. Sign in or register with GOV.UK OneLogin</a:t>
            </a:r>
          </a:p>
        </p:txBody>
      </p:sp>
    </p:spTree>
    <p:extLst>
      <p:ext uri="{BB962C8B-B14F-4D97-AF65-F5344CB8AC3E}">
        <p14:creationId xmlns:p14="http://schemas.microsoft.com/office/powerpoint/2010/main" val="195695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D7590-8D2B-BEA7-858A-D0FB1A275A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9A8CC1-3E03-FED9-3E17-21666A83911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D2A5F988-5804-60F1-5060-2ED564EE0F28}"/>
              </a:ext>
            </a:extLst>
          </p:cNvPr>
          <p:cNvSpPr>
            <a:spLocks noGrp="1"/>
          </p:cNvSpPr>
          <p:nvPr>
            <p:ph type="title"/>
          </p:nvPr>
        </p:nvSpPr>
        <p:spPr/>
        <p:txBody>
          <a:bodyPr/>
          <a:lstStyle/>
          <a:p>
            <a:br>
              <a:rPr lang="en-GB" dirty="0"/>
            </a:br>
            <a:r>
              <a:rPr lang="en-GB" dirty="0"/>
              <a:t>Find a Grant</a:t>
            </a:r>
          </a:p>
        </p:txBody>
      </p:sp>
      <p:pic>
        <p:nvPicPr>
          <p:cNvPr id="7" name="Content Placeholder 6">
            <a:extLst>
              <a:ext uri="{FF2B5EF4-FFF2-40B4-BE49-F238E27FC236}">
                <a16:creationId xmlns:a16="http://schemas.microsoft.com/office/drawing/2014/main" id="{788B618D-E61B-E9EA-219B-C1EA8CA88A8F}"/>
              </a:ext>
            </a:extLst>
          </p:cNvPr>
          <p:cNvPicPr>
            <a:picLocks noGrp="1" noChangeAspect="1"/>
          </p:cNvPicPr>
          <p:nvPr>
            <p:ph idx="1"/>
          </p:nvPr>
        </p:nvPicPr>
        <p:blipFill>
          <a:blip r:embed="rId3"/>
          <a:stretch>
            <a:fillRect/>
          </a:stretch>
        </p:blipFill>
        <p:spPr bwMode="auto">
          <a:xfrm>
            <a:off x="639763" y="3106829"/>
            <a:ext cx="11522075" cy="460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40FF3A7-3D1D-8F46-AFED-FF9E2BDBF35F}"/>
              </a:ext>
            </a:extLst>
          </p:cNvPr>
          <p:cNvSpPr txBox="1"/>
          <p:nvPr/>
        </p:nvSpPr>
        <p:spPr>
          <a:xfrm>
            <a:off x="937846" y="2168769"/>
            <a:ext cx="11054862" cy="584775"/>
          </a:xfrm>
          <a:prstGeom prst="rect">
            <a:avLst/>
          </a:prstGeom>
          <a:noFill/>
        </p:spPr>
        <p:txBody>
          <a:bodyPr wrap="square" rtlCol="0">
            <a:spAutoFit/>
          </a:bodyPr>
          <a:lstStyle/>
          <a:p>
            <a:r>
              <a:rPr lang="en-GB" sz="3200" b="1" dirty="0"/>
              <a:t>1. Sign in or register with GOV.UK OneLogin</a:t>
            </a:r>
          </a:p>
        </p:txBody>
      </p:sp>
    </p:spTree>
    <p:extLst>
      <p:ext uri="{BB962C8B-B14F-4D97-AF65-F5344CB8AC3E}">
        <p14:creationId xmlns:p14="http://schemas.microsoft.com/office/powerpoint/2010/main" val="394592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3230B-9786-1DF6-25C9-E15C6F9BA21D}"/>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03E5D0C-2E82-5016-2E51-19737B3CC104}"/>
              </a:ext>
            </a:extLst>
          </p:cNvPr>
          <p:cNvPicPr>
            <a:picLocks noGrp="1" noChangeAspect="1"/>
          </p:cNvPicPr>
          <p:nvPr>
            <p:ph idx="1"/>
          </p:nvPr>
        </p:nvPicPr>
        <p:blipFill>
          <a:blip r:embed="rId3"/>
          <a:stretch>
            <a:fillRect/>
          </a:stretch>
        </p:blipFill>
        <p:spPr bwMode="auto">
          <a:xfrm>
            <a:off x="274363" y="2766646"/>
            <a:ext cx="12327946" cy="613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2DD60D1-8255-80AB-1E2B-445800F2990C}"/>
              </a:ext>
            </a:extLst>
          </p:cNvPr>
          <p:cNvSpPr>
            <a:spLocks noGrp="1"/>
          </p:cNvSpPr>
          <p:nvPr>
            <p:ph type="sldNum" sz="quarter" idx="10"/>
          </p:nvPr>
        </p:nvSpPr>
        <p:spPr/>
        <p:txBody>
          <a:bodyPr/>
          <a:lstStyle/>
          <a:p>
            <a:pPr>
              <a:defRPr/>
            </a:pPr>
            <a:fld id="{8847A270-1E03-482A-BD5C-7CB839DD1E04}" type="slidenum">
              <a:rPr lang="en-GB" altLang="en-US" smtClean="0"/>
              <a:pPr>
                <a:defRPr/>
              </a:pPr>
              <a:t>27</a:t>
            </a:fld>
            <a:endParaRPr lang="en-GB" altLang="en-US"/>
          </a:p>
        </p:txBody>
      </p:sp>
      <p:sp>
        <p:nvSpPr>
          <p:cNvPr id="4" name="Title 3">
            <a:extLst>
              <a:ext uri="{FF2B5EF4-FFF2-40B4-BE49-F238E27FC236}">
                <a16:creationId xmlns:a16="http://schemas.microsoft.com/office/drawing/2014/main" id="{1C83265F-CC09-270B-C435-6E6E4B0A34C4}"/>
              </a:ext>
            </a:extLst>
          </p:cNvPr>
          <p:cNvSpPr>
            <a:spLocks noGrp="1"/>
          </p:cNvSpPr>
          <p:nvPr>
            <p:ph type="title"/>
          </p:nvPr>
        </p:nvSpPr>
        <p:spPr/>
        <p:txBody>
          <a:bodyPr/>
          <a:lstStyle/>
          <a:p>
            <a:r>
              <a:rPr lang="en-GB" dirty="0"/>
              <a:t>Find a Grant</a:t>
            </a:r>
            <a:br>
              <a:rPr lang="en-GB" dirty="0"/>
            </a:br>
            <a:endParaRPr lang="en-GB" dirty="0"/>
          </a:p>
        </p:txBody>
      </p:sp>
      <p:sp>
        <p:nvSpPr>
          <p:cNvPr id="9" name="TextBox 8">
            <a:extLst>
              <a:ext uri="{FF2B5EF4-FFF2-40B4-BE49-F238E27FC236}">
                <a16:creationId xmlns:a16="http://schemas.microsoft.com/office/drawing/2014/main" id="{69F650FC-E8E7-0309-0B32-F6611777D79B}"/>
              </a:ext>
            </a:extLst>
          </p:cNvPr>
          <p:cNvSpPr txBox="1"/>
          <p:nvPr/>
        </p:nvSpPr>
        <p:spPr>
          <a:xfrm>
            <a:off x="639445" y="1965131"/>
            <a:ext cx="11059551" cy="1077218"/>
          </a:xfrm>
          <a:prstGeom prst="rect">
            <a:avLst/>
          </a:prstGeom>
          <a:noFill/>
        </p:spPr>
        <p:txBody>
          <a:bodyPr wrap="square" rtlCol="0">
            <a:spAutoFit/>
          </a:bodyPr>
          <a:lstStyle/>
          <a:p>
            <a:r>
              <a:rPr lang="en-GB" sz="3200" b="1" dirty="0"/>
              <a:t>2. Your grants dashboard</a:t>
            </a:r>
            <a:br>
              <a:rPr lang="en-GB" sz="3200" b="1" dirty="0"/>
            </a:br>
            <a:endParaRPr lang="en-GB" sz="3200" b="1" dirty="0"/>
          </a:p>
        </p:txBody>
      </p:sp>
    </p:spTree>
    <p:extLst>
      <p:ext uri="{BB962C8B-B14F-4D97-AF65-F5344CB8AC3E}">
        <p14:creationId xmlns:p14="http://schemas.microsoft.com/office/powerpoint/2010/main" val="233155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941C-FB49-F942-49BB-BB4C547F7874}"/>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E7F81F-CFA8-CCA7-C0A9-006D19FA5FB1}"/>
              </a:ext>
            </a:extLst>
          </p:cNvPr>
          <p:cNvPicPr>
            <a:picLocks noGrp="1" noChangeAspect="1"/>
          </p:cNvPicPr>
          <p:nvPr>
            <p:ph idx="1"/>
          </p:nvPr>
        </p:nvPicPr>
        <p:blipFill>
          <a:blip r:embed="rId3"/>
          <a:stretch>
            <a:fillRect/>
          </a:stretch>
        </p:blipFill>
        <p:spPr bwMode="auto">
          <a:xfrm>
            <a:off x="639763" y="2538201"/>
            <a:ext cx="11522075" cy="574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DC4D46A-1C8D-9966-6425-B2EC4061A147}"/>
              </a:ext>
            </a:extLst>
          </p:cNvPr>
          <p:cNvSpPr>
            <a:spLocks noGrp="1"/>
          </p:cNvSpPr>
          <p:nvPr>
            <p:ph type="sldNum" sz="quarter" idx="10"/>
          </p:nvPr>
        </p:nvSpPr>
        <p:spPr/>
        <p:txBody>
          <a:bodyPr/>
          <a:lstStyle/>
          <a:p>
            <a:pPr>
              <a:defRPr/>
            </a:pPr>
            <a:fld id="{8847A270-1E03-482A-BD5C-7CB839DD1E04}" type="slidenum">
              <a:rPr lang="en-GB" altLang="en-US" smtClean="0"/>
              <a:pPr>
                <a:defRPr/>
              </a:pPr>
              <a:t>28</a:t>
            </a:fld>
            <a:endParaRPr lang="en-GB" altLang="en-US"/>
          </a:p>
        </p:txBody>
      </p:sp>
      <p:sp>
        <p:nvSpPr>
          <p:cNvPr id="4" name="Title 3">
            <a:extLst>
              <a:ext uri="{FF2B5EF4-FFF2-40B4-BE49-F238E27FC236}">
                <a16:creationId xmlns:a16="http://schemas.microsoft.com/office/drawing/2014/main" id="{DC24D5BB-1631-C138-0B6B-12BA5458BD34}"/>
              </a:ext>
            </a:extLst>
          </p:cNvPr>
          <p:cNvSpPr>
            <a:spLocks noGrp="1"/>
          </p:cNvSpPr>
          <p:nvPr>
            <p:ph type="title"/>
          </p:nvPr>
        </p:nvSpPr>
        <p:spPr/>
        <p:txBody>
          <a:bodyPr/>
          <a:lstStyle/>
          <a:p>
            <a:r>
              <a:rPr lang="en-GB" dirty="0"/>
              <a:t>Find a Grant</a:t>
            </a:r>
          </a:p>
        </p:txBody>
      </p:sp>
      <p:sp>
        <p:nvSpPr>
          <p:cNvPr id="8" name="TextBox 7">
            <a:extLst>
              <a:ext uri="{FF2B5EF4-FFF2-40B4-BE49-F238E27FC236}">
                <a16:creationId xmlns:a16="http://schemas.microsoft.com/office/drawing/2014/main" id="{291FE484-3675-5DCF-61EC-04A0F19400E3}"/>
              </a:ext>
            </a:extLst>
          </p:cNvPr>
          <p:cNvSpPr txBox="1"/>
          <p:nvPr/>
        </p:nvSpPr>
        <p:spPr>
          <a:xfrm>
            <a:off x="539261" y="1871346"/>
            <a:ext cx="10750062" cy="584775"/>
          </a:xfrm>
          <a:prstGeom prst="rect">
            <a:avLst/>
          </a:prstGeom>
          <a:noFill/>
        </p:spPr>
        <p:txBody>
          <a:bodyPr wrap="square" rtlCol="0">
            <a:spAutoFit/>
          </a:bodyPr>
          <a:lstStyle/>
          <a:p>
            <a:r>
              <a:rPr lang="en-GB" sz="3200" b="1"/>
              <a:t>3. Apply for a Grant</a:t>
            </a:r>
            <a:endParaRPr lang="en-GB" sz="3200" b="1" dirty="0"/>
          </a:p>
        </p:txBody>
      </p:sp>
    </p:spTree>
    <p:extLst>
      <p:ext uri="{BB962C8B-B14F-4D97-AF65-F5344CB8AC3E}">
        <p14:creationId xmlns:p14="http://schemas.microsoft.com/office/powerpoint/2010/main" val="372652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a:br>
            <a:r>
              <a:rPr lang="en-GB"/>
              <a:t>Purpose and Objectives</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640080" y="2014993"/>
            <a:ext cx="11982226" cy="6883897"/>
          </a:xfrm>
        </p:spPr>
        <p:txBody>
          <a:bodyPr/>
          <a:lstStyle/>
          <a:p>
            <a:pPr marL="0" lvl="0" indent="0">
              <a:lnSpc>
                <a:spcPct val="107000"/>
              </a:lnSpc>
              <a:buNone/>
            </a:pPr>
            <a:r>
              <a:rPr lang="en-GB" b="1" dirty="0">
                <a:effectLst/>
                <a:latin typeface="+mn-lt"/>
                <a:ea typeface="Calibri"/>
                <a:cs typeface="Times New Roman"/>
              </a:rPr>
              <a:t>Purpose</a:t>
            </a:r>
          </a:p>
          <a:p>
            <a:pPr marL="0" lvl="0" indent="0">
              <a:lnSpc>
                <a:spcPct val="107000"/>
              </a:lnSpc>
              <a:buNone/>
            </a:pPr>
            <a:endParaRPr lang="en-GB" b="1" dirty="0">
              <a:latin typeface="+mn-lt"/>
              <a:ea typeface="Times New Roman" panose="02020603050405020304" pitchFamily="18" charset="0"/>
              <a:cs typeface="Times New Roman" panose="02020603050405020304" pitchFamily="18" charset="0"/>
            </a:endParaRPr>
          </a:p>
          <a:p>
            <a:pPr marL="0" indent="0">
              <a:lnSpc>
                <a:spcPct val="107000"/>
              </a:lnSpc>
              <a:buNone/>
            </a:pPr>
            <a:r>
              <a:rPr lang="en-GB" dirty="0">
                <a:latin typeface="+mn-lt"/>
                <a:ea typeface="Times New Roman" panose="02020603050405020304" pitchFamily="18" charset="0"/>
                <a:cs typeface="Times New Roman"/>
              </a:rPr>
              <a:t>To support people (claimants) via organisations and their respective advocates, who are trusted in the local community, culturally competent, with the end goal of facilitating a viable and eligible claim for compensation.</a:t>
            </a:r>
          </a:p>
          <a:p>
            <a:pPr marL="0" lvl="0" indent="0">
              <a:lnSpc>
                <a:spcPct val="107000"/>
              </a:lnSpc>
              <a:buNone/>
            </a:pPr>
            <a:endParaRPr lang="en-GB" b="1" dirty="0">
              <a:latin typeface="+mn-lt"/>
              <a:ea typeface="Times New Roman" panose="02020603050405020304" pitchFamily="18" charset="0"/>
              <a:cs typeface="Times New Roman" panose="02020603050405020304" pitchFamily="18" charset="0"/>
            </a:endParaRPr>
          </a:p>
          <a:p>
            <a:pPr marL="0" lvl="0" indent="0">
              <a:lnSpc>
                <a:spcPct val="107000"/>
              </a:lnSpc>
              <a:buNone/>
            </a:pPr>
            <a:r>
              <a:rPr lang="en-GB" b="1" dirty="0">
                <a:latin typeface="+mn-lt"/>
                <a:ea typeface="Times New Roman" panose="02020603050405020304" pitchFamily="18" charset="0"/>
                <a:cs typeface="Times New Roman"/>
              </a:rPr>
              <a:t>Objectives </a:t>
            </a:r>
            <a:endParaRPr lang="en-GB" dirty="0">
              <a:latin typeface="+mn-lt"/>
              <a:ea typeface="Times New Roman" panose="02020603050405020304" pitchFamily="18" charset="0"/>
              <a:cs typeface="Times New Roman"/>
            </a:endParaRPr>
          </a:p>
          <a:p>
            <a:pPr marL="0" indent="-34925">
              <a:buNone/>
            </a:pPr>
            <a:endParaRPr lang="en-GB" dirty="0">
              <a:latin typeface="+mn-lt"/>
              <a:ea typeface="Times New Roman" panose="02020603050405020304" pitchFamily="18" charset="0"/>
              <a:cs typeface="Times New Roman" panose="02020603050405020304" pitchFamily="18" charset="0"/>
            </a:endParaRPr>
          </a:p>
          <a:p>
            <a:pPr marL="479425" indent="-514350">
              <a:buAutoNum type="arabicPeriod"/>
            </a:pPr>
            <a:r>
              <a:rPr lang="en-GB" dirty="0">
                <a:latin typeface="+mn-lt"/>
                <a:ea typeface="Times New Roman" panose="02020603050405020304" pitchFamily="18" charset="0"/>
                <a:cs typeface="Times New Roman"/>
              </a:rPr>
              <a:t>Use established links in the local community to raise awareness to those who are eligible but have not yet applied.</a:t>
            </a:r>
          </a:p>
          <a:p>
            <a:pPr marL="479425" indent="-514350">
              <a:buAutoNum type="arabicPeriod"/>
            </a:pPr>
            <a:r>
              <a:rPr lang="en-GB" dirty="0">
                <a:latin typeface="+mn-lt"/>
                <a:ea typeface="Times New Roman" panose="02020603050405020304" pitchFamily="18" charset="0"/>
                <a:cs typeface="Times New Roman"/>
              </a:rPr>
              <a:t>Provide a safe space to enable claimants to tell their story and ensure this is articulated in their claim.</a:t>
            </a:r>
          </a:p>
          <a:p>
            <a:pPr marL="479425" indent="-514350">
              <a:buAutoNum type="arabicPeriod"/>
            </a:pPr>
            <a:r>
              <a:rPr lang="en-GB" dirty="0">
                <a:latin typeface="+mn-lt"/>
                <a:ea typeface="Times New Roman" panose="02020603050405020304" pitchFamily="18" charset="0"/>
                <a:cs typeface="Times New Roman"/>
              </a:rPr>
              <a:t>Support with documentation gathering and providing accurate viability and eligibility information and sign posting where appropriate.</a:t>
            </a:r>
          </a:p>
          <a:p>
            <a:pPr lvl="1">
              <a:buFontTx/>
              <a:buChar char="-"/>
            </a:pPr>
            <a:endParaRPr lang="en-GB" sz="2800" dirty="0">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22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CC8910-701D-37F2-710F-0D64D48DFE5C}"/>
              </a:ext>
            </a:extLst>
          </p:cNvPr>
          <p:cNvPicPr>
            <a:picLocks noGrp="1" noChangeAspect="1"/>
          </p:cNvPicPr>
          <p:nvPr>
            <p:ph idx="1"/>
          </p:nvPr>
        </p:nvPicPr>
        <p:blipFill>
          <a:blip r:embed="rId3"/>
          <a:stretch>
            <a:fillRect/>
          </a:stretch>
        </p:blipFill>
        <p:spPr bwMode="auto">
          <a:xfrm>
            <a:off x="639763" y="3224826"/>
            <a:ext cx="11522075" cy="436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45C3052-4B3C-F393-1BBB-E2103EB81C6A}"/>
              </a:ext>
            </a:extLst>
          </p:cNvPr>
          <p:cNvSpPr>
            <a:spLocks noGrp="1"/>
          </p:cNvSpPr>
          <p:nvPr>
            <p:ph type="sldNum" sz="quarter" idx="10"/>
          </p:nvPr>
        </p:nvSpPr>
        <p:spPr/>
        <p:txBody>
          <a:bodyPr/>
          <a:lstStyle/>
          <a:p>
            <a:pPr>
              <a:defRPr/>
            </a:pPr>
            <a:fld id="{8847A270-1E03-482A-BD5C-7CB839DD1E04}" type="slidenum">
              <a:rPr lang="en-GB" altLang="en-US" smtClean="0"/>
              <a:pPr>
                <a:defRPr/>
              </a:pPr>
              <a:t>29</a:t>
            </a:fld>
            <a:endParaRPr lang="en-GB" altLang="en-US"/>
          </a:p>
        </p:txBody>
      </p:sp>
      <p:sp>
        <p:nvSpPr>
          <p:cNvPr id="4" name="Title 3">
            <a:extLst>
              <a:ext uri="{FF2B5EF4-FFF2-40B4-BE49-F238E27FC236}">
                <a16:creationId xmlns:a16="http://schemas.microsoft.com/office/drawing/2014/main" id="{40F50332-8E31-28FC-B553-E2BB60B00075}"/>
              </a:ext>
            </a:extLst>
          </p:cNvPr>
          <p:cNvSpPr>
            <a:spLocks noGrp="1"/>
          </p:cNvSpPr>
          <p:nvPr>
            <p:ph type="title"/>
          </p:nvPr>
        </p:nvSpPr>
        <p:spPr/>
        <p:txBody>
          <a:bodyPr/>
          <a:lstStyle/>
          <a:p>
            <a:r>
              <a:rPr lang="en-GB" dirty="0"/>
              <a:t>Find a Grant</a:t>
            </a:r>
          </a:p>
        </p:txBody>
      </p:sp>
      <p:sp>
        <p:nvSpPr>
          <p:cNvPr id="7" name="TextBox 6">
            <a:extLst>
              <a:ext uri="{FF2B5EF4-FFF2-40B4-BE49-F238E27FC236}">
                <a16:creationId xmlns:a16="http://schemas.microsoft.com/office/drawing/2014/main" id="{6C20A497-3FE1-3BED-B813-B1A67123E903}"/>
              </a:ext>
            </a:extLst>
          </p:cNvPr>
          <p:cNvSpPr txBox="1"/>
          <p:nvPr/>
        </p:nvSpPr>
        <p:spPr>
          <a:xfrm>
            <a:off x="515816" y="1963310"/>
            <a:ext cx="10585938" cy="584775"/>
          </a:xfrm>
          <a:prstGeom prst="rect">
            <a:avLst/>
          </a:prstGeom>
          <a:noFill/>
        </p:spPr>
        <p:txBody>
          <a:bodyPr wrap="square" rtlCol="0">
            <a:spAutoFit/>
          </a:bodyPr>
          <a:lstStyle/>
          <a:p>
            <a:r>
              <a:rPr lang="en-GB" sz="3200" b="1" dirty="0"/>
              <a:t>4. Due diligence questions</a:t>
            </a:r>
          </a:p>
        </p:txBody>
      </p:sp>
    </p:spTree>
    <p:extLst>
      <p:ext uri="{BB962C8B-B14F-4D97-AF65-F5344CB8AC3E}">
        <p14:creationId xmlns:p14="http://schemas.microsoft.com/office/powerpoint/2010/main" val="378600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592C45-DC0E-DFF0-1198-34667FE71AF2}"/>
              </a:ext>
            </a:extLst>
          </p:cNvPr>
          <p:cNvPicPr>
            <a:picLocks noGrp="1" noChangeAspect="1"/>
          </p:cNvPicPr>
          <p:nvPr>
            <p:ph idx="1"/>
          </p:nvPr>
        </p:nvPicPr>
        <p:blipFill>
          <a:blip r:embed="rId3"/>
          <a:stretch>
            <a:fillRect/>
          </a:stretch>
        </p:blipFill>
        <p:spPr bwMode="auto">
          <a:xfrm>
            <a:off x="639763" y="2984624"/>
            <a:ext cx="11522075" cy="55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2779F33-FC12-4109-454F-CC6B05DFD61C}"/>
              </a:ext>
            </a:extLst>
          </p:cNvPr>
          <p:cNvSpPr>
            <a:spLocks noGrp="1"/>
          </p:cNvSpPr>
          <p:nvPr>
            <p:ph type="sldNum" sz="quarter" idx="10"/>
          </p:nvPr>
        </p:nvSpPr>
        <p:spPr/>
        <p:txBody>
          <a:bodyPr/>
          <a:lstStyle/>
          <a:p>
            <a:pPr>
              <a:defRPr/>
            </a:pPr>
            <a:fld id="{8847A270-1E03-482A-BD5C-7CB839DD1E04}" type="slidenum">
              <a:rPr lang="en-GB" altLang="en-US" smtClean="0"/>
              <a:pPr>
                <a:defRPr/>
              </a:pPr>
              <a:t>30</a:t>
            </a:fld>
            <a:endParaRPr lang="en-GB" altLang="en-US"/>
          </a:p>
        </p:txBody>
      </p:sp>
      <p:sp>
        <p:nvSpPr>
          <p:cNvPr id="4" name="Title 3">
            <a:extLst>
              <a:ext uri="{FF2B5EF4-FFF2-40B4-BE49-F238E27FC236}">
                <a16:creationId xmlns:a16="http://schemas.microsoft.com/office/drawing/2014/main" id="{F45FCD3B-7FA5-BFC6-7EF9-08D2C2B097A1}"/>
              </a:ext>
            </a:extLst>
          </p:cNvPr>
          <p:cNvSpPr>
            <a:spLocks noGrp="1"/>
          </p:cNvSpPr>
          <p:nvPr>
            <p:ph type="title"/>
          </p:nvPr>
        </p:nvSpPr>
        <p:spPr/>
        <p:txBody>
          <a:bodyPr/>
          <a:lstStyle/>
          <a:p>
            <a:r>
              <a:rPr lang="en-GB" dirty="0"/>
              <a:t>Find a Grant</a:t>
            </a:r>
          </a:p>
        </p:txBody>
      </p:sp>
      <p:sp>
        <p:nvSpPr>
          <p:cNvPr id="7" name="TextBox 6">
            <a:extLst>
              <a:ext uri="{FF2B5EF4-FFF2-40B4-BE49-F238E27FC236}">
                <a16:creationId xmlns:a16="http://schemas.microsoft.com/office/drawing/2014/main" id="{D7EAE26B-6D77-7E70-CEAB-BEAF557053CA}"/>
              </a:ext>
            </a:extLst>
          </p:cNvPr>
          <p:cNvSpPr txBox="1"/>
          <p:nvPr/>
        </p:nvSpPr>
        <p:spPr>
          <a:xfrm>
            <a:off x="639763" y="2039814"/>
            <a:ext cx="9718431" cy="584775"/>
          </a:xfrm>
          <a:prstGeom prst="rect">
            <a:avLst/>
          </a:prstGeom>
          <a:noFill/>
        </p:spPr>
        <p:txBody>
          <a:bodyPr wrap="square" rtlCol="0">
            <a:spAutoFit/>
          </a:bodyPr>
          <a:lstStyle/>
          <a:p>
            <a:r>
              <a:rPr lang="en-GB" sz="3200" b="1" dirty="0"/>
              <a:t>5. Your application</a:t>
            </a:r>
          </a:p>
        </p:txBody>
      </p:sp>
    </p:spTree>
    <p:extLst>
      <p:ext uri="{BB962C8B-B14F-4D97-AF65-F5344CB8AC3E}">
        <p14:creationId xmlns:p14="http://schemas.microsoft.com/office/powerpoint/2010/main" val="965098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C60822B-7C25-A1B8-0796-1E1ABF3C3F64}"/>
              </a:ext>
            </a:extLst>
          </p:cNvPr>
          <p:cNvPicPr>
            <a:picLocks noGrp="1" noChangeAspect="1"/>
          </p:cNvPicPr>
          <p:nvPr>
            <p:ph idx="1"/>
          </p:nvPr>
        </p:nvPicPr>
        <p:blipFill>
          <a:blip r:embed="rId3"/>
          <a:stretch>
            <a:fillRect/>
          </a:stretch>
        </p:blipFill>
        <p:spPr bwMode="auto">
          <a:xfrm>
            <a:off x="639763" y="2973053"/>
            <a:ext cx="11821868" cy="497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F188BD5-87CB-B18E-811E-2897BF780E42}"/>
              </a:ext>
            </a:extLst>
          </p:cNvPr>
          <p:cNvSpPr>
            <a:spLocks noGrp="1"/>
          </p:cNvSpPr>
          <p:nvPr>
            <p:ph type="sldNum" sz="quarter" idx="10"/>
          </p:nvPr>
        </p:nvSpPr>
        <p:spPr/>
        <p:txBody>
          <a:bodyPr/>
          <a:lstStyle/>
          <a:p>
            <a:pPr>
              <a:defRPr/>
            </a:pPr>
            <a:fld id="{8847A270-1E03-482A-BD5C-7CB839DD1E04}" type="slidenum">
              <a:rPr lang="en-GB" altLang="en-US" smtClean="0"/>
              <a:pPr>
                <a:defRPr/>
              </a:pPr>
              <a:t>31</a:t>
            </a:fld>
            <a:endParaRPr lang="en-GB" altLang="en-US"/>
          </a:p>
        </p:txBody>
      </p:sp>
      <p:sp>
        <p:nvSpPr>
          <p:cNvPr id="4" name="Title 3">
            <a:extLst>
              <a:ext uri="{FF2B5EF4-FFF2-40B4-BE49-F238E27FC236}">
                <a16:creationId xmlns:a16="http://schemas.microsoft.com/office/drawing/2014/main" id="{74374F98-DE9F-949D-8397-887C524FFC0A}"/>
              </a:ext>
            </a:extLst>
          </p:cNvPr>
          <p:cNvSpPr>
            <a:spLocks noGrp="1"/>
          </p:cNvSpPr>
          <p:nvPr>
            <p:ph type="title"/>
          </p:nvPr>
        </p:nvSpPr>
        <p:spPr/>
        <p:txBody>
          <a:bodyPr/>
          <a:lstStyle/>
          <a:p>
            <a:r>
              <a:rPr lang="en-GB" dirty="0"/>
              <a:t>Find a Grant</a:t>
            </a:r>
          </a:p>
        </p:txBody>
      </p:sp>
      <p:sp>
        <p:nvSpPr>
          <p:cNvPr id="7" name="TextBox 6">
            <a:extLst>
              <a:ext uri="{FF2B5EF4-FFF2-40B4-BE49-F238E27FC236}">
                <a16:creationId xmlns:a16="http://schemas.microsoft.com/office/drawing/2014/main" id="{836EC162-A52F-D40B-7227-ACB59209A8AF}"/>
              </a:ext>
            </a:extLst>
          </p:cNvPr>
          <p:cNvSpPr txBox="1"/>
          <p:nvPr/>
        </p:nvSpPr>
        <p:spPr>
          <a:xfrm>
            <a:off x="616317" y="2168769"/>
            <a:ext cx="8932985" cy="584775"/>
          </a:xfrm>
          <a:prstGeom prst="rect">
            <a:avLst/>
          </a:prstGeom>
          <a:noFill/>
        </p:spPr>
        <p:txBody>
          <a:bodyPr wrap="square" rtlCol="0">
            <a:spAutoFit/>
          </a:bodyPr>
          <a:lstStyle/>
          <a:p>
            <a:r>
              <a:rPr lang="en-GB" sz="3200" b="1"/>
              <a:t>6. Your dashboard</a:t>
            </a:r>
            <a:endParaRPr lang="en-GB" sz="3200" b="1" dirty="0"/>
          </a:p>
        </p:txBody>
      </p:sp>
    </p:spTree>
    <p:extLst>
      <p:ext uri="{BB962C8B-B14F-4D97-AF65-F5344CB8AC3E}">
        <p14:creationId xmlns:p14="http://schemas.microsoft.com/office/powerpoint/2010/main" val="282064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749D699-ABBA-2B26-A3DE-62EA2F8EDA2C}"/>
              </a:ext>
            </a:extLst>
          </p:cNvPr>
          <p:cNvPicPr>
            <a:picLocks noGrp="1" noChangeAspect="1"/>
          </p:cNvPicPr>
          <p:nvPr>
            <p:ph idx="1"/>
          </p:nvPr>
        </p:nvPicPr>
        <p:blipFill>
          <a:blip r:embed="rId3"/>
          <a:stretch>
            <a:fillRect/>
          </a:stretch>
        </p:blipFill>
        <p:spPr bwMode="auto">
          <a:xfrm>
            <a:off x="410269" y="2637692"/>
            <a:ext cx="12255662" cy="56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FF1E262-8F4E-76E4-F61F-AD8DF5D26B45}"/>
              </a:ext>
            </a:extLst>
          </p:cNvPr>
          <p:cNvSpPr>
            <a:spLocks noGrp="1"/>
          </p:cNvSpPr>
          <p:nvPr>
            <p:ph type="sldNum" sz="quarter" idx="10"/>
          </p:nvPr>
        </p:nvSpPr>
        <p:spPr/>
        <p:txBody>
          <a:bodyPr/>
          <a:lstStyle/>
          <a:p>
            <a:pPr>
              <a:defRPr/>
            </a:pPr>
            <a:fld id="{8847A270-1E03-482A-BD5C-7CB839DD1E04}" type="slidenum">
              <a:rPr lang="en-GB" altLang="en-US" smtClean="0"/>
              <a:pPr>
                <a:defRPr/>
              </a:pPr>
              <a:t>32</a:t>
            </a:fld>
            <a:endParaRPr lang="en-GB" altLang="en-US"/>
          </a:p>
        </p:txBody>
      </p:sp>
      <p:sp>
        <p:nvSpPr>
          <p:cNvPr id="4" name="Title 3">
            <a:extLst>
              <a:ext uri="{FF2B5EF4-FFF2-40B4-BE49-F238E27FC236}">
                <a16:creationId xmlns:a16="http://schemas.microsoft.com/office/drawing/2014/main" id="{9F9115BC-2F43-6AB6-FB1A-163C996706D3}"/>
              </a:ext>
            </a:extLst>
          </p:cNvPr>
          <p:cNvSpPr>
            <a:spLocks noGrp="1"/>
          </p:cNvSpPr>
          <p:nvPr>
            <p:ph type="title"/>
          </p:nvPr>
        </p:nvSpPr>
        <p:spPr/>
        <p:txBody>
          <a:bodyPr/>
          <a:lstStyle/>
          <a:p>
            <a:r>
              <a:rPr lang="en-GB" dirty="0"/>
              <a:t>Find a Grant</a:t>
            </a:r>
          </a:p>
        </p:txBody>
      </p:sp>
      <p:sp>
        <p:nvSpPr>
          <p:cNvPr id="7" name="TextBox 6">
            <a:extLst>
              <a:ext uri="{FF2B5EF4-FFF2-40B4-BE49-F238E27FC236}">
                <a16:creationId xmlns:a16="http://schemas.microsoft.com/office/drawing/2014/main" id="{FC5C40DF-2668-3A87-0D69-B9AAF56C6E58}"/>
              </a:ext>
            </a:extLst>
          </p:cNvPr>
          <p:cNvSpPr txBox="1"/>
          <p:nvPr/>
        </p:nvSpPr>
        <p:spPr>
          <a:xfrm>
            <a:off x="410269" y="2038740"/>
            <a:ext cx="11828585" cy="584775"/>
          </a:xfrm>
          <a:prstGeom prst="rect">
            <a:avLst/>
          </a:prstGeom>
          <a:noFill/>
        </p:spPr>
        <p:txBody>
          <a:bodyPr wrap="square" rtlCol="0">
            <a:spAutoFit/>
          </a:bodyPr>
          <a:lstStyle/>
          <a:p>
            <a:r>
              <a:rPr lang="en-GB" sz="3200" b="1" dirty="0"/>
              <a:t>7. Submitting your application</a:t>
            </a:r>
          </a:p>
        </p:txBody>
      </p:sp>
    </p:spTree>
    <p:extLst>
      <p:ext uri="{BB962C8B-B14F-4D97-AF65-F5344CB8AC3E}">
        <p14:creationId xmlns:p14="http://schemas.microsoft.com/office/powerpoint/2010/main" val="424602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ABB6-6C5E-D5B6-376B-BB0600AB1F8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99E1D4-8D06-A198-9713-24E56D408A4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24C00321-3D0C-E42A-03B6-C8D396A36ECE}"/>
              </a:ext>
            </a:extLst>
          </p:cNvPr>
          <p:cNvSpPr>
            <a:spLocks noGrp="1"/>
          </p:cNvSpPr>
          <p:nvPr>
            <p:ph type="title"/>
          </p:nvPr>
        </p:nvSpPr>
        <p:spPr/>
        <p:txBody>
          <a:bodyPr/>
          <a:lstStyle/>
          <a:p>
            <a:br>
              <a:rPr lang="en-GB" dirty="0"/>
            </a:br>
            <a:r>
              <a:rPr lang="en-GB" dirty="0"/>
              <a:t>Find a Grant</a:t>
            </a:r>
          </a:p>
        </p:txBody>
      </p:sp>
      <p:sp>
        <p:nvSpPr>
          <p:cNvPr id="2" name="Content Placeholder 1">
            <a:extLst>
              <a:ext uri="{FF2B5EF4-FFF2-40B4-BE49-F238E27FC236}">
                <a16:creationId xmlns:a16="http://schemas.microsoft.com/office/drawing/2014/main" id="{8E57DE3A-EAB5-ACD1-5F88-FB511D9331B9}"/>
              </a:ext>
            </a:extLst>
          </p:cNvPr>
          <p:cNvSpPr>
            <a:spLocks noGrp="1"/>
          </p:cNvSpPr>
          <p:nvPr>
            <p:ph idx="1"/>
          </p:nvPr>
        </p:nvSpPr>
        <p:spPr>
          <a:xfrm>
            <a:off x="640080" y="2754923"/>
            <a:ext cx="11521440" cy="5821706"/>
          </a:xfrm>
        </p:spPr>
        <p:txBody>
          <a:bodyPr/>
          <a:lstStyle/>
          <a:p>
            <a:pPr marL="0" indent="0">
              <a:buNone/>
            </a:pPr>
            <a:endParaRPr lang="en-GB" sz="1800" dirty="0">
              <a:solidFill>
                <a:srgbClr val="FF0000"/>
              </a:solidFill>
            </a:endParaRPr>
          </a:p>
          <a:p>
            <a:r>
              <a:rPr lang="en-GB" sz="2400" dirty="0"/>
              <a:t>Once you have submitted your claim through Find a Grant portal, you will receive a system generated email confirmation. If you do not receive an acknowledgement, please check that you have correctly submitted your claim. Email the WCASF email to check if you are unsure.</a:t>
            </a:r>
          </a:p>
          <a:p>
            <a:r>
              <a:rPr lang="en-GB" sz="2400" dirty="0"/>
              <a:t>Please submit all supporting documents at the time of submission to reduce delays. If your claim submission has missing information or documents, we may decline your application.</a:t>
            </a:r>
          </a:p>
          <a:p>
            <a:r>
              <a:rPr lang="en-GB" sz="2400" dirty="0"/>
              <a:t>All supporting documents need to be in the correct format, using any pre-populated templates given by Home Office. For example, the funding toolkit needs to be fully completed as per the template.</a:t>
            </a:r>
          </a:p>
          <a:p>
            <a:r>
              <a:rPr lang="en-GB" sz="2400" dirty="0"/>
              <a:t>If applying as a joint venture consortium, the consortium agreement needs to be fully completed and signed by all involved parties.</a:t>
            </a:r>
          </a:p>
        </p:txBody>
      </p:sp>
      <p:sp>
        <p:nvSpPr>
          <p:cNvPr id="5" name="TextBox 4">
            <a:extLst>
              <a:ext uri="{FF2B5EF4-FFF2-40B4-BE49-F238E27FC236}">
                <a16:creationId xmlns:a16="http://schemas.microsoft.com/office/drawing/2014/main" id="{4B66DAEE-FE02-CEE8-142E-EAD6E80C324E}"/>
              </a:ext>
            </a:extLst>
          </p:cNvPr>
          <p:cNvSpPr txBox="1"/>
          <p:nvPr/>
        </p:nvSpPr>
        <p:spPr>
          <a:xfrm>
            <a:off x="422031" y="1894484"/>
            <a:ext cx="11317458" cy="584775"/>
          </a:xfrm>
          <a:prstGeom prst="rect">
            <a:avLst/>
          </a:prstGeom>
          <a:noFill/>
        </p:spPr>
        <p:txBody>
          <a:bodyPr wrap="square" rtlCol="0">
            <a:spAutoFit/>
          </a:bodyPr>
          <a:lstStyle/>
          <a:p>
            <a:r>
              <a:rPr lang="en-GB" sz="3200" b="1" dirty="0"/>
              <a:t>Points to note</a:t>
            </a:r>
          </a:p>
        </p:txBody>
      </p:sp>
    </p:spTree>
    <p:extLst>
      <p:ext uri="{BB962C8B-B14F-4D97-AF65-F5344CB8AC3E}">
        <p14:creationId xmlns:p14="http://schemas.microsoft.com/office/powerpoint/2010/main" val="88185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a:br>
            <a:r>
              <a:rPr lang="en-GB"/>
              <a:t>Further Information </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640080" y="2014993"/>
            <a:ext cx="11521440" cy="6883897"/>
          </a:xfrm>
        </p:spPr>
        <p:txBody>
          <a:bodyPr/>
          <a:lstStyle/>
          <a:p>
            <a:pPr marL="0" lvl="0" indent="0">
              <a:lnSpc>
                <a:spcPct val="107000"/>
              </a:lnSpc>
              <a:buNone/>
            </a:pPr>
            <a:r>
              <a:rPr lang="en-GB" sz="2600" b="1" dirty="0">
                <a:effectLst/>
                <a:latin typeface="+mn-lt"/>
                <a:ea typeface="Calibri" panose="020F0502020204030204" pitchFamily="34" charset="0"/>
                <a:cs typeface="Times New Roman" panose="02020603050405020304" pitchFamily="18" charset="0"/>
              </a:rPr>
              <a:t>The application and key documents</a:t>
            </a:r>
          </a:p>
          <a:p>
            <a:pPr marL="0" lvl="0" indent="0">
              <a:lnSpc>
                <a:spcPct val="107000"/>
              </a:lnSpc>
              <a:buNone/>
            </a:pPr>
            <a:endParaRPr lang="en-GB" dirty="0"/>
          </a:p>
          <a:p>
            <a:pPr lvl="0"/>
            <a:r>
              <a:rPr lang="en-GB" dirty="0"/>
              <a:t> WCASF FAQs </a:t>
            </a:r>
          </a:p>
          <a:p>
            <a:pPr lvl="0"/>
            <a:r>
              <a:rPr lang="en-GB" dirty="0"/>
              <a:t>Guidance for Applicants</a:t>
            </a:r>
          </a:p>
          <a:p>
            <a:pPr lvl="0"/>
            <a:r>
              <a:rPr lang="en-GB" dirty="0"/>
              <a:t>Draft Grant Agreement </a:t>
            </a:r>
          </a:p>
          <a:p>
            <a:pPr lvl="0"/>
            <a:r>
              <a:rPr lang="en-GB" dirty="0"/>
              <a:t>WCASF Funding Toolkit Template </a:t>
            </a:r>
          </a:p>
          <a:p>
            <a:pPr lvl="0"/>
            <a:r>
              <a:rPr lang="en-GB" dirty="0"/>
              <a:t>Applicant Clarification Question Submission Template </a:t>
            </a:r>
          </a:p>
          <a:p>
            <a:pPr lvl="0"/>
            <a:r>
              <a:rPr lang="en-GB" dirty="0"/>
              <a:t>WCASF Y2 Information sessions January 2026 </a:t>
            </a:r>
          </a:p>
          <a:p>
            <a:pPr lvl="0"/>
            <a:r>
              <a:rPr lang="en-GB" dirty="0"/>
              <a:t>Find A Grant Walkthrough </a:t>
            </a:r>
          </a:p>
          <a:p>
            <a:pPr marL="0" lvl="0" indent="0">
              <a:lnSpc>
                <a:spcPct val="107000"/>
              </a:lnSpc>
              <a:buNone/>
            </a:pPr>
            <a:endParaRPr lang="en-GB" sz="2600" dirty="0">
              <a:latin typeface="+mn-lt"/>
              <a:cs typeface="Times New Roman" panose="02020603050405020304" pitchFamily="18" charset="0"/>
            </a:endParaRPr>
          </a:p>
          <a:p>
            <a:pPr marL="0" lvl="0" indent="0">
              <a:lnSpc>
                <a:spcPct val="107000"/>
              </a:lnSpc>
              <a:buNone/>
            </a:pPr>
            <a:endParaRPr lang="en-GB" sz="2600" b="1" dirty="0">
              <a:effectLst/>
              <a:latin typeface="+mn-lt"/>
              <a:ea typeface="Calibri" panose="020F0502020204030204" pitchFamily="34" charset="0"/>
              <a:cs typeface="Times New Roman" panose="02020603050405020304" pitchFamily="18" charset="0"/>
            </a:endParaRPr>
          </a:p>
          <a:p>
            <a:pPr>
              <a:buFontTx/>
              <a:buChar char="-"/>
            </a:pPr>
            <a:endParaRPr lang="en-GB" sz="2400" dirty="0">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73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a:br>
            <a:r>
              <a:rPr lang="en-GB"/>
              <a:t>Questions?</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640080" y="2014993"/>
            <a:ext cx="11521440" cy="6664549"/>
          </a:xfrm>
        </p:spPr>
        <p:txBody>
          <a:bodyPr/>
          <a:lstStyle/>
          <a:p>
            <a:pPr marL="0" lvl="0" indent="0" algn="ctr">
              <a:lnSpc>
                <a:spcPct val="107000"/>
              </a:lnSpc>
              <a:buNone/>
            </a:pPr>
            <a:r>
              <a:rPr lang="en-GB" sz="5400" b="1" dirty="0">
                <a:latin typeface="+mn-lt"/>
                <a:ea typeface="Times New Roman" panose="02020603050405020304" pitchFamily="18" charset="0"/>
                <a:cs typeface="Times New Roman" panose="02020603050405020304" pitchFamily="18" charset="0"/>
              </a:rPr>
              <a:t>Any questions?</a:t>
            </a:r>
          </a:p>
          <a:p>
            <a:pPr marL="0" lvl="0" indent="0">
              <a:lnSpc>
                <a:spcPct val="107000"/>
              </a:lnSpc>
              <a:buNone/>
            </a:pPr>
            <a:endParaRPr lang="en-GB" sz="3200" b="1" dirty="0">
              <a:effectLst/>
              <a:latin typeface="+mn-lt"/>
              <a:ea typeface="Times New Roman" panose="02020603050405020304" pitchFamily="18" charset="0"/>
              <a:cs typeface="Times New Roman" panose="02020603050405020304" pitchFamily="18" charset="0"/>
            </a:endParaRPr>
          </a:p>
          <a:p>
            <a:pPr marL="0" lvl="0" indent="0">
              <a:lnSpc>
                <a:spcPct val="107000"/>
              </a:lnSpc>
              <a:buNone/>
            </a:pPr>
            <a:r>
              <a:rPr lang="en-GB" sz="3200" b="1" dirty="0">
                <a:effectLst/>
                <a:latin typeface="+mn-lt"/>
                <a:ea typeface="Times New Roman" panose="02020603050405020304" pitchFamily="18" charset="0"/>
                <a:cs typeface="Times New Roman" panose="02020603050405020304" pitchFamily="18" charset="0"/>
              </a:rPr>
              <a:t>Further questions contact: </a:t>
            </a:r>
          </a:p>
          <a:p>
            <a:pPr marL="0" indent="0">
              <a:lnSpc>
                <a:spcPct val="107000"/>
              </a:lnSpc>
              <a:buNone/>
            </a:pPr>
            <a:r>
              <a:rPr lang="en-GB" sz="3000" dirty="0">
                <a:latin typeface="+mn-lt"/>
                <a:ea typeface="Times New Roman" panose="02020603050405020304" pitchFamily="18" charset="0"/>
                <a:cs typeface="Times New Roman" panose="02020603050405020304" pitchFamily="18" charset="0"/>
              </a:rPr>
              <a:t>Email: </a:t>
            </a:r>
            <a:r>
              <a:rPr lang="en-GB"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mailto:wcsadvocacysupportfund@homeoffice.gov.uk"/>
              </a:rPr>
              <a:t>WCSAdvocacySupportFund@homeoffice.gov.uk</a:t>
            </a:r>
            <a:r>
              <a:rPr lang="en-GB"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endParaRPr lang="en-GB" sz="2400" b="1" dirty="0">
              <a:effectLst/>
              <a:latin typeface="+mn-lt"/>
              <a:ea typeface="Times New Roman" panose="02020603050405020304" pitchFamily="18" charset="0"/>
              <a:cs typeface="Times New Roman" panose="02020603050405020304" pitchFamily="18" charset="0"/>
            </a:endParaRPr>
          </a:p>
          <a:p>
            <a:pPr marL="0" lvl="0" indent="0">
              <a:lnSpc>
                <a:spcPct val="107000"/>
              </a:lnSpc>
              <a:buNone/>
            </a:pPr>
            <a:r>
              <a:rPr lang="en-GB" sz="3200" b="1" dirty="0">
                <a:effectLst/>
                <a:latin typeface="+mn-lt"/>
                <a:ea typeface="Times New Roman" panose="02020603050405020304" pitchFamily="18" charset="0"/>
                <a:cs typeface="Times New Roman" panose="02020603050405020304" pitchFamily="18" charset="0"/>
              </a:rPr>
              <a:t>Dates to note:</a:t>
            </a:r>
          </a:p>
          <a:p>
            <a:pPr marL="0" lvl="0" indent="0">
              <a:lnSpc>
                <a:spcPct val="107000"/>
              </a:lnSpc>
              <a:buNone/>
            </a:pPr>
            <a:endParaRPr lang="en-GB" sz="3200" b="1" dirty="0">
              <a:effectLst/>
              <a:latin typeface="+mn-lt"/>
              <a:ea typeface="Times New Roman" panose="02020603050405020304" pitchFamily="18" charset="0"/>
              <a:cs typeface="Times New Roman" panose="02020603050405020304" pitchFamily="18" charset="0"/>
            </a:endParaRPr>
          </a:p>
          <a:p>
            <a:pPr marL="0" lvl="0" indent="0">
              <a:lnSpc>
                <a:spcPct val="107000"/>
              </a:lnSpc>
              <a:buNone/>
            </a:pPr>
            <a:r>
              <a:rPr lang="en-GB" sz="2400" b="1" dirty="0">
                <a:ea typeface="Times New Roman" panose="02020603050405020304" pitchFamily="18" charset="0"/>
                <a:cs typeface="Times New Roman" panose="02020603050405020304" pitchFamily="18" charset="0"/>
              </a:rPr>
              <a:t>Application closing date: </a:t>
            </a:r>
            <a:r>
              <a:rPr lang="en-GB" sz="2400" b="1" dirty="0">
                <a:ea typeface="Times New Roman" panose="02020603050405020304" pitchFamily="18" charset="0"/>
                <a:cs typeface="Times New Roman"/>
              </a:rPr>
              <a:t>Funding will be payable after April 2026, largely receipt based, any up front (for example marketing) costs to be paid by Summer 2026</a:t>
            </a:r>
          </a:p>
          <a:p>
            <a:pPr marL="0" lvl="0" indent="0">
              <a:lnSpc>
                <a:spcPct val="107000"/>
              </a:lnSpc>
              <a:buNone/>
            </a:pPr>
            <a:endParaRPr lang="en-GB" sz="2400" b="1" dirty="0">
              <a:ea typeface="Times New Roman" panose="02020603050405020304" pitchFamily="18" charset="0"/>
              <a:cs typeface="Times New Roman" panose="02020603050405020304" pitchFamily="18" charset="0"/>
            </a:endParaRPr>
          </a:p>
          <a:p>
            <a:pPr marL="0" lvl="0" indent="0">
              <a:lnSpc>
                <a:spcPct val="107000"/>
              </a:lnSpc>
              <a:buNone/>
            </a:pPr>
            <a:r>
              <a:rPr lang="en-GB" sz="2400" b="1" dirty="0">
                <a:ea typeface="Times New Roman" panose="02020603050405020304" pitchFamily="18" charset="0"/>
                <a:cs typeface="Times New Roman" panose="02020603050405020304" pitchFamily="18" charset="0"/>
              </a:rPr>
              <a:t>Year 2 completion: 31</a:t>
            </a:r>
            <a:r>
              <a:rPr lang="en-GB" sz="2400" b="1" baseline="30000" dirty="0">
                <a:ea typeface="Times New Roman" panose="02020603050405020304" pitchFamily="18" charset="0"/>
                <a:cs typeface="Times New Roman" panose="02020603050405020304" pitchFamily="18" charset="0"/>
              </a:rPr>
              <a:t>st</a:t>
            </a:r>
            <a:r>
              <a:rPr lang="en-GB" sz="2400" b="1" dirty="0">
                <a:ea typeface="Times New Roman" panose="02020603050405020304" pitchFamily="18" charset="0"/>
                <a:cs typeface="Times New Roman" panose="02020603050405020304" pitchFamily="18" charset="0"/>
              </a:rPr>
              <a:t> March 2027</a:t>
            </a:r>
          </a:p>
          <a:p>
            <a:pPr marL="0" indent="0">
              <a:lnSpc>
                <a:spcPct val="120000"/>
              </a:lnSpc>
              <a:spcAft>
                <a:spcPts val="1200"/>
              </a:spcAf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Aft>
                <a:spcPts val="1200"/>
              </a:spcAf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7000"/>
              </a:lnSpc>
              <a:buNone/>
            </a:pPr>
            <a:endParaRPr lang="en-GB" sz="2400" b="1"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08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9BBCE7-3358-455A-A048-5FFFA499282D}"/>
              </a:ext>
            </a:extLst>
          </p:cNvPr>
          <p:cNvSpPr>
            <a:spLocks noGrp="1"/>
          </p:cNvSpPr>
          <p:nvPr>
            <p:ph idx="1"/>
          </p:nvPr>
        </p:nvSpPr>
        <p:spPr>
          <a:xfrm>
            <a:off x="640080" y="2240281"/>
            <a:ext cx="11521440" cy="6658610"/>
          </a:xfrm>
        </p:spPr>
        <p:txBody>
          <a:bodyPr/>
          <a:lstStyle/>
          <a:p>
            <a:pPr marL="0" indent="0">
              <a:buNone/>
            </a:pPr>
            <a:r>
              <a:rPr lang="en-GB" sz="3200" b="1" dirty="0"/>
              <a:t>Useful links and resources</a:t>
            </a:r>
          </a:p>
          <a:p>
            <a:pPr marL="0" indent="0">
              <a:buNone/>
            </a:pPr>
            <a:endParaRPr lang="en-GB" sz="1600" dirty="0">
              <a:latin typeface="+mn-lt"/>
            </a:endParaRPr>
          </a:p>
          <a:p>
            <a:pPr marL="0" indent="0">
              <a:buNone/>
            </a:pPr>
            <a:r>
              <a:rPr lang="en-GB" sz="1800" b="1" dirty="0">
                <a:solidFill>
                  <a:srgbClr val="242424"/>
                </a:solidFill>
                <a:latin typeface="+mn-lt"/>
              </a:rPr>
              <a:t>Communications Partner Packs:</a:t>
            </a:r>
          </a:p>
          <a:p>
            <a:pPr marL="0" indent="0" algn="l">
              <a:buNone/>
            </a:pPr>
            <a:r>
              <a:rPr lang="en-GB" sz="1800" b="0" i="0" u="sng" dirty="0">
                <a:solidFill>
                  <a:srgbClr val="4F52B2"/>
                </a:solidFill>
                <a:effectLst/>
                <a:latin typeface="+mn-lt"/>
                <a:hlinkClick r:id="rId2" tooltip="https://gbr01.safelinks.protection.outlook.com/?url=https%3A%2F%2Fhomeoffice.brandworkz.com%2Fbms%2F%3Flink%3DD15DDCF9&amp;data=04%7C01%7CLydia.Marslen-Wilson%40homeoffice.gov.uk%7Cc4b245549d8a4d184ace08d9ae7941e9%7Cf24d93ecb2914192a08af182245945c2%7C0%7C0%7C637732658075149281%7CUnknown%7CTWFpbGZsb3d8eyJWIjoiMC4wLjAwMDAiLCJQIjoiV2luMzIiLCJBTiI6Ik1haWwiLCJXVCI6Mn0%3D%7C3000&amp;sdata=SrvoiOIZu0z%2BpT5N5bxHWGUBkknLZuCYy%2BrtxrOGAyw%3D&amp;reserved=0"/>
              </a:rPr>
              <a:t>UK Partner Pack</a:t>
            </a:r>
            <a:endParaRPr lang="en-GB" sz="1800" b="0" i="0" dirty="0">
              <a:solidFill>
                <a:srgbClr val="242424"/>
              </a:solidFill>
              <a:effectLst/>
              <a:latin typeface="+mn-lt"/>
            </a:endParaRPr>
          </a:p>
          <a:p>
            <a:pPr marL="0" indent="0" algn="l">
              <a:buNone/>
            </a:pPr>
            <a:r>
              <a:rPr lang="en-GB" sz="1800" b="0" i="0" u="none" strike="noStrike" dirty="0">
                <a:solidFill>
                  <a:srgbClr val="4F52B2"/>
                </a:solidFill>
                <a:effectLst/>
                <a:latin typeface="+mn-lt"/>
                <a:hlinkClick r:id="rId3" tooltip="https://gbr01.safelinks.protection.outlook.com/?url=https%3A%2F%2Fhomeoffice.brandworkz.com%2Fbms%2F%3Flink%3D62E9EF0A&amp;data=04%7C01%7CLydia.Marslen-Wilson%40homeoffice.gov.uk%7Cc4b245549d8a4d184ace08d9ae7941e9%7Cf24d93ecb2914192a08af182245945c2%7C0%7C0%7C637732658075149281%7CUnknown%7CTWFpbGZsb3d8eyJWIjoiMC4wLjAwMDAiLCJQIjoiV2luMzIiLCJBTiI6Ik1haWwiLCJXVCI6Mn0%3D%7C3000&amp;sdata=bOGLsdfUA7I8Vxz0ebRGAJ0oFR75D1kO6zePz2ygyC0%3D&amp;reserved=0"/>
              </a:rPr>
              <a:t>Overseas Partner Pack</a:t>
            </a:r>
            <a:endParaRPr lang="en-GB" sz="1800" b="0" i="0" dirty="0">
              <a:solidFill>
                <a:srgbClr val="242424"/>
              </a:solidFill>
              <a:effectLst/>
              <a:latin typeface="+mn-lt"/>
            </a:endParaRPr>
          </a:p>
          <a:p>
            <a:pPr marL="0" indent="0">
              <a:buNone/>
            </a:pPr>
            <a:endParaRPr lang="en-GB" sz="1800" b="1" dirty="0">
              <a:latin typeface="+mn-lt"/>
            </a:endParaRPr>
          </a:p>
          <a:p>
            <a:pPr marL="0" indent="0">
              <a:buNone/>
            </a:pPr>
            <a:r>
              <a:rPr lang="en-GB" sz="1800" b="1" dirty="0">
                <a:latin typeface="+mn-lt"/>
              </a:rPr>
              <a:t>Windrush Scheme and Windrush Compensation Scheme:</a:t>
            </a:r>
          </a:p>
          <a:p>
            <a:pPr marL="0" indent="0">
              <a:buNone/>
            </a:pPr>
            <a:r>
              <a:rPr lang="en-GB" sz="1800" b="0" i="0" u="none" strike="noStrike" dirty="0">
                <a:solidFill>
                  <a:srgbClr val="4F52B2"/>
                </a:solidFill>
                <a:effectLst/>
                <a:latin typeface="+mn-lt"/>
                <a:hlinkClick r:id="rId4" tooltip="https://www.gov.uk/government/publications/windrush-scheme"/>
              </a:rPr>
              <a:t>Windrush Scheme: full eligibility details - GOV.UK (www.gov.uk)</a:t>
            </a:r>
            <a:endParaRPr lang="en-GB" sz="1800" b="1" i="0" u="none" strike="noStrike" dirty="0">
              <a:solidFill>
                <a:srgbClr val="4F52B2"/>
              </a:solidFill>
              <a:effectLst/>
              <a:latin typeface="+mn-lt"/>
            </a:endParaRPr>
          </a:p>
          <a:p>
            <a:pPr marL="0" indent="0">
              <a:buNone/>
            </a:pPr>
            <a:r>
              <a:rPr lang="en-GB" sz="1800" dirty="0">
                <a:latin typeface="+mn-lt"/>
                <a:hlinkClick r:id="rId5"/>
              </a:rPr>
              <a:t>Apply to the Windrush Compensation Scheme: Overview - GOV.UK (www.gov.uk)</a:t>
            </a:r>
            <a:endParaRPr lang="en-GB" sz="1800" dirty="0">
              <a:latin typeface="+mn-lt"/>
            </a:endParaRPr>
          </a:p>
          <a:p>
            <a:pPr marL="0" indent="0">
              <a:buNone/>
            </a:pPr>
            <a:endParaRPr lang="en-GB" sz="1800" dirty="0">
              <a:latin typeface="+mn-lt"/>
            </a:endParaRPr>
          </a:p>
          <a:p>
            <a:pPr marL="0" indent="0">
              <a:buNone/>
            </a:pPr>
            <a:r>
              <a:rPr lang="en-GB" sz="1800" dirty="0">
                <a:latin typeface="+mn-lt"/>
              </a:rPr>
              <a:t>Find A Grant:</a:t>
            </a:r>
          </a:p>
          <a:p>
            <a:pPr marL="0" indent="0">
              <a:buNone/>
            </a:pPr>
            <a:r>
              <a:rPr lang="en-GB" sz="1800" dirty="0">
                <a:latin typeface="+mn-lt"/>
                <a:hlinkClick r:id="rId6">
                  <a:extLst>
                    <a:ext uri="{A12FA001-AC4F-418D-AE19-62706E023703}">
                      <ahyp:hlinkClr xmlns:ahyp="http://schemas.microsoft.com/office/drawing/2018/hyperlinkcolor" val="tx"/>
                    </a:ext>
                  </a:extLst>
                </a:hlinkClick>
              </a:rPr>
              <a:t>Home - Find a grant</a:t>
            </a:r>
            <a:endParaRPr lang="en-GB" sz="1800" dirty="0">
              <a:latin typeface="+mn-lt"/>
            </a:endParaRPr>
          </a:p>
          <a:p>
            <a:pPr marL="0" indent="0">
              <a:buNone/>
            </a:pPr>
            <a:endParaRPr lang="en-GB" sz="1800" dirty="0">
              <a:latin typeface="+mn-lt"/>
            </a:endParaRPr>
          </a:p>
          <a:p>
            <a:endParaRPr lang="en-GB" sz="1600" dirty="0">
              <a:latin typeface="+mn-lt"/>
            </a:endParaRPr>
          </a:p>
          <a:p>
            <a:pPr marL="0" indent="0">
              <a:buNone/>
            </a:pPr>
            <a:endParaRPr lang="en-GB" b="1" dirty="0">
              <a:latin typeface="+mn-lt"/>
            </a:endParaRPr>
          </a:p>
        </p:txBody>
      </p:sp>
      <p:sp>
        <p:nvSpPr>
          <p:cNvPr id="3" name="Slide Number Placeholder 2">
            <a:extLst>
              <a:ext uri="{FF2B5EF4-FFF2-40B4-BE49-F238E27FC236}">
                <a16:creationId xmlns:a16="http://schemas.microsoft.com/office/drawing/2014/main" id="{00AE5951-08BA-477E-BF6B-9B58A3A3A610}"/>
              </a:ext>
            </a:extLst>
          </p:cNvPr>
          <p:cNvSpPr>
            <a:spLocks noGrp="1"/>
          </p:cNvSpPr>
          <p:nvPr>
            <p:ph type="sldNum" sz="quarter" idx="10"/>
          </p:nvPr>
        </p:nvSpPr>
        <p:spPr/>
        <p:txBody>
          <a:bodyPr/>
          <a:lstStyle/>
          <a:p>
            <a:pPr>
              <a:defRPr/>
            </a:pPr>
            <a:fld id="{8847A270-1E03-482A-BD5C-7CB839DD1E04}" type="slidenum">
              <a:rPr lang="en-GB" altLang="en-US" smtClean="0"/>
              <a:pPr>
                <a:defRPr/>
              </a:pPr>
              <a:t>36</a:t>
            </a:fld>
            <a:endParaRPr lang="en-GB" altLang="en-US"/>
          </a:p>
        </p:txBody>
      </p:sp>
      <p:sp>
        <p:nvSpPr>
          <p:cNvPr id="4" name="Title 3">
            <a:extLst>
              <a:ext uri="{FF2B5EF4-FFF2-40B4-BE49-F238E27FC236}">
                <a16:creationId xmlns:a16="http://schemas.microsoft.com/office/drawing/2014/main" id="{F4B657E5-8DAA-4BED-80A0-188996BCFE99}"/>
              </a:ext>
            </a:extLst>
          </p:cNvPr>
          <p:cNvSpPr>
            <a:spLocks noGrp="1"/>
          </p:cNvSpPr>
          <p:nvPr>
            <p:ph type="title"/>
          </p:nvPr>
        </p:nvSpPr>
        <p:spPr/>
        <p:txBody>
          <a:bodyPr/>
          <a:lstStyle/>
          <a:p>
            <a:br>
              <a:rPr lang="en-GB"/>
            </a:br>
            <a:r>
              <a:rPr lang="en-GB"/>
              <a:t>Links and Resources </a:t>
            </a:r>
          </a:p>
        </p:txBody>
      </p:sp>
    </p:spTree>
    <p:extLst>
      <p:ext uri="{BB962C8B-B14F-4D97-AF65-F5344CB8AC3E}">
        <p14:creationId xmlns:p14="http://schemas.microsoft.com/office/powerpoint/2010/main" val="62609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dirty="0"/>
            </a:br>
            <a:r>
              <a:rPr lang="en-GB" dirty="0"/>
              <a:t>Eligibility for Year 2 </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430306" y="1655064"/>
            <a:ext cx="12192000" cy="7243827"/>
          </a:xfrm>
        </p:spPr>
        <p:txBody>
          <a:bodyPr/>
          <a:lstStyle/>
          <a:p>
            <a:pPr marL="0" indent="0">
              <a:lnSpc>
                <a:spcPct val="120000"/>
              </a:lnSpc>
              <a:buNone/>
            </a:pPr>
            <a:endParaRPr lang="en-GB" sz="1700" b="1" u="sng"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None/>
            </a:pPr>
            <a:r>
              <a:rPr lang="en-GB" sz="2400" dirty="0">
                <a:solidFill>
                  <a:srgbClr val="000000"/>
                </a:solidFill>
              </a:rPr>
              <a:t>  </a:t>
            </a:r>
          </a:p>
          <a:p>
            <a:pPr marL="0" lvl="0" indent="0">
              <a:lnSpc>
                <a:spcPct val="107000"/>
              </a:lnSpc>
              <a:buNone/>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93E36D9-E5BE-CC69-25F4-AC15F0402A90}"/>
              </a:ext>
            </a:extLst>
          </p:cNvPr>
          <p:cNvSpPr txBox="1"/>
          <p:nvPr/>
        </p:nvSpPr>
        <p:spPr>
          <a:xfrm>
            <a:off x="251164" y="1871346"/>
            <a:ext cx="12550283" cy="6955750"/>
          </a:xfrm>
          <a:prstGeom prst="rect">
            <a:avLst/>
          </a:prstGeom>
          <a:noFill/>
        </p:spPr>
        <p:txBody>
          <a:bodyPr wrap="square" lIns="91440" tIns="45720" rIns="91440" bIns="45720" anchor="t">
            <a:spAutoFit/>
          </a:bodyPr>
          <a:lstStyle/>
          <a:p>
            <a:r>
              <a:rPr lang="en-GB" sz="1400" b="1" dirty="0"/>
              <a:t>England, Scotland and Wales:</a:t>
            </a:r>
          </a:p>
          <a:p>
            <a:endParaRPr lang="en-GB" sz="1400" dirty="0"/>
          </a:p>
          <a:p>
            <a:pPr lvl="0">
              <a:lnSpc>
                <a:spcPct val="120000"/>
              </a:lnSpc>
              <a:buSzPts val="1000"/>
              <a:buFont typeface="Arial" panose="020B0604020202020204" pitchFamily="34" charset="0"/>
              <a:buChar char="•"/>
              <a:tabLst>
                <a:tab pos="457200" algn="l"/>
              </a:tabLst>
            </a:pPr>
            <a:r>
              <a:rPr lang="en-GB" sz="1400" dirty="0">
                <a:solidFill>
                  <a:srgbClr val="000000"/>
                </a:solidFill>
              </a:rPr>
              <a:t>An unincorporated charity or community organisation, a community interest company, or a company with a charitable purpose or,  </a:t>
            </a:r>
          </a:p>
          <a:p>
            <a:pPr lvl="0">
              <a:lnSpc>
                <a:spcPct val="120000"/>
              </a:lnSpc>
              <a:buSzPts val="1000"/>
              <a:buFont typeface="Arial" panose="020B0604020202020204" pitchFamily="34" charset="0"/>
              <a:buChar char="•"/>
              <a:tabLst>
                <a:tab pos="457200" algn="l"/>
              </a:tabLst>
            </a:pPr>
            <a:r>
              <a:rPr lang="en-GB" sz="1400" dirty="0">
                <a:solidFill>
                  <a:srgbClr val="000000"/>
                </a:solidFill>
              </a:rPr>
              <a:t>A registered charity or,  </a:t>
            </a:r>
            <a:endParaRPr lang="en-GB" sz="1400" dirty="0">
              <a:solidFill>
                <a:srgbClr val="000000"/>
              </a:solidFill>
              <a:cs typeface="Arial"/>
            </a:endParaRPr>
          </a:p>
          <a:p>
            <a:pPr lvl="0">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A joint venture consortium </a:t>
            </a:r>
          </a:p>
          <a:p>
            <a:pPr lvl="0">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A successful organisation or member of a consortium who received funding in WCASF Year 1.</a:t>
            </a:r>
          </a:p>
          <a:p>
            <a:pPr lvl="0">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Grass roots organisation  </a:t>
            </a:r>
          </a:p>
          <a:p>
            <a:pPr marL="0" indent="0">
              <a:lnSpc>
                <a:spcPct val="120000"/>
              </a:lnSpc>
              <a:buNone/>
            </a:pPr>
            <a:r>
              <a:rPr lang="en-GB" sz="1400" dirty="0">
                <a:solidFill>
                  <a:srgbClr val="000000"/>
                </a:solidFill>
              </a:rPr>
              <a:t>        </a:t>
            </a:r>
            <a:r>
              <a:rPr lang="en-GB" sz="1400" b="1" dirty="0">
                <a:solidFill>
                  <a:srgbClr val="000000"/>
                </a:solidFill>
              </a:rPr>
              <a:t>AND</a:t>
            </a:r>
            <a:r>
              <a:rPr lang="en-GB" sz="1400" dirty="0">
                <a:solidFill>
                  <a:srgbClr val="000000"/>
                </a:solidFill>
              </a:rPr>
              <a:t> </a:t>
            </a:r>
          </a:p>
          <a:p>
            <a:pPr lvl="0">
              <a:lnSpc>
                <a:spcPct val="120000"/>
              </a:lnSpc>
              <a:buSzPts val="1000"/>
              <a:buFont typeface="Arial" panose="020B0604020202020204" pitchFamily="34" charset="0"/>
              <a:buChar char="•"/>
              <a:tabLst>
                <a:tab pos="457200" algn="l"/>
              </a:tabLst>
            </a:pPr>
            <a:r>
              <a:rPr lang="en-GB" sz="1400" dirty="0">
                <a:solidFill>
                  <a:srgbClr val="000000"/>
                </a:solidFill>
              </a:rPr>
              <a:t>An organisation with secure systems in place to ensure claimants data is securely stored, saved and destroyed (evidence of successful organisation’s privacy policy will be required) and,  </a:t>
            </a:r>
          </a:p>
          <a:p>
            <a:pPr lvl="0">
              <a:lnSpc>
                <a:spcPct val="120000"/>
              </a:lnSpc>
              <a:buSzPts val="1000"/>
              <a:buFont typeface="Arial" panose="020B0604020202020204" pitchFamily="34" charset="0"/>
              <a:buChar char="•"/>
              <a:tabLst>
                <a:tab pos="457200" algn="l"/>
              </a:tabLst>
            </a:pPr>
            <a:r>
              <a:rPr lang="en-GB" sz="1400" dirty="0">
                <a:solidFill>
                  <a:srgbClr val="000000"/>
                </a:solidFill>
              </a:rPr>
              <a:t>Based in the UK and are already providing an Windrush Compensation Scheme advocacy service within your community. You must demonstrate that you are a trusted member of your community. </a:t>
            </a:r>
          </a:p>
          <a:p>
            <a:endParaRPr lang="en-GB" sz="1400" dirty="0"/>
          </a:p>
          <a:p>
            <a:r>
              <a:rPr lang="en-GB" sz="1400" b="1" dirty="0"/>
              <a:t>Northern Ireland:</a:t>
            </a:r>
          </a:p>
          <a:p>
            <a:endParaRPr lang="en-GB" sz="1400" b="1" dirty="0"/>
          </a:p>
          <a:p>
            <a:pPr lvl="0">
              <a:lnSpc>
                <a:spcPct val="120000"/>
              </a:lnSpc>
              <a:buSzPts val="1000"/>
              <a:buFont typeface="Arial" panose="020B0604020202020204" pitchFamily="34" charset="0"/>
              <a:buChar char="•"/>
              <a:tabLst>
                <a:tab pos="457200" algn="l"/>
              </a:tabLst>
            </a:pPr>
            <a:r>
              <a:rPr lang="en-GB" sz="1400" dirty="0">
                <a:solidFill>
                  <a:srgbClr val="000000"/>
                </a:solidFill>
              </a:rPr>
              <a:t>An unincorporated charity or community organisation, a community interest company, or a company with a charitable purpose or,  </a:t>
            </a:r>
          </a:p>
          <a:p>
            <a:pPr lvl="0">
              <a:lnSpc>
                <a:spcPct val="120000"/>
              </a:lnSpc>
              <a:buSzPts val="1000"/>
              <a:buFont typeface="Arial" panose="020B0604020202020204" pitchFamily="34" charset="0"/>
              <a:buChar char="•"/>
              <a:tabLst>
                <a:tab pos="457200" algn="l"/>
              </a:tabLst>
            </a:pPr>
            <a:r>
              <a:rPr lang="en-GB" sz="1400" dirty="0">
                <a:solidFill>
                  <a:srgbClr val="000000"/>
                </a:solidFill>
              </a:rPr>
              <a:t>A registered charity or,  </a:t>
            </a:r>
            <a:endParaRPr lang="en-GB" sz="1400" dirty="0">
              <a:solidFill>
                <a:srgbClr val="000000"/>
              </a:solidFill>
              <a:cs typeface="Arial"/>
            </a:endParaRPr>
          </a:p>
          <a:p>
            <a:pPr lvl="0">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A joint venture consortium</a:t>
            </a:r>
          </a:p>
          <a:p>
            <a:pPr>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A successful organisation or member of a consortium who received funding in WCASF Year 1.</a:t>
            </a:r>
          </a:p>
          <a:p>
            <a:pPr lvl="0">
              <a:lnSpc>
                <a:spcPct val="120000"/>
              </a:lnSpc>
              <a:buSzPts val="1000"/>
              <a:buFont typeface="Arial" panose="020B0604020202020204" pitchFamily="34" charset="0"/>
              <a:buChar char="•"/>
              <a:tabLst>
                <a:tab pos="457200" algn="l"/>
              </a:tabLst>
            </a:pPr>
            <a:r>
              <a:rPr lang="en-GB" sz="1400" dirty="0">
                <a:solidFill>
                  <a:srgbClr val="000000"/>
                </a:solidFill>
                <a:latin typeface="Arial"/>
                <a:cs typeface="Arial"/>
              </a:rPr>
              <a:t>Grass roots organisation  </a:t>
            </a:r>
          </a:p>
          <a:p>
            <a:pPr marL="0" indent="0">
              <a:lnSpc>
                <a:spcPct val="120000"/>
              </a:lnSpc>
              <a:buNone/>
            </a:pPr>
            <a:r>
              <a:rPr lang="en-GB" sz="1400" dirty="0">
                <a:solidFill>
                  <a:srgbClr val="000000"/>
                </a:solidFill>
              </a:rPr>
              <a:t>        </a:t>
            </a:r>
            <a:r>
              <a:rPr lang="en-GB" sz="1400" b="1" dirty="0">
                <a:solidFill>
                  <a:srgbClr val="000000"/>
                </a:solidFill>
              </a:rPr>
              <a:t>AND</a:t>
            </a:r>
            <a:r>
              <a:rPr lang="en-GB" sz="1400" dirty="0">
                <a:solidFill>
                  <a:srgbClr val="000000"/>
                </a:solidFill>
              </a:rPr>
              <a:t> </a:t>
            </a:r>
          </a:p>
          <a:p>
            <a:pPr lvl="0">
              <a:lnSpc>
                <a:spcPct val="120000"/>
              </a:lnSpc>
              <a:buSzPts val="1000"/>
              <a:buFont typeface="Arial" panose="020B0604020202020204" pitchFamily="34" charset="0"/>
              <a:buChar char="•"/>
              <a:tabLst>
                <a:tab pos="457200" algn="l"/>
              </a:tabLst>
            </a:pPr>
            <a:r>
              <a:rPr lang="en-GB" sz="1400" dirty="0">
                <a:solidFill>
                  <a:srgbClr val="000000"/>
                </a:solidFill>
              </a:rPr>
              <a:t>An organisation with secure systems in place to ensure claimants data is securely stored, saved and destroyed (evidence of successful organisation’s privacy policy will be required) and,  </a:t>
            </a:r>
          </a:p>
          <a:p>
            <a:pPr lvl="0">
              <a:lnSpc>
                <a:spcPct val="120000"/>
              </a:lnSpc>
              <a:buSzPts val="1000"/>
              <a:buFont typeface="Arial" panose="020B0604020202020204" pitchFamily="34" charset="0"/>
              <a:buChar char="•"/>
              <a:tabLst>
                <a:tab pos="457200" algn="l"/>
              </a:tabLst>
            </a:pPr>
            <a:r>
              <a:rPr lang="en-GB" sz="1400" dirty="0">
                <a:solidFill>
                  <a:srgbClr val="000000"/>
                </a:solidFill>
              </a:rPr>
              <a:t>Based in the UK and are already providing an advocacy service within your community. You must demonstrate that you are a trusted member of your community. </a:t>
            </a:r>
          </a:p>
          <a:p>
            <a:endParaRPr lang="en-GB" dirty="0"/>
          </a:p>
          <a:p>
            <a:r>
              <a:rPr lang="en-GB" sz="1100" b="1" dirty="0">
                <a:solidFill>
                  <a:srgbClr val="FF0000"/>
                </a:solidFill>
                <a:latin typeface="Aptos"/>
                <a:cs typeface="Arial"/>
              </a:rPr>
              <a:t>***Following engagement with the Northern Ireland (N.I) executive office and stakeholders, we are aware that awareness of WCS is limited. Therefore (in N.I only) previous WCS advocacy experience is not a requirement; however organisations must showcase how they are currently offering an advocacy service(s) in their area</a:t>
            </a:r>
            <a:endParaRPr lang="en-GB" sz="1100" dirty="0">
              <a:latin typeface="Aptos"/>
              <a:cs typeface="Arial"/>
            </a:endParaRPr>
          </a:p>
        </p:txBody>
      </p:sp>
    </p:spTree>
    <p:extLst>
      <p:ext uri="{BB962C8B-B14F-4D97-AF65-F5344CB8AC3E}">
        <p14:creationId xmlns:p14="http://schemas.microsoft.com/office/powerpoint/2010/main" val="169153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D9A66-50F5-4E6B-88E9-FD8E7278E57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656E6853-9417-46B7-A679-BA05A2FB0C20}"/>
              </a:ext>
            </a:extLst>
          </p:cNvPr>
          <p:cNvSpPr>
            <a:spLocks noGrp="1"/>
          </p:cNvSpPr>
          <p:nvPr>
            <p:ph type="title"/>
          </p:nvPr>
        </p:nvSpPr>
        <p:spPr/>
        <p:txBody>
          <a:bodyPr/>
          <a:lstStyle/>
          <a:p>
            <a:br>
              <a:rPr lang="en-GB" dirty="0"/>
            </a:br>
            <a:r>
              <a:rPr lang="en-GB" dirty="0"/>
              <a:t>Geographical Coverage</a:t>
            </a:r>
          </a:p>
        </p:txBody>
      </p:sp>
      <p:sp>
        <p:nvSpPr>
          <p:cNvPr id="5" name="Content Placeholder 4">
            <a:extLst>
              <a:ext uri="{FF2B5EF4-FFF2-40B4-BE49-F238E27FC236}">
                <a16:creationId xmlns:a16="http://schemas.microsoft.com/office/drawing/2014/main" id="{062DE55E-439A-43FB-A2C5-9D4142E61597}"/>
              </a:ext>
            </a:extLst>
          </p:cNvPr>
          <p:cNvSpPr>
            <a:spLocks noGrp="1"/>
          </p:cNvSpPr>
          <p:nvPr>
            <p:ph idx="1"/>
          </p:nvPr>
        </p:nvSpPr>
        <p:spPr>
          <a:xfrm>
            <a:off x="640080" y="2014993"/>
            <a:ext cx="11982226" cy="6883897"/>
          </a:xfrm>
        </p:spPr>
        <p:txBody>
          <a:bodyPr/>
          <a:lstStyle/>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5964D3-5BFC-907C-D495-5E3AC1EDC42A}"/>
              </a:ext>
            </a:extLst>
          </p:cNvPr>
          <p:cNvSpPr txBox="1"/>
          <p:nvPr/>
        </p:nvSpPr>
        <p:spPr>
          <a:xfrm>
            <a:off x="251316" y="2250831"/>
            <a:ext cx="12550283" cy="1631216"/>
          </a:xfrm>
          <a:prstGeom prst="rect">
            <a:avLst/>
          </a:prstGeom>
          <a:noFill/>
        </p:spPr>
        <p:txBody>
          <a:bodyPr wrap="square" rtlCol="0">
            <a:spAutoFit/>
          </a:bodyPr>
          <a:lstStyle/>
          <a:p>
            <a:r>
              <a:rPr lang="en-GB" sz="2000" dirty="0"/>
              <a:t>For Year 2 we have split the UK into ten regions. You may apply for more than one region.</a:t>
            </a:r>
          </a:p>
          <a:p>
            <a:endParaRPr lang="en-GB" sz="2000" dirty="0"/>
          </a:p>
          <a:p>
            <a:r>
              <a:rPr lang="en-GB" sz="2000" dirty="0"/>
              <a:t>Northern Ireland has been broken down further into 6 sub-regions. You may apply for more than one sub-region.</a:t>
            </a:r>
          </a:p>
          <a:p>
            <a:endParaRPr lang="en-GB" sz="2000" dirty="0"/>
          </a:p>
        </p:txBody>
      </p:sp>
      <p:graphicFrame>
        <p:nvGraphicFramePr>
          <p:cNvPr id="2" name="Table 1">
            <a:extLst>
              <a:ext uri="{FF2B5EF4-FFF2-40B4-BE49-F238E27FC236}">
                <a16:creationId xmlns:a16="http://schemas.microsoft.com/office/drawing/2014/main" id="{B388F0BA-4CCF-3051-4AE0-0496238BFCDB}"/>
              </a:ext>
            </a:extLst>
          </p:cNvPr>
          <p:cNvGraphicFramePr>
            <a:graphicFrameLocks noGrp="1"/>
          </p:cNvGraphicFramePr>
          <p:nvPr>
            <p:extLst>
              <p:ext uri="{D42A27DB-BD31-4B8C-83A1-F6EECF244321}">
                <p14:modId xmlns:p14="http://schemas.microsoft.com/office/powerpoint/2010/main" val="2630351301"/>
              </p:ext>
            </p:extLst>
          </p:nvPr>
        </p:nvGraphicFramePr>
        <p:xfrm>
          <a:off x="1460696" y="3362884"/>
          <a:ext cx="4685959" cy="5609317"/>
        </p:xfrm>
        <a:graphic>
          <a:graphicData uri="http://schemas.openxmlformats.org/drawingml/2006/table">
            <a:tbl>
              <a:tblPr firstRow="1" bandRow="1">
                <a:tableStyleId>{5C22544A-7EE6-4342-B048-85BDC9FD1C3A}</a:tableStyleId>
              </a:tblPr>
              <a:tblGrid>
                <a:gridCol w="1417429">
                  <a:extLst>
                    <a:ext uri="{9D8B030D-6E8A-4147-A177-3AD203B41FA5}">
                      <a16:colId xmlns:a16="http://schemas.microsoft.com/office/drawing/2014/main" val="1826676133"/>
                    </a:ext>
                  </a:extLst>
                </a:gridCol>
                <a:gridCol w="3268530">
                  <a:extLst>
                    <a:ext uri="{9D8B030D-6E8A-4147-A177-3AD203B41FA5}">
                      <a16:colId xmlns:a16="http://schemas.microsoft.com/office/drawing/2014/main" val="3923602290"/>
                    </a:ext>
                  </a:extLst>
                </a:gridCol>
              </a:tblGrid>
              <a:tr h="274320">
                <a:tc>
                  <a:txBody>
                    <a:bodyPr/>
                    <a:lstStyle/>
                    <a:p>
                      <a:pPr algn="ctr">
                        <a:lnSpc>
                          <a:spcPct val="250000"/>
                        </a:lnSpc>
                        <a:buNone/>
                      </a:pPr>
                      <a:r>
                        <a:rPr lang="en-GB" sz="1200" kern="100" dirty="0">
                          <a:effectLst/>
                        </a:rPr>
                        <a:t>Region Number</a:t>
                      </a:r>
                      <a:endParaRPr lang="en-GB" sz="1200" kern="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Region</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5247395"/>
                  </a:ext>
                </a:extLst>
              </a:tr>
              <a:tr h="274320">
                <a:tc>
                  <a:txBody>
                    <a:bodyPr/>
                    <a:lstStyle/>
                    <a:p>
                      <a:pPr algn="ctr">
                        <a:lnSpc>
                          <a:spcPct val="250000"/>
                        </a:lnSpc>
                        <a:buNone/>
                      </a:pPr>
                      <a:r>
                        <a:rPr lang="en-GB" sz="1200" kern="100" dirty="0">
                          <a:effectLst/>
                        </a:rPr>
                        <a:t>1</a:t>
                      </a:r>
                      <a:endParaRPr lang="en-GB" sz="1200" kern="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dirty="0">
                          <a:effectLst/>
                        </a:rPr>
                        <a:t>Northern Ireland</a:t>
                      </a:r>
                      <a:endParaRPr lang="en-GB" sz="1200" kern="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8490591"/>
                  </a:ext>
                </a:extLst>
              </a:tr>
              <a:tr h="274320">
                <a:tc>
                  <a:txBody>
                    <a:bodyPr/>
                    <a:lstStyle/>
                    <a:p>
                      <a:pPr algn="ctr">
                        <a:lnSpc>
                          <a:spcPct val="250000"/>
                        </a:lnSpc>
                        <a:buNone/>
                      </a:pPr>
                      <a:r>
                        <a:rPr lang="en-GB" sz="1200" kern="100">
                          <a:effectLst/>
                        </a:rPr>
                        <a:t>2</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dirty="0">
                          <a:effectLst/>
                        </a:rPr>
                        <a:t>Wales</a:t>
                      </a:r>
                      <a:endParaRPr lang="en-GB" sz="1200" kern="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4840056"/>
                  </a:ext>
                </a:extLst>
              </a:tr>
              <a:tr h="274320">
                <a:tc>
                  <a:txBody>
                    <a:bodyPr/>
                    <a:lstStyle/>
                    <a:p>
                      <a:pPr algn="ctr">
                        <a:lnSpc>
                          <a:spcPct val="250000"/>
                        </a:lnSpc>
                        <a:buNone/>
                      </a:pPr>
                      <a:r>
                        <a:rPr lang="en-GB" sz="1200" kern="100">
                          <a:effectLst/>
                        </a:rPr>
                        <a:t>3</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Scotland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5715695"/>
                  </a:ext>
                </a:extLst>
              </a:tr>
              <a:tr h="430103">
                <a:tc>
                  <a:txBody>
                    <a:bodyPr/>
                    <a:lstStyle/>
                    <a:p>
                      <a:pPr algn="ctr">
                        <a:lnSpc>
                          <a:spcPct val="250000"/>
                        </a:lnSpc>
                        <a:buNone/>
                      </a:pPr>
                      <a:r>
                        <a:rPr lang="en-GB" sz="1200" kern="100">
                          <a:effectLst/>
                        </a:rPr>
                        <a:t>4</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Northeast,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8572582"/>
                  </a:ext>
                </a:extLst>
              </a:tr>
              <a:tr h="430103">
                <a:tc>
                  <a:txBody>
                    <a:bodyPr/>
                    <a:lstStyle/>
                    <a:p>
                      <a:pPr algn="ctr">
                        <a:lnSpc>
                          <a:spcPct val="250000"/>
                        </a:lnSpc>
                        <a:buNone/>
                      </a:pPr>
                      <a:r>
                        <a:rPr lang="en-GB" sz="1200" kern="100">
                          <a:effectLst/>
                        </a:rPr>
                        <a:t>5</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Northwest,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5983525"/>
                  </a:ext>
                </a:extLst>
              </a:tr>
              <a:tr h="602143">
                <a:tc>
                  <a:txBody>
                    <a:bodyPr/>
                    <a:lstStyle/>
                    <a:p>
                      <a:pPr algn="ctr">
                        <a:lnSpc>
                          <a:spcPct val="250000"/>
                        </a:lnSpc>
                        <a:buNone/>
                      </a:pPr>
                      <a:r>
                        <a:rPr lang="en-GB" sz="1200" kern="100">
                          <a:effectLst/>
                        </a:rPr>
                        <a:t>6</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Yorkshire &amp; Humber,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3625691"/>
                  </a:ext>
                </a:extLst>
              </a:tr>
              <a:tr h="430103">
                <a:tc>
                  <a:txBody>
                    <a:bodyPr/>
                    <a:lstStyle/>
                    <a:p>
                      <a:pPr algn="ctr">
                        <a:lnSpc>
                          <a:spcPct val="250000"/>
                        </a:lnSpc>
                        <a:buNone/>
                      </a:pPr>
                      <a:r>
                        <a:rPr lang="en-GB" sz="1200" kern="100">
                          <a:effectLst/>
                        </a:rPr>
                        <a:t>7</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East Midlands,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3036686"/>
                  </a:ext>
                </a:extLst>
              </a:tr>
              <a:tr h="430103">
                <a:tc>
                  <a:txBody>
                    <a:bodyPr/>
                    <a:lstStyle/>
                    <a:p>
                      <a:pPr algn="ctr">
                        <a:lnSpc>
                          <a:spcPct val="250000"/>
                        </a:lnSpc>
                        <a:buNone/>
                      </a:pPr>
                      <a:r>
                        <a:rPr lang="en-GB" sz="1200" kern="100">
                          <a:effectLst/>
                        </a:rPr>
                        <a:t>8</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West Midlands,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1778142"/>
                  </a:ext>
                </a:extLst>
              </a:tr>
              <a:tr h="602143">
                <a:tc>
                  <a:txBody>
                    <a:bodyPr/>
                    <a:lstStyle/>
                    <a:p>
                      <a:pPr algn="ctr">
                        <a:lnSpc>
                          <a:spcPct val="250000"/>
                        </a:lnSpc>
                        <a:buNone/>
                      </a:pPr>
                      <a:r>
                        <a:rPr lang="en-GB" sz="1200" kern="100">
                          <a:effectLst/>
                        </a:rPr>
                        <a:t>9</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a:effectLst/>
                        </a:rPr>
                        <a:t>Outer London and Southwest, England</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5467198"/>
                  </a:ext>
                </a:extLst>
              </a:tr>
              <a:tr h="602143">
                <a:tc>
                  <a:txBody>
                    <a:bodyPr/>
                    <a:lstStyle/>
                    <a:p>
                      <a:pPr algn="ctr">
                        <a:lnSpc>
                          <a:spcPct val="250000"/>
                        </a:lnSpc>
                        <a:buNone/>
                      </a:pPr>
                      <a:r>
                        <a:rPr lang="en-GB" sz="1200" kern="100">
                          <a:effectLst/>
                        </a:rPr>
                        <a:t>10</a:t>
                      </a:r>
                      <a:endParaRPr lang="en-GB" sz="1200" kern="100">
                        <a:effectLst/>
                        <a:latin typeface="Garamond" panose="02020404030301010803" pitchFamily="18" charset="0"/>
                        <a:ea typeface="Times New Roman" panose="02020603050405020304" pitchFamily="18" charset="0"/>
                        <a:cs typeface="Times New Roman" panose="02020603050405020304" pitchFamily="18" charset="0"/>
                      </a:endParaRPr>
                    </a:p>
                  </a:txBody>
                  <a:tcPr/>
                </a:tc>
                <a:tc>
                  <a:txBody>
                    <a:bodyPr/>
                    <a:lstStyle/>
                    <a:p>
                      <a:pPr algn="ctr">
                        <a:lnSpc>
                          <a:spcPct val="250000"/>
                        </a:lnSpc>
                        <a:buNone/>
                      </a:pPr>
                      <a:r>
                        <a:rPr lang="en-GB" sz="1200" kern="100" dirty="0">
                          <a:effectLst/>
                        </a:rPr>
                        <a:t>Southeast, England and Inner London</a:t>
                      </a:r>
                      <a:endParaRPr lang="en-GB" sz="1200" kern="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2919356"/>
                  </a:ext>
                </a:extLst>
              </a:tr>
            </a:tbl>
          </a:graphicData>
        </a:graphic>
      </p:graphicFrame>
      <p:graphicFrame>
        <p:nvGraphicFramePr>
          <p:cNvPr id="8" name="Table 7">
            <a:extLst>
              <a:ext uri="{FF2B5EF4-FFF2-40B4-BE49-F238E27FC236}">
                <a16:creationId xmlns:a16="http://schemas.microsoft.com/office/drawing/2014/main" id="{5B5D9F22-FF08-1880-C737-37362385A196}"/>
              </a:ext>
            </a:extLst>
          </p:cNvPr>
          <p:cNvGraphicFramePr>
            <a:graphicFrameLocks noGrp="1"/>
          </p:cNvGraphicFramePr>
          <p:nvPr>
            <p:extLst>
              <p:ext uri="{D42A27DB-BD31-4B8C-83A1-F6EECF244321}">
                <p14:modId xmlns:p14="http://schemas.microsoft.com/office/powerpoint/2010/main" val="1210467588"/>
              </p:ext>
            </p:extLst>
          </p:nvPr>
        </p:nvGraphicFramePr>
        <p:xfrm>
          <a:off x="7069015" y="4114802"/>
          <a:ext cx="4271889" cy="4640071"/>
        </p:xfrm>
        <a:graphic>
          <a:graphicData uri="http://schemas.openxmlformats.org/drawingml/2006/table">
            <a:tbl>
              <a:tblPr firstRow="1" firstCol="1" bandRow="1">
                <a:tableStyleId>{B301B821-A1FF-4177-AEE7-76D212191A09}</a:tableStyleId>
              </a:tblPr>
              <a:tblGrid>
                <a:gridCol w="1087338">
                  <a:extLst>
                    <a:ext uri="{9D8B030D-6E8A-4147-A177-3AD203B41FA5}">
                      <a16:colId xmlns:a16="http://schemas.microsoft.com/office/drawing/2014/main" val="1034291910"/>
                    </a:ext>
                  </a:extLst>
                </a:gridCol>
                <a:gridCol w="3184551">
                  <a:extLst>
                    <a:ext uri="{9D8B030D-6E8A-4147-A177-3AD203B41FA5}">
                      <a16:colId xmlns:a16="http://schemas.microsoft.com/office/drawing/2014/main" val="4264988951"/>
                    </a:ext>
                  </a:extLst>
                </a:gridCol>
              </a:tblGrid>
              <a:tr h="658862">
                <a:tc>
                  <a:txBody>
                    <a:bodyPr/>
                    <a:lstStyle/>
                    <a:p>
                      <a:pPr algn="ctr">
                        <a:lnSpc>
                          <a:spcPct val="200000"/>
                        </a:lnSpc>
                        <a:spcAft>
                          <a:spcPts val="600"/>
                        </a:spcAft>
                        <a:buNone/>
                      </a:pPr>
                      <a:r>
                        <a:rPr lang="en-GB" sz="1200" b="0" dirty="0">
                          <a:effectLst/>
                        </a:rPr>
                        <a:t>Region Number</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Area </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233705"/>
                  </a:ext>
                </a:extLst>
              </a:tr>
              <a:tr h="660876">
                <a:tc>
                  <a:txBody>
                    <a:bodyPr/>
                    <a:lstStyle/>
                    <a:p>
                      <a:pPr algn="ctr">
                        <a:lnSpc>
                          <a:spcPct val="200000"/>
                        </a:lnSpc>
                        <a:spcAft>
                          <a:spcPts val="600"/>
                        </a:spcAft>
                        <a:buNone/>
                      </a:pPr>
                      <a:r>
                        <a:rPr lang="en-GB" sz="1200" b="0">
                          <a:effectLst/>
                        </a:rPr>
                        <a:t>1a</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Antrim</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784832"/>
                  </a:ext>
                </a:extLst>
              </a:tr>
              <a:tr h="660876">
                <a:tc>
                  <a:txBody>
                    <a:bodyPr/>
                    <a:lstStyle/>
                    <a:p>
                      <a:pPr algn="ctr">
                        <a:lnSpc>
                          <a:spcPct val="200000"/>
                        </a:lnSpc>
                        <a:spcAft>
                          <a:spcPts val="600"/>
                        </a:spcAft>
                        <a:buNone/>
                      </a:pPr>
                      <a:r>
                        <a:rPr lang="en-GB" sz="1200" b="0">
                          <a:effectLst/>
                        </a:rPr>
                        <a:t>1b</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Armagh</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0639"/>
                  </a:ext>
                </a:extLst>
              </a:tr>
              <a:tr h="660876">
                <a:tc>
                  <a:txBody>
                    <a:bodyPr/>
                    <a:lstStyle/>
                    <a:p>
                      <a:pPr algn="ctr">
                        <a:lnSpc>
                          <a:spcPct val="200000"/>
                        </a:lnSpc>
                        <a:spcAft>
                          <a:spcPts val="600"/>
                        </a:spcAft>
                        <a:buNone/>
                      </a:pPr>
                      <a:r>
                        <a:rPr lang="en-GB" sz="1200" b="0">
                          <a:effectLst/>
                        </a:rPr>
                        <a:t>1c</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Down</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171324"/>
                  </a:ext>
                </a:extLst>
              </a:tr>
              <a:tr h="660876">
                <a:tc>
                  <a:txBody>
                    <a:bodyPr/>
                    <a:lstStyle/>
                    <a:p>
                      <a:pPr algn="ctr">
                        <a:lnSpc>
                          <a:spcPct val="200000"/>
                        </a:lnSpc>
                        <a:spcAft>
                          <a:spcPts val="600"/>
                        </a:spcAft>
                        <a:buNone/>
                      </a:pPr>
                      <a:r>
                        <a:rPr lang="en-GB" sz="1200" b="0">
                          <a:effectLst/>
                        </a:rPr>
                        <a:t>1d</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Fermanagh</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511113"/>
                  </a:ext>
                </a:extLst>
              </a:tr>
              <a:tr h="660876">
                <a:tc>
                  <a:txBody>
                    <a:bodyPr/>
                    <a:lstStyle/>
                    <a:p>
                      <a:pPr algn="ctr">
                        <a:lnSpc>
                          <a:spcPct val="200000"/>
                        </a:lnSpc>
                        <a:spcAft>
                          <a:spcPts val="600"/>
                        </a:spcAft>
                        <a:buNone/>
                      </a:pPr>
                      <a:r>
                        <a:rPr lang="en-GB" sz="1200" b="0">
                          <a:effectLst/>
                        </a:rPr>
                        <a:t>1e</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Londonderry</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581543"/>
                  </a:ext>
                </a:extLst>
              </a:tr>
              <a:tr h="660876">
                <a:tc>
                  <a:txBody>
                    <a:bodyPr/>
                    <a:lstStyle/>
                    <a:p>
                      <a:pPr algn="ctr">
                        <a:lnSpc>
                          <a:spcPct val="200000"/>
                        </a:lnSpc>
                        <a:spcAft>
                          <a:spcPts val="600"/>
                        </a:spcAft>
                        <a:buNone/>
                      </a:pPr>
                      <a:r>
                        <a:rPr lang="en-GB" sz="1200" b="0">
                          <a:effectLst/>
                        </a:rPr>
                        <a:t>1f</a:t>
                      </a:r>
                      <a:endParaRPr lang="en-GB" sz="1100" b="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600"/>
                        </a:spcAft>
                        <a:buNone/>
                      </a:pPr>
                      <a:r>
                        <a:rPr lang="en-GB" sz="1200" b="0" dirty="0">
                          <a:effectLst/>
                        </a:rPr>
                        <a:t>Tyrone</a:t>
                      </a:r>
                      <a:endParaRPr lang="en-GB" sz="1100" b="1"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071073"/>
                  </a:ext>
                </a:extLst>
              </a:tr>
            </a:tbl>
          </a:graphicData>
        </a:graphic>
      </p:graphicFrame>
    </p:spTree>
    <p:extLst>
      <p:ext uri="{BB962C8B-B14F-4D97-AF65-F5344CB8AC3E}">
        <p14:creationId xmlns:p14="http://schemas.microsoft.com/office/powerpoint/2010/main" val="214875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8450C2-A912-B2D7-1F19-8A5DE94C5BB1}"/>
              </a:ext>
            </a:extLst>
          </p:cNvPr>
          <p:cNvSpPr>
            <a:spLocks noGrp="1"/>
          </p:cNvSpPr>
          <p:nvPr>
            <p:ph idx="1"/>
          </p:nvPr>
        </p:nvSpPr>
        <p:spPr/>
        <p:txBody>
          <a:bodyPr/>
          <a:lstStyle/>
          <a:p>
            <a:r>
              <a:rPr lang="en-GB" sz="2000" dirty="0"/>
              <a:t>Part of Year 2 of the funding will include a minimum of 5 Pop-up hubs delivered by organisations.</a:t>
            </a:r>
          </a:p>
          <a:p>
            <a:endParaRPr lang="en-GB" sz="2000" dirty="0"/>
          </a:p>
          <a:p>
            <a:r>
              <a:rPr lang="en-GB" sz="2000" dirty="0">
                <a:latin typeface="Arial"/>
                <a:cs typeface="Arial"/>
              </a:rPr>
              <a:t>The location and date is the organisations choice, but the locations must be outside of your immediate locality, to maximise outreach.</a:t>
            </a:r>
          </a:p>
          <a:p>
            <a:endParaRPr lang="en-GB" sz="2000" dirty="0"/>
          </a:p>
          <a:p>
            <a:r>
              <a:rPr lang="en-GB" sz="2000" dirty="0"/>
              <a:t>Maximum 2 staff to attend per pop-up hub event</a:t>
            </a:r>
          </a:p>
          <a:p>
            <a:endParaRPr lang="en-GB" sz="2000" dirty="0"/>
          </a:p>
          <a:p>
            <a:r>
              <a:rPr lang="en-GB" sz="2000" dirty="0"/>
              <a:t>Reasonable travel expenses will be reimbursed. Overnight stays will be subject to approval from Live running team.</a:t>
            </a:r>
          </a:p>
          <a:p>
            <a:endParaRPr lang="en-GB" sz="2000" dirty="0"/>
          </a:p>
          <a:p>
            <a:r>
              <a:rPr lang="en-GB" sz="2000" dirty="0"/>
              <a:t>Organisations need to clearly demonstrate their plans for pop-up delivery during the application process.</a:t>
            </a:r>
          </a:p>
        </p:txBody>
      </p:sp>
      <p:sp>
        <p:nvSpPr>
          <p:cNvPr id="3" name="Slide Number Placeholder 2">
            <a:extLst>
              <a:ext uri="{FF2B5EF4-FFF2-40B4-BE49-F238E27FC236}">
                <a16:creationId xmlns:a16="http://schemas.microsoft.com/office/drawing/2014/main" id="{EE4F94BB-A552-C94A-760A-1317788E1950}"/>
              </a:ext>
            </a:extLst>
          </p:cNvPr>
          <p:cNvSpPr>
            <a:spLocks noGrp="1"/>
          </p:cNvSpPr>
          <p:nvPr>
            <p:ph type="sldNum" sz="quarter" idx="10"/>
          </p:nvPr>
        </p:nvSpPr>
        <p:spPr/>
        <p:txBody>
          <a:bodyPr/>
          <a:lstStyle/>
          <a:p>
            <a:pPr>
              <a:defRPr/>
            </a:pPr>
            <a:fld id="{8847A270-1E03-482A-BD5C-7CB839DD1E04}" type="slidenum">
              <a:rPr lang="en-GB" altLang="en-US" smtClean="0"/>
              <a:pPr>
                <a:defRPr/>
              </a:pPr>
              <a:t>5</a:t>
            </a:fld>
            <a:endParaRPr lang="en-GB" altLang="en-US"/>
          </a:p>
        </p:txBody>
      </p:sp>
      <p:sp>
        <p:nvSpPr>
          <p:cNvPr id="4" name="Title 3">
            <a:extLst>
              <a:ext uri="{FF2B5EF4-FFF2-40B4-BE49-F238E27FC236}">
                <a16:creationId xmlns:a16="http://schemas.microsoft.com/office/drawing/2014/main" id="{B1EBD554-52B9-8C81-5336-20F2754A3471}"/>
              </a:ext>
            </a:extLst>
          </p:cNvPr>
          <p:cNvSpPr>
            <a:spLocks noGrp="1"/>
          </p:cNvSpPr>
          <p:nvPr>
            <p:ph type="title"/>
          </p:nvPr>
        </p:nvSpPr>
        <p:spPr/>
        <p:txBody>
          <a:bodyPr/>
          <a:lstStyle/>
          <a:p>
            <a:r>
              <a:rPr lang="en-GB" dirty="0"/>
              <a:t>Pop-up Hubs</a:t>
            </a:r>
          </a:p>
        </p:txBody>
      </p:sp>
    </p:spTree>
    <p:extLst>
      <p:ext uri="{BB962C8B-B14F-4D97-AF65-F5344CB8AC3E}">
        <p14:creationId xmlns:p14="http://schemas.microsoft.com/office/powerpoint/2010/main" val="2506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314B-8CE6-8797-A342-D201DB887F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B4E1EB-B6E6-5231-D125-392035373B8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DD9BC3B-CB2F-E4DB-F444-9EE683399CBB}"/>
              </a:ext>
            </a:extLst>
          </p:cNvPr>
          <p:cNvSpPr>
            <a:spLocks noGrp="1"/>
          </p:cNvSpPr>
          <p:nvPr>
            <p:ph type="title"/>
          </p:nvPr>
        </p:nvSpPr>
        <p:spPr/>
        <p:txBody>
          <a:bodyPr/>
          <a:lstStyle/>
          <a:p>
            <a:br>
              <a:rPr lang="en-GB" dirty="0"/>
            </a:br>
            <a:endParaRPr lang="en-GB" dirty="0"/>
          </a:p>
        </p:txBody>
      </p:sp>
      <p:sp>
        <p:nvSpPr>
          <p:cNvPr id="5" name="Content Placeholder 4">
            <a:extLst>
              <a:ext uri="{FF2B5EF4-FFF2-40B4-BE49-F238E27FC236}">
                <a16:creationId xmlns:a16="http://schemas.microsoft.com/office/drawing/2014/main" id="{D4B019A4-83EE-61B3-E4F0-C15547A6C2A8}"/>
              </a:ext>
            </a:extLst>
          </p:cNvPr>
          <p:cNvSpPr>
            <a:spLocks noGrp="1"/>
          </p:cNvSpPr>
          <p:nvPr>
            <p:ph idx="1"/>
          </p:nvPr>
        </p:nvSpPr>
        <p:spPr>
          <a:xfrm>
            <a:off x="430458" y="1494678"/>
            <a:ext cx="12192000" cy="7243827"/>
          </a:xfrm>
        </p:spPr>
        <p:txBody>
          <a:bodyPr/>
          <a:lstStyle/>
          <a:p>
            <a:pPr marL="0" indent="0">
              <a:lnSpc>
                <a:spcPct val="120000"/>
              </a:lnSpc>
              <a:buNone/>
            </a:pPr>
            <a:endParaRPr lang="en-GB" sz="1700" b="1" u="sng"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None/>
            </a:pPr>
            <a:r>
              <a:rPr lang="en-GB" sz="2400" dirty="0">
                <a:solidFill>
                  <a:srgbClr val="000000"/>
                </a:solidFill>
              </a:rPr>
              <a:t>  </a:t>
            </a:r>
          </a:p>
          <a:p>
            <a:pPr marL="0" lvl="0" indent="0">
              <a:lnSpc>
                <a:spcPct val="107000"/>
              </a:lnSpc>
              <a:buNone/>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000AC7-85EE-E77A-87F3-9C722D3084DE}"/>
              </a:ext>
            </a:extLst>
          </p:cNvPr>
          <p:cNvSpPr txBox="1"/>
          <p:nvPr/>
        </p:nvSpPr>
        <p:spPr>
          <a:xfrm>
            <a:off x="251012" y="1998673"/>
            <a:ext cx="11940988" cy="7129131"/>
          </a:xfrm>
          <a:prstGeom prst="rect">
            <a:avLst/>
          </a:prstGeom>
          <a:noFill/>
        </p:spPr>
        <p:txBody>
          <a:bodyPr wrap="square" lIns="91440" tIns="45720" rIns="91440" bIns="45720" anchor="t">
            <a:spAutoFit/>
          </a:bodyPr>
          <a:lstStyle/>
          <a:p>
            <a:pPr algn="just"/>
            <a:r>
              <a:rPr lang="en-GB" sz="1600" b="1" kern="0" dirty="0">
                <a:solidFill>
                  <a:srgbClr val="000000"/>
                </a:solidFill>
                <a:latin typeface="+mn-lt"/>
                <a:cs typeface="Times New Roman"/>
              </a:rPr>
              <a:t>Bids split into three sections – </a:t>
            </a:r>
          </a:p>
          <a:p>
            <a:pPr marL="0" indent="0">
              <a:buNone/>
            </a:pPr>
            <a:endParaRPr lang="en-GB" sz="1600" b="1" kern="0" dirty="0">
              <a:solidFill>
                <a:srgbClr val="000000"/>
              </a:solidFill>
              <a:latin typeface="+mn-lt"/>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Start-up Costs </a:t>
            </a:r>
            <a:r>
              <a:rPr lang="en-GB" sz="1600" dirty="0">
                <a:solidFill>
                  <a:srgbClr val="000000"/>
                </a:solidFill>
                <a:effectLst/>
                <a:latin typeface="Arial" panose="020B0604020202020204" pitchFamily="34" charset="0"/>
                <a:ea typeface="Arial" panose="020B0604020202020204" pitchFamily="34" charset="0"/>
              </a:rPr>
              <a:t>which has a cap of £6,000 or 10% of the overall bid, whichever is lower and</a:t>
            </a:r>
            <a:r>
              <a:rPr lang="en-GB" sz="1600" b="1" dirty="0">
                <a:solidFill>
                  <a:srgbClr val="000000"/>
                </a:solidFill>
                <a:effectLst/>
                <a:latin typeface="Arial" panose="020B0604020202020204" pitchFamily="34" charset="0"/>
                <a:ea typeface="Arial" panose="020B0604020202020204" pitchFamily="34" charset="0"/>
              </a:rPr>
              <a:t> </a:t>
            </a:r>
            <a:endParaRPr lang="en-GB" sz="1600" dirty="0">
              <a:solidFill>
                <a:srgbClr val="000000"/>
              </a:solidFill>
              <a:effectLst/>
              <a:latin typeface="Arial" panose="020B060402020202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Administrative and Travel Costs </a:t>
            </a:r>
            <a:r>
              <a:rPr lang="en-GB" sz="1600" dirty="0">
                <a:solidFill>
                  <a:srgbClr val="000000"/>
                </a:solidFill>
                <a:effectLst/>
                <a:latin typeface="Arial" panose="020B0604020202020204" pitchFamily="34" charset="0"/>
                <a:ea typeface="Arial" panose="020B0604020202020204" pitchFamily="34" charset="0"/>
              </a:rPr>
              <a:t>which has a combined cap of £9,000 or 15% of the overall bid, whichever is lower and</a:t>
            </a:r>
            <a:endParaRPr lang="en-GB" sz="1600" dirty="0">
              <a:solidFill>
                <a:srgbClr val="000000"/>
              </a:solidFill>
              <a:effectLst/>
              <a:latin typeface="Arial" panose="020B0604020202020204" pitchFamily="34" charset="0"/>
              <a:ea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Advocacy Hours </a:t>
            </a:r>
            <a:r>
              <a:rPr lang="en-GB" sz="1600" dirty="0">
                <a:solidFill>
                  <a:srgbClr val="000000"/>
                </a:solidFill>
                <a:effectLst/>
                <a:latin typeface="Arial" panose="020B0604020202020204" pitchFamily="34" charset="0"/>
                <a:ea typeface="Arial" panose="020B0604020202020204" pitchFamily="34" charset="0"/>
              </a:rPr>
              <a:t>(Staffing) which together with Start-up, Administrative and Travel costs, will not exceed a total bid value of £60,000.</a:t>
            </a:r>
            <a:endParaRPr lang="en-GB" sz="1600" b="0" i="0" dirty="0">
              <a:solidFill>
                <a:srgbClr val="000000"/>
              </a:solidFill>
              <a:effectLst/>
              <a:latin typeface="+mn-lt"/>
            </a:endParaRPr>
          </a:p>
          <a:p>
            <a:pPr marL="0" indent="0" algn="l" rtl="0" fontAlgn="base">
              <a:buNone/>
            </a:pPr>
            <a:r>
              <a:rPr lang="en-GB" sz="1600" b="0" i="0" dirty="0">
                <a:solidFill>
                  <a:srgbClr val="000000"/>
                </a:solidFill>
                <a:effectLst/>
                <a:latin typeface="+mn-lt"/>
              </a:rPr>
              <a:t>Overall minimum </a:t>
            </a:r>
            <a:r>
              <a:rPr lang="en-GB" sz="1600" dirty="0">
                <a:solidFill>
                  <a:srgbClr val="000000"/>
                </a:solidFill>
                <a:latin typeface="+mn-lt"/>
              </a:rPr>
              <a:t>award</a:t>
            </a:r>
            <a:r>
              <a:rPr lang="en-GB" sz="1600" b="0" i="0" dirty="0">
                <a:solidFill>
                  <a:srgbClr val="000000"/>
                </a:solidFill>
                <a:effectLst/>
                <a:latin typeface="+mn-lt"/>
              </a:rPr>
              <a:t> available - £10,000.00. </a:t>
            </a:r>
          </a:p>
          <a:p>
            <a:pPr marL="0" indent="0" algn="l" rtl="0" fontAlgn="base">
              <a:buNone/>
            </a:pPr>
            <a:r>
              <a:rPr lang="en-GB" sz="1600" b="0" i="0" dirty="0">
                <a:solidFill>
                  <a:srgbClr val="000000"/>
                </a:solidFill>
                <a:effectLst/>
                <a:latin typeface="+mn-lt"/>
              </a:rPr>
              <a:t>Overall maximum </a:t>
            </a:r>
            <a:r>
              <a:rPr lang="en-GB" sz="1600" dirty="0">
                <a:solidFill>
                  <a:srgbClr val="000000"/>
                </a:solidFill>
                <a:latin typeface="+mn-lt"/>
              </a:rPr>
              <a:t>award</a:t>
            </a:r>
            <a:r>
              <a:rPr lang="en-GB" sz="1600" b="0" i="0" dirty="0">
                <a:solidFill>
                  <a:srgbClr val="000000"/>
                </a:solidFill>
                <a:effectLst/>
                <a:latin typeface="+mn-lt"/>
              </a:rPr>
              <a:t> available - £60,000.00. </a:t>
            </a:r>
          </a:p>
          <a:p>
            <a:pPr marL="0" indent="0" algn="l" rtl="0" fontAlgn="base">
              <a:buNone/>
            </a:pPr>
            <a:endParaRPr lang="en-GB" sz="1600" b="1" i="0" dirty="0">
              <a:solidFill>
                <a:srgbClr val="000000"/>
              </a:solidFill>
              <a:effectLst/>
              <a:latin typeface="+mn-lt"/>
            </a:endParaRPr>
          </a:p>
          <a:p>
            <a:pPr marL="0" indent="0" algn="l" rtl="0" fontAlgn="base">
              <a:buNone/>
            </a:pPr>
            <a:r>
              <a:rPr lang="en-GB" sz="1600" b="1" u="sng" dirty="0">
                <a:solidFill>
                  <a:srgbClr val="000000"/>
                </a:solidFill>
                <a:latin typeface="+mn-lt"/>
              </a:rPr>
              <a:t>Advocacy Hours (s</a:t>
            </a:r>
            <a:r>
              <a:rPr lang="en-GB" sz="1600" b="1" i="0" u="sng" dirty="0">
                <a:solidFill>
                  <a:srgbClr val="000000"/>
                </a:solidFill>
                <a:effectLst/>
                <a:latin typeface="+mn-lt"/>
              </a:rPr>
              <a:t>taffing) costs</a:t>
            </a:r>
            <a:r>
              <a:rPr lang="en-GB" sz="1600" b="1" i="0" dirty="0">
                <a:solidFill>
                  <a:srgbClr val="000000"/>
                </a:solidFill>
                <a:effectLst/>
                <a:latin typeface="+mn-lt"/>
              </a:rPr>
              <a:t> </a:t>
            </a:r>
          </a:p>
          <a:p>
            <a:pPr marL="0" indent="0" algn="l" rtl="0" fontAlgn="base">
              <a:buNone/>
            </a:pPr>
            <a:endParaRPr lang="en-GB" sz="1600" b="0" i="0" dirty="0">
              <a:solidFill>
                <a:srgbClr val="000000"/>
              </a:solidFill>
              <a:effectLst/>
              <a:latin typeface="+mn-lt"/>
            </a:endParaRPr>
          </a:p>
          <a:p>
            <a:r>
              <a:rPr lang="en-GB" sz="1600" b="0" i="0" dirty="0">
                <a:solidFill>
                  <a:srgbClr val="000000"/>
                </a:solidFill>
                <a:effectLst/>
                <a:latin typeface="+mn-lt"/>
                <a:cs typeface="Arial"/>
              </a:rPr>
              <a:t>Bid placed for number of hours</a:t>
            </a:r>
            <a:r>
              <a:rPr lang="en-GB" sz="1600" dirty="0">
                <a:solidFill>
                  <a:srgbClr val="000000"/>
                </a:solidFill>
                <a:latin typeface="+mn-lt"/>
                <a:cs typeface="Arial"/>
              </a:rPr>
              <a:t>, with the expectation that the vast majority of this is spent providing direct advocacy support to potential claimants</a:t>
            </a:r>
            <a:r>
              <a:rPr lang="en-GB" sz="1600" b="0" i="0" dirty="0">
                <a:solidFill>
                  <a:srgbClr val="000000"/>
                </a:solidFill>
                <a:effectLst/>
                <a:latin typeface="+mn-lt"/>
                <a:cs typeface="Arial"/>
              </a:rPr>
              <a:t>. Organisation to supply their hourly rate up to a maximum of £50 per hour. The number of hours that can be bid for depends on the hourly rate set by the bidding organisation. The entire bid may be allocated to staffing costs if the organisation chooses, with no restrictions or percentage limits. </a:t>
            </a:r>
            <a:r>
              <a:rPr lang="en-GB" sz="1600" dirty="0">
                <a:solidFill>
                  <a:srgbClr val="000000"/>
                </a:solidFill>
                <a:latin typeface="+mn-lt"/>
                <a:cs typeface="Arial"/>
              </a:rPr>
              <a:t>This is receipt</a:t>
            </a:r>
            <a:r>
              <a:rPr lang="en-GB" sz="1600" b="0" i="0" dirty="0">
                <a:solidFill>
                  <a:srgbClr val="000000"/>
                </a:solidFill>
                <a:effectLst/>
                <a:latin typeface="+mn-lt"/>
                <a:cs typeface="Arial"/>
              </a:rPr>
              <a:t> based</a:t>
            </a:r>
            <a:r>
              <a:rPr lang="en-GB" sz="1600" dirty="0">
                <a:solidFill>
                  <a:srgbClr val="000000"/>
                </a:solidFill>
                <a:latin typeface="+mn-lt"/>
                <a:cs typeface="Arial"/>
              </a:rPr>
              <a:t>.</a:t>
            </a:r>
            <a:endParaRPr lang="en-GB" sz="1600" b="0" i="0" dirty="0">
              <a:solidFill>
                <a:srgbClr val="000000"/>
              </a:solidFill>
              <a:effectLst/>
              <a:latin typeface="+mn-lt"/>
              <a:cs typeface="Arial"/>
            </a:endParaRPr>
          </a:p>
          <a:p>
            <a:pPr marL="0" indent="0" algn="l" rtl="0" fontAlgn="base">
              <a:buNone/>
            </a:pPr>
            <a:endParaRPr lang="en-GB" sz="1600" dirty="0">
              <a:solidFill>
                <a:srgbClr val="000000"/>
              </a:solidFill>
              <a:latin typeface="+mn-lt"/>
            </a:endParaRPr>
          </a:p>
          <a:p>
            <a:pPr marL="0" indent="0" algn="l" rtl="0" fontAlgn="base">
              <a:buNone/>
            </a:pPr>
            <a:r>
              <a:rPr lang="en-GB" sz="1600" b="1" u="sng" dirty="0">
                <a:solidFill>
                  <a:srgbClr val="000000"/>
                </a:solidFill>
                <a:effectLst/>
                <a:latin typeface="+mn-lt"/>
              </a:rPr>
              <a:t>Start-up Costs</a:t>
            </a:r>
          </a:p>
          <a:p>
            <a:pPr marL="0" indent="0" algn="l" rtl="0" fontAlgn="base">
              <a:buNone/>
            </a:pPr>
            <a:endParaRPr lang="en-GB" sz="1600" b="0" u="sng" dirty="0">
              <a:solidFill>
                <a:srgbClr val="000000"/>
              </a:solidFill>
              <a:effectLst/>
              <a:latin typeface="+mn-lt"/>
            </a:endParaRPr>
          </a:p>
          <a:p>
            <a:pPr marL="0" indent="0">
              <a:lnSpc>
                <a:spcPts val="1376"/>
              </a:lnSpc>
              <a:buNone/>
            </a:pPr>
            <a:r>
              <a:rPr lang="en-GB" sz="1600" dirty="0">
                <a:solidFill>
                  <a:srgbClr val="000000"/>
                </a:solidFill>
                <a:latin typeface="+mn-lt"/>
                <a:cs typeface="Arial"/>
              </a:rPr>
              <a:t>Optional. Can bid for up to 10% of the overall bid (max £6000), this can be paid up-front but invoice/receipts/quotes required. This covers the costs associated with the mobilisation plan to allow swift and successful delivery of the project.</a:t>
            </a:r>
          </a:p>
          <a:p>
            <a:pPr marL="0" indent="0" algn="l" rtl="0" fontAlgn="base">
              <a:buNone/>
            </a:pPr>
            <a:endParaRPr lang="en-GB" sz="1600" b="1" i="0" dirty="0">
              <a:solidFill>
                <a:srgbClr val="000000"/>
              </a:solidFill>
              <a:effectLst/>
              <a:latin typeface="+mn-lt"/>
            </a:endParaRPr>
          </a:p>
          <a:p>
            <a:pPr marL="0" indent="0" algn="l" rtl="0" fontAlgn="base">
              <a:buNone/>
            </a:pPr>
            <a:r>
              <a:rPr lang="en-GB" sz="1600" b="1" i="0" u="sng" dirty="0">
                <a:solidFill>
                  <a:srgbClr val="000000"/>
                </a:solidFill>
                <a:effectLst/>
                <a:latin typeface="+mn-lt"/>
              </a:rPr>
              <a:t>Administrative and Travel costs</a:t>
            </a:r>
            <a:endParaRPr lang="en-GB" sz="1600" b="1" i="0" dirty="0">
              <a:solidFill>
                <a:srgbClr val="000000"/>
              </a:solidFill>
              <a:effectLst/>
              <a:latin typeface="+mn-lt"/>
            </a:endParaRPr>
          </a:p>
          <a:p>
            <a:pPr marL="0" indent="0" algn="l" rtl="0" fontAlgn="base">
              <a:buNone/>
            </a:pPr>
            <a:endParaRPr lang="en-GB" sz="1600" b="0" i="0" dirty="0">
              <a:solidFill>
                <a:srgbClr val="000000"/>
              </a:solidFill>
              <a:effectLst/>
              <a:latin typeface="+mn-lt"/>
            </a:endParaRPr>
          </a:p>
          <a:p>
            <a:pPr marL="0" indent="0" algn="l" rtl="0" fontAlgn="base">
              <a:buNone/>
            </a:pPr>
            <a:r>
              <a:rPr lang="en-GB" sz="1600" dirty="0">
                <a:solidFill>
                  <a:srgbClr val="000000"/>
                </a:solidFill>
                <a:latin typeface="+mn-lt"/>
              </a:rPr>
              <a:t>Optional. These categories combined are capped at a maximum of 15% of the overall bid (max £9000). These are ongoing costs needed to deliver the project successfully, to be paid on a receipt basis.</a:t>
            </a:r>
            <a:endParaRPr lang="en-GB" sz="1600" b="0" i="0" dirty="0">
              <a:solidFill>
                <a:srgbClr val="000000"/>
              </a:solidFill>
              <a:effectLst/>
              <a:latin typeface="+mn-lt"/>
            </a:endParaRPr>
          </a:p>
          <a:p>
            <a:pPr marL="0" indent="0">
              <a:buNone/>
            </a:pPr>
            <a:r>
              <a:rPr lang="en-GB" sz="1600" b="0" i="0" dirty="0">
                <a:solidFill>
                  <a:srgbClr val="000000"/>
                </a:solidFill>
                <a:effectLst/>
                <a:latin typeface="+mn-lt"/>
                <a:cs typeface="Arial"/>
              </a:rPr>
              <a:t>Optional and can be paid upfront</a:t>
            </a:r>
            <a:r>
              <a:rPr lang="en-GB" sz="1600" dirty="0">
                <a:solidFill>
                  <a:srgbClr val="000000"/>
                </a:solidFill>
                <a:latin typeface="+mn-lt"/>
                <a:cs typeface="Arial"/>
              </a:rPr>
              <a:t> for admin and overhead costs</a:t>
            </a:r>
            <a:r>
              <a:rPr lang="en-GB" sz="1600" b="0" i="0" dirty="0">
                <a:solidFill>
                  <a:srgbClr val="000000"/>
                </a:solidFill>
                <a:effectLst/>
                <a:latin typeface="+mn-lt"/>
                <a:cs typeface="Arial"/>
              </a:rPr>
              <a:t>. Quotes, invoice or receipt required for payment. </a:t>
            </a:r>
          </a:p>
          <a:p>
            <a:pPr marL="0" indent="0" algn="just">
              <a:buNone/>
            </a:pPr>
            <a:endParaRPr lang="en-GB" sz="1600" kern="0" dirty="0">
              <a:solidFill>
                <a:srgbClr val="000000"/>
              </a:solidFill>
              <a:latin typeface="+mn-lt"/>
              <a:cs typeface="Times New Roman" panose="02020603050405020304" pitchFamily="18" charset="0"/>
            </a:endParaRPr>
          </a:p>
          <a:p>
            <a:pPr marL="0" indent="0" algn="just">
              <a:buNone/>
            </a:pPr>
            <a:r>
              <a:rPr lang="en-GB" sz="1600" kern="0" dirty="0">
                <a:solidFill>
                  <a:srgbClr val="000000"/>
                </a:solidFill>
                <a:latin typeface="+mn-lt"/>
                <a:cs typeface="Times New Roman" panose="02020603050405020304" pitchFamily="18" charset="0"/>
              </a:rPr>
              <a:t>.</a:t>
            </a:r>
          </a:p>
        </p:txBody>
      </p:sp>
      <p:sp>
        <p:nvSpPr>
          <p:cNvPr id="7" name="TextBox 6">
            <a:extLst>
              <a:ext uri="{FF2B5EF4-FFF2-40B4-BE49-F238E27FC236}">
                <a16:creationId xmlns:a16="http://schemas.microsoft.com/office/drawing/2014/main" id="{AC119BB0-2472-3368-3E95-AD94301ED68B}"/>
              </a:ext>
            </a:extLst>
          </p:cNvPr>
          <p:cNvSpPr txBox="1"/>
          <p:nvPr/>
        </p:nvSpPr>
        <p:spPr>
          <a:xfrm>
            <a:off x="251012" y="468923"/>
            <a:ext cx="6775938" cy="1200329"/>
          </a:xfrm>
          <a:prstGeom prst="rect">
            <a:avLst/>
          </a:prstGeom>
          <a:noFill/>
        </p:spPr>
        <p:txBody>
          <a:bodyPr wrap="square" rtlCol="0">
            <a:spAutoFit/>
          </a:bodyPr>
          <a:lstStyle/>
          <a:p>
            <a:r>
              <a:rPr lang="en-GB" sz="3600" b="1" dirty="0">
                <a:solidFill>
                  <a:schemeClr val="bg1"/>
                </a:solidFill>
              </a:rPr>
              <a:t>Funding for England, Scotland and Wales</a:t>
            </a:r>
          </a:p>
        </p:txBody>
      </p:sp>
    </p:spTree>
    <p:extLst>
      <p:ext uri="{BB962C8B-B14F-4D97-AF65-F5344CB8AC3E}">
        <p14:creationId xmlns:p14="http://schemas.microsoft.com/office/powerpoint/2010/main" val="373131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80AF-FC11-7A0C-C993-F361D3EB5D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AE3996-2240-3CB6-21B2-94DC6037498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288E950-4B2E-4B44-804D-A73DB8523C67}"/>
              </a:ext>
            </a:extLst>
          </p:cNvPr>
          <p:cNvSpPr>
            <a:spLocks noGrp="1"/>
          </p:cNvSpPr>
          <p:nvPr>
            <p:ph type="title"/>
          </p:nvPr>
        </p:nvSpPr>
        <p:spPr/>
        <p:txBody>
          <a:bodyPr/>
          <a:lstStyle/>
          <a:p>
            <a:br>
              <a:rPr lang="en-GB" dirty="0"/>
            </a:br>
            <a:endParaRPr lang="en-GB" dirty="0"/>
          </a:p>
        </p:txBody>
      </p:sp>
      <p:sp>
        <p:nvSpPr>
          <p:cNvPr id="5" name="Content Placeholder 4">
            <a:extLst>
              <a:ext uri="{FF2B5EF4-FFF2-40B4-BE49-F238E27FC236}">
                <a16:creationId xmlns:a16="http://schemas.microsoft.com/office/drawing/2014/main" id="{BA62BAA7-E10B-0822-7685-7729CC293E13}"/>
              </a:ext>
            </a:extLst>
          </p:cNvPr>
          <p:cNvSpPr>
            <a:spLocks noGrp="1"/>
          </p:cNvSpPr>
          <p:nvPr>
            <p:ph idx="1"/>
          </p:nvPr>
        </p:nvSpPr>
        <p:spPr>
          <a:xfrm>
            <a:off x="430458" y="1494678"/>
            <a:ext cx="12192000" cy="7243827"/>
          </a:xfrm>
        </p:spPr>
        <p:txBody>
          <a:bodyPr/>
          <a:lstStyle/>
          <a:p>
            <a:pPr marL="0" indent="0">
              <a:lnSpc>
                <a:spcPct val="120000"/>
              </a:lnSpc>
              <a:buNone/>
            </a:pPr>
            <a:endParaRPr lang="en-GB" sz="1700" b="1" u="sng"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None/>
            </a:pPr>
            <a:r>
              <a:rPr lang="en-GB" sz="2400" dirty="0">
                <a:solidFill>
                  <a:srgbClr val="000000"/>
                </a:solidFill>
              </a:rPr>
              <a:t>  </a:t>
            </a:r>
          </a:p>
          <a:p>
            <a:pPr marL="0" lvl="0" indent="0">
              <a:lnSpc>
                <a:spcPct val="107000"/>
              </a:lnSpc>
              <a:buNone/>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8A45E02-FA0B-E7A0-6398-3A49CE95993B}"/>
              </a:ext>
            </a:extLst>
          </p:cNvPr>
          <p:cNvSpPr txBox="1"/>
          <p:nvPr/>
        </p:nvSpPr>
        <p:spPr>
          <a:xfrm>
            <a:off x="251012" y="1998673"/>
            <a:ext cx="11940988" cy="7129131"/>
          </a:xfrm>
          <a:prstGeom prst="rect">
            <a:avLst/>
          </a:prstGeom>
          <a:noFill/>
        </p:spPr>
        <p:txBody>
          <a:bodyPr wrap="square" lIns="91440" tIns="45720" rIns="91440" bIns="45720" anchor="t">
            <a:spAutoFit/>
          </a:bodyPr>
          <a:lstStyle/>
          <a:p>
            <a:pPr marL="0" indent="0" algn="just">
              <a:buNone/>
            </a:pPr>
            <a:r>
              <a:rPr lang="en-GB" sz="1600" b="1" kern="0" dirty="0">
                <a:solidFill>
                  <a:srgbClr val="000000"/>
                </a:solidFill>
                <a:latin typeface="+mn-lt"/>
                <a:cs typeface="Times New Roman"/>
              </a:rPr>
              <a:t>Bids split into three sections – </a:t>
            </a:r>
          </a:p>
          <a:p>
            <a:pPr marL="0" indent="0">
              <a:buNone/>
            </a:pPr>
            <a:endParaRPr lang="en-GB" sz="1600" b="1" kern="0" dirty="0">
              <a:solidFill>
                <a:srgbClr val="000000"/>
              </a:solidFill>
              <a:latin typeface="+mn-lt"/>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Start-up Costs</a:t>
            </a:r>
            <a:r>
              <a:rPr lang="en-GB" sz="1600" dirty="0">
                <a:solidFill>
                  <a:srgbClr val="000000"/>
                </a:solidFill>
                <a:effectLst/>
                <a:latin typeface="Arial" panose="020B0604020202020204" pitchFamily="34" charset="0"/>
                <a:ea typeface="Arial" panose="020B0604020202020204" pitchFamily="34" charset="0"/>
              </a:rPr>
              <a:t> which has a cap of £1,000 or 10% of the overall bid, whichever is lower and </a:t>
            </a:r>
            <a:endParaRPr lang="en-GB" sz="1600" dirty="0">
              <a:solidFill>
                <a:srgbClr val="000000"/>
              </a:solidFill>
              <a:effectLst/>
              <a:latin typeface="Arial" panose="020B060402020202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Administrative and Travel Costs</a:t>
            </a:r>
            <a:r>
              <a:rPr lang="en-GB" sz="1600" dirty="0">
                <a:solidFill>
                  <a:srgbClr val="000000"/>
                </a:solidFill>
                <a:effectLst/>
                <a:latin typeface="Arial" panose="020B0604020202020204" pitchFamily="34" charset="0"/>
                <a:ea typeface="Arial" panose="020B0604020202020204" pitchFamily="34" charset="0"/>
              </a:rPr>
              <a:t> which has a combined cap of £1,500 or 15% of the overall bid, whichever is lower and</a:t>
            </a:r>
            <a:endParaRPr lang="en-GB" sz="1600" dirty="0">
              <a:solidFill>
                <a:srgbClr val="000000"/>
              </a:solidFill>
              <a:effectLst/>
              <a:latin typeface="Arial" panose="020B0604020202020204" pitchFamily="34" charset="0"/>
              <a:ea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en-GB" sz="1600" b="1" dirty="0">
                <a:solidFill>
                  <a:srgbClr val="000000"/>
                </a:solidFill>
                <a:effectLst/>
                <a:latin typeface="Arial" panose="020B0604020202020204" pitchFamily="34" charset="0"/>
                <a:ea typeface="Arial" panose="020B0604020202020204" pitchFamily="34" charset="0"/>
              </a:rPr>
              <a:t>Advocacy Hours (Staffing) </a:t>
            </a:r>
            <a:r>
              <a:rPr lang="en-GB" sz="1600" dirty="0">
                <a:solidFill>
                  <a:srgbClr val="000000"/>
                </a:solidFill>
                <a:effectLst/>
                <a:latin typeface="Arial" panose="020B0604020202020204" pitchFamily="34" charset="0"/>
                <a:ea typeface="Arial" panose="020B0604020202020204" pitchFamily="34" charset="0"/>
              </a:rPr>
              <a:t>which together with Start-up, Administrative and Travel costs, will not exceed a total bid value of £10,000.</a:t>
            </a:r>
            <a:endParaRPr lang="en-GB" sz="1600" b="0" i="0" dirty="0">
              <a:solidFill>
                <a:srgbClr val="000000"/>
              </a:solidFill>
              <a:effectLst/>
              <a:latin typeface="+mn-lt"/>
            </a:endParaRPr>
          </a:p>
          <a:p>
            <a:pPr marL="0" indent="0" algn="l" rtl="0" fontAlgn="base">
              <a:buNone/>
            </a:pPr>
            <a:r>
              <a:rPr lang="en-GB" sz="1600" b="0" i="0" dirty="0">
                <a:solidFill>
                  <a:srgbClr val="000000"/>
                </a:solidFill>
                <a:effectLst/>
                <a:latin typeface="+mn-lt"/>
              </a:rPr>
              <a:t>Overall minimum fund available - £5,000. </a:t>
            </a:r>
          </a:p>
          <a:p>
            <a:pPr marL="0" indent="0" algn="l" rtl="0" fontAlgn="base">
              <a:buNone/>
            </a:pPr>
            <a:r>
              <a:rPr lang="en-GB" sz="1600" b="0" i="0" dirty="0">
                <a:solidFill>
                  <a:srgbClr val="000000"/>
                </a:solidFill>
                <a:effectLst/>
                <a:latin typeface="+mn-lt"/>
              </a:rPr>
              <a:t>Overall maximum fund available - £10,000. </a:t>
            </a:r>
          </a:p>
          <a:p>
            <a:pPr marL="0" indent="0" algn="l" rtl="0" fontAlgn="base">
              <a:buNone/>
            </a:pPr>
            <a:endParaRPr lang="en-GB" sz="1600" b="1" i="0" dirty="0">
              <a:solidFill>
                <a:srgbClr val="000000"/>
              </a:solidFill>
              <a:effectLst/>
              <a:latin typeface="+mn-lt"/>
            </a:endParaRPr>
          </a:p>
          <a:p>
            <a:pPr marL="0" indent="0" algn="l" rtl="0" fontAlgn="base">
              <a:buNone/>
            </a:pPr>
            <a:r>
              <a:rPr lang="en-GB" sz="1600" b="1" u="sng" dirty="0">
                <a:solidFill>
                  <a:srgbClr val="000000"/>
                </a:solidFill>
                <a:latin typeface="+mn-lt"/>
              </a:rPr>
              <a:t>Advocacy Hours (s</a:t>
            </a:r>
            <a:r>
              <a:rPr lang="en-GB" sz="1600" b="1" i="0" u="sng" dirty="0">
                <a:solidFill>
                  <a:srgbClr val="000000"/>
                </a:solidFill>
                <a:effectLst/>
                <a:latin typeface="+mn-lt"/>
              </a:rPr>
              <a:t>taffing) costs</a:t>
            </a:r>
            <a:r>
              <a:rPr lang="en-GB" sz="1600" b="1" i="0" dirty="0">
                <a:solidFill>
                  <a:srgbClr val="000000"/>
                </a:solidFill>
                <a:effectLst/>
                <a:latin typeface="+mn-lt"/>
              </a:rPr>
              <a:t> </a:t>
            </a:r>
          </a:p>
          <a:p>
            <a:pPr marL="0" indent="0" algn="l" rtl="0" fontAlgn="base">
              <a:buNone/>
            </a:pPr>
            <a:endParaRPr lang="en-GB" sz="1600" b="0" i="0" dirty="0">
              <a:solidFill>
                <a:srgbClr val="000000"/>
              </a:solidFill>
              <a:effectLst/>
              <a:latin typeface="+mn-lt"/>
            </a:endParaRPr>
          </a:p>
          <a:p>
            <a:pPr marL="0" indent="0" algn="l" rtl="0" fontAlgn="base">
              <a:buNone/>
            </a:pPr>
            <a:r>
              <a:rPr lang="en-GB" sz="1600" b="0" i="0" dirty="0">
                <a:solidFill>
                  <a:srgbClr val="000000"/>
                </a:solidFill>
                <a:effectLst/>
                <a:latin typeface="+mn-lt"/>
              </a:rPr>
              <a:t>Bid placed for number of hours</a:t>
            </a:r>
            <a:r>
              <a:rPr kumimoji="0" lang="en-GB"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with the expectation that the vast majority of this is spent providing direct advocacy support to potential claimants.</a:t>
            </a:r>
            <a:r>
              <a:rPr kumimoji="0" lang="en-GB" sz="1600" u="none" strike="noStrike" kern="1200" cap="none" spc="0" normalizeH="0" baseline="0" noProof="0" dirty="0">
                <a:ln>
                  <a:noFill/>
                </a:ln>
                <a:solidFill>
                  <a:srgbClr val="000000"/>
                </a:solidFill>
                <a:uLnTx/>
                <a:uFillTx/>
                <a:latin typeface="+mn-lt"/>
                <a:ea typeface="+mn-ea"/>
                <a:cs typeface="Arial" panose="020B0604020202020204" pitchFamily="34" charset="0"/>
              </a:rPr>
              <a:t> </a:t>
            </a:r>
            <a:r>
              <a:rPr lang="en-GB" sz="1600" b="0" i="0" dirty="0">
                <a:solidFill>
                  <a:srgbClr val="000000"/>
                </a:solidFill>
                <a:effectLst/>
                <a:latin typeface="+mn-lt"/>
              </a:rPr>
              <a:t>Organisation to supply their hourly rate up to a maximum of £50 per hour. The number of hours that can be bid for depends on the hourly rate set by the bidding organisation. The entire bid may be allocated to staffing costs if the organisation chooses, with no restrictions or percentage limits. Receipt based. </a:t>
            </a:r>
          </a:p>
          <a:p>
            <a:pPr marL="0" indent="0" algn="l" rtl="0" fontAlgn="base">
              <a:buNone/>
            </a:pPr>
            <a:endParaRPr lang="en-GB" sz="1600" dirty="0">
              <a:solidFill>
                <a:srgbClr val="000000"/>
              </a:solidFill>
              <a:latin typeface="+mn-lt"/>
            </a:endParaRPr>
          </a:p>
          <a:p>
            <a:pPr marL="0" indent="0" algn="l" rtl="0" fontAlgn="base">
              <a:buNone/>
            </a:pPr>
            <a:r>
              <a:rPr lang="en-GB" sz="1600" b="1" u="sng" dirty="0">
                <a:solidFill>
                  <a:srgbClr val="000000"/>
                </a:solidFill>
                <a:effectLst/>
                <a:latin typeface="+mn-lt"/>
              </a:rPr>
              <a:t>Start-up Costs</a:t>
            </a:r>
          </a:p>
          <a:p>
            <a:pPr marL="0" indent="0" algn="l" rtl="0" fontAlgn="base">
              <a:buNone/>
            </a:pPr>
            <a:endParaRPr lang="en-GB" sz="1600" b="0" u="sng" dirty="0">
              <a:solidFill>
                <a:srgbClr val="000000"/>
              </a:solidFill>
              <a:effectLst/>
              <a:latin typeface="+mn-lt"/>
            </a:endParaRPr>
          </a:p>
          <a:p>
            <a:pPr marL="0" indent="0">
              <a:lnSpc>
                <a:spcPts val="1376"/>
              </a:lnSpc>
              <a:buNone/>
            </a:pPr>
            <a:r>
              <a:rPr lang="en-GB" sz="1600" dirty="0">
                <a:solidFill>
                  <a:srgbClr val="000000"/>
                </a:solidFill>
                <a:latin typeface="+mn-lt"/>
                <a:cs typeface="Arial"/>
              </a:rPr>
              <a:t>Optional. Can bid for up to 10% of the overall bid (max £1,000), this can be paid up-front but invoice/receipts/quotes required. This covers the costs associated with the mobilisation plan to allow swift and successful delivery of the project.</a:t>
            </a:r>
          </a:p>
          <a:p>
            <a:pPr marL="0" indent="0" algn="l" rtl="0" fontAlgn="base">
              <a:buNone/>
            </a:pPr>
            <a:endParaRPr lang="en-GB" sz="1600" b="1" i="0" dirty="0">
              <a:solidFill>
                <a:srgbClr val="000000"/>
              </a:solidFill>
              <a:effectLst/>
              <a:latin typeface="+mn-lt"/>
            </a:endParaRPr>
          </a:p>
          <a:p>
            <a:pPr marL="0" indent="0" algn="l" rtl="0" fontAlgn="base">
              <a:buNone/>
            </a:pPr>
            <a:r>
              <a:rPr lang="en-GB" sz="1600" b="1" i="0" u="sng" dirty="0">
                <a:solidFill>
                  <a:srgbClr val="000000"/>
                </a:solidFill>
                <a:effectLst/>
                <a:latin typeface="+mn-lt"/>
              </a:rPr>
              <a:t>Administrative and Travel costs</a:t>
            </a:r>
            <a:endParaRPr lang="en-GB" sz="1600" b="1" i="0" dirty="0">
              <a:solidFill>
                <a:srgbClr val="000000"/>
              </a:solidFill>
              <a:effectLst/>
              <a:latin typeface="+mn-lt"/>
            </a:endParaRPr>
          </a:p>
          <a:p>
            <a:pPr marL="0" indent="0" algn="l" rtl="0" fontAlgn="base">
              <a:buNone/>
            </a:pPr>
            <a:endParaRPr lang="en-GB" sz="1600" b="0" i="0" dirty="0">
              <a:solidFill>
                <a:srgbClr val="000000"/>
              </a:solidFill>
              <a:effectLst/>
              <a:latin typeface="+mn-lt"/>
            </a:endParaRPr>
          </a:p>
          <a:p>
            <a:pPr marL="0" indent="0" algn="l" rtl="0" fontAlgn="base">
              <a:buNone/>
            </a:pPr>
            <a:r>
              <a:rPr lang="en-GB" sz="1600" dirty="0">
                <a:solidFill>
                  <a:srgbClr val="000000"/>
                </a:solidFill>
                <a:latin typeface="+mn-lt"/>
              </a:rPr>
              <a:t>Optional. These categories combined are capped at a maximum of 15% of the overall bid (max £1,500). These are ongoing costs needed to deliver the project successfully, to be paid on a receipt basis.</a:t>
            </a:r>
            <a:endParaRPr lang="en-GB" sz="1600" b="0" i="0" dirty="0">
              <a:solidFill>
                <a:srgbClr val="000000"/>
              </a:solidFill>
              <a:effectLst/>
              <a:latin typeface="+mn-lt"/>
            </a:endParaRPr>
          </a:p>
          <a:p>
            <a:pPr marL="0" indent="0">
              <a:buNone/>
            </a:pPr>
            <a:r>
              <a:rPr lang="en-GB" sz="1600" b="0" i="0" dirty="0">
                <a:solidFill>
                  <a:srgbClr val="000000"/>
                </a:solidFill>
                <a:effectLst/>
                <a:latin typeface="+mn-lt"/>
                <a:cs typeface="Arial"/>
              </a:rPr>
              <a:t>Optional and can be paid upfront</a:t>
            </a:r>
            <a:r>
              <a:rPr lang="en-GB" sz="1600" dirty="0">
                <a:solidFill>
                  <a:srgbClr val="000000"/>
                </a:solidFill>
                <a:latin typeface="+mn-lt"/>
                <a:cs typeface="Arial"/>
              </a:rPr>
              <a:t> for admin and overhead costs</a:t>
            </a:r>
            <a:r>
              <a:rPr lang="en-GB" sz="1600" b="0" i="0" dirty="0">
                <a:solidFill>
                  <a:srgbClr val="000000"/>
                </a:solidFill>
                <a:effectLst/>
                <a:latin typeface="+mn-lt"/>
                <a:cs typeface="Arial"/>
              </a:rPr>
              <a:t>. Quotes, invoice or receipt required for payment. </a:t>
            </a:r>
          </a:p>
          <a:p>
            <a:pPr marL="0" indent="0" algn="just">
              <a:buNone/>
            </a:pPr>
            <a:endParaRPr lang="en-GB" sz="1600" kern="0" dirty="0">
              <a:solidFill>
                <a:srgbClr val="000000"/>
              </a:solidFill>
              <a:latin typeface="+mn-lt"/>
              <a:cs typeface="Times New Roman" panose="02020603050405020304" pitchFamily="18" charset="0"/>
            </a:endParaRPr>
          </a:p>
          <a:p>
            <a:pPr marL="0" indent="0" algn="just">
              <a:buNone/>
            </a:pPr>
            <a:r>
              <a:rPr lang="en-GB" sz="1600" kern="0" dirty="0">
                <a:solidFill>
                  <a:srgbClr val="000000"/>
                </a:solidFill>
                <a:latin typeface="+mn-lt"/>
                <a:cs typeface="Times New Roman" panose="02020603050405020304" pitchFamily="18" charset="0"/>
              </a:rPr>
              <a:t>.</a:t>
            </a:r>
          </a:p>
        </p:txBody>
      </p:sp>
      <p:sp>
        <p:nvSpPr>
          <p:cNvPr id="7" name="TextBox 6">
            <a:extLst>
              <a:ext uri="{FF2B5EF4-FFF2-40B4-BE49-F238E27FC236}">
                <a16:creationId xmlns:a16="http://schemas.microsoft.com/office/drawing/2014/main" id="{C667E55B-2E51-B9CA-A28B-98F7E16177FA}"/>
              </a:ext>
            </a:extLst>
          </p:cNvPr>
          <p:cNvSpPr txBox="1"/>
          <p:nvPr/>
        </p:nvSpPr>
        <p:spPr>
          <a:xfrm>
            <a:off x="251012" y="468923"/>
            <a:ext cx="6775938" cy="646331"/>
          </a:xfrm>
          <a:prstGeom prst="rect">
            <a:avLst/>
          </a:prstGeom>
          <a:noFill/>
        </p:spPr>
        <p:txBody>
          <a:bodyPr wrap="square" rtlCol="0">
            <a:spAutoFit/>
          </a:bodyPr>
          <a:lstStyle/>
          <a:p>
            <a:r>
              <a:rPr lang="en-GB" sz="3600" b="1" dirty="0">
                <a:solidFill>
                  <a:schemeClr val="bg1"/>
                </a:solidFill>
              </a:rPr>
              <a:t>Funding for Northern Ireland</a:t>
            </a:r>
          </a:p>
        </p:txBody>
      </p:sp>
    </p:spTree>
    <p:extLst>
      <p:ext uri="{BB962C8B-B14F-4D97-AF65-F5344CB8AC3E}">
        <p14:creationId xmlns:p14="http://schemas.microsoft.com/office/powerpoint/2010/main" val="9358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D748-3340-2118-0244-5ECC941596D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4DC868-D9D6-BC3F-CA81-BCD627CACB6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A270-1E03-482A-BD5C-7CB839DD1E04}" type="slidenum">
              <a:rPr kumimoji="0" lang="en-GB"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F61232B-2DC3-DCA4-954C-519E3C7FD1CC}"/>
              </a:ext>
            </a:extLst>
          </p:cNvPr>
          <p:cNvSpPr>
            <a:spLocks noGrp="1"/>
          </p:cNvSpPr>
          <p:nvPr>
            <p:ph type="title"/>
          </p:nvPr>
        </p:nvSpPr>
        <p:spPr/>
        <p:txBody>
          <a:bodyPr/>
          <a:lstStyle/>
          <a:p>
            <a:br>
              <a:rPr lang="en-GB" dirty="0"/>
            </a:br>
            <a:endParaRPr lang="en-GB" dirty="0"/>
          </a:p>
        </p:txBody>
      </p:sp>
      <p:sp>
        <p:nvSpPr>
          <p:cNvPr id="5" name="Content Placeholder 4">
            <a:extLst>
              <a:ext uri="{FF2B5EF4-FFF2-40B4-BE49-F238E27FC236}">
                <a16:creationId xmlns:a16="http://schemas.microsoft.com/office/drawing/2014/main" id="{1041A592-A78F-8C9A-B692-F3CFE669A923}"/>
              </a:ext>
            </a:extLst>
          </p:cNvPr>
          <p:cNvSpPr>
            <a:spLocks noGrp="1"/>
          </p:cNvSpPr>
          <p:nvPr>
            <p:ph idx="1"/>
          </p:nvPr>
        </p:nvSpPr>
        <p:spPr>
          <a:xfrm>
            <a:off x="430458" y="1494678"/>
            <a:ext cx="12192000" cy="7243827"/>
          </a:xfrm>
        </p:spPr>
        <p:txBody>
          <a:bodyPr/>
          <a:lstStyle/>
          <a:p>
            <a:pPr marL="0" indent="0">
              <a:lnSpc>
                <a:spcPct val="120000"/>
              </a:lnSpc>
              <a:buNone/>
            </a:pPr>
            <a:endParaRPr lang="en-GB" sz="1700" b="1" u="sng"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07000"/>
              </a:lnSpc>
              <a:buNone/>
            </a:pPr>
            <a:r>
              <a:rPr lang="en-GB" sz="2400" dirty="0">
                <a:solidFill>
                  <a:srgbClr val="000000"/>
                </a:solidFill>
              </a:rPr>
              <a:t>  </a:t>
            </a:r>
          </a:p>
          <a:p>
            <a:pPr marL="0" lvl="0" indent="0">
              <a:lnSpc>
                <a:spcPct val="107000"/>
              </a:lnSpc>
              <a:buNone/>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lvl="1">
              <a:buFontTx/>
              <a:buChar char="-"/>
            </a:pPr>
            <a:endParaRPr lang="en-GB" sz="2000" dirty="0">
              <a:highlight>
                <a:srgbClr val="FFFF00"/>
              </a:highligh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a:p>
            <a:pPr>
              <a:buFontTx/>
              <a:buChar char="-"/>
            </a:pPr>
            <a:endParaRPr lang="en-GB" sz="2400" dirty="0">
              <a:effectLst/>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A7C0BE-5E2A-B8DB-845F-51BFAE0D159E}"/>
              </a:ext>
            </a:extLst>
          </p:cNvPr>
          <p:cNvSpPr txBox="1"/>
          <p:nvPr/>
        </p:nvSpPr>
        <p:spPr>
          <a:xfrm>
            <a:off x="251012" y="1998673"/>
            <a:ext cx="12550282" cy="7316618"/>
          </a:xfrm>
          <a:prstGeom prst="rect">
            <a:avLst/>
          </a:prstGeom>
          <a:noFill/>
        </p:spPr>
        <p:txBody>
          <a:bodyPr wrap="square" lIns="91440" tIns="45720" rIns="91440" bIns="45720" anchor="t">
            <a:spAutoFit/>
          </a:bodyPr>
          <a:lstStyle/>
          <a:p>
            <a:r>
              <a:rPr lang="en-GB" sz="1600" b="1" u="sng" dirty="0">
                <a:solidFill>
                  <a:srgbClr val="000000"/>
                </a:solidFill>
                <a:latin typeface="Arial"/>
                <a:cs typeface="Arial"/>
              </a:rPr>
              <a:t>Advocacy Hours (staffing costs)</a:t>
            </a:r>
            <a:endParaRPr lang="en-GB" sz="1600" b="1" dirty="0">
              <a:solidFill>
                <a:srgbClr val="000000"/>
              </a:solidFill>
              <a:latin typeface="Arial"/>
              <a:cs typeface="Arial"/>
            </a:endParaRPr>
          </a:p>
          <a:p>
            <a:endParaRPr lang="en-GB" sz="1600" b="1" dirty="0">
              <a:solidFill>
                <a:srgbClr val="000000"/>
              </a:solidFill>
              <a:latin typeface="Arial"/>
              <a:cs typeface="Arial"/>
            </a:endParaRPr>
          </a:p>
          <a:p>
            <a:pPr marL="285750" indent="-285750">
              <a:buFont typeface="Arial" panose="020B0604020202020204" pitchFamily="34" charset="0"/>
              <a:buChar char="•"/>
            </a:pPr>
            <a:r>
              <a:rPr lang="en-GB" sz="1600" dirty="0">
                <a:ea typeface="+mn-lt"/>
                <a:cs typeface="+mn-lt"/>
              </a:rPr>
              <a:t>Direct claimant support: Time spent assisting potential claimants with WCS-related advocacy.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Pop-up hub delivery: Staffing costs for delivering a pop-up hub, including the time to travel to and from the location and the time spent delivering the hub. If more than two staff members are required, prior approval must be obtained from the Live Running Team.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Ongoing Training: Time spent receiving training specifically related to WCS advocacy support, prior approval must be obtained from the Live Running Team.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Warm handover: Time to prepare for and complete the warm handover call. </a:t>
            </a:r>
            <a:r>
              <a:rPr lang="en-GB" sz="1600" dirty="0">
                <a:cs typeface="Arial"/>
              </a:rPr>
              <a:t> </a:t>
            </a:r>
            <a:endParaRPr lang="en-GB" sz="1600" dirty="0"/>
          </a:p>
          <a:p>
            <a:pPr marL="285750" indent="-285750">
              <a:buFont typeface="Arial" panose="020B0604020202020204" pitchFamily="34" charset="0"/>
              <a:buChar char="•"/>
            </a:pPr>
            <a:r>
              <a:rPr lang="en-GB" sz="1600" dirty="0">
                <a:latin typeface="Arial"/>
                <a:ea typeface="+mn-lt"/>
                <a:cs typeface="+mn-lt"/>
              </a:rPr>
              <a:t>Travel time</a:t>
            </a:r>
            <a:r>
              <a:rPr lang="en-GB" sz="1600" dirty="0">
                <a:effectLst/>
                <a:latin typeface="Arial"/>
                <a:ea typeface="Times New Roman" panose="02020603050405020304" pitchFamily="18" charset="0"/>
                <a:cs typeface="Times New Roman"/>
              </a:rPr>
              <a:t> for attending appointments with potential claimants face to face </a:t>
            </a:r>
            <a:r>
              <a:rPr lang="en-GB" sz="1600" dirty="0">
                <a:latin typeface="Arial"/>
                <a:ea typeface="Times New Roman" panose="02020603050405020304" pitchFamily="18" charset="0"/>
                <a:cs typeface="Times New Roman"/>
              </a:rPr>
              <a:t>who are</a:t>
            </a:r>
            <a:r>
              <a:rPr lang="en-GB" sz="1600" dirty="0">
                <a:effectLst/>
                <a:latin typeface="Arial"/>
                <a:ea typeface="Times New Roman" panose="02020603050405020304" pitchFamily="18" charset="0"/>
                <a:cs typeface="Times New Roman"/>
              </a:rPr>
              <a:t> unable to receive support digitally.</a:t>
            </a:r>
          </a:p>
          <a:p>
            <a:r>
              <a:rPr lang="en-GB" sz="1600" dirty="0">
                <a:ea typeface="+mn-lt"/>
                <a:cs typeface="+mn-lt"/>
              </a:rPr>
              <a:t> </a:t>
            </a:r>
            <a:endParaRPr lang="en-GB" sz="1600" b="1" dirty="0">
              <a:ea typeface="+mn-lt"/>
              <a:cs typeface="+mn-lt"/>
            </a:endParaRPr>
          </a:p>
          <a:p>
            <a:r>
              <a:rPr lang="en-GB" sz="1600" b="1" dirty="0">
                <a:cs typeface="Arial"/>
              </a:rPr>
              <a:t>Non-Eligible costs:</a:t>
            </a:r>
          </a:p>
          <a:p>
            <a:pPr marL="285750" indent="-285750">
              <a:buFont typeface="Arial" panose="020B0604020202020204" pitchFamily="34" charset="0"/>
              <a:buChar char="•"/>
            </a:pPr>
            <a:r>
              <a:rPr lang="en-GB" sz="1600" dirty="0">
                <a:ea typeface="+mn-lt"/>
                <a:cs typeface="+mn-lt"/>
              </a:rPr>
              <a:t>Time spent attending internal team meetings.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Staffing costs for purposes other than direct claimant support (e.g., project management, administrative support, preparing and delivering marketing materials).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Advice and guidance on the Windrush Scheme - formerly Windrush Taskforce.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Legal representation or advice (whether in person or in writing) in relation to the Windrush Compensation Scheme. </a:t>
            </a:r>
            <a:r>
              <a:rPr lang="en-GB" sz="1600" dirty="0">
                <a:cs typeface="Arial"/>
              </a:rPr>
              <a:t> </a:t>
            </a:r>
            <a:endParaRPr lang="en-GB" sz="1600" dirty="0"/>
          </a:p>
          <a:p>
            <a:pPr marL="285750" indent="-285750">
              <a:buFont typeface="Arial" panose="020B0604020202020204" pitchFamily="34" charset="0"/>
              <a:buChar char="•"/>
            </a:pPr>
            <a:r>
              <a:rPr lang="en-GB" sz="1600" dirty="0">
                <a:ea typeface="+mn-lt"/>
                <a:cs typeface="+mn-lt"/>
              </a:rPr>
              <a:t>Advocacy support following the submission of the claim to the Windrush Compensation Scheme and the completion of the ‘warm hand-over’ call, unless part of the 5 allocated hours. </a:t>
            </a:r>
            <a:r>
              <a:rPr lang="en-GB" sz="1600" dirty="0">
                <a:cs typeface="Arial"/>
              </a:rPr>
              <a:t> </a:t>
            </a:r>
            <a:endParaRPr lang="en-GB" sz="1600" dirty="0"/>
          </a:p>
          <a:p>
            <a:endParaRPr lang="en-GB" sz="1600" dirty="0"/>
          </a:p>
          <a:p>
            <a:pPr>
              <a:lnSpc>
                <a:spcPts val="1376"/>
              </a:lnSpc>
              <a:buFont typeface="Arial" panose="020B0604020202020204" pitchFamily="34" charset="0"/>
              <a:buChar char="•"/>
            </a:pPr>
            <a:endParaRPr lang="en-GB" sz="1600" dirty="0">
              <a:solidFill>
                <a:srgbClr val="000000"/>
              </a:solidFill>
            </a:endParaRPr>
          </a:p>
          <a:p>
            <a:pPr>
              <a:spcAft>
                <a:spcPts val="800"/>
              </a:spcAft>
            </a:pPr>
            <a:r>
              <a:rPr lang="en-GB" sz="1600" b="1" u="sng" dirty="0">
                <a:solidFill>
                  <a:srgbClr val="000000"/>
                </a:solidFill>
              </a:rPr>
              <a:t>Administrative Costs  </a:t>
            </a:r>
          </a:p>
          <a:p>
            <a:pPr>
              <a:buFont typeface="Arial" panose="020B0604020202020204" pitchFamily="34" charset="0"/>
              <a:buChar char="•"/>
            </a:pPr>
            <a:r>
              <a:rPr lang="en-GB" sz="1600" dirty="0">
                <a:solidFill>
                  <a:srgbClr val="000000"/>
                </a:solidFill>
                <a:latin typeface="Arial"/>
                <a:cs typeface="Arial"/>
              </a:rPr>
              <a:t>    Administrative and project management staffing costs – including WCASF specific internal team meetings </a:t>
            </a:r>
          </a:p>
          <a:p>
            <a:pPr>
              <a:buFont typeface="Arial" panose="020B0604020202020204" pitchFamily="34" charset="0"/>
              <a:buChar char="•"/>
            </a:pPr>
            <a:r>
              <a:rPr lang="en-GB" sz="1600" dirty="0">
                <a:solidFill>
                  <a:srgbClr val="000000"/>
                </a:solidFill>
                <a:latin typeface="Arial"/>
                <a:cs typeface="Arial"/>
              </a:rPr>
              <a:t>   Time taken to produce and deliver marketing materials at events – excluding pop-up hub delivery. </a:t>
            </a:r>
          </a:p>
          <a:p>
            <a:pPr>
              <a:buFont typeface="Arial" panose="020B0604020202020204" pitchFamily="34" charset="0"/>
              <a:buChar char="•"/>
            </a:pPr>
            <a:r>
              <a:rPr lang="en-GB" sz="1600" dirty="0">
                <a:solidFill>
                  <a:srgbClr val="000000"/>
                </a:solidFill>
                <a:latin typeface="Arial"/>
                <a:cs typeface="Arial"/>
              </a:rPr>
              <a:t>   Ongoing marketing and promotional activities, including materials needed for the pop-up hub delivery. </a:t>
            </a:r>
          </a:p>
          <a:p>
            <a:pPr>
              <a:buFont typeface="Arial" panose="020B0604020202020204" pitchFamily="34" charset="0"/>
              <a:buChar char="•"/>
            </a:pPr>
            <a:r>
              <a:rPr lang="en-GB" sz="1600" dirty="0">
                <a:solidFill>
                  <a:srgbClr val="000000"/>
                </a:solidFill>
                <a:latin typeface="Arial"/>
                <a:cs typeface="Arial"/>
              </a:rPr>
              <a:t>   Reasonable costs for refreshments for external meetings and events, excluding alcohol. </a:t>
            </a:r>
          </a:p>
          <a:p>
            <a:pPr>
              <a:buFont typeface="Arial" panose="020B0604020202020204" pitchFamily="34" charset="0"/>
              <a:buChar char="•"/>
            </a:pPr>
            <a:r>
              <a:rPr lang="en-GB" sz="1600" dirty="0">
                <a:solidFill>
                  <a:srgbClr val="000000"/>
                </a:solidFill>
                <a:latin typeface="Arial"/>
                <a:cs typeface="Arial"/>
              </a:rPr>
              <a:t>   Reasonable telephone charges, postage, and printing costs. </a:t>
            </a:r>
          </a:p>
          <a:p>
            <a:pPr>
              <a:buFont typeface="Arial" panose="020B0604020202020204" pitchFamily="34" charset="0"/>
              <a:buChar char="•"/>
            </a:pPr>
            <a:r>
              <a:rPr lang="en-GB" sz="1600" dirty="0">
                <a:solidFill>
                  <a:srgbClr val="000000"/>
                </a:solidFill>
              </a:rPr>
              <a:t>   Data and reporting: Time to compile data requested by the Home Office and attend monthly check-in meetings. </a:t>
            </a:r>
          </a:p>
          <a:p>
            <a:pPr>
              <a:lnSpc>
                <a:spcPts val="1376"/>
              </a:lnSpc>
              <a:buFont typeface="Arial" panose="020B0604020202020204" pitchFamily="34" charset="0"/>
              <a:buChar char="•"/>
            </a:pPr>
            <a:endParaRPr lang="en-GB" sz="1600" dirty="0">
              <a:solidFill>
                <a:srgbClr val="000000"/>
              </a:solidFill>
            </a:endParaRPr>
          </a:p>
          <a:p>
            <a:pPr>
              <a:lnSpc>
                <a:spcPts val="1376"/>
              </a:lnSpc>
            </a:pPr>
            <a:endParaRPr lang="en-GB" sz="1600" dirty="0">
              <a:solidFill>
                <a:srgbClr val="000000"/>
              </a:solidFill>
            </a:endParaRPr>
          </a:p>
          <a:p>
            <a:pPr>
              <a:lnSpc>
                <a:spcPts val="1376"/>
              </a:lnSpc>
              <a:buFont typeface="Arial" panose="020B0604020202020204" pitchFamily="34" charset="0"/>
              <a:buChar char="•"/>
            </a:pPr>
            <a:endParaRPr lang="en-GB" sz="1600" dirty="0">
              <a:solidFill>
                <a:srgbClr val="000000"/>
              </a:solidFill>
            </a:endParaRPr>
          </a:p>
        </p:txBody>
      </p:sp>
      <p:sp>
        <p:nvSpPr>
          <p:cNvPr id="7" name="TextBox 6">
            <a:extLst>
              <a:ext uri="{FF2B5EF4-FFF2-40B4-BE49-F238E27FC236}">
                <a16:creationId xmlns:a16="http://schemas.microsoft.com/office/drawing/2014/main" id="{76FA4C8D-6B7F-07A5-28C8-6E7A0D34B05D}"/>
              </a:ext>
            </a:extLst>
          </p:cNvPr>
          <p:cNvSpPr txBox="1"/>
          <p:nvPr/>
        </p:nvSpPr>
        <p:spPr>
          <a:xfrm>
            <a:off x="251012" y="468923"/>
            <a:ext cx="8259942" cy="646331"/>
          </a:xfrm>
          <a:prstGeom prst="rect">
            <a:avLst/>
          </a:prstGeom>
          <a:noFill/>
        </p:spPr>
        <p:txBody>
          <a:bodyPr wrap="square" rtlCol="0">
            <a:spAutoFit/>
          </a:bodyPr>
          <a:lstStyle/>
          <a:p>
            <a:r>
              <a:rPr lang="en-GB" sz="3600" b="1" dirty="0">
                <a:solidFill>
                  <a:schemeClr val="bg1"/>
                </a:solidFill>
              </a:rPr>
              <a:t>What can funding be used for?</a:t>
            </a:r>
          </a:p>
        </p:txBody>
      </p:sp>
    </p:spTree>
    <p:extLst>
      <p:ext uri="{BB962C8B-B14F-4D97-AF65-F5344CB8AC3E}">
        <p14:creationId xmlns:p14="http://schemas.microsoft.com/office/powerpoint/2010/main" val="1857869031"/>
      </p:ext>
    </p:extLst>
  </p:cSld>
  <p:clrMapOvr>
    <a:masterClrMapping/>
  </p:clrMapOvr>
</p:sld>
</file>

<file path=ppt/theme/theme1.xml><?xml version="1.0" encoding="utf-8"?>
<a:theme xmlns:a="http://schemas.openxmlformats.org/drawingml/2006/main" name="Office Theme">
  <a:themeElements>
    <a:clrScheme name="HO">
      <a:dk1>
        <a:sysClr val="windowText" lastClr="000000"/>
      </a:dk1>
      <a:lt1>
        <a:sysClr val="window" lastClr="FFFFFF"/>
      </a:lt1>
      <a:dk2>
        <a:srgbClr val="000000"/>
      </a:dk2>
      <a:lt2>
        <a:srgbClr val="FFFFFF"/>
      </a:lt2>
      <a:accent1>
        <a:srgbClr val="732282"/>
      </a:accent1>
      <a:accent2>
        <a:srgbClr val="00747A"/>
      </a:accent2>
      <a:accent3>
        <a:srgbClr val="002664"/>
      </a:accent3>
      <a:accent4>
        <a:srgbClr val="9C9A00"/>
      </a:accent4>
      <a:accent5>
        <a:srgbClr val="B06F00"/>
      </a:accent5>
      <a:accent6>
        <a:srgbClr val="882345"/>
      </a:accent6>
      <a:hlink>
        <a:srgbClr val="002664"/>
      </a:hlink>
      <a:folHlink>
        <a:srgbClr val="882345"/>
      </a:folHlink>
    </a:clrScheme>
    <a:fontScheme name="Ho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me-office-powerpoint-template.potx" id="{0A08B2B8-C7C0-4433-9D91-996F6E752279}" vid="{D82FF47C-E832-42E3-B3A5-D623AB187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TaxCatchAll"><![CDATA[19;#Corporate Management|93ef41ef-4682-4fab-bd2c-afa4579842cf;#18;#Performance Reporting ＆ Analysis Unit|6ca15d97-fd14-4eef-86dd-43306492eeb2;#17;#Capabilities and Resources Group|d06be01d-00a1-4048-a6c4-c027f34bc366;#16;#HOPROCIW-4-1|f6eb334c-3702-418e-b7d5-2db4393db3d0;#1;#Non Specific|6e3be155-6747-46d3-ae25-d84508c9cef7]]></LongProp>
</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HO document" ma:contentTypeID="0x010100A5BF1C78D9F64B679A5EBDE1C6598EBC0100D9E1B04092FAB24A9119A8B80F832A4E" ma:contentTypeVersion="16" ma:contentTypeDescription="Create a new document." ma:contentTypeScope="" ma:versionID="a83772399072726b080fecb734b92565">
  <xsd:schema xmlns:xsd="http://www.w3.org/2001/XMLSchema" xmlns:xs="http://www.w3.org/2001/XMLSchema" xmlns:p="http://schemas.microsoft.com/office/2006/metadata/properties" xmlns:ns2="60b4899e-55b4-4231-8241-12d69350e134" xmlns:ns3="88cbd5ec-0dc2-440d-ad2e-f516b8ac4960" xmlns:ns4="aa79b271-6749-47a6-9e21-da4ddeefcbe5" targetNamespace="http://schemas.microsoft.com/office/2006/metadata/properties" ma:root="true" ma:fieldsID="a57b1d7fb35b19846236c717d0a66bc9" ns2:_="" ns3:_="" ns4:_="">
    <xsd:import namespace="60b4899e-55b4-4231-8241-12d69350e134"/>
    <xsd:import namespace="88cbd5ec-0dc2-440d-ad2e-f516b8ac4960"/>
    <xsd:import namespace="aa79b271-6749-47a6-9e21-da4ddeefcbe5"/>
    <xsd:element name="properties">
      <xsd:complexType>
        <xsd:sequence>
          <xsd:element name="documentManagement">
            <xsd:complexType>
              <xsd:all>
                <xsd:element ref="ns2:i8d248d2f27048728597da4d9cc9bde9" minOccurs="0"/>
                <xsd:element ref="ns3:TaxCatchAll" minOccurs="0"/>
                <xsd:element ref="ns3:TaxCatchAllLabel" minOccurs="0"/>
                <xsd:element ref="ns2:ie640504e2964b25856743efbfa846d6" minOccurs="0"/>
                <xsd:element ref="ns2:id2a76e1917c4be6961e12b425f79256" minOccurs="0"/>
                <xsd:element ref="ns2:HOworkspaceType" minOccurs="0"/>
                <xsd:element ref="ns2:HOMigrated" minOccurs="0"/>
                <xsd:element ref="ns3:lae2bfa7b6474897ab4a53f76ea236c7" minOccurs="0"/>
                <xsd:element ref="ns4:MediaServiceMetadata" minOccurs="0"/>
                <xsd:element ref="ns4:MediaServiceFastMetadata" minOccurs="0"/>
                <xsd:element ref="ns3:SharedWithUsers" minOccurs="0"/>
                <xsd:element ref="ns3:SharedWithDetails" minOccurs="0"/>
                <xsd:element ref="ns4:MediaServiceObjectDetectorVersions" minOccurs="0"/>
                <xsd:element ref="ns4:MediaServiceSearchProperties"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899e-55b4-4231-8241-12d69350e134" elementFormDefault="qualified">
    <xsd:import namespace="http://schemas.microsoft.com/office/2006/documentManagement/types"/>
    <xsd:import namespace="http://schemas.microsoft.com/office/infopath/2007/PartnerControls"/>
    <xsd:element name="i8d248d2f27048728597da4d9cc9bde9" ma:index="8" nillable="true" ma:displayName="Government Security Classification_0" ma:hidden="true" ma:internalName="i8d248d2f27048728597da4d9cc9bde9">
      <xsd:simpleType>
        <xsd:restriction base="dms:Note"/>
      </xsd:simpleType>
    </xsd:element>
    <xsd:element name="ie640504e2964b25856743efbfa846d6" ma:index="12" ma:taxonomy="true" ma:internalName="ie640504e2964b25856743efbfa846d6" ma:taxonomyFieldName="HOCopyrightLevel" ma:displayName="Copyright level" ma:readOnly="false" ma:default="3;#Crown|69589897-2828-4761-976e-717fd8e631c9" ma:fieldId="{cf401361-b24e-474c-b011-be6eb76c0e76}" ma:sspId="93e580ec-c125-41f3-a307-e1c841722a86" ma:termSetId="bdd694c6-7266-48f2-93d6-d15992cd203e" ma:anchorId="00000000-0000-0000-0000-000000000000" ma:open="false" ma:isKeyword="false">
      <xsd:complexType>
        <xsd:sequence>
          <xsd:element ref="pc:Terms" minOccurs="0" maxOccurs="1"/>
        </xsd:sequence>
      </xsd:complexType>
    </xsd:element>
    <xsd:element name="id2a76e1917c4be6961e12b425f79256" ma:index="14" nillable="true" ma:taxonomy="true" ma:internalName="id2a76e1917c4be6961e12b425f79256" ma:taxonomyFieldName="HOBusinessUnit" ma:displayName="Business unit" ma:default="11;#Windrush Compensation Operations (P)|073940f9-73c0-4e1f-9248-c037256051c6" ma:fieldId="{3b5e598a-f171-4153-9648-acf311d7477b}" ma:sspId="93e580ec-c125-41f3-a307-e1c841722a86" ma:termSetId="55eb802e-fbca-455b-a7d2-d5919d4ea3d2" ma:anchorId="00000000-0000-0000-0000-000000000000" ma:open="false" ma:isKeyword="false">
      <xsd:complexType>
        <xsd:sequence>
          <xsd:element ref="pc:Terms" minOccurs="0" maxOccurs="1"/>
        </xsd:sequence>
      </xsd:complexType>
    </xsd:element>
    <xsd:element name="HOworkspaceType" ma:index="16" nillable="true" ma:displayName="Workspace type" ma:default="Continuous Teamwork" ma:internalName="HOworkspaceType">
      <xsd:simpleType>
        <xsd:restriction base="dms:Text"/>
      </xsd:simpleType>
    </xsd:element>
    <xsd:element name="HOMigrated" ma:index="17" nillable="true" ma:displayName="Migrated" ma:default="0" ma:internalName="HOMigra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cbd5ec-0dc2-440d-ad2e-f516b8ac4960"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f584044c-7466-4a11-a676-5a959a8b5a3d}" ma:internalName="TaxCatchAll" ma:showField="CatchAllData" ma:web="88cbd5ec-0dc2-440d-ad2e-f516b8ac496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84044c-7466-4a11-a676-5a959a8b5a3d}" ma:internalName="TaxCatchAllLabel" ma:readOnly="true" ma:showField="CatchAllDataLabel" ma:web="88cbd5ec-0dc2-440d-ad2e-f516b8ac4960">
      <xsd:complexType>
        <xsd:complexContent>
          <xsd:extension base="dms:MultiChoiceLookup">
            <xsd:sequence>
              <xsd:element name="Value" type="dms:Lookup" maxOccurs="unbounded" minOccurs="0" nillable="true"/>
            </xsd:sequence>
          </xsd:extension>
        </xsd:complexContent>
      </xsd:complexType>
    </xsd:element>
    <xsd:element name="lae2bfa7b6474897ab4a53f76ea236c7" ma:index="18" ma:taxonomy="true" ma:internalName="lae2bfa7b6474897ab4a53f76ea236c7" ma:taxonomyFieldName="HOGovernmentSecurityClassification" ma:displayName="Government Security Classification" ma:readOnly="false" ma:default="2;#Official|14c80daa-741b-422c-9722-f71693c9ede4" ma:fieldId="{5ae2bfa7-b647-4897-ab4a-53f76ea236c7}" ma:sspId="93e580ec-c125-41f3-a307-e1c841722a86" ma:termSetId="56209604-fc17-4ace-9b7b-f45f0f17d50b"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79b271-6749-47a6-9e21-da4ddeefcbe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3e580ec-c125-41f3-a307-e1c841722a86" ma:termSetId="09814cd3-568e-fe90-9814-8d621ff8fb84" ma:anchorId="fba54fb3-c3e1-fe81-a776-ca4b69148c4d" ma:open="true" ma:isKeyword="false">
      <xsd:complexType>
        <xsd:sequence>
          <xsd:element ref="pc:Terms" minOccurs="0" maxOccurs="1"/>
        </xsd:sequence>
      </xsd:complexType>
    </xsd:element>
    <xsd:element name="MediaServiceDateTaken" ma:index="27" nillable="true" ma:displayName="MediaServiceDateTaken" ma:hidden="true" ma:indexed="true" ma:internalName="MediaServiceDateTaken"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Location" ma:index="3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8cbd5ec-0dc2-440d-ad2e-f516b8ac4960">
      <Value>3</Value>
      <Value>2</Value>
      <Value>50</Value>
    </TaxCatchAll>
    <HOMigrated xmlns="60b4899e-55b4-4231-8241-12d69350e134">false</HOMigrated>
    <lae2bfa7b6474897ab4a53f76ea236c7 xmlns="88cbd5ec-0dc2-440d-ad2e-f516b8ac4960">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lcf76f155ced4ddcb4097134ff3c332f xmlns="aa79b271-6749-47a6-9e21-da4ddeefcbe5">
      <Terms xmlns="http://schemas.microsoft.com/office/infopath/2007/PartnerControls"/>
    </lcf76f155ced4ddcb4097134ff3c332f>
    <i8d248d2f27048728597da4d9cc9bde9 xmlns="60b4899e-55b4-4231-8241-12d69350e134" xsi:nil="true"/>
    <ie640504e2964b25856743efbfa846d6 xmlns="60b4899e-55b4-4231-8241-12d69350e134">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ie640504e2964b25856743efbfa846d6>
    <id2a76e1917c4be6961e12b425f79256 xmlns="60b4899e-55b4-4231-8241-12d69350e134">
      <Terms xmlns="http://schemas.microsoft.com/office/infopath/2007/PartnerControls">
        <TermInfo xmlns="http://schemas.microsoft.com/office/infopath/2007/PartnerControls">
          <TermName xmlns="http://schemas.microsoft.com/office/infopath/2007/PartnerControls">Strategy Directorate (SD)</TermName>
          <TermId xmlns="http://schemas.microsoft.com/office/infopath/2007/PartnerControls">b145e95e-9efa-48e0-925b-ea98cc58a7ae</TermId>
        </TermInfo>
      </Terms>
    </id2a76e1917c4be6961e12b425f79256>
    <HOworkspaceType xmlns="60b4899e-55b4-4231-8241-12d69350e134">Continuous Teamwork</HOworkspaceType>
    <SharedWithUsers xmlns="88cbd5ec-0dc2-440d-ad2e-f516b8ac4960">
      <UserInfo>
        <DisplayName>Victoria Garmant (KIMU)</DisplayName>
        <AccountId>491</AccountId>
        <AccountType/>
      </UserInfo>
      <UserInfo>
        <DisplayName>Bernard Lane</DisplayName>
        <AccountId>492</AccountId>
        <AccountType/>
      </UserInfo>
      <UserInfo>
        <DisplayName>Lauren Charlton</DisplayName>
        <AccountId>493</AccountId>
        <AccountType/>
      </UserInfo>
      <UserInfo>
        <DisplayName>Simon Iveson</DisplayName>
        <AccountId>494</AccountId>
        <AccountType/>
      </UserInfo>
      <UserInfo>
        <DisplayName>Sally Parkinson</DisplayName>
        <AccountId>495</AccountId>
        <AccountType/>
      </UserInfo>
      <UserInfo>
        <DisplayName>Kate Stewart (Home Office)</DisplayName>
        <AccountId>496</AccountId>
        <AccountType/>
      </UserInfo>
      <UserInfo>
        <DisplayName>Kristian Fernandez</DisplayName>
        <AccountId>497</AccountId>
        <AccountType/>
      </UserInfo>
    </SharedWithUsers>
  </documentManagement>
</p:properties>
</file>

<file path=customXml/itemProps1.xml><?xml version="1.0" encoding="utf-8"?>
<ds:datastoreItem xmlns:ds="http://schemas.openxmlformats.org/officeDocument/2006/customXml" ds:itemID="{8FB6FE61-C0B5-4C70-AEA9-3F9FBAF0F580}">
  <ds:schemaRefs>
    <ds:schemaRef ds:uri=""/>
    <ds:schemaRef ds:uri="http://schemas.microsoft.com/office/2006/metadata/longProperties"/>
  </ds:schemaRefs>
</ds:datastoreItem>
</file>

<file path=customXml/itemProps2.xml><?xml version="1.0" encoding="utf-8"?>
<ds:datastoreItem xmlns:ds="http://schemas.openxmlformats.org/officeDocument/2006/customXml" ds:itemID="{5613C62E-4024-4234-9A30-EFCB70C296E3}">
  <ds:schemaRefs>
    <ds:schemaRef ds:uri="http://schemas.microsoft.com/sharepoint/v3/contenttype/forms"/>
  </ds:schemaRefs>
</ds:datastoreItem>
</file>

<file path=customXml/itemProps3.xml><?xml version="1.0" encoding="utf-8"?>
<ds:datastoreItem xmlns:ds="http://schemas.openxmlformats.org/officeDocument/2006/customXml" ds:itemID="{189A8668-0686-49B2-A41A-95A82A84D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899e-55b4-4231-8241-12d69350e134"/>
    <ds:schemaRef ds:uri="88cbd5ec-0dc2-440d-ad2e-f516b8ac4960"/>
    <ds:schemaRef ds:uri="aa79b271-6749-47a6-9e21-da4ddeefc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75AB55-7684-4274-ADAA-07FC3B34286F}">
  <ds:schemaRefs>
    <ds:schemaRef ds:uri="http://www.w3.org/XML/1998/namespace"/>
    <ds:schemaRef ds:uri="http://schemas.microsoft.com/office/2006/documentManagement/types"/>
    <ds:schemaRef ds:uri="http://schemas.microsoft.com/office/infopath/2007/PartnerControls"/>
    <ds:schemaRef ds:uri="60b4899e-55b4-4231-8241-12d69350e134"/>
    <ds:schemaRef ds:uri="http://schemas.openxmlformats.org/package/2006/metadata/core-properties"/>
    <ds:schemaRef ds:uri="http://purl.org/dc/dcmitype/"/>
    <ds:schemaRef ds:uri="http://schemas.microsoft.com/office/2006/metadata/properties"/>
    <ds:schemaRef ds:uri="http://purl.org/dc/elements/1.1/"/>
    <ds:schemaRef ds:uri="aa79b271-6749-47a6-9e21-da4ddeefcbe5"/>
    <ds:schemaRef ds:uri="88cbd5ec-0dc2-440d-ad2e-f516b8ac4960"/>
    <ds:schemaRef ds:uri="http://purl.org/dc/terms/"/>
  </ds:schemaRefs>
</ds:datastoreItem>
</file>

<file path=docProps/app.xml><?xml version="1.0" encoding="utf-8"?>
<Properties xmlns="http://schemas.openxmlformats.org/officeDocument/2006/extended-properties" xmlns:vt="http://schemas.openxmlformats.org/officeDocument/2006/docPropsVTypes">
  <Template>ho_templates_powerpoint</Template>
  <TotalTime>1007</TotalTime>
  <Words>4143</Words>
  <Application>Microsoft Office PowerPoint</Application>
  <PresentationFormat>A3 Paper (297x420 mm)</PresentationFormat>
  <Paragraphs>633</Paragraphs>
  <Slides>37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Garamond</vt:lpstr>
      <vt:lpstr>Segoe UI</vt:lpstr>
      <vt:lpstr>Symbol</vt:lpstr>
      <vt:lpstr>Times New Roman</vt:lpstr>
      <vt:lpstr>Office Theme</vt:lpstr>
      <vt:lpstr> Windrush Compensation Advocacy Support Fund (WCASF)     Year 2 - Information Session  Hosted by the Home Office WCASF Team  </vt:lpstr>
      <vt:lpstr> Agenda </vt:lpstr>
      <vt:lpstr> Purpose and Objectives</vt:lpstr>
      <vt:lpstr> Eligibility for Year 2 </vt:lpstr>
      <vt:lpstr> Geographical Coverage</vt:lpstr>
      <vt:lpstr>Pop-up Hubs</vt:lpstr>
      <vt:lpstr> </vt:lpstr>
      <vt:lpstr> </vt:lpstr>
      <vt:lpstr> </vt:lpstr>
      <vt:lpstr> </vt:lpstr>
      <vt:lpstr> Application Process </vt:lpstr>
      <vt:lpstr>Competition Process</vt:lpstr>
      <vt:lpstr> Key Dates</vt:lpstr>
      <vt:lpstr> Assessment Questions</vt:lpstr>
      <vt:lpstr> Assessment Questions</vt:lpstr>
      <vt:lpstr> Assessment Questions</vt:lpstr>
      <vt:lpstr> Assessment Questions</vt:lpstr>
      <vt:lpstr> Assessment Questions</vt:lpstr>
      <vt:lpstr> Assessment Questions</vt:lpstr>
      <vt:lpstr> Assessment Questions</vt:lpstr>
      <vt:lpstr> Assessment Questions</vt:lpstr>
      <vt:lpstr> Assessment Questions</vt:lpstr>
      <vt:lpstr> Assessment Questions</vt:lpstr>
      <vt:lpstr> Assessment Questions</vt:lpstr>
      <vt:lpstr> Assessment Questions</vt:lpstr>
      <vt:lpstr>Find a Grant </vt:lpstr>
      <vt:lpstr> Find a Grant</vt:lpstr>
      <vt:lpstr>Find a Grant </vt:lpstr>
      <vt:lpstr>Find a Grant</vt:lpstr>
      <vt:lpstr>Find a Grant</vt:lpstr>
      <vt:lpstr>Find a Grant</vt:lpstr>
      <vt:lpstr>Find a Grant</vt:lpstr>
      <vt:lpstr>Find a Grant</vt:lpstr>
      <vt:lpstr> Find a Grant</vt:lpstr>
      <vt:lpstr> Further Information </vt:lpstr>
      <vt:lpstr> Questions?</vt:lpstr>
      <vt:lpstr> Links and Resources </vt:lpstr>
    </vt:vector>
  </TitlesOfParts>
  <Company>Home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 Office</dc:creator>
  <cp:lastModifiedBy>Madeline Briggs</cp:lastModifiedBy>
  <cp:revision>28</cp:revision>
  <cp:lastPrinted>2020-01-13T16:00:07Z</cp:lastPrinted>
  <dcterms:created xsi:type="dcterms:W3CDTF">2014-03-20T12:29:02Z</dcterms:created>
  <dcterms:modified xsi:type="dcterms:W3CDTF">2026-01-23T14:19:33Z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0x010100A5BF1C78D9F64B679A5EBDE1C6598EBC0100D9E1B04092FAB24A9119A8B80F832A4E</vt:lpwstr>
  </property>
  <property fmtid="{D5CDD505-2E9C-101B-9397-08002B2CF9AE}" pid="3" name="_dlc_policyId">
    <vt:lpwstr>0x01010013C1D610CEDDE9499BC03C1C1CDDDA2306|-1567044647</vt:lpwstr>
  </property>
  <property fmtid="{D5CDD505-2E9C-101B-9397-08002B2CF9AE}" pid="4"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5" name="_dlc_DocIdItemGuid">
    <vt:lpwstr>bc9eb8f9-d3e4-47b0-81c6-aca9830ac299</vt:lpwstr>
  </property>
  <property fmtid="{D5CDD505-2E9C-101B-9397-08002B2CF9AE}" pid="6" name="Directorate/Group Level">
    <vt:lpwstr>17;#Capabilities and Resources Group|d06be01d-00a1-4048-a6c4-c027f34bc366</vt:lpwstr>
  </property>
  <property fmtid="{D5CDD505-2E9C-101B-9397-08002B2CF9AE}" pid="7" name="Content Classification">
    <vt:lpwstr>1;#Non Specific|6e3be155-6747-46d3-ae25-d84508c9cef7</vt:lpwstr>
  </property>
  <property fmtid="{D5CDD505-2E9C-101B-9397-08002B2CF9AE}" pid="8" name="Business Function Level 1">
    <vt:lpwstr>19;#Corporate Management|93ef41ef-4682-4fab-bd2c-afa4579842cf</vt:lpwstr>
  </property>
  <property fmtid="{D5CDD505-2E9C-101B-9397-08002B2CF9AE}" pid="9" name="Business Unit Level">
    <vt:lpwstr>18;#Performance Reporting ＆ Analysis Unit|6ca15d97-fd14-4eef-86dd-43306492eeb2</vt:lpwstr>
  </property>
  <property fmtid="{D5CDD505-2E9C-101B-9397-08002B2CF9AE}" pid="10" name="Prcs Site ID">
    <vt:lpwstr>16;#HOPROCIW-4-1|f6eb334c-3702-418e-b7d5-2db4393db3d0</vt:lpwstr>
  </property>
  <property fmtid="{D5CDD505-2E9C-101B-9397-08002B2CF9AE}" pid="11" name="_dlc_ExpireDate">
    <vt:lpwstr>2019-01-19T15:58:33Z</vt:lpwstr>
  </property>
  <property fmtid="{D5CDD505-2E9C-101B-9397-08002B2CF9AE}" pid="12" name="_dlc_DocId">
    <vt:lpwstr>HOPROCIW-1294581791-76934</vt:lpwstr>
  </property>
  <property fmtid="{D5CDD505-2E9C-101B-9397-08002B2CF9AE}" pid="13" name="_dlc_DocIdUrl">
    <vt:lpwstr>https://teams.ho.cedrm.fgs-cloud.com/sites/PROCIW/CRRTPROC/_layouts/DocIdRedir.aspx?ID=HOPROCIW-1294581791-76934, HOPROCIW-1294581791-76934</vt:lpwstr>
  </property>
  <property fmtid="{D5CDD505-2E9C-101B-9397-08002B2CF9AE}" pid="14" name="Business Function Level 2">
    <vt:lpwstr/>
  </property>
  <property fmtid="{D5CDD505-2E9C-101B-9397-08002B2CF9AE}" pid="15" name="Business Function Level 3">
    <vt:lpwstr/>
  </property>
  <property fmtid="{D5CDD505-2E9C-101B-9397-08002B2CF9AE}" pid="16" name="HOBusinessUnit">
    <vt:lpwstr>50;#Strategy Directorate (SD)|b145e95e-9efa-48e0-925b-ea98cc58a7ae</vt:lpwstr>
  </property>
  <property fmtid="{D5CDD505-2E9C-101B-9397-08002B2CF9AE}" pid="17" name="HOCopyrightLevel">
    <vt:lpwstr>3;#Crown|69589897-2828-4761-976e-717fd8e631c9</vt:lpwstr>
  </property>
  <property fmtid="{D5CDD505-2E9C-101B-9397-08002B2CF9AE}" pid="18" name="HOGovernmentSecurityClassification">
    <vt:lpwstr>2;#Official|14c80daa-741b-422c-9722-f71693c9ede4</vt:lpwstr>
  </property>
  <property fmtid="{D5CDD505-2E9C-101B-9397-08002B2CF9AE}" pid="19" name="HOSiteType">
    <vt:lpwstr>7;#Policy – Significant|b8faeb8d-1a87-44bd-8153-bff3c10363ae</vt:lpwstr>
  </property>
  <property fmtid="{D5CDD505-2E9C-101B-9397-08002B2CF9AE}" pid="20" name="SharedWithUsers">
    <vt:lpwstr>522;#Victoria Garmant (KIMU);#523;#Bernard Lane;#524;#Lauren Charlton;#525;#Simon Iveson;#526;#Sally Parkinson;#527;#Kate Stewart (Home Office);#528;#Kristian Fernandez</vt:lpwstr>
  </property>
  <property fmtid="{D5CDD505-2E9C-101B-9397-08002B2CF9AE}" pid="21" name="MediaServiceImageTags">
    <vt:lpwstr/>
  </property>
  <property fmtid="{D5CDD505-2E9C-101B-9397-08002B2CF9AE}" pid="22" name="Order">
    <vt:r8>5902900</vt:r8>
  </property>
  <property fmtid="{D5CDD505-2E9C-101B-9397-08002B2CF9AE}" pid="23" name="HOFrom">
    <vt:lpwstr/>
  </property>
  <property fmtid="{D5CDD505-2E9C-101B-9397-08002B2CF9AE}" pid="24" name="xd_ProgID">
    <vt:lpwstr/>
  </property>
  <property fmtid="{D5CDD505-2E9C-101B-9397-08002B2CF9AE}" pid="25" name="ComplianceAssetId">
    <vt:lpwstr/>
  </property>
  <property fmtid="{D5CDD505-2E9C-101B-9397-08002B2CF9AE}" pid="26" name="TemplateUrl">
    <vt:lpwstr/>
  </property>
  <property fmtid="{D5CDD505-2E9C-101B-9397-08002B2CF9AE}" pid="27" name="HOCC">
    <vt:lpwstr/>
  </property>
  <property fmtid="{D5CDD505-2E9C-101B-9397-08002B2CF9AE}" pid="28" name="_ExtendedDescription">
    <vt:lpwstr/>
  </property>
  <property fmtid="{D5CDD505-2E9C-101B-9397-08002B2CF9AE}" pid="29" name="TriggerFlowInfo">
    <vt:lpwstr/>
  </property>
  <property fmtid="{D5CDD505-2E9C-101B-9397-08002B2CF9AE}" pid="30" name="HOTo">
    <vt:lpwstr/>
  </property>
  <property fmtid="{D5CDD505-2E9C-101B-9397-08002B2CF9AE}" pid="31" name="HOSubject">
    <vt:lpwstr/>
  </property>
  <property fmtid="{D5CDD505-2E9C-101B-9397-08002B2CF9AE}" pid="32" name="xd_Signature">
    <vt:bool>false</vt:bool>
  </property>
  <property fmtid="{D5CDD505-2E9C-101B-9397-08002B2CF9AE}" pid="33" name="cf401361b24e474cb011be6eb76c0e76">
    <vt:lpwstr>Crown|69589897-2828-4761-976e-717fd8e631c9</vt:lpwstr>
  </property>
  <property fmtid="{D5CDD505-2E9C-101B-9397-08002B2CF9AE}" pid="34" name="n7493b4506bf40e28c373b1e51a33445">
    <vt:lpwstr>Policy – Significant|b8faeb8d-1a87-44bd-8153-bff3c10363ae</vt:lpwstr>
  </property>
  <property fmtid="{D5CDD505-2E9C-101B-9397-08002B2CF9AE}" pid="35" name="jb5e598af17141539648acf311d7477b">
    <vt:lpwstr>Strategy Directorate (SD)|b145e95e-9efa-48e0-925b-ea98cc58a7ae</vt:lpwstr>
  </property>
</Properties>
</file>