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7"/>
  </p:notesMasterIdLst>
  <p:sldIdLst>
    <p:sldId id="2581" r:id="rId2"/>
    <p:sldId id="2562" r:id="rId3"/>
    <p:sldId id="2563" r:id="rId4"/>
    <p:sldId id="2582" r:id="rId5"/>
    <p:sldId id="2565" r:id="rId6"/>
    <p:sldId id="2566" r:id="rId7"/>
    <p:sldId id="2567" r:id="rId8"/>
    <p:sldId id="2568" r:id="rId9"/>
    <p:sldId id="2569" r:id="rId10"/>
    <p:sldId id="2572" r:id="rId11"/>
    <p:sldId id="2573" r:id="rId12"/>
    <p:sldId id="2586" r:id="rId13"/>
    <p:sldId id="2570" r:id="rId14"/>
    <p:sldId id="2571" r:id="rId15"/>
    <p:sldId id="2574" r:id="rId16"/>
    <p:sldId id="2583" r:id="rId17"/>
    <p:sldId id="2584" r:id="rId18"/>
    <p:sldId id="2585" r:id="rId19"/>
    <p:sldId id="2576" r:id="rId20"/>
    <p:sldId id="2577" r:id="rId21"/>
    <p:sldId id="2578" r:id="rId22"/>
    <p:sldId id="2579" r:id="rId23"/>
    <p:sldId id="2580" r:id="rId24"/>
    <p:sldId id="2588" r:id="rId25"/>
    <p:sldId id="258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bt Advice Modernisation Fund" id="{8AC7D124-41E6-485D-A2F8-1C7DE9DA035E}">
          <p14:sldIdLst>
            <p14:sldId id="2581"/>
            <p14:sldId id="2562"/>
          </p14:sldIdLst>
        </p14:section>
        <p14:section name="Debt Advice Modernisation Fund Overview" id="{8A49319F-29EE-4425-A920-A186825C65F2}">
          <p14:sldIdLst>
            <p14:sldId id="2563"/>
            <p14:sldId id="2582"/>
          </p14:sldIdLst>
        </p14:section>
        <p14:section name="Eligibility Criteria" id="{951E391B-2B8D-425C-958F-509AA8C3C9C7}">
          <p14:sldIdLst>
            <p14:sldId id="2565"/>
            <p14:sldId id="2566"/>
            <p14:sldId id="2567"/>
          </p14:sldIdLst>
        </p14:section>
        <p14:section name="Consortium Applications" id="{C6EA6307-25FA-48AC-87F9-534B6F3E3351}">
          <p14:sldIdLst>
            <p14:sldId id="2568"/>
            <p14:sldId id="2569"/>
            <p14:sldId id="2572"/>
            <p14:sldId id="2573"/>
            <p14:sldId id="2586"/>
          </p14:sldIdLst>
        </p14:section>
        <p14:section name="Project Focus Areas" id="{4A29446C-213D-49A3-9B8A-AB8D13032AA9}">
          <p14:sldIdLst>
            <p14:sldId id="2570"/>
            <p14:sldId id="2571"/>
          </p14:sldIdLst>
        </p14:section>
        <p14:section name="Evaluation Criteria" id="{4530A343-6CF2-4960-BEB5-E5D015BA580D}">
          <p14:sldIdLst>
            <p14:sldId id="2574"/>
            <p14:sldId id="2583"/>
            <p14:sldId id="2584"/>
            <p14:sldId id="2585"/>
          </p14:sldIdLst>
        </p14:section>
        <p14:section name="Reporting and Accountability" id="{3A50421F-5E41-417F-BAD5-EB77B7A939B6}">
          <p14:sldIdLst>
            <p14:sldId id="2576"/>
            <p14:sldId id="2577"/>
          </p14:sldIdLst>
        </p14:section>
        <p14:section name="Application Process" id="{85AD9645-5DD3-4AE0-BD98-8FA5B3C144BE}">
          <p14:sldIdLst>
            <p14:sldId id="2578"/>
            <p14:sldId id="2579"/>
          </p14:sldIdLst>
        </p14:section>
        <p14:section name="Conclusion" id="{723155EC-ED67-4FDA-A05C-77DC6A061E9B}">
          <p14:sldIdLst>
            <p14:sldId id="2580"/>
            <p14:sldId id="2588"/>
            <p14:sldId id="258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E7DD2F-B357-4E5E-B9A6-DCCA60A180DD}" type="datetimeFigureOut">
              <a:rPr lang="en-GB" smtClean="0"/>
              <a:t>09/05/2025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669293-2A0B-46E9-850A-E3BF43C0C0E8}" type="slidenum">
              <a:rPr lang="en-GB" smtClean="0"/>
              <a:t>‹#›</a:t>
            </a:fld>
            <a:endParaRPr lang="en-GB"/>
          </a:p>
        </p:txBody>
      </p:sp>
    </p:spTree>
    <p:extLst>
      <p:ext uri="{BB962C8B-B14F-4D97-AF65-F5344CB8AC3E}">
        <p14:creationId xmlns:p14="http://schemas.microsoft.com/office/powerpoint/2010/main" val="1837061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1D2BAC-C5BF-4BEE-BE81-A03E59AF2194}" type="slidenum">
              <a:rPr lang="en-GB" smtClean="0"/>
              <a:t>2</a:t>
            </a:fld>
            <a:endParaRPr lang="en-GB"/>
          </a:p>
        </p:txBody>
      </p:sp>
    </p:spTree>
    <p:extLst>
      <p:ext uri="{BB962C8B-B14F-4D97-AF65-F5344CB8AC3E}">
        <p14:creationId xmlns:p14="http://schemas.microsoft.com/office/powerpoint/2010/main" val="3364367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1D2BAC-C5BF-4BEE-BE81-A03E59AF2194}" type="slidenum">
              <a:rPr lang="en-GB" smtClean="0"/>
              <a:t>11</a:t>
            </a:fld>
            <a:endParaRPr lang="en-GB"/>
          </a:p>
        </p:txBody>
      </p:sp>
    </p:spTree>
    <p:extLst>
      <p:ext uri="{BB962C8B-B14F-4D97-AF65-F5344CB8AC3E}">
        <p14:creationId xmlns:p14="http://schemas.microsoft.com/office/powerpoint/2010/main" val="3592554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0669293-2A0B-46E9-850A-E3BF43C0C0E8}" type="slidenum">
              <a:rPr lang="en-GB" smtClean="0"/>
              <a:t>12</a:t>
            </a:fld>
            <a:endParaRPr lang="en-GB"/>
          </a:p>
        </p:txBody>
      </p:sp>
    </p:spTree>
    <p:extLst>
      <p:ext uri="{BB962C8B-B14F-4D97-AF65-F5344CB8AC3E}">
        <p14:creationId xmlns:p14="http://schemas.microsoft.com/office/powerpoint/2010/main" val="278159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1D2BAC-C5BF-4BEE-BE81-A03E59AF2194}" type="slidenum">
              <a:rPr lang="en-GB" smtClean="0"/>
              <a:t>13</a:t>
            </a:fld>
            <a:endParaRPr lang="en-GB"/>
          </a:p>
        </p:txBody>
      </p:sp>
    </p:spTree>
    <p:extLst>
      <p:ext uri="{BB962C8B-B14F-4D97-AF65-F5344CB8AC3E}">
        <p14:creationId xmlns:p14="http://schemas.microsoft.com/office/powerpoint/2010/main" val="3147015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1D2BAC-C5BF-4BEE-BE81-A03E59AF2194}" type="slidenum">
              <a:rPr lang="en-GB" smtClean="0"/>
              <a:t>14</a:t>
            </a:fld>
            <a:endParaRPr lang="en-GB"/>
          </a:p>
        </p:txBody>
      </p:sp>
    </p:spTree>
    <p:extLst>
      <p:ext uri="{BB962C8B-B14F-4D97-AF65-F5344CB8AC3E}">
        <p14:creationId xmlns:p14="http://schemas.microsoft.com/office/powerpoint/2010/main" val="3322332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1D2BAC-C5BF-4BEE-BE81-A03E59AF2194}" type="slidenum">
              <a:rPr lang="en-GB" smtClean="0"/>
              <a:t>15</a:t>
            </a:fld>
            <a:endParaRPr lang="en-GB"/>
          </a:p>
        </p:txBody>
      </p:sp>
    </p:spTree>
    <p:extLst>
      <p:ext uri="{BB962C8B-B14F-4D97-AF65-F5344CB8AC3E}">
        <p14:creationId xmlns:p14="http://schemas.microsoft.com/office/powerpoint/2010/main" val="2630108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GB" dirty="0"/>
          </a:p>
        </p:txBody>
      </p:sp>
      <p:sp>
        <p:nvSpPr>
          <p:cNvPr id="4" name="Slide Number Placeholder 3"/>
          <p:cNvSpPr>
            <a:spLocks noGrp="1"/>
          </p:cNvSpPr>
          <p:nvPr>
            <p:ph type="sldNum" sz="quarter" idx="5"/>
          </p:nvPr>
        </p:nvSpPr>
        <p:spPr/>
        <p:txBody>
          <a:bodyPr/>
          <a:lstStyle/>
          <a:p>
            <a:fld id="{F0669293-2A0B-46E9-850A-E3BF43C0C0E8}" type="slidenum">
              <a:rPr lang="en-GB" smtClean="0"/>
              <a:t>16</a:t>
            </a:fld>
            <a:endParaRPr lang="en-GB"/>
          </a:p>
        </p:txBody>
      </p:sp>
    </p:spTree>
    <p:extLst>
      <p:ext uri="{BB962C8B-B14F-4D97-AF65-F5344CB8AC3E}">
        <p14:creationId xmlns:p14="http://schemas.microsoft.com/office/powerpoint/2010/main" val="927296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669293-2A0B-46E9-850A-E3BF43C0C0E8}" type="slidenum">
              <a:rPr lang="en-GB" smtClean="0"/>
              <a:t>17</a:t>
            </a:fld>
            <a:endParaRPr lang="en-GB"/>
          </a:p>
        </p:txBody>
      </p:sp>
    </p:spTree>
    <p:extLst>
      <p:ext uri="{BB962C8B-B14F-4D97-AF65-F5344CB8AC3E}">
        <p14:creationId xmlns:p14="http://schemas.microsoft.com/office/powerpoint/2010/main" val="2770371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669293-2A0B-46E9-850A-E3BF43C0C0E8}" type="slidenum">
              <a:rPr lang="en-GB" smtClean="0"/>
              <a:t>18</a:t>
            </a:fld>
            <a:endParaRPr lang="en-GB"/>
          </a:p>
        </p:txBody>
      </p:sp>
    </p:spTree>
    <p:extLst>
      <p:ext uri="{BB962C8B-B14F-4D97-AF65-F5344CB8AC3E}">
        <p14:creationId xmlns:p14="http://schemas.microsoft.com/office/powerpoint/2010/main" val="2640520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1D2BAC-C5BF-4BEE-BE81-A03E59AF2194}" type="slidenum">
              <a:rPr lang="en-GB" smtClean="0"/>
              <a:t>19</a:t>
            </a:fld>
            <a:endParaRPr lang="en-GB"/>
          </a:p>
        </p:txBody>
      </p:sp>
    </p:spTree>
    <p:extLst>
      <p:ext uri="{BB962C8B-B14F-4D97-AF65-F5344CB8AC3E}">
        <p14:creationId xmlns:p14="http://schemas.microsoft.com/office/powerpoint/2010/main" val="1855850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1D2BAC-C5BF-4BEE-BE81-A03E59AF2194}" type="slidenum">
              <a:rPr lang="en-GB" smtClean="0"/>
              <a:t>20</a:t>
            </a:fld>
            <a:endParaRPr lang="en-GB"/>
          </a:p>
        </p:txBody>
      </p:sp>
    </p:spTree>
    <p:extLst>
      <p:ext uri="{BB962C8B-B14F-4D97-AF65-F5344CB8AC3E}">
        <p14:creationId xmlns:p14="http://schemas.microsoft.com/office/powerpoint/2010/main" val="4051814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1D2BAC-C5BF-4BEE-BE81-A03E59AF2194}" type="slidenum">
              <a:rPr lang="en-GB" smtClean="0"/>
              <a:t>3</a:t>
            </a:fld>
            <a:endParaRPr lang="en-GB"/>
          </a:p>
        </p:txBody>
      </p:sp>
    </p:spTree>
    <p:extLst>
      <p:ext uri="{BB962C8B-B14F-4D97-AF65-F5344CB8AC3E}">
        <p14:creationId xmlns:p14="http://schemas.microsoft.com/office/powerpoint/2010/main" val="2875419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1D2BAC-C5BF-4BEE-BE81-A03E59AF2194}" type="slidenum">
              <a:rPr lang="en-GB" smtClean="0"/>
              <a:t>21</a:t>
            </a:fld>
            <a:endParaRPr lang="en-GB"/>
          </a:p>
        </p:txBody>
      </p:sp>
    </p:spTree>
    <p:extLst>
      <p:ext uri="{BB962C8B-B14F-4D97-AF65-F5344CB8AC3E}">
        <p14:creationId xmlns:p14="http://schemas.microsoft.com/office/powerpoint/2010/main" val="39945061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1D2BAC-C5BF-4BEE-BE81-A03E59AF2194}" type="slidenum">
              <a:rPr lang="en-GB" smtClean="0"/>
              <a:t>22</a:t>
            </a:fld>
            <a:endParaRPr lang="en-GB"/>
          </a:p>
        </p:txBody>
      </p:sp>
    </p:spTree>
    <p:extLst>
      <p:ext uri="{BB962C8B-B14F-4D97-AF65-F5344CB8AC3E}">
        <p14:creationId xmlns:p14="http://schemas.microsoft.com/office/powerpoint/2010/main" val="3985082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1D2BAC-C5BF-4BEE-BE81-A03E59AF2194}" type="slidenum">
              <a:rPr lang="en-GB" smtClean="0"/>
              <a:t>23</a:t>
            </a:fld>
            <a:endParaRPr lang="en-GB"/>
          </a:p>
        </p:txBody>
      </p:sp>
    </p:spTree>
    <p:extLst>
      <p:ext uri="{BB962C8B-B14F-4D97-AF65-F5344CB8AC3E}">
        <p14:creationId xmlns:p14="http://schemas.microsoft.com/office/powerpoint/2010/main" val="38487407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0F14B-28DE-A890-A69D-5459200C85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CB0869-82C0-2C08-7BC5-05882D9EBC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31B0F1-0864-F1EE-619B-352882D38A5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1E42AB6-518D-AD3A-2B41-6764F0E271C8}"/>
              </a:ext>
            </a:extLst>
          </p:cNvPr>
          <p:cNvSpPr>
            <a:spLocks noGrp="1"/>
          </p:cNvSpPr>
          <p:nvPr>
            <p:ph type="sldNum" sz="quarter" idx="5"/>
          </p:nvPr>
        </p:nvSpPr>
        <p:spPr/>
        <p:txBody>
          <a:bodyPr/>
          <a:lstStyle/>
          <a:p>
            <a:fld id="{F91D2BAC-C5BF-4BEE-BE81-A03E59AF2194}" type="slidenum">
              <a:rPr lang="en-GB" smtClean="0"/>
              <a:t>24</a:t>
            </a:fld>
            <a:endParaRPr lang="en-GB"/>
          </a:p>
        </p:txBody>
      </p:sp>
    </p:spTree>
    <p:extLst>
      <p:ext uri="{BB962C8B-B14F-4D97-AF65-F5344CB8AC3E}">
        <p14:creationId xmlns:p14="http://schemas.microsoft.com/office/powerpoint/2010/main" val="3723252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669293-2A0B-46E9-850A-E3BF43C0C0E8}" type="slidenum">
              <a:rPr lang="en-GB" smtClean="0"/>
              <a:t>4</a:t>
            </a:fld>
            <a:endParaRPr lang="en-GB"/>
          </a:p>
        </p:txBody>
      </p:sp>
    </p:spTree>
    <p:extLst>
      <p:ext uri="{BB962C8B-B14F-4D97-AF65-F5344CB8AC3E}">
        <p14:creationId xmlns:p14="http://schemas.microsoft.com/office/powerpoint/2010/main" val="1025341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1D2BAC-C5BF-4BEE-BE81-A03E59AF2194}" type="slidenum">
              <a:rPr lang="en-GB" smtClean="0"/>
              <a:t>5</a:t>
            </a:fld>
            <a:endParaRPr lang="en-GB"/>
          </a:p>
        </p:txBody>
      </p:sp>
    </p:spTree>
    <p:extLst>
      <p:ext uri="{BB962C8B-B14F-4D97-AF65-F5344CB8AC3E}">
        <p14:creationId xmlns:p14="http://schemas.microsoft.com/office/powerpoint/2010/main" val="3735653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1D2BAC-C5BF-4BEE-BE81-A03E59AF2194}" type="slidenum">
              <a:rPr lang="en-GB" smtClean="0"/>
              <a:t>6</a:t>
            </a:fld>
            <a:endParaRPr lang="en-GB"/>
          </a:p>
        </p:txBody>
      </p:sp>
    </p:spTree>
    <p:extLst>
      <p:ext uri="{BB962C8B-B14F-4D97-AF65-F5344CB8AC3E}">
        <p14:creationId xmlns:p14="http://schemas.microsoft.com/office/powerpoint/2010/main" val="3235161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1D2BAC-C5BF-4BEE-BE81-A03E59AF2194}" type="slidenum">
              <a:rPr lang="en-GB" smtClean="0"/>
              <a:t>7</a:t>
            </a:fld>
            <a:endParaRPr lang="en-GB"/>
          </a:p>
        </p:txBody>
      </p:sp>
    </p:spTree>
    <p:extLst>
      <p:ext uri="{BB962C8B-B14F-4D97-AF65-F5344CB8AC3E}">
        <p14:creationId xmlns:p14="http://schemas.microsoft.com/office/powerpoint/2010/main" val="3285016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1D2BAC-C5BF-4BEE-BE81-A03E59AF2194}" type="slidenum">
              <a:rPr lang="en-GB" smtClean="0"/>
              <a:t>8</a:t>
            </a:fld>
            <a:endParaRPr lang="en-GB"/>
          </a:p>
        </p:txBody>
      </p:sp>
    </p:spTree>
    <p:extLst>
      <p:ext uri="{BB962C8B-B14F-4D97-AF65-F5344CB8AC3E}">
        <p14:creationId xmlns:p14="http://schemas.microsoft.com/office/powerpoint/2010/main" val="322317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1D2BAC-C5BF-4BEE-BE81-A03E59AF2194}" type="slidenum">
              <a:rPr lang="en-GB" smtClean="0"/>
              <a:t>9</a:t>
            </a:fld>
            <a:endParaRPr lang="en-GB"/>
          </a:p>
        </p:txBody>
      </p:sp>
    </p:spTree>
    <p:extLst>
      <p:ext uri="{BB962C8B-B14F-4D97-AF65-F5344CB8AC3E}">
        <p14:creationId xmlns:p14="http://schemas.microsoft.com/office/powerpoint/2010/main" val="2295121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1D2BAC-C5BF-4BEE-BE81-A03E59AF2194}" type="slidenum">
              <a:rPr lang="en-GB" smtClean="0"/>
              <a:t>10</a:t>
            </a:fld>
            <a:endParaRPr lang="en-GB"/>
          </a:p>
        </p:txBody>
      </p:sp>
    </p:spTree>
    <p:extLst>
      <p:ext uri="{BB962C8B-B14F-4D97-AF65-F5344CB8AC3E}">
        <p14:creationId xmlns:p14="http://schemas.microsoft.com/office/powerpoint/2010/main" val="41318708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Blue">
    <p:bg>
      <p:bgPr>
        <a:solidFill>
          <a:srgbClr val="0F19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3DA8B-2ED0-486B-8F11-9CFD38751A89}"/>
              </a:ext>
            </a:extLst>
          </p:cNvPr>
          <p:cNvSpPr>
            <a:spLocks noGrp="1"/>
          </p:cNvSpPr>
          <p:nvPr>
            <p:ph type="ctrTitle" hasCustomPrompt="1"/>
          </p:nvPr>
        </p:nvSpPr>
        <p:spPr>
          <a:xfrm>
            <a:off x="658814" y="2340281"/>
            <a:ext cx="7846831" cy="1828800"/>
          </a:xfrm>
        </p:spPr>
        <p:txBody>
          <a:bodyPr anchor="t">
            <a:normAutofit/>
          </a:bodyPr>
          <a:lstStyle>
            <a:lvl1pPr algn="l">
              <a:lnSpc>
                <a:spcPct val="100000"/>
              </a:lnSpc>
              <a:defRPr sz="6000">
                <a:solidFill>
                  <a:schemeClr val="tx1"/>
                </a:solidFill>
              </a:defRPr>
            </a:lvl1pPr>
          </a:lstStyle>
          <a:p>
            <a:r>
              <a:rPr lang="en-US"/>
              <a:t>Click to edit </a:t>
            </a:r>
            <a:br>
              <a:rPr lang="en-US"/>
            </a:br>
            <a:r>
              <a:rPr lang="en-US"/>
              <a:t>Master title style</a:t>
            </a:r>
            <a:endParaRPr lang="en-GB"/>
          </a:p>
        </p:txBody>
      </p:sp>
      <p:sp>
        <p:nvSpPr>
          <p:cNvPr id="8" name="Subtitle 2">
            <a:extLst>
              <a:ext uri="{FF2B5EF4-FFF2-40B4-BE49-F238E27FC236}">
                <a16:creationId xmlns:a16="http://schemas.microsoft.com/office/drawing/2014/main" id="{1223B28A-7A54-4D24-868E-4890A440AC70}"/>
              </a:ext>
            </a:extLst>
          </p:cNvPr>
          <p:cNvSpPr>
            <a:spLocks noGrp="1"/>
          </p:cNvSpPr>
          <p:nvPr>
            <p:ph type="subTitle" idx="1"/>
          </p:nvPr>
        </p:nvSpPr>
        <p:spPr>
          <a:xfrm>
            <a:off x="658814" y="4768078"/>
            <a:ext cx="6877049" cy="1224544"/>
          </a:xfrm>
        </p:spPr>
        <p:txBody>
          <a:bodyPr anchor="t">
            <a:normAutofit/>
          </a:bodyPr>
          <a:lstStyle>
            <a:lvl1pPr marL="0" indent="0" algn="l">
              <a:lnSpc>
                <a:spcPts val="2600"/>
              </a:lnSpc>
              <a:spcAft>
                <a:spcPts val="0"/>
              </a:spcAft>
              <a:buNone/>
              <a:defRPr sz="2100">
                <a:solidFill>
                  <a:schemeClr val="tx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1" name="Text Placeholder 8">
            <a:extLst>
              <a:ext uri="{FF2B5EF4-FFF2-40B4-BE49-F238E27FC236}">
                <a16:creationId xmlns:a16="http://schemas.microsoft.com/office/drawing/2014/main" id="{823B4861-52BE-4992-8234-2C6AAB8ACFBE}"/>
              </a:ext>
            </a:extLst>
          </p:cNvPr>
          <p:cNvSpPr>
            <a:spLocks noGrp="1"/>
          </p:cNvSpPr>
          <p:nvPr>
            <p:ph type="body" sz="quarter" idx="10"/>
          </p:nvPr>
        </p:nvSpPr>
        <p:spPr>
          <a:xfrm>
            <a:off x="658814" y="5731421"/>
            <a:ext cx="4364037" cy="803048"/>
          </a:xfrm>
        </p:spPr>
        <p:txBody>
          <a:bodyPr anchor="b">
            <a:normAutofit/>
          </a:bodyPr>
          <a:lstStyle>
            <a:lvl1pPr>
              <a:lnSpc>
                <a:spcPts val="2600"/>
              </a:lnSpc>
              <a:spcAft>
                <a:spcPts val="0"/>
              </a:spcAft>
              <a:defRPr sz="2100" b="0">
                <a:solidFill>
                  <a:schemeClr val="tx1"/>
                </a:solidFill>
                <a:latin typeface="Calibri" panose="020F0502020204030204" pitchFamily="34" charset="0"/>
                <a:cs typeface="Calibri" panose="020F0502020204030204" pitchFamily="34" charset="0"/>
              </a:defRPr>
            </a:lvl1pPr>
            <a:lvl2pPr marL="0" indent="0">
              <a:buNone/>
              <a:defRPr/>
            </a:lvl2pPr>
          </a:lstStyle>
          <a:p>
            <a:pPr lvl="0"/>
            <a:r>
              <a:rPr lang="en-GB"/>
              <a:t>Click to edit Master text styles</a:t>
            </a:r>
          </a:p>
        </p:txBody>
      </p:sp>
      <p:grpSp>
        <p:nvGrpSpPr>
          <p:cNvPr id="3" name="Group 2">
            <a:extLst>
              <a:ext uri="{FF2B5EF4-FFF2-40B4-BE49-F238E27FC236}">
                <a16:creationId xmlns:a16="http://schemas.microsoft.com/office/drawing/2014/main" id="{E6FC6349-7058-ABE5-CF24-C20EE9D58F49}"/>
              </a:ext>
            </a:extLst>
          </p:cNvPr>
          <p:cNvGrpSpPr/>
          <p:nvPr userDrawn="1"/>
        </p:nvGrpSpPr>
        <p:grpSpPr>
          <a:xfrm flipV="1">
            <a:off x="7632700" y="-407"/>
            <a:ext cx="5496562" cy="4075649"/>
            <a:chOff x="7535862" y="2710547"/>
            <a:chExt cx="5593400" cy="4147453"/>
          </a:xfrm>
        </p:grpSpPr>
        <p:sp>
          <p:nvSpPr>
            <p:cNvPr id="4" name="Rectangle 3">
              <a:extLst>
                <a:ext uri="{FF2B5EF4-FFF2-40B4-BE49-F238E27FC236}">
                  <a16:creationId xmlns:a16="http://schemas.microsoft.com/office/drawing/2014/main" id="{071BEDCE-B333-4E7C-07CC-7B472A4F899B}"/>
                </a:ext>
              </a:extLst>
            </p:cNvPr>
            <p:cNvSpPr/>
            <p:nvPr/>
          </p:nvSpPr>
          <p:spPr>
            <a:xfrm>
              <a:off x="7535862" y="5088739"/>
              <a:ext cx="4656138" cy="176926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A95748F-4543-C0E5-49E7-1A45F12B46D0}"/>
                </a:ext>
              </a:extLst>
            </p:cNvPr>
            <p:cNvSpPr/>
            <p:nvPr/>
          </p:nvSpPr>
          <p:spPr>
            <a:xfrm>
              <a:off x="7535863" y="3945739"/>
              <a:ext cx="1990255" cy="2286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6">
              <a:extLst>
                <a:ext uri="{FF2B5EF4-FFF2-40B4-BE49-F238E27FC236}">
                  <a16:creationId xmlns:a16="http://schemas.microsoft.com/office/drawing/2014/main" id="{48A80C8B-A3A3-E483-3DAE-6CAFC38C7759}"/>
                </a:ext>
              </a:extLst>
            </p:cNvPr>
            <p:cNvSpPr/>
            <p:nvPr/>
          </p:nvSpPr>
          <p:spPr>
            <a:xfrm rot="19800000">
              <a:off x="8406806" y="2710547"/>
              <a:ext cx="4722456" cy="2494567"/>
            </a:xfrm>
            <a:custGeom>
              <a:avLst/>
              <a:gdLst>
                <a:gd name="connsiteX0" fmla="*/ 0 w 4722456"/>
                <a:gd name="connsiteY0" fmla="*/ 0 h 2453190"/>
                <a:gd name="connsiteX1" fmla="*/ 4722456 w 4722456"/>
                <a:gd name="connsiteY1" fmla="*/ 0 h 2453190"/>
                <a:gd name="connsiteX2" fmla="*/ 4722456 w 4722456"/>
                <a:gd name="connsiteY2" fmla="*/ 2453190 h 2453190"/>
                <a:gd name="connsiteX3" fmla="*/ 0 w 4722456"/>
                <a:gd name="connsiteY3" fmla="*/ 2453190 h 2453190"/>
                <a:gd name="connsiteX4" fmla="*/ 0 w 4722456"/>
                <a:gd name="connsiteY4" fmla="*/ 0 h 2453190"/>
                <a:gd name="connsiteX0" fmla="*/ 0 w 4722456"/>
                <a:gd name="connsiteY0" fmla="*/ 0 h 2494567"/>
                <a:gd name="connsiteX1" fmla="*/ 4722456 w 4722456"/>
                <a:gd name="connsiteY1" fmla="*/ 0 h 2494567"/>
                <a:gd name="connsiteX2" fmla="*/ 3273794 w 4722456"/>
                <a:gd name="connsiteY2" fmla="*/ 2494567 h 2494567"/>
                <a:gd name="connsiteX3" fmla="*/ 0 w 4722456"/>
                <a:gd name="connsiteY3" fmla="*/ 2453190 h 2494567"/>
                <a:gd name="connsiteX4" fmla="*/ 0 w 4722456"/>
                <a:gd name="connsiteY4" fmla="*/ 0 h 2494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2456" h="2494567">
                  <a:moveTo>
                    <a:pt x="0" y="0"/>
                  </a:moveTo>
                  <a:lnTo>
                    <a:pt x="4722456" y="0"/>
                  </a:lnTo>
                  <a:lnTo>
                    <a:pt x="3273794" y="2494567"/>
                  </a:lnTo>
                  <a:lnTo>
                    <a:pt x="0" y="2453190"/>
                  </a:lnTo>
                  <a:lnTo>
                    <a:pt x="0"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4428274-2A16-8ABB-7AAB-91252E2CB76D}"/>
                </a:ext>
              </a:extLst>
            </p:cNvPr>
            <p:cNvSpPr/>
            <p:nvPr/>
          </p:nvSpPr>
          <p:spPr>
            <a:xfrm>
              <a:off x="9540933" y="3722648"/>
              <a:ext cx="2651067" cy="176926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descr="A logo for a company&#10;&#10;Description automatically generated">
            <a:extLst>
              <a:ext uri="{FF2B5EF4-FFF2-40B4-BE49-F238E27FC236}">
                <a16:creationId xmlns:a16="http://schemas.microsoft.com/office/drawing/2014/main" id="{C74C2E24-7F95-5874-1754-F95AF0F56DA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035706" y="567443"/>
            <a:ext cx="2650634" cy="1236561"/>
          </a:xfrm>
          <a:prstGeom prst="rect">
            <a:avLst/>
          </a:prstGeom>
        </p:spPr>
      </p:pic>
    </p:spTree>
    <p:extLst>
      <p:ext uri="{BB962C8B-B14F-4D97-AF65-F5344CB8AC3E}">
        <p14:creationId xmlns:p14="http://schemas.microsoft.com/office/powerpoint/2010/main" val="174918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1D75B-43B4-4E59-8CF7-8973234A6006}"/>
              </a:ext>
            </a:extLst>
          </p:cNvPr>
          <p:cNvSpPr>
            <a:spLocks noGrp="1"/>
          </p:cNvSpPr>
          <p:nvPr>
            <p:ph type="title"/>
          </p:nvPr>
        </p:nvSpPr>
        <p:spPr>
          <a:xfrm>
            <a:off x="658800" y="449503"/>
            <a:ext cx="8474648" cy="1211003"/>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4C92D897-FB97-4D1A-A23B-A8C4A60792C4}"/>
              </a:ext>
            </a:extLst>
          </p:cNvPr>
          <p:cNvSpPr>
            <a:spLocks noGrp="1"/>
          </p:cNvSpPr>
          <p:nvPr>
            <p:ph idx="1"/>
          </p:nvPr>
        </p:nvSpPr>
        <p:spPr>
          <a:xfrm>
            <a:off x="658811" y="1978701"/>
            <a:ext cx="6877051" cy="4198261"/>
          </a:xfrm>
        </p:spPr>
        <p:txBody>
          <a:bodyPr/>
          <a:lstStyle>
            <a:lvl3pPr>
              <a:buClr>
                <a:srgbClr val="C82A87"/>
              </a:buClr>
              <a:buSzPct val="150000"/>
              <a:defRPr/>
            </a:lvl3pPr>
            <a:lvl4pPr>
              <a:buClr>
                <a:srgbClr val="C82A87"/>
              </a:buClr>
              <a:buSzPct val="150000"/>
              <a:defRPr/>
            </a:lvl4pPr>
            <a:lvl5pPr>
              <a:buClr>
                <a:srgbClr val="C82A87"/>
              </a:buClr>
              <a:buSzPct val="15000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803FFD1F-E11F-4BEE-B1E8-6E12C931683A}"/>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r>
              <a:rPr lang="en-GB"/>
              <a:t>[Document title]</a:t>
            </a:r>
          </a:p>
        </p:txBody>
      </p:sp>
      <p:sp>
        <p:nvSpPr>
          <p:cNvPr id="6" name="Slide Number Placeholder 5">
            <a:extLst>
              <a:ext uri="{FF2B5EF4-FFF2-40B4-BE49-F238E27FC236}">
                <a16:creationId xmlns:a16="http://schemas.microsoft.com/office/drawing/2014/main" id="{B8A42653-082E-499A-8B0E-DDA1FF5A0871}"/>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85452B25-2BA5-41FF-9718-90E0D58FDD67}" type="slidenum">
              <a:rPr lang="en-GB" smtClean="0"/>
              <a:pPr/>
              <a:t>‹#›</a:t>
            </a:fld>
            <a:endParaRPr lang="en-GB"/>
          </a:p>
        </p:txBody>
      </p:sp>
      <p:sp>
        <p:nvSpPr>
          <p:cNvPr id="7" name="TextBox 6">
            <a:extLst>
              <a:ext uri="{FF2B5EF4-FFF2-40B4-BE49-F238E27FC236}">
                <a16:creationId xmlns:a16="http://schemas.microsoft.com/office/drawing/2014/main" id="{BF1F8281-CF42-4DBC-BA42-8A5D511F84BA}"/>
              </a:ext>
            </a:extLst>
          </p:cNvPr>
          <p:cNvSpPr txBox="1"/>
          <p:nvPr userDrawn="1"/>
        </p:nvSpPr>
        <p:spPr>
          <a:xfrm>
            <a:off x="656235" y="6330804"/>
            <a:ext cx="2268842" cy="365125"/>
          </a:xfrm>
          <a:prstGeom prst="rect">
            <a:avLst/>
          </a:prstGeom>
          <a:noFill/>
        </p:spPr>
        <p:txBody>
          <a:bodyPr wrap="square" lIns="0" tIns="0" rIns="0" bIns="0" rtlCol="0" anchor="ctr" anchorCtr="0">
            <a:noAutofit/>
          </a:bodyPr>
          <a:lstStyle/>
          <a:p>
            <a:r>
              <a:rPr lang="en-GB" sz="1200" b="1">
                <a:solidFill>
                  <a:schemeClr val="bg2"/>
                </a:solidFill>
                <a:latin typeface="Calibri" panose="020F0502020204030204" pitchFamily="34" charset="0"/>
                <a:cs typeface="Calibri" panose="020F0502020204030204" pitchFamily="34" charset="0"/>
              </a:rPr>
              <a:t>Money &amp; Pensions Service</a:t>
            </a:r>
          </a:p>
        </p:txBody>
      </p:sp>
    </p:spTree>
    <p:extLst>
      <p:ext uri="{BB962C8B-B14F-4D97-AF65-F5344CB8AC3E}">
        <p14:creationId xmlns:p14="http://schemas.microsoft.com/office/powerpoint/2010/main" val="241415247"/>
      </p:ext>
    </p:extLst>
  </p:cSld>
  <p:clrMapOvr>
    <a:masterClrMapping/>
  </p:clrMapOvr>
  <p:extLst>
    <p:ext uri="{DCECCB84-F9BA-43D5-87BE-67443E8EF086}">
      <p15:sldGuideLst xmlns:p15="http://schemas.microsoft.com/office/powerpoint/2012/main">
        <p15:guide id="1"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amp; Pull-out 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1D75B-43B4-4E59-8CF7-8973234A6006}"/>
              </a:ext>
            </a:extLst>
          </p:cNvPr>
          <p:cNvSpPr>
            <a:spLocks noGrp="1"/>
          </p:cNvSpPr>
          <p:nvPr>
            <p:ph type="title"/>
          </p:nvPr>
        </p:nvSpPr>
        <p:spPr>
          <a:xfrm>
            <a:off x="658800" y="449502"/>
            <a:ext cx="8474648" cy="1211003"/>
          </a:xfrm>
        </p:spPr>
        <p:txBody>
          <a:bodyPr/>
          <a:lstStyle/>
          <a:p>
            <a:r>
              <a:rPr lang="en-GB"/>
              <a:t>Click to edit Master title style</a:t>
            </a:r>
          </a:p>
        </p:txBody>
      </p:sp>
      <p:sp>
        <p:nvSpPr>
          <p:cNvPr id="5" name="Footer Placeholder 4">
            <a:extLst>
              <a:ext uri="{FF2B5EF4-FFF2-40B4-BE49-F238E27FC236}">
                <a16:creationId xmlns:a16="http://schemas.microsoft.com/office/drawing/2014/main" id="{803FFD1F-E11F-4BEE-B1E8-6E12C931683A}"/>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r>
              <a:rPr lang="en-GB"/>
              <a:t>[Document title]</a:t>
            </a:r>
          </a:p>
        </p:txBody>
      </p:sp>
      <p:sp>
        <p:nvSpPr>
          <p:cNvPr id="6" name="Slide Number Placeholder 5">
            <a:extLst>
              <a:ext uri="{FF2B5EF4-FFF2-40B4-BE49-F238E27FC236}">
                <a16:creationId xmlns:a16="http://schemas.microsoft.com/office/drawing/2014/main" id="{B8A42653-082E-499A-8B0E-DDA1FF5A0871}"/>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85452B25-2BA5-41FF-9718-90E0D58FDD67}" type="slidenum">
              <a:rPr lang="en-GB" smtClean="0"/>
              <a:pPr/>
              <a:t>‹#›</a:t>
            </a:fld>
            <a:endParaRPr lang="en-GB"/>
          </a:p>
        </p:txBody>
      </p:sp>
      <p:sp>
        <p:nvSpPr>
          <p:cNvPr id="7" name="TextBox 6">
            <a:extLst>
              <a:ext uri="{FF2B5EF4-FFF2-40B4-BE49-F238E27FC236}">
                <a16:creationId xmlns:a16="http://schemas.microsoft.com/office/drawing/2014/main" id="{BF1F8281-CF42-4DBC-BA42-8A5D511F84BA}"/>
              </a:ext>
            </a:extLst>
          </p:cNvPr>
          <p:cNvSpPr txBox="1"/>
          <p:nvPr userDrawn="1"/>
        </p:nvSpPr>
        <p:spPr>
          <a:xfrm>
            <a:off x="658813" y="6330804"/>
            <a:ext cx="2268842" cy="365125"/>
          </a:xfrm>
          <a:prstGeom prst="rect">
            <a:avLst/>
          </a:prstGeom>
          <a:noFill/>
        </p:spPr>
        <p:txBody>
          <a:bodyPr wrap="square" lIns="0" tIns="0" rIns="0" bIns="0" rtlCol="0" anchor="ctr" anchorCtr="0">
            <a:noAutofit/>
          </a:bodyPr>
          <a:lstStyle/>
          <a:p>
            <a:r>
              <a:rPr lang="en-GB" sz="1200" b="1">
                <a:solidFill>
                  <a:schemeClr val="bg2"/>
                </a:solidFill>
                <a:latin typeface="Calibri" panose="020F0502020204030204" pitchFamily="34" charset="0"/>
                <a:cs typeface="Calibri" panose="020F0502020204030204" pitchFamily="34" charset="0"/>
              </a:rPr>
              <a:t>Money &amp; Pensions Service</a:t>
            </a:r>
          </a:p>
        </p:txBody>
      </p:sp>
      <p:sp>
        <p:nvSpPr>
          <p:cNvPr id="8" name="Text Placeholder 7">
            <a:extLst>
              <a:ext uri="{FF2B5EF4-FFF2-40B4-BE49-F238E27FC236}">
                <a16:creationId xmlns:a16="http://schemas.microsoft.com/office/drawing/2014/main" id="{2F6B6762-CF42-4F7F-88F0-8AA1324C6DFD}"/>
              </a:ext>
            </a:extLst>
          </p:cNvPr>
          <p:cNvSpPr>
            <a:spLocks noGrp="1"/>
          </p:cNvSpPr>
          <p:nvPr>
            <p:ph type="body" sz="quarter" idx="13"/>
          </p:nvPr>
        </p:nvSpPr>
        <p:spPr>
          <a:xfrm>
            <a:off x="7924799" y="1978025"/>
            <a:ext cx="3856039" cy="4198938"/>
          </a:xfrm>
        </p:spPr>
        <p:txBody>
          <a:bodyPr>
            <a:normAutofit/>
          </a:bodyPr>
          <a:lstStyle>
            <a:lvl1pPr>
              <a:lnSpc>
                <a:spcPts val="2700"/>
              </a:lnSpc>
              <a:spcAft>
                <a:spcPts val="0"/>
              </a:spcAft>
              <a:defRPr sz="2500">
                <a:solidFill>
                  <a:schemeClr val="bg2"/>
                </a:solidFill>
              </a:defRPr>
            </a:lvl1pPr>
          </a:lstStyle>
          <a:p>
            <a:pPr lvl="0"/>
            <a:r>
              <a:rPr lang="en-GB"/>
              <a:t>Click to edit Master text styles</a:t>
            </a:r>
          </a:p>
        </p:txBody>
      </p:sp>
      <p:sp>
        <p:nvSpPr>
          <p:cNvPr id="10" name="Content Placeholder 9">
            <a:extLst>
              <a:ext uri="{FF2B5EF4-FFF2-40B4-BE49-F238E27FC236}">
                <a16:creationId xmlns:a16="http://schemas.microsoft.com/office/drawing/2014/main" id="{8E228F7C-8A02-4885-BA00-56CD177858DA}"/>
              </a:ext>
            </a:extLst>
          </p:cNvPr>
          <p:cNvSpPr>
            <a:spLocks noGrp="1"/>
          </p:cNvSpPr>
          <p:nvPr>
            <p:ph sz="quarter" idx="14"/>
          </p:nvPr>
        </p:nvSpPr>
        <p:spPr>
          <a:xfrm>
            <a:off x="659700" y="1978025"/>
            <a:ext cx="6876163" cy="4198938"/>
          </a:xfrm>
        </p:spPr>
        <p:txBody>
          <a:bodyPr numCol="2" spcCol="216000"/>
          <a:lstStyle>
            <a:lvl3pPr>
              <a:buClr>
                <a:srgbClr val="C82A87"/>
              </a:buClr>
              <a:buSzPct val="150000"/>
              <a:defRPr/>
            </a:lvl3pPr>
            <a:lvl4pPr>
              <a:buClr>
                <a:srgbClr val="C82A87"/>
              </a:buClr>
              <a:buSzPct val="150000"/>
              <a:defRPr/>
            </a:lvl4pPr>
            <a:lvl5pPr>
              <a:buClr>
                <a:srgbClr val="C82A87"/>
              </a:buClr>
              <a:buSzPct val="15000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052009243"/>
      </p:ext>
    </p:extLst>
  </p:cSld>
  <p:clrMapOvr>
    <a:masterClrMapping/>
  </p:clrMapOvr>
  <p:extLst>
    <p:ext uri="{DCECCB84-F9BA-43D5-87BE-67443E8EF086}">
      <p15:sldGuideLst xmlns:p15="http://schemas.microsoft.com/office/powerpoint/2012/main">
        <p15:guide id="1" orient="horz" pos="27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amp; Pull-out 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1D75B-43B4-4E59-8CF7-8973234A6006}"/>
              </a:ext>
            </a:extLst>
          </p:cNvPr>
          <p:cNvSpPr>
            <a:spLocks noGrp="1"/>
          </p:cNvSpPr>
          <p:nvPr>
            <p:ph type="title"/>
          </p:nvPr>
        </p:nvSpPr>
        <p:spPr>
          <a:xfrm>
            <a:off x="658800" y="450000"/>
            <a:ext cx="8474648" cy="1211003"/>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4C92D897-FB97-4D1A-A23B-A8C4A60792C4}"/>
              </a:ext>
            </a:extLst>
          </p:cNvPr>
          <p:cNvSpPr>
            <a:spLocks noGrp="1"/>
          </p:cNvSpPr>
          <p:nvPr>
            <p:ph idx="1"/>
          </p:nvPr>
        </p:nvSpPr>
        <p:spPr>
          <a:xfrm>
            <a:off x="658813" y="1978701"/>
            <a:ext cx="6877049" cy="4198261"/>
          </a:xfrm>
        </p:spPr>
        <p:txBody>
          <a:bodyPr numCol="1" spcCol="0"/>
          <a:lstStyle>
            <a:lvl1pPr>
              <a:defRPr>
                <a:solidFill>
                  <a:schemeClr val="bg2"/>
                </a:solidFill>
              </a:defRPr>
            </a:lvl1pPr>
            <a:lvl3pPr>
              <a:buClr>
                <a:srgbClr val="C82A87"/>
              </a:buClr>
              <a:buSzPct val="150000"/>
              <a:defRPr/>
            </a:lvl3pPr>
            <a:lvl4pPr>
              <a:buClr>
                <a:srgbClr val="C82A87"/>
              </a:buClr>
              <a:buSzPct val="150000"/>
              <a:defRPr/>
            </a:lvl4pPr>
            <a:lvl5pPr>
              <a:buClr>
                <a:srgbClr val="C82A87"/>
              </a:buClr>
              <a:buSzPct val="15000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803FFD1F-E11F-4BEE-B1E8-6E12C931683A}"/>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r>
              <a:rPr lang="en-GB"/>
              <a:t>[Document title]</a:t>
            </a:r>
          </a:p>
        </p:txBody>
      </p:sp>
      <p:sp>
        <p:nvSpPr>
          <p:cNvPr id="6" name="Slide Number Placeholder 5">
            <a:extLst>
              <a:ext uri="{FF2B5EF4-FFF2-40B4-BE49-F238E27FC236}">
                <a16:creationId xmlns:a16="http://schemas.microsoft.com/office/drawing/2014/main" id="{B8A42653-082E-499A-8B0E-DDA1FF5A0871}"/>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85452B25-2BA5-41FF-9718-90E0D58FDD67}" type="slidenum">
              <a:rPr lang="en-GB" smtClean="0"/>
              <a:pPr/>
              <a:t>‹#›</a:t>
            </a:fld>
            <a:endParaRPr lang="en-GB"/>
          </a:p>
        </p:txBody>
      </p:sp>
      <p:sp>
        <p:nvSpPr>
          <p:cNvPr id="7" name="TextBox 6">
            <a:extLst>
              <a:ext uri="{FF2B5EF4-FFF2-40B4-BE49-F238E27FC236}">
                <a16:creationId xmlns:a16="http://schemas.microsoft.com/office/drawing/2014/main" id="{BF1F8281-CF42-4DBC-BA42-8A5D511F84BA}"/>
              </a:ext>
            </a:extLst>
          </p:cNvPr>
          <p:cNvSpPr txBox="1"/>
          <p:nvPr userDrawn="1"/>
        </p:nvSpPr>
        <p:spPr>
          <a:xfrm>
            <a:off x="656235" y="6330804"/>
            <a:ext cx="2268842" cy="365125"/>
          </a:xfrm>
          <a:prstGeom prst="rect">
            <a:avLst/>
          </a:prstGeom>
          <a:noFill/>
        </p:spPr>
        <p:txBody>
          <a:bodyPr wrap="square" lIns="0" tIns="0" rIns="0" bIns="0" rtlCol="0" anchor="ctr" anchorCtr="0">
            <a:noAutofit/>
          </a:bodyPr>
          <a:lstStyle/>
          <a:p>
            <a:r>
              <a:rPr lang="en-GB" sz="1200" b="1">
                <a:solidFill>
                  <a:schemeClr val="bg2"/>
                </a:solidFill>
                <a:latin typeface="Calibri" panose="020F0502020204030204" pitchFamily="34" charset="0"/>
                <a:cs typeface="Calibri" panose="020F0502020204030204" pitchFamily="34" charset="0"/>
              </a:rPr>
              <a:t>Money &amp; Pensions Service</a:t>
            </a:r>
          </a:p>
        </p:txBody>
      </p:sp>
      <p:sp>
        <p:nvSpPr>
          <p:cNvPr id="8" name="Text Placeholder 7">
            <a:extLst>
              <a:ext uri="{FF2B5EF4-FFF2-40B4-BE49-F238E27FC236}">
                <a16:creationId xmlns:a16="http://schemas.microsoft.com/office/drawing/2014/main" id="{2F6B6762-CF42-4F7F-88F0-8AA1324C6DFD}"/>
              </a:ext>
            </a:extLst>
          </p:cNvPr>
          <p:cNvSpPr>
            <a:spLocks noGrp="1"/>
          </p:cNvSpPr>
          <p:nvPr>
            <p:ph type="body" sz="quarter" idx="13"/>
          </p:nvPr>
        </p:nvSpPr>
        <p:spPr>
          <a:xfrm>
            <a:off x="7934632" y="1978025"/>
            <a:ext cx="3846207" cy="4198938"/>
          </a:xfrm>
        </p:spPr>
        <p:txBody>
          <a:bodyPr>
            <a:normAutofit/>
          </a:bodyPr>
          <a:lstStyle>
            <a:lvl1pPr>
              <a:lnSpc>
                <a:spcPts val="2700"/>
              </a:lnSpc>
              <a:spcAft>
                <a:spcPts val="0"/>
              </a:spcAft>
              <a:defRPr sz="2500">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1351130374"/>
      </p:ext>
    </p:extLst>
  </p:cSld>
  <p:clrMapOvr>
    <a:masterClrMapping/>
  </p:clrMapOvr>
  <p:extLst>
    <p:ext uri="{DCECCB84-F9BA-43D5-87BE-67443E8EF086}">
      <p15:sldGuideLst xmlns:p15="http://schemas.microsoft.com/office/powerpoint/2012/main">
        <p15:guide id="1" orient="horz" pos="27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1 Column &amp; Graph">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1741069"/>
      </p:ext>
    </p:extLst>
  </p:cSld>
  <p:clrMapOvr>
    <a:masterClrMapping/>
  </p:clrMapOvr>
  <p:extLst>
    <p:ext uri="{DCECCB84-F9BA-43D5-87BE-67443E8EF086}">
      <p15:sldGuideLst xmlns:p15="http://schemas.microsoft.com/office/powerpoint/2012/main">
        <p15:guide id="1" orient="horz" pos="27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amp; 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1D75B-43B4-4E59-8CF7-8973234A6006}"/>
              </a:ext>
            </a:extLst>
          </p:cNvPr>
          <p:cNvSpPr>
            <a:spLocks noGrp="1"/>
          </p:cNvSpPr>
          <p:nvPr>
            <p:ph type="title"/>
          </p:nvPr>
        </p:nvSpPr>
        <p:spPr>
          <a:xfrm>
            <a:off x="658800" y="450000"/>
            <a:ext cx="8474647" cy="1211003"/>
          </a:xfrm>
        </p:spPr>
        <p:txBody>
          <a:bodyPr/>
          <a:lstStyle>
            <a:lvl1pPr>
              <a:defRPr>
                <a:latin typeface="Calibri" panose="020F0502020204030204" pitchFamily="34" charset="0"/>
                <a:cs typeface="Calibri" panose="020F0502020204030204" pitchFamily="34" charset="0"/>
              </a:defRPr>
            </a:lvl1pPr>
          </a:lstStyle>
          <a:p>
            <a:r>
              <a:rPr lang="en-GB"/>
              <a:t>Click to edit Master title style</a:t>
            </a:r>
          </a:p>
        </p:txBody>
      </p:sp>
      <p:sp>
        <p:nvSpPr>
          <p:cNvPr id="3" name="Content Placeholder 2">
            <a:extLst>
              <a:ext uri="{FF2B5EF4-FFF2-40B4-BE49-F238E27FC236}">
                <a16:creationId xmlns:a16="http://schemas.microsoft.com/office/drawing/2014/main" id="{4C92D897-FB97-4D1A-A23B-A8C4A60792C4}"/>
              </a:ext>
            </a:extLst>
          </p:cNvPr>
          <p:cNvSpPr>
            <a:spLocks noGrp="1"/>
          </p:cNvSpPr>
          <p:nvPr>
            <p:ph idx="1"/>
          </p:nvPr>
        </p:nvSpPr>
        <p:spPr>
          <a:xfrm>
            <a:off x="7836309" y="1978701"/>
            <a:ext cx="3947703" cy="4198261"/>
          </a:xfrm>
        </p:spPr>
        <p:txBody>
          <a:bodyPr numCol="1" spcCol="0"/>
          <a:lstStyle>
            <a:lvl1pPr>
              <a:defRPr b="1">
                <a:solidFill>
                  <a:schemeClr val="bg2"/>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803FFD1F-E11F-4BEE-B1E8-6E12C931683A}"/>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r>
              <a:rPr lang="en-GB"/>
              <a:t>[Document title]</a:t>
            </a:r>
          </a:p>
        </p:txBody>
      </p:sp>
      <p:sp>
        <p:nvSpPr>
          <p:cNvPr id="6" name="Slide Number Placeholder 5">
            <a:extLst>
              <a:ext uri="{FF2B5EF4-FFF2-40B4-BE49-F238E27FC236}">
                <a16:creationId xmlns:a16="http://schemas.microsoft.com/office/drawing/2014/main" id="{B8A42653-082E-499A-8B0E-DDA1FF5A0871}"/>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85452B25-2BA5-41FF-9718-90E0D58FDD67}" type="slidenum">
              <a:rPr lang="en-GB" smtClean="0"/>
              <a:pPr/>
              <a:t>‹#›</a:t>
            </a:fld>
            <a:endParaRPr lang="en-GB"/>
          </a:p>
        </p:txBody>
      </p:sp>
      <p:sp>
        <p:nvSpPr>
          <p:cNvPr id="7" name="TextBox 6">
            <a:extLst>
              <a:ext uri="{FF2B5EF4-FFF2-40B4-BE49-F238E27FC236}">
                <a16:creationId xmlns:a16="http://schemas.microsoft.com/office/drawing/2014/main" id="{BF1F8281-CF42-4DBC-BA42-8A5D511F84BA}"/>
              </a:ext>
            </a:extLst>
          </p:cNvPr>
          <p:cNvSpPr txBox="1"/>
          <p:nvPr userDrawn="1"/>
        </p:nvSpPr>
        <p:spPr>
          <a:xfrm>
            <a:off x="656235" y="6330804"/>
            <a:ext cx="2268842" cy="365125"/>
          </a:xfrm>
          <a:prstGeom prst="rect">
            <a:avLst/>
          </a:prstGeom>
          <a:noFill/>
        </p:spPr>
        <p:txBody>
          <a:bodyPr wrap="square" lIns="0" tIns="0" rIns="0" bIns="0" rtlCol="0" anchor="ctr" anchorCtr="0">
            <a:noAutofit/>
          </a:bodyPr>
          <a:lstStyle/>
          <a:p>
            <a:r>
              <a:rPr lang="en-GB" sz="1200" b="1">
                <a:solidFill>
                  <a:schemeClr val="bg2"/>
                </a:solidFill>
                <a:latin typeface="Calibri" panose="020F0502020204030204" pitchFamily="34" charset="0"/>
                <a:cs typeface="Calibri" panose="020F0502020204030204" pitchFamily="34" charset="0"/>
              </a:rPr>
              <a:t>Money &amp; Pensions Service</a:t>
            </a:r>
          </a:p>
        </p:txBody>
      </p:sp>
      <p:sp>
        <p:nvSpPr>
          <p:cNvPr id="8" name="Text Placeholder 7">
            <a:extLst>
              <a:ext uri="{FF2B5EF4-FFF2-40B4-BE49-F238E27FC236}">
                <a16:creationId xmlns:a16="http://schemas.microsoft.com/office/drawing/2014/main" id="{2F6B6762-CF42-4F7F-88F0-8AA1324C6DFD}"/>
              </a:ext>
            </a:extLst>
          </p:cNvPr>
          <p:cNvSpPr>
            <a:spLocks noGrp="1"/>
          </p:cNvSpPr>
          <p:nvPr>
            <p:ph type="body" sz="quarter" idx="13"/>
          </p:nvPr>
        </p:nvSpPr>
        <p:spPr>
          <a:xfrm>
            <a:off x="1316414" y="5231813"/>
            <a:ext cx="1384428" cy="773631"/>
          </a:xfrm>
        </p:spPr>
        <p:txBody>
          <a:bodyPr>
            <a:normAutofit/>
          </a:bodyPr>
          <a:lstStyle>
            <a:lvl1pPr>
              <a:lnSpc>
                <a:spcPts val="1800"/>
              </a:lnSpc>
              <a:spcAft>
                <a:spcPts val="0"/>
              </a:spcAft>
              <a:defRPr sz="1600">
                <a:solidFill>
                  <a:schemeClr val="bg1">
                    <a:lumMod val="85000"/>
                    <a:lumOff val="15000"/>
                  </a:schemeClr>
                </a:solidFill>
                <a:latin typeface="Calibri" panose="020F0502020204030204" pitchFamily="34" charset="0"/>
                <a:cs typeface="Calibri" panose="020F0502020204030204" pitchFamily="34" charset="0"/>
              </a:defRPr>
            </a:lvl1pPr>
          </a:lstStyle>
          <a:p>
            <a:pPr lvl="0"/>
            <a:r>
              <a:rPr lang="en-GB"/>
              <a:t>Click to edit Master text styles</a:t>
            </a:r>
          </a:p>
        </p:txBody>
      </p:sp>
      <p:sp>
        <p:nvSpPr>
          <p:cNvPr id="9" name="Text Placeholder 7">
            <a:extLst>
              <a:ext uri="{FF2B5EF4-FFF2-40B4-BE49-F238E27FC236}">
                <a16:creationId xmlns:a16="http://schemas.microsoft.com/office/drawing/2014/main" id="{EE642DB7-A239-4E62-9373-2C8238116CA0}"/>
              </a:ext>
            </a:extLst>
          </p:cNvPr>
          <p:cNvSpPr>
            <a:spLocks noGrp="1"/>
          </p:cNvSpPr>
          <p:nvPr>
            <p:ph type="body" sz="quarter" idx="14"/>
          </p:nvPr>
        </p:nvSpPr>
        <p:spPr>
          <a:xfrm>
            <a:off x="3184598" y="5229225"/>
            <a:ext cx="996984" cy="773631"/>
          </a:xfrm>
        </p:spPr>
        <p:txBody>
          <a:bodyPr>
            <a:normAutofit/>
          </a:bodyPr>
          <a:lstStyle>
            <a:lvl1pPr>
              <a:lnSpc>
                <a:spcPts val="1800"/>
              </a:lnSpc>
              <a:spcAft>
                <a:spcPts val="0"/>
              </a:spcAft>
              <a:defRPr sz="1600">
                <a:solidFill>
                  <a:schemeClr val="bg1">
                    <a:lumMod val="85000"/>
                    <a:lumOff val="15000"/>
                  </a:schemeClr>
                </a:solidFill>
                <a:latin typeface="Calibri" panose="020F0502020204030204" pitchFamily="34" charset="0"/>
                <a:cs typeface="Calibri" panose="020F0502020204030204" pitchFamily="34" charset="0"/>
              </a:defRPr>
            </a:lvl1pPr>
          </a:lstStyle>
          <a:p>
            <a:pPr lvl="0"/>
            <a:r>
              <a:rPr lang="en-GB"/>
              <a:t>Click to edit Master text styles</a:t>
            </a:r>
          </a:p>
        </p:txBody>
      </p:sp>
      <p:sp>
        <p:nvSpPr>
          <p:cNvPr id="10" name="Text Placeholder 7">
            <a:extLst>
              <a:ext uri="{FF2B5EF4-FFF2-40B4-BE49-F238E27FC236}">
                <a16:creationId xmlns:a16="http://schemas.microsoft.com/office/drawing/2014/main" id="{E4395C05-3680-4FF4-BE5B-E89F721A6C58}"/>
              </a:ext>
            </a:extLst>
          </p:cNvPr>
          <p:cNvSpPr>
            <a:spLocks noGrp="1"/>
          </p:cNvSpPr>
          <p:nvPr>
            <p:ph type="body" sz="quarter" idx="15"/>
          </p:nvPr>
        </p:nvSpPr>
        <p:spPr>
          <a:xfrm>
            <a:off x="4180321" y="5229225"/>
            <a:ext cx="915661" cy="773631"/>
          </a:xfrm>
        </p:spPr>
        <p:txBody>
          <a:bodyPr>
            <a:normAutofit/>
          </a:bodyPr>
          <a:lstStyle>
            <a:lvl1pPr>
              <a:lnSpc>
                <a:spcPts val="1800"/>
              </a:lnSpc>
              <a:spcAft>
                <a:spcPts val="0"/>
              </a:spcAft>
              <a:defRPr sz="1600">
                <a:solidFill>
                  <a:schemeClr val="bg1">
                    <a:lumMod val="85000"/>
                    <a:lumOff val="15000"/>
                  </a:schemeClr>
                </a:solidFill>
                <a:latin typeface="Calibri" panose="020F0502020204030204" pitchFamily="34" charset="0"/>
                <a:cs typeface="Calibri" panose="020F0502020204030204" pitchFamily="34" charset="0"/>
              </a:defRPr>
            </a:lvl1pPr>
          </a:lstStyle>
          <a:p>
            <a:pPr lvl="0"/>
            <a:r>
              <a:rPr lang="en-GB"/>
              <a:t>Click to edit Master text styles</a:t>
            </a:r>
          </a:p>
        </p:txBody>
      </p:sp>
      <p:sp>
        <p:nvSpPr>
          <p:cNvPr id="11" name="Text Placeholder 7">
            <a:extLst>
              <a:ext uri="{FF2B5EF4-FFF2-40B4-BE49-F238E27FC236}">
                <a16:creationId xmlns:a16="http://schemas.microsoft.com/office/drawing/2014/main" id="{9969BE2A-3E2F-4122-AFC9-7D0D9EF5A5F9}"/>
              </a:ext>
            </a:extLst>
          </p:cNvPr>
          <p:cNvSpPr>
            <a:spLocks noGrp="1"/>
          </p:cNvSpPr>
          <p:nvPr>
            <p:ph type="body" sz="quarter" idx="16"/>
          </p:nvPr>
        </p:nvSpPr>
        <p:spPr>
          <a:xfrm>
            <a:off x="5095982" y="5229225"/>
            <a:ext cx="863029" cy="773631"/>
          </a:xfrm>
        </p:spPr>
        <p:txBody>
          <a:bodyPr>
            <a:normAutofit/>
          </a:bodyPr>
          <a:lstStyle>
            <a:lvl1pPr>
              <a:lnSpc>
                <a:spcPts val="1800"/>
              </a:lnSpc>
              <a:spcAft>
                <a:spcPts val="0"/>
              </a:spcAft>
              <a:defRPr sz="1600">
                <a:solidFill>
                  <a:schemeClr val="bg1">
                    <a:lumMod val="85000"/>
                    <a:lumOff val="15000"/>
                  </a:schemeClr>
                </a:solidFill>
                <a:latin typeface="Calibri" panose="020F0502020204030204" pitchFamily="34" charset="0"/>
                <a:cs typeface="Calibri" panose="020F0502020204030204" pitchFamily="34" charset="0"/>
              </a:defRPr>
            </a:lvl1pPr>
          </a:lstStyle>
          <a:p>
            <a:pPr lvl="0"/>
            <a:r>
              <a:rPr lang="en-GB"/>
              <a:t>Click to edit Master text styles</a:t>
            </a:r>
          </a:p>
        </p:txBody>
      </p:sp>
    </p:spTree>
    <p:extLst>
      <p:ext uri="{BB962C8B-B14F-4D97-AF65-F5344CB8AC3E}">
        <p14:creationId xmlns:p14="http://schemas.microsoft.com/office/powerpoint/2010/main" val="1438198928"/>
      </p:ext>
    </p:extLst>
  </p:cSld>
  <p:clrMapOvr>
    <a:masterClrMapping/>
  </p:clrMapOvr>
  <p:extLst>
    <p:ext uri="{DCECCB84-F9BA-43D5-87BE-67443E8EF086}">
      <p15:sldGuideLst xmlns:p15="http://schemas.microsoft.com/office/powerpoint/2012/main">
        <p15:guide id="1" orient="horz" pos="27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amp; Image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1D75B-43B4-4E59-8CF7-8973234A6006}"/>
              </a:ext>
            </a:extLst>
          </p:cNvPr>
          <p:cNvSpPr>
            <a:spLocks noGrp="1"/>
          </p:cNvSpPr>
          <p:nvPr>
            <p:ph type="title"/>
          </p:nvPr>
        </p:nvSpPr>
        <p:spPr>
          <a:xfrm>
            <a:off x="658800" y="450000"/>
            <a:ext cx="6856213" cy="1211003"/>
          </a:xfrm>
        </p:spPr>
        <p:txBody>
          <a:bodyPr/>
          <a:lstStyle>
            <a:lvl1pPr>
              <a:defRPr>
                <a:latin typeface="Calibri" panose="020F0502020204030204" pitchFamily="34" charset="0"/>
                <a:cs typeface="Calibri" panose="020F0502020204030204" pitchFamily="34" charset="0"/>
              </a:defRPr>
            </a:lvl1pPr>
          </a:lstStyle>
          <a:p>
            <a:r>
              <a:rPr lang="en-GB"/>
              <a:t>Click to edit Master title style</a:t>
            </a:r>
          </a:p>
        </p:txBody>
      </p:sp>
      <p:sp>
        <p:nvSpPr>
          <p:cNvPr id="3" name="Content Placeholder 2">
            <a:extLst>
              <a:ext uri="{FF2B5EF4-FFF2-40B4-BE49-F238E27FC236}">
                <a16:creationId xmlns:a16="http://schemas.microsoft.com/office/drawing/2014/main" id="{4C92D897-FB97-4D1A-A23B-A8C4A60792C4}"/>
              </a:ext>
            </a:extLst>
          </p:cNvPr>
          <p:cNvSpPr>
            <a:spLocks noGrp="1"/>
          </p:cNvSpPr>
          <p:nvPr>
            <p:ph idx="1"/>
          </p:nvPr>
        </p:nvSpPr>
        <p:spPr>
          <a:xfrm>
            <a:off x="658813" y="2122032"/>
            <a:ext cx="6877050" cy="4048297"/>
          </a:xfrm>
        </p:spPr>
        <p:txBody>
          <a:bodyPr numCol="1" spcCol="0"/>
          <a:lstStyle>
            <a:lvl1pPr>
              <a:defRPr>
                <a:solidFill>
                  <a:schemeClr val="bg2"/>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803FFD1F-E11F-4BEE-B1E8-6E12C931683A}"/>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r>
              <a:rPr lang="en-GB"/>
              <a:t>[Document title]</a:t>
            </a:r>
          </a:p>
        </p:txBody>
      </p:sp>
      <p:sp>
        <p:nvSpPr>
          <p:cNvPr id="6" name="Slide Number Placeholder 5">
            <a:extLst>
              <a:ext uri="{FF2B5EF4-FFF2-40B4-BE49-F238E27FC236}">
                <a16:creationId xmlns:a16="http://schemas.microsoft.com/office/drawing/2014/main" id="{B8A42653-082E-499A-8B0E-DDA1FF5A0871}"/>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85452B25-2BA5-41FF-9718-90E0D58FDD67}" type="slidenum">
              <a:rPr lang="en-GB" smtClean="0"/>
              <a:pPr/>
              <a:t>‹#›</a:t>
            </a:fld>
            <a:endParaRPr lang="en-GB"/>
          </a:p>
        </p:txBody>
      </p:sp>
      <p:sp>
        <p:nvSpPr>
          <p:cNvPr id="7" name="TextBox 6">
            <a:extLst>
              <a:ext uri="{FF2B5EF4-FFF2-40B4-BE49-F238E27FC236}">
                <a16:creationId xmlns:a16="http://schemas.microsoft.com/office/drawing/2014/main" id="{BF1F8281-CF42-4DBC-BA42-8A5D511F84BA}"/>
              </a:ext>
            </a:extLst>
          </p:cNvPr>
          <p:cNvSpPr txBox="1"/>
          <p:nvPr userDrawn="1"/>
        </p:nvSpPr>
        <p:spPr>
          <a:xfrm>
            <a:off x="656235" y="6330804"/>
            <a:ext cx="2268842" cy="365125"/>
          </a:xfrm>
          <a:prstGeom prst="rect">
            <a:avLst/>
          </a:prstGeom>
          <a:noFill/>
        </p:spPr>
        <p:txBody>
          <a:bodyPr wrap="square" lIns="0" tIns="0" rIns="0" bIns="0" rtlCol="0" anchor="ctr" anchorCtr="0">
            <a:noAutofit/>
          </a:bodyPr>
          <a:lstStyle/>
          <a:p>
            <a:r>
              <a:rPr lang="en-GB" sz="1200" b="1">
                <a:solidFill>
                  <a:schemeClr val="bg2"/>
                </a:solidFill>
                <a:latin typeface="Calibri" panose="020F0502020204030204" pitchFamily="34" charset="0"/>
                <a:cs typeface="Calibri" panose="020F0502020204030204" pitchFamily="34" charset="0"/>
              </a:rPr>
              <a:t>Money &amp; Pensions Service</a:t>
            </a:r>
          </a:p>
        </p:txBody>
      </p:sp>
      <p:sp>
        <p:nvSpPr>
          <p:cNvPr id="9" name="Picture Placeholder 8">
            <a:extLst>
              <a:ext uri="{FF2B5EF4-FFF2-40B4-BE49-F238E27FC236}">
                <a16:creationId xmlns:a16="http://schemas.microsoft.com/office/drawing/2014/main" id="{0D40BDAD-9338-4980-AA7B-5FF26AED4B44}"/>
              </a:ext>
            </a:extLst>
          </p:cNvPr>
          <p:cNvSpPr>
            <a:spLocks noGrp="1"/>
          </p:cNvSpPr>
          <p:nvPr>
            <p:ph type="pic" sz="quarter" idx="13"/>
          </p:nvPr>
        </p:nvSpPr>
        <p:spPr>
          <a:xfrm>
            <a:off x="7535862" y="0"/>
            <a:ext cx="4656137" cy="6858000"/>
          </a:xfrm>
        </p:spPr>
        <p:txBody>
          <a:bodyPr anchor="ctr"/>
          <a:lstStyle>
            <a:lvl1pPr algn="ctr">
              <a:defRPr>
                <a:solidFill>
                  <a:schemeClr val="bg2"/>
                </a:solidFill>
                <a:latin typeface="Calibri" panose="020F0502020204030204" pitchFamily="34" charset="0"/>
                <a:cs typeface="Calibri" panose="020F0502020204030204" pitchFamily="34" charset="0"/>
              </a:defRPr>
            </a:lvl1pPr>
          </a:lstStyle>
          <a:p>
            <a:r>
              <a:rPr lang="en-GB"/>
              <a:t>Click icon to add picture</a:t>
            </a:r>
          </a:p>
        </p:txBody>
      </p:sp>
    </p:spTree>
    <p:extLst>
      <p:ext uri="{BB962C8B-B14F-4D97-AF65-F5344CB8AC3E}">
        <p14:creationId xmlns:p14="http://schemas.microsoft.com/office/powerpoint/2010/main" val="3289364544"/>
      </p:ext>
    </p:extLst>
  </p:cSld>
  <p:clrMapOvr>
    <a:masterClrMapping/>
  </p:clrMapOvr>
  <p:extLst>
    <p:ext uri="{DCECCB84-F9BA-43D5-87BE-67443E8EF086}">
      <p15:sldGuideLst xmlns:p15="http://schemas.microsoft.com/office/powerpoint/2012/main">
        <p15:guide id="1" orient="horz" pos="27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amp; Image B">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1D75B-43B4-4E59-8CF7-8973234A6006}"/>
              </a:ext>
            </a:extLst>
          </p:cNvPr>
          <p:cNvSpPr>
            <a:spLocks noGrp="1"/>
          </p:cNvSpPr>
          <p:nvPr>
            <p:ph type="title"/>
          </p:nvPr>
        </p:nvSpPr>
        <p:spPr>
          <a:xfrm>
            <a:off x="658800" y="450000"/>
            <a:ext cx="6566724" cy="1211003"/>
          </a:xfrm>
        </p:spPr>
        <p:txBody>
          <a:bodyPr/>
          <a:lstStyle>
            <a:lvl1pPr>
              <a:defRPr>
                <a:solidFill>
                  <a:schemeClr val="tx1"/>
                </a:solidFill>
                <a:latin typeface="Calibri" panose="020F0502020204030204" pitchFamily="34" charset="0"/>
                <a:cs typeface="Calibri" panose="020F0502020204030204" pitchFamily="34" charset="0"/>
              </a:defRPr>
            </a:lvl1pPr>
          </a:lstStyle>
          <a:p>
            <a:r>
              <a:rPr lang="en-GB"/>
              <a:t>Click to edit Master title style</a:t>
            </a:r>
          </a:p>
        </p:txBody>
      </p:sp>
      <p:sp>
        <p:nvSpPr>
          <p:cNvPr id="3" name="Content Placeholder 2">
            <a:extLst>
              <a:ext uri="{FF2B5EF4-FFF2-40B4-BE49-F238E27FC236}">
                <a16:creationId xmlns:a16="http://schemas.microsoft.com/office/drawing/2014/main" id="{4C92D897-FB97-4D1A-A23B-A8C4A60792C4}"/>
              </a:ext>
            </a:extLst>
          </p:cNvPr>
          <p:cNvSpPr>
            <a:spLocks noGrp="1"/>
          </p:cNvSpPr>
          <p:nvPr>
            <p:ph idx="1"/>
          </p:nvPr>
        </p:nvSpPr>
        <p:spPr>
          <a:xfrm>
            <a:off x="658800" y="2164036"/>
            <a:ext cx="6566724" cy="4028946"/>
          </a:xfrm>
        </p:spPr>
        <p:txBody>
          <a:bodyPr numCol="1" spcCol="0"/>
          <a:lstStyle>
            <a:lvl1pPr>
              <a:defRPr>
                <a:solidFill>
                  <a:schemeClr val="tx1"/>
                </a:solidFill>
                <a:latin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803FFD1F-E11F-4BEE-B1E8-6E12C931683A}"/>
              </a:ext>
            </a:extLst>
          </p:cNvPr>
          <p:cNvSpPr>
            <a:spLocks noGrp="1"/>
          </p:cNvSpPr>
          <p:nvPr>
            <p:ph type="ftr" sz="quarter" idx="11"/>
          </p:nvPr>
        </p:nvSpPr>
        <p:spPr/>
        <p:txBody>
          <a:bodyPr/>
          <a:lstStyle>
            <a:lvl1pPr>
              <a:defRPr>
                <a:solidFill>
                  <a:schemeClr val="tx1"/>
                </a:solidFill>
                <a:latin typeface="Calibri" panose="020F0502020204030204" pitchFamily="34" charset="0"/>
                <a:cs typeface="Calibri" panose="020F0502020204030204" pitchFamily="34" charset="0"/>
              </a:defRPr>
            </a:lvl1pPr>
          </a:lstStyle>
          <a:p>
            <a:r>
              <a:rPr lang="en-GB"/>
              <a:t>[Document title]</a:t>
            </a:r>
          </a:p>
        </p:txBody>
      </p:sp>
      <p:sp>
        <p:nvSpPr>
          <p:cNvPr id="6" name="Slide Number Placeholder 5">
            <a:extLst>
              <a:ext uri="{FF2B5EF4-FFF2-40B4-BE49-F238E27FC236}">
                <a16:creationId xmlns:a16="http://schemas.microsoft.com/office/drawing/2014/main" id="{B8A42653-082E-499A-8B0E-DDA1FF5A0871}"/>
              </a:ext>
            </a:extLst>
          </p:cNvPr>
          <p:cNvSpPr>
            <a:spLocks noGrp="1"/>
          </p:cNvSpPr>
          <p:nvPr>
            <p:ph type="sldNum" sz="quarter" idx="12"/>
          </p:nvPr>
        </p:nvSpPr>
        <p:spPr/>
        <p:txBody>
          <a:bodyPr/>
          <a:lstStyle>
            <a:lvl1pPr>
              <a:defRPr>
                <a:solidFill>
                  <a:schemeClr val="tx1"/>
                </a:solidFill>
                <a:latin typeface="Calibri" panose="020F0502020204030204" pitchFamily="34" charset="0"/>
                <a:cs typeface="Calibri" panose="020F0502020204030204" pitchFamily="34" charset="0"/>
              </a:defRPr>
            </a:lvl1pPr>
          </a:lstStyle>
          <a:p>
            <a:fld id="{85452B25-2BA5-41FF-9718-90E0D58FDD67}" type="slidenum">
              <a:rPr lang="en-GB" smtClean="0"/>
              <a:pPr/>
              <a:t>‹#›</a:t>
            </a:fld>
            <a:endParaRPr lang="en-GB"/>
          </a:p>
        </p:txBody>
      </p:sp>
      <p:sp>
        <p:nvSpPr>
          <p:cNvPr id="7" name="TextBox 6">
            <a:extLst>
              <a:ext uri="{FF2B5EF4-FFF2-40B4-BE49-F238E27FC236}">
                <a16:creationId xmlns:a16="http://schemas.microsoft.com/office/drawing/2014/main" id="{BF1F8281-CF42-4DBC-BA42-8A5D511F84BA}"/>
              </a:ext>
            </a:extLst>
          </p:cNvPr>
          <p:cNvSpPr txBox="1"/>
          <p:nvPr userDrawn="1"/>
        </p:nvSpPr>
        <p:spPr>
          <a:xfrm>
            <a:off x="668734" y="6330804"/>
            <a:ext cx="2268842" cy="365125"/>
          </a:xfrm>
          <a:prstGeom prst="rect">
            <a:avLst/>
          </a:prstGeom>
          <a:noFill/>
        </p:spPr>
        <p:txBody>
          <a:bodyPr wrap="square" lIns="0" tIns="0" rIns="0" bIns="0" rtlCol="0" anchor="ctr" anchorCtr="0">
            <a:noAutofit/>
          </a:bodyPr>
          <a:lstStyle/>
          <a:p>
            <a:r>
              <a:rPr lang="en-GB" sz="1200" b="1">
                <a:solidFill>
                  <a:schemeClr val="tx1"/>
                </a:solidFill>
                <a:latin typeface="Calibri" panose="020F0502020204030204" pitchFamily="34" charset="0"/>
                <a:cs typeface="Calibri" panose="020F0502020204030204" pitchFamily="34" charset="0"/>
              </a:rPr>
              <a:t>Money &amp; Pensions Service</a:t>
            </a:r>
          </a:p>
        </p:txBody>
      </p:sp>
      <p:sp>
        <p:nvSpPr>
          <p:cNvPr id="9" name="Picture Placeholder 8">
            <a:extLst>
              <a:ext uri="{FF2B5EF4-FFF2-40B4-BE49-F238E27FC236}">
                <a16:creationId xmlns:a16="http://schemas.microsoft.com/office/drawing/2014/main" id="{0D40BDAD-9338-4980-AA7B-5FF26AED4B44}"/>
              </a:ext>
            </a:extLst>
          </p:cNvPr>
          <p:cNvSpPr>
            <a:spLocks noGrp="1"/>
          </p:cNvSpPr>
          <p:nvPr>
            <p:ph type="pic" sz="quarter" idx="13"/>
          </p:nvPr>
        </p:nvSpPr>
        <p:spPr>
          <a:xfrm>
            <a:off x="7535862" y="0"/>
            <a:ext cx="4656137" cy="6858000"/>
          </a:xfrm>
        </p:spPr>
        <p:txBody>
          <a:bodyPr anchor="ctr"/>
          <a:lstStyle>
            <a:lvl1pPr algn="ctr">
              <a:defRPr>
                <a:solidFill>
                  <a:schemeClr val="bg2"/>
                </a:solidFill>
                <a:latin typeface="Calibri" panose="020F0502020204030204" pitchFamily="34" charset="0"/>
                <a:cs typeface="Calibri" panose="020F0502020204030204" pitchFamily="34" charset="0"/>
              </a:defRPr>
            </a:lvl1pPr>
          </a:lstStyle>
          <a:p>
            <a:r>
              <a:rPr lang="en-GB"/>
              <a:t>Click icon to add picture</a:t>
            </a:r>
          </a:p>
        </p:txBody>
      </p:sp>
    </p:spTree>
    <p:extLst>
      <p:ext uri="{BB962C8B-B14F-4D97-AF65-F5344CB8AC3E}">
        <p14:creationId xmlns:p14="http://schemas.microsoft.com/office/powerpoint/2010/main" val="236549340"/>
      </p:ext>
    </p:extLst>
  </p:cSld>
  <p:clrMapOvr>
    <a:masterClrMapping/>
  </p:clrMapOvr>
  <p:extLst>
    <p:ext uri="{DCECCB84-F9BA-43D5-87BE-67443E8EF086}">
      <p15:sldGuideLst xmlns:p15="http://schemas.microsoft.com/office/powerpoint/2012/main">
        <p15:guide id="1" orient="horz" pos="27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Column &amp; Image C">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3E5523D-C773-40E2-B851-BF2149E5A448}"/>
              </a:ext>
            </a:extLst>
          </p:cNvPr>
          <p:cNvSpPr>
            <a:spLocks noGrp="1"/>
          </p:cNvSpPr>
          <p:nvPr>
            <p:ph type="body" sz="quarter" idx="15" hasCustomPrompt="1"/>
          </p:nvPr>
        </p:nvSpPr>
        <p:spPr>
          <a:xfrm>
            <a:off x="658813" y="6330804"/>
            <a:ext cx="2570163" cy="365125"/>
          </a:xfrm>
        </p:spPr>
        <p:txBody>
          <a:bodyPr anchor="ctr">
            <a:normAutofit/>
          </a:bodyPr>
          <a:lstStyle>
            <a:lvl1pPr>
              <a:lnSpc>
                <a:spcPct val="100000"/>
              </a:lnSpc>
              <a:spcAft>
                <a:spcPts val="0"/>
              </a:spcAft>
              <a:defRPr sz="1200" b="1">
                <a:solidFill>
                  <a:schemeClr val="tx1"/>
                </a:solidFill>
                <a:latin typeface="Calibri" panose="020F0502020204030204" pitchFamily="34" charset="0"/>
                <a:cs typeface="Calibri" panose="020F0502020204030204" pitchFamily="34" charset="0"/>
              </a:defRPr>
            </a:lvl1pPr>
          </a:lstStyle>
          <a:p>
            <a:pPr lvl="0"/>
            <a:r>
              <a:rPr lang="en-US"/>
              <a:t>Money &amp; Pensions Service</a:t>
            </a:r>
            <a:endParaRPr lang="en-GB"/>
          </a:p>
        </p:txBody>
      </p:sp>
      <p:sp>
        <p:nvSpPr>
          <p:cNvPr id="9" name="Picture Placeholder 8">
            <a:extLst>
              <a:ext uri="{FF2B5EF4-FFF2-40B4-BE49-F238E27FC236}">
                <a16:creationId xmlns:a16="http://schemas.microsoft.com/office/drawing/2014/main" id="{0D40BDAD-9338-4980-AA7B-5FF26AED4B44}"/>
              </a:ext>
            </a:extLst>
          </p:cNvPr>
          <p:cNvSpPr>
            <a:spLocks noGrp="1"/>
          </p:cNvSpPr>
          <p:nvPr>
            <p:ph type="pic" sz="quarter" idx="13"/>
          </p:nvPr>
        </p:nvSpPr>
        <p:spPr>
          <a:xfrm>
            <a:off x="0" y="4221162"/>
            <a:ext cx="12192000" cy="2636837"/>
          </a:xfrm>
        </p:spPr>
        <p:txBody>
          <a:bodyPr anchor="ctr"/>
          <a:lstStyle>
            <a:lvl1pPr algn="ctr">
              <a:defRPr>
                <a:solidFill>
                  <a:schemeClr val="bg2"/>
                </a:solidFill>
                <a:latin typeface="Calibri" panose="020F0502020204030204" pitchFamily="34" charset="0"/>
                <a:cs typeface="Calibri" panose="020F0502020204030204" pitchFamily="34" charset="0"/>
              </a:defRPr>
            </a:lvl1pPr>
          </a:lstStyle>
          <a:p>
            <a:r>
              <a:rPr lang="en-GB"/>
              <a:t>Click icon to add picture</a:t>
            </a:r>
          </a:p>
        </p:txBody>
      </p:sp>
      <p:sp>
        <p:nvSpPr>
          <p:cNvPr id="2" name="Title 1">
            <a:extLst>
              <a:ext uri="{FF2B5EF4-FFF2-40B4-BE49-F238E27FC236}">
                <a16:creationId xmlns:a16="http://schemas.microsoft.com/office/drawing/2014/main" id="{C161D75B-43B4-4E59-8CF7-8973234A6006}"/>
              </a:ext>
            </a:extLst>
          </p:cNvPr>
          <p:cNvSpPr>
            <a:spLocks noGrp="1"/>
          </p:cNvSpPr>
          <p:nvPr>
            <p:ph type="title"/>
          </p:nvPr>
        </p:nvSpPr>
        <p:spPr>
          <a:xfrm>
            <a:off x="658800" y="450000"/>
            <a:ext cx="6549330" cy="1211003"/>
          </a:xfrm>
        </p:spPr>
        <p:txBody>
          <a:bodyPr/>
          <a:lstStyle>
            <a:lvl1pPr>
              <a:defRPr>
                <a:latin typeface="Calibri" panose="020F0502020204030204" pitchFamily="34" charset="0"/>
                <a:cs typeface="Calibri" panose="020F0502020204030204" pitchFamily="34" charset="0"/>
              </a:defRPr>
            </a:lvl1pPr>
          </a:lstStyle>
          <a:p>
            <a:r>
              <a:rPr lang="en-GB"/>
              <a:t>Click to edit Master title style</a:t>
            </a:r>
          </a:p>
        </p:txBody>
      </p:sp>
      <p:sp>
        <p:nvSpPr>
          <p:cNvPr id="3" name="Content Placeholder 2">
            <a:extLst>
              <a:ext uri="{FF2B5EF4-FFF2-40B4-BE49-F238E27FC236}">
                <a16:creationId xmlns:a16="http://schemas.microsoft.com/office/drawing/2014/main" id="{4C92D897-FB97-4D1A-A23B-A8C4A60792C4}"/>
              </a:ext>
            </a:extLst>
          </p:cNvPr>
          <p:cNvSpPr>
            <a:spLocks noGrp="1"/>
          </p:cNvSpPr>
          <p:nvPr>
            <p:ph idx="1"/>
          </p:nvPr>
        </p:nvSpPr>
        <p:spPr>
          <a:xfrm>
            <a:off x="658800" y="2164035"/>
            <a:ext cx="6549329" cy="1821629"/>
          </a:xfrm>
        </p:spPr>
        <p:txBody>
          <a:bodyPr numCol="1" spcCol="0"/>
          <a:lstStyle>
            <a:lvl1pPr>
              <a:defRPr>
                <a:solidFill>
                  <a:schemeClr val="bg2"/>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803FFD1F-E11F-4BEE-B1E8-6E12C931683A}"/>
              </a:ext>
            </a:extLst>
          </p:cNvPr>
          <p:cNvSpPr>
            <a:spLocks noGrp="1"/>
          </p:cNvSpPr>
          <p:nvPr>
            <p:ph type="ftr" sz="quarter" idx="11"/>
          </p:nvPr>
        </p:nvSpPr>
        <p:spPr/>
        <p:txBody>
          <a:bodyPr/>
          <a:lstStyle>
            <a:lvl1pPr>
              <a:defRPr>
                <a:solidFill>
                  <a:schemeClr val="tx1"/>
                </a:solidFill>
                <a:latin typeface="Calibri" panose="020F0502020204030204" pitchFamily="34" charset="0"/>
                <a:cs typeface="Calibri" panose="020F0502020204030204" pitchFamily="34" charset="0"/>
              </a:defRPr>
            </a:lvl1pPr>
          </a:lstStyle>
          <a:p>
            <a:r>
              <a:rPr lang="en-GB"/>
              <a:t>[Document title]</a:t>
            </a:r>
          </a:p>
        </p:txBody>
      </p:sp>
      <p:sp>
        <p:nvSpPr>
          <p:cNvPr id="6" name="Slide Number Placeholder 5">
            <a:extLst>
              <a:ext uri="{FF2B5EF4-FFF2-40B4-BE49-F238E27FC236}">
                <a16:creationId xmlns:a16="http://schemas.microsoft.com/office/drawing/2014/main" id="{B8A42653-082E-499A-8B0E-DDA1FF5A0871}"/>
              </a:ext>
            </a:extLst>
          </p:cNvPr>
          <p:cNvSpPr>
            <a:spLocks noGrp="1"/>
          </p:cNvSpPr>
          <p:nvPr>
            <p:ph type="sldNum" sz="quarter" idx="12"/>
          </p:nvPr>
        </p:nvSpPr>
        <p:spPr/>
        <p:txBody>
          <a:bodyPr/>
          <a:lstStyle>
            <a:lvl1pPr>
              <a:defRPr>
                <a:solidFill>
                  <a:schemeClr val="tx1"/>
                </a:solidFill>
                <a:latin typeface="Calibri" panose="020F0502020204030204" pitchFamily="34" charset="0"/>
                <a:cs typeface="Calibri" panose="020F0502020204030204" pitchFamily="34" charset="0"/>
              </a:defRPr>
            </a:lvl1pPr>
          </a:lstStyle>
          <a:p>
            <a:fld id="{85452B25-2BA5-41FF-9718-90E0D58FDD67}" type="slidenum">
              <a:rPr lang="en-GB" smtClean="0"/>
              <a:pPr/>
              <a:t>‹#›</a:t>
            </a:fld>
            <a:endParaRPr lang="en-GB"/>
          </a:p>
        </p:txBody>
      </p:sp>
      <p:sp>
        <p:nvSpPr>
          <p:cNvPr id="8" name="Content Placeholder 2">
            <a:extLst>
              <a:ext uri="{FF2B5EF4-FFF2-40B4-BE49-F238E27FC236}">
                <a16:creationId xmlns:a16="http://schemas.microsoft.com/office/drawing/2014/main" id="{5E3735CB-0B70-4F6D-AD7E-7D0683B894D8}"/>
              </a:ext>
            </a:extLst>
          </p:cNvPr>
          <p:cNvSpPr>
            <a:spLocks noGrp="1"/>
          </p:cNvSpPr>
          <p:nvPr>
            <p:ph idx="14"/>
          </p:nvPr>
        </p:nvSpPr>
        <p:spPr>
          <a:xfrm>
            <a:off x="7826478" y="676824"/>
            <a:ext cx="3957536" cy="2846070"/>
          </a:xfrm>
        </p:spPr>
        <p:txBody>
          <a:bodyPr numCol="1" spcCol="0"/>
          <a:lstStyle>
            <a:lvl1pPr>
              <a:defRPr>
                <a:solidFill>
                  <a:schemeClr val="bg1">
                    <a:lumMod val="85000"/>
                    <a:lumOff val="15000"/>
                  </a:schemeClr>
                </a:solidFill>
                <a:latin typeface="Calibri" panose="020F0502020204030204" pitchFamily="34" charset="0"/>
                <a:cs typeface="Calibri" panose="020F0502020204030204" pitchFamily="34" charset="0"/>
              </a:defRPr>
            </a:lvl1pPr>
            <a:lvl2pPr>
              <a:defRPr>
                <a:solidFill>
                  <a:schemeClr val="bg1">
                    <a:lumMod val="85000"/>
                    <a:lumOff val="15000"/>
                  </a:schemeClr>
                </a:solidFill>
                <a:latin typeface="Calibri" panose="020F0502020204030204" pitchFamily="34" charset="0"/>
                <a:cs typeface="Calibri" panose="020F0502020204030204" pitchFamily="34" charset="0"/>
              </a:defRPr>
            </a:lvl2pPr>
            <a:lvl3pPr>
              <a:defRPr>
                <a:solidFill>
                  <a:schemeClr val="bg1">
                    <a:lumMod val="85000"/>
                    <a:lumOff val="15000"/>
                  </a:schemeClr>
                </a:solidFill>
                <a:latin typeface="Calibri" panose="020F0502020204030204" pitchFamily="34" charset="0"/>
                <a:cs typeface="Calibri" panose="020F0502020204030204" pitchFamily="34" charset="0"/>
              </a:defRPr>
            </a:lvl3pPr>
            <a:lvl4pPr>
              <a:defRPr>
                <a:solidFill>
                  <a:schemeClr val="bg1">
                    <a:lumMod val="85000"/>
                    <a:lumOff val="15000"/>
                  </a:schemeClr>
                </a:solidFill>
                <a:latin typeface="Calibri" panose="020F0502020204030204" pitchFamily="34" charset="0"/>
                <a:cs typeface="Calibri" panose="020F0502020204030204" pitchFamily="34" charset="0"/>
              </a:defRPr>
            </a:lvl4pPr>
            <a:lvl5pPr>
              <a:defRPr>
                <a:solidFill>
                  <a:schemeClr val="bg1">
                    <a:lumMod val="85000"/>
                    <a:lumOff val="15000"/>
                  </a:schemeClr>
                </a:solidFill>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089030846"/>
      </p:ext>
    </p:extLst>
  </p:cSld>
  <p:clrMapOvr>
    <a:masterClrMapping/>
  </p:clrMapOvr>
  <p:extLst>
    <p:ext uri="{DCECCB84-F9BA-43D5-87BE-67443E8EF086}">
      <p15:sldGuideLst xmlns:p15="http://schemas.microsoft.com/office/powerpoint/2012/main">
        <p15:guide id="1" orient="horz" pos="27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Column &amp; Image D">
    <p:bg>
      <p:bgPr>
        <a:solidFill>
          <a:schemeClr val="bg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D40BDAD-9338-4980-AA7B-5FF26AED4B44}"/>
              </a:ext>
            </a:extLst>
          </p:cNvPr>
          <p:cNvSpPr>
            <a:spLocks noGrp="1"/>
          </p:cNvSpPr>
          <p:nvPr>
            <p:ph type="pic" sz="quarter" idx="13"/>
          </p:nvPr>
        </p:nvSpPr>
        <p:spPr>
          <a:xfrm>
            <a:off x="0" y="4221162"/>
            <a:ext cx="12192000" cy="2636837"/>
          </a:xfrm>
        </p:spPr>
        <p:txBody>
          <a:bodyPr anchor="ctr"/>
          <a:lstStyle>
            <a:lvl1pPr algn="ctr">
              <a:defRPr>
                <a:solidFill>
                  <a:schemeClr val="bg2"/>
                </a:solidFill>
                <a:latin typeface="Calibri" panose="020F0502020204030204" pitchFamily="34" charset="0"/>
                <a:cs typeface="Calibri" panose="020F0502020204030204" pitchFamily="34" charset="0"/>
              </a:defRPr>
            </a:lvl1pPr>
          </a:lstStyle>
          <a:p>
            <a:r>
              <a:rPr lang="en-GB"/>
              <a:t>Click icon to add picture</a:t>
            </a:r>
          </a:p>
        </p:txBody>
      </p:sp>
      <p:sp>
        <p:nvSpPr>
          <p:cNvPr id="10" name="Text Placeholder 9">
            <a:extLst>
              <a:ext uri="{FF2B5EF4-FFF2-40B4-BE49-F238E27FC236}">
                <a16:creationId xmlns:a16="http://schemas.microsoft.com/office/drawing/2014/main" id="{83E5523D-C773-40E2-B851-BF2149E5A448}"/>
              </a:ext>
            </a:extLst>
          </p:cNvPr>
          <p:cNvSpPr>
            <a:spLocks noGrp="1"/>
          </p:cNvSpPr>
          <p:nvPr>
            <p:ph type="body" sz="quarter" idx="15" hasCustomPrompt="1"/>
          </p:nvPr>
        </p:nvSpPr>
        <p:spPr>
          <a:xfrm>
            <a:off x="658813" y="6330804"/>
            <a:ext cx="2570163" cy="365125"/>
          </a:xfrm>
        </p:spPr>
        <p:txBody>
          <a:bodyPr anchor="ctr">
            <a:normAutofit/>
          </a:bodyPr>
          <a:lstStyle>
            <a:lvl1pPr>
              <a:lnSpc>
                <a:spcPct val="100000"/>
              </a:lnSpc>
              <a:spcAft>
                <a:spcPts val="0"/>
              </a:spcAft>
              <a:defRPr sz="1200" b="1">
                <a:solidFill>
                  <a:schemeClr val="tx1"/>
                </a:solidFill>
                <a:latin typeface="Calibri" panose="020F0502020204030204" pitchFamily="34" charset="0"/>
                <a:cs typeface="Calibri" panose="020F0502020204030204" pitchFamily="34" charset="0"/>
              </a:defRPr>
            </a:lvl1pPr>
          </a:lstStyle>
          <a:p>
            <a:pPr lvl="0"/>
            <a:r>
              <a:rPr lang="en-US"/>
              <a:t>Money &amp; Pensions Service</a:t>
            </a:r>
            <a:endParaRPr lang="en-GB"/>
          </a:p>
        </p:txBody>
      </p:sp>
      <p:sp>
        <p:nvSpPr>
          <p:cNvPr id="2" name="Title 1">
            <a:extLst>
              <a:ext uri="{FF2B5EF4-FFF2-40B4-BE49-F238E27FC236}">
                <a16:creationId xmlns:a16="http://schemas.microsoft.com/office/drawing/2014/main" id="{C161D75B-43B4-4E59-8CF7-8973234A6006}"/>
              </a:ext>
            </a:extLst>
          </p:cNvPr>
          <p:cNvSpPr>
            <a:spLocks noGrp="1"/>
          </p:cNvSpPr>
          <p:nvPr>
            <p:ph type="title"/>
          </p:nvPr>
        </p:nvSpPr>
        <p:spPr>
          <a:xfrm>
            <a:off x="658813" y="450000"/>
            <a:ext cx="6465209" cy="1211003"/>
          </a:xfrm>
        </p:spPr>
        <p:txBody>
          <a:bodyPr/>
          <a:lstStyle>
            <a:lvl1pPr>
              <a:defRPr>
                <a:solidFill>
                  <a:schemeClr val="tx1"/>
                </a:solidFill>
                <a:latin typeface="Calibri" panose="020F0502020204030204" pitchFamily="34" charset="0"/>
                <a:cs typeface="Calibri" panose="020F0502020204030204" pitchFamily="34" charset="0"/>
              </a:defRPr>
            </a:lvl1pPr>
          </a:lstStyle>
          <a:p>
            <a:r>
              <a:rPr lang="en-GB"/>
              <a:t>Click to edit Master title style</a:t>
            </a:r>
          </a:p>
        </p:txBody>
      </p:sp>
      <p:sp>
        <p:nvSpPr>
          <p:cNvPr id="3" name="Content Placeholder 2">
            <a:extLst>
              <a:ext uri="{FF2B5EF4-FFF2-40B4-BE49-F238E27FC236}">
                <a16:creationId xmlns:a16="http://schemas.microsoft.com/office/drawing/2014/main" id="{4C92D897-FB97-4D1A-A23B-A8C4A60792C4}"/>
              </a:ext>
            </a:extLst>
          </p:cNvPr>
          <p:cNvSpPr>
            <a:spLocks noGrp="1"/>
          </p:cNvSpPr>
          <p:nvPr>
            <p:ph idx="1"/>
          </p:nvPr>
        </p:nvSpPr>
        <p:spPr>
          <a:xfrm>
            <a:off x="658800" y="2164035"/>
            <a:ext cx="6465208" cy="1821629"/>
          </a:xfrm>
        </p:spPr>
        <p:txBody>
          <a:bodyPr numCol="1" spcCol="0"/>
          <a:lstStyle>
            <a:lvl1pPr>
              <a:defRPr>
                <a:solidFill>
                  <a:schemeClr val="tx1"/>
                </a:solidFill>
                <a:latin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803FFD1F-E11F-4BEE-B1E8-6E12C931683A}"/>
              </a:ext>
            </a:extLst>
          </p:cNvPr>
          <p:cNvSpPr>
            <a:spLocks noGrp="1"/>
          </p:cNvSpPr>
          <p:nvPr>
            <p:ph type="ftr" sz="quarter" idx="11"/>
          </p:nvPr>
        </p:nvSpPr>
        <p:spPr/>
        <p:txBody>
          <a:bodyPr/>
          <a:lstStyle>
            <a:lvl1pPr>
              <a:defRPr>
                <a:solidFill>
                  <a:schemeClr val="tx1"/>
                </a:solidFill>
                <a:latin typeface="Calibri" panose="020F0502020204030204" pitchFamily="34" charset="0"/>
                <a:cs typeface="Calibri" panose="020F0502020204030204" pitchFamily="34" charset="0"/>
              </a:defRPr>
            </a:lvl1pPr>
          </a:lstStyle>
          <a:p>
            <a:r>
              <a:rPr lang="en-GB"/>
              <a:t>[Document title]</a:t>
            </a:r>
          </a:p>
        </p:txBody>
      </p:sp>
      <p:sp>
        <p:nvSpPr>
          <p:cNvPr id="6" name="Slide Number Placeholder 5">
            <a:extLst>
              <a:ext uri="{FF2B5EF4-FFF2-40B4-BE49-F238E27FC236}">
                <a16:creationId xmlns:a16="http://schemas.microsoft.com/office/drawing/2014/main" id="{B8A42653-082E-499A-8B0E-DDA1FF5A0871}"/>
              </a:ext>
            </a:extLst>
          </p:cNvPr>
          <p:cNvSpPr>
            <a:spLocks noGrp="1"/>
          </p:cNvSpPr>
          <p:nvPr>
            <p:ph type="sldNum" sz="quarter" idx="12"/>
          </p:nvPr>
        </p:nvSpPr>
        <p:spPr/>
        <p:txBody>
          <a:bodyPr/>
          <a:lstStyle>
            <a:lvl1pPr>
              <a:defRPr>
                <a:solidFill>
                  <a:schemeClr val="tx1"/>
                </a:solidFill>
                <a:latin typeface="Calibri" panose="020F0502020204030204" pitchFamily="34" charset="0"/>
                <a:cs typeface="Calibri" panose="020F0502020204030204" pitchFamily="34" charset="0"/>
              </a:defRPr>
            </a:lvl1pPr>
          </a:lstStyle>
          <a:p>
            <a:fld id="{85452B25-2BA5-41FF-9718-90E0D58FDD67}" type="slidenum">
              <a:rPr lang="en-GB" smtClean="0"/>
              <a:pPr/>
              <a:t>‹#›</a:t>
            </a:fld>
            <a:endParaRPr lang="en-GB"/>
          </a:p>
        </p:txBody>
      </p:sp>
      <p:sp>
        <p:nvSpPr>
          <p:cNvPr id="8" name="Content Placeholder 2">
            <a:extLst>
              <a:ext uri="{FF2B5EF4-FFF2-40B4-BE49-F238E27FC236}">
                <a16:creationId xmlns:a16="http://schemas.microsoft.com/office/drawing/2014/main" id="{5E3735CB-0B70-4F6D-AD7E-7D0683B894D8}"/>
              </a:ext>
            </a:extLst>
          </p:cNvPr>
          <p:cNvSpPr>
            <a:spLocks noGrp="1"/>
          </p:cNvSpPr>
          <p:nvPr>
            <p:ph idx="14"/>
          </p:nvPr>
        </p:nvSpPr>
        <p:spPr>
          <a:xfrm>
            <a:off x="7885470" y="664257"/>
            <a:ext cx="3898543" cy="2846070"/>
          </a:xfrm>
        </p:spPr>
        <p:txBody>
          <a:bodyPr numCol="1" spcCol="0"/>
          <a:lstStyle>
            <a:lvl1pPr>
              <a:defRPr>
                <a:solidFill>
                  <a:schemeClr val="tx1"/>
                </a:solidFill>
                <a:latin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137210150"/>
      </p:ext>
    </p:extLst>
  </p:cSld>
  <p:clrMapOvr>
    <a:masterClrMapping/>
  </p:clrMapOvr>
  <p:extLst>
    <p:ext uri="{DCECCB84-F9BA-43D5-87BE-67443E8EF086}">
      <p15:sldGuideLst xmlns:p15="http://schemas.microsoft.com/office/powerpoint/2012/main">
        <p15:guide id="1" orient="horz" pos="27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1D75B-43B4-4E59-8CF7-8973234A6006}"/>
              </a:ext>
            </a:extLst>
          </p:cNvPr>
          <p:cNvSpPr>
            <a:spLocks noGrp="1"/>
          </p:cNvSpPr>
          <p:nvPr>
            <p:ph type="title"/>
          </p:nvPr>
        </p:nvSpPr>
        <p:spPr>
          <a:xfrm>
            <a:off x="658800" y="450000"/>
            <a:ext cx="6853811" cy="921045"/>
          </a:xfrm>
        </p:spPr>
        <p:txBody>
          <a:bodyPr/>
          <a:lstStyle>
            <a:lvl1pPr>
              <a:defRPr>
                <a:latin typeface="Calibri" panose="020F0502020204030204" pitchFamily="34" charset="0"/>
                <a:cs typeface="Calibri" panose="020F0502020204030204" pitchFamily="34" charset="0"/>
              </a:defRPr>
            </a:lvl1pPr>
          </a:lstStyle>
          <a:p>
            <a:r>
              <a:rPr lang="en-GB"/>
              <a:t>Click to edit Master title style</a:t>
            </a:r>
          </a:p>
        </p:txBody>
      </p:sp>
      <p:sp>
        <p:nvSpPr>
          <p:cNvPr id="5" name="Footer Placeholder 4">
            <a:extLst>
              <a:ext uri="{FF2B5EF4-FFF2-40B4-BE49-F238E27FC236}">
                <a16:creationId xmlns:a16="http://schemas.microsoft.com/office/drawing/2014/main" id="{803FFD1F-E11F-4BEE-B1E8-6E12C931683A}"/>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r>
              <a:rPr lang="en-GB"/>
              <a:t>[Document title]</a:t>
            </a:r>
          </a:p>
        </p:txBody>
      </p:sp>
      <p:sp>
        <p:nvSpPr>
          <p:cNvPr id="6" name="Slide Number Placeholder 5">
            <a:extLst>
              <a:ext uri="{FF2B5EF4-FFF2-40B4-BE49-F238E27FC236}">
                <a16:creationId xmlns:a16="http://schemas.microsoft.com/office/drawing/2014/main" id="{B8A42653-082E-499A-8B0E-DDA1FF5A0871}"/>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85452B25-2BA5-41FF-9718-90E0D58FDD67}" type="slidenum">
              <a:rPr lang="en-GB" smtClean="0"/>
              <a:pPr/>
              <a:t>‹#›</a:t>
            </a:fld>
            <a:endParaRPr lang="en-GB"/>
          </a:p>
        </p:txBody>
      </p:sp>
      <p:sp>
        <p:nvSpPr>
          <p:cNvPr id="7" name="TextBox 6">
            <a:extLst>
              <a:ext uri="{FF2B5EF4-FFF2-40B4-BE49-F238E27FC236}">
                <a16:creationId xmlns:a16="http://schemas.microsoft.com/office/drawing/2014/main" id="{BF1F8281-CF42-4DBC-BA42-8A5D511F84BA}"/>
              </a:ext>
            </a:extLst>
          </p:cNvPr>
          <p:cNvSpPr txBox="1"/>
          <p:nvPr userDrawn="1"/>
        </p:nvSpPr>
        <p:spPr>
          <a:xfrm>
            <a:off x="656235" y="6330804"/>
            <a:ext cx="2268842" cy="365125"/>
          </a:xfrm>
          <a:prstGeom prst="rect">
            <a:avLst/>
          </a:prstGeom>
          <a:noFill/>
        </p:spPr>
        <p:txBody>
          <a:bodyPr wrap="square" lIns="0" tIns="0" rIns="0" bIns="0" rtlCol="0" anchor="ctr" anchorCtr="0">
            <a:noAutofit/>
          </a:bodyPr>
          <a:lstStyle/>
          <a:p>
            <a:r>
              <a:rPr lang="en-GB" sz="1200" b="1">
                <a:solidFill>
                  <a:schemeClr val="bg2"/>
                </a:solidFill>
                <a:latin typeface="Calibri" panose="020F0502020204030204" pitchFamily="34" charset="0"/>
                <a:cs typeface="Calibri" panose="020F0502020204030204" pitchFamily="34" charset="0"/>
              </a:rPr>
              <a:t>Money &amp; Pensions Service</a:t>
            </a:r>
          </a:p>
        </p:txBody>
      </p:sp>
      <p:sp>
        <p:nvSpPr>
          <p:cNvPr id="8" name="Text Placeholder 7">
            <a:extLst>
              <a:ext uri="{FF2B5EF4-FFF2-40B4-BE49-F238E27FC236}">
                <a16:creationId xmlns:a16="http://schemas.microsoft.com/office/drawing/2014/main" id="{2F6B6762-CF42-4F7F-88F0-8AA1324C6DFD}"/>
              </a:ext>
            </a:extLst>
          </p:cNvPr>
          <p:cNvSpPr>
            <a:spLocks noGrp="1"/>
          </p:cNvSpPr>
          <p:nvPr>
            <p:ph type="body" sz="quarter" idx="13"/>
          </p:nvPr>
        </p:nvSpPr>
        <p:spPr>
          <a:xfrm>
            <a:off x="6458299" y="4645566"/>
            <a:ext cx="1859532" cy="921045"/>
          </a:xfrm>
        </p:spPr>
        <p:txBody>
          <a:bodyPr>
            <a:normAutofit/>
          </a:bodyPr>
          <a:lstStyle>
            <a:lvl1pPr>
              <a:lnSpc>
                <a:spcPts val="1800"/>
              </a:lnSpc>
              <a:spcAft>
                <a:spcPts val="0"/>
              </a:spcAft>
              <a:defRPr sz="1600">
                <a:solidFill>
                  <a:schemeClr val="bg1">
                    <a:lumMod val="85000"/>
                    <a:lumOff val="15000"/>
                  </a:schemeClr>
                </a:solidFill>
                <a:latin typeface="Calibri" panose="020F0502020204030204" pitchFamily="34" charset="0"/>
                <a:cs typeface="Calibri" panose="020F0502020204030204" pitchFamily="34" charset="0"/>
              </a:defRPr>
            </a:lvl1pPr>
          </a:lstStyle>
          <a:p>
            <a:pPr lvl="0"/>
            <a:r>
              <a:rPr lang="en-GB"/>
              <a:t>Click to edit Master text styles</a:t>
            </a:r>
          </a:p>
        </p:txBody>
      </p:sp>
      <p:sp>
        <p:nvSpPr>
          <p:cNvPr id="9" name="Text Placeholder 7">
            <a:extLst>
              <a:ext uri="{FF2B5EF4-FFF2-40B4-BE49-F238E27FC236}">
                <a16:creationId xmlns:a16="http://schemas.microsoft.com/office/drawing/2014/main" id="{EE642DB7-A239-4E62-9373-2C8238116CA0}"/>
              </a:ext>
            </a:extLst>
          </p:cNvPr>
          <p:cNvSpPr>
            <a:spLocks noGrp="1"/>
          </p:cNvSpPr>
          <p:nvPr>
            <p:ph type="body" sz="quarter" idx="14"/>
          </p:nvPr>
        </p:nvSpPr>
        <p:spPr>
          <a:xfrm>
            <a:off x="8856593" y="4645565"/>
            <a:ext cx="1859532" cy="921046"/>
          </a:xfrm>
        </p:spPr>
        <p:txBody>
          <a:bodyPr>
            <a:normAutofit/>
          </a:bodyPr>
          <a:lstStyle>
            <a:lvl1pPr>
              <a:lnSpc>
                <a:spcPts val="1800"/>
              </a:lnSpc>
              <a:spcAft>
                <a:spcPts val="0"/>
              </a:spcAft>
              <a:defRPr sz="1600">
                <a:solidFill>
                  <a:schemeClr val="bg1">
                    <a:lumMod val="85000"/>
                    <a:lumOff val="15000"/>
                  </a:schemeClr>
                </a:solidFill>
                <a:latin typeface="Calibri" panose="020F0502020204030204" pitchFamily="34" charset="0"/>
                <a:cs typeface="Calibri" panose="020F0502020204030204" pitchFamily="34" charset="0"/>
              </a:defRPr>
            </a:lvl1pPr>
          </a:lstStyle>
          <a:p>
            <a:pPr lvl="0"/>
            <a:r>
              <a:rPr lang="en-GB"/>
              <a:t>Click to edit Master text styles</a:t>
            </a:r>
          </a:p>
        </p:txBody>
      </p:sp>
      <p:sp>
        <p:nvSpPr>
          <p:cNvPr id="10" name="Text Placeholder 7">
            <a:extLst>
              <a:ext uri="{FF2B5EF4-FFF2-40B4-BE49-F238E27FC236}">
                <a16:creationId xmlns:a16="http://schemas.microsoft.com/office/drawing/2014/main" id="{E4395C05-3680-4FF4-BE5B-E89F721A6C58}"/>
              </a:ext>
            </a:extLst>
          </p:cNvPr>
          <p:cNvSpPr>
            <a:spLocks noGrp="1"/>
          </p:cNvSpPr>
          <p:nvPr>
            <p:ph type="body" sz="quarter" idx="15" hasCustomPrompt="1"/>
          </p:nvPr>
        </p:nvSpPr>
        <p:spPr>
          <a:xfrm>
            <a:off x="6458298" y="3732364"/>
            <a:ext cx="1859531" cy="773631"/>
          </a:xfrm>
        </p:spPr>
        <p:txBody>
          <a:bodyPr>
            <a:noAutofit/>
          </a:bodyPr>
          <a:lstStyle>
            <a:lvl1pPr>
              <a:lnSpc>
                <a:spcPts val="7000"/>
              </a:lnSpc>
              <a:spcAft>
                <a:spcPts val="0"/>
              </a:spcAft>
              <a:defRPr sz="7000" b="1">
                <a:solidFill>
                  <a:schemeClr val="bg2"/>
                </a:solidFill>
                <a:latin typeface="Calibri" panose="020F0502020204030204" pitchFamily="34" charset="0"/>
                <a:cs typeface="Calibri" panose="020F0502020204030204" pitchFamily="34" charset="0"/>
              </a:defRPr>
            </a:lvl1pPr>
          </a:lstStyle>
          <a:p>
            <a:pPr lvl="0"/>
            <a:r>
              <a:rPr lang="en-US"/>
              <a:t>00%</a:t>
            </a:r>
          </a:p>
        </p:txBody>
      </p:sp>
      <p:sp>
        <p:nvSpPr>
          <p:cNvPr id="12" name="Text Placeholder 7">
            <a:extLst>
              <a:ext uri="{FF2B5EF4-FFF2-40B4-BE49-F238E27FC236}">
                <a16:creationId xmlns:a16="http://schemas.microsoft.com/office/drawing/2014/main" id="{12C2825E-20E8-4600-AD69-BFFEF1A95884}"/>
              </a:ext>
            </a:extLst>
          </p:cNvPr>
          <p:cNvSpPr>
            <a:spLocks noGrp="1"/>
          </p:cNvSpPr>
          <p:nvPr>
            <p:ph type="body" sz="quarter" idx="16" hasCustomPrompt="1"/>
          </p:nvPr>
        </p:nvSpPr>
        <p:spPr>
          <a:xfrm>
            <a:off x="8856593" y="3732363"/>
            <a:ext cx="1856730" cy="773631"/>
          </a:xfrm>
        </p:spPr>
        <p:txBody>
          <a:bodyPr>
            <a:noAutofit/>
          </a:bodyPr>
          <a:lstStyle>
            <a:lvl1pPr>
              <a:lnSpc>
                <a:spcPts val="7000"/>
              </a:lnSpc>
              <a:spcAft>
                <a:spcPts val="0"/>
              </a:spcAft>
              <a:defRPr sz="7000" b="1">
                <a:solidFill>
                  <a:schemeClr val="bg2"/>
                </a:solidFill>
                <a:latin typeface="Calibri" panose="020F0502020204030204" pitchFamily="34" charset="0"/>
                <a:cs typeface="Calibri" panose="020F0502020204030204" pitchFamily="34" charset="0"/>
              </a:defRPr>
            </a:lvl1pPr>
          </a:lstStyle>
          <a:p>
            <a:pPr lvl="0"/>
            <a:r>
              <a:rPr lang="en-US"/>
              <a:t>00%</a:t>
            </a:r>
          </a:p>
        </p:txBody>
      </p:sp>
      <p:sp>
        <p:nvSpPr>
          <p:cNvPr id="13" name="Text Placeholder 7">
            <a:extLst>
              <a:ext uri="{FF2B5EF4-FFF2-40B4-BE49-F238E27FC236}">
                <a16:creationId xmlns:a16="http://schemas.microsoft.com/office/drawing/2014/main" id="{38517BAA-BD77-49B0-8280-51A01C3BD495}"/>
              </a:ext>
            </a:extLst>
          </p:cNvPr>
          <p:cNvSpPr>
            <a:spLocks noGrp="1"/>
          </p:cNvSpPr>
          <p:nvPr>
            <p:ph type="body" sz="quarter" idx="17"/>
          </p:nvPr>
        </p:nvSpPr>
        <p:spPr>
          <a:xfrm>
            <a:off x="656235" y="2016000"/>
            <a:ext cx="1223999" cy="372734"/>
          </a:xfrm>
          <a:solidFill>
            <a:schemeClr val="accent1"/>
          </a:solidFill>
        </p:spPr>
        <p:txBody>
          <a:bodyPr lIns="72000" anchor="ctr">
            <a:noAutofit/>
          </a:bodyPr>
          <a:lstStyle>
            <a:lvl1pPr>
              <a:lnSpc>
                <a:spcPct val="100000"/>
              </a:lnSpc>
              <a:spcAft>
                <a:spcPts val="0"/>
              </a:spcAft>
              <a:defRPr sz="1600" b="0">
                <a:solidFill>
                  <a:schemeClr val="tx1"/>
                </a:solidFill>
                <a:latin typeface="Calibri" panose="020F0502020204030204" pitchFamily="34" charset="0"/>
                <a:cs typeface="Calibri" panose="020F0502020204030204" pitchFamily="34" charset="0"/>
              </a:defRPr>
            </a:lvl1pPr>
          </a:lstStyle>
          <a:p>
            <a:pPr lvl="0"/>
            <a:r>
              <a:rPr lang="en-GB"/>
              <a:t>Click to edit Master text styles</a:t>
            </a:r>
          </a:p>
        </p:txBody>
      </p:sp>
      <p:sp>
        <p:nvSpPr>
          <p:cNvPr id="14" name="Text Placeholder 7">
            <a:extLst>
              <a:ext uri="{FF2B5EF4-FFF2-40B4-BE49-F238E27FC236}">
                <a16:creationId xmlns:a16="http://schemas.microsoft.com/office/drawing/2014/main" id="{6FE36CF7-D727-484F-ACCA-680234604850}"/>
              </a:ext>
            </a:extLst>
          </p:cNvPr>
          <p:cNvSpPr>
            <a:spLocks noGrp="1"/>
          </p:cNvSpPr>
          <p:nvPr>
            <p:ph type="body" sz="quarter" idx="18"/>
          </p:nvPr>
        </p:nvSpPr>
        <p:spPr>
          <a:xfrm>
            <a:off x="1844173" y="2016000"/>
            <a:ext cx="1224000" cy="372734"/>
          </a:xfrm>
          <a:solidFill>
            <a:schemeClr val="accent1"/>
          </a:solidFill>
        </p:spPr>
        <p:txBody>
          <a:bodyPr rIns="72000" anchor="ctr">
            <a:noAutofit/>
          </a:bodyPr>
          <a:lstStyle>
            <a:lvl1pPr algn="r">
              <a:lnSpc>
                <a:spcPct val="100000"/>
              </a:lnSpc>
              <a:spcAft>
                <a:spcPts val="0"/>
              </a:spcAft>
              <a:defRPr sz="1600" b="0">
                <a:solidFill>
                  <a:schemeClr val="tx1"/>
                </a:solidFill>
                <a:latin typeface="Calibri" panose="020F0502020204030204" pitchFamily="34" charset="0"/>
                <a:cs typeface="Calibri" panose="020F0502020204030204" pitchFamily="34" charset="0"/>
              </a:defRPr>
            </a:lvl1pPr>
          </a:lstStyle>
          <a:p>
            <a:pPr lvl="0"/>
            <a:r>
              <a:rPr lang="en-GB"/>
              <a:t>Click to edit Master text styles</a:t>
            </a:r>
          </a:p>
        </p:txBody>
      </p:sp>
      <p:sp>
        <p:nvSpPr>
          <p:cNvPr id="15" name="Text Placeholder 7">
            <a:extLst>
              <a:ext uri="{FF2B5EF4-FFF2-40B4-BE49-F238E27FC236}">
                <a16:creationId xmlns:a16="http://schemas.microsoft.com/office/drawing/2014/main" id="{0CE0F5FA-3BEC-4814-80A8-2E7F8D387CEC}"/>
              </a:ext>
            </a:extLst>
          </p:cNvPr>
          <p:cNvSpPr>
            <a:spLocks noGrp="1"/>
          </p:cNvSpPr>
          <p:nvPr>
            <p:ph type="body" sz="quarter" idx="19"/>
          </p:nvPr>
        </p:nvSpPr>
        <p:spPr>
          <a:xfrm>
            <a:off x="656235" y="2525158"/>
            <a:ext cx="1223999" cy="372734"/>
          </a:xfrm>
          <a:solidFill>
            <a:schemeClr val="accent1"/>
          </a:solidFill>
        </p:spPr>
        <p:txBody>
          <a:bodyPr lIns="72000" anchor="ctr">
            <a:noAutofit/>
          </a:bodyPr>
          <a:lstStyle>
            <a:lvl1pPr>
              <a:lnSpc>
                <a:spcPct val="100000"/>
              </a:lnSpc>
              <a:spcAft>
                <a:spcPts val="0"/>
              </a:spcAft>
              <a:defRPr sz="1600" b="0">
                <a:solidFill>
                  <a:schemeClr val="tx1"/>
                </a:solidFill>
                <a:latin typeface="Calibri" panose="020F0502020204030204" pitchFamily="34" charset="0"/>
                <a:cs typeface="Calibri" panose="020F0502020204030204" pitchFamily="34" charset="0"/>
              </a:defRPr>
            </a:lvl1pPr>
          </a:lstStyle>
          <a:p>
            <a:pPr lvl="0"/>
            <a:r>
              <a:rPr lang="en-GB"/>
              <a:t>Click to edit Master text styles</a:t>
            </a:r>
          </a:p>
        </p:txBody>
      </p:sp>
      <p:sp>
        <p:nvSpPr>
          <p:cNvPr id="16" name="Text Placeholder 7">
            <a:extLst>
              <a:ext uri="{FF2B5EF4-FFF2-40B4-BE49-F238E27FC236}">
                <a16:creationId xmlns:a16="http://schemas.microsoft.com/office/drawing/2014/main" id="{A1E25ED4-A756-4D6F-9FA2-07BD64AAE6A2}"/>
              </a:ext>
            </a:extLst>
          </p:cNvPr>
          <p:cNvSpPr>
            <a:spLocks noGrp="1"/>
          </p:cNvSpPr>
          <p:nvPr>
            <p:ph type="body" sz="quarter" idx="20"/>
          </p:nvPr>
        </p:nvSpPr>
        <p:spPr>
          <a:xfrm>
            <a:off x="1844173" y="2525158"/>
            <a:ext cx="1224000" cy="372734"/>
          </a:xfrm>
          <a:solidFill>
            <a:schemeClr val="accent1"/>
          </a:solidFill>
        </p:spPr>
        <p:txBody>
          <a:bodyPr rIns="72000" anchor="ctr">
            <a:noAutofit/>
          </a:bodyPr>
          <a:lstStyle>
            <a:lvl1pPr algn="r">
              <a:lnSpc>
                <a:spcPct val="100000"/>
              </a:lnSpc>
              <a:spcAft>
                <a:spcPts val="0"/>
              </a:spcAft>
              <a:defRPr sz="1600" b="0">
                <a:solidFill>
                  <a:schemeClr val="tx1"/>
                </a:solidFill>
                <a:latin typeface="Calibri" panose="020F0502020204030204" pitchFamily="34" charset="0"/>
                <a:cs typeface="Calibri" panose="020F0502020204030204" pitchFamily="34" charset="0"/>
              </a:defRPr>
            </a:lvl1pPr>
          </a:lstStyle>
          <a:p>
            <a:pPr lvl="0"/>
            <a:r>
              <a:rPr lang="en-GB"/>
              <a:t>Click to edit Master text styles</a:t>
            </a:r>
          </a:p>
        </p:txBody>
      </p:sp>
      <p:sp>
        <p:nvSpPr>
          <p:cNvPr id="17" name="Text Placeholder 7">
            <a:extLst>
              <a:ext uri="{FF2B5EF4-FFF2-40B4-BE49-F238E27FC236}">
                <a16:creationId xmlns:a16="http://schemas.microsoft.com/office/drawing/2014/main" id="{A2E8750F-1C86-4B15-AA93-8D98885935C7}"/>
              </a:ext>
            </a:extLst>
          </p:cNvPr>
          <p:cNvSpPr>
            <a:spLocks noGrp="1"/>
          </p:cNvSpPr>
          <p:nvPr>
            <p:ph type="body" sz="quarter" idx="21"/>
          </p:nvPr>
        </p:nvSpPr>
        <p:spPr>
          <a:xfrm>
            <a:off x="656235" y="3034316"/>
            <a:ext cx="2115898" cy="372734"/>
          </a:xfrm>
          <a:solidFill>
            <a:schemeClr val="accent2"/>
          </a:solidFill>
        </p:spPr>
        <p:txBody>
          <a:bodyPr lIns="72000" anchor="ctr">
            <a:noAutofit/>
          </a:bodyPr>
          <a:lstStyle>
            <a:lvl1pPr>
              <a:lnSpc>
                <a:spcPct val="100000"/>
              </a:lnSpc>
              <a:spcAft>
                <a:spcPts val="0"/>
              </a:spcAft>
              <a:defRPr sz="1600" b="0">
                <a:solidFill>
                  <a:schemeClr val="tx1"/>
                </a:solidFill>
                <a:latin typeface="Calibri" panose="020F0502020204030204" pitchFamily="34" charset="0"/>
                <a:cs typeface="Calibri" panose="020F0502020204030204" pitchFamily="34" charset="0"/>
              </a:defRPr>
            </a:lvl1pPr>
          </a:lstStyle>
          <a:p>
            <a:pPr lvl="0"/>
            <a:r>
              <a:rPr lang="en-GB"/>
              <a:t>Click to edit Master text styles</a:t>
            </a:r>
          </a:p>
        </p:txBody>
      </p:sp>
      <p:sp>
        <p:nvSpPr>
          <p:cNvPr id="18" name="Text Placeholder 7">
            <a:extLst>
              <a:ext uri="{FF2B5EF4-FFF2-40B4-BE49-F238E27FC236}">
                <a16:creationId xmlns:a16="http://schemas.microsoft.com/office/drawing/2014/main" id="{1AF9F824-50A3-4FF3-A8CB-4479B11FC815}"/>
              </a:ext>
            </a:extLst>
          </p:cNvPr>
          <p:cNvSpPr>
            <a:spLocks noGrp="1"/>
          </p:cNvSpPr>
          <p:nvPr>
            <p:ph type="body" sz="quarter" idx="22"/>
          </p:nvPr>
        </p:nvSpPr>
        <p:spPr>
          <a:xfrm>
            <a:off x="2636889" y="3034316"/>
            <a:ext cx="2268843" cy="372734"/>
          </a:xfrm>
          <a:solidFill>
            <a:schemeClr val="accent2"/>
          </a:solidFill>
        </p:spPr>
        <p:txBody>
          <a:bodyPr rIns="72000" anchor="ctr">
            <a:noAutofit/>
          </a:bodyPr>
          <a:lstStyle>
            <a:lvl1pPr algn="r">
              <a:lnSpc>
                <a:spcPct val="100000"/>
              </a:lnSpc>
              <a:spcAft>
                <a:spcPts val="0"/>
              </a:spcAft>
              <a:defRPr sz="1600" b="0">
                <a:solidFill>
                  <a:schemeClr val="tx1"/>
                </a:solidFill>
                <a:latin typeface="Calibri" panose="020F0502020204030204" pitchFamily="34" charset="0"/>
                <a:cs typeface="Calibri" panose="020F0502020204030204" pitchFamily="34" charset="0"/>
              </a:defRPr>
            </a:lvl1pPr>
          </a:lstStyle>
          <a:p>
            <a:pPr lvl="0"/>
            <a:r>
              <a:rPr lang="en-GB"/>
              <a:t>Click to edit Master text styles</a:t>
            </a:r>
          </a:p>
        </p:txBody>
      </p:sp>
      <p:sp>
        <p:nvSpPr>
          <p:cNvPr id="19" name="Text Placeholder 7">
            <a:extLst>
              <a:ext uri="{FF2B5EF4-FFF2-40B4-BE49-F238E27FC236}">
                <a16:creationId xmlns:a16="http://schemas.microsoft.com/office/drawing/2014/main" id="{A3BC5504-A1E5-46A7-9C75-A3BA1AE01C2E}"/>
              </a:ext>
            </a:extLst>
          </p:cNvPr>
          <p:cNvSpPr>
            <a:spLocks noGrp="1"/>
          </p:cNvSpPr>
          <p:nvPr>
            <p:ph type="body" sz="quarter" idx="23"/>
          </p:nvPr>
        </p:nvSpPr>
        <p:spPr>
          <a:xfrm>
            <a:off x="656235" y="3545995"/>
            <a:ext cx="2115898" cy="372734"/>
          </a:xfrm>
          <a:solidFill>
            <a:schemeClr val="accent1"/>
          </a:solidFill>
        </p:spPr>
        <p:txBody>
          <a:bodyPr lIns="72000" anchor="ctr">
            <a:noAutofit/>
          </a:bodyPr>
          <a:lstStyle>
            <a:lvl1pPr>
              <a:lnSpc>
                <a:spcPct val="100000"/>
              </a:lnSpc>
              <a:spcAft>
                <a:spcPts val="0"/>
              </a:spcAft>
              <a:defRPr sz="1600" b="0">
                <a:solidFill>
                  <a:schemeClr val="tx1"/>
                </a:solidFill>
                <a:latin typeface="Calibri" panose="020F0502020204030204" pitchFamily="34" charset="0"/>
                <a:cs typeface="Calibri" panose="020F0502020204030204" pitchFamily="34" charset="0"/>
              </a:defRPr>
            </a:lvl1pPr>
          </a:lstStyle>
          <a:p>
            <a:pPr lvl="0"/>
            <a:r>
              <a:rPr lang="en-GB"/>
              <a:t>Click to edit Master text styles</a:t>
            </a:r>
          </a:p>
        </p:txBody>
      </p:sp>
      <p:sp>
        <p:nvSpPr>
          <p:cNvPr id="20" name="Text Placeholder 7">
            <a:extLst>
              <a:ext uri="{FF2B5EF4-FFF2-40B4-BE49-F238E27FC236}">
                <a16:creationId xmlns:a16="http://schemas.microsoft.com/office/drawing/2014/main" id="{923C1C37-9D14-4FF6-BFFB-46657A851971}"/>
              </a:ext>
            </a:extLst>
          </p:cNvPr>
          <p:cNvSpPr>
            <a:spLocks noGrp="1"/>
          </p:cNvSpPr>
          <p:nvPr>
            <p:ph type="body" sz="quarter" idx="24"/>
          </p:nvPr>
        </p:nvSpPr>
        <p:spPr>
          <a:xfrm>
            <a:off x="2636889" y="3545995"/>
            <a:ext cx="2268843" cy="372734"/>
          </a:xfrm>
          <a:solidFill>
            <a:schemeClr val="accent1"/>
          </a:solidFill>
        </p:spPr>
        <p:txBody>
          <a:bodyPr rIns="72000" anchor="ctr">
            <a:noAutofit/>
          </a:bodyPr>
          <a:lstStyle>
            <a:lvl1pPr algn="r">
              <a:lnSpc>
                <a:spcPct val="100000"/>
              </a:lnSpc>
              <a:spcAft>
                <a:spcPts val="0"/>
              </a:spcAft>
              <a:defRPr sz="1600" b="0">
                <a:solidFill>
                  <a:schemeClr val="tx1"/>
                </a:solidFill>
                <a:latin typeface="Calibri" panose="020F0502020204030204" pitchFamily="34" charset="0"/>
                <a:cs typeface="Calibri" panose="020F0502020204030204" pitchFamily="34" charset="0"/>
              </a:defRPr>
            </a:lvl1pPr>
          </a:lstStyle>
          <a:p>
            <a:pPr lvl="0"/>
            <a:r>
              <a:rPr lang="en-GB"/>
              <a:t>Click to edit Master text styles</a:t>
            </a:r>
          </a:p>
        </p:txBody>
      </p:sp>
      <p:sp>
        <p:nvSpPr>
          <p:cNvPr id="21" name="Text Placeholder 7">
            <a:extLst>
              <a:ext uri="{FF2B5EF4-FFF2-40B4-BE49-F238E27FC236}">
                <a16:creationId xmlns:a16="http://schemas.microsoft.com/office/drawing/2014/main" id="{167B0A7A-7BBA-408D-B37D-332CE3A14313}"/>
              </a:ext>
            </a:extLst>
          </p:cNvPr>
          <p:cNvSpPr>
            <a:spLocks noGrp="1"/>
          </p:cNvSpPr>
          <p:nvPr>
            <p:ph type="body" sz="quarter" idx="25"/>
          </p:nvPr>
        </p:nvSpPr>
        <p:spPr>
          <a:xfrm>
            <a:off x="658813" y="4052632"/>
            <a:ext cx="1786759" cy="372734"/>
          </a:xfrm>
          <a:solidFill>
            <a:schemeClr val="accent1"/>
          </a:solidFill>
        </p:spPr>
        <p:txBody>
          <a:bodyPr lIns="72000" anchor="ctr">
            <a:noAutofit/>
          </a:bodyPr>
          <a:lstStyle>
            <a:lvl1pPr>
              <a:lnSpc>
                <a:spcPct val="100000"/>
              </a:lnSpc>
              <a:spcAft>
                <a:spcPts val="0"/>
              </a:spcAft>
              <a:defRPr sz="1600" b="0">
                <a:solidFill>
                  <a:schemeClr val="tx1"/>
                </a:solidFill>
                <a:latin typeface="Calibri" panose="020F0502020204030204" pitchFamily="34" charset="0"/>
                <a:cs typeface="Calibri" panose="020F0502020204030204" pitchFamily="34" charset="0"/>
              </a:defRPr>
            </a:lvl1pPr>
          </a:lstStyle>
          <a:p>
            <a:pPr lvl="0"/>
            <a:r>
              <a:rPr lang="en-GB"/>
              <a:t>Click to edit Master text styles</a:t>
            </a:r>
          </a:p>
        </p:txBody>
      </p:sp>
      <p:sp>
        <p:nvSpPr>
          <p:cNvPr id="22" name="Text Placeholder 7">
            <a:extLst>
              <a:ext uri="{FF2B5EF4-FFF2-40B4-BE49-F238E27FC236}">
                <a16:creationId xmlns:a16="http://schemas.microsoft.com/office/drawing/2014/main" id="{0AB3456D-39A1-49F8-9B4C-CEE2F2932FA1}"/>
              </a:ext>
            </a:extLst>
          </p:cNvPr>
          <p:cNvSpPr>
            <a:spLocks noGrp="1"/>
          </p:cNvSpPr>
          <p:nvPr>
            <p:ph type="body" sz="quarter" idx="26"/>
          </p:nvPr>
        </p:nvSpPr>
        <p:spPr>
          <a:xfrm>
            <a:off x="2276045" y="4052632"/>
            <a:ext cx="1786759" cy="372734"/>
          </a:xfrm>
          <a:solidFill>
            <a:schemeClr val="accent1"/>
          </a:solidFill>
        </p:spPr>
        <p:txBody>
          <a:bodyPr rIns="72000" anchor="ctr">
            <a:noAutofit/>
          </a:bodyPr>
          <a:lstStyle>
            <a:lvl1pPr algn="r">
              <a:lnSpc>
                <a:spcPct val="100000"/>
              </a:lnSpc>
              <a:spcAft>
                <a:spcPts val="0"/>
              </a:spcAft>
              <a:defRPr sz="1600" b="0">
                <a:solidFill>
                  <a:schemeClr val="tx1"/>
                </a:solidFill>
                <a:latin typeface="Calibri" panose="020F0502020204030204" pitchFamily="34" charset="0"/>
                <a:cs typeface="Calibri" panose="020F0502020204030204" pitchFamily="34" charset="0"/>
              </a:defRPr>
            </a:lvl1pPr>
          </a:lstStyle>
          <a:p>
            <a:pPr lvl="0"/>
            <a:r>
              <a:rPr lang="en-GB"/>
              <a:t>Click to edit Master text styles</a:t>
            </a:r>
          </a:p>
        </p:txBody>
      </p:sp>
      <p:sp>
        <p:nvSpPr>
          <p:cNvPr id="23" name="Text Placeholder 7">
            <a:extLst>
              <a:ext uri="{FF2B5EF4-FFF2-40B4-BE49-F238E27FC236}">
                <a16:creationId xmlns:a16="http://schemas.microsoft.com/office/drawing/2014/main" id="{0A87370B-6171-48A7-8A51-9F1D1AFD95A1}"/>
              </a:ext>
            </a:extLst>
          </p:cNvPr>
          <p:cNvSpPr>
            <a:spLocks noGrp="1"/>
          </p:cNvSpPr>
          <p:nvPr>
            <p:ph type="body" sz="quarter" idx="27"/>
          </p:nvPr>
        </p:nvSpPr>
        <p:spPr>
          <a:xfrm>
            <a:off x="650980" y="4555964"/>
            <a:ext cx="1187937" cy="372734"/>
          </a:xfrm>
          <a:solidFill>
            <a:schemeClr val="accent1"/>
          </a:solidFill>
        </p:spPr>
        <p:txBody>
          <a:bodyPr lIns="72000" anchor="ctr">
            <a:noAutofit/>
          </a:bodyPr>
          <a:lstStyle>
            <a:lvl1pPr>
              <a:lnSpc>
                <a:spcPct val="100000"/>
              </a:lnSpc>
              <a:spcAft>
                <a:spcPts val="0"/>
              </a:spcAft>
              <a:defRPr sz="1600" b="0">
                <a:solidFill>
                  <a:schemeClr val="tx1"/>
                </a:solidFill>
                <a:latin typeface="Calibri" panose="020F0502020204030204" pitchFamily="34" charset="0"/>
                <a:cs typeface="Calibri" panose="020F0502020204030204" pitchFamily="34" charset="0"/>
              </a:defRPr>
            </a:lvl1pPr>
          </a:lstStyle>
          <a:p>
            <a:pPr lvl="0"/>
            <a:r>
              <a:rPr lang="en-GB"/>
              <a:t>Click to edit Master text styles</a:t>
            </a:r>
          </a:p>
        </p:txBody>
      </p:sp>
      <p:sp>
        <p:nvSpPr>
          <p:cNvPr id="24" name="Text Placeholder 7">
            <a:extLst>
              <a:ext uri="{FF2B5EF4-FFF2-40B4-BE49-F238E27FC236}">
                <a16:creationId xmlns:a16="http://schemas.microsoft.com/office/drawing/2014/main" id="{756EA517-843A-4F73-AB82-53F7DCEA55E0}"/>
              </a:ext>
            </a:extLst>
          </p:cNvPr>
          <p:cNvSpPr>
            <a:spLocks noGrp="1"/>
          </p:cNvSpPr>
          <p:nvPr>
            <p:ph type="body" sz="quarter" idx="28"/>
          </p:nvPr>
        </p:nvSpPr>
        <p:spPr>
          <a:xfrm>
            <a:off x="1715016" y="4555964"/>
            <a:ext cx="921874" cy="372734"/>
          </a:xfrm>
          <a:solidFill>
            <a:schemeClr val="accent1"/>
          </a:solidFill>
        </p:spPr>
        <p:txBody>
          <a:bodyPr rIns="72000" anchor="ctr">
            <a:noAutofit/>
          </a:bodyPr>
          <a:lstStyle>
            <a:lvl1pPr algn="r">
              <a:lnSpc>
                <a:spcPct val="100000"/>
              </a:lnSpc>
              <a:spcAft>
                <a:spcPts val="0"/>
              </a:spcAft>
              <a:defRPr sz="1600" b="0">
                <a:solidFill>
                  <a:schemeClr val="tx1"/>
                </a:solidFill>
                <a:latin typeface="Calibri" panose="020F0502020204030204" pitchFamily="34" charset="0"/>
                <a:cs typeface="Calibri" panose="020F0502020204030204" pitchFamily="34" charset="0"/>
              </a:defRPr>
            </a:lvl1pPr>
          </a:lstStyle>
          <a:p>
            <a:pPr lvl="0"/>
            <a:r>
              <a:rPr lang="en-GB"/>
              <a:t>Click to edit Master text styles</a:t>
            </a:r>
          </a:p>
        </p:txBody>
      </p:sp>
      <p:sp>
        <p:nvSpPr>
          <p:cNvPr id="25" name="Text Placeholder 7">
            <a:extLst>
              <a:ext uri="{FF2B5EF4-FFF2-40B4-BE49-F238E27FC236}">
                <a16:creationId xmlns:a16="http://schemas.microsoft.com/office/drawing/2014/main" id="{921F0001-9DC1-4EFB-823B-EB69EFFF11D6}"/>
              </a:ext>
            </a:extLst>
          </p:cNvPr>
          <p:cNvSpPr>
            <a:spLocks noGrp="1"/>
          </p:cNvSpPr>
          <p:nvPr>
            <p:ph type="body" sz="quarter" idx="29"/>
          </p:nvPr>
        </p:nvSpPr>
        <p:spPr>
          <a:xfrm>
            <a:off x="665019" y="5035695"/>
            <a:ext cx="1223999" cy="372734"/>
          </a:xfrm>
          <a:solidFill>
            <a:schemeClr val="accent1"/>
          </a:solidFill>
        </p:spPr>
        <p:txBody>
          <a:bodyPr lIns="72000" anchor="ctr">
            <a:noAutofit/>
          </a:bodyPr>
          <a:lstStyle>
            <a:lvl1pPr>
              <a:lnSpc>
                <a:spcPct val="100000"/>
              </a:lnSpc>
              <a:spcAft>
                <a:spcPts val="0"/>
              </a:spcAft>
              <a:defRPr sz="1600" b="0">
                <a:solidFill>
                  <a:schemeClr val="tx1"/>
                </a:solidFill>
                <a:latin typeface="Calibri" panose="020F0502020204030204" pitchFamily="34" charset="0"/>
                <a:cs typeface="Calibri" panose="020F0502020204030204" pitchFamily="34" charset="0"/>
              </a:defRPr>
            </a:lvl1pPr>
          </a:lstStyle>
          <a:p>
            <a:pPr lvl="0"/>
            <a:r>
              <a:rPr lang="en-GB"/>
              <a:t>Click to edit Master text styles</a:t>
            </a:r>
          </a:p>
        </p:txBody>
      </p:sp>
      <p:sp>
        <p:nvSpPr>
          <p:cNvPr id="26" name="Text Placeholder 7">
            <a:extLst>
              <a:ext uri="{FF2B5EF4-FFF2-40B4-BE49-F238E27FC236}">
                <a16:creationId xmlns:a16="http://schemas.microsoft.com/office/drawing/2014/main" id="{27724CEB-4CD0-46BF-AD3B-3FF6EE63CDA4}"/>
              </a:ext>
            </a:extLst>
          </p:cNvPr>
          <p:cNvSpPr>
            <a:spLocks noGrp="1"/>
          </p:cNvSpPr>
          <p:nvPr>
            <p:ph type="body" sz="quarter" idx="30"/>
          </p:nvPr>
        </p:nvSpPr>
        <p:spPr>
          <a:xfrm>
            <a:off x="1852957" y="5035695"/>
            <a:ext cx="1094114" cy="372734"/>
          </a:xfrm>
          <a:solidFill>
            <a:schemeClr val="accent1"/>
          </a:solidFill>
        </p:spPr>
        <p:txBody>
          <a:bodyPr rIns="72000" anchor="ctr">
            <a:noAutofit/>
          </a:bodyPr>
          <a:lstStyle>
            <a:lvl1pPr algn="r">
              <a:lnSpc>
                <a:spcPct val="100000"/>
              </a:lnSpc>
              <a:spcAft>
                <a:spcPts val="0"/>
              </a:spcAft>
              <a:defRPr sz="1600" b="0">
                <a:solidFill>
                  <a:schemeClr val="tx1"/>
                </a:solidFill>
                <a:latin typeface="Calibri" panose="020F0502020204030204" pitchFamily="34" charset="0"/>
                <a:cs typeface="Calibri" panose="020F0502020204030204" pitchFamily="34" charset="0"/>
              </a:defRPr>
            </a:lvl1pPr>
          </a:lstStyle>
          <a:p>
            <a:pPr lvl="0"/>
            <a:r>
              <a:rPr lang="en-GB"/>
              <a:t>Click to edit Master text styles</a:t>
            </a:r>
          </a:p>
        </p:txBody>
      </p:sp>
      <p:sp>
        <p:nvSpPr>
          <p:cNvPr id="27" name="Picture Placeholder 26">
            <a:extLst>
              <a:ext uri="{FF2B5EF4-FFF2-40B4-BE49-F238E27FC236}">
                <a16:creationId xmlns:a16="http://schemas.microsoft.com/office/drawing/2014/main" id="{D42C5A3D-D9A0-4531-A41E-C3A857476BC7}"/>
              </a:ext>
            </a:extLst>
          </p:cNvPr>
          <p:cNvSpPr>
            <a:spLocks noGrp="1"/>
          </p:cNvSpPr>
          <p:nvPr>
            <p:ph type="pic" sz="quarter" idx="31"/>
          </p:nvPr>
        </p:nvSpPr>
        <p:spPr>
          <a:xfrm>
            <a:off x="6457949" y="1892300"/>
            <a:ext cx="1785539" cy="1654175"/>
          </a:xfrm>
        </p:spPr>
        <p:txBody>
          <a:bodyPr anchor="ctr"/>
          <a:lstStyle>
            <a:lvl1pPr algn="ctr">
              <a:defRPr>
                <a:latin typeface="Calibri" panose="020F0502020204030204" pitchFamily="34" charset="0"/>
                <a:cs typeface="Calibri" panose="020F0502020204030204" pitchFamily="34" charset="0"/>
              </a:defRPr>
            </a:lvl1pPr>
          </a:lstStyle>
          <a:p>
            <a:r>
              <a:rPr lang="en-GB"/>
              <a:t>Click icon to add picture</a:t>
            </a:r>
          </a:p>
        </p:txBody>
      </p:sp>
      <p:sp>
        <p:nvSpPr>
          <p:cNvPr id="28" name="Picture Placeholder 26">
            <a:extLst>
              <a:ext uri="{FF2B5EF4-FFF2-40B4-BE49-F238E27FC236}">
                <a16:creationId xmlns:a16="http://schemas.microsoft.com/office/drawing/2014/main" id="{44A3A4EE-BC4B-447A-A4F9-DCEA5E5FAA83}"/>
              </a:ext>
            </a:extLst>
          </p:cNvPr>
          <p:cNvSpPr>
            <a:spLocks noGrp="1"/>
          </p:cNvSpPr>
          <p:nvPr>
            <p:ph type="pic" sz="quarter" idx="32"/>
          </p:nvPr>
        </p:nvSpPr>
        <p:spPr>
          <a:xfrm>
            <a:off x="8801427" y="1895705"/>
            <a:ext cx="1785540" cy="1654175"/>
          </a:xfrm>
        </p:spPr>
        <p:txBody>
          <a:bodyPr anchor="ctr"/>
          <a:lstStyle>
            <a:lvl1pPr algn="ctr">
              <a:defRPr>
                <a:latin typeface="Calibri" panose="020F0502020204030204" pitchFamily="34" charset="0"/>
                <a:cs typeface="Calibri" panose="020F0502020204030204" pitchFamily="34" charset="0"/>
              </a:defRPr>
            </a:lvl1pPr>
          </a:lstStyle>
          <a:p>
            <a:r>
              <a:rPr lang="en-GB"/>
              <a:t>Click icon to add picture</a:t>
            </a:r>
          </a:p>
        </p:txBody>
      </p:sp>
    </p:spTree>
    <p:extLst>
      <p:ext uri="{BB962C8B-B14F-4D97-AF65-F5344CB8AC3E}">
        <p14:creationId xmlns:p14="http://schemas.microsoft.com/office/powerpoint/2010/main" val="799594617"/>
      </p:ext>
    </p:extLst>
  </p:cSld>
  <p:clrMapOvr>
    <a:masterClrMapping/>
  </p:clrMapOvr>
  <p:extLst>
    <p:ext uri="{DCECCB84-F9BA-43D5-87BE-67443E8EF086}">
      <p15:sldGuideLst xmlns:p15="http://schemas.microsoft.com/office/powerpoint/2012/main">
        <p15:guide id="1" orient="horz" pos="27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3DA8B-2ED0-486B-8F11-9CFD38751A89}"/>
              </a:ext>
            </a:extLst>
          </p:cNvPr>
          <p:cNvSpPr>
            <a:spLocks noGrp="1"/>
          </p:cNvSpPr>
          <p:nvPr>
            <p:ph type="ctrTitle" hasCustomPrompt="1"/>
          </p:nvPr>
        </p:nvSpPr>
        <p:spPr>
          <a:xfrm>
            <a:off x="658815" y="2579552"/>
            <a:ext cx="6877050" cy="1698895"/>
          </a:xfrm>
        </p:spPr>
        <p:txBody>
          <a:bodyPr anchor="t">
            <a:normAutofit/>
          </a:bodyPr>
          <a:lstStyle>
            <a:lvl1pPr algn="l">
              <a:lnSpc>
                <a:spcPct val="100000"/>
              </a:lnSpc>
              <a:defRPr sz="5400">
                <a:solidFill>
                  <a:srgbClr val="0F19A0"/>
                </a:solidFill>
              </a:defRPr>
            </a:lvl1pPr>
          </a:lstStyle>
          <a:p>
            <a:r>
              <a:rPr lang="en-US"/>
              <a:t>Click to edit </a:t>
            </a:r>
            <a:br>
              <a:rPr lang="en-US"/>
            </a:br>
            <a:r>
              <a:rPr lang="en-US"/>
              <a:t>Master title style</a:t>
            </a:r>
            <a:endParaRPr lang="en-GB"/>
          </a:p>
        </p:txBody>
      </p:sp>
      <p:pic>
        <p:nvPicPr>
          <p:cNvPr id="17" name="Picture 16">
            <a:extLst>
              <a:ext uri="{FF2B5EF4-FFF2-40B4-BE49-F238E27FC236}">
                <a16:creationId xmlns:a16="http://schemas.microsoft.com/office/drawing/2014/main" id="{EFC9D01F-E0DA-8859-BDF6-DD6033257B12}"/>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10076788" y="5786844"/>
            <a:ext cx="1704148" cy="793210"/>
          </a:xfrm>
          <a:prstGeom prst="rect">
            <a:avLst/>
          </a:prstGeom>
        </p:spPr>
      </p:pic>
    </p:spTree>
    <p:extLst>
      <p:ext uri="{BB962C8B-B14F-4D97-AF65-F5344CB8AC3E}">
        <p14:creationId xmlns:p14="http://schemas.microsoft.com/office/powerpoint/2010/main" val="4813175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3DA8B-2ED0-486B-8F11-9CFD38751A89}"/>
              </a:ext>
            </a:extLst>
          </p:cNvPr>
          <p:cNvSpPr>
            <a:spLocks noGrp="1"/>
          </p:cNvSpPr>
          <p:nvPr>
            <p:ph type="ctrTitle" hasCustomPrompt="1"/>
          </p:nvPr>
        </p:nvSpPr>
        <p:spPr>
          <a:xfrm>
            <a:off x="658815" y="2579552"/>
            <a:ext cx="6877050" cy="1698895"/>
          </a:xfrm>
        </p:spPr>
        <p:txBody>
          <a:bodyPr anchor="t">
            <a:normAutofit/>
          </a:bodyPr>
          <a:lstStyle>
            <a:lvl1pPr algn="l">
              <a:lnSpc>
                <a:spcPct val="100000"/>
              </a:lnSpc>
              <a:defRPr sz="5400">
                <a:solidFill>
                  <a:schemeClr val="tx1"/>
                </a:solidFill>
              </a:defRPr>
            </a:lvl1pPr>
          </a:lstStyle>
          <a:p>
            <a:r>
              <a:rPr lang="en-US"/>
              <a:t>Click to edit </a:t>
            </a:r>
            <a:br>
              <a:rPr lang="en-US"/>
            </a:br>
            <a:r>
              <a:rPr lang="en-US"/>
              <a:t>Master title style</a:t>
            </a:r>
            <a:endParaRPr lang="en-GB"/>
          </a:p>
        </p:txBody>
      </p:sp>
      <p:pic>
        <p:nvPicPr>
          <p:cNvPr id="15" name="Picture 14">
            <a:extLst>
              <a:ext uri="{FF2B5EF4-FFF2-40B4-BE49-F238E27FC236}">
                <a16:creationId xmlns:a16="http://schemas.microsoft.com/office/drawing/2014/main" id="{12257822-7E50-520C-CB14-2FA8BB0CD36E}"/>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10076788" y="5786844"/>
            <a:ext cx="1704148" cy="793210"/>
          </a:xfrm>
          <a:prstGeom prst="rect">
            <a:avLst/>
          </a:prstGeom>
        </p:spPr>
      </p:pic>
    </p:spTree>
    <p:extLst>
      <p:ext uri="{BB962C8B-B14F-4D97-AF65-F5344CB8AC3E}">
        <p14:creationId xmlns:p14="http://schemas.microsoft.com/office/powerpoint/2010/main" val="577484992"/>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3DA8B-2ED0-486B-8F11-9CFD38751A89}"/>
              </a:ext>
            </a:extLst>
          </p:cNvPr>
          <p:cNvSpPr>
            <a:spLocks noGrp="1"/>
          </p:cNvSpPr>
          <p:nvPr>
            <p:ph type="ctrTitle" hasCustomPrompt="1"/>
          </p:nvPr>
        </p:nvSpPr>
        <p:spPr>
          <a:xfrm>
            <a:off x="658815" y="2579552"/>
            <a:ext cx="6877050" cy="1698895"/>
          </a:xfrm>
        </p:spPr>
        <p:txBody>
          <a:bodyPr anchor="t">
            <a:normAutofit/>
          </a:bodyPr>
          <a:lstStyle>
            <a:lvl1pPr algn="l">
              <a:lnSpc>
                <a:spcPct val="100000"/>
              </a:lnSpc>
              <a:defRPr sz="5400">
                <a:solidFill>
                  <a:schemeClr val="tx1"/>
                </a:solidFill>
              </a:defRPr>
            </a:lvl1pPr>
          </a:lstStyle>
          <a:p>
            <a:r>
              <a:rPr lang="en-US"/>
              <a:t>Click to edit </a:t>
            </a:r>
            <a:br>
              <a:rPr lang="en-US"/>
            </a:br>
            <a:r>
              <a:rPr lang="en-US"/>
              <a:t>Master title style</a:t>
            </a:r>
            <a:endParaRPr lang="en-GB"/>
          </a:p>
        </p:txBody>
      </p:sp>
      <p:pic>
        <p:nvPicPr>
          <p:cNvPr id="3" name="Picture 2" descr="A logo for a company&#10;&#10;Description automatically generated">
            <a:extLst>
              <a:ext uri="{FF2B5EF4-FFF2-40B4-BE49-F238E27FC236}">
                <a16:creationId xmlns:a16="http://schemas.microsoft.com/office/drawing/2014/main" id="{B9B602FC-B6D8-774A-646D-B4C5F4B9E7C9}"/>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076788" y="5785944"/>
            <a:ext cx="1704148" cy="795011"/>
          </a:xfrm>
          <a:prstGeom prst="rect">
            <a:avLst/>
          </a:prstGeom>
        </p:spPr>
      </p:pic>
    </p:spTree>
    <p:extLst>
      <p:ext uri="{BB962C8B-B14F-4D97-AF65-F5344CB8AC3E}">
        <p14:creationId xmlns:p14="http://schemas.microsoft.com/office/powerpoint/2010/main" val="1308073347"/>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3DA8B-2ED0-486B-8F11-9CFD38751A89}"/>
              </a:ext>
            </a:extLst>
          </p:cNvPr>
          <p:cNvSpPr>
            <a:spLocks noGrp="1"/>
          </p:cNvSpPr>
          <p:nvPr>
            <p:ph type="ctrTitle" hasCustomPrompt="1"/>
          </p:nvPr>
        </p:nvSpPr>
        <p:spPr>
          <a:xfrm>
            <a:off x="658815" y="2579552"/>
            <a:ext cx="6877050" cy="1698895"/>
          </a:xfrm>
        </p:spPr>
        <p:txBody>
          <a:bodyPr anchor="t">
            <a:normAutofit/>
          </a:bodyPr>
          <a:lstStyle>
            <a:lvl1pPr algn="l">
              <a:lnSpc>
                <a:spcPct val="100000"/>
              </a:lnSpc>
              <a:defRPr sz="5400">
                <a:solidFill>
                  <a:schemeClr val="tx1"/>
                </a:solidFill>
              </a:defRPr>
            </a:lvl1pPr>
          </a:lstStyle>
          <a:p>
            <a:r>
              <a:rPr lang="en-US"/>
              <a:t>Click to edit </a:t>
            </a:r>
            <a:br>
              <a:rPr lang="en-US"/>
            </a:br>
            <a:r>
              <a:rPr lang="en-US"/>
              <a:t>Master title style</a:t>
            </a:r>
            <a:endParaRPr lang="en-GB"/>
          </a:p>
        </p:txBody>
      </p:sp>
      <p:pic>
        <p:nvPicPr>
          <p:cNvPr id="3" name="Picture 2">
            <a:extLst>
              <a:ext uri="{FF2B5EF4-FFF2-40B4-BE49-F238E27FC236}">
                <a16:creationId xmlns:a16="http://schemas.microsoft.com/office/drawing/2014/main" id="{FD06C7D2-4942-666F-178E-B836D16CA1E8}"/>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10076788" y="441325"/>
            <a:ext cx="1704148" cy="793210"/>
          </a:xfrm>
          <a:prstGeom prst="rect">
            <a:avLst/>
          </a:prstGeom>
        </p:spPr>
      </p:pic>
    </p:spTree>
    <p:extLst>
      <p:ext uri="{BB962C8B-B14F-4D97-AF65-F5344CB8AC3E}">
        <p14:creationId xmlns:p14="http://schemas.microsoft.com/office/powerpoint/2010/main" val="2862177420"/>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rgbClr val="0F19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3DA8B-2ED0-486B-8F11-9CFD38751A89}"/>
              </a:ext>
            </a:extLst>
          </p:cNvPr>
          <p:cNvSpPr>
            <a:spLocks noGrp="1"/>
          </p:cNvSpPr>
          <p:nvPr>
            <p:ph type="ctrTitle" hasCustomPrompt="1"/>
          </p:nvPr>
        </p:nvSpPr>
        <p:spPr>
          <a:xfrm>
            <a:off x="658814" y="2340000"/>
            <a:ext cx="6877050" cy="1828800"/>
          </a:xfrm>
        </p:spPr>
        <p:txBody>
          <a:bodyPr anchor="t">
            <a:normAutofit/>
          </a:bodyPr>
          <a:lstStyle>
            <a:lvl1pPr algn="l">
              <a:lnSpc>
                <a:spcPct val="100000"/>
              </a:lnSpc>
              <a:defRPr sz="6000">
                <a:solidFill>
                  <a:schemeClr val="tx1"/>
                </a:solidFill>
              </a:defRPr>
            </a:lvl1pPr>
          </a:lstStyle>
          <a:p>
            <a:r>
              <a:rPr lang="en-US"/>
              <a:t>Thank you </a:t>
            </a:r>
            <a:endParaRPr lang="en-GB"/>
          </a:p>
        </p:txBody>
      </p:sp>
      <p:sp>
        <p:nvSpPr>
          <p:cNvPr id="3" name="Subtitle 2">
            <a:extLst>
              <a:ext uri="{FF2B5EF4-FFF2-40B4-BE49-F238E27FC236}">
                <a16:creationId xmlns:a16="http://schemas.microsoft.com/office/drawing/2014/main" id="{A4027A46-1D98-4D94-9A98-8E3B50E795C0}"/>
              </a:ext>
            </a:extLst>
          </p:cNvPr>
          <p:cNvSpPr>
            <a:spLocks noGrp="1"/>
          </p:cNvSpPr>
          <p:nvPr>
            <p:ph type="subTitle" idx="1"/>
          </p:nvPr>
        </p:nvSpPr>
        <p:spPr>
          <a:xfrm>
            <a:off x="658813" y="4946544"/>
            <a:ext cx="6877050" cy="1524000"/>
          </a:xfrm>
        </p:spPr>
        <p:txBody>
          <a:bodyPr anchor="b">
            <a:normAutofit/>
          </a:bodyPr>
          <a:lstStyle>
            <a:lvl1pPr marL="0" indent="0" algn="l">
              <a:lnSpc>
                <a:spcPts val="2600"/>
              </a:lnSpc>
              <a:spcAft>
                <a:spcPts val="0"/>
              </a:spcAft>
              <a:buNone/>
              <a:defRPr sz="2100">
                <a:solidFill>
                  <a:schemeClr val="tx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4" name="Group 3">
            <a:extLst>
              <a:ext uri="{FF2B5EF4-FFF2-40B4-BE49-F238E27FC236}">
                <a16:creationId xmlns:a16="http://schemas.microsoft.com/office/drawing/2014/main" id="{9532A995-1CE0-4676-4B57-05960678F759}"/>
              </a:ext>
            </a:extLst>
          </p:cNvPr>
          <p:cNvGrpSpPr/>
          <p:nvPr userDrawn="1"/>
        </p:nvGrpSpPr>
        <p:grpSpPr>
          <a:xfrm>
            <a:off x="7535862" y="2710547"/>
            <a:ext cx="5593400" cy="4147453"/>
            <a:chOff x="7535862" y="2710547"/>
            <a:chExt cx="5593400" cy="4147453"/>
          </a:xfrm>
        </p:grpSpPr>
        <p:sp>
          <p:nvSpPr>
            <p:cNvPr id="5" name="Rectangle 4">
              <a:extLst>
                <a:ext uri="{FF2B5EF4-FFF2-40B4-BE49-F238E27FC236}">
                  <a16:creationId xmlns:a16="http://schemas.microsoft.com/office/drawing/2014/main" id="{ED3BD074-9AB2-DF17-6C79-31DA2D782E0B}"/>
                </a:ext>
              </a:extLst>
            </p:cNvPr>
            <p:cNvSpPr/>
            <p:nvPr/>
          </p:nvSpPr>
          <p:spPr>
            <a:xfrm>
              <a:off x="7535862" y="5088739"/>
              <a:ext cx="4656138" cy="176926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59AF2EF-A20A-B974-21CC-411D741E9517}"/>
                </a:ext>
              </a:extLst>
            </p:cNvPr>
            <p:cNvSpPr/>
            <p:nvPr/>
          </p:nvSpPr>
          <p:spPr>
            <a:xfrm>
              <a:off x="7535863" y="3945739"/>
              <a:ext cx="1990255" cy="2286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067961C-4004-D648-761B-CC10024757EA}"/>
                </a:ext>
              </a:extLst>
            </p:cNvPr>
            <p:cNvSpPr/>
            <p:nvPr/>
          </p:nvSpPr>
          <p:spPr>
            <a:xfrm rot="19800000">
              <a:off x="8406806" y="2710547"/>
              <a:ext cx="4722456" cy="2494567"/>
            </a:xfrm>
            <a:custGeom>
              <a:avLst/>
              <a:gdLst>
                <a:gd name="connsiteX0" fmla="*/ 0 w 4722456"/>
                <a:gd name="connsiteY0" fmla="*/ 0 h 2453190"/>
                <a:gd name="connsiteX1" fmla="*/ 4722456 w 4722456"/>
                <a:gd name="connsiteY1" fmla="*/ 0 h 2453190"/>
                <a:gd name="connsiteX2" fmla="*/ 4722456 w 4722456"/>
                <a:gd name="connsiteY2" fmla="*/ 2453190 h 2453190"/>
                <a:gd name="connsiteX3" fmla="*/ 0 w 4722456"/>
                <a:gd name="connsiteY3" fmla="*/ 2453190 h 2453190"/>
                <a:gd name="connsiteX4" fmla="*/ 0 w 4722456"/>
                <a:gd name="connsiteY4" fmla="*/ 0 h 2453190"/>
                <a:gd name="connsiteX0" fmla="*/ 0 w 4722456"/>
                <a:gd name="connsiteY0" fmla="*/ 0 h 2494567"/>
                <a:gd name="connsiteX1" fmla="*/ 4722456 w 4722456"/>
                <a:gd name="connsiteY1" fmla="*/ 0 h 2494567"/>
                <a:gd name="connsiteX2" fmla="*/ 3273794 w 4722456"/>
                <a:gd name="connsiteY2" fmla="*/ 2494567 h 2494567"/>
                <a:gd name="connsiteX3" fmla="*/ 0 w 4722456"/>
                <a:gd name="connsiteY3" fmla="*/ 2453190 h 2494567"/>
                <a:gd name="connsiteX4" fmla="*/ 0 w 4722456"/>
                <a:gd name="connsiteY4" fmla="*/ 0 h 2494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2456" h="2494567">
                  <a:moveTo>
                    <a:pt x="0" y="0"/>
                  </a:moveTo>
                  <a:lnTo>
                    <a:pt x="4722456" y="0"/>
                  </a:lnTo>
                  <a:lnTo>
                    <a:pt x="3273794" y="2494567"/>
                  </a:lnTo>
                  <a:lnTo>
                    <a:pt x="0" y="2453190"/>
                  </a:lnTo>
                  <a:lnTo>
                    <a:pt x="0"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3A1885E-E030-2B18-79B1-471D5C658AC8}"/>
                </a:ext>
              </a:extLst>
            </p:cNvPr>
            <p:cNvSpPr/>
            <p:nvPr/>
          </p:nvSpPr>
          <p:spPr>
            <a:xfrm>
              <a:off x="9540933" y="3722648"/>
              <a:ext cx="2651067" cy="176926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descr="A logo for a company&#10;&#10;Description automatically generated">
            <a:extLst>
              <a:ext uri="{FF2B5EF4-FFF2-40B4-BE49-F238E27FC236}">
                <a16:creationId xmlns:a16="http://schemas.microsoft.com/office/drawing/2014/main" id="{430F155D-139A-F9A2-DBB2-7E1858C96AD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035706" y="5101465"/>
            <a:ext cx="2650634" cy="1236561"/>
          </a:xfrm>
          <a:prstGeom prst="rect">
            <a:avLst/>
          </a:prstGeom>
        </p:spPr>
      </p:pic>
    </p:spTree>
    <p:extLst>
      <p:ext uri="{BB962C8B-B14F-4D97-AF65-F5344CB8AC3E}">
        <p14:creationId xmlns:p14="http://schemas.microsoft.com/office/powerpoint/2010/main" val="2320417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3DA8B-2ED0-486B-8F11-9CFD38751A89}"/>
              </a:ext>
            </a:extLst>
          </p:cNvPr>
          <p:cNvSpPr>
            <a:spLocks noGrp="1"/>
          </p:cNvSpPr>
          <p:nvPr>
            <p:ph type="ctrTitle" hasCustomPrompt="1"/>
          </p:nvPr>
        </p:nvSpPr>
        <p:spPr>
          <a:xfrm>
            <a:off x="684783" y="1428750"/>
            <a:ext cx="6851080" cy="3640002"/>
          </a:xfrm>
        </p:spPr>
        <p:txBody>
          <a:bodyPr anchor="t">
            <a:normAutofit/>
          </a:bodyPr>
          <a:lstStyle>
            <a:lvl1pPr marL="222250" indent="-222250" algn="l">
              <a:lnSpc>
                <a:spcPts val="4200"/>
              </a:lnSpc>
              <a:defRPr sz="4000" b="1">
                <a:solidFill>
                  <a:schemeClr val="tx1"/>
                </a:solidFill>
              </a:defRPr>
            </a:lvl1pPr>
          </a:lstStyle>
          <a:p>
            <a:r>
              <a:rPr lang="en-US"/>
              <a:t>“Click to edit </a:t>
            </a:r>
            <a:br>
              <a:rPr lang="en-US"/>
            </a:br>
            <a:r>
              <a:rPr lang="en-US"/>
              <a:t>Master title style</a:t>
            </a:r>
            <a:endParaRPr lang="en-GB"/>
          </a:p>
        </p:txBody>
      </p:sp>
      <p:sp>
        <p:nvSpPr>
          <p:cNvPr id="8" name="Subtitle 2">
            <a:extLst>
              <a:ext uri="{FF2B5EF4-FFF2-40B4-BE49-F238E27FC236}">
                <a16:creationId xmlns:a16="http://schemas.microsoft.com/office/drawing/2014/main" id="{1223B28A-7A54-4D24-868E-4890A440AC70}"/>
              </a:ext>
            </a:extLst>
          </p:cNvPr>
          <p:cNvSpPr>
            <a:spLocks noGrp="1"/>
          </p:cNvSpPr>
          <p:nvPr>
            <p:ph type="subTitle" idx="1"/>
          </p:nvPr>
        </p:nvSpPr>
        <p:spPr>
          <a:xfrm>
            <a:off x="668511" y="5229225"/>
            <a:ext cx="6851080" cy="846110"/>
          </a:xfrm>
        </p:spPr>
        <p:txBody>
          <a:bodyPr anchor="b">
            <a:normAutofit/>
          </a:bodyPr>
          <a:lstStyle>
            <a:lvl1pPr marL="0" indent="0" algn="l">
              <a:lnSpc>
                <a:spcPts val="2600"/>
              </a:lnSpc>
              <a:spcAft>
                <a:spcPts val="0"/>
              </a:spcAft>
              <a:buNone/>
              <a:defRPr sz="2100">
                <a:solidFill>
                  <a:schemeClr val="tx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9" name="Footer Placeholder 4">
            <a:extLst>
              <a:ext uri="{FF2B5EF4-FFF2-40B4-BE49-F238E27FC236}">
                <a16:creationId xmlns:a16="http://schemas.microsoft.com/office/drawing/2014/main" id="{F5A00AE4-81C5-423C-90A6-D5186E2D2422}"/>
              </a:ext>
            </a:extLst>
          </p:cNvPr>
          <p:cNvSpPr>
            <a:spLocks noGrp="1"/>
          </p:cNvSpPr>
          <p:nvPr>
            <p:ph type="ftr" sz="quarter" idx="11"/>
          </p:nvPr>
        </p:nvSpPr>
        <p:spPr>
          <a:xfrm>
            <a:off x="3348000" y="6332400"/>
            <a:ext cx="4839677" cy="365125"/>
          </a:xfrm>
        </p:spPr>
        <p:txBody>
          <a:bodyPr/>
          <a:lstStyle>
            <a:lvl1pPr>
              <a:defRPr>
                <a:solidFill>
                  <a:schemeClr val="tx1"/>
                </a:solidFill>
                <a:latin typeface="Calibri" panose="020F0502020204030204" pitchFamily="34" charset="0"/>
                <a:cs typeface="Calibri" panose="020F0502020204030204" pitchFamily="34" charset="0"/>
              </a:defRPr>
            </a:lvl1pPr>
          </a:lstStyle>
          <a:p>
            <a:r>
              <a:rPr lang="en-GB"/>
              <a:t>[Document title]</a:t>
            </a:r>
          </a:p>
        </p:txBody>
      </p:sp>
      <p:sp>
        <p:nvSpPr>
          <p:cNvPr id="12" name="Slide Number Placeholder 5">
            <a:extLst>
              <a:ext uri="{FF2B5EF4-FFF2-40B4-BE49-F238E27FC236}">
                <a16:creationId xmlns:a16="http://schemas.microsoft.com/office/drawing/2014/main" id="{6F253C2C-7E7E-422C-91D3-BB13AF1EA331}"/>
              </a:ext>
            </a:extLst>
          </p:cNvPr>
          <p:cNvSpPr>
            <a:spLocks noGrp="1"/>
          </p:cNvSpPr>
          <p:nvPr>
            <p:ph type="sldNum" sz="quarter" idx="12"/>
          </p:nvPr>
        </p:nvSpPr>
        <p:spPr>
          <a:xfrm>
            <a:off x="8610600" y="6332400"/>
            <a:ext cx="3170976" cy="365125"/>
          </a:xfrm>
        </p:spPr>
        <p:txBody>
          <a:bodyPr/>
          <a:lstStyle>
            <a:lvl1pPr>
              <a:defRPr>
                <a:solidFill>
                  <a:schemeClr val="accent1"/>
                </a:solidFill>
                <a:latin typeface="Calibri" panose="020F0502020204030204" pitchFamily="34" charset="0"/>
                <a:cs typeface="Calibri" panose="020F0502020204030204" pitchFamily="34" charset="0"/>
              </a:defRPr>
            </a:lvl1pPr>
          </a:lstStyle>
          <a:p>
            <a:fld id="{85452B25-2BA5-41FF-9718-90E0D58FDD67}" type="slidenum">
              <a:rPr lang="en-GB" smtClean="0"/>
              <a:pPr/>
              <a:t>‹#›</a:t>
            </a:fld>
            <a:endParaRPr lang="en-GB"/>
          </a:p>
        </p:txBody>
      </p:sp>
      <p:sp>
        <p:nvSpPr>
          <p:cNvPr id="13" name="TextBox 12">
            <a:extLst>
              <a:ext uri="{FF2B5EF4-FFF2-40B4-BE49-F238E27FC236}">
                <a16:creationId xmlns:a16="http://schemas.microsoft.com/office/drawing/2014/main" id="{F28024A0-9C32-4803-848F-16E406AEA3B3}"/>
              </a:ext>
            </a:extLst>
          </p:cNvPr>
          <p:cNvSpPr txBox="1"/>
          <p:nvPr userDrawn="1"/>
        </p:nvSpPr>
        <p:spPr>
          <a:xfrm>
            <a:off x="656235" y="6330804"/>
            <a:ext cx="2268842" cy="365125"/>
          </a:xfrm>
          <a:prstGeom prst="rect">
            <a:avLst/>
          </a:prstGeom>
          <a:noFill/>
        </p:spPr>
        <p:txBody>
          <a:bodyPr wrap="square" lIns="0" tIns="0" rIns="0" bIns="0" rtlCol="0" anchor="ctr" anchorCtr="0">
            <a:noAutofit/>
          </a:bodyPr>
          <a:lstStyle/>
          <a:p>
            <a:r>
              <a:rPr lang="en-GB" sz="1200" b="1">
                <a:solidFill>
                  <a:schemeClr val="tx1"/>
                </a:solidFill>
                <a:latin typeface="Calibri" panose="020F0502020204030204" pitchFamily="34" charset="0"/>
                <a:cs typeface="Calibri" panose="020F0502020204030204" pitchFamily="34" charset="0"/>
              </a:rPr>
              <a:t>Money &amp; Pensions Service</a:t>
            </a:r>
          </a:p>
        </p:txBody>
      </p:sp>
    </p:spTree>
    <p:extLst>
      <p:ext uri="{BB962C8B-B14F-4D97-AF65-F5344CB8AC3E}">
        <p14:creationId xmlns:p14="http://schemas.microsoft.com/office/powerpoint/2010/main" val="1391584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Blu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3DA8B-2ED0-486B-8F11-9CFD38751A89}"/>
              </a:ext>
            </a:extLst>
          </p:cNvPr>
          <p:cNvSpPr>
            <a:spLocks noGrp="1"/>
          </p:cNvSpPr>
          <p:nvPr>
            <p:ph type="ctrTitle" hasCustomPrompt="1"/>
          </p:nvPr>
        </p:nvSpPr>
        <p:spPr>
          <a:xfrm>
            <a:off x="2705036" y="1189905"/>
            <a:ext cx="6451663" cy="1828800"/>
          </a:xfrm>
        </p:spPr>
        <p:txBody>
          <a:bodyPr anchor="t">
            <a:normAutofit/>
          </a:bodyPr>
          <a:lstStyle>
            <a:lvl1pPr algn="l">
              <a:lnSpc>
                <a:spcPct val="100000"/>
              </a:lnSpc>
              <a:defRPr sz="4000">
                <a:solidFill>
                  <a:schemeClr val="tx1"/>
                </a:solidFill>
              </a:defRPr>
            </a:lvl1pPr>
          </a:lstStyle>
          <a:p>
            <a:r>
              <a:rPr lang="en-US"/>
              <a:t>Click to edit </a:t>
            </a:r>
            <a:br>
              <a:rPr lang="en-US"/>
            </a:br>
            <a:r>
              <a:rPr lang="en-US"/>
              <a:t>Master title style</a:t>
            </a:r>
            <a:endParaRPr lang="en-GB"/>
          </a:p>
        </p:txBody>
      </p:sp>
      <p:sp>
        <p:nvSpPr>
          <p:cNvPr id="23" name="Subtitle 2">
            <a:extLst>
              <a:ext uri="{FF2B5EF4-FFF2-40B4-BE49-F238E27FC236}">
                <a16:creationId xmlns:a16="http://schemas.microsoft.com/office/drawing/2014/main" id="{2CDF66FD-C6D2-2FAD-7125-1D193A49B639}"/>
              </a:ext>
            </a:extLst>
          </p:cNvPr>
          <p:cNvSpPr>
            <a:spLocks noGrp="1"/>
          </p:cNvSpPr>
          <p:nvPr>
            <p:ph type="subTitle" idx="1"/>
          </p:nvPr>
        </p:nvSpPr>
        <p:spPr>
          <a:xfrm>
            <a:off x="2705037" y="5252339"/>
            <a:ext cx="6451662" cy="910718"/>
          </a:xfrm>
        </p:spPr>
        <p:txBody>
          <a:bodyPr anchor="t">
            <a:normAutofit/>
          </a:bodyPr>
          <a:lstStyle>
            <a:lvl1pPr marL="0" indent="0" algn="l">
              <a:lnSpc>
                <a:spcPts val="2600"/>
              </a:lnSpc>
              <a:spcAft>
                <a:spcPts val="0"/>
              </a:spcAft>
              <a:buNone/>
              <a:defRPr sz="2100">
                <a:solidFill>
                  <a:schemeClr val="tx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1520195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5414349"/>
      </p:ext>
    </p:extLst>
  </p:cSld>
  <p:clrMapOvr>
    <a:masterClrMapping/>
  </p:clrMapOvr>
  <p:extLst>
    <p:ext uri="{DCECCB84-F9BA-43D5-87BE-67443E8EF086}">
      <p15:sldGuideLst xmlns:p15="http://schemas.microsoft.com/office/powerpoint/2012/main">
        <p15:guide id="1"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571C4C-51C8-4FFC-8D12-3D58CB670702}"/>
              </a:ext>
            </a:extLst>
          </p:cNvPr>
          <p:cNvSpPr>
            <a:spLocks noGrp="1"/>
          </p:cNvSpPr>
          <p:nvPr>
            <p:ph type="title"/>
          </p:nvPr>
        </p:nvSpPr>
        <p:spPr>
          <a:xfrm>
            <a:off x="658800" y="450000"/>
            <a:ext cx="6853811" cy="1211003"/>
          </a:xfrm>
          <a:prstGeom prst="rect">
            <a:avLst/>
          </a:prstGeom>
        </p:spPr>
        <p:txBody>
          <a:bodyPr vert="horz" lIns="0" tIns="0" rIns="0" bIns="0" rtlCol="0" anchor="t" anchorCtr="0">
            <a:normAutofit/>
          </a:bodyPr>
          <a:lstStyle/>
          <a:p>
            <a:r>
              <a:rPr lang="en-GB"/>
              <a:t>Click to edit Master title style</a:t>
            </a:r>
          </a:p>
        </p:txBody>
      </p:sp>
      <p:sp>
        <p:nvSpPr>
          <p:cNvPr id="3" name="Text Placeholder 2">
            <a:extLst>
              <a:ext uri="{FF2B5EF4-FFF2-40B4-BE49-F238E27FC236}">
                <a16:creationId xmlns:a16="http://schemas.microsoft.com/office/drawing/2014/main" id="{6C1C74E6-3069-4AF9-909E-66FE76319F82}"/>
              </a:ext>
            </a:extLst>
          </p:cNvPr>
          <p:cNvSpPr>
            <a:spLocks noGrp="1"/>
          </p:cNvSpPr>
          <p:nvPr>
            <p:ph type="body" idx="1"/>
          </p:nvPr>
        </p:nvSpPr>
        <p:spPr>
          <a:xfrm>
            <a:off x="658812" y="1978701"/>
            <a:ext cx="6877051" cy="4198261"/>
          </a:xfrm>
          <a:prstGeom prst="rect">
            <a:avLst/>
          </a:prstGeom>
        </p:spPr>
        <p:txBody>
          <a:bodyPr vert="horz" lIns="0" tIns="0" rIns="0" bIns="0" rtlCol="0" anchor="t" anchorCtr="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068E74DA-CABA-4BC6-A84E-2723ACD0DFC9}"/>
              </a:ext>
            </a:extLst>
          </p:cNvPr>
          <p:cNvSpPr>
            <a:spLocks noGrp="1"/>
          </p:cNvSpPr>
          <p:nvPr>
            <p:ph type="ftr" sz="quarter" idx="3"/>
          </p:nvPr>
        </p:nvSpPr>
        <p:spPr>
          <a:xfrm>
            <a:off x="3348000" y="6332400"/>
            <a:ext cx="4839677" cy="365125"/>
          </a:xfrm>
          <a:prstGeom prst="rect">
            <a:avLst/>
          </a:prstGeom>
        </p:spPr>
        <p:txBody>
          <a:bodyPr vert="horz" lIns="0" tIns="0" rIns="0" bIns="0" rtlCol="0" anchor="ctr" anchorCtr="0"/>
          <a:lstStyle>
            <a:lvl1pPr algn="l">
              <a:defRPr sz="1200">
                <a:solidFill>
                  <a:schemeClr val="bg2"/>
                </a:solidFill>
                <a:latin typeface="Calibri" panose="020F0502020204030204" pitchFamily="34" charset="0"/>
                <a:cs typeface="Calibri" panose="020F0502020204030204" pitchFamily="34" charset="0"/>
              </a:defRPr>
            </a:lvl1pPr>
          </a:lstStyle>
          <a:p>
            <a:r>
              <a:rPr lang="en-GB"/>
              <a:t>[Document title]</a:t>
            </a:r>
          </a:p>
        </p:txBody>
      </p:sp>
      <p:sp>
        <p:nvSpPr>
          <p:cNvPr id="6" name="Slide Number Placeholder 5">
            <a:extLst>
              <a:ext uri="{FF2B5EF4-FFF2-40B4-BE49-F238E27FC236}">
                <a16:creationId xmlns:a16="http://schemas.microsoft.com/office/drawing/2014/main" id="{CFF6EEAC-C347-40C1-8936-FAD5B6EF3686}"/>
              </a:ext>
            </a:extLst>
          </p:cNvPr>
          <p:cNvSpPr>
            <a:spLocks noGrp="1"/>
          </p:cNvSpPr>
          <p:nvPr>
            <p:ph type="sldNum" sz="quarter" idx="4"/>
          </p:nvPr>
        </p:nvSpPr>
        <p:spPr>
          <a:xfrm>
            <a:off x="8610600" y="6332400"/>
            <a:ext cx="3170976" cy="365125"/>
          </a:xfrm>
          <a:prstGeom prst="rect">
            <a:avLst/>
          </a:prstGeom>
        </p:spPr>
        <p:txBody>
          <a:bodyPr vert="horz" lIns="0" tIns="0" rIns="0" bIns="0" rtlCol="0" anchor="ctr" anchorCtr="0"/>
          <a:lstStyle>
            <a:lvl1pPr algn="r">
              <a:defRPr sz="1200" b="1">
                <a:solidFill>
                  <a:schemeClr val="bg2"/>
                </a:solidFill>
                <a:latin typeface="Calibri" panose="020F0502020204030204" pitchFamily="34" charset="0"/>
                <a:cs typeface="Calibri" panose="020F0502020204030204" pitchFamily="34" charset="0"/>
              </a:defRPr>
            </a:lvl1pPr>
          </a:lstStyle>
          <a:p>
            <a:fld id="{85452B25-2BA5-41FF-9718-90E0D58FDD67}" type="slidenum">
              <a:rPr lang="en-GB" smtClean="0"/>
              <a:pPr/>
              <a:t>‹#›</a:t>
            </a:fld>
            <a:endParaRPr lang="en-GB"/>
          </a:p>
        </p:txBody>
      </p:sp>
    </p:spTree>
    <p:extLst>
      <p:ext uri="{BB962C8B-B14F-4D97-AF65-F5344CB8AC3E}">
        <p14:creationId xmlns:p14="http://schemas.microsoft.com/office/powerpoint/2010/main" val="1535413893"/>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Lst>
  <p:hf hdr="0" dt="0"/>
  <p:txStyles>
    <p:titleStyle>
      <a:lvl1pPr algn="l" defTabSz="914400" rtl="0" eaLnBrk="1" latinLnBrk="0" hangingPunct="1">
        <a:lnSpc>
          <a:spcPts val="4600"/>
        </a:lnSpc>
        <a:spcBef>
          <a:spcPct val="0"/>
        </a:spcBef>
        <a:buNone/>
        <a:defRPr sz="4000" b="1"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ts val="2160"/>
        </a:lnSpc>
        <a:spcBef>
          <a:spcPts val="0"/>
        </a:spcBef>
        <a:spcAft>
          <a:spcPts val="600"/>
        </a:spcAft>
        <a:buFont typeface="Arial" panose="020B0604020202020204" pitchFamily="34" charset="0"/>
        <a:buNone/>
        <a:defRPr sz="1800" b="0" i="0" kern="1200">
          <a:solidFill>
            <a:schemeClr val="bg2"/>
          </a:solidFill>
          <a:latin typeface="Calibri" panose="020F0502020204030204" pitchFamily="34" charset="0"/>
          <a:ea typeface="+mn-ea"/>
          <a:cs typeface="Calibri" panose="020F0502020204030204" pitchFamily="34" charset="0"/>
        </a:defRPr>
      </a:lvl1pPr>
      <a:lvl2pPr marL="0" indent="0" algn="l" defTabSz="914400" rtl="0" eaLnBrk="1" latinLnBrk="0" hangingPunct="1">
        <a:lnSpc>
          <a:spcPts val="2160"/>
        </a:lnSpc>
        <a:spcBef>
          <a:spcPts val="0"/>
        </a:spcBef>
        <a:spcAft>
          <a:spcPts val="600"/>
        </a:spcAft>
        <a:buFont typeface="Arial" panose="020B0604020202020204" pitchFamily="34" charset="0"/>
        <a:buNone/>
        <a:defRPr sz="1800" b="0" i="0" kern="1200">
          <a:solidFill>
            <a:schemeClr val="bg1">
              <a:lumMod val="85000"/>
              <a:lumOff val="15000"/>
            </a:schemeClr>
          </a:solidFill>
          <a:latin typeface="Calibri" panose="020F0502020204030204" pitchFamily="34" charset="0"/>
          <a:ea typeface="+mn-ea"/>
          <a:cs typeface="Calibri" panose="020F0502020204030204" pitchFamily="34" charset="0"/>
        </a:defRPr>
      </a:lvl2pPr>
      <a:lvl3pPr marL="217488" indent="-217488" algn="l" defTabSz="914400" rtl="0" eaLnBrk="1" latinLnBrk="0" hangingPunct="1">
        <a:lnSpc>
          <a:spcPts val="2160"/>
        </a:lnSpc>
        <a:spcBef>
          <a:spcPts val="0"/>
        </a:spcBef>
        <a:spcAft>
          <a:spcPts val="600"/>
        </a:spcAft>
        <a:buFont typeface="Arial" panose="020B0604020202020204" pitchFamily="34" charset="0"/>
        <a:buChar char="•"/>
        <a:defRPr sz="1800" b="0" i="0" kern="1200">
          <a:solidFill>
            <a:schemeClr val="bg1">
              <a:lumMod val="85000"/>
              <a:lumOff val="15000"/>
            </a:schemeClr>
          </a:solidFill>
          <a:latin typeface="Calibri" panose="020F0502020204030204" pitchFamily="34" charset="0"/>
          <a:ea typeface="+mn-ea"/>
          <a:cs typeface="Calibri" panose="020F0502020204030204" pitchFamily="34" charset="0"/>
        </a:defRPr>
      </a:lvl3pPr>
      <a:lvl4pPr marL="432000" indent="-215900" algn="l" defTabSz="914400" rtl="0" eaLnBrk="1" latinLnBrk="0" hangingPunct="1">
        <a:lnSpc>
          <a:spcPts val="2160"/>
        </a:lnSpc>
        <a:spcBef>
          <a:spcPts val="0"/>
        </a:spcBef>
        <a:spcAft>
          <a:spcPts val="600"/>
        </a:spcAft>
        <a:buFont typeface="Arial" panose="020B0604020202020204" pitchFamily="34" charset="0"/>
        <a:buChar char="•"/>
        <a:defRPr sz="1800" b="0" i="0" kern="1200">
          <a:solidFill>
            <a:schemeClr val="bg1">
              <a:lumMod val="85000"/>
              <a:lumOff val="15000"/>
            </a:schemeClr>
          </a:solidFill>
          <a:latin typeface="Calibri" panose="020F0502020204030204" pitchFamily="34" charset="0"/>
          <a:ea typeface="+mn-ea"/>
          <a:cs typeface="Calibri" panose="020F0502020204030204" pitchFamily="34" charset="0"/>
        </a:defRPr>
      </a:lvl4pPr>
      <a:lvl5pPr marL="684000" indent="-216000" algn="l" defTabSz="914400" rtl="0" eaLnBrk="1" latinLnBrk="0" hangingPunct="1">
        <a:lnSpc>
          <a:spcPts val="2160"/>
        </a:lnSpc>
        <a:spcBef>
          <a:spcPts val="0"/>
        </a:spcBef>
        <a:spcAft>
          <a:spcPts val="600"/>
        </a:spcAft>
        <a:buFont typeface="Arial" panose="020B0604020202020204" pitchFamily="34" charset="0"/>
        <a:buChar char="•"/>
        <a:defRPr sz="1800" b="0" i="0" kern="1200">
          <a:solidFill>
            <a:schemeClr val="bg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747">
          <p15:clr>
            <a:srgbClr val="F26B43"/>
          </p15:clr>
        </p15:guide>
        <p15:guide id="2" orient="horz" pos="2659">
          <p15:clr>
            <a:srgbClr val="F26B43"/>
          </p15:clr>
        </p15:guide>
        <p15:guide id="3" pos="415">
          <p15:clr>
            <a:srgbClr val="F26B43"/>
          </p15:clr>
        </p15:guide>
        <p15:guide id="4" pos="7423">
          <p15:clr>
            <a:srgbClr val="F26B43"/>
          </p15:clr>
        </p15:guide>
        <p15:guide id="5" orient="horz" pos="3294">
          <p15:clr>
            <a:srgbClr val="F26B43"/>
          </p15:clr>
        </p15:guide>
        <p15:guide id="6" pos="5768">
          <p15:clr>
            <a:srgbClr val="F26B43"/>
          </p15:clr>
        </p15:guide>
        <p15:guide id="7" orient="horz" pos="27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find-government-grants.service.gov.uk/" TargetMode="External"/><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hyperlink" Target="mailto:ggms_mapsdebtfund2526@cabinetoffice.gov.uk" TargetMode="External"/><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hyperlink" Target="https://forms.office.com/Pages/ResponsePage.aspx?id=MhDku86PQk26tUTiFRCIbcOJ9npao7BOght0R9fm7ipURjRTRlJaNVdLMElIT0xKVEJNUzBYWElBRC4u" TargetMode="External"/><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89BBC-1806-6970-DB84-83AC95C1A85F}"/>
              </a:ext>
            </a:extLst>
          </p:cNvPr>
          <p:cNvSpPr>
            <a:spLocks noGrp="1"/>
          </p:cNvSpPr>
          <p:nvPr>
            <p:ph type="ctrTitle"/>
          </p:nvPr>
        </p:nvSpPr>
        <p:spPr/>
        <p:txBody>
          <a:bodyPr>
            <a:normAutofit fontScale="90000"/>
          </a:bodyPr>
          <a:lstStyle/>
          <a:p>
            <a:r>
              <a:rPr lang="en-GB"/>
              <a:t>Debt Advice Modernisation Fund 2025 / 26 </a:t>
            </a:r>
          </a:p>
        </p:txBody>
      </p:sp>
      <p:sp>
        <p:nvSpPr>
          <p:cNvPr id="4" name="Text Placeholder 3">
            <a:extLst>
              <a:ext uri="{FF2B5EF4-FFF2-40B4-BE49-F238E27FC236}">
                <a16:creationId xmlns:a16="http://schemas.microsoft.com/office/drawing/2014/main" id="{DEECE090-BC4C-1A10-1F3F-3A4158B3EB31}"/>
              </a:ext>
            </a:extLst>
          </p:cNvPr>
          <p:cNvSpPr>
            <a:spLocks noGrp="1"/>
          </p:cNvSpPr>
          <p:nvPr>
            <p:ph type="body" sz="quarter" idx="10"/>
          </p:nvPr>
        </p:nvSpPr>
        <p:spPr/>
        <p:txBody>
          <a:bodyPr/>
          <a:lstStyle/>
          <a:p>
            <a:r>
              <a:rPr lang="en-GB"/>
              <a:t>8</a:t>
            </a:r>
            <a:r>
              <a:rPr lang="en-GB" baseline="30000"/>
              <a:t>TH</a:t>
            </a:r>
            <a:r>
              <a:rPr lang="en-GB"/>
              <a:t> May 2025</a:t>
            </a:r>
          </a:p>
        </p:txBody>
      </p:sp>
    </p:spTree>
    <p:extLst>
      <p:ext uri="{BB962C8B-B14F-4D97-AF65-F5344CB8AC3E}">
        <p14:creationId xmlns:p14="http://schemas.microsoft.com/office/powerpoint/2010/main" val="1306591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D4292-AD89-E727-6C1D-C3683C3927BD}"/>
              </a:ext>
            </a:extLst>
          </p:cNvPr>
          <p:cNvSpPr>
            <a:spLocks noGrp="1"/>
          </p:cNvSpPr>
          <p:nvPr>
            <p:ph type="ctrTitle"/>
          </p:nvPr>
        </p:nvSpPr>
        <p:spPr>
          <a:xfrm>
            <a:off x="658815" y="2579552"/>
            <a:ext cx="6877050" cy="1698895"/>
          </a:xfrm>
        </p:spPr>
        <p:txBody>
          <a:bodyPr anchor="t">
            <a:normAutofit/>
          </a:bodyPr>
          <a:lstStyle/>
          <a:p>
            <a:r>
              <a:rPr lang="en-GB"/>
              <a:t>Funding and Timeline</a:t>
            </a:r>
          </a:p>
        </p:txBody>
      </p:sp>
    </p:spTree>
    <p:extLst>
      <p:ext uri="{BB962C8B-B14F-4D97-AF65-F5344CB8AC3E}">
        <p14:creationId xmlns:p14="http://schemas.microsoft.com/office/powerpoint/2010/main" val="30653504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67CE4F-3A83-43D1-E524-FAC818BE32CA}"/>
              </a:ext>
            </a:extLst>
          </p:cNvPr>
          <p:cNvSpPr>
            <a:spLocks noGrp="1"/>
          </p:cNvSpPr>
          <p:nvPr>
            <p:ph type="title"/>
          </p:nvPr>
        </p:nvSpPr>
        <p:spPr>
          <a:xfrm>
            <a:off x="383459" y="302516"/>
            <a:ext cx="6856213" cy="1211003"/>
          </a:xfrm>
        </p:spPr>
        <p:txBody>
          <a:bodyPr anchor="t">
            <a:normAutofit/>
          </a:bodyPr>
          <a:lstStyle/>
          <a:p>
            <a:r>
              <a:rPr lang="en-GB"/>
              <a:t>Grant Amounts and Deadlines</a:t>
            </a:r>
          </a:p>
        </p:txBody>
      </p:sp>
      <p:sp>
        <p:nvSpPr>
          <p:cNvPr id="5" name="Content Placeholder 4">
            <a:extLst>
              <a:ext uri="{FF2B5EF4-FFF2-40B4-BE49-F238E27FC236}">
                <a16:creationId xmlns:a16="http://schemas.microsoft.com/office/drawing/2014/main" id="{6A4E57A0-EE7D-DDB0-C1C1-6BC2837F7334}"/>
              </a:ext>
            </a:extLst>
          </p:cNvPr>
          <p:cNvSpPr>
            <a:spLocks noGrp="1"/>
          </p:cNvSpPr>
          <p:nvPr>
            <p:ph idx="1"/>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521161" y="1404851"/>
            <a:ext cx="6877050" cy="4288026"/>
          </a:xfrm>
        </p:spPr>
        <p:txBody>
          <a:bodyPr>
            <a:noAutofit/>
          </a:bodyPr>
          <a:lstStyle/>
          <a:p>
            <a:pPr marL="0" indent="0">
              <a:spcBef>
                <a:spcPts val="2500"/>
              </a:spcBef>
              <a:buNone/>
            </a:pPr>
            <a:r>
              <a:rPr lang="en-GB" sz="1200" b="1"/>
              <a:t>Grant Amounts Overview</a:t>
            </a:r>
          </a:p>
          <a:p>
            <a:pPr marL="0" lvl="1" indent="0">
              <a:buNone/>
            </a:pPr>
            <a:r>
              <a:rPr lang="en-GB" sz="1200"/>
              <a:t>Applicants can apply for grants in two lots, with specific minimum and maximum amounts. </a:t>
            </a:r>
          </a:p>
          <a:p>
            <a:pPr marL="0" lvl="1" indent="0">
              <a:buNone/>
            </a:pPr>
            <a:r>
              <a:rPr lang="en-GB" sz="1200"/>
              <a:t>Lot 1 ranges from £15,000 to £50,000, while Lot 2 ranges from £25,000 to £100,000.</a:t>
            </a:r>
          </a:p>
          <a:p>
            <a:pPr marL="0" indent="0">
              <a:spcBef>
                <a:spcPts val="2500"/>
              </a:spcBef>
              <a:buNone/>
            </a:pPr>
            <a:r>
              <a:rPr lang="en-GB" sz="1200" b="1"/>
              <a:t>Milestone Funding</a:t>
            </a:r>
          </a:p>
          <a:p>
            <a:pPr marL="0" lvl="1" indent="0">
              <a:buNone/>
            </a:pPr>
            <a:r>
              <a:rPr lang="en-GB" sz="1200"/>
              <a:t>Funding is released on a milestone basis, ensuring payments are tied to the completion of agreed project milestones.</a:t>
            </a:r>
          </a:p>
          <a:p>
            <a:pPr marL="0" indent="0">
              <a:spcBef>
                <a:spcPts val="2500"/>
              </a:spcBef>
              <a:buNone/>
            </a:pPr>
            <a:r>
              <a:rPr lang="en-GB" sz="1200" b="1"/>
              <a:t>Completion Deadline</a:t>
            </a:r>
          </a:p>
          <a:p>
            <a:pPr marL="0" lvl="1" indent="0">
              <a:buNone/>
            </a:pPr>
            <a:r>
              <a:rPr lang="en-GB" sz="1200"/>
              <a:t>All projects must be completed and funds expended by 31st March 2026, ensuring timely project delivery.</a:t>
            </a:r>
          </a:p>
          <a:p>
            <a:pPr marL="0" indent="0">
              <a:spcBef>
                <a:spcPts val="2500"/>
              </a:spcBef>
              <a:buNone/>
            </a:pPr>
            <a:r>
              <a:rPr lang="en-GB" sz="1200" b="1"/>
              <a:t>Eligibility Criteria</a:t>
            </a:r>
          </a:p>
          <a:p>
            <a:pPr marL="0" lvl="1" indent="0">
              <a:buNone/>
            </a:pPr>
            <a:r>
              <a:rPr lang="en-GB" sz="1200"/>
              <a:t>Funding is available exclusively to organisations that provide free debt advice services within England.</a:t>
            </a:r>
          </a:p>
        </p:txBody>
      </p:sp>
      <p:sp>
        <p:nvSpPr>
          <p:cNvPr id="7" name="Slide Number Placeholder 6">
            <a:extLst>
              <a:ext uri="{FF2B5EF4-FFF2-40B4-BE49-F238E27FC236}">
                <a16:creationId xmlns:a16="http://schemas.microsoft.com/office/drawing/2014/main" id="{75860BA4-12D3-B496-72A6-4DC748E178A3}"/>
              </a:ext>
            </a:extLst>
          </p:cNvPr>
          <p:cNvSpPr>
            <a:spLocks noGrp="1"/>
          </p:cNvSpPr>
          <p:nvPr>
            <p:ph type="sldNum" sz="quarter" idx="12"/>
          </p:nvPr>
        </p:nvSpPr>
        <p:spPr>
          <a:xfrm>
            <a:off x="8610600" y="6332400"/>
            <a:ext cx="3170976" cy="365125"/>
          </a:xfrm>
        </p:spPr>
        <p:txBody>
          <a:bodyPr anchor="ctr">
            <a:normAutofit/>
          </a:bodyPr>
          <a:lstStyle/>
          <a:p>
            <a:pPr>
              <a:spcAft>
                <a:spcPts val="600"/>
              </a:spcAft>
            </a:pPr>
            <a:fld id="{85452B25-2BA5-41FF-9718-90E0D58FDD67}" type="slidenum">
              <a:rPr lang="en-GB" smtClean="0"/>
              <a:pPr>
                <a:spcAft>
                  <a:spcPts val="600"/>
                </a:spcAft>
              </a:pPr>
              <a:t>11</a:t>
            </a:fld>
            <a:endParaRPr lang="en-GB"/>
          </a:p>
        </p:txBody>
      </p:sp>
      <p:pic>
        <p:nvPicPr>
          <p:cNvPr id="9" name="Picture Placeholder 8" descr="Side view of a white calendar">
            <a:extLst>
              <a:ext uri="{FF2B5EF4-FFF2-40B4-BE49-F238E27FC236}">
                <a16:creationId xmlns:a16="http://schemas.microsoft.com/office/drawing/2014/main" id="{7AD3068D-5589-4CB6-8093-E8262C20E0AA}"/>
              </a:ext>
            </a:extLst>
          </p:cNvPr>
          <p:cNvPicPr>
            <a:picLocks noGrp="1" noChangeAspect="1"/>
          </p:cNvPicPr>
          <p:nvPr>
            <p:ph type="pic" sz="quarter" idx="13"/>
          </p:nvPr>
        </p:nvPicPr>
        <p:blipFill>
          <a:blip r:embed="rId3"/>
          <a:srcRect l="27341" r="27341"/>
          <a:stretch/>
        </p:blipFill>
        <p:spPr>
          <a:xfrm>
            <a:off x="7535913" y="0"/>
            <a:ext cx="4656035" cy="6858000"/>
          </a:xfrm>
          <a:noFill/>
        </p:spPr>
      </p:pic>
    </p:spTree>
    <p:extLst>
      <p:ext uri="{BB962C8B-B14F-4D97-AF65-F5344CB8AC3E}">
        <p14:creationId xmlns:p14="http://schemas.microsoft.com/office/powerpoint/2010/main" val="5258613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38E2D-CFB9-4DCB-7646-B6639E291167}"/>
              </a:ext>
            </a:extLst>
          </p:cNvPr>
          <p:cNvSpPr>
            <a:spLocks noGrp="1"/>
          </p:cNvSpPr>
          <p:nvPr>
            <p:ph type="title"/>
          </p:nvPr>
        </p:nvSpPr>
        <p:spPr>
          <a:xfrm>
            <a:off x="479909" y="263187"/>
            <a:ext cx="6856213" cy="1211003"/>
          </a:xfrm>
        </p:spPr>
        <p:txBody>
          <a:bodyPr/>
          <a:lstStyle/>
          <a:p>
            <a:r>
              <a:rPr lang="en-GB"/>
              <a:t>Key Dates</a:t>
            </a:r>
          </a:p>
        </p:txBody>
      </p:sp>
      <p:sp>
        <p:nvSpPr>
          <p:cNvPr id="3" name="Content Placeholder 2">
            <a:extLst>
              <a:ext uri="{FF2B5EF4-FFF2-40B4-BE49-F238E27FC236}">
                <a16:creationId xmlns:a16="http://schemas.microsoft.com/office/drawing/2014/main" id="{FAA79A18-808D-C6A1-AF37-222880476AB9}"/>
              </a:ext>
            </a:extLst>
          </p:cNvPr>
          <p:cNvSpPr>
            <a:spLocks noGrp="1"/>
          </p:cNvSpPr>
          <p:nvPr>
            <p:ph idx="1"/>
          </p:nvPr>
        </p:nvSpPr>
        <p:spPr>
          <a:xfrm>
            <a:off x="479909" y="1182757"/>
            <a:ext cx="6877050" cy="4888181"/>
          </a:xfrm>
        </p:spPr>
        <p:txBody>
          <a:bodyPr/>
          <a:lstStyle/>
          <a:p>
            <a:r>
              <a:rPr lang="en-GB"/>
              <a:t>Applications will open on </a:t>
            </a:r>
            <a:r>
              <a:rPr lang="en-GB" b="1"/>
              <a:t>Monday 19th May 2025 </a:t>
            </a:r>
            <a:r>
              <a:rPr lang="en-GB"/>
              <a:t>and close on Friday </a:t>
            </a:r>
            <a:r>
              <a:rPr lang="en-GB" b="1"/>
              <a:t>13th June 2025</a:t>
            </a:r>
            <a:r>
              <a:rPr lang="en-GB"/>
              <a:t>, midday (4 weeks). Only one application per organisation can be made. </a:t>
            </a:r>
          </a:p>
          <a:p>
            <a:endParaRPr lang="en-GB"/>
          </a:p>
          <a:p>
            <a:r>
              <a:rPr lang="en-GB"/>
              <a:t>Applicants will be informed of the outcome of their application by Mid-July. </a:t>
            </a:r>
          </a:p>
          <a:p>
            <a:r>
              <a:rPr lang="en-GB"/>
              <a:t>The timeframe for assessment and award is indicative and subject to change, as it is dependent on the volume of applications received. </a:t>
            </a:r>
          </a:p>
          <a:p>
            <a:endParaRPr lang="en-GB"/>
          </a:p>
          <a:p>
            <a:r>
              <a:rPr lang="en-GB" b="1"/>
              <a:t>Grant Funding Period - to commence from 1st August 2025</a:t>
            </a:r>
          </a:p>
          <a:p>
            <a:endParaRPr lang="en-GB"/>
          </a:p>
          <a:p>
            <a:r>
              <a:rPr lang="en-GB"/>
              <a:t>All funding must be spent by </a:t>
            </a:r>
            <a:r>
              <a:rPr lang="en-GB" b="1"/>
              <a:t>31st March 2026</a:t>
            </a:r>
            <a:r>
              <a:rPr lang="en-GB"/>
              <a:t>.</a:t>
            </a:r>
          </a:p>
        </p:txBody>
      </p:sp>
      <p:sp>
        <p:nvSpPr>
          <p:cNvPr id="5" name="Slide Number Placeholder 4">
            <a:extLst>
              <a:ext uri="{FF2B5EF4-FFF2-40B4-BE49-F238E27FC236}">
                <a16:creationId xmlns:a16="http://schemas.microsoft.com/office/drawing/2014/main" id="{22A2F66C-4D4D-259A-4D8E-D18BB2CA42DD}"/>
              </a:ext>
            </a:extLst>
          </p:cNvPr>
          <p:cNvSpPr>
            <a:spLocks noGrp="1"/>
          </p:cNvSpPr>
          <p:nvPr>
            <p:ph type="sldNum" sz="quarter" idx="12"/>
          </p:nvPr>
        </p:nvSpPr>
        <p:spPr/>
        <p:txBody>
          <a:bodyPr/>
          <a:lstStyle/>
          <a:p>
            <a:fld id="{85452B25-2BA5-41FF-9718-90E0D58FDD67}" type="slidenum">
              <a:rPr lang="en-GB" smtClean="0"/>
              <a:pPr/>
              <a:t>12</a:t>
            </a:fld>
            <a:endParaRPr lang="en-GB"/>
          </a:p>
        </p:txBody>
      </p:sp>
      <p:pic>
        <p:nvPicPr>
          <p:cNvPr id="7" name="Picture Placeholder 6">
            <a:extLst>
              <a:ext uri="{FF2B5EF4-FFF2-40B4-BE49-F238E27FC236}">
                <a16:creationId xmlns:a16="http://schemas.microsoft.com/office/drawing/2014/main" id="{554B2638-4074-85FC-6A37-3E7259281773}"/>
              </a:ext>
            </a:extLst>
          </p:cNvPr>
          <p:cNvPicPr>
            <a:picLocks noGrp="1" noChangeAspect="1"/>
          </p:cNvPicPr>
          <p:nvPr>
            <p:ph type="pic" sz="quarter" idx="13"/>
          </p:nvPr>
        </p:nvPicPr>
        <p:blipFill>
          <a:blip r:embed="rId3"/>
          <a:srcRect l="13" r="13"/>
          <a:stretch>
            <a:fillRect/>
          </a:stretch>
        </p:blipFill>
        <p:spPr>
          <a:xfrm>
            <a:off x="7515225" y="0"/>
            <a:ext cx="4656138" cy="6858000"/>
          </a:xfrm>
          <a:prstGeom prst="rect">
            <a:avLst/>
          </a:prstGeom>
        </p:spPr>
      </p:pic>
    </p:spTree>
    <p:extLst>
      <p:ext uri="{BB962C8B-B14F-4D97-AF65-F5344CB8AC3E}">
        <p14:creationId xmlns:p14="http://schemas.microsoft.com/office/powerpoint/2010/main" val="82444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33DDD-D7AC-997D-1B30-00FADA285DD6}"/>
              </a:ext>
            </a:extLst>
          </p:cNvPr>
          <p:cNvSpPr>
            <a:spLocks noGrp="1"/>
          </p:cNvSpPr>
          <p:nvPr>
            <p:ph type="ctrTitle"/>
          </p:nvPr>
        </p:nvSpPr>
        <p:spPr>
          <a:xfrm>
            <a:off x="658815" y="2579552"/>
            <a:ext cx="6877050" cy="1698895"/>
          </a:xfrm>
        </p:spPr>
        <p:txBody>
          <a:bodyPr anchor="t">
            <a:normAutofit/>
          </a:bodyPr>
          <a:lstStyle/>
          <a:p>
            <a:r>
              <a:rPr lang="en-GB"/>
              <a:t>Project Focus Areas</a:t>
            </a:r>
          </a:p>
        </p:txBody>
      </p:sp>
    </p:spTree>
    <p:extLst>
      <p:ext uri="{BB962C8B-B14F-4D97-AF65-F5344CB8AC3E}">
        <p14:creationId xmlns:p14="http://schemas.microsoft.com/office/powerpoint/2010/main" val="33997638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A9D5F7-D224-CFC1-F9CC-954924609061}"/>
              </a:ext>
            </a:extLst>
          </p:cNvPr>
          <p:cNvSpPr>
            <a:spLocks noGrp="1"/>
          </p:cNvSpPr>
          <p:nvPr>
            <p:ph type="title"/>
          </p:nvPr>
        </p:nvSpPr>
        <p:spPr>
          <a:xfrm>
            <a:off x="658800" y="450000"/>
            <a:ext cx="6856213" cy="1211003"/>
          </a:xfrm>
        </p:spPr>
        <p:txBody>
          <a:bodyPr anchor="t">
            <a:normAutofit/>
          </a:bodyPr>
          <a:lstStyle/>
          <a:p>
            <a:r>
              <a:rPr lang="en-GB"/>
              <a:t>Modernisation Goals</a:t>
            </a:r>
          </a:p>
        </p:txBody>
      </p:sp>
      <p:sp>
        <p:nvSpPr>
          <p:cNvPr id="5" name="Content Placeholder 4">
            <a:extLst>
              <a:ext uri="{FF2B5EF4-FFF2-40B4-BE49-F238E27FC236}">
                <a16:creationId xmlns:a16="http://schemas.microsoft.com/office/drawing/2014/main" id="{2D8A8304-10E7-84A7-41D5-51DC7B7CF647}"/>
              </a:ext>
            </a:extLst>
          </p:cNvPr>
          <p:cNvSpPr>
            <a:spLocks noGrp="1"/>
          </p:cNvSpPr>
          <p:nvPr>
            <p:ph idx="1"/>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658813" y="1209368"/>
            <a:ext cx="6877050" cy="4960961"/>
          </a:xfrm>
        </p:spPr>
        <p:txBody>
          <a:bodyPr>
            <a:normAutofit/>
          </a:bodyPr>
          <a:lstStyle/>
          <a:p>
            <a:r>
              <a:rPr lang="en-GB" sz="1400"/>
              <a:t>Projects should aim to modernise debt advice services, enhancing the quality assurance, accessibility, and effectiveness of service delivery.</a:t>
            </a:r>
          </a:p>
          <a:p>
            <a:r>
              <a:rPr lang="en-GB" sz="1400"/>
              <a:t>Activities and expenditures must be completed by </a:t>
            </a:r>
            <a:r>
              <a:rPr lang="en-GB" sz="1400" b="1"/>
              <a:t>31st March 2026</a:t>
            </a:r>
            <a:r>
              <a:rPr lang="en-GB" sz="1400"/>
              <a:t>. </a:t>
            </a:r>
          </a:p>
          <a:p>
            <a:r>
              <a:rPr lang="en-GB" sz="1400"/>
              <a:t>Eligible project areas include, but are not limited to:</a:t>
            </a:r>
          </a:p>
          <a:p>
            <a:pPr marL="0" indent="0">
              <a:spcAft>
                <a:spcPts val="0"/>
              </a:spcAft>
              <a:buNone/>
            </a:pPr>
            <a:r>
              <a:rPr lang="en-GB" sz="1200" b="1"/>
              <a:t>Digital Transformation</a:t>
            </a:r>
          </a:p>
          <a:p>
            <a:pPr marL="0" lvl="1" indent="0">
              <a:spcAft>
                <a:spcPts val="0"/>
              </a:spcAft>
              <a:buNone/>
            </a:pPr>
            <a:r>
              <a:rPr lang="en-GB" sz="1200"/>
              <a:t>Projects should adopt new technologies like mobile apps and AI tools to improve service delivery efficiency.</a:t>
            </a:r>
          </a:p>
          <a:p>
            <a:pPr marL="0" lvl="1" indent="0">
              <a:spcAft>
                <a:spcPts val="0"/>
              </a:spcAft>
              <a:buNone/>
            </a:pPr>
            <a:endParaRPr lang="en-GB" sz="1200"/>
          </a:p>
          <a:p>
            <a:pPr marL="0" indent="0">
              <a:spcAft>
                <a:spcPts val="0"/>
              </a:spcAft>
              <a:buNone/>
            </a:pPr>
            <a:r>
              <a:rPr lang="en-GB" sz="1200" b="1"/>
              <a:t>Access and Inclusion</a:t>
            </a:r>
          </a:p>
          <a:p>
            <a:pPr marL="0" lvl="1" indent="0">
              <a:spcAft>
                <a:spcPts val="0"/>
              </a:spcAft>
              <a:buNone/>
            </a:pPr>
            <a:r>
              <a:rPr lang="en-GB" sz="1200"/>
              <a:t>Expanding access to debt advice for underserved populations is crucial for effective service delivery.</a:t>
            </a:r>
          </a:p>
          <a:p>
            <a:pPr marL="0" lvl="1" indent="0">
              <a:spcAft>
                <a:spcPts val="0"/>
              </a:spcAft>
              <a:buNone/>
            </a:pPr>
            <a:endParaRPr lang="en-GB" sz="1200"/>
          </a:p>
          <a:p>
            <a:pPr marL="0" indent="0">
              <a:spcAft>
                <a:spcPts val="0"/>
              </a:spcAft>
              <a:buNone/>
            </a:pPr>
            <a:r>
              <a:rPr lang="en-GB" sz="1200" b="1"/>
              <a:t>Operational Modernisation</a:t>
            </a:r>
          </a:p>
          <a:p>
            <a:pPr marL="0" lvl="1" indent="0">
              <a:spcAft>
                <a:spcPts val="0"/>
              </a:spcAft>
              <a:buNone/>
            </a:pPr>
            <a:r>
              <a:rPr lang="en-GB" sz="1200"/>
              <a:t>Streamlining internal processes and improving case management will increase the scalability of services.</a:t>
            </a:r>
          </a:p>
          <a:p>
            <a:pPr marL="0" lvl="1" indent="0">
              <a:spcAft>
                <a:spcPts val="0"/>
              </a:spcAft>
              <a:buNone/>
            </a:pPr>
            <a:endParaRPr lang="en-GB" sz="1200"/>
          </a:p>
          <a:p>
            <a:pPr marL="0" indent="0">
              <a:spcAft>
                <a:spcPts val="0"/>
              </a:spcAft>
              <a:buNone/>
            </a:pPr>
            <a:r>
              <a:rPr lang="en-GB" sz="1200" b="1"/>
              <a:t>Workforce Development</a:t>
            </a:r>
          </a:p>
          <a:p>
            <a:pPr marL="0" lvl="1" indent="0">
              <a:spcAft>
                <a:spcPts val="0"/>
              </a:spcAft>
              <a:buNone/>
            </a:pPr>
            <a:r>
              <a:rPr lang="en-GB" sz="1200"/>
              <a:t>Enhancing staff skills through training in digital and technical competencies improves modern service delivery.</a:t>
            </a:r>
          </a:p>
        </p:txBody>
      </p:sp>
      <p:sp>
        <p:nvSpPr>
          <p:cNvPr id="7" name="Slide Number Placeholder 6">
            <a:extLst>
              <a:ext uri="{FF2B5EF4-FFF2-40B4-BE49-F238E27FC236}">
                <a16:creationId xmlns:a16="http://schemas.microsoft.com/office/drawing/2014/main" id="{2C9E39BA-0BDC-CEDA-5FCF-BA512BA9BB54}"/>
              </a:ext>
            </a:extLst>
          </p:cNvPr>
          <p:cNvSpPr>
            <a:spLocks noGrp="1"/>
          </p:cNvSpPr>
          <p:nvPr>
            <p:ph type="sldNum" sz="quarter" idx="12"/>
          </p:nvPr>
        </p:nvSpPr>
        <p:spPr>
          <a:xfrm>
            <a:off x="8610600" y="6332400"/>
            <a:ext cx="3170976" cy="365125"/>
          </a:xfrm>
        </p:spPr>
        <p:txBody>
          <a:bodyPr anchor="ctr">
            <a:normAutofit/>
          </a:bodyPr>
          <a:lstStyle/>
          <a:p>
            <a:pPr>
              <a:spcAft>
                <a:spcPts val="600"/>
              </a:spcAft>
            </a:pPr>
            <a:fld id="{85452B25-2BA5-41FF-9718-90E0D58FDD67}" type="slidenum">
              <a:rPr lang="en-GB" smtClean="0"/>
              <a:pPr>
                <a:spcAft>
                  <a:spcPts val="600"/>
                </a:spcAft>
              </a:pPr>
              <a:t>14</a:t>
            </a:fld>
            <a:endParaRPr lang="en-GB"/>
          </a:p>
        </p:txBody>
      </p:sp>
      <p:pic>
        <p:nvPicPr>
          <p:cNvPr id="9" name="Picture Placeholder 8" descr="Hand drawn businessman and business woman icons in red and black colours are connected by arrows randomly on white background. This image shows the social media, and online communication between business people.">
            <a:extLst>
              <a:ext uri="{FF2B5EF4-FFF2-40B4-BE49-F238E27FC236}">
                <a16:creationId xmlns:a16="http://schemas.microsoft.com/office/drawing/2014/main" id="{D5D90278-DB8B-4F49-9134-2BA73136AB62}"/>
              </a:ext>
            </a:extLst>
          </p:cNvPr>
          <p:cNvPicPr>
            <a:picLocks noGrp="1" noChangeAspect="1"/>
          </p:cNvPicPr>
          <p:nvPr>
            <p:ph type="pic" sz="quarter" idx="13"/>
          </p:nvPr>
        </p:nvPicPr>
        <p:blipFill>
          <a:blip r:embed="rId3"/>
          <a:srcRect l="27341" r="27339" b="-1"/>
          <a:stretch/>
        </p:blipFill>
        <p:spPr>
          <a:xfrm>
            <a:off x="7535862" y="10"/>
            <a:ext cx="4656137" cy="6857990"/>
          </a:xfrm>
          <a:noFill/>
        </p:spPr>
      </p:pic>
    </p:spTree>
    <p:extLst>
      <p:ext uri="{BB962C8B-B14F-4D97-AF65-F5344CB8AC3E}">
        <p14:creationId xmlns:p14="http://schemas.microsoft.com/office/powerpoint/2010/main" val="19473624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80873-C6C0-8D65-58CC-EA09EFCA6E6D}"/>
              </a:ext>
            </a:extLst>
          </p:cNvPr>
          <p:cNvSpPr>
            <a:spLocks noGrp="1"/>
          </p:cNvSpPr>
          <p:nvPr>
            <p:ph type="ctrTitle"/>
          </p:nvPr>
        </p:nvSpPr>
        <p:spPr>
          <a:xfrm>
            <a:off x="658815" y="2579552"/>
            <a:ext cx="6877050" cy="1698895"/>
          </a:xfrm>
        </p:spPr>
        <p:txBody>
          <a:bodyPr anchor="t">
            <a:normAutofit/>
          </a:bodyPr>
          <a:lstStyle/>
          <a:p>
            <a:r>
              <a:rPr lang="en-GB"/>
              <a:t>Evaluation Criteria</a:t>
            </a:r>
          </a:p>
        </p:txBody>
      </p:sp>
    </p:spTree>
    <p:extLst>
      <p:ext uri="{BB962C8B-B14F-4D97-AF65-F5344CB8AC3E}">
        <p14:creationId xmlns:p14="http://schemas.microsoft.com/office/powerpoint/2010/main" val="42630775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36030-D5CD-F04E-B955-282CE631D3FE}"/>
              </a:ext>
            </a:extLst>
          </p:cNvPr>
          <p:cNvSpPr>
            <a:spLocks noGrp="1"/>
          </p:cNvSpPr>
          <p:nvPr>
            <p:ph type="title"/>
          </p:nvPr>
        </p:nvSpPr>
        <p:spPr>
          <a:xfrm>
            <a:off x="658800" y="449504"/>
            <a:ext cx="8474648" cy="792888"/>
          </a:xfrm>
        </p:spPr>
        <p:txBody>
          <a:bodyPr/>
          <a:lstStyle/>
          <a:p>
            <a:r>
              <a:rPr lang="en-GB"/>
              <a:t>Assessment Factors</a:t>
            </a:r>
          </a:p>
        </p:txBody>
      </p:sp>
      <p:sp>
        <p:nvSpPr>
          <p:cNvPr id="3" name="Content Placeholder 2">
            <a:extLst>
              <a:ext uri="{FF2B5EF4-FFF2-40B4-BE49-F238E27FC236}">
                <a16:creationId xmlns:a16="http://schemas.microsoft.com/office/drawing/2014/main" id="{D164D502-0174-45FA-B4EE-370D9A548936}"/>
              </a:ext>
            </a:extLst>
          </p:cNvPr>
          <p:cNvSpPr>
            <a:spLocks noGrp="1"/>
          </p:cNvSpPr>
          <p:nvPr>
            <p:ph idx="1"/>
          </p:nvPr>
        </p:nvSpPr>
        <p:spPr>
          <a:xfrm>
            <a:off x="658811" y="1331844"/>
            <a:ext cx="10065511" cy="4105396"/>
          </a:xfrm>
        </p:spPr>
        <p:txBody>
          <a:bodyPr/>
          <a:lstStyle/>
          <a:p>
            <a:r>
              <a:rPr lang="en-GB" b="1"/>
              <a:t>P</a:t>
            </a:r>
            <a:r>
              <a:rPr lang="en-GB" b="1">
                <a:latin typeface="+mn-lt"/>
              </a:rPr>
              <a:t>roject Relevant / Problem Statement</a:t>
            </a:r>
          </a:p>
          <a:p>
            <a:r>
              <a:rPr lang="en-GB" sz="1800" kern="100">
                <a:solidFill>
                  <a:schemeClr val="bg1"/>
                </a:solidFill>
                <a:effectLst/>
                <a:latin typeface="+mn-lt"/>
                <a:ea typeface="Aptos" panose="020B0004020202020204" pitchFamily="34" charset="0"/>
                <a:cs typeface="Arial" panose="020B0604020202020204" pitchFamily="34" charset="0"/>
              </a:rPr>
              <a:t>Applicants must describe the specific problem or challenge their organisation is facing, which the proposal intends to address. This section should explain how the challenge impacts your debt advice services, clients, or operations. Applicants should also describe how the project aligns with the fund's objectives and specify which aspects of your service delivery will be improved or transformed.</a:t>
            </a:r>
            <a:endParaRPr lang="en-GB" sz="1800" b="1" kern="100">
              <a:solidFill>
                <a:schemeClr val="bg1"/>
              </a:solidFill>
              <a:effectLst/>
              <a:latin typeface="+mn-lt"/>
              <a:ea typeface="Aptos" panose="020B0004020202020204" pitchFamily="34" charset="0"/>
              <a:cs typeface="Arial" panose="020B0604020202020204" pitchFamily="34" charset="0"/>
            </a:endParaRPr>
          </a:p>
          <a:p>
            <a:endParaRPr lang="en-GB" b="1" kern="100">
              <a:latin typeface="+mn-lt"/>
              <a:ea typeface="Aptos" panose="020B0004020202020204" pitchFamily="34" charset="0"/>
              <a:cs typeface="Arial" panose="020B0604020202020204" pitchFamily="34" charset="0"/>
            </a:endParaRPr>
          </a:p>
          <a:p>
            <a:r>
              <a:rPr lang="en-GB" sz="1800" b="1" kern="100">
                <a:effectLst/>
                <a:latin typeface="+mn-lt"/>
                <a:ea typeface="Aptos" panose="020B0004020202020204" pitchFamily="34" charset="0"/>
                <a:cs typeface="Arial" panose="020B0604020202020204" pitchFamily="34" charset="0"/>
              </a:rPr>
              <a:t>Deliverability – Capacity</a:t>
            </a:r>
          </a:p>
          <a:p>
            <a:r>
              <a:rPr lang="en-GB" sz="1800" kern="100">
                <a:solidFill>
                  <a:schemeClr val="bg1"/>
                </a:solidFill>
                <a:effectLst/>
                <a:latin typeface="Calibri" panose="020F0502020204030204" pitchFamily="34" charset="0"/>
                <a:ea typeface="Aptos" panose="020B0004020202020204" pitchFamily="34" charset="0"/>
                <a:cs typeface="Arial" panose="020B0604020202020204" pitchFamily="34" charset="0"/>
              </a:rPr>
              <a:t>In this section, you will be asked to provide an overview of your project management approach, including the resources available within your organisation (e.g. staff, technology, infrastructure) and how these resources will be allocated during the project delivery period. You must also provide a </a:t>
            </a:r>
            <a:r>
              <a:rPr lang="en-GB" sz="1800" b="1" kern="100">
                <a:solidFill>
                  <a:schemeClr val="bg1"/>
                </a:solidFill>
                <a:effectLst/>
                <a:latin typeface="Calibri" panose="020F0502020204030204" pitchFamily="34" charset="0"/>
                <a:ea typeface="Aptos" panose="020B0004020202020204" pitchFamily="34" charset="0"/>
                <a:cs typeface="Arial" panose="020B0604020202020204" pitchFamily="34" charset="0"/>
              </a:rPr>
              <a:t>delivery plan</a:t>
            </a:r>
            <a:r>
              <a:rPr lang="en-GB" sz="1800" kern="100">
                <a:solidFill>
                  <a:schemeClr val="bg1"/>
                </a:solidFill>
                <a:effectLst/>
                <a:latin typeface="Calibri" panose="020F0502020204030204" pitchFamily="34" charset="0"/>
                <a:ea typeface="Aptos" panose="020B0004020202020204" pitchFamily="34" charset="0"/>
                <a:cs typeface="Arial" panose="020B0604020202020204" pitchFamily="34" charset="0"/>
              </a:rPr>
              <a:t> outlining timelines and milestones, and how you intend to ensure that the project is completed by </a:t>
            </a:r>
            <a:r>
              <a:rPr lang="en-GB" sz="1800" b="1" kern="100">
                <a:solidFill>
                  <a:schemeClr val="bg1"/>
                </a:solidFill>
                <a:effectLst/>
                <a:latin typeface="Calibri" panose="020F0502020204030204" pitchFamily="34" charset="0"/>
                <a:ea typeface="Aptos" panose="020B0004020202020204" pitchFamily="34" charset="0"/>
                <a:cs typeface="Arial" panose="020B0604020202020204" pitchFamily="34" charset="0"/>
              </a:rPr>
              <a:t>31st March 2026</a:t>
            </a:r>
            <a:r>
              <a:rPr lang="en-GB" sz="1800" kern="100">
                <a:solidFill>
                  <a:schemeClr val="bg1"/>
                </a:solidFill>
                <a:effectLst/>
                <a:latin typeface="Calibri" panose="020F0502020204030204" pitchFamily="34" charset="0"/>
                <a:ea typeface="Aptos" panose="020B0004020202020204" pitchFamily="34" charset="0"/>
                <a:cs typeface="Arial" panose="020B0604020202020204" pitchFamily="34" charset="0"/>
              </a:rPr>
              <a:t>.</a:t>
            </a:r>
            <a:endParaRPr lang="en-GB" sz="1800" kern="100">
              <a:solidFill>
                <a:schemeClr val="bg1"/>
              </a:solidFill>
              <a:effectLst/>
              <a:latin typeface="Aptos" panose="020B0004020202020204" pitchFamily="34" charset="0"/>
              <a:ea typeface="Aptos" panose="020B0004020202020204" pitchFamily="34" charset="0"/>
              <a:cs typeface="Arial" panose="020B0604020202020204" pitchFamily="34" charset="0"/>
            </a:endParaRPr>
          </a:p>
          <a:p>
            <a:endParaRPr lang="en-GB" sz="1800" kern="100">
              <a:effectLst/>
              <a:latin typeface="+mn-lt"/>
              <a:ea typeface="Aptos" panose="020B0004020202020204" pitchFamily="34" charset="0"/>
              <a:cs typeface="Arial" panose="020B0604020202020204" pitchFamily="34" charset="0"/>
            </a:endParaRPr>
          </a:p>
          <a:p>
            <a:endParaRPr lang="en-GB"/>
          </a:p>
        </p:txBody>
      </p:sp>
      <p:sp>
        <p:nvSpPr>
          <p:cNvPr id="5" name="Slide Number Placeholder 4">
            <a:extLst>
              <a:ext uri="{FF2B5EF4-FFF2-40B4-BE49-F238E27FC236}">
                <a16:creationId xmlns:a16="http://schemas.microsoft.com/office/drawing/2014/main" id="{785FFE8D-3255-D305-5AC9-AFF78EBE43F8}"/>
              </a:ext>
            </a:extLst>
          </p:cNvPr>
          <p:cNvSpPr>
            <a:spLocks noGrp="1"/>
          </p:cNvSpPr>
          <p:nvPr>
            <p:ph type="sldNum" sz="quarter" idx="12"/>
          </p:nvPr>
        </p:nvSpPr>
        <p:spPr/>
        <p:txBody>
          <a:bodyPr/>
          <a:lstStyle/>
          <a:p>
            <a:fld id="{85452B25-2BA5-41FF-9718-90E0D58FDD67}" type="slidenum">
              <a:rPr lang="en-GB" smtClean="0"/>
              <a:pPr/>
              <a:t>16</a:t>
            </a:fld>
            <a:endParaRPr lang="en-GB"/>
          </a:p>
        </p:txBody>
      </p:sp>
    </p:spTree>
    <p:extLst>
      <p:ext uri="{BB962C8B-B14F-4D97-AF65-F5344CB8AC3E}">
        <p14:creationId xmlns:p14="http://schemas.microsoft.com/office/powerpoint/2010/main" val="370651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F665F-D815-A853-E407-B5F7CE26B6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1E111B-E459-D217-6D54-4400373B576C}"/>
              </a:ext>
            </a:extLst>
          </p:cNvPr>
          <p:cNvSpPr>
            <a:spLocks noGrp="1"/>
          </p:cNvSpPr>
          <p:nvPr>
            <p:ph type="title"/>
          </p:nvPr>
        </p:nvSpPr>
        <p:spPr>
          <a:xfrm>
            <a:off x="658800" y="449504"/>
            <a:ext cx="8474648" cy="792888"/>
          </a:xfrm>
        </p:spPr>
        <p:txBody>
          <a:bodyPr/>
          <a:lstStyle/>
          <a:p>
            <a:r>
              <a:rPr lang="en-GB"/>
              <a:t>Assessment Factors</a:t>
            </a:r>
          </a:p>
        </p:txBody>
      </p:sp>
      <p:sp>
        <p:nvSpPr>
          <p:cNvPr id="3" name="Content Placeholder 2">
            <a:extLst>
              <a:ext uri="{FF2B5EF4-FFF2-40B4-BE49-F238E27FC236}">
                <a16:creationId xmlns:a16="http://schemas.microsoft.com/office/drawing/2014/main" id="{CC1BC3C7-4E0D-7634-CD97-30C1F0909A95}"/>
              </a:ext>
            </a:extLst>
          </p:cNvPr>
          <p:cNvSpPr>
            <a:spLocks noGrp="1"/>
          </p:cNvSpPr>
          <p:nvPr>
            <p:ph idx="1"/>
          </p:nvPr>
        </p:nvSpPr>
        <p:spPr>
          <a:xfrm>
            <a:off x="658811" y="1331844"/>
            <a:ext cx="10065511" cy="4105396"/>
          </a:xfrm>
        </p:spPr>
        <p:txBody>
          <a:bodyPr/>
          <a:lstStyle/>
          <a:p>
            <a:r>
              <a:rPr lang="en-GB" b="1">
                <a:latin typeface="+mn-lt"/>
              </a:rPr>
              <a:t>Deliverability - Capability</a:t>
            </a:r>
          </a:p>
          <a:p>
            <a:r>
              <a:rPr lang="en-GB" sz="1800">
                <a:solidFill>
                  <a:schemeClr val="bg1"/>
                </a:solidFill>
                <a:effectLst/>
                <a:latin typeface="Calibri" panose="020F0502020204030204" pitchFamily="34" charset="0"/>
                <a:ea typeface="Aptos" panose="020B0004020202020204" pitchFamily="34" charset="0"/>
              </a:rPr>
              <a:t>Organisations must outline any similar projects they have completed in the past that demonstrate their ability to successfully deliver projects like the one proposed. This section should include the impact these past projects had on improving your services or operations. You will also be asked to describe the skills, qualifications, and experience of the team that will be delivering the project. If you are working with external partners, you should explain their roles and contributions to the project.</a:t>
            </a:r>
          </a:p>
          <a:p>
            <a:endParaRPr lang="en-GB" b="1" kern="100">
              <a:latin typeface="+mn-lt"/>
              <a:ea typeface="Aptos" panose="020B0004020202020204" pitchFamily="34" charset="0"/>
              <a:cs typeface="Arial" panose="020B0604020202020204" pitchFamily="34" charset="0"/>
            </a:endParaRPr>
          </a:p>
          <a:p>
            <a:r>
              <a:rPr lang="en-GB" b="1" kern="100">
                <a:latin typeface="+mn-lt"/>
                <a:ea typeface="Aptos" panose="020B0004020202020204" pitchFamily="34" charset="0"/>
                <a:cs typeface="Arial" panose="020B0604020202020204" pitchFamily="34" charset="0"/>
              </a:rPr>
              <a:t>Impact</a:t>
            </a:r>
          </a:p>
          <a:p>
            <a:r>
              <a:rPr lang="en-GB" sz="1800" kern="100">
                <a:solidFill>
                  <a:schemeClr val="bg1"/>
                </a:solidFill>
                <a:effectLst/>
                <a:latin typeface="Calibri" panose="020F0502020204030204" pitchFamily="34" charset="0"/>
                <a:ea typeface="Aptos" panose="020B0004020202020204" pitchFamily="34" charset="0"/>
                <a:cs typeface="Arial" panose="020B0604020202020204" pitchFamily="34" charset="0"/>
              </a:rPr>
              <a:t>Applicants will be asked to provide a clear description of the expected outcomes of their project and how these will improve the efficiency, effectiveness, or reach of their debt advice services. You will need to identify specific, measurable indicators of success. Additionally, describe how your project will create long-lasting benefits for your organisation and the communities you serve, and whether the improvements will be scalable or replicable in other services or areas.</a:t>
            </a:r>
            <a:endParaRPr lang="en-GB" sz="1800" kern="100">
              <a:solidFill>
                <a:schemeClr val="bg1"/>
              </a:solidFill>
              <a:effectLst/>
              <a:latin typeface="Aptos" panose="020B0004020202020204" pitchFamily="34" charset="0"/>
              <a:ea typeface="Aptos" panose="020B0004020202020204" pitchFamily="34" charset="0"/>
              <a:cs typeface="Arial" panose="020B0604020202020204" pitchFamily="34" charset="0"/>
            </a:endParaRPr>
          </a:p>
          <a:p>
            <a:endParaRPr lang="en-GB" sz="1800" kern="100">
              <a:effectLst/>
              <a:latin typeface="+mn-lt"/>
              <a:ea typeface="Aptos" panose="020B0004020202020204" pitchFamily="34" charset="0"/>
              <a:cs typeface="Arial" panose="020B0604020202020204" pitchFamily="34" charset="0"/>
            </a:endParaRPr>
          </a:p>
          <a:p>
            <a:endParaRPr lang="en-GB"/>
          </a:p>
        </p:txBody>
      </p:sp>
      <p:sp>
        <p:nvSpPr>
          <p:cNvPr id="5" name="Slide Number Placeholder 4">
            <a:extLst>
              <a:ext uri="{FF2B5EF4-FFF2-40B4-BE49-F238E27FC236}">
                <a16:creationId xmlns:a16="http://schemas.microsoft.com/office/drawing/2014/main" id="{6678F07F-C0A9-649B-2698-9170D2E9D9FA}"/>
              </a:ext>
            </a:extLst>
          </p:cNvPr>
          <p:cNvSpPr>
            <a:spLocks noGrp="1"/>
          </p:cNvSpPr>
          <p:nvPr>
            <p:ph type="sldNum" sz="quarter" idx="12"/>
          </p:nvPr>
        </p:nvSpPr>
        <p:spPr/>
        <p:txBody>
          <a:bodyPr/>
          <a:lstStyle/>
          <a:p>
            <a:fld id="{85452B25-2BA5-41FF-9718-90E0D58FDD67}" type="slidenum">
              <a:rPr lang="en-GB" smtClean="0"/>
              <a:pPr/>
              <a:t>17</a:t>
            </a:fld>
            <a:endParaRPr lang="en-GB"/>
          </a:p>
        </p:txBody>
      </p:sp>
    </p:spTree>
    <p:extLst>
      <p:ext uri="{BB962C8B-B14F-4D97-AF65-F5344CB8AC3E}">
        <p14:creationId xmlns:p14="http://schemas.microsoft.com/office/powerpoint/2010/main" val="3133364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7DD55-48E0-CAB9-C09F-AEB480F4EB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6F6EC6-5668-3F50-2BE8-14305953F0E6}"/>
              </a:ext>
            </a:extLst>
          </p:cNvPr>
          <p:cNvSpPr>
            <a:spLocks noGrp="1"/>
          </p:cNvSpPr>
          <p:nvPr>
            <p:ph type="title"/>
          </p:nvPr>
        </p:nvSpPr>
        <p:spPr>
          <a:xfrm>
            <a:off x="658800" y="449504"/>
            <a:ext cx="8474648" cy="792888"/>
          </a:xfrm>
        </p:spPr>
        <p:txBody>
          <a:bodyPr/>
          <a:lstStyle/>
          <a:p>
            <a:r>
              <a:rPr lang="en-GB"/>
              <a:t>Assessment Factors</a:t>
            </a:r>
          </a:p>
        </p:txBody>
      </p:sp>
      <p:sp>
        <p:nvSpPr>
          <p:cNvPr id="3" name="Content Placeholder 2">
            <a:extLst>
              <a:ext uri="{FF2B5EF4-FFF2-40B4-BE49-F238E27FC236}">
                <a16:creationId xmlns:a16="http://schemas.microsoft.com/office/drawing/2014/main" id="{90295A86-E59B-8905-ECE5-C1AAD0601DF1}"/>
              </a:ext>
            </a:extLst>
          </p:cNvPr>
          <p:cNvSpPr>
            <a:spLocks noGrp="1"/>
          </p:cNvSpPr>
          <p:nvPr>
            <p:ph idx="1"/>
          </p:nvPr>
        </p:nvSpPr>
        <p:spPr>
          <a:xfrm>
            <a:off x="658811" y="1331843"/>
            <a:ext cx="10245163" cy="4252879"/>
          </a:xfrm>
        </p:spPr>
        <p:txBody>
          <a:bodyPr>
            <a:normAutofit/>
          </a:bodyPr>
          <a:lstStyle/>
          <a:p>
            <a:r>
              <a:rPr lang="en-GB" b="1">
                <a:latin typeface="+mn-lt"/>
              </a:rPr>
              <a:t>Financial Methodology</a:t>
            </a:r>
          </a:p>
          <a:p>
            <a:r>
              <a:rPr lang="en-GB" sz="1400">
                <a:solidFill>
                  <a:schemeClr val="bg1"/>
                </a:solidFill>
                <a:effectLst/>
                <a:latin typeface="Calibri" panose="020F0502020204030204" pitchFamily="34" charset="0"/>
                <a:ea typeface="Calibri" panose="020F0502020204030204" pitchFamily="34" charset="0"/>
                <a:cs typeface="Arial" panose="020B0604020202020204" pitchFamily="34" charset="0"/>
              </a:rPr>
              <a:t>Applicants must provide a working budget request for their proposed project through the Financial Methodology - Budget Management Tool MS Excel Template provided. </a:t>
            </a:r>
          </a:p>
          <a:p>
            <a:pPr algn="just">
              <a:lnSpc>
                <a:spcPct val="107000"/>
              </a:lnSpc>
              <a:spcAft>
                <a:spcPts val="800"/>
              </a:spcAft>
              <a:buNone/>
            </a:pPr>
            <a:r>
              <a:rPr lang="en-GB" sz="1400">
                <a:solidFill>
                  <a:schemeClr val="bg1"/>
                </a:solidFill>
                <a:effectLst/>
                <a:latin typeface="Calibri" panose="020F0502020204030204" pitchFamily="34" charset="0"/>
                <a:ea typeface="Calibri" panose="020F0502020204030204" pitchFamily="34" charset="0"/>
                <a:cs typeface="Arial" panose="020B0604020202020204" pitchFamily="34" charset="0"/>
              </a:rPr>
              <a:t> </a:t>
            </a:r>
          </a:p>
          <a:p>
            <a:pPr algn="just">
              <a:lnSpc>
                <a:spcPct val="107000"/>
              </a:lnSpc>
              <a:spcAft>
                <a:spcPts val="800"/>
              </a:spcAft>
              <a:buNone/>
            </a:pPr>
            <a:r>
              <a:rPr lang="en-GB" sz="1400">
                <a:solidFill>
                  <a:schemeClr val="bg1"/>
                </a:solidFill>
                <a:effectLst/>
                <a:latin typeface="Calibri" panose="020F0502020204030204" pitchFamily="34" charset="0"/>
                <a:ea typeface="Calibri" panose="020F0502020204030204" pitchFamily="34" charset="0"/>
                <a:cs typeface="Arial" panose="020B0604020202020204" pitchFamily="34" charset="0"/>
              </a:rPr>
              <a:t>Applications will not be assessed on the amount of funding requested; however, an assessment will be made of the fitness/reasonableness of the funding being requested against the submitted delivery plan and may seek clarification.</a:t>
            </a:r>
          </a:p>
          <a:p>
            <a:pPr algn="just">
              <a:lnSpc>
                <a:spcPct val="107000"/>
              </a:lnSpc>
              <a:spcAft>
                <a:spcPts val="800"/>
              </a:spcAft>
              <a:buNone/>
            </a:pPr>
            <a:r>
              <a:rPr lang="en-GB" sz="1400">
                <a:solidFill>
                  <a:schemeClr val="bg1"/>
                </a:solidFill>
                <a:effectLst/>
                <a:latin typeface="Calibri" panose="020F0502020204030204" pitchFamily="34" charset="0"/>
                <a:ea typeface="Calibri" panose="020F0502020204030204" pitchFamily="34" charset="0"/>
                <a:cs typeface="Arial" panose="020B0604020202020204" pitchFamily="34" charset="0"/>
              </a:rPr>
              <a:t> </a:t>
            </a:r>
          </a:p>
          <a:p>
            <a:pPr algn="just">
              <a:lnSpc>
                <a:spcPct val="107000"/>
              </a:lnSpc>
              <a:spcAft>
                <a:spcPts val="800"/>
              </a:spcAft>
              <a:buNone/>
            </a:pPr>
            <a:r>
              <a:rPr lang="en-GB" sz="1400">
                <a:solidFill>
                  <a:schemeClr val="bg1"/>
                </a:solidFill>
                <a:effectLst/>
                <a:latin typeface="Calibri" panose="020F0502020204030204" pitchFamily="34" charset="0"/>
                <a:ea typeface="Calibri" panose="020F0502020204030204" pitchFamily="34" charset="0"/>
                <a:cs typeface="Arial" panose="020B0604020202020204" pitchFamily="34" charset="0"/>
              </a:rPr>
              <a:t>The Financial Methodology - Budget Management Tool should correlate with the Delivery Plan, e.g. expenditure costs are clearly named, clearly associated with activities stated within the delivery plan or costs aligned to milestone delivery.</a:t>
            </a:r>
          </a:p>
          <a:p>
            <a:pPr algn="just">
              <a:lnSpc>
                <a:spcPct val="107000"/>
              </a:lnSpc>
              <a:spcAft>
                <a:spcPts val="800"/>
              </a:spcAft>
              <a:buNone/>
            </a:pPr>
            <a:endParaRPr lang="en-GB" sz="1400">
              <a:solidFill>
                <a:schemeClr val="bg1"/>
              </a:solidFill>
              <a:ea typeface="Calibri" panose="020F0502020204030204" pitchFamily="34" charset="0"/>
              <a:cs typeface="Arial" panose="020B0604020202020204" pitchFamily="34" charset="0"/>
            </a:endParaRPr>
          </a:p>
          <a:p>
            <a:pPr algn="just">
              <a:lnSpc>
                <a:spcPct val="107000"/>
              </a:lnSpc>
              <a:spcAft>
                <a:spcPts val="800"/>
              </a:spcAft>
              <a:buNone/>
            </a:pPr>
            <a:r>
              <a:rPr lang="en-GB" sz="1400">
                <a:solidFill>
                  <a:schemeClr val="bg1"/>
                </a:solidFill>
                <a:effectLst/>
                <a:latin typeface="Calibri" panose="020F0502020204030204" pitchFamily="34" charset="0"/>
                <a:ea typeface="Calibri" panose="020F0502020204030204" pitchFamily="34" charset="0"/>
                <a:cs typeface="Arial" panose="020B0604020202020204" pitchFamily="34" charset="0"/>
              </a:rPr>
              <a:t>Funding requests should meet the objectives of the grant schemes, either enhance service delivery, improve accessibility, drive sustainable change, foster innovation, to create a more efficient, client-centred debt advice service capable of meeting current and future demands. Funding requests should not be used to cover the direct costs of delivering business-as-usual operations.</a:t>
            </a:r>
          </a:p>
          <a:p>
            <a:endParaRPr lang="en-GB" sz="1800" kern="100">
              <a:effectLst/>
              <a:latin typeface="+mn-lt"/>
              <a:ea typeface="Aptos" panose="020B0004020202020204" pitchFamily="34" charset="0"/>
              <a:cs typeface="Arial" panose="020B0604020202020204" pitchFamily="34" charset="0"/>
            </a:endParaRPr>
          </a:p>
          <a:p>
            <a:endParaRPr lang="en-GB"/>
          </a:p>
        </p:txBody>
      </p:sp>
      <p:sp>
        <p:nvSpPr>
          <p:cNvPr id="5" name="Slide Number Placeholder 4">
            <a:extLst>
              <a:ext uri="{FF2B5EF4-FFF2-40B4-BE49-F238E27FC236}">
                <a16:creationId xmlns:a16="http://schemas.microsoft.com/office/drawing/2014/main" id="{5DC63A56-95ED-B6BA-B5A7-07798018C283}"/>
              </a:ext>
            </a:extLst>
          </p:cNvPr>
          <p:cNvSpPr>
            <a:spLocks noGrp="1"/>
          </p:cNvSpPr>
          <p:nvPr>
            <p:ph type="sldNum" sz="quarter" idx="12"/>
          </p:nvPr>
        </p:nvSpPr>
        <p:spPr/>
        <p:txBody>
          <a:bodyPr/>
          <a:lstStyle/>
          <a:p>
            <a:fld id="{85452B25-2BA5-41FF-9718-90E0D58FDD67}" type="slidenum">
              <a:rPr lang="en-GB" smtClean="0"/>
              <a:pPr/>
              <a:t>18</a:t>
            </a:fld>
            <a:endParaRPr lang="en-GB"/>
          </a:p>
        </p:txBody>
      </p:sp>
    </p:spTree>
    <p:extLst>
      <p:ext uri="{BB962C8B-B14F-4D97-AF65-F5344CB8AC3E}">
        <p14:creationId xmlns:p14="http://schemas.microsoft.com/office/powerpoint/2010/main" val="2037887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A1030-8BC1-F76D-45C8-F6C3A233CD44}"/>
              </a:ext>
            </a:extLst>
          </p:cNvPr>
          <p:cNvSpPr>
            <a:spLocks noGrp="1"/>
          </p:cNvSpPr>
          <p:nvPr>
            <p:ph type="ctrTitle"/>
          </p:nvPr>
        </p:nvSpPr>
        <p:spPr>
          <a:xfrm>
            <a:off x="658815" y="2579552"/>
            <a:ext cx="6877050" cy="1698895"/>
          </a:xfrm>
        </p:spPr>
        <p:txBody>
          <a:bodyPr anchor="t">
            <a:normAutofit/>
          </a:bodyPr>
          <a:lstStyle/>
          <a:p>
            <a:r>
              <a:rPr lang="en-GB"/>
              <a:t>Reporting and Accountability</a:t>
            </a:r>
          </a:p>
        </p:txBody>
      </p:sp>
    </p:spTree>
    <p:extLst>
      <p:ext uri="{BB962C8B-B14F-4D97-AF65-F5344CB8AC3E}">
        <p14:creationId xmlns:p14="http://schemas.microsoft.com/office/powerpoint/2010/main" val="16657246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05355E-6AE8-DD10-5E58-02F5141DE9EE}"/>
              </a:ext>
            </a:extLst>
          </p:cNvPr>
          <p:cNvSpPr>
            <a:spLocks noGrp="1"/>
          </p:cNvSpPr>
          <p:nvPr>
            <p:ph type="title"/>
          </p:nvPr>
        </p:nvSpPr>
        <p:spPr>
          <a:xfrm>
            <a:off x="658800" y="450000"/>
            <a:ext cx="6856213" cy="1211003"/>
          </a:xfrm>
        </p:spPr>
        <p:txBody>
          <a:bodyPr anchor="t">
            <a:normAutofit/>
          </a:bodyPr>
          <a:lstStyle/>
          <a:p>
            <a:r>
              <a:rPr lang="en-GB"/>
              <a:t>Today's Agenda</a:t>
            </a:r>
          </a:p>
        </p:txBody>
      </p:sp>
      <p:sp>
        <p:nvSpPr>
          <p:cNvPr id="5" name="Content Placeholder 4">
            <a:extLst>
              <a:ext uri="{FF2B5EF4-FFF2-40B4-BE49-F238E27FC236}">
                <a16:creationId xmlns:a16="http://schemas.microsoft.com/office/drawing/2014/main" id="{2AAEA604-3BE7-9B3D-44A6-14500825AB82}"/>
              </a:ext>
            </a:extLst>
          </p:cNvPr>
          <p:cNvSpPr>
            <a:spLocks noGrp="1"/>
          </p:cNvSpPr>
          <p:nvPr>
            <p:ph idx="1"/>
            <p:extLst>
              <p:ext uri="{E7BDC344-281C-4309-B0C6-D0EE65EED2A8}">
                <p202:designPr xmlns:p202="http://schemas.microsoft.com/office/powerpoint/2020/02/main" xmlns="">
                  <p202:designTagLst>
                    <p202:designTag name="ARCH:1:CLS" val="BulletedText"/>
                  </p202:designTagLst>
                </p202:designPr>
              </p:ext>
            </p:extLst>
          </p:nvPr>
        </p:nvSpPr>
        <p:spPr>
          <a:xfrm>
            <a:off x="472000" y="1571426"/>
            <a:ext cx="6877050" cy="4048297"/>
          </a:xfrm>
        </p:spPr>
        <p:txBody>
          <a:bodyPr anchor="t">
            <a:normAutofit/>
          </a:bodyPr>
          <a:lstStyle/>
          <a:p>
            <a:r>
              <a:rPr lang="en-GB"/>
              <a:t>Debt Advice Modernisation Fund Overview</a:t>
            </a:r>
          </a:p>
          <a:p>
            <a:r>
              <a:rPr lang="en-GB"/>
              <a:t>Eligibility Criteria</a:t>
            </a:r>
          </a:p>
          <a:p>
            <a:r>
              <a:rPr lang="en-GB"/>
              <a:t>Consortium Applications</a:t>
            </a:r>
          </a:p>
          <a:p>
            <a:r>
              <a:rPr lang="en-GB"/>
              <a:t>Project Focus Areas</a:t>
            </a:r>
          </a:p>
          <a:p>
            <a:r>
              <a:rPr lang="en-GB"/>
              <a:t>Funding and Timeline</a:t>
            </a:r>
          </a:p>
          <a:p>
            <a:r>
              <a:rPr lang="en-GB"/>
              <a:t>Evaluation Criteria</a:t>
            </a:r>
          </a:p>
          <a:p>
            <a:r>
              <a:rPr lang="en-GB"/>
              <a:t>Reporting and Accountability</a:t>
            </a:r>
          </a:p>
          <a:p>
            <a:r>
              <a:rPr lang="en-GB"/>
              <a:t>Application Process</a:t>
            </a:r>
          </a:p>
          <a:p>
            <a:r>
              <a:rPr lang="en-GB"/>
              <a:t>Conclusion</a:t>
            </a:r>
          </a:p>
          <a:p>
            <a:r>
              <a:rPr lang="en-GB"/>
              <a:t>Innovation and Technology Forum</a:t>
            </a:r>
          </a:p>
          <a:p>
            <a:r>
              <a:rPr lang="en-GB"/>
              <a:t>Q&amp;A</a:t>
            </a:r>
          </a:p>
        </p:txBody>
      </p:sp>
      <p:sp>
        <p:nvSpPr>
          <p:cNvPr id="7" name="Slide Number Placeholder 6">
            <a:extLst>
              <a:ext uri="{FF2B5EF4-FFF2-40B4-BE49-F238E27FC236}">
                <a16:creationId xmlns:a16="http://schemas.microsoft.com/office/drawing/2014/main" id="{9B3F2DC7-72A5-DD1C-EDC6-908AEF0F04D5}"/>
              </a:ext>
            </a:extLst>
          </p:cNvPr>
          <p:cNvSpPr>
            <a:spLocks noGrp="1"/>
          </p:cNvSpPr>
          <p:nvPr>
            <p:ph type="sldNum" sz="quarter" idx="12"/>
          </p:nvPr>
        </p:nvSpPr>
        <p:spPr>
          <a:xfrm>
            <a:off x="8610600" y="6332400"/>
            <a:ext cx="3170976" cy="365125"/>
          </a:xfrm>
        </p:spPr>
        <p:txBody>
          <a:bodyPr anchor="ctr">
            <a:normAutofit/>
          </a:bodyPr>
          <a:lstStyle/>
          <a:p>
            <a:pPr>
              <a:spcAft>
                <a:spcPts val="600"/>
              </a:spcAft>
            </a:pPr>
            <a:fld id="{85452B25-2BA5-41FF-9718-90E0D58FDD67}" type="slidenum">
              <a:rPr lang="en-GB" smtClean="0"/>
              <a:pPr>
                <a:spcAft>
                  <a:spcPts val="600"/>
                </a:spcAft>
              </a:pPr>
              <a:t>2</a:t>
            </a:fld>
            <a:endParaRPr lang="en-GB"/>
          </a:p>
        </p:txBody>
      </p:sp>
      <p:pic>
        <p:nvPicPr>
          <p:cNvPr id="9" name="Picture Placeholder 8" descr="Home office setup">
            <a:extLst>
              <a:ext uri="{FF2B5EF4-FFF2-40B4-BE49-F238E27FC236}">
                <a16:creationId xmlns:a16="http://schemas.microsoft.com/office/drawing/2014/main" id="{E5FAFF9D-B0EC-434F-8953-6B50E06BFE7A}"/>
              </a:ext>
            </a:extLst>
          </p:cNvPr>
          <p:cNvPicPr>
            <a:picLocks noGrp="1" noChangeAspect="1"/>
          </p:cNvPicPr>
          <p:nvPr>
            <p:ph type="pic" sz="quarter" idx="13"/>
          </p:nvPr>
        </p:nvPicPr>
        <p:blipFill>
          <a:blip r:embed="rId3"/>
          <a:srcRect l="13772" r="41927" b="1"/>
          <a:stretch/>
        </p:blipFill>
        <p:spPr>
          <a:xfrm>
            <a:off x="7535862" y="10"/>
            <a:ext cx="4656137" cy="6857990"/>
          </a:xfrm>
          <a:noFill/>
        </p:spPr>
      </p:pic>
    </p:spTree>
    <p:extLst>
      <p:ext uri="{BB962C8B-B14F-4D97-AF65-F5344CB8AC3E}">
        <p14:creationId xmlns:p14="http://schemas.microsoft.com/office/powerpoint/2010/main" val="23801135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B06F3A-C914-2436-CA80-D59522C17582}"/>
              </a:ext>
            </a:extLst>
          </p:cNvPr>
          <p:cNvSpPr>
            <a:spLocks noGrp="1"/>
          </p:cNvSpPr>
          <p:nvPr>
            <p:ph type="title"/>
          </p:nvPr>
        </p:nvSpPr>
        <p:spPr>
          <a:xfrm>
            <a:off x="658800" y="450000"/>
            <a:ext cx="6566724" cy="1211003"/>
          </a:xfrm>
        </p:spPr>
        <p:txBody>
          <a:bodyPr anchor="t">
            <a:normAutofit/>
          </a:bodyPr>
          <a:lstStyle/>
          <a:p>
            <a:r>
              <a:rPr lang="en-GB"/>
              <a:t>Reporting Requirements</a:t>
            </a:r>
          </a:p>
        </p:txBody>
      </p:sp>
      <p:sp>
        <p:nvSpPr>
          <p:cNvPr id="5" name="Content Placeholder 4">
            <a:extLst>
              <a:ext uri="{FF2B5EF4-FFF2-40B4-BE49-F238E27FC236}">
                <a16:creationId xmlns:a16="http://schemas.microsoft.com/office/drawing/2014/main" id="{0C430A83-3902-4ECE-DC35-01AFF5AAFCEA}"/>
              </a:ext>
            </a:extLst>
          </p:cNvPr>
          <p:cNvSpPr>
            <a:spLocks noGrp="1"/>
          </p:cNvSpPr>
          <p:nvPr>
            <p:ph idx="1"/>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658800" y="1553497"/>
            <a:ext cx="6566724" cy="4639485"/>
          </a:xfrm>
        </p:spPr>
        <p:txBody>
          <a:bodyPr>
            <a:normAutofit/>
          </a:bodyPr>
          <a:lstStyle/>
          <a:p>
            <a:pPr marL="0" indent="0">
              <a:spcBef>
                <a:spcPts val="2500"/>
              </a:spcBef>
              <a:buNone/>
            </a:pPr>
            <a:r>
              <a:rPr lang="en-GB" sz="1400" b="1"/>
              <a:t>Progress Monitoring Reporting</a:t>
            </a:r>
          </a:p>
          <a:p>
            <a:pPr marL="0" lvl="1" indent="0">
              <a:buNone/>
            </a:pPr>
            <a:r>
              <a:rPr lang="en-GB" sz="1400"/>
              <a:t>Recipients will need to provide regular updates tracking progress against planned milestones and forecasted spending.</a:t>
            </a:r>
          </a:p>
          <a:p>
            <a:pPr marL="0" indent="0">
              <a:spcBef>
                <a:spcPts val="2500"/>
              </a:spcBef>
              <a:buNone/>
            </a:pPr>
            <a:r>
              <a:rPr lang="en-GB" sz="1400" b="1"/>
              <a:t>Final Reporting</a:t>
            </a:r>
          </a:p>
          <a:p>
            <a:pPr marL="0" lvl="1" indent="0">
              <a:buNone/>
            </a:pPr>
            <a:r>
              <a:rPr lang="en-GB" sz="1400"/>
              <a:t>A comprehensive final report is required within three months post-project completion detailing finances and outcomes.</a:t>
            </a:r>
          </a:p>
          <a:p>
            <a:pPr marL="0" indent="0">
              <a:spcBef>
                <a:spcPts val="2500"/>
              </a:spcBef>
              <a:buNone/>
            </a:pPr>
            <a:r>
              <a:rPr lang="en-GB" sz="1400" b="1"/>
              <a:t>Financial Reporting</a:t>
            </a:r>
          </a:p>
          <a:p>
            <a:pPr marL="0" lvl="1" indent="0">
              <a:buNone/>
            </a:pPr>
            <a:r>
              <a:rPr lang="en-GB" sz="1400"/>
              <a:t>A milestone-based claim system necessitates submission of the Budget Management Tool and final spending validation.</a:t>
            </a:r>
          </a:p>
        </p:txBody>
      </p:sp>
      <p:sp>
        <p:nvSpPr>
          <p:cNvPr id="7" name="Slide Number Placeholder 6">
            <a:extLst>
              <a:ext uri="{FF2B5EF4-FFF2-40B4-BE49-F238E27FC236}">
                <a16:creationId xmlns:a16="http://schemas.microsoft.com/office/drawing/2014/main" id="{B6C248ED-7E62-5D35-6152-305F96713C88}"/>
              </a:ext>
            </a:extLst>
          </p:cNvPr>
          <p:cNvSpPr>
            <a:spLocks noGrp="1"/>
          </p:cNvSpPr>
          <p:nvPr>
            <p:ph type="sldNum" sz="quarter" idx="12"/>
          </p:nvPr>
        </p:nvSpPr>
        <p:spPr>
          <a:xfrm>
            <a:off x="8610600" y="6332400"/>
            <a:ext cx="3170976" cy="365125"/>
          </a:xfrm>
        </p:spPr>
        <p:txBody>
          <a:bodyPr anchor="ctr">
            <a:normAutofit/>
          </a:bodyPr>
          <a:lstStyle/>
          <a:p>
            <a:pPr>
              <a:spcAft>
                <a:spcPts val="600"/>
              </a:spcAft>
            </a:pPr>
            <a:fld id="{85452B25-2BA5-41FF-9718-90E0D58FDD67}" type="slidenum">
              <a:rPr lang="en-GB" smtClean="0"/>
              <a:pPr>
                <a:spcAft>
                  <a:spcPts val="600"/>
                </a:spcAft>
              </a:pPr>
              <a:t>20</a:t>
            </a:fld>
            <a:endParaRPr lang="en-GB"/>
          </a:p>
        </p:txBody>
      </p:sp>
      <p:pic>
        <p:nvPicPr>
          <p:cNvPr id="9" name="Picture Placeholder 8" descr="Human hand holding a pen checking the sales report">
            <a:extLst>
              <a:ext uri="{FF2B5EF4-FFF2-40B4-BE49-F238E27FC236}">
                <a16:creationId xmlns:a16="http://schemas.microsoft.com/office/drawing/2014/main" id="{AAB80241-6821-4F5F-B180-51964C0E0EE7}"/>
              </a:ext>
            </a:extLst>
          </p:cNvPr>
          <p:cNvPicPr>
            <a:picLocks noGrp="1" noChangeAspect="1"/>
          </p:cNvPicPr>
          <p:nvPr>
            <p:ph type="pic" sz="quarter" idx="13"/>
          </p:nvPr>
        </p:nvPicPr>
        <p:blipFill>
          <a:blip r:embed="rId3"/>
          <a:srcRect l="27341" r="27339" b="-1"/>
          <a:stretch/>
        </p:blipFill>
        <p:spPr>
          <a:xfrm>
            <a:off x="7535862" y="10"/>
            <a:ext cx="4656137" cy="6857990"/>
          </a:xfrm>
          <a:noFill/>
        </p:spPr>
      </p:pic>
    </p:spTree>
    <p:extLst>
      <p:ext uri="{BB962C8B-B14F-4D97-AF65-F5344CB8AC3E}">
        <p14:creationId xmlns:p14="http://schemas.microsoft.com/office/powerpoint/2010/main" val="22275912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72928-FB48-8A45-30E1-2955958D6829}"/>
              </a:ext>
            </a:extLst>
          </p:cNvPr>
          <p:cNvSpPr>
            <a:spLocks noGrp="1"/>
          </p:cNvSpPr>
          <p:nvPr>
            <p:ph type="ctrTitle"/>
          </p:nvPr>
        </p:nvSpPr>
        <p:spPr>
          <a:xfrm>
            <a:off x="658815" y="2579552"/>
            <a:ext cx="6877050" cy="1698895"/>
          </a:xfrm>
        </p:spPr>
        <p:txBody>
          <a:bodyPr anchor="t">
            <a:normAutofit/>
          </a:bodyPr>
          <a:lstStyle/>
          <a:p>
            <a:r>
              <a:rPr lang="en-GB"/>
              <a:t>Application Process</a:t>
            </a:r>
          </a:p>
        </p:txBody>
      </p:sp>
    </p:spTree>
    <p:extLst>
      <p:ext uri="{BB962C8B-B14F-4D97-AF65-F5344CB8AC3E}">
        <p14:creationId xmlns:p14="http://schemas.microsoft.com/office/powerpoint/2010/main" val="24914424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015E3C-F955-017D-742B-A568F3BA5EA4}"/>
              </a:ext>
            </a:extLst>
          </p:cNvPr>
          <p:cNvSpPr>
            <a:spLocks noGrp="1"/>
          </p:cNvSpPr>
          <p:nvPr>
            <p:ph type="title"/>
          </p:nvPr>
        </p:nvSpPr>
        <p:spPr>
          <a:xfrm>
            <a:off x="422786" y="322180"/>
            <a:ext cx="6856213" cy="1211003"/>
          </a:xfrm>
        </p:spPr>
        <p:txBody>
          <a:bodyPr anchor="t">
            <a:normAutofit/>
          </a:bodyPr>
          <a:lstStyle/>
          <a:p>
            <a:r>
              <a:rPr lang="en-GB"/>
              <a:t>Application Steps</a:t>
            </a:r>
          </a:p>
        </p:txBody>
      </p:sp>
      <p:sp>
        <p:nvSpPr>
          <p:cNvPr id="5" name="Content Placeholder 4">
            <a:extLst>
              <a:ext uri="{FF2B5EF4-FFF2-40B4-BE49-F238E27FC236}">
                <a16:creationId xmlns:a16="http://schemas.microsoft.com/office/drawing/2014/main" id="{F01F75D7-5DC4-971D-AD16-59469AEF2F7F}"/>
              </a:ext>
            </a:extLst>
          </p:cNvPr>
          <p:cNvSpPr>
            <a:spLocks noGrp="1"/>
          </p:cNvSpPr>
          <p:nvPr>
            <p:ph idx="1"/>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294354" y="1017344"/>
            <a:ext cx="7113076" cy="5315055"/>
          </a:xfrm>
        </p:spPr>
        <p:txBody>
          <a:bodyPr>
            <a:noAutofit/>
          </a:bodyPr>
          <a:lstStyle/>
          <a:p>
            <a:pPr marL="0" indent="0">
              <a:spcBef>
                <a:spcPts val="2500"/>
              </a:spcBef>
              <a:buNone/>
            </a:pPr>
            <a:r>
              <a:rPr lang="en-GB" sz="1200" b="1"/>
              <a:t>Application Submission </a:t>
            </a:r>
          </a:p>
          <a:p>
            <a:pPr lvl="2"/>
            <a:r>
              <a:rPr lang="en-GB" sz="1200"/>
              <a:t>Organisations will need to apply online via: Find a Grant located at</a:t>
            </a:r>
          </a:p>
          <a:p>
            <a:r>
              <a:rPr lang="en-GB" sz="1200" u="sng">
                <a:hlinkClick r:id="rId3"/>
              </a:rPr>
              <a:t>https://www.find-government-grants.service.gov.uk/</a:t>
            </a:r>
            <a:endParaRPr lang="en-GB" sz="1200"/>
          </a:p>
          <a:p>
            <a:pPr marL="0" lvl="1" indent="0">
              <a:buNone/>
            </a:pPr>
            <a:r>
              <a:rPr lang="en-GB" sz="1200"/>
              <a:t>with only one application accepted per organisation.</a:t>
            </a:r>
          </a:p>
          <a:p>
            <a:pPr marL="0" lvl="1" indent="0">
              <a:buNone/>
            </a:pPr>
            <a:r>
              <a:rPr lang="en-GB" sz="1200" b="1">
                <a:solidFill>
                  <a:schemeClr val="bg2"/>
                </a:solidFill>
              </a:rPr>
              <a:t>Due-Diligence Requirements</a:t>
            </a:r>
          </a:p>
          <a:p>
            <a:pPr marL="0" lvl="1" indent="0">
              <a:buNone/>
            </a:pPr>
            <a:r>
              <a:rPr lang="en-GB" sz="1200"/>
              <a:t>Applicants must provide necessary details for due-diligence checks to prevent fraud and ensure compliance based on organisation type.</a:t>
            </a:r>
          </a:p>
          <a:p>
            <a:pPr marL="0" indent="0">
              <a:spcBef>
                <a:spcPts val="2500"/>
              </a:spcBef>
              <a:buNone/>
            </a:pPr>
            <a:r>
              <a:rPr lang="en-GB" sz="1200" b="1"/>
              <a:t>Project Relevance</a:t>
            </a:r>
          </a:p>
          <a:p>
            <a:pPr marL="0" lvl="1" indent="0">
              <a:buNone/>
            </a:pPr>
            <a:r>
              <a:rPr lang="en-GB" sz="1200"/>
              <a:t>A clear problem statement must be provided to show how the proposal aligns with the fund's objectives and improves service delivery.</a:t>
            </a:r>
          </a:p>
          <a:p>
            <a:pPr marL="0" indent="0">
              <a:spcBef>
                <a:spcPts val="2500"/>
              </a:spcBef>
              <a:buNone/>
            </a:pPr>
            <a:r>
              <a:rPr lang="en-GB" sz="1200" b="1"/>
              <a:t>Financial Methodology</a:t>
            </a:r>
          </a:p>
          <a:p>
            <a:pPr marL="0" lvl="1" indent="0">
              <a:buNone/>
            </a:pPr>
            <a:r>
              <a:rPr lang="en-GB" sz="1200"/>
              <a:t>Applicants must submit a budget that aligns with the project delivery plan, outlining how funds will be used effectively.</a:t>
            </a:r>
          </a:p>
        </p:txBody>
      </p:sp>
      <p:sp>
        <p:nvSpPr>
          <p:cNvPr id="7" name="Slide Number Placeholder 6">
            <a:extLst>
              <a:ext uri="{FF2B5EF4-FFF2-40B4-BE49-F238E27FC236}">
                <a16:creationId xmlns:a16="http://schemas.microsoft.com/office/drawing/2014/main" id="{47BDA774-E166-6FBD-A8E1-620AF55FEA68}"/>
              </a:ext>
            </a:extLst>
          </p:cNvPr>
          <p:cNvSpPr>
            <a:spLocks noGrp="1"/>
          </p:cNvSpPr>
          <p:nvPr>
            <p:ph type="sldNum" sz="quarter" idx="12"/>
          </p:nvPr>
        </p:nvSpPr>
        <p:spPr>
          <a:xfrm>
            <a:off x="8610600" y="6332400"/>
            <a:ext cx="3170976" cy="365125"/>
          </a:xfrm>
        </p:spPr>
        <p:txBody>
          <a:bodyPr anchor="ctr">
            <a:normAutofit/>
          </a:bodyPr>
          <a:lstStyle/>
          <a:p>
            <a:pPr>
              <a:spcAft>
                <a:spcPts val="600"/>
              </a:spcAft>
            </a:pPr>
            <a:fld id="{85452B25-2BA5-41FF-9718-90E0D58FDD67}" type="slidenum">
              <a:rPr lang="en-GB" smtClean="0"/>
              <a:pPr>
                <a:spcAft>
                  <a:spcPts val="600"/>
                </a:spcAft>
              </a:pPr>
              <a:t>22</a:t>
            </a:fld>
            <a:endParaRPr lang="en-GB"/>
          </a:p>
        </p:txBody>
      </p:sp>
      <p:pic>
        <p:nvPicPr>
          <p:cNvPr id="9" name="Picture Placeholder 8" descr="White text Bubbles isolated on blue background">
            <a:extLst>
              <a:ext uri="{FF2B5EF4-FFF2-40B4-BE49-F238E27FC236}">
                <a16:creationId xmlns:a16="http://schemas.microsoft.com/office/drawing/2014/main" id="{B364ABFA-F927-4FF2-B69B-EEA812983CCD}"/>
              </a:ext>
            </a:extLst>
          </p:cNvPr>
          <p:cNvPicPr>
            <a:picLocks noGrp="1" noChangeAspect="1"/>
          </p:cNvPicPr>
          <p:nvPr>
            <p:ph type="pic" sz="quarter" idx="13"/>
          </p:nvPr>
        </p:nvPicPr>
        <p:blipFill>
          <a:blip r:embed="rId4"/>
          <a:srcRect l="20042" r="20042"/>
          <a:stretch/>
        </p:blipFill>
        <p:spPr>
          <a:xfrm>
            <a:off x="7535864" y="0"/>
            <a:ext cx="4656133" cy="6858000"/>
          </a:xfrm>
          <a:noFill/>
        </p:spPr>
      </p:pic>
    </p:spTree>
    <p:extLst>
      <p:ext uri="{BB962C8B-B14F-4D97-AF65-F5344CB8AC3E}">
        <p14:creationId xmlns:p14="http://schemas.microsoft.com/office/powerpoint/2010/main" val="24455728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0A5D8-B1E5-11A6-FF67-BE9FFF46FB83}"/>
              </a:ext>
            </a:extLst>
          </p:cNvPr>
          <p:cNvSpPr>
            <a:spLocks noGrp="1"/>
          </p:cNvSpPr>
          <p:nvPr>
            <p:ph type="title"/>
          </p:nvPr>
        </p:nvSpPr>
        <p:spPr>
          <a:xfrm>
            <a:off x="521149" y="330442"/>
            <a:ext cx="8474648" cy="1211003"/>
          </a:xfrm>
        </p:spPr>
        <p:txBody>
          <a:bodyPr anchor="t">
            <a:normAutofit/>
          </a:bodyPr>
          <a:lstStyle/>
          <a:p>
            <a:r>
              <a:rPr lang="en-GB"/>
              <a:t>Conclusion</a:t>
            </a:r>
          </a:p>
        </p:txBody>
      </p:sp>
      <p:sp>
        <p:nvSpPr>
          <p:cNvPr id="3" name="Content Placeholder 2">
            <a:extLst>
              <a:ext uri="{FF2B5EF4-FFF2-40B4-BE49-F238E27FC236}">
                <a16:creationId xmlns:a16="http://schemas.microsoft.com/office/drawing/2014/main" id="{DCBB36B0-A96D-64F1-4CEF-B370D3066888}"/>
              </a:ext>
            </a:extLst>
          </p:cNvPr>
          <p:cNvSpPr>
            <a:spLocks noGrp="1"/>
          </p:cNvSpPr>
          <p:nvPr>
            <p:ph idx="1"/>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668642" y="1246818"/>
            <a:ext cx="10549963" cy="5085582"/>
          </a:xfrm>
        </p:spPr>
        <p:txBody>
          <a:bodyPr>
            <a:normAutofit/>
          </a:bodyPr>
          <a:lstStyle/>
          <a:p>
            <a:pPr marL="0" indent="0">
              <a:spcBef>
                <a:spcPts val="2500"/>
              </a:spcBef>
              <a:buNone/>
            </a:pPr>
            <a:r>
              <a:rPr lang="en-GB" sz="1400" b="1"/>
              <a:t>Enhancing Debt Advice Services</a:t>
            </a:r>
          </a:p>
          <a:p>
            <a:pPr marL="0" lvl="1" indent="0">
              <a:buNone/>
            </a:pPr>
            <a:r>
              <a:rPr lang="en-GB" sz="1400"/>
              <a:t>The Debt Advice Modernisation Fund offers a chance for organisations to improve their debt advice services significantly.</a:t>
            </a:r>
          </a:p>
          <a:p>
            <a:pPr marL="0" indent="0">
              <a:spcBef>
                <a:spcPts val="2500"/>
              </a:spcBef>
              <a:buNone/>
            </a:pPr>
            <a:r>
              <a:rPr lang="en-GB" sz="1400" b="1"/>
              <a:t>Understanding Fund Objectives</a:t>
            </a:r>
          </a:p>
          <a:p>
            <a:pPr marL="0" lvl="1" indent="0">
              <a:buNone/>
            </a:pPr>
            <a:r>
              <a:rPr lang="en-GB" sz="1400"/>
              <a:t>Understanding the fund's objectives is crucial for organisations to align their services with the expected outcomes.</a:t>
            </a:r>
          </a:p>
          <a:p>
            <a:pPr marL="0" indent="0">
              <a:spcBef>
                <a:spcPts val="2500"/>
              </a:spcBef>
              <a:buNone/>
            </a:pPr>
            <a:r>
              <a:rPr lang="en-GB" sz="1400" b="1"/>
              <a:t>Eligibility and Application Process</a:t>
            </a:r>
          </a:p>
          <a:p>
            <a:pPr marL="0" lvl="1" indent="0">
              <a:buNone/>
            </a:pPr>
            <a:r>
              <a:rPr lang="en-GB" sz="1400"/>
              <a:t>Familiarity with eligibility criteria and application processes allows organisations to position themselves to receive support effectively.</a:t>
            </a:r>
          </a:p>
          <a:p>
            <a:pPr marL="0" lvl="1" indent="0">
              <a:buNone/>
            </a:pPr>
            <a:endParaRPr lang="en-GB" sz="1400"/>
          </a:p>
          <a:p>
            <a:pPr marL="0" lvl="1" indent="0">
              <a:buNone/>
            </a:pPr>
            <a:r>
              <a:rPr lang="en-GB" sz="1400" b="1">
                <a:solidFill>
                  <a:schemeClr val="bg2"/>
                </a:solidFill>
              </a:rPr>
              <a:t>Follow-up Questions</a:t>
            </a:r>
          </a:p>
          <a:p>
            <a:pPr lvl="1"/>
            <a:r>
              <a:rPr lang="en-GB" sz="1400"/>
              <a:t>If you have any questions relating to this grant application process please email GGMS at </a:t>
            </a:r>
            <a:r>
              <a:rPr lang="en-GB" sz="1400" u="sng">
                <a:hlinkClick r:id="rId3"/>
              </a:rPr>
              <a:t>ggms_mapsdebtfund2526@cabinetoffice.gov.uk</a:t>
            </a:r>
            <a:r>
              <a:rPr lang="en-GB" sz="1400"/>
              <a:t>. </a:t>
            </a:r>
          </a:p>
          <a:p>
            <a:pPr marL="0" lvl="1" indent="0">
              <a:buNone/>
            </a:pPr>
            <a:endParaRPr lang="en-GB" sz="1400" b="1">
              <a:solidFill>
                <a:schemeClr val="bg2"/>
              </a:solidFill>
            </a:endParaRPr>
          </a:p>
        </p:txBody>
      </p:sp>
      <p:sp>
        <p:nvSpPr>
          <p:cNvPr id="5" name="Slide Number Placeholder 4">
            <a:extLst>
              <a:ext uri="{FF2B5EF4-FFF2-40B4-BE49-F238E27FC236}">
                <a16:creationId xmlns:a16="http://schemas.microsoft.com/office/drawing/2014/main" id="{0E128416-B882-84C4-A139-265AF2214A98}"/>
              </a:ext>
            </a:extLst>
          </p:cNvPr>
          <p:cNvSpPr>
            <a:spLocks noGrp="1"/>
          </p:cNvSpPr>
          <p:nvPr>
            <p:ph type="sldNum" sz="quarter" idx="12"/>
          </p:nvPr>
        </p:nvSpPr>
        <p:spPr>
          <a:xfrm>
            <a:off x="8610600" y="6332400"/>
            <a:ext cx="3170976" cy="365125"/>
          </a:xfrm>
        </p:spPr>
        <p:txBody>
          <a:bodyPr anchor="ctr">
            <a:normAutofit/>
          </a:bodyPr>
          <a:lstStyle/>
          <a:p>
            <a:pPr>
              <a:spcAft>
                <a:spcPts val="600"/>
              </a:spcAft>
            </a:pPr>
            <a:fld id="{85452B25-2BA5-41FF-9718-90E0D58FDD67}" type="slidenum">
              <a:rPr lang="en-GB" smtClean="0"/>
              <a:pPr>
                <a:spcAft>
                  <a:spcPts val="600"/>
                </a:spcAft>
              </a:pPr>
              <a:t>23</a:t>
            </a:fld>
            <a:endParaRPr lang="en-GB"/>
          </a:p>
        </p:txBody>
      </p:sp>
    </p:spTree>
    <p:extLst>
      <p:ext uri="{BB962C8B-B14F-4D97-AF65-F5344CB8AC3E}">
        <p14:creationId xmlns:p14="http://schemas.microsoft.com/office/powerpoint/2010/main" val="19940625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6BBCC-8028-9A88-6A36-F3E50C03C71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AB0318B-9B72-82ED-78C7-F5008F5B39BF}"/>
              </a:ext>
            </a:extLst>
          </p:cNvPr>
          <p:cNvSpPr>
            <a:spLocks noGrp="1"/>
          </p:cNvSpPr>
          <p:nvPr>
            <p:ph type="title"/>
          </p:nvPr>
        </p:nvSpPr>
        <p:spPr>
          <a:xfrm>
            <a:off x="475104" y="361554"/>
            <a:ext cx="6856213" cy="1211003"/>
          </a:xfrm>
        </p:spPr>
        <p:txBody>
          <a:bodyPr anchor="t">
            <a:normAutofit/>
          </a:bodyPr>
          <a:lstStyle/>
          <a:p>
            <a:r>
              <a:rPr lang="en-GB">
                <a:latin typeface="Calibri"/>
                <a:ea typeface="Calibri"/>
                <a:cs typeface="Calibri"/>
              </a:rPr>
              <a:t>Innovation and Technology Forum</a:t>
            </a:r>
            <a:endParaRPr lang="en-GB"/>
          </a:p>
        </p:txBody>
      </p:sp>
      <p:sp>
        <p:nvSpPr>
          <p:cNvPr id="5" name="Content Placeholder 4">
            <a:extLst>
              <a:ext uri="{FF2B5EF4-FFF2-40B4-BE49-F238E27FC236}">
                <a16:creationId xmlns:a16="http://schemas.microsoft.com/office/drawing/2014/main" id="{7334041F-AFB4-FA13-99D4-8E29FE80307A}"/>
              </a:ext>
            </a:extLst>
          </p:cNvPr>
          <p:cNvSpPr>
            <a:spLocks noGrp="1"/>
          </p:cNvSpPr>
          <p:nvPr>
            <p:ph idx="1"/>
            <p:extLst>
              <p:ext uri="{E7BDC344-281C-4309-B0C6-D0EE65EED2A8}">
                <p202:designPr xmlns:p202="http://schemas.microsoft.com/office/powerpoint/2020/02/main" xmlns="">
                  <p202:designTagLst>
                    <p202:designTag name="ARCH:1:CLS" val="BulletedText"/>
                  </p202:designTagLst>
                </p202:designPr>
              </p:ext>
            </p:extLst>
          </p:nvPr>
        </p:nvSpPr>
        <p:spPr>
          <a:xfrm>
            <a:off x="472000" y="1571426"/>
            <a:ext cx="6863443" cy="4749065"/>
          </a:xfrm>
        </p:spPr>
        <p:txBody>
          <a:bodyPr vert="horz" lIns="0" tIns="0" rIns="0" bIns="0" numCol="1" spcCol="0" rtlCol="0" anchor="t" anchorCtr="0">
            <a:noAutofit/>
          </a:bodyPr>
          <a:lstStyle/>
          <a:p>
            <a:endParaRPr lang="en-GB" sz="1600">
              <a:ea typeface="Calibri"/>
            </a:endParaRPr>
          </a:p>
          <a:p>
            <a:r>
              <a:rPr lang="en-GB" sz="1600">
                <a:latin typeface="Calibri"/>
                <a:ea typeface="Calibri"/>
                <a:cs typeface="Calibri"/>
              </a:rPr>
              <a:t>Bringing together the debt sector and technology providers to share best practise as well as an industry wide horizon scan of new opportunities and current initiatives.</a:t>
            </a:r>
          </a:p>
          <a:p>
            <a:endParaRPr lang="en-GB" sz="1600">
              <a:latin typeface="Calibri"/>
              <a:ea typeface="Calibri"/>
              <a:cs typeface="Calibri"/>
            </a:endParaRPr>
          </a:p>
          <a:p>
            <a:r>
              <a:rPr lang="en-GB" sz="1600">
                <a:latin typeface="Calibri"/>
                <a:ea typeface="Calibri"/>
                <a:cs typeface="Calibri"/>
              </a:rPr>
              <a:t>Events - With external speakers, Updates on ongoing initiatives, sharing lessons learned and successes. As well as the opportunity to network across the sector and technology providers.</a:t>
            </a:r>
          </a:p>
          <a:p>
            <a:br>
              <a:rPr lang="en-GB" sz="1600">
                <a:ea typeface="Calibri"/>
              </a:rPr>
            </a:br>
            <a:r>
              <a:rPr lang="en-GB" sz="1600">
                <a:latin typeface="Calibri"/>
                <a:ea typeface="Calibri"/>
                <a:cs typeface="Calibri"/>
              </a:rPr>
              <a:t>Showcase - Anyone can provide a one-page briefing on a innovation or technology initiative. This will provide everyone in the forum with a wide horizon scan of activities happening across the sector and create opportunities for further collaboration.</a:t>
            </a:r>
            <a:endParaRPr lang="en-GB" sz="1600">
              <a:ea typeface="Calibri"/>
            </a:endParaRPr>
          </a:p>
          <a:p>
            <a:r>
              <a:rPr lang="en-GB" sz="1600">
                <a:latin typeface="Calibri"/>
                <a:ea typeface="Calibri"/>
                <a:cs typeface="Calibri"/>
              </a:rPr>
              <a:t>Share your Views by filling out our </a:t>
            </a:r>
            <a:r>
              <a:rPr lang="en-GB" sz="1600">
                <a:latin typeface="Calibri"/>
                <a:ea typeface="Calibri"/>
                <a:cs typeface="Calibri"/>
                <a:hlinkClick r:id="rId3"/>
              </a:rPr>
              <a:t>survey</a:t>
            </a:r>
            <a:endParaRPr lang="en-GB" sz="1600">
              <a:ea typeface="Calibri"/>
            </a:endParaRPr>
          </a:p>
        </p:txBody>
      </p:sp>
      <p:sp>
        <p:nvSpPr>
          <p:cNvPr id="7" name="Slide Number Placeholder 6">
            <a:extLst>
              <a:ext uri="{FF2B5EF4-FFF2-40B4-BE49-F238E27FC236}">
                <a16:creationId xmlns:a16="http://schemas.microsoft.com/office/drawing/2014/main" id="{788A62C3-8ADD-7D54-89EC-E4AB4CC9CECD}"/>
              </a:ext>
            </a:extLst>
          </p:cNvPr>
          <p:cNvSpPr>
            <a:spLocks noGrp="1"/>
          </p:cNvSpPr>
          <p:nvPr>
            <p:ph type="sldNum" sz="quarter" idx="12"/>
          </p:nvPr>
        </p:nvSpPr>
        <p:spPr>
          <a:xfrm>
            <a:off x="8610600" y="6332400"/>
            <a:ext cx="3170976" cy="365125"/>
          </a:xfrm>
        </p:spPr>
        <p:txBody>
          <a:bodyPr anchor="ctr">
            <a:normAutofit/>
          </a:bodyPr>
          <a:lstStyle/>
          <a:p>
            <a:pPr>
              <a:spcAft>
                <a:spcPts val="600"/>
              </a:spcAft>
            </a:pPr>
            <a:fld id="{85452B25-2BA5-41FF-9718-90E0D58FDD67}" type="slidenum">
              <a:rPr lang="en-GB" smtClean="0"/>
              <a:pPr>
                <a:spcAft>
                  <a:spcPts val="600"/>
                </a:spcAft>
              </a:pPr>
              <a:t>24</a:t>
            </a:fld>
            <a:endParaRPr lang="en-GB"/>
          </a:p>
        </p:txBody>
      </p:sp>
      <p:pic>
        <p:nvPicPr>
          <p:cNvPr id="9" name="Picture Placeholder 8" descr="Team working in an office">
            <a:extLst>
              <a:ext uri="{FF2B5EF4-FFF2-40B4-BE49-F238E27FC236}">
                <a16:creationId xmlns:a16="http://schemas.microsoft.com/office/drawing/2014/main" id="{E4B8740D-BB97-3D40-5DEC-B80CCB469597}"/>
              </a:ext>
            </a:extLst>
          </p:cNvPr>
          <p:cNvPicPr>
            <a:picLocks noGrp="1" noChangeAspect="1"/>
          </p:cNvPicPr>
          <p:nvPr>
            <p:ph type="pic" sz="quarter" idx="13"/>
          </p:nvPr>
        </p:nvPicPr>
        <p:blipFill>
          <a:blip r:embed="rId4"/>
          <a:srcRect l="27346" r="27346"/>
          <a:stretch/>
        </p:blipFill>
        <p:spPr>
          <a:xfrm>
            <a:off x="7508648" y="10"/>
            <a:ext cx="4676547" cy="6857990"/>
          </a:xfrm>
          <a:noFill/>
        </p:spPr>
      </p:pic>
    </p:spTree>
    <p:extLst>
      <p:ext uri="{BB962C8B-B14F-4D97-AF65-F5344CB8AC3E}">
        <p14:creationId xmlns:p14="http://schemas.microsoft.com/office/powerpoint/2010/main" val="21524087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18BAD-5B12-942B-322D-877792C3326C}"/>
              </a:ext>
            </a:extLst>
          </p:cNvPr>
          <p:cNvSpPr>
            <a:spLocks noGrp="1"/>
          </p:cNvSpPr>
          <p:nvPr>
            <p:ph type="ctrTitle"/>
          </p:nvPr>
        </p:nvSpPr>
        <p:spPr>
          <a:xfrm>
            <a:off x="564470" y="844560"/>
            <a:ext cx="6877050" cy="1828800"/>
          </a:xfrm>
        </p:spPr>
        <p:txBody>
          <a:bodyPr/>
          <a:lstStyle/>
          <a:p>
            <a:endParaRPr lang="en-GB"/>
          </a:p>
        </p:txBody>
      </p:sp>
      <p:sp>
        <p:nvSpPr>
          <p:cNvPr id="3" name="Subtitle 2">
            <a:extLst>
              <a:ext uri="{FF2B5EF4-FFF2-40B4-BE49-F238E27FC236}">
                <a16:creationId xmlns:a16="http://schemas.microsoft.com/office/drawing/2014/main" id="{BD5256FB-E345-76F2-E747-FF1A143D10D4}"/>
              </a:ext>
            </a:extLst>
          </p:cNvPr>
          <p:cNvSpPr>
            <a:spLocks noGrp="1"/>
          </p:cNvSpPr>
          <p:nvPr>
            <p:ph type="subTitle" idx="1"/>
          </p:nvPr>
        </p:nvSpPr>
        <p:spPr>
          <a:xfrm>
            <a:off x="658813" y="3773714"/>
            <a:ext cx="6877050" cy="2696830"/>
          </a:xfrm>
        </p:spPr>
        <p:txBody>
          <a:bodyPr/>
          <a:lstStyle/>
          <a:p>
            <a:r>
              <a:rPr lang="en-GB"/>
              <a:t>Anna Hall – Corporate Director of Debt</a:t>
            </a:r>
          </a:p>
          <a:p>
            <a:r>
              <a:rPr lang="en-GB"/>
              <a:t>Samantha Leach – Debt Advice Development Lead</a:t>
            </a:r>
          </a:p>
          <a:p>
            <a:r>
              <a:rPr lang="en-GB"/>
              <a:t>Daniel Kelly – Senior Sector Development Manager</a:t>
            </a:r>
          </a:p>
        </p:txBody>
      </p:sp>
    </p:spTree>
    <p:extLst>
      <p:ext uri="{BB962C8B-B14F-4D97-AF65-F5344CB8AC3E}">
        <p14:creationId xmlns:p14="http://schemas.microsoft.com/office/powerpoint/2010/main" val="733127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E57A3-A908-B66A-4B11-E718AE3645D0}"/>
              </a:ext>
            </a:extLst>
          </p:cNvPr>
          <p:cNvSpPr>
            <a:spLocks noGrp="1"/>
          </p:cNvSpPr>
          <p:nvPr>
            <p:ph type="ctrTitle"/>
          </p:nvPr>
        </p:nvSpPr>
        <p:spPr>
          <a:xfrm>
            <a:off x="658815" y="2579552"/>
            <a:ext cx="6877050" cy="1698895"/>
          </a:xfrm>
        </p:spPr>
        <p:txBody>
          <a:bodyPr anchor="t">
            <a:normAutofit/>
          </a:bodyPr>
          <a:lstStyle/>
          <a:p>
            <a:pPr>
              <a:lnSpc>
                <a:spcPct val="90000"/>
              </a:lnSpc>
            </a:pPr>
            <a:r>
              <a:rPr lang="en-GB" sz="4600"/>
              <a:t>Debt Advice Modernisation Fund Overview</a:t>
            </a:r>
          </a:p>
        </p:txBody>
      </p:sp>
    </p:spTree>
    <p:extLst>
      <p:ext uri="{BB962C8B-B14F-4D97-AF65-F5344CB8AC3E}">
        <p14:creationId xmlns:p14="http://schemas.microsoft.com/office/powerpoint/2010/main" val="30346540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38DA0-4C17-B61C-F253-F0258F19A636}"/>
              </a:ext>
            </a:extLst>
          </p:cNvPr>
          <p:cNvSpPr>
            <a:spLocks noGrp="1"/>
          </p:cNvSpPr>
          <p:nvPr>
            <p:ph type="title"/>
          </p:nvPr>
        </p:nvSpPr>
        <p:spPr>
          <a:xfrm>
            <a:off x="658799" y="449504"/>
            <a:ext cx="9618261" cy="773010"/>
          </a:xfrm>
        </p:spPr>
        <p:txBody>
          <a:bodyPr/>
          <a:lstStyle/>
          <a:p>
            <a:r>
              <a:rPr lang="en-GB"/>
              <a:t>Fund Objectives </a:t>
            </a:r>
          </a:p>
        </p:txBody>
      </p:sp>
      <p:sp>
        <p:nvSpPr>
          <p:cNvPr id="3" name="Content Placeholder 2">
            <a:extLst>
              <a:ext uri="{FF2B5EF4-FFF2-40B4-BE49-F238E27FC236}">
                <a16:creationId xmlns:a16="http://schemas.microsoft.com/office/drawing/2014/main" id="{BF3DCAD2-DD7F-8B87-7379-CBB5F359C962}"/>
              </a:ext>
            </a:extLst>
          </p:cNvPr>
          <p:cNvSpPr>
            <a:spLocks noGrp="1"/>
          </p:cNvSpPr>
          <p:nvPr>
            <p:ph idx="1"/>
          </p:nvPr>
        </p:nvSpPr>
        <p:spPr>
          <a:xfrm>
            <a:off x="658810" y="1222515"/>
            <a:ext cx="10776105" cy="4954448"/>
          </a:xfrm>
        </p:spPr>
        <p:txBody>
          <a:bodyPr>
            <a:normAutofit/>
          </a:bodyPr>
          <a:lstStyle/>
          <a:p>
            <a:pPr marL="0" indent="0">
              <a:spcAft>
                <a:spcPts val="0"/>
              </a:spcAft>
              <a:buNone/>
            </a:pPr>
            <a:r>
              <a:rPr lang="en-GB" sz="1400" b="1"/>
              <a:t>We are pleased to announce the launch of our Debt Advice Modernisation Fund 2025 / 26 – total funding pot of £1.5M for the debt advice sector.</a:t>
            </a:r>
          </a:p>
          <a:p>
            <a:pPr marL="0" indent="0">
              <a:spcAft>
                <a:spcPts val="0"/>
              </a:spcAft>
              <a:buNone/>
            </a:pPr>
            <a:endParaRPr lang="en-GB" sz="1400" b="1"/>
          </a:p>
          <a:p>
            <a:pPr marL="0" indent="0">
              <a:spcAft>
                <a:spcPts val="0"/>
              </a:spcAft>
              <a:buNone/>
            </a:pPr>
            <a:r>
              <a:rPr lang="en-GB" sz="1400">
                <a:solidFill>
                  <a:schemeClr val="bg1"/>
                </a:solidFill>
              </a:rPr>
              <a:t>The </a:t>
            </a:r>
            <a:r>
              <a:rPr lang="en-GB" sz="1400" b="1">
                <a:solidFill>
                  <a:schemeClr val="bg1"/>
                </a:solidFill>
              </a:rPr>
              <a:t>Debt Advice Modernisation Fund</a:t>
            </a:r>
            <a:r>
              <a:rPr lang="en-GB" sz="1400">
                <a:solidFill>
                  <a:schemeClr val="bg1"/>
                </a:solidFill>
              </a:rPr>
              <a:t> is an initiative designed to enhance and modernise debt advice services, driving meaningful improvements for both organisations and their clients. The fund is specifically targeted at enabling not-for-profit organisations to implement innovative solutions that improve accessibility, efficiency, and overall effectiveness in the delivery of debt advice, particularly for vulnerable groups.</a:t>
            </a:r>
          </a:p>
          <a:p>
            <a:pPr marL="0" indent="0">
              <a:spcAft>
                <a:spcPts val="0"/>
              </a:spcAft>
              <a:buNone/>
            </a:pPr>
            <a:endParaRPr lang="en-GB" sz="1400" b="1"/>
          </a:p>
          <a:p>
            <a:pPr marL="0" indent="0">
              <a:spcAft>
                <a:spcPts val="0"/>
              </a:spcAft>
              <a:buNone/>
            </a:pPr>
            <a:r>
              <a:rPr lang="en-GB" sz="1400" b="1"/>
              <a:t>The key objectives of the fund are:</a:t>
            </a:r>
          </a:p>
          <a:p>
            <a:pPr marL="0" indent="0">
              <a:spcAft>
                <a:spcPts val="0"/>
              </a:spcAft>
              <a:buNone/>
            </a:pPr>
            <a:endParaRPr lang="en-GB" sz="1400" b="1"/>
          </a:p>
          <a:p>
            <a:pPr marL="342900" indent="-342900">
              <a:spcAft>
                <a:spcPts val="0"/>
              </a:spcAft>
              <a:buAutoNum type="arabicPeriod"/>
            </a:pPr>
            <a:r>
              <a:rPr lang="en-GB" sz="1400" b="1"/>
              <a:t>Enhance Service Delivery and Accessibility </a:t>
            </a:r>
            <a:r>
              <a:rPr lang="en-GB" sz="1400"/>
              <a:t>- </a:t>
            </a:r>
            <a:r>
              <a:rPr lang="en-GB" sz="1400">
                <a:solidFill>
                  <a:schemeClr val="bg1"/>
                </a:solidFill>
              </a:rPr>
              <a:t>This objective aims to improve internal service delivery and make debt advice more accessible, especially for vulnerable or underserved clients. It supports the use of new tools, technologies, and processes—such as digital platforms and remote services—to enhance efficiency, scalability, and inclusivity.</a:t>
            </a:r>
          </a:p>
          <a:p>
            <a:pPr marL="342900" indent="-342900">
              <a:spcAft>
                <a:spcPts val="0"/>
              </a:spcAft>
              <a:buAutoNum type="arabicPeriod"/>
            </a:pPr>
            <a:r>
              <a:rPr lang="en-GB" sz="1400" b="1"/>
              <a:t>Drive Sustainable Change </a:t>
            </a:r>
            <a:r>
              <a:rPr lang="en-GB" sz="1400"/>
              <a:t>– </a:t>
            </a:r>
            <a:r>
              <a:rPr lang="en-GB" sz="1400">
                <a:solidFill>
                  <a:schemeClr val="bg1"/>
                </a:solidFill>
              </a:rPr>
              <a:t>This objective focuses on creating sustainable improvements in service delivery that extend beyond the funding period. It aims to help organisations build the capacity and systems needed for ongoing, high-quality debt advice.</a:t>
            </a:r>
          </a:p>
          <a:p>
            <a:pPr marL="342900" indent="-342900">
              <a:spcAft>
                <a:spcPts val="0"/>
              </a:spcAft>
              <a:buAutoNum type="arabicPeriod"/>
            </a:pPr>
            <a:r>
              <a:rPr lang="en-GB" sz="1400" b="1"/>
              <a:t>Foster Innovation </a:t>
            </a:r>
            <a:r>
              <a:rPr lang="en-GB" sz="1400"/>
              <a:t>- </a:t>
            </a:r>
            <a:r>
              <a:rPr lang="en-GB" sz="1400">
                <a:solidFill>
                  <a:schemeClr val="bg1"/>
                </a:solidFill>
              </a:rPr>
              <a:t>This objective supports innovative approaches to debt advice that respond to emerging challenges and changing client needs. It encourages the use of new technologies, creative service models, and forward-thinking strategies to help organisations remain adaptable and future-ready.</a:t>
            </a:r>
          </a:p>
          <a:p>
            <a:endParaRPr lang="en-GB"/>
          </a:p>
        </p:txBody>
      </p:sp>
      <p:sp>
        <p:nvSpPr>
          <p:cNvPr id="5" name="Slide Number Placeholder 4">
            <a:extLst>
              <a:ext uri="{FF2B5EF4-FFF2-40B4-BE49-F238E27FC236}">
                <a16:creationId xmlns:a16="http://schemas.microsoft.com/office/drawing/2014/main" id="{084FD341-6FF0-55F6-C608-91DF2DAE22C9}"/>
              </a:ext>
            </a:extLst>
          </p:cNvPr>
          <p:cNvSpPr>
            <a:spLocks noGrp="1"/>
          </p:cNvSpPr>
          <p:nvPr>
            <p:ph type="sldNum" sz="quarter" idx="12"/>
          </p:nvPr>
        </p:nvSpPr>
        <p:spPr/>
        <p:txBody>
          <a:bodyPr/>
          <a:lstStyle/>
          <a:p>
            <a:fld id="{85452B25-2BA5-41FF-9718-90E0D58FDD67}" type="slidenum">
              <a:rPr lang="en-GB" smtClean="0"/>
              <a:pPr/>
              <a:t>4</a:t>
            </a:fld>
            <a:endParaRPr lang="en-GB"/>
          </a:p>
        </p:txBody>
      </p:sp>
    </p:spTree>
    <p:extLst>
      <p:ext uri="{BB962C8B-B14F-4D97-AF65-F5344CB8AC3E}">
        <p14:creationId xmlns:p14="http://schemas.microsoft.com/office/powerpoint/2010/main" val="1655665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440E2-C897-DDCE-490E-6BC879EB131C}"/>
              </a:ext>
            </a:extLst>
          </p:cNvPr>
          <p:cNvSpPr>
            <a:spLocks noGrp="1"/>
          </p:cNvSpPr>
          <p:nvPr>
            <p:ph type="ctrTitle"/>
          </p:nvPr>
        </p:nvSpPr>
        <p:spPr>
          <a:xfrm>
            <a:off x="658815" y="2579552"/>
            <a:ext cx="6877050" cy="1698895"/>
          </a:xfrm>
        </p:spPr>
        <p:txBody>
          <a:bodyPr anchor="t">
            <a:normAutofit/>
          </a:bodyPr>
          <a:lstStyle/>
          <a:p>
            <a:r>
              <a:rPr lang="en-GB"/>
              <a:t>Eligibility Criteria</a:t>
            </a:r>
          </a:p>
        </p:txBody>
      </p:sp>
    </p:spTree>
    <p:extLst>
      <p:ext uri="{BB962C8B-B14F-4D97-AF65-F5344CB8AC3E}">
        <p14:creationId xmlns:p14="http://schemas.microsoft.com/office/powerpoint/2010/main" val="35512117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B014B0-8B89-23EB-C4D3-0701AE051ED3}"/>
              </a:ext>
            </a:extLst>
          </p:cNvPr>
          <p:cNvSpPr>
            <a:spLocks noGrp="1"/>
          </p:cNvSpPr>
          <p:nvPr>
            <p:ph type="title"/>
          </p:nvPr>
        </p:nvSpPr>
        <p:spPr>
          <a:xfrm>
            <a:off x="658800" y="450000"/>
            <a:ext cx="6856213" cy="1211003"/>
          </a:xfrm>
        </p:spPr>
        <p:txBody>
          <a:bodyPr anchor="t">
            <a:normAutofit/>
          </a:bodyPr>
          <a:lstStyle/>
          <a:p>
            <a:r>
              <a:rPr lang="en-GB"/>
              <a:t>Applicant Requirements</a:t>
            </a:r>
          </a:p>
        </p:txBody>
      </p:sp>
      <p:sp>
        <p:nvSpPr>
          <p:cNvPr id="5" name="Content Placeholder 4">
            <a:extLst>
              <a:ext uri="{FF2B5EF4-FFF2-40B4-BE49-F238E27FC236}">
                <a16:creationId xmlns:a16="http://schemas.microsoft.com/office/drawing/2014/main" id="{C045C69F-848F-90A2-C512-512057216A15}"/>
              </a:ext>
            </a:extLst>
          </p:cNvPr>
          <p:cNvSpPr>
            <a:spLocks noGrp="1"/>
          </p:cNvSpPr>
          <p:nvPr>
            <p:ph idx="1"/>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540826" y="1160207"/>
            <a:ext cx="6877050" cy="4813477"/>
          </a:xfrm>
        </p:spPr>
        <p:txBody>
          <a:bodyPr>
            <a:noAutofit/>
          </a:bodyPr>
          <a:lstStyle/>
          <a:p>
            <a:pPr marL="0" indent="0">
              <a:spcBef>
                <a:spcPts val="2500"/>
              </a:spcBef>
              <a:buNone/>
            </a:pPr>
            <a:r>
              <a:rPr lang="en-GB" sz="1200" b="1"/>
              <a:t>Not-for-Profit Registration</a:t>
            </a:r>
          </a:p>
          <a:p>
            <a:pPr marL="0" lvl="1" indent="0">
              <a:buNone/>
            </a:pPr>
            <a:r>
              <a:rPr lang="en-GB" sz="1200">
                <a:solidFill>
                  <a:schemeClr val="bg1"/>
                </a:solidFill>
              </a:rPr>
              <a:t>Organisations must be registered not-for-profit entities like charities or Community Interest Companies.</a:t>
            </a:r>
          </a:p>
          <a:p>
            <a:pPr marL="0" indent="0">
              <a:spcBef>
                <a:spcPts val="2500"/>
              </a:spcBef>
              <a:buNone/>
            </a:pPr>
            <a:r>
              <a:rPr lang="en-GB" sz="1200" b="1"/>
              <a:t>FCA Authorisation</a:t>
            </a:r>
          </a:p>
          <a:p>
            <a:pPr marL="0" lvl="1" indent="0">
              <a:buNone/>
            </a:pPr>
            <a:r>
              <a:rPr lang="en-GB" sz="1200"/>
              <a:t>Organisations need to be authorised by the Financial Conduct Authority to provide debt counselling services.</a:t>
            </a:r>
          </a:p>
          <a:p>
            <a:pPr marL="0" indent="0">
              <a:spcBef>
                <a:spcPts val="2500"/>
              </a:spcBef>
              <a:buNone/>
            </a:pPr>
            <a:r>
              <a:rPr lang="en-GB" sz="1200" b="1"/>
              <a:t>Annual Turnover Limits</a:t>
            </a:r>
          </a:p>
          <a:p>
            <a:pPr marL="0" lvl="1" indent="0">
              <a:buNone/>
            </a:pPr>
            <a:r>
              <a:rPr lang="en-GB" sz="1200"/>
              <a:t>Annual turnover must be below specified limits based on the funding lot</a:t>
            </a:r>
          </a:p>
          <a:p>
            <a:pPr marL="0" lvl="1" indent="0">
              <a:buNone/>
            </a:pPr>
            <a:r>
              <a:rPr lang="en-GB" sz="1200"/>
              <a:t>Lot 1 – turnover of less than £2,00,000</a:t>
            </a:r>
          </a:p>
          <a:p>
            <a:pPr marL="0" lvl="1" indent="0">
              <a:buNone/>
            </a:pPr>
            <a:r>
              <a:rPr lang="en-GB" sz="1200"/>
              <a:t>Lot 2 – turnover of more than £2,000,00 but less than £10,000,000</a:t>
            </a:r>
          </a:p>
          <a:p>
            <a:pPr marL="0" indent="0">
              <a:spcBef>
                <a:spcPts val="2500"/>
              </a:spcBef>
              <a:buNone/>
            </a:pPr>
            <a:r>
              <a:rPr lang="en-GB" sz="1200" b="1"/>
              <a:t>Funding Duplication Avoidance</a:t>
            </a:r>
          </a:p>
          <a:p>
            <a:pPr marL="0" lvl="1" indent="0">
              <a:buNone/>
            </a:pPr>
            <a:r>
              <a:rPr lang="en-GB" sz="1200"/>
              <a:t>Proposals already funded from another source will not be considered to prevent duplication of funding.</a:t>
            </a:r>
          </a:p>
        </p:txBody>
      </p:sp>
      <p:sp>
        <p:nvSpPr>
          <p:cNvPr id="7" name="Slide Number Placeholder 6">
            <a:extLst>
              <a:ext uri="{FF2B5EF4-FFF2-40B4-BE49-F238E27FC236}">
                <a16:creationId xmlns:a16="http://schemas.microsoft.com/office/drawing/2014/main" id="{E3533D6E-AC37-56D6-D189-551C839336B4}"/>
              </a:ext>
            </a:extLst>
          </p:cNvPr>
          <p:cNvSpPr>
            <a:spLocks noGrp="1"/>
          </p:cNvSpPr>
          <p:nvPr>
            <p:ph type="sldNum" sz="quarter" idx="12"/>
          </p:nvPr>
        </p:nvSpPr>
        <p:spPr>
          <a:xfrm>
            <a:off x="8610600" y="6332400"/>
            <a:ext cx="3170976" cy="365125"/>
          </a:xfrm>
        </p:spPr>
        <p:txBody>
          <a:bodyPr anchor="ctr">
            <a:normAutofit/>
          </a:bodyPr>
          <a:lstStyle/>
          <a:p>
            <a:pPr>
              <a:spcAft>
                <a:spcPts val="600"/>
              </a:spcAft>
            </a:pPr>
            <a:fld id="{85452B25-2BA5-41FF-9718-90E0D58FDD67}" type="slidenum">
              <a:rPr lang="en-GB" smtClean="0"/>
              <a:pPr>
                <a:spcAft>
                  <a:spcPts val="600"/>
                </a:spcAft>
              </a:pPr>
              <a:t>6</a:t>
            </a:fld>
            <a:endParaRPr lang="en-GB"/>
          </a:p>
        </p:txBody>
      </p:sp>
      <p:pic>
        <p:nvPicPr>
          <p:cNvPr id="9" name="Picture Placeholder 8" descr="&quot;Set of icons for organisation.  Includes documents, search icons, folders, etc Hi Res raster file. Note that all images are my own design.&quot;">
            <a:extLst>
              <a:ext uri="{FF2B5EF4-FFF2-40B4-BE49-F238E27FC236}">
                <a16:creationId xmlns:a16="http://schemas.microsoft.com/office/drawing/2014/main" id="{F2514758-0EFA-4F65-8D3C-2E96B6B78AD1}"/>
              </a:ext>
            </a:extLst>
          </p:cNvPr>
          <p:cNvPicPr>
            <a:picLocks noGrp="1" noChangeAspect="1"/>
          </p:cNvPicPr>
          <p:nvPr>
            <p:ph type="pic" sz="quarter" idx="13"/>
          </p:nvPr>
        </p:nvPicPr>
        <p:blipFill>
          <a:blip r:embed="rId3"/>
          <a:srcRect l="16053" r="16053"/>
          <a:stretch/>
        </p:blipFill>
        <p:spPr>
          <a:xfrm>
            <a:off x="7535862" y="24"/>
            <a:ext cx="4656137" cy="6857951"/>
          </a:xfrm>
          <a:noFill/>
        </p:spPr>
      </p:pic>
    </p:spTree>
    <p:extLst>
      <p:ext uri="{BB962C8B-B14F-4D97-AF65-F5344CB8AC3E}">
        <p14:creationId xmlns:p14="http://schemas.microsoft.com/office/powerpoint/2010/main" val="4311745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F4B11-BC2E-6BD8-8E46-B80620595D11}"/>
              </a:ext>
            </a:extLst>
          </p:cNvPr>
          <p:cNvSpPr>
            <a:spLocks noGrp="1"/>
          </p:cNvSpPr>
          <p:nvPr>
            <p:ph type="title"/>
          </p:nvPr>
        </p:nvSpPr>
        <p:spPr>
          <a:xfrm>
            <a:off x="658800" y="449502"/>
            <a:ext cx="8474648" cy="1211003"/>
          </a:xfrm>
        </p:spPr>
        <p:txBody>
          <a:bodyPr anchor="t">
            <a:normAutofit/>
          </a:bodyPr>
          <a:lstStyle/>
          <a:p>
            <a:r>
              <a:rPr lang="en-GB"/>
              <a:t>Additional Criteria</a:t>
            </a:r>
          </a:p>
        </p:txBody>
      </p:sp>
      <p:sp>
        <p:nvSpPr>
          <p:cNvPr id="5" name="Slide Number Placeholder 4">
            <a:extLst>
              <a:ext uri="{FF2B5EF4-FFF2-40B4-BE49-F238E27FC236}">
                <a16:creationId xmlns:a16="http://schemas.microsoft.com/office/drawing/2014/main" id="{38D31E0A-6214-3F86-5855-EECEA2FFEAF0}"/>
              </a:ext>
            </a:extLst>
          </p:cNvPr>
          <p:cNvSpPr>
            <a:spLocks noGrp="1"/>
          </p:cNvSpPr>
          <p:nvPr>
            <p:ph type="sldNum" sz="quarter" idx="12"/>
          </p:nvPr>
        </p:nvSpPr>
        <p:spPr>
          <a:xfrm>
            <a:off x="8610600" y="6332400"/>
            <a:ext cx="3170976" cy="365125"/>
          </a:xfrm>
        </p:spPr>
        <p:txBody>
          <a:bodyPr anchor="ctr">
            <a:normAutofit/>
          </a:bodyPr>
          <a:lstStyle/>
          <a:p>
            <a:pPr>
              <a:spcAft>
                <a:spcPts val="600"/>
              </a:spcAft>
            </a:pPr>
            <a:fld id="{85452B25-2BA5-41FF-9718-90E0D58FDD67}" type="slidenum">
              <a:rPr lang="en-GB" smtClean="0"/>
              <a:pPr>
                <a:spcAft>
                  <a:spcPts val="600"/>
                </a:spcAft>
              </a:pPr>
              <a:t>7</a:t>
            </a:fld>
            <a:endParaRPr lang="en-GB"/>
          </a:p>
        </p:txBody>
      </p:sp>
      <p:sp>
        <p:nvSpPr>
          <p:cNvPr id="3" name="Content Placeholder 2">
            <a:extLst>
              <a:ext uri="{FF2B5EF4-FFF2-40B4-BE49-F238E27FC236}">
                <a16:creationId xmlns:a16="http://schemas.microsoft.com/office/drawing/2014/main" id="{15753C18-8F02-4D39-3EAC-504662856007}"/>
              </a:ext>
            </a:extLst>
          </p:cNvPr>
          <p:cNvSpPr>
            <a:spLocks noGrp="1"/>
          </p:cNvSpPr>
          <p:nvPr>
            <p:ph sz="quarter" idx="14"/>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659700" y="1327354"/>
            <a:ext cx="10676894" cy="5081143"/>
          </a:xfrm>
        </p:spPr>
        <p:txBody>
          <a:bodyPr>
            <a:normAutofit/>
          </a:bodyPr>
          <a:lstStyle/>
          <a:p>
            <a:pPr marL="0" indent="0">
              <a:spcBef>
                <a:spcPts val="2500"/>
              </a:spcBef>
              <a:buNone/>
            </a:pPr>
            <a:r>
              <a:rPr lang="en-GB" sz="1600" b="1"/>
              <a:t>Free Debt Advice Services</a:t>
            </a:r>
          </a:p>
          <a:p>
            <a:pPr marL="0" lvl="1" indent="0">
              <a:buNone/>
            </a:pPr>
            <a:r>
              <a:rPr lang="en-GB" sz="1600"/>
              <a:t>Clients must receive free debt advice directly from the service providers to ensure accessibility.</a:t>
            </a:r>
          </a:p>
          <a:p>
            <a:pPr marL="0" indent="0">
              <a:spcBef>
                <a:spcPts val="2500"/>
              </a:spcBef>
              <a:buNone/>
            </a:pPr>
            <a:r>
              <a:rPr lang="en-GB" sz="1600" b="1"/>
              <a:t>Financial Status Requirement</a:t>
            </a:r>
          </a:p>
          <a:p>
            <a:pPr marL="0" lvl="1" indent="0">
              <a:buNone/>
            </a:pPr>
            <a:r>
              <a:rPr lang="en-GB" sz="1600"/>
              <a:t>Service providers are required to demonstrate a sound financial status to maintain credibility and reliability.</a:t>
            </a:r>
          </a:p>
          <a:p>
            <a:pPr marL="0" indent="0">
              <a:spcBef>
                <a:spcPts val="2500"/>
              </a:spcBef>
              <a:buNone/>
            </a:pPr>
            <a:r>
              <a:rPr lang="en-GB" sz="1600" b="1"/>
              <a:t>Project Completion Deadline</a:t>
            </a:r>
          </a:p>
          <a:p>
            <a:pPr marL="0" lvl="1" indent="0">
              <a:buNone/>
            </a:pPr>
            <a:r>
              <a:rPr lang="en-GB" sz="1600"/>
              <a:t>All projects must meet the completion and expenditure deadline of 31st March 2026 to ensure timely execution.</a:t>
            </a:r>
          </a:p>
          <a:p>
            <a:pPr marL="0" indent="0">
              <a:spcBef>
                <a:spcPts val="2500"/>
              </a:spcBef>
              <a:buNone/>
            </a:pPr>
            <a:r>
              <a:rPr lang="en-GB" sz="1600" b="1"/>
              <a:t>Modernisation Element</a:t>
            </a:r>
          </a:p>
          <a:p>
            <a:pPr marL="0" lvl="1" indent="0">
              <a:buNone/>
            </a:pPr>
            <a:r>
              <a:rPr lang="en-GB" sz="1600"/>
              <a:t>Proposals should focus on modernisation or innovative solutions, not just ongoing operational costs.</a:t>
            </a:r>
          </a:p>
          <a:p>
            <a:pPr marL="0" indent="0">
              <a:spcBef>
                <a:spcPts val="2500"/>
              </a:spcBef>
              <a:buNone/>
            </a:pPr>
            <a:r>
              <a:rPr lang="en-GB" sz="1600" b="1"/>
              <a:t>Location Requirement</a:t>
            </a:r>
          </a:p>
          <a:p>
            <a:pPr marL="0" lvl="1" indent="0">
              <a:buNone/>
            </a:pPr>
            <a:r>
              <a:rPr lang="en-GB" sz="1600"/>
              <a:t>Services must be located in England and provide free to client debt advice in that region</a:t>
            </a:r>
          </a:p>
          <a:p>
            <a:pPr marL="0" indent="0">
              <a:spcBef>
                <a:spcPts val="2500"/>
              </a:spcBef>
              <a:buNone/>
            </a:pPr>
            <a:r>
              <a:rPr lang="en-GB" sz="1600" b="1"/>
              <a:t>Compliance with Data Protection</a:t>
            </a:r>
          </a:p>
          <a:p>
            <a:pPr marL="0" lvl="1" indent="0">
              <a:buNone/>
            </a:pPr>
            <a:r>
              <a:rPr lang="en-GB" sz="1600"/>
              <a:t>All services must comply with the Data Protection Act 2018 and UK GDPR to protect client information.</a:t>
            </a:r>
          </a:p>
        </p:txBody>
      </p:sp>
    </p:spTree>
    <p:extLst>
      <p:ext uri="{BB962C8B-B14F-4D97-AF65-F5344CB8AC3E}">
        <p14:creationId xmlns:p14="http://schemas.microsoft.com/office/powerpoint/2010/main" val="19937652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D4E19-CC60-65FD-9A2D-090E15E3FC80}"/>
              </a:ext>
            </a:extLst>
          </p:cNvPr>
          <p:cNvSpPr>
            <a:spLocks noGrp="1"/>
          </p:cNvSpPr>
          <p:nvPr>
            <p:ph type="ctrTitle"/>
          </p:nvPr>
        </p:nvSpPr>
        <p:spPr>
          <a:xfrm>
            <a:off x="658815" y="2579552"/>
            <a:ext cx="6877050" cy="1698895"/>
          </a:xfrm>
        </p:spPr>
        <p:txBody>
          <a:bodyPr anchor="t">
            <a:normAutofit/>
          </a:bodyPr>
          <a:lstStyle/>
          <a:p>
            <a:r>
              <a:rPr lang="en-GB"/>
              <a:t>Consortium Applications</a:t>
            </a:r>
          </a:p>
        </p:txBody>
      </p:sp>
    </p:spTree>
    <p:extLst>
      <p:ext uri="{BB962C8B-B14F-4D97-AF65-F5344CB8AC3E}">
        <p14:creationId xmlns:p14="http://schemas.microsoft.com/office/powerpoint/2010/main" val="37324194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B2A330-E76F-0E75-8CCA-E645F71EFC42}"/>
              </a:ext>
            </a:extLst>
          </p:cNvPr>
          <p:cNvSpPr>
            <a:spLocks noGrp="1"/>
          </p:cNvSpPr>
          <p:nvPr>
            <p:ph type="title"/>
          </p:nvPr>
        </p:nvSpPr>
        <p:spPr>
          <a:xfrm>
            <a:off x="658800" y="450000"/>
            <a:ext cx="6566724" cy="1211003"/>
          </a:xfrm>
        </p:spPr>
        <p:txBody>
          <a:bodyPr anchor="t">
            <a:normAutofit/>
          </a:bodyPr>
          <a:lstStyle/>
          <a:p>
            <a:r>
              <a:rPr lang="en-GB"/>
              <a:t>Consortium Requirements</a:t>
            </a:r>
          </a:p>
        </p:txBody>
      </p:sp>
      <p:sp>
        <p:nvSpPr>
          <p:cNvPr id="5" name="Content Placeholder 4">
            <a:extLst>
              <a:ext uri="{FF2B5EF4-FFF2-40B4-BE49-F238E27FC236}">
                <a16:creationId xmlns:a16="http://schemas.microsoft.com/office/drawing/2014/main" id="{CD550F50-F18E-C49F-7D24-943A46A9F921}"/>
              </a:ext>
            </a:extLst>
          </p:cNvPr>
          <p:cNvSpPr>
            <a:spLocks noGrp="1"/>
          </p:cNvSpPr>
          <p:nvPr>
            <p:ph idx="1"/>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658800" y="1524000"/>
            <a:ext cx="6566724" cy="4668982"/>
          </a:xfrm>
        </p:spPr>
        <p:txBody>
          <a:bodyPr>
            <a:normAutofit/>
          </a:bodyPr>
          <a:lstStyle/>
          <a:p>
            <a:pPr marL="0" indent="0">
              <a:spcBef>
                <a:spcPts val="2500"/>
              </a:spcBef>
              <a:buNone/>
            </a:pPr>
            <a:r>
              <a:rPr lang="en-GB" sz="1400" b="1"/>
              <a:t>Lead Applicant Responsibilities</a:t>
            </a:r>
          </a:p>
          <a:p>
            <a:pPr marL="0" lvl="1" indent="0">
              <a:buNone/>
            </a:pPr>
            <a:r>
              <a:rPr lang="en-GB" sz="1400"/>
              <a:t>The lead applicant must be identified and meet all eligibility criteria, managing the grant effectively.</a:t>
            </a:r>
          </a:p>
          <a:p>
            <a:pPr marL="0" indent="0">
              <a:spcBef>
                <a:spcPts val="2500"/>
              </a:spcBef>
              <a:buNone/>
            </a:pPr>
            <a:r>
              <a:rPr lang="en-GB" sz="1400" b="1"/>
              <a:t>Consortium Partner Details</a:t>
            </a:r>
          </a:p>
          <a:p>
            <a:pPr marL="0" lvl="1" indent="0">
              <a:buNone/>
            </a:pPr>
            <a:r>
              <a:rPr lang="en-GB" sz="1400"/>
              <a:t>Applications must include comprehensive details about all consortium partners, including roles, legal status, and contributions.</a:t>
            </a:r>
          </a:p>
          <a:p>
            <a:pPr marL="0" indent="0">
              <a:spcBef>
                <a:spcPts val="2500"/>
              </a:spcBef>
              <a:buNone/>
            </a:pPr>
            <a:r>
              <a:rPr lang="en-GB" sz="1400" b="1"/>
              <a:t>Eligibility Criteria for Partners</a:t>
            </a:r>
          </a:p>
          <a:p>
            <a:pPr marL="0" lvl="1" indent="0">
              <a:buNone/>
            </a:pPr>
            <a:r>
              <a:rPr lang="en-GB" sz="1400"/>
              <a:t>Consortium partners do not need individual eligibility, but their roles should align with project objectives.</a:t>
            </a:r>
          </a:p>
        </p:txBody>
      </p:sp>
      <p:sp>
        <p:nvSpPr>
          <p:cNvPr id="7" name="Slide Number Placeholder 6">
            <a:extLst>
              <a:ext uri="{FF2B5EF4-FFF2-40B4-BE49-F238E27FC236}">
                <a16:creationId xmlns:a16="http://schemas.microsoft.com/office/drawing/2014/main" id="{F66A21F9-E6E1-9526-2EDF-805EE84EB1EB}"/>
              </a:ext>
            </a:extLst>
          </p:cNvPr>
          <p:cNvSpPr>
            <a:spLocks noGrp="1"/>
          </p:cNvSpPr>
          <p:nvPr>
            <p:ph type="sldNum" sz="quarter" idx="12"/>
          </p:nvPr>
        </p:nvSpPr>
        <p:spPr>
          <a:xfrm>
            <a:off x="8610600" y="6332400"/>
            <a:ext cx="3170976" cy="365125"/>
          </a:xfrm>
        </p:spPr>
        <p:txBody>
          <a:bodyPr anchor="ctr">
            <a:normAutofit/>
          </a:bodyPr>
          <a:lstStyle/>
          <a:p>
            <a:pPr>
              <a:spcAft>
                <a:spcPts val="600"/>
              </a:spcAft>
            </a:pPr>
            <a:fld id="{85452B25-2BA5-41FF-9718-90E0D58FDD67}" type="slidenum">
              <a:rPr lang="en-GB" smtClean="0"/>
              <a:pPr>
                <a:spcAft>
                  <a:spcPts val="600"/>
                </a:spcAft>
              </a:pPr>
              <a:t>9</a:t>
            </a:fld>
            <a:endParaRPr lang="en-GB"/>
          </a:p>
        </p:txBody>
      </p:sp>
      <p:pic>
        <p:nvPicPr>
          <p:cNvPr id="9" name="Picture Placeholder 8" descr="Shot of a group of coworkers discussing something on a laptop during a meeting">
            <a:extLst>
              <a:ext uri="{FF2B5EF4-FFF2-40B4-BE49-F238E27FC236}">
                <a16:creationId xmlns:a16="http://schemas.microsoft.com/office/drawing/2014/main" id="{30FB0C15-8B6F-4135-B513-D0313E7309F0}"/>
              </a:ext>
            </a:extLst>
          </p:cNvPr>
          <p:cNvPicPr>
            <a:picLocks noGrp="1" noChangeAspect="1"/>
          </p:cNvPicPr>
          <p:nvPr>
            <p:ph type="pic" sz="quarter" idx="13"/>
          </p:nvPr>
        </p:nvPicPr>
        <p:blipFill>
          <a:blip r:embed="rId3"/>
          <a:srcRect l="46000" r="3759"/>
          <a:stretch/>
        </p:blipFill>
        <p:spPr>
          <a:xfrm>
            <a:off x="7535862" y="10"/>
            <a:ext cx="4656137" cy="6857990"/>
          </a:xfrm>
          <a:noFill/>
        </p:spPr>
      </p:pic>
    </p:spTree>
    <p:extLst>
      <p:ext uri="{BB962C8B-B14F-4D97-AF65-F5344CB8AC3E}">
        <p14:creationId xmlns:p14="http://schemas.microsoft.com/office/powerpoint/2010/main" val="37366576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MoneyPensionService_Theme">
  <a:themeElements>
    <a:clrScheme name="0F19A0">
      <a:dk1>
        <a:srgbClr val="000000"/>
      </a:dk1>
      <a:lt1>
        <a:srgbClr val="FFFFFF"/>
      </a:lt1>
      <a:dk2>
        <a:srgbClr val="0F19A0"/>
      </a:dk2>
      <a:lt2>
        <a:srgbClr val="F3F1F3"/>
      </a:lt2>
      <a:accent1>
        <a:srgbClr val="C82A87"/>
      </a:accent1>
      <a:accent2>
        <a:srgbClr val="00A4DE"/>
      </a:accent2>
      <a:accent3>
        <a:srgbClr val="EEECE1"/>
      </a:accent3>
      <a:accent4>
        <a:srgbClr val="143960"/>
      </a:accent4>
      <a:accent5>
        <a:srgbClr val="005E8E"/>
      </a:accent5>
      <a:accent6>
        <a:srgbClr val="6FD8D8"/>
      </a:accent6>
      <a:hlink>
        <a:srgbClr val="C82A87"/>
      </a:hlink>
      <a:folHlink>
        <a:srgbClr val="792B9E"/>
      </a:folHlink>
    </a:clrScheme>
    <a:fontScheme name="Money &amp; Pensions Services Theme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F2553029-159A-1A4B-AA1B-C078D96B2B6A}" vid="{01835504-91C6-3346-B1F1-6D1AB6F58C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1802</Words>
  <Application>Microsoft Office PowerPoint</Application>
  <PresentationFormat>Widescreen</PresentationFormat>
  <Paragraphs>194</Paragraphs>
  <Slides>25</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Aptos</vt:lpstr>
      <vt:lpstr>Arial</vt:lpstr>
      <vt:lpstr>Calibri</vt:lpstr>
      <vt:lpstr>MoneyPensionService_Theme</vt:lpstr>
      <vt:lpstr>Debt Advice Modernisation Fund 2025 / 26 </vt:lpstr>
      <vt:lpstr>Today's Agenda</vt:lpstr>
      <vt:lpstr>Debt Advice Modernisation Fund Overview</vt:lpstr>
      <vt:lpstr>Fund Objectives </vt:lpstr>
      <vt:lpstr>Eligibility Criteria</vt:lpstr>
      <vt:lpstr>Applicant Requirements</vt:lpstr>
      <vt:lpstr>Additional Criteria</vt:lpstr>
      <vt:lpstr>Consortium Applications</vt:lpstr>
      <vt:lpstr>Consortium Requirements</vt:lpstr>
      <vt:lpstr>Funding and Timeline</vt:lpstr>
      <vt:lpstr>Grant Amounts and Deadlines</vt:lpstr>
      <vt:lpstr>Key Dates</vt:lpstr>
      <vt:lpstr>Project Focus Areas</vt:lpstr>
      <vt:lpstr>Modernisation Goals</vt:lpstr>
      <vt:lpstr>Evaluation Criteria</vt:lpstr>
      <vt:lpstr>Assessment Factors</vt:lpstr>
      <vt:lpstr>Assessment Factors</vt:lpstr>
      <vt:lpstr>Assessment Factors</vt:lpstr>
      <vt:lpstr>Reporting and Accountability</vt:lpstr>
      <vt:lpstr>Reporting Requirements</vt:lpstr>
      <vt:lpstr>Application Process</vt:lpstr>
      <vt:lpstr>Application Steps</vt:lpstr>
      <vt:lpstr>Conclusion</vt:lpstr>
      <vt:lpstr>Innovation and Technology Forum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Debt Advice Modernisation Fund 2025 / 26</dc:title>
  <dc:creator>Samantha Leach</dc:creator>
  <cp:lastModifiedBy>Scott Moore</cp:lastModifiedBy>
  <cp:revision>3</cp:revision>
  <dcterms:created xsi:type="dcterms:W3CDTF">2025-05-07T08:51:04Z</dcterms:created>
  <dcterms:modified xsi:type="dcterms:W3CDTF">2025-05-09T13:06:16Z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1f1d417-8d24-4145-98e6-20a1a753a0a2_Enabled">
    <vt:lpwstr>true</vt:lpwstr>
  </property>
  <property fmtid="{D5CDD505-2E9C-101B-9397-08002B2CF9AE}" pid="3" name="MSIP_Label_c1f1d417-8d24-4145-98e6-20a1a753a0a2_SetDate">
    <vt:lpwstr>2025-05-07T09:03:46Z</vt:lpwstr>
  </property>
  <property fmtid="{D5CDD505-2E9C-101B-9397-08002B2CF9AE}" pid="4" name="MSIP_Label_c1f1d417-8d24-4145-98e6-20a1a753a0a2_Method">
    <vt:lpwstr>Standard</vt:lpwstr>
  </property>
  <property fmtid="{D5CDD505-2E9C-101B-9397-08002B2CF9AE}" pid="5" name="MSIP_Label_c1f1d417-8d24-4145-98e6-20a1a753a0a2_Name">
    <vt:lpwstr>Internal</vt:lpwstr>
  </property>
  <property fmtid="{D5CDD505-2E9C-101B-9397-08002B2CF9AE}" pid="6" name="MSIP_Label_c1f1d417-8d24-4145-98e6-20a1a753a0a2_SiteId">
    <vt:lpwstr>bbe41032-8fce-4d42-bab5-44e21510886d</vt:lpwstr>
  </property>
  <property fmtid="{D5CDD505-2E9C-101B-9397-08002B2CF9AE}" pid="7" name="MSIP_Label_c1f1d417-8d24-4145-98e6-20a1a753a0a2_ActionId">
    <vt:lpwstr>4b64c072-aea5-4071-882b-7d77bf1b7cee</vt:lpwstr>
  </property>
  <property fmtid="{D5CDD505-2E9C-101B-9397-08002B2CF9AE}" pid="8" name="MSIP_Label_c1f1d417-8d24-4145-98e6-20a1a753a0a2_ContentBits">
    <vt:lpwstr>0</vt:lpwstr>
  </property>
  <property fmtid="{D5CDD505-2E9C-101B-9397-08002B2CF9AE}" pid="9" name="MSIP_Label_c1f1d417-8d24-4145-98e6-20a1a753a0a2_Tag">
    <vt:lpwstr>10, 1, 2, 1</vt:lpwstr>
  </property>
</Properties>
</file>