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BD5A9C97.xml" ContentType="application/vnd.ms-powerpoint.comments+xml"/>
  <Override PartName="/ppt/notesSlides/notesSlide2.xml" ContentType="application/vnd.openxmlformats-officedocument.presentationml.notesSlide+xml"/>
  <Override PartName="/ppt/comments/modernComment_11F_ECD7D01A.xml" ContentType="application/vnd.ms-powerpoint.comments+xml"/>
  <Override PartName="/ppt/comments/modernComment_120_8C75676F.xml" ContentType="application/vnd.ms-powerpoint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</p:sldMasterIdLst>
  <p:notesMasterIdLst>
    <p:notesMasterId r:id="rId21"/>
  </p:notesMasterIdLst>
  <p:sldIdLst>
    <p:sldId id="256" r:id="rId6"/>
    <p:sldId id="287" r:id="rId7"/>
    <p:sldId id="288" r:id="rId8"/>
    <p:sldId id="282" r:id="rId9"/>
    <p:sldId id="283" r:id="rId10"/>
    <p:sldId id="2147375673" r:id="rId11"/>
    <p:sldId id="2147375675" r:id="rId12"/>
    <p:sldId id="2147375674" r:id="rId13"/>
    <p:sldId id="289" r:id="rId14"/>
    <p:sldId id="2147375670" r:id="rId15"/>
    <p:sldId id="1923" r:id="rId16"/>
    <p:sldId id="1950" r:id="rId17"/>
    <p:sldId id="1947" r:id="rId18"/>
    <p:sldId id="2147375672" r:id="rId19"/>
    <p:sldId id="21473756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B36856D-99FE-AF1E-90A3-F50E2534C397}" name="Apps, Katie" initials="KA" userId="S::Katie.apps@dhsc.gov.uk::b761c69f-6367-45d6-9427-a126ec4cdb92" providerId="AD"/>
  <p188:author id="{1EDCC57E-7907-BD86-251D-66BCED1E98A7}" name="Holley, William" initials="WH" userId="S::William.Holley@dhsc.gov.uk::b2e30fe5-ab50-4ea0-821f-4a614d661757" providerId="AD"/>
  <p188:author id="{0A23809D-6C24-46D2-CDD8-511B5C5F44F3}" name="Apps, Katie" initials="AK" userId="S::katie.apps@dhsc.gov.uk::b761c69f-6367-45d6-9427-a126ec4cdb92" providerId="AD"/>
  <p188:author id="{7D5ADBAE-7323-CDE7-531B-8EFCC92CC8AD}" name="Worboys, Rebecca" initials="WR" userId="S::rebecca.worboys1@dhsc.gov.uk::1eab1654-eb0a-4dbc-a7ad-07fb6d1904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188"/>
    <a:srgbClr val="FFFBEB"/>
    <a:srgbClr val="D3C9E5"/>
    <a:srgbClr val="A892CB"/>
    <a:srgbClr val="7C5CB2"/>
    <a:srgbClr val="512698"/>
    <a:srgbClr val="616265"/>
    <a:srgbClr val="DFE0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85A8F-DF43-320F-A874-6E1F3C742AB0}" v="2093" dt="2026-01-19T10:21:10.208"/>
    <p1510:client id="{2FAF35A6-F056-D71A-80E2-43E3B187863C}" v="11" dt="2026-01-19T09:56:39.308"/>
    <p1510:client id="{3AA831AA-0E54-4F16-A51A-53E637DD81E4}" v="1013" dt="2026-01-19T10:22:36.186"/>
    <p1510:client id="{6B203AF5-B6B6-31A8-4E14-FAD7824C3D82}" v="2" dt="2026-01-19T10:17:06.875"/>
    <p1510:client id="{BF57D07E-8D13-42EA-A2EF-2328736ADAC2}" v="15" dt="2026-01-19T10:13:07.164"/>
    <p1510:client id="{E162610B-D147-AE24-C2A8-E29D36A7EB63}" v="3" dt="2026-01-19T08:37:11.6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31" autoAdjust="0"/>
    <p:restoredTop sz="94607" autoAdjust="0"/>
  </p:normalViewPr>
  <p:slideViewPr>
    <p:cSldViewPr snapToGrid="0">
      <p:cViewPr varScale="1">
        <p:scale>
          <a:sx n="96" d="100"/>
          <a:sy n="96" d="100"/>
        </p:scale>
        <p:origin x="294" y="31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comments/modernComment_100_BD5A9C9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A656355-6AF1-4A40-81D9-F20527041EFA}" authorId="{8B36856D-99FE-AF1E-90A3-F50E2534C397}" created="2026-01-16T16:40:14.219">
    <pc:sldMkLst xmlns:pc="http://schemas.microsoft.com/office/powerpoint/2013/main/command">
      <pc:docMk/>
      <pc:sldMk cId="3176832151" sldId="256"/>
    </pc:sldMkLst>
    <p188:txBody>
      <a:bodyPr/>
      <a:lstStyle/>
      <a:p>
        <a:r>
          <a:rPr lang="en-GB"/>
          <a:t>[@Worboys, Rebecca] ?</a:t>
        </a:r>
      </a:p>
    </p188:txBody>
  </p188:cm>
</p188:cmLst>
</file>

<file path=ppt/comments/modernComment_11F_ECD7D01A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508F80E-0D2C-4CC5-97B5-B59369F760A7}" authorId="{8B36856D-99FE-AF1E-90A3-F50E2534C397}" created="2026-01-16T16:40:03.261">
    <pc:sldMkLst xmlns:pc="http://schemas.microsoft.com/office/powerpoint/2013/main/command">
      <pc:docMk/>
      <pc:sldMk cId="3973566490" sldId="287"/>
    </pc:sldMkLst>
    <p188:txBody>
      <a:bodyPr/>
      <a:lstStyle/>
      <a:p>
        <a:r>
          <a:rPr lang="en-GB"/>
          <a:t>[@Worboys, Rebecca] ?</a:t>
        </a:r>
      </a:p>
    </p188:txBody>
    <p188:extLst>
      <p:ext xmlns:p="http://schemas.openxmlformats.org/presentationml/2006/main" uri="{57CB4572-C831-44C2-8A1C-0ADB6CCDFE69}">
        <p223:reactions xmlns:p223="http://schemas.microsoft.com/office/powerpoint/2022/03/main">
          <p223:rxn type="👍">
            <p223:instance time="2026-01-19T10:17:06.875" authorId="{7D5ADBAE-7323-CDE7-531B-8EFCC92CC8AD}"/>
          </p223:rxn>
        </p223:reactions>
      </p:ext>
    </p188:extLst>
  </p188:cm>
</p188:cmLst>
</file>

<file path=ppt/comments/modernComment_120_8C75676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1352D5DA-C95A-4336-B3C1-467F500E22C4}" authorId="{8B36856D-99FE-AF1E-90A3-F50E2534C397}" created="2026-01-16T16:40:34.228">
    <pc:sldMkLst xmlns:pc="http://schemas.microsoft.com/office/powerpoint/2013/main/command">
      <pc:docMk/>
      <pc:sldMk cId="2356504431" sldId="288"/>
    </pc:sldMkLst>
    <p188:txBody>
      <a:bodyPr/>
      <a:lstStyle/>
      <a:p>
        <a:r>
          <a:rPr lang="en-GB"/>
          <a:t>[@Worboys, Rebecca] / [@Holley, William] ?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ECB615-9AA1-4E21-8D5A-C1BC1671FB4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769ECA7-A732-4AD2-9FCD-5E77088F817F}">
      <dgm:prSet phldrT="[Text]" phldr="0"/>
      <dgm:spPr/>
      <dgm:t>
        <a:bodyPr/>
        <a:lstStyle/>
        <a:p>
          <a:pPr rtl="0"/>
          <a:r>
            <a:rPr lang="en-GB"/>
            <a:t>Nov 25 – Jan 26</a:t>
          </a:r>
        </a:p>
      </dgm:t>
    </dgm:pt>
    <dgm:pt modelId="{E901D54F-500F-4858-9E71-0DFDAF7B417F}" type="parTrans" cxnId="{4F5FB590-A634-49DF-9761-DD28F6D4DB35}">
      <dgm:prSet/>
      <dgm:spPr/>
      <dgm:t>
        <a:bodyPr/>
        <a:lstStyle/>
        <a:p>
          <a:endParaRPr lang="en-GB"/>
        </a:p>
      </dgm:t>
    </dgm:pt>
    <dgm:pt modelId="{32B1BFD7-7777-4C18-8AB5-55C4D72AD341}" type="sibTrans" cxnId="{4F5FB590-A634-49DF-9761-DD28F6D4DB35}">
      <dgm:prSet/>
      <dgm:spPr/>
      <dgm:t>
        <a:bodyPr/>
        <a:lstStyle/>
        <a:p>
          <a:endParaRPr lang="en-GB"/>
        </a:p>
      </dgm:t>
    </dgm:pt>
    <dgm:pt modelId="{4AD921A0-9950-4D6F-A15C-7061FBD6944C}">
      <dgm:prSet phldrT="[Text]"/>
      <dgm:spPr/>
      <dgm:t>
        <a:bodyPr/>
        <a:lstStyle/>
        <a:p>
          <a:pPr rtl="0"/>
          <a:r>
            <a:rPr lang="en-GB">
              <a:latin typeface="Arial" panose="020B0604020202020204"/>
            </a:rPr>
            <a:t>14 January 26</a:t>
          </a:r>
          <a:endParaRPr lang="en-GB"/>
        </a:p>
      </dgm:t>
    </dgm:pt>
    <dgm:pt modelId="{F8B1F0A3-41EB-4586-B773-B733A2B6BBDF}" type="parTrans" cxnId="{87F4F810-04DA-45E5-9536-1FD46E3C1C5F}">
      <dgm:prSet/>
      <dgm:spPr/>
      <dgm:t>
        <a:bodyPr/>
        <a:lstStyle/>
        <a:p>
          <a:endParaRPr lang="en-GB"/>
        </a:p>
      </dgm:t>
    </dgm:pt>
    <dgm:pt modelId="{50CB881A-07E0-4D46-AC16-ACB6295BB2CF}" type="sibTrans" cxnId="{87F4F810-04DA-45E5-9536-1FD46E3C1C5F}">
      <dgm:prSet/>
      <dgm:spPr/>
      <dgm:t>
        <a:bodyPr/>
        <a:lstStyle/>
        <a:p>
          <a:endParaRPr lang="en-GB"/>
        </a:p>
      </dgm:t>
    </dgm:pt>
    <dgm:pt modelId="{61CACC6B-6D59-42D6-98BE-87469FE61FC5}">
      <dgm:prSet phldrT="[Text]"/>
      <dgm:spPr/>
      <dgm:t>
        <a:bodyPr/>
        <a:lstStyle/>
        <a:p>
          <a:pPr rtl="0"/>
          <a:r>
            <a:rPr lang="en-US" sz="1000" dirty="0">
              <a:latin typeface="Arial" panose="020B0604020202020204"/>
            </a:rPr>
            <a:t>Launch the fund for VCSE applicants.</a:t>
          </a:r>
          <a:endParaRPr lang="en-GB" dirty="0"/>
        </a:p>
      </dgm:t>
    </dgm:pt>
    <dgm:pt modelId="{97817F6C-EA8E-455F-B6A5-9C06F0B21F93}" type="parTrans" cxnId="{A0090885-0B84-449E-B18A-CEFB0E03F2DD}">
      <dgm:prSet/>
      <dgm:spPr/>
      <dgm:t>
        <a:bodyPr/>
        <a:lstStyle/>
        <a:p>
          <a:endParaRPr lang="en-GB"/>
        </a:p>
      </dgm:t>
    </dgm:pt>
    <dgm:pt modelId="{D57B3ED3-5305-4F05-9AA2-FD1B1D3A3F68}" type="sibTrans" cxnId="{A0090885-0B84-449E-B18A-CEFB0E03F2DD}">
      <dgm:prSet/>
      <dgm:spPr/>
      <dgm:t>
        <a:bodyPr/>
        <a:lstStyle/>
        <a:p>
          <a:endParaRPr lang="en-GB"/>
        </a:p>
      </dgm:t>
    </dgm:pt>
    <dgm:pt modelId="{17AE1319-EF95-4EF2-94BA-A29F83E84270}">
      <dgm:prSet phldr="0"/>
      <dgm:spPr/>
      <dgm:t>
        <a:bodyPr/>
        <a:lstStyle/>
        <a:p>
          <a:pPr rtl="0"/>
          <a:r>
            <a:rPr lang="en-GB" sz="1000">
              <a:latin typeface="Arial" panose="020B0604020202020204"/>
            </a:rPr>
            <a:t>EOI published.</a:t>
          </a:r>
        </a:p>
      </dgm:t>
    </dgm:pt>
    <dgm:pt modelId="{0CA02F5A-FE9F-4F2F-8D75-84DFEF984ACE}" type="parTrans" cxnId="{66983E1B-AA81-43F7-8DA7-431BCE27C1E2}">
      <dgm:prSet/>
      <dgm:spPr/>
      <dgm:t>
        <a:bodyPr/>
        <a:lstStyle/>
        <a:p>
          <a:endParaRPr lang="en-GB"/>
        </a:p>
      </dgm:t>
    </dgm:pt>
    <dgm:pt modelId="{2134B3C9-FED3-4343-91C3-E906C8A0C524}" type="sibTrans" cxnId="{66983E1B-AA81-43F7-8DA7-431BCE27C1E2}">
      <dgm:prSet/>
      <dgm:spPr/>
      <dgm:t>
        <a:bodyPr/>
        <a:lstStyle/>
        <a:p>
          <a:endParaRPr lang="en-GB"/>
        </a:p>
      </dgm:t>
    </dgm:pt>
    <dgm:pt modelId="{E5B7079E-7A8D-4FDF-B7C6-F5493FF7168E}">
      <dgm:prSet phldr="0"/>
      <dgm:spPr/>
      <dgm:t>
        <a:bodyPr/>
        <a:lstStyle/>
        <a:p>
          <a:pPr rtl="0"/>
          <a:r>
            <a:rPr lang="en-US" sz="1400">
              <a:latin typeface="Arial" panose="020B0604020202020204"/>
            </a:rPr>
            <a:t>March/April 26</a:t>
          </a:r>
        </a:p>
      </dgm:t>
    </dgm:pt>
    <dgm:pt modelId="{B6F000C1-A1DA-4601-9EED-18CC2DCF2AD7}" type="parTrans" cxnId="{A425F4BA-4588-4278-8793-F546BE8AC848}">
      <dgm:prSet/>
      <dgm:spPr/>
      <dgm:t>
        <a:bodyPr/>
        <a:lstStyle/>
        <a:p>
          <a:endParaRPr lang="en-GB"/>
        </a:p>
      </dgm:t>
    </dgm:pt>
    <dgm:pt modelId="{EBE56E0F-6E21-4DB8-9F3C-50C2DFFB66F6}" type="sibTrans" cxnId="{A425F4BA-4588-4278-8793-F546BE8AC848}">
      <dgm:prSet/>
      <dgm:spPr/>
      <dgm:t>
        <a:bodyPr/>
        <a:lstStyle/>
        <a:p>
          <a:endParaRPr lang="en-GB"/>
        </a:p>
      </dgm:t>
    </dgm:pt>
    <dgm:pt modelId="{318E07E6-BF27-4AF6-B436-CA10118B218A}">
      <dgm:prSet phldr="0"/>
      <dgm:spPr/>
      <dgm:t>
        <a:bodyPr/>
        <a:lstStyle/>
        <a:p>
          <a:pPr rtl="0"/>
          <a:r>
            <a:rPr lang="en-US" sz="600" dirty="0">
              <a:latin typeface="Arial" panose="020B0604020202020204"/>
            </a:rPr>
            <a:t>Grants Awarded to successful orgs – notified 19</a:t>
          </a:r>
          <a:r>
            <a:rPr lang="en-US" sz="600" baseline="30000" dirty="0">
              <a:latin typeface="Arial" panose="020B0604020202020204"/>
            </a:rPr>
            <a:t>th</a:t>
          </a:r>
          <a:r>
            <a:rPr lang="en-US" sz="600" dirty="0">
              <a:latin typeface="Arial" panose="020B0604020202020204"/>
            </a:rPr>
            <a:t>-26</a:t>
          </a:r>
          <a:r>
            <a:rPr lang="en-US" sz="600" baseline="30000" dirty="0">
              <a:latin typeface="Arial" panose="020B0604020202020204"/>
            </a:rPr>
            <a:t>th</a:t>
          </a:r>
          <a:r>
            <a:rPr lang="en-US" sz="600" dirty="0">
              <a:latin typeface="Arial" panose="020B0604020202020204"/>
            </a:rPr>
            <a:t> March.</a:t>
          </a:r>
        </a:p>
      </dgm:t>
    </dgm:pt>
    <dgm:pt modelId="{889EF8BD-786F-4005-9B17-E6921C1C61BD}" type="parTrans" cxnId="{082F52BA-3A56-47E4-A884-04EC729F6B87}">
      <dgm:prSet/>
      <dgm:spPr/>
      <dgm:t>
        <a:bodyPr/>
        <a:lstStyle/>
        <a:p>
          <a:endParaRPr lang="en-GB"/>
        </a:p>
      </dgm:t>
    </dgm:pt>
    <dgm:pt modelId="{79A8FCB4-DF1D-4C66-BC61-717E2497358A}" type="sibTrans" cxnId="{082F52BA-3A56-47E4-A884-04EC729F6B87}">
      <dgm:prSet/>
      <dgm:spPr/>
      <dgm:t>
        <a:bodyPr/>
        <a:lstStyle/>
        <a:p>
          <a:endParaRPr lang="en-GB"/>
        </a:p>
      </dgm:t>
    </dgm:pt>
    <dgm:pt modelId="{99E50EBC-5D2D-4681-8C0A-55A267B5AC4F}">
      <dgm:prSet phldrT="[Text]" phldr="0"/>
      <dgm:spPr/>
      <dgm:t>
        <a:bodyPr/>
        <a:lstStyle/>
        <a:p>
          <a:pPr rtl="0"/>
          <a:r>
            <a:rPr lang="en-GB">
              <a:latin typeface="Arial" panose="020B0604020202020204"/>
            </a:rPr>
            <a:t>Feb - March</a:t>
          </a:r>
          <a:endParaRPr lang="en-GB"/>
        </a:p>
      </dgm:t>
    </dgm:pt>
    <dgm:pt modelId="{5B921304-9D35-4496-8F9B-9F707750FEED}" type="sibTrans" cxnId="{6FC3B534-9D39-493D-A752-32D0E3C39596}">
      <dgm:prSet/>
      <dgm:spPr/>
      <dgm:t>
        <a:bodyPr/>
        <a:lstStyle/>
        <a:p>
          <a:endParaRPr lang="en-GB"/>
        </a:p>
      </dgm:t>
    </dgm:pt>
    <dgm:pt modelId="{380DBABF-A49A-466E-ADD3-30DD2212D1B0}" type="parTrans" cxnId="{6FC3B534-9D39-493D-A752-32D0E3C39596}">
      <dgm:prSet/>
      <dgm:spPr/>
      <dgm:t>
        <a:bodyPr/>
        <a:lstStyle/>
        <a:p>
          <a:endParaRPr lang="en-GB"/>
        </a:p>
      </dgm:t>
    </dgm:pt>
    <dgm:pt modelId="{89AA6D3D-D68B-466E-BF9E-9B31EEF4C3B0}">
      <dgm:prSet phldr="0"/>
      <dgm:spPr/>
      <dgm:t>
        <a:bodyPr/>
        <a:lstStyle/>
        <a:p>
          <a:pPr rtl="0"/>
          <a:r>
            <a:rPr lang="en-US" sz="1000" dirty="0">
              <a:latin typeface="Arial" panose="020B0604020202020204"/>
            </a:rPr>
            <a:t>Application assessment window – 9</a:t>
          </a:r>
          <a:r>
            <a:rPr lang="en-US" sz="1000" baseline="30000" dirty="0">
              <a:latin typeface="Arial" panose="020B0604020202020204"/>
            </a:rPr>
            <a:t>th</a:t>
          </a:r>
          <a:r>
            <a:rPr lang="en-US" sz="1000" dirty="0">
              <a:latin typeface="Arial" panose="020B0604020202020204"/>
            </a:rPr>
            <a:t> February-27</a:t>
          </a:r>
          <a:r>
            <a:rPr lang="en-US" sz="1000" baseline="30000" dirty="0">
              <a:latin typeface="Arial" panose="020B0604020202020204"/>
            </a:rPr>
            <a:t>th</a:t>
          </a:r>
          <a:r>
            <a:rPr lang="en-US" sz="1000" dirty="0">
              <a:latin typeface="Arial" panose="020B0604020202020204"/>
            </a:rPr>
            <a:t> February*.</a:t>
          </a:r>
          <a:endParaRPr lang="en-GB" sz="1000" dirty="0">
            <a:latin typeface="Arial" panose="020B0604020202020204"/>
          </a:endParaRPr>
        </a:p>
      </dgm:t>
    </dgm:pt>
    <dgm:pt modelId="{02DA15A7-4115-4BE4-BA99-0531A4614F9A}" type="sibTrans" cxnId="{0BEA015B-18FC-47B8-B9E2-C96DA3E66A53}">
      <dgm:prSet/>
      <dgm:spPr/>
      <dgm:t>
        <a:bodyPr/>
        <a:lstStyle/>
        <a:p>
          <a:endParaRPr lang="en-GB"/>
        </a:p>
      </dgm:t>
    </dgm:pt>
    <dgm:pt modelId="{CC3A4688-E80F-4D02-BCC8-89BDDD70BEF8}" type="parTrans" cxnId="{0BEA015B-18FC-47B8-B9E2-C96DA3E66A53}">
      <dgm:prSet/>
      <dgm:spPr/>
      <dgm:t>
        <a:bodyPr/>
        <a:lstStyle/>
        <a:p>
          <a:endParaRPr lang="en-GB"/>
        </a:p>
      </dgm:t>
    </dgm:pt>
    <dgm:pt modelId="{E069F1F7-EEFA-46BD-A1B7-997FF3B816F9}">
      <dgm:prSet phldrT="[Text]"/>
      <dgm:spPr/>
      <dgm:t>
        <a:bodyPr/>
        <a:lstStyle/>
        <a:p>
          <a:pPr rtl="0"/>
          <a:r>
            <a:rPr lang="en-US" sz="1000" dirty="0">
              <a:latin typeface="Arial" panose="020B0604020202020204"/>
            </a:rPr>
            <a:t>Clarification question window to run until 30</a:t>
          </a:r>
          <a:r>
            <a:rPr lang="en-US" sz="1000" baseline="30000" dirty="0">
              <a:latin typeface="Arial" panose="020B0604020202020204"/>
            </a:rPr>
            <a:t>th</a:t>
          </a:r>
          <a:r>
            <a:rPr lang="en-US" sz="1000" dirty="0">
              <a:latin typeface="Arial" panose="020B0604020202020204"/>
            </a:rPr>
            <a:t> January.</a:t>
          </a:r>
          <a:endParaRPr lang="en-GB" dirty="0"/>
        </a:p>
      </dgm:t>
    </dgm:pt>
    <dgm:pt modelId="{2CCB8A47-6F2C-422B-B522-024714EF3826}" type="parTrans" cxnId="{5B7BFB68-384F-4D83-8A60-5B71BE6A0AA9}">
      <dgm:prSet/>
      <dgm:spPr/>
      <dgm:t>
        <a:bodyPr/>
        <a:lstStyle/>
        <a:p>
          <a:endParaRPr lang="en-GB"/>
        </a:p>
      </dgm:t>
    </dgm:pt>
    <dgm:pt modelId="{A6F919F2-B654-45C2-B84C-3E66B129BBA7}" type="sibTrans" cxnId="{5B7BFB68-384F-4D83-8A60-5B71BE6A0AA9}">
      <dgm:prSet/>
      <dgm:spPr/>
      <dgm:t>
        <a:bodyPr/>
        <a:lstStyle/>
        <a:p>
          <a:endParaRPr lang="en-GB"/>
        </a:p>
      </dgm:t>
    </dgm:pt>
    <dgm:pt modelId="{06DCAA35-493A-4870-81A1-6519B110322A}">
      <dgm:prSet phldr="0"/>
      <dgm:spPr/>
      <dgm:t>
        <a:bodyPr/>
        <a:lstStyle/>
        <a:p>
          <a:pPr rtl="0"/>
          <a:r>
            <a:rPr lang="en-US" sz="600">
              <a:latin typeface="Arial" panose="020B0604020202020204"/>
            </a:rPr>
            <a:t>MOUs signed.</a:t>
          </a:r>
        </a:p>
      </dgm:t>
    </dgm:pt>
    <dgm:pt modelId="{7781E545-2052-4D1B-85A2-793E81C733E3}" type="parTrans" cxnId="{EAD2D897-35F1-42E7-81F8-75BA116C7086}">
      <dgm:prSet/>
      <dgm:spPr/>
      <dgm:t>
        <a:bodyPr/>
        <a:lstStyle/>
        <a:p>
          <a:endParaRPr lang="en-GB"/>
        </a:p>
      </dgm:t>
    </dgm:pt>
    <dgm:pt modelId="{62740229-8A61-41C1-89E0-56570CFE3790}" type="sibTrans" cxnId="{EAD2D897-35F1-42E7-81F8-75BA116C7086}">
      <dgm:prSet/>
      <dgm:spPr/>
      <dgm:t>
        <a:bodyPr/>
        <a:lstStyle/>
        <a:p>
          <a:endParaRPr lang="en-GB"/>
        </a:p>
      </dgm:t>
    </dgm:pt>
    <dgm:pt modelId="{9A021DAB-B084-4781-A72C-B383DC4DE8FA}">
      <dgm:prSet phldr="0"/>
      <dgm:spPr/>
      <dgm:t>
        <a:bodyPr/>
        <a:lstStyle/>
        <a:p>
          <a:pPr rtl="0"/>
          <a:r>
            <a:rPr lang="en-US" sz="600" dirty="0">
              <a:latin typeface="Arial" panose="020B0604020202020204"/>
            </a:rPr>
            <a:t>First tranche of funding asap.</a:t>
          </a:r>
        </a:p>
      </dgm:t>
    </dgm:pt>
    <dgm:pt modelId="{CD429701-6684-4F25-B85E-F52B57BD3690}" type="parTrans" cxnId="{12630E9B-0924-4E96-A928-CEBA0F822515}">
      <dgm:prSet/>
      <dgm:spPr/>
      <dgm:t>
        <a:bodyPr/>
        <a:lstStyle/>
        <a:p>
          <a:endParaRPr lang="en-GB"/>
        </a:p>
      </dgm:t>
    </dgm:pt>
    <dgm:pt modelId="{E20184CC-F469-4FD9-B24F-06D1C18BEE5F}" type="sibTrans" cxnId="{12630E9B-0924-4E96-A928-CEBA0F822515}">
      <dgm:prSet/>
      <dgm:spPr/>
      <dgm:t>
        <a:bodyPr/>
        <a:lstStyle/>
        <a:p>
          <a:endParaRPr lang="en-GB"/>
        </a:p>
      </dgm:t>
    </dgm:pt>
    <dgm:pt modelId="{8DC1CD12-D75D-486E-A40C-A311A9A840C2}">
      <dgm:prSet phldr="0"/>
      <dgm:spPr/>
      <dgm:t>
        <a:bodyPr/>
        <a:lstStyle/>
        <a:p>
          <a:pPr rtl="0"/>
          <a:r>
            <a:rPr lang="en-GB" sz="1000" dirty="0">
              <a:latin typeface="Arial" panose="020B0604020202020204"/>
            </a:rPr>
            <a:t>Independent assessment board to review bids.</a:t>
          </a:r>
        </a:p>
      </dgm:t>
    </dgm:pt>
    <dgm:pt modelId="{4A8778C8-3CFA-4E6C-AD18-8FC2F4535E3B}" type="parTrans" cxnId="{BAF0E095-D5E8-4747-8C0D-046CB238C0D3}">
      <dgm:prSet/>
      <dgm:spPr/>
      <dgm:t>
        <a:bodyPr/>
        <a:lstStyle/>
        <a:p>
          <a:endParaRPr lang="en-GB"/>
        </a:p>
      </dgm:t>
    </dgm:pt>
    <dgm:pt modelId="{03ADC3CD-B12A-491E-A97C-BA4CF555AC03}" type="sibTrans" cxnId="{BAF0E095-D5E8-4747-8C0D-046CB238C0D3}">
      <dgm:prSet/>
      <dgm:spPr/>
      <dgm:t>
        <a:bodyPr/>
        <a:lstStyle/>
        <a:p>
          <a:endParaRPr lang="en-GB"/>
        </a:p>
      </dgm:t>
    </dgm:pt>
    <dgm:pt modelId="{BB8AE026-29A9-4139-8312-11F191D62DBC}">
      <dgm:prSet phldrT="[Text]" phldr="0"/>
      <dgm:spPr/>
      <dgm:t>
        <a:bodyPr/>
        <a:lstStyle/>
        <a:p>
          <a:pPr rtl="0"/>
          <a:r>
            <a:rPr lang="en-GB" dirty="0"/>
            <a:t>Nov 25 – Jan 26</a:t>
          </a:r>
        </a:p>
      </dgm:t>
    </dgm:pt>
    <dgm:pt modelId="{CE35344D-CC40-4042-948D-9A6C19D56FBD}" type="parTrans" cxnId="{725E201B-21B3-4008-BFD2-6F5602CC7A97}">
      <dgm:prSet/>
      <dgm:spPr/>
      <dgm:t>
        <a:bodyPr/>
        <a:lstStyle/>
        <a:p>
          <a:endParaRPr lang="en-GB"/>
        </a:p>
      </dgm:t>
    </dgm:pt>
    <dgm:pt modelId="{309B8544-F735-410F-B1F1-BD9FD32AC9E5}" type="sibTrans" cxnId="{725E201B-21B3-4008-BFD2-6F5602CC7A97}">
      <dgm:prSet custLinFactY="100000" custLinFactNeighborX="85837" custLinFactNeighborY="104951"/>
      <dgm:spPr/>
      <dgm:t>
        <a:bodyPr/>
        <a:lstStyle/>
        <a:p>
          <a:endParaRPr lang="en-GB"/>
        </a:p>
      </dgm:t>
    </dgm:pt>
    <dgm:pt modelId="{A02C3E8B-0D77-441B-95C0-88E6741B1ACE}">
      <dgm:prSet phldr="0"/>
      <dgm:spPr/>
      <dgm:t>
        <a:bodyPr/>
        <a:lstStyle/>
        <a:p>
          <a:pPr rtl="0"/>
          <a:r>
            <a:rPr lang="en-GB" dirty="0">
              <a:latin typeface="Arial" panose="020B0604020202020204"/>
            </a:rPr>
            <a:t>EOI published.</a:t>
          </a:r>
        </a:p>
      </dgm:t>
    </dgm:pt>
    <dgm:pt modelId="{ABE5B5AF-7A76-4A2E-9F50-3D16305A97E8}" type="parTrans" cxnId="{95B632E6-140F-406F-8EEB-80BF119FADB1}">
      <dgm:prSet/>
      <dgm:spPr/>
      <dgm:t>
        <a:bodyPr/>
        <a:lstStyle/>
        <a:p>
          <a:endParaRPr lang="en-GB"/>
        </a:p>
      </dgm:t>
    </dgm:pt>
    <dgm:pt modelId="{2F81E324-0985-4847-BDCF-D1BB47A3093F}" type="sibTrans" cxnId="{95B632E6-140F-406F-8EEB-80BF119FADB1}">
      <dgm:prSet/>
      <dgm:spPr/>
      <dgm:t>
        <a:bodyPr/>
        <a:lstStyle/>
        <a:p>
          <a:endParaRPr lang="en-GB"/>
        </a:p>
      </dgm:t>
    </dgm:pt>
    <dgm:pt modelId="{96CC2F4E-6349-4D64-9D1C-09ED748E39C0}">
      <dgm:prSet phldr="0"/>
      <dgm:spPr/>
      <dgm:t>
        <a:bodyPr/>
        <a:lstStyle/>
        <a:p>
          <a:pPr rtl="0"/>
          <a:r>
            <a:rPr lang="en-GB">
              <a:latin typeface="Arial" panose="020B0604020202020204"/>
            </a:rPr>
            <a:t>Market Engagement.</a:t>
          </a:r>
        </a:p>
      </dgm:t>
    </dgm:pt>
    <dgm:pt modelId="{80C218CC-421F-4779-AAFB-01F94EFCB38F}" type="parTrans" cxnId="{2B0F82B4-E2E9-4C71-8BB1-CA9F0248B9C7}">
      <dgm:prSet/>
      <dgm:spPr/>
      <dgm:t>
        <a:bodyPr/>
        <a:lstStyle/>
        <a:p>
          <a:endParaRPr lang="en-GB"/>
        </a:p>
      </dgm:t>
    </dgm:pt>
    <dgm:pt modelId="{D1BA294A-1CDB-4A2B-BDBC-C7BEE318B2BB}" type="sibTrans" cxnId="{2B0F82B4-E2E9-4C71-8BB1-CA9F0248B9C7}">
      <dgm:prSet/>
      <dgm:spPr/>
      <dgm:t>
        <a:bodyPr/>
        <a:lstStyle/>
        <a:p>
          <a:endParaRPr lang="en-GB"/>
        </a:p>
      </dgm:t>
    </dgm:pt>
    <dgm:pt modelId="{D24D6D0E-AFC4-453F-804E-D0F065CD0175}" type="pres">
      <dgm:prSet presAssocID="{DEECB615-9AA1-4E21-8D5A-C1BC1671FB4E}" presName="linearFlow" presStyleCnt="0">
        <dgm:presLayoutVars>
          <dgm:dir/>
          <dgm:animLvl val="lvl"/>
          <dgm:resizeHandles val="exact"/>
        </dgm:presLayoutVars>
      </dgm:prSet>
      <dgm:spPr/>
    </dgm:pt>
    <dgm:pt modelId="{5F87B8A1-B8EB-4A2E-8224-6A042D61E6B9}" type="pres">
      <dgm:prSet presAssocID="{99E50EBC-5D2D-4681-8C0A-55A267B5AC4F}" presName="composite" presStyleCnt="0"/>
      <dgm:spPr/>
    </dgm:pt>
    <dgm:pt modelId="{6544BE1D-A775-4458-A65D-6CAB8B7CD9DC}" type="pres">
      <dgm:prSet presAssocID="{99E50EBC-5D2D-4681-8C0A-55A267B5AC4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60EDE8-963D-4C8A-A28D-0698F3B1F72B}" type="pres">
      <dgm:prSet presAssocID="{99E50EBC-5D2D-4681-8C0A-55A267B5AC4F}" presName="parSh" presStyleLbl="node1" presStyleIdx="0" presStyleCnt="4" custLinFactX="110172" custLinFactNeighborX="200000" custLinFactNeighborY="-30714"/>
      <dgm:spPr/>
    </dgm:pt>
    <dgm:pt modelId="{78913B6A-292C-48AD-BAFE-57207D7B595C}" type="pres">
      <dgm:prSet presAssocID="{99E50EBC-5D2D-4681-8C0A-55A267B5AC4F}" presName="desTx" presStyleLbl="fgAcc1" presStyleIdx="0" presStyleCnt="4" custScaleX="99408" custLinFactX="124305" custLinFactNeighborX="200000" custLinFactNeighborY="-8156">
        <dgm:presLayoutVars>
          <dgm:bulletEnabled val="1"/>
        </dgm:presLayoutVars>
      </dgm:prSet>
      <dgm:spPr/>
    </dgm:pt>
    <dgm:pt modelId="{3EA28BD7-CF5F-4626-A36C-52B7636F5C09}" type="pres">
      <dgm:prSet presAssocID="{5B921304-9D35-4496-8F9B-9F707750FEED}" presName="sibTrans" presStyleLbl="sibTrans2D1" presStyleIdx="0" presStyleCnt="3" custAng="10815220" custScaleX="26745" custLinFactX="100000" custLinFactY="100000" custLinFactNeighborX="166518" custLinFactNeighborY="117576"/>
      <dgm:spPr/>
    </dgm:pt>
    <dgm:pt modelId="{C40D3AA1-DCA0-437C-B2F5-AA082DD74EAC}" type="pres">
      <dgm:prSet presAssocID="{5B921304-9D35-4496-8F9B-9F707750FEED}" presName="connTx" presStyleLbl="sibTrans2D1" presStyleIdx="0" presStyleCnt="3"/>
      <dgm:spPr/>
    </dgm:pt>
    <dgm:pt modelId="{1D0DEA33-833F-43FF-A141-D424D87E7393}" type="pres">
      <dgm:prSet presAssocID="{9769ECA7-A732-4AD2-9FCD-5E77088F817F}" presName="composite" presStyleCnt="0"/>
      <dgm:spPr/>
    </dgm:pt>
    <dgm:pt modelId="{C0E00743-DE23-4B74-B169-D4346FBC2BCB}" type="pres">
      <dgm:prSet presAssocID="{9769ECA7-A732-4AD2-9FCD-5E77088F817F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0BF5DBC-4A43-400D-99C2-3AE3F98E4E43}" type="pres">
      <dgm:prSet presAssocID="{9769ECA7-A732-4AD2-9FCD-5E77088F817F}" presName="parSh" presStyleLbl="node1" presStyleIdx="1" presStyleCnt="4" custLinFactX="-42112" custLinFactNeighborX="-100000" custLinFactNeighborY="-3035"/>
      <dgm:spPr/>
    </dgm:pt>
    <dgm:pt modelId="{BF2DB53A-D519-4166-AE70-BF6B39E311CC}" type="pres">
      <dgm:prSet presAssocID="{9769ECA7-A732-4AD2-9FCD-5E77088F817F}" presName="desTx" presStyleLbl="fgAcc1" presStyleIdx="1" presStyleCnt="4" custLinFactX="-42112" custLinFactNeighborX="-100000" custLinFactNeighborY="-1138">
        <dgm:presLayoutVars>
          <dgm:bulletEnabled val="1"/>
        </dgm:presLayoutVars>
      </dgm:prSet>
      <dgm:spPr/>
    </dgm:pt>
    <dgm:pt modelId="{C4CA986B-0059-4FC0-A9E4-35E98CAEAD16}" type="pres">
      <dgm:prSet presAssocID="{32B1BFD7-7777-4C18-8AB5-55C4D72AD341}" presName="sibTrans" presStyleLbl="sibTrans2D1" presStyleIdx="1" presStyleCnt="3" custLinFactY="100000" custLinFactNeighborX="85837" custLinFactNeighborY="104951"/>
      <dgm:spPr/>
    </dgm:pt>
    <dgm:pt modelId="{B5EB0775-E181-4E0B-AE7B-8F642F20B1E4}" type="pres">
      <dgm:prSet presAssocID="{32B1BFD7-7777-4C18-8AB5-55C4D72AD341}" presName="connTx" presStyleLbl="sibTrans2D1" presStyleIdx="1" presStyleCnt="3"/>
      <dgm:spPr/>
    </dgm:pt>
    <dgm:pt modelId="{E9C824C5-1CEF-43BD-8552-5F0FC0951F6B}" type="pres">
      <dgm:prSet presAssocID="{4AD921A0-9950-4D6F-A15C-7061FBD6944C}" presName="composite" presStyleCnt="0"/>
      <dgm:spPr/>
    </dgm:pt>
    <dgm:pt modelId="{12880ADD-8FE9-48E5-AA42-E39FF63ABEE0}" type="pres">
      <dgm:prSet presAssocID="{4AD921A0-9950-4D6F-A15C-7061FBD6944C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0DE6B601-28EA-4D93-9743-9B5EFE6F31DE}" type="pres">
      <dgm:prSet presAssocID="{4AD921A0-9950-4D6F-A15C-7061FBD6944C}" presName="parSh" presStyleLbl="node1" presStyleIdx="2" presStyleCnt="4" custLinFactX="-52839" custLinFactNeighborX="-100000" custLinFactNeighborY="-10460"/>
      <dgm:spPr/>
    </dgm:pt>
    <dgm:pt modelId="{194D1D0C-739E-4E7E-9E74-CF5F74B8812B}" type="pres">
      <dgm:prSet presAssocID="{4AD921A0-9950-4D6F-A15C-7061FBD6944C}" presName="desTx" presStyleLbl="fgAcc1" presStyleIdx="2" presStyleCnt="4" custLinFactX="-50387" custLinFactNeighborX="-100000" custLinFactNeighborY="-3494">
        <dgm:presLayoutVars>
          <dgm:bulletEnabled val="1"/>
        </dgm:presLayoutVars>
      </dgm:prSet>
      <dgm:spPr/>
    </dgm:pt>
    <dgm:pt modelId="{0656D717-E532-4EE5-81D5-1066863F664D}" type="pres">
      <dgm:prSet presAssocID="{50CB881A-07E0-4D46-AC16-ACB6295BB2CF}" presName="sibTrans" presStyleLbl="sibTrans2D1" presStyleIdx="2" presStyleCnt="3" custAng="10773847" custFlipHor="1" custScaleX="26821" custLinFactY="100000" custLinFactNeighborX="-49130" custLinFactNeighborY="108172"/>
      <dgm:spPr/>
    </dgm:pt>
    <dgm:pt modelId="{B44B8CF2-247B-43AD-9230-BCCDA9D5B40A}" type="pres">
      <dgm:prSet presAssocID="{50CB881A-07E0-4D46-AC16-ACB6295BB2CF}" presName="connTx" presStyleLbl="sibTrans2D1" presStyleIdx="2" presStyleCnt="3"/>
      <dgm:spPr/>
    </dgm:pt>
    <dgm:pt modelId="{C9A28A28-A029-4989-BC56-09835937CB78}" type="pres">
      <dgm:prSet presAssocID="{E5B7079E-7A8D-4FDF-B7C6-F5493FF7168E}" presName="composite" presStyleCnt="0"/>
      <dgm:spPr/>
    </dgm:pt>
    <dgm:pt modelId="{3393E0C6-9831-4A55-BA92-67129CC4BD95}" type="pres">
      <dgm:prSet presAssocID="{E5B7079E-7A8D-4FDF-B7C6-F5493FF7168E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EAEAAEE-F11B-4095-A132-41833016B0F4}" type="pres">
      <dgm:prSet presAssocID="{E5B7079E-7A8D-4FDF-B7C6-F5493FF7168E}" presName="parSh" presStyleLbl="node1" presStyleIdx="3" presStyleCnt="4"/>
      <dgm:spPr/>
    </dgm:pt>
    <dgm:pt modelId="{57BF2F71-FD6B-4AD2-AA2B-1E6743936244}" type="pres">
      <dgm:prSet presAssocID="{E5B7079E-7A8D-4FDF-B7C6-F5493FF7168E}" presName="desTx" presStyleLbl="fgAcc1" presStyleIdx="3" presStyleCnt="4">
        <dgm:presLayoutVars>
          <dgm:bulletEnabled val="1"/>
        </dgm:presLayoutVars>
      </dgm:prSet>
      <dgm:spPr/>
    </dgm:pt>
  </dgm:ptLst>
  <dgm:cxnLst>
    <dgm:cxn modelId="{E51E330B-3ED4-4539-A8F1-B01411AD3517}" type="presOf" srcId="{4AD921A0-9950-4D6F-A15C-7061FBD6944C}" destId="{0DE6B601-28EA-4D93-9743-9B5EFE6F31DE}" srcOrd="1" destOrd="0" presId="urn:microsoft.com/office/officeart/2005/8/layout/process3"/>
    <dgm:cxn modelId="{87F4F810-04DA-45E5-9536-1FD46E3C1C5F}" srcId="{DEECB615-9AA1-4E21-8D5A-C1BC1671FB4E}" destId="{4AD921A0-9950-4D6F-A15C-7061FBD6944C}" srcOrd="2" destOrd="0" parTransId="{F8B1F0A3-41EB-4586-B773-B733A2B6BBDF}" sibTransId="{50CB881A-07E0-4D46-AC16-ACB6295BB2CF}"/>
    <dgm:cxn modelId="{FE6E8715-EA2A-4F9E-8597-6CE947AE51A0}" type="presOf" srcId="{9769ECA7-A732-4AD2-9FCD-5E77088F817F}" destId="{C0E00743-DE23-4B74-B169-D4346FBC2BCB}" srcOrd="0" destOrd="0" presId="urn:microsoft.com/office/officeart/2005/8/layout/process3"/>
    <dgm:cxn modelId="{725E201B-21B3-4008-BFD2-6F5602CC7A97}" srcId="{9769ECA7-A732-4AD2-9FCD-5E77088F817F}" destId="{BB8AE026-29A9-4139-8312-11F191D62DBC}" srcOrd="1" destOrd="0" parTransId="{CE35344D-CC40-4042-948D-9A6C19D56FBD}" sibTransId="{309B8544-F735-410F-B1F1-BD9FD32AC9E5}"/>
    <dgm:cxn modelId="{66983E1B-AA81-43F7-8DA7-431BCE27C1E2}" srcId="{9769ECA7-A732-4AD2-9FCD-5E77088F817F}" destId="{17AE1319-EF95-4EF2-94BA-A29F83E84270}" srcOrd="0" destOrd="0" parTransId="{0CA02F5A-FE9F-4F2F-8D75-84DFEF984ACE}" sibTransId="{2134B3C9-FED3-4343-91C3-E906C8A0C524}"/>
    <dgm:cxn modelId="{070DFF20-4279-4F34-9389-991962945414}" type="presOf" srcId="{06DCAA35-493A-4870-81A1-6519B110322A}" destId="{57BF2F71-FD6B-4AD2-AA2B-1E6743936244}" srcOrd="0" destOrd="1" presId="urn:microsoft.com/office/officeart/2005/8/layout/process3"/>
    <dgm:cxn modelId="{7D738633-14F5-4F83-8AC0-1A74FD31413A}" type="presOf" srcId="{A02C3E8B-0D77-441B-95C0-88E6741B1ACE}" destId="{BF2DB53A-D519-4166-AE70-BF6B39E311CC}" srcOrd="0" destOrd="2" presId="urn:microsoft.com/office/officeart/2005/8/layout/process3"/>
    <dgm:cxn modelId="{2F5D0634-586A-40C6-BC81-A3AC9810FAA5}" type="presOf" srcId="{17AE1319-EF95-4EF2-94BA-A29F83E84270}" destId="{BF2DB53A-D519-4166-AE70-BF6B39E311CC}" srcOrd="0" destOrd="0" presId="urn:microsoft.com/office/officeart/2005/8/layout/process3"/>
    <dgm:cxn modelId="{6FC3B534-9D39-493D-A752-32D0E3C39596}" srcId="{DEECB615-9AA1-4E21-8D5A-C1BC1671FB4E}" destId="{99E50EBC-5D2D-4681-8C0A-55A267B5AC4F}" srcOrd="0" destOrd="0" parTransId="{380DBABF-A49A-466E-ADD3-30DD2212D1B0}" sibTransId="{5B921304-9D35-4496-8F9B-9F707750FEED}"/>
    <dgm:cxn modelId="{0BEA015B-18FC-47B8-B9E2-C96DA3E66A53}" srcId="{99E50EBC-5D2D-4681-8C0A-55A267B5AC4F}" destId="{89AA6D3D-D68B-466E-BF9E-9B31EEF4C3B0}" srcOrd="0" destOrd="0" parTransId="{CC3A4688-E80F-4D02-BCC8-89BDDD70BEF8}" sibTransId="{02DA15A7-4115-4BE4-BA99-0531A4614F9A}"/>
    <dgm:cxn modelId="{50BB8961-C4F7-44F9-9447-898E0A0B5DB8}" type="presOf" srcId="{318E07E6-BF27-4AF6-B436-CA10118B218A}" destId="{57BF2F71-FD6B-4AD2-AA2B-1E6743936244}" srcOrd="0" destOrd="0" presId="urn:microsoft.com/office/officeart/2005/8/layout/process3"/>
    <dgm:cxn modelId="{91A67145-3BC8-43B9-B955-4BD2D4BDFD1D}" type="presOf" srcId="{89AA6D3D-D68B-466E-BF9E-9B31EEF4C3B0}" destId="{78913B6A-292C-48AD-BAFE-57207D7B595C}" srcOrd="0" destOrd="0" presId="urn:microsoft.com/office/officeart/2005/8/layout/process3"/>
    <dgm:cxn modelId="{5B7BFB68-384F-4D83-8A60-5B71BE6A0AA9}" srcId="{4AD921A0-9950-4D6F-A15C-7061FBD6944C}" destId="{E069F1F7-EEFA-46BD-A1B7-997FF3B816F9}" srcOrd="1" destOrd="0" parTransId="{2CCB8A47-6F2C-422B-B522-024714EF3826}" sibTransId="{A6F919F2-B654-45C2-B84C-3E66B129BBA7}"/>
    <dgm:cxn modelId="{1B672069-CCD2-4061-9A77-CD6E79BCA3F2}" type="presOf" srcId="{99E50EBC-5D2D-4681-8C0A-55A267B5AC4F}" destId="{6544BE1D-A775-4458-A65D-6CAB8B7CD9DC}" srcOrd="0" destOrd="0" presId="urn:microsoft.com/office/officeart/2005/8/layout/process3"/>
    <dgm:cxn modelId="{201E454A-AEE9-4746-B55B-ACE41613B6AD}" type="presOf" srcId="{50CB881A-07E0-4D46-AC16-ACB6295BB2CF}" destId="{B44B8CF2-247B-43AD-9230-BCCDA9D5B40A}" srcOrd="1" destOrd="0" presId="urn:microsoft.com/office/officeart/2005/8/layout/process3"/>
    <dgm:cxn modelId="{79C1C06C-30CD-4CF0-A662-02FA6E3720ED}" type="presOf" srcId="{BB8AE026-29A9-4139-8312-11F191D62DBC}" destId="{BF2DB53A-D519-4166-AE70-BF6B39E311CC}" srcOrd="0" destOrd="1" presId="urn:microsoft.com/office/officeart/2005/8/layout/process3"/>
    <dgm:cxn modelId="{3E0B7A4F-DF36-4233-9B2E-DF405224E172}" type="presOf" srcId="{DEECB615-9AA1-4E21-8D5A-C1BC1671FB4E}" destId="{D24D6D0E-AFC4-453F-804E-D0F065CD0175}" srcOrd="0" destOrd="0" presId="urn:microsoft.com/office/officeart/2005/8/layout/process3"/>
    <dgm:cxn modelId="{F6078F54-C921-431F-88E5-0FF8B715E9E6}" type="presOf" srcId="{5B921304-9D35-4496-8F9B-9F707750FEED}" destId="{C40D3AA1-DCA0-437C-B2F5-AA082DD74EAC}" srcOrd="1" destOrd="0" presId="urn:microsoft.com/office/officeart/2005/8/layout/process3"/>
    <dgm:cxn modelId="{B7008C75-2A2C-4D2A-A023-5D5679BECEA4}" type="presOf" srcId="{9A021DAB-B084-4781-A72C-B383DC4DE8FA}" destId="{57BF2F71-FD6B-4AD2-AA2B-1E6743936244}" srcOrd="0" destOrd="2" presId="urn:microsoft.com/office/officeart/2005/8/layout/process3"/>
    <dgm:cxn modelId="{89311F78-1555-42BF-82CC-9CFDCB8ED6EA}" type="presOf" srcId="{32B1BFD7-7777-4C18-8AB5-55C4D72AD341}" destId="{C4CA986B-0059-4FC0-A9E4-35E98CAEAD16}" srcOrd="0" destOrd="0" presId="urn:microsoft.com/office/officeart/2005/8/layout/process3"/>
    <dgm:cxn modelId="{C0CA297F-F28F-4595-97FC-E62CC1BD5084}" type="presOf" srcId="{9769ECA7-A732-4AD2-9FCD-5E77088F817F}" destId="{50BF5DBC-4A43-400D-99C2-3AE3F98E4E43}" srcOrd="1" destOrd="0" presId="urn:microsoft.com/office/officeart/2005/8/layout/process3"/>
    <dgm:cxn modelId="{A0090885-0B84-449E-B18A-CEFB0E03F2DD}" srcId="{4AD921A0-9950-4D6F-A15C-7061FBD6944C}" destId="{61CACC6B-6D59-42D6-98BE-87469FE61FC5}" srcOrd="0" destOrd="0" parTransId="{97817F6C-EA8E-455F-B6A5-9C06F0B21F93}" sibTransId="{D57B3ED3-5305-4F05-9AA2-FD1B1D3A3F68}"/>
    <dgm:cxn modelId="{FD76AD8A-AB11-4E34-9E61-828CB4925D31}" type="presOf" srcId="{E069F1F7-EEFA-46BD-A1B7-997FF3B816F9}" destId="{194D1D0C-739E-4E7E-9E74-CF5F74B8812B}" srcOrd="0" destOrd="1" presId="urn:microsoft.com/office/officeart/2005/8/layout/process3"/>
    <dgm:cxn modelId="{84025B8C-8AC9-4143-9BDD-387382F32838}" type="presOf" srcId="{50CB881A-07E0-4D46-AC16-ACB6295BB2CF}" destId="{0656D717-E532-4EE5-81D5-1066863F664D}" srcOrd="0" destOrd="0" presId="urn:microsoft.com/office/officeart/2005/8/layout/process3"/>
    <dgm:cxn modelId="{4F5FB590-A634-49DF-9761-DD28F6D4DB35}" srcId="{DEECB615-9AA1-4E21-8D5A-C1BC1671FB4E}" destId="{9769ECA7-A732-4AD2-9FCD-5E77088F817F}" srcOrd="1" destOrd="0" parTransId="{E901D54F-500F-4858-9E71-0DFDAF7B417F}" sibTransId="{32B1BFD7-7777-4C18-8AB5-55C4D72AD341}"/>
    <dgm:cxn modelId="{77C91492-408D-4434-8FDF-D66BF3BC5D79}" type="presOf" srcId="{E5B7079E-7A8D-4FDF-B7C6-F5493FF7168E}" destId="{3393E0C6-9831-4A55-BA92-67129CC4BD95}" srcOrd="0" destOrd="0" presId="urn:microsoft.com/office/officeart/2005/8/layout/process3"/>
    <dgm:cxn modelId="{BAF0E095-D5E8-4747-8C0D-046CB238C0D3}" srcId="{99E50EBC-5D2D-4681-8C0A-55A267B5AC4F}" destId="{8DC1CD12-D75D-486E-A40C-A311A9A840C2}" srcOrd="1" destOrd="0" parTransId="{4A8778C8-3CFA-4E6C-AD18-8FC2F4535E3B}" sibTransId="{03ADC3CD-B12A-491E-A97C-BA4CF555AC03}"/>
    <dgm:cxn modelId="{58740697-D4CC-4608-A3C5-8A98F2B3106C}" type="presOf" srcId="{4AD921A0-9950-4D6F-A15C-7061FBD6944C}" destId="{12880ADD-8FE9-48E5-AA42-E39FF63ABEE0}" srcOrd="0" destOrd="0" presId="urn:microsoft.com/office/officeart/2005/8/layout/process3"/>
    <dgm:cxn modelId="{EAD2D897-35F1-42E7-81F8-75BA116C7086}" srcId="{E5B7079E-7A8D-4FDF-B7C6-F5493FF7168E}" destId="{06DCAA35-493A-4870-81A1-6519B110322A}" srcOrd="1" destOrd="0" parTransId="{7781E545-2052-4D1B-85A2-793E81C733E3}" sibTransId="{62740229-8A61-41C1-89E0-56570CFE3790}"/>
    <dgm:cxn modelId="{049E779A-D915-4A41-B9C7-20EBB1D0003C}" type="presOf" srcId="{99E50EBC-5D2D-4681-8C0A-55A267B5AC4F}" destId="{4660EDE8-963D-4C8A-A28D-0698F3B1F72B}" srcOrd="1" destOrd="0" presId="urn:microsoft.com/office/officeart/2005/8/layout/process3"/>
    <dgm:cxn modelId="{12630E9B-0924-4E96-A928-CEBA0F822515}" srcId="{E5B7079E-7A8D-4FDF-B7C6-F5493FF7168E}" destId="{9A021DAB-B084-4781-A72C-B383DC4DE8FA}" srcOrd="2" destOrd="0" parTransId="{CD429701-6684-4F25-B85E-F52B57BD3690}" sibTransId="{E20184CC-F469-4FD9-B24F-06D1C18BEE5F}"/>
    <dgm:cxn modelId="{2B0F82B4-E2E9-4C71-8BB1-CA9F0248B9C7}" srcId="{BB8AE026-29A9-4139-8312-11F191D62DBC}" destId="{96CC2F4E-6349-4D64-9D1C-09ED748E39C0}" srcOrd="1" destOrd="0" parTransId="{80C218CC-421F-4779-AAFB-01F94EFCB38F}" sibTransId="{D1BA294A-1CDB-4A2B-BDBC-C7BEE318B2BB}"/>
    <dgm:cxn modelId="{190108B7-F5A1-4B71-B934-6B717951506E}" type="presOf" srcId="{96CC2F4E-6349-4D64-9D1C-09ED748E39C0}" destId="{BF2DB53A-D519-4166-AE70-BF6B39E311CC}" srcOrd="0" destOrd="3" presId="urn:microsoft.com/office/officeart/2005/8/layout/process3"/>
    <dgm:cxn modelId="{082F52BA-3A56-47E4-A884-04EC729F6B87}" srcId="{E5B7079E-7A8D-4FDF-B7C6-F5493FF7168E}" destId="{318E07E6-BF27-4AF6-B436-CA10118B218A}" srcOrd="0" destOrd="0" parTransId="{889EF8BD-786F-4005-9B17-E6921C1C61BD}" sibTransId="{79A8FCB4-DF1D-4C66-BC61-717E2497358A}"/>
    <dgm:cxn modelId="{A425F4BA-4588-4278-8793-F546BE8AC848}" srcId="{DEECB615-9AA1-4E21-8D5A-C1BC1671FB4E}" destId="{E5B7079E-7A8D-4FDF-B7C6-F5493FF7168E}" srcOrd="3" destOrd="0" parTransId="{B6F000C1-A1DA-4601-9EED-18CC2DCF2AD7}" sibTransId="{EBE56E0F-6E21-4DB8-9F3C-50C2DFFB66F6}"/>
    <dgm:cxn modelId="{DE7D36DA-2674-46EC-AB58-2151967DBCB8}" type="presOf" srcId="{E5B7079E-7A8D-4FDF-B7C6-F5493FF7168E}" destId="{EEAEAAEE-F11B-4095-A132-41833016B0F4}" srcOrd="1" destOrd="0" presId="urn:microsoft.com/office/officeart/2005/8/layout/process3"/>
    <dgm:cxn modelId="{6C9035DD-E743-4D4D-BD10-54A907953B4D}" type="presOf" srcId="{5B921304-9D35-4496-8F9B-9F707750FEED}" destId="{3EA28BD7-CF5F-4626-A36C-52B7636F5C09}" srcOrd="0" destOrd="0" presId="urn:microsoft.com/office/officeart/2005/8/layout/process3"/>
    <dgm:cxn modelId="{95B632E6-140F-406F-8EEB-80BF119FADB1}" srcId="{BB8AE026-29A9-4139-8312-11F191D62DBC}" destId="{A02C3E8B-0D77-441B-95C0-88E6741B1ACE}" srcOrd="0" destOrd="0" parTransId="{ABE5B5AF-7A76-4A2E-9F50-3D16305A97E8}" sibTransId="{2F81E324-0985-4847-BDCF-D1BB47A3093F}"/>
    <dgm:cxn modelId="{9F9F14EE-75F0-493D-9382-5110EE340337}" type="presOf" srcId="{61CACC6B-6D59-42D6-98BE-87469FE61FC5}" destId="{194D1D0C-739E-4E7E-9E74-CF5F74B8812B}" srcOrd="0" destOrd="0" presId="urn:microsoft.com/office/officeart/2005/8/layout/process3"/>
    <dgm:cxn modelId="{A704C1F9-50F6-40D9-AAF3-2AC74B8330B6}" type="presOf" srcId="{32B1BFD7-7777-4C18-8AB5-55C4D72AD341}" destId="{B5EB0775-E181-4E0B-AE7B-8F642F20B1E4}" srcOrd="1" destOrd="0" presId="urn:microsoft.com/office/officeart/2005/8/layout/process3"/>
    <dgm:cxn modelId="{03FE32FB-23C4-457B-A992-8FE507701CE2}" type="presOf" srcId="{8DC1CD12-D75D-486E-A40C-A311A9A840C2}" destId="{78913B6A-292C-48AD-BAFE-57207D7B595C}" srcOrd="0" destOrd="1" presId="urn:microsoft.com/office/officeart/2005/8/layout/process3"/>
    <dgm:cxn modelId="{B3F7042B-1CF0-41BF-89BB-7CD82B362EBE}" type="presParOf" srcId="{D24D6D0E-AFC4-453F-804E-D0F065CD0175}" destId="{5F87B8A1-B8EB-4A2E-8224-6A042D61E6B9}" srcOrd="0" destOrd="0" presId="urn:microsoft.com/office/officeart/2005/8/layout/process3"/>
    <dgm:cxn modelId="{08A4E144-18F4-43B2-9EF9-75B602962552}" type="presParOf" srcId="{5F87B8A1-B8EB-4A2E-8224-6A042D61E6B9}" destId="{6544BE1D-A775-4458-A65D-6CAB8B7CD9DC}" srcOrd="0" destOrd="0" presId="urn:microsoft.com/office/officeart/2005/8/layout/process3"/>
    <dgm:cxn modelId="{473D647A-006E-4593-B2B5-C5EAB31222C0}" type="presParOf" srcId="{5F87B8A1-B8EB-4A2E-8224-6A042D61E6B9}" destId="{4660EDE8-963D-4C8A-A28D-0698F3B1F72B}" srcOrd="1" destOrd="0" presId="urn:microsoft.com/office/officeart/2005/8/layout/process3"/>
    <dgm:cxn modelId="{B4601CB3-8AD6-4F9D-B120-629C50A2521B}" type="presParOf" srcId="{5F87B8A1-B8EB-4A2E-8224-6A042D61E6B9}" destId="{78913B6A-292C-48AD-BAFE-57207D7B595C}" srcOrd="2" destOrd="0" presId="urn:microsoft.com/office/officeart/2005/8/layout/process3"/>
    <dgm:cxn modelId="{5B8B1DEA-22EF-4B58-80AD-F2911759E9F9}" type="presParOf" srcId="{D24D6D0E-AFC4-453F-804E-D0F065CD0175}" destId="{3EA28BD7-CF5F-4626-A36C-52B7636F5C09}" srcOrd="1" destOrd="0" presId="urn:microsoft.com/office/officeart/2005/8/layout/process3"/>
    <dgm:cxn modelId="{B241B8AB-10A9-4986-9B0B-7AA8DAA5C57E}" type="presParOf" srcId="{3EA28BD7-CF5F-4626-A36C-52B7636F5C09}" destId="{C40D3AA1-DCA0-437C-B2F5-AA082DD74EAC}" srcOrd="0" destOrd="0" presId="urn:microsoft.com/office/officeart/2005/8/layout/process3"/>
    <dgm:cxn modelId="{EE31CDAF-297C-4989-A55E-DA6478BA3BF5}" type="presParOf" srcId="{D24D6D0E-AFC4-453F-804E-D0F065CD0175}" destId="{1D0DEA33-833F-43FF-A141-D424D87E7393}" srcOrd="2" destOrd="0" presId="urn:microsoft.com/office/officeart/2005/8/layout/process3"/>
    <dgm:cxn modelId="{27FAB3BD-88ED-40FA-BA4A-6179052C2BB9}" type="presParOf" srcId="{1D0DEA33-833F-43FF-A141-D424D87E7393}" destId="{C0E00743-DE23-4B74-B169-D4346FBC2BCB}" srcOrd="0" destOrd="0" presId="urn:microsoft.com/office/officeart/2005/8/layout/process3"/>
    <dgm:cxn modelId="{57831B21-173F-469F-A961-A029643EB271}" type="presParOf" srcId="{1D0DEA33-833F-43FF-A141-D424D87E7393}" destId="{50BF5DBC-4A43-400D-99C2-3AE3F98E4E43}" srcOrd="1" destOrd="0" presId="urn:microsoft.com/office/officeart/2005/8/layout/process3"/>
    <dgm:cxn modelId="{DE1BB368-68FA-40F8-8888-D29D79A87150}" type="presParOf" srcId="{1D0DEA33-833F-43FF-A141-D424D87E7393}" destId="{BF2DB53A-D519-4166-AE70-BF6B39E311CC}" srcOrd="2" destOrd="0" presId="urn:microsoft.com/office/officeart/2005/8/layout/process3"/>
    <dgm:cxn modelId="{76682B3F-65ED-4FA7-9728-6445B9BBE788}" type="presParOf" srcId="{D24D6D0E-AFC4-453F-804E-D0F065CD0175}" destId="{C4CA986B-0059-4FC0-A9E4-35E98CAEAD16}" srcOrd="3" destOrd="0" presId="urn:microsoft.com/office/officeart/2005/8/layout/process3"/>
    <dgm:cxn modelId="{FDEA1A88-28ED-4345-A5DE-F534945C4AB7}" type="presParOf" srcId="{C4CA986B-0059-4FC0-A9E4-35E98CAEAD16}" destId="{B5EB0775-E181-4E0B-AE7B-8F642F20B1E4}" srcOrd="0" destOrd="0" presId="urn:microsoft.com/office/officeart/2005/8/layout/process3"/>
    <dgm:cxn modelId="{8C6FBD15-69F0-4955-81A1-EA8C27688A42}" type="presParOf" srcId="{D24D6D0E-AFC4-453F-804E-D0F065CD0175}" destId="{E9C824C5-1CEF-43BD-8552-5F0FC0951F6B}" srcOrd="4" destOrd="0" presId="urn:microsoft.com/office/officeart/2005/8/layout/process3"/>
    <dgm:cxn modelId="{3AF14B1A-C974-4F10-88C7-DB5B82667AC9}" type="presParOf" srcId="{E9C824C5-1CEF-43BD-8552-5F0FC0951F6B}" destId="{12880ADD-8FE9-48E5-AA42-E39FF63ABEE0}" srcOrd="0" destOrd="0" presId="urn:microsoft.com/office/officeart/2005/8/layout/process3"/>
    <dgm:cxn modelId="{D040C8BD-79C9-4554-B458-70483DCDE3DB}" type="presParOf" srcId="{E9C824C5-1CEF-43BD-8552-5F0FC0951F6B}" destId="{0DE6B601-28EA-4D93-9743-9B5EFE6F31DE}" srcOrd="1" destOrd="0" presId="urn:microsoft.com/office/officeart/2005/8/layout/process3"/>
    <dgm:cxn modelId="{BBFC291C-4A94-4F63-99BD-0F1A1F3DC538}" type="presParOf" srcId="{E9C824C5-1CEF-43BD-8552-5F0FC0951F6B}" destId="{194D1D0C-739E-4E7E-9E74-CF5F74B8812B}" srcOrd="2" destOrd="0" presId="urn:microsoft.com/office/officeart/2005/8/layout/process3"/>
    <dgm:cxn modelId="{3061A506-C16F-4E9C-928C-30452C7A5C6E}" type="presParOf" srcId="{D24D6D0E-AFC4-453F-804E-D0F065CD0175}" destId="{0656D717-E532-4EE5-81D5-1066863F664D}" srcOrd="5" destOrd="0" presId="urn:microsoft.com/office/officeart/2005/8/layout/process3"/>
    <dgm:cxn modelId="{CE8AED65-1922-4AEE-87D5-EB73EEDDDC49}" type="presParOf" srcId="{0656D717-E532-4EE5-81D5-1066863F664D}" destId="{B44B8CF2-247B-43AD-9230-BCCDA9D5B40A}" srcOrd="0" destOrd="0" presId="urn:microsoft.com/office/officeart/2005/8/layout/process3"/>
    <dgm:cxn modelId="{16B07FE0-D7E5-4CB0-AB58-3F6ADA74C445}" type="presParOf" srcId="{D24D6D0E-AFC4-453F-804E-D0F065CD0175}" destId="{C9A28A28-A029-4989-BC56-09835937CB78}" srcOrd="6" destOrd="0" presId="urn:microsoft.com/office/officeart/2005/8/layout/process3"/>
    <dgm:cxn modelId="{C39695C7-3BCC-40A5-9BF4-9800EDBC1D78}" type="presParOf" srcId="{C9A28A28-A029-4989-BC56-09835937CB78}" destId="{3393E0C6-9831-4A55-BA92-67129CC4BD95}" srcOrd="0" destOrd="0" presId="urn:microsoft.com/office/officeart/2005/8/layout/process3"/>
    <dgm:cxn modelId="{C564BEB0-9B16-4BD0-9690-8564FEB0ABBB}" type="presParOf" srcId="{C9A28A28-A029-4989-BC56-09835937CB78}" destId="{EEAEAAEE-F11B-4095-A132-41833016B0F4}" srcOrd="1" destOrd="0" presId="urn:microsoft.com/office/officeart/2005/8/layout/process3"/>
    <dgm:cxn modelId="{6432E16F-499D-4CE0-9278-9B2CB28156B9}" type="presParOf" srcId="{C9A28A28-A029-4989-BC56-09835937CB78}" destId="{57BF2F71-FD6B-4AD2-AA2B-1E674393624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60EDE8-963D-4C8A-A28D-0698F3B1F72B}">
      <dsp:nvSpPr>
        <dsp:cNvPr id="0" name=""/>
        <dsp:cNvSpPr/>
      </dsp:nvSpPr>
      <dsp:spPr>
        <a:xfrm>
          <a:off x="3905812" y="34475"/>
          <a:ext cx="1258317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latin typeface="Arial" panose="020B0604020202020204"/>
            </a:rPr>
            <a:t>Feb - March</a:t>
          </a:r>
          <a:endParaRPr lang="en-GB" sz="1100" kern="1200"/>
        </a:p>
      </dsp:txBody>
      <dsp:txXfrm>
        <a:off x="3905812" y="34475"/>
        <a:ext cx="1258317" cy="316800"/>
      </dsp:txXfrm>
    </dsp:sp>
    <dsp:sp modelId="{78913B6A-292C-48AD-BAFE-57207D7B595C}">
      <dsp:nvSpPr>
        <dsp:cNvPr id="0" name=""/>
        <dsp:cNvSpPr/>
      </dsp:nvSpPr>
      <dsp:spPr>
        <a:xfrm>
          <a:off x="4345103" y="368037"/>
          <a:ext cx="1250868" cy="15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/>
            </a:rPr>
            <a:t>Application assessment window – 9</a:t>
          </a:r>
          <a:r>
            <a:rPr lang="en-US" sz="1100" kern="1200" baseline="30000" dirty="0">
              <a:latin typeface="Arial" panose="020B0604020202020204"/>
            </a:rPr>
            <a:t>th</a:t>
          </a:r>
          <a:r>
            <a:rPr lang="en-US" sz="1100" kern="1200" dirty="0">
              <a:latin typeface="Arial" panose="020B0604020202020204"/>
            </a:rPr>
            <a:t> February-27</a:t>
          </a:r>
          <a:r>
            <a:rPr lang="en-US" sz="1100" kern="1200" baseline="30000" dirty="0">
              <a:latin typeface="Arial" panose="020B0604020202020204"/>
            </a:rPr>
            <a:t>th</a:t>
          </a:r>
          <a:r>
            <a:rPr lang="en-US" sz="1100" kern="1200" dirty="0">
              <a:latin typeface="Arial" panose="020B0604020202020204"/>
            </a:rPr>
            <a:t> February*.</a:t>
          </a:r>
          <a:endParaRPr lang="en-GB" sz="1100" kern="1200" dirty="0">
            <a:latin typeface="Arial" panose="020B0604020202020204"/>
          </a:endParaRP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>
              <a:latin typeface="Arial" panose="020B0604020202020204"/>
            </a:rPr>
            <a:t>Independent assessment board to review bids.</a:t>
          </a:r>
        </a:p>
      </dsp:txBody>
      <dsp:txXfrm>
        <a:off x="4381740" y="404674"/>
        <a:ext cx="1177594" cy="1510726"/>
      </dsp:txXfrm>
    </dsp:sp>
    <dsp:sp modelId="{3EA28BD7-CF5F-4626-A36C-52B7636F5C09}">
      <dsp:nvSpPr>
        <dsp:cNvPr id="0" name=""/>
        <dsp:cNvSpPr/>
      </dsp:nvSpPr>
      <dsp:spPr>
        <a:xfrm rot="21492185">
          <a:off x="5904492" y="784928"/>
          <a:ext cx="342575" cy="313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 rot="10800000">
        <a:off x="5904515" y="849059"/>
        <a:ext cx="248590" cy="187970"/>
      </dsp:txXfrm>
    </dsp:sp>
    <dsp:sp modelId="{50BF5DBC-4A43-400D-99C2-3AE3F98E4E43}">
      <dsp:nvSpPr>
        <dsp:cNvPr id="0" name=""/>
        <dsp:cNvSpPr/>
      </dsp:nvSpPr>
      <dsp:spPr>
        <a:xfrm>
          <a:off x="232261" y="166006"/>
          <a:ext cx="1258317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/>
            <a:t>Nov 25 – Jan 26</a:t>
          </a:r>
        </a:p>
      </dsp:txBody>
      <dsp:txXfrm>
        <a:off x="232261" y="166006"/>
        <a:ext cx="1258317" cy="316800"/>
      </dsp:txXfrm>
    </dsp:sp>
    <dsp:sp modelId="{BF2DB53A-D519-4166-AE70-BF6B39E311CC}">
      <dsp:nvSpPr>
        <dsp:cNvPr id="0" name=""/>
        <dsp:cNvSpPr/>
      </dsp:nvSpPr>
      <dsp:spPr>
        <a:xfrm>
          <a:off x="489989" y="479202"/>
          <a:ext cx="1258317" cy="15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>
              <a:latin typeface="Arial" panose="020B0604020202020204"/>
            </a:rPr>
            <a:t>EOI published.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/>
            <a:t>Nov 25 – Jan 26</a:t>
          </a:r>
        </a:p>
        <a:p>
          <a:pPr marL="114300" lvl="2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 dirty="0">
              <a:latin typeface="Arial" panose="020B0604020202020204"/>
            </a:rPr>
            <a:t>EOI published.</a:t>
          </a:r>
        </a:p>
        <a:p>
          <a:pPr marL="114300" lvl="2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100" kern="1200">
              <a:latin typeface="Arial" panose="020B0604020202020204"/>
            </a:rPr>
            <a:t>Market Engagement.</a:t>
          </a:r>
        </a:p>
      </dsp:txBody>
      <dsp:txXfrm>
        <a:off x="526844" y="516057"/>
        <a:ext cx="1184607" cy="1510290"/>
      </dsp:txXfrm>
    </dsp:sp>
    <dsp:sp modelId="{C4CA986B-0059-4FC0-A9E4-35E98CAEAD16}">
      <dsp:nvSpPr>
        <dsp:cNvPr id="0" name=""/>
        <dsp:cNvSpPr/>
      </dsp:nvSpPr>
      <dsp:spPr>
        <a:xfrm rot="21535706">
          <a:off x="1933332" y="792025"/>
          <a:ext cx="332922" cy="313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1933340" y="855561"/>
        <a:ext cx="238937" cy="187970"/>
      </dsp:txXfrm>
    </dsp:sp>
    <dsp:sp modelId="{0DE6B601-28EA-4D93-9743-9B5EFE6F31DE}">
      <dsp:nvSpPr>
        <dsp:cNvPr id="0" name=""/>
        <dsp:cNvSpPr/>
      </dsp:nvSpPr>
      <dsp:spPr>
        <a:xfrm>
          <a:off x="2118625" y="130722"/>
          <a:ext cx="1258317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>
              <a:latin typeface="Arial" panose="020B0604020202020204"/>
            </a:rPr>
            <a:t>14 January 26</a:t>
          </a:r>
          <a:endParaRPr lang="en-GB" sz="1100" kern="1200"/>
        </a:p>
      </dsp:txBody>
      <dsp:txXfrm>
        <a:off x="2118625" y="130722"/>
        <a:ext cx="1258317" cy="316800"/>
      </dsp:txXfrm>
    </dsp:sp>
    <dsp:sp modelId="{194D1D0C-739E-4E7E-9E74-CF5F74B8812B}">
      <dsp:nvSpPr>
        <dsp:cNvPr id="0" name=""/>
        <dsp:cNvSpPr/>
      </dsp:nvSpPr>
      <dsp:spPr>
        <a:xfrm>
          <a:off x="2407207" y="441883"/>
          <a:ext cx="1258317" cy="15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/>
            </a:rPr>
            <a:t>Launch the fund for VCSE applicants.</a:t>
          </a:r>
          <a:endParaRPr lang="en-GB" sz="1100" kern="1200" dirty="0"/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/>
            </a:rPr>
            <a:t>Clarification question window to run until 30</a:t>
          </a:r>
          <a:r>
            <a:rPr lang="en-US" sz="1100" kern="1200" baseline="30000" dirty="0">
              <a:latin typeface="Arial" panose="020B0604020202020204"/>
            </a:rPr>
            <a:t>th</a:t>
          </a:r>
          <a:r>
            <a:rPr lang="en-US" sz="1100" kern="1200" dirty="0">
              <a:latin typeface="Arial" panose="020B0604020202020204"/>
            </a:rPr>
            <a:t> January.</a:t>
          </a:r>
          <a:endParaRPr lang="en-GB" sz="1100" kern="1200" dirty="0"/>
        </a:p>
      </dsp:txBody>
      <dsp:txXfrm>
        <a:off x="2444062" y="478738"/>
        <a:ext cx="1184607" cy="1510290"/>
      </dsp:txXfrm>
    </dsp:sp>
    <dsp:sp modelId="{0656D717-E532-4EE5-81D5-1066863F664D}">
      <dsp:nvSpPr>
        <dsp:cNvPr id="0" name=""/>
        <dsp:cNvSpPr/>
      </dsp:nvSpPr>
      <dsp:spPr>
        <a:xfrm rot="10782836" flipH="1">
          <a:off x="3869889" y="810011"/>
          <a:ext cx="381880" cy="31328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900" kern="1200"/>
        </a:p>
      </dsp:txBody>
      <dsp:txXfrm>
        <a:off x="3869890" y="872903"/>
        <a:ext cx="287895" cy="187970"/>
      </dsp:txXfrm>
    </dsp:sp>
    <dsp:sp modelId="{EEAEAAEE-F11B-4095-A132-41833016B0F4}">
      <dsp:nvSpPr>
        <dsp:cNvPr id="0" name=""/>
        <dsp:cNvSpPr/>
      </dsp:nvSpPr>
      <dsp:spPr>
        <a:xfrm>
          <a:off x="6063168" y="180428"/>
          <a:ext cx="1258317" cy="475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41910" numCol="1" spcCol="1270" anchor="t" anchorCtr="0">
          <a:noAutofit/>
        </a:bodyPr>
        <a:lstStyle/>
        <a:p>
          <a:pPr marL="0" lvl="0" indent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>
              <a:latin typeface="Arial" panose="020B0604020202020204"/>
            </a:rPr>
            <a:t>March/April 26</a:t>
          </a:r>
        </a:p>
      </dsp:txBody>
      <dsp:txXfrm>
        <a:off x="6063168" y="180428"/>
        <a:ext cx="1258317" cy="316800"/>
      </dsp:txXfrm>
    </dsp:sp>
    <dsp:sp modelId="{57BF2F71-FD6B-4AD2-AA2B-1E6743936244}">
      <dsp:nvSpPr>
        <dsp:cNvPr id="0" name=""/>
        <dsp:cNvSpPr/>
      </dsp:nvSpPr>
      <dsp:spPr>
        <a:xfrm>
          <a:off x="6320896" y="497228"/>
          <a:ext cx="1258317" cy="158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t" anchorCtr="0">
          <a:noAutofit/>
        </a:bodyPr>
        <a:lstStyle/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/>
            </a:rPr>
            <a:t>Grants Awarded to successful orgs – notified 19</a:t>
          </a:r>
          <a:r>
            <a:rPr lang="en-US" sz="1100" kern="1200" baseline="30000" dirty="0">
              <a:latin typeface="Arial" panose="020B0604020202020204"/>
            </a:rPr>
            <a:t>th</a:t>
          </a:r>
          <a:r>
            <a:rPr lang="en-US" sz="1100" kern="1200" dirty="0">
              <a:latin typeface="Arial" panose="020B0604020202020204"/>
            </a:rPr>
            <a:t>-26</a:t>
          </a:r>
          <a:r>
            <a:rPr lang="en-US" sz="1100" kern="1200" baseline="30000" dirty="0">
              <a:latin typeface="Arial" panose="020B0604020202020204"/>
            </a:rPr>
            <a:t>th</a:t>
          </a:r>
          <a:r>
            <a:rPr lang="en-US" sz="1100" kern="1200" dirty="0">
              <a:latin typeface="Arial" panose="020B0604020202020204"/>
            </a:rPr>
            <a:t> March.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>
              <a:latin typeface="Arial" panose="020B0604020202020204"/>
            </a:rPr>
            <a:t>MOUs signed.</a:t>
          </a:r>
        </a:p>
        <a:p>
          <a:pPr marL="57150" lvl="1" indent="-57150" algn="l" defTabSz="4889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100" kern="1200" dirty="0">
              <a:latin typeface="Arial" panose="020B0604020202020204"/>
            </a:rPr>
            <a:t>First tranche of funding asap.</a:t>
          </a:r>
        </a:p>
      </dsp:txBody>
      <dsp:txXfrm>
        <a:off x="6357751" y="534083"/>
        <a:ext cx="1184607" cy="1510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9E37C-DD1A-4073-B30C-386131B90569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C676B2-F24C-455B-A0FE-DDE7C0C01D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96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- APCC</a:t>
            </a:r>
          </a:p>
          <a:p>
            <a:r>
              <a:rPr lang="en-GB" dirty="0"/>
              <a:t>-Quarterly meetings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676B2-F24C-455B-A0FE-DDE7C0C01D9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9955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 AI recording please.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676B2-F24C-455B-A0FE-DDE7C0C01D9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92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u="sng" dirty="0"/>
              <a:t>New public health approach;</a:t>
            </a:r>
          </a:p>
          <a:p>
            <a:endParaRPr lang="en-GB" dirty="0"/>
          </a:p>
          <a:p>
            <a:pPr marL="0" indent="0">
              <a:lnSpc>
                <a:spcPct val="90000"/>
              </a:lnSpc>
              <a:spcAft>
                <a:spcPts val="1200"/>
              </a:spcAft>
            </a:pPr>
            <a:r>
              <a:rPr lang="en-GB" b="1" dirty="0"/>
              <a:t>Shift to a unified public health model.</a:t>
            </a:r>
            <a:endParaRPr lang="en-US" dirty="0"/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GB" b="1" dirty="0"/>
              <a:t>Focus on reducing risk factors and strengthening protective factors.</a:t>
            </a:r>
            <a:endParaRPr lang="en-US" dirty="0"/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GB" b="1" dirty="0"/>
              <a:t>Equity-driven: targeting communities disproportionately affected.</a:t>
            </a:r>
            <a:endParaRPr lang="en-US" dirty="0"/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GB" b="1" dirty="0"/>
              <a:t>Prevention at population level alongside targeted interventions.</a:t>
            </a:r>
            <a:endParaRPr lang="en-US" dirty="0"/>
          </a:p>
          <a:p>
            <a:pPr marL="0" lvl="1" indent="0">
              <a:lnSpc>
                <a:spcPct val="90000"/>
              </a:lnSpc>
              <a:spcAft>
                <a:spcPts val="600"/>
              </a:spcAft>
            </a:pPr>
            <a:endParaRPr lang="en-GB" dirty="0"/>
          </a:p>
          <a:p>
            <a:pPr marL="0" indent="0">
              <a:lnSpc>
                <a:spcPct val="90000"/>
              </a:lnSpc>
              <a:spcAft>
                <a:spcPts val="1200"/>
              </a:spcAft>
            </a:pPr>
            <a:r>
              <a:rPr lang="en-GB" b="1" dirty="0"/>
              <a:t>Clear pathways connecting activities → outputs → outcomes → long-term impact.</a:t>
            </a:r>
            <a:endParaRPr lang="en-US" dirty="0"/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GB" b="1" dirty="0"/>
              <a:t>Strengthens evidence base for effective prevention.</a:t>
            </a:r>
            <a:endParaRPr lang="en-US" dirty="0"/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GB" b="1" dirty="0"/>
              <a:t>Supports consistent monitoring across all funded organisations.</a:t>
            </a:r>
            <a:endParaRPr lang="en-US" dirty="0"/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GB" b="1" dirty="0"/>
              <a:t>Improves national understanding of ‘what works’ in gambling harm prevention.</a:t>
            </a:r>
            <a:endParaRPr lang="en-US" dirty="0"/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endParaRPr lang="en-GB" dirty="0"/>
          </a:p>
          <a:p>
            <a:pPr marL="0" indent="0">
              <a:lnSpc>
                <a:spcPct val="90000"/>
              </a:lnSpc>
              <a:spcAft>
                <a:spcPts val="1200"/>
              </a:spcAft>
            </a:pPr>
            <a:r>
              <a:rPr lang="en-GB" b="1" dirty="0"/>
              <a:t>Standardised reporting creates national insights.</a:t>
            </a:r>
            <a:endParaRPr lang="en-US" dirty="0"/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GB" b="1" dirty="0"/>
              <a:t>VCSEs supported to develop evaluation skills and data capability.</a:t>
            </a:r>
            <a:endParaRPr lang="en-US" dirty="0"/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GB" b="1" dirty="0"/>
              <a:t>Learning shared across the sector to scale effective interventions.</a:t>
            </a:r>
            <a:endParaRPr lang="en-US" dirty="0"/>
          </a:p>
          <a:p>
            <a:pPr marL="285750" lvl="1" indent="-285750">
              <a:lnSpc>
                <a:spcPct val="90000"/>
              </a:lnSpc>
              <a:spcAft>
                <a:spcPts val="600"/>
              </a:spcAft>
              <a:buFont typeface="Arial,Sans-Serif"/>
              <a:buChar char="•"/>
            </a:pPr>
            <a:r>
              <a:rPr lang="en-GB" b="1" dirty="0"/>
              <a:t>Creates foundation for long-term commissioning under the levy.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676B2-F24C-455B-A0FE-DDE7C0C01D9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986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"/>
              <a:buChar char="-"/>
            </a:pPr>
            <a:endParaRPr lang="en-US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676B2-F24C-455B-A0FE-DDE7C0C01D9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36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Calibri,Sans-Serif"/>
              <a:buChar char="-"/>
            </a:pPr>
            <a:r>
              <a:rPr lang="en-US"/>
              <a:t>Successful EOI process, not a prerequisite</a:t>
            </a:r>
          </a:p>
          <a:p>
            <a:pPr marL="285750" indent="-285750">
              <a:buFont typeface="Calibri,Sans-Serif"/>
              <a:buChar char="-"/>
            </a:pPr>
            <a:r>
              <a:rPr lang="en-US"/>
              <a:t>Keen to ensure we are offering an opportunity that meets the expertise within the system to understand what works well, as well as providing scope to try new approaches. 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Calibri,Sans-Serif"/>
              <a:buChar char="-"/>
            </a:pPr>
            <a:r>
              <a:rPr lang="en-US"/>
              <a:t>We have kept the fund broadly open and it </a:t>
            </a:r>
            <a:r>
              <a:rPr lang="en-US" err="1"/>
              <a:t>centres</a:t>
            </a:r>
            <a:r>
              <a:rPr lang="en-US"/>
              <a:t> around meeting these three objectives. In order to really understand the work and plans of orgs.</a:t>
            </a:r>
            <a:endParaRPr lang="en-GB"/>
          </a:p>
          <a:p>
            <a:pPr marL="285750" indent="-285750">
              <a:buFont typeface="Calibri,Sans-Serif"/>
              <a:buChar char="-"/>
            </a:pPr>
            <a:r>
              <a:rPr lang="en-US"/>
              <a:t>Guidance for applicants and supporting documents to provide greater opportunities for detail and scoring.  we have provided a project proposal and a budget tool on this round to also provide some due diligence. The </a:t>
            </a:r>
            <a:r>
              <a:rPr lang="en-US" err="1"/>
              <a:t>DoI</a:t>
            </a:r>
            <a:r>
              <a:rPr lang="en-US"/>
              <a:t> is key for demonstrating our move to the public health approach and we have done our best to provide as much support as possible by providing guidance and a FAQ doc.</a:t>
            </a:r>
            <a:endParaRPr lang="en-GB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676B2-F24C-455B-A0FE-DDE7C0C01D9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4985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i="1"/>
              <a:t>In the event of a tie, assuming  all other criteria are met, it may be necessary to assess applicants’ previous revenue streams to determine the most appropriate organisation to fund, with a view to moving towards a prevention programme that is independent of industry influence.  We will be publishing our approach to scoring.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C676B2-F24C-455B-A0FE-DDE7C0C01D9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600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928022c7f5_0_2:notes"/>
          <p:cNvSpPr txBox="1">
            <a:spLocks noGrp="1"/>
          </p:cNvSpPr>
          <p:nvPr>
            <p:ph type="body" idx="1"/>
          </p:nvPr>
        </p:nvSpPr>
        <p:spPr>
          <a:xfrm>
            <a:off x="685800" y="4400640"/>
            <a:ext cx="5486400" cy="36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g3928022c7f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Standard title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EC7EF-95E1-3D44-A982-BC7A3E9C61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7560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4981D-FCBB-3253-2A68-B09C37C52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B888E8-869B-FACD-AE4F-4901B6BD39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82B65D-CB31-9FEE-0C3B-87A4055DC7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GB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Plain slide with subhead and bullets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A83B5-2B28-E1E7-2AB5-B821C1C7A9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EC7EF-95E1-3D44-A982-BC7A3E9C617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8085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D5BD3F4-D768-43C8-BBC2-CF998C2D52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79"/>
          <a:stretch/>
        </p:blipFill>
        <p:spPr>
          <a:xfrm>
            <a:off x="1" y="1946225"/>
            <a:ext cx="12183535" cy="491177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F3EE83-9BB9-481D-8395-69C4DB5CDE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0374" y="2549668"/>
            <a:ext cx="9144000" cy="563231"/>
          </a:xfrm>
        </p:spPr>
        <p:txBody>
          <a:bodyPr anchor="t" anchorCtr="0">
            <a:spAutoFit/>
          </a:bodyPr>
          <a:lstStyle>
            <a:lvl1pPr algn="l">
              <a:defRPr sz="3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Presentation Heading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6283A4-33DB-4552-9007-D12033D1E1C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0374" y="4156220"/>
            <a:ext cx="9144000" cy="369332"/>
          </a:xfrm>
        </p:spPr>
        <p:txBody>
          <a:bodyPr>
            <a:spAutoFit/>
          </a:bodyPr>
          <a:lstStyle>
            <a:lvl1pPr marL="0" indent="0" algn="l">
              <a:buNone/>
              <a:defRPr sz="20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Presented by/Sub-heading style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FDDB99-4A42-4713-B148-1FC5187A093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0275" y="5671367"/>
            <a:ext cx="4057650" cy="286232"/>
          </a:xfrm>
        </p:spPr>
        <p:txBody>
          <a:bodyPr anchor="b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Published DD Month YYYY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48F88A-EA79-A71A-A5F1-D18567080D2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30" y="155541"/>
            <a:ext cx="2415066" cy="179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683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00B1E-7CC5-4A29-9FDA-CA9B202B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8D207-F256-473F-8ACD-7992ADD82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9864E7-4D70-4211-A41C-CD2456D5D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C231D-00C0-4BA4-8EC1-A2C808CE3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A8E4A4-9320-483B-B798-ADCC1CC29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986126-FD90-D42D-50FD-9970A0B1BC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19024"/>
            <a:ext cx="12192001" cy="538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014EBD-FB3C-177E-3934-5100012790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32286" r="6064" b="32286"/>
          <a:stretch/>
        </p:blipFill>
        <p:spPr>
          <a:xfrm>
            <a:off x="548070" y="6428374"/>
            <a:ext cx="3867950" cy="2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29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46B65-0149-4100-B804-D2C789D96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46C89B-BCF7-4515-83E9-A3C71E965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3B3E4-DD4B-4F60-B675-7EE726FC7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5A4386-6EBC-49F7-B127-B0EBBFF21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2BCA2-9676-4B81-BB26-14FE0592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6EB0C4-79B2-AAAB-7A48-119601305C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19024"/>
            <a:ext cx="12192001" cy="538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D60F6D-04DC-3A51-06B9-9A282D9514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32286" r="6064" b="32286"/>
          <a:stretch/>
        </p:blipFill>
        <p:spPr>
          <a:xfrm>
            <a:off x="548070" y="6428374"/>
            <a:ext cx="3867950" cy="2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73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F6847-70BD-4D90-B4D7-F865C7C9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C9E28C-4E16-4B39-B317-EACADEF607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58A1F-8F81-4146-95DA-CEF409E4C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B3909-B62E-4B51-9259-87A8A02A1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5176F4-64E6-BBC5-6466-2F57F0D8BA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19024"/>
            <a:ext cx="12192001" cy="538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E4970DD-AB19-32D3-2121-591C09C168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32286" r="6064" b="32286"/>
          <a:stretch/>
        </p:blipFill>
        <p:spPr>
          <a:xfrm>
            <a:off x="548070" y="6428374"/>
            <a:ext cx="3867950" cy="2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141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E0E009-FA67-4DB0-9941-4B016B5404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6841E8-6B80-423A-957E-5BF4233842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BF63B-FEF9-4C03-9300-380CF7AC0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3D3F4-F8DF-4316-93E5-D3A857F7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8253D0-DD7E-2412-BA62-2A863C3C6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19024"/>
            <a:ext cx="12192001" cy="53897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74B09C-170B-E381-1BCF-C418230C39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32286" r="6064" b="32286"/>
          <a:stretch/>
        </p:blipFill>
        <p:spPr>
          <a:xfrm>
            <a:off x="548070" y="6428374"/>
            <a:ext cx="3867950" cy="2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402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1DCB-8595-466D-91F9-A3A35B4C0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72557-3AB6-4C0C-B165-4709B366FB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328C0B-08E4-4375-BF6C-4AD2EA2122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014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page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id="{6B6993FF-005E-4D25-A3C3-E79278D0D407}"/>
              </a:ext>
            </a:extLst>
          </p:cNvPr>
          <p:cNvSpPr/>
          <p:nvPr/>
        </p:nvSpPr>
        <p:spPr>
          <a:xfrm flipV="1">
            <a:off x="522515" y="2004602"/>
            <a:ext cx="11005453" cy="4240923"/>
          </a:xfrm>
          <a:custGeom>
            <a:avLst>
              <a:gd name="f9" fmla="val 16667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16667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00A18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 dirty="0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15279F-6C9F-4A37-B0A4-D9C967D104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84154" y="1258064"/>
            <a:ext cx="495300" cy="247650"/>
          </a:xfrm>
          <a:prstGeom prst="rect">
            <a:avLst/>
          </a:prstGeom>
        </p:spPr>
      </p:pic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459DB0EF-E50A-4A80-8617-483FDB81995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44379" y="6425108"/>
            <a:ext cx="759692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2B15A99-32D5-48D2-9AB1-A17973B7257B}" type="slidenum"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AA3D53-03DB-0E65-DDF0-FF797546B7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5" y="18383"/>
            <a:ext cx="2538580" cy="18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615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HSC heading &amp; text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>
            <a:extLst>
              <a:ext uri="{FF2B5EF4-FFF2-40B4-BE49-F238E27FC236}">
                <a16:creationId xmlns:a16="http://schemas.microsoft.com/office/drawing/2014/main" id="{F5309773-F1F7-46DF-B2D1-D3B0BA48C8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957" b="50000"/>
          <a:stretch>
            <a:fillRect/>
          </a:stretch>
        </p:blipFill>
        <p:spPr>
          <a:xfrm>
            <a:off x="0" y="6186162"/>
            <a:ext cx="12191996" cy="6718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22432A31-4881-4C3E-94BA-A83C7826833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57905" y="1204840"/>
            <a:ext cx="11446166" cy="4652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  <a:lvl2pPr marR="0" lvl="1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2pPr>
            <a:lvl3pPr marR="0" lvl="2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3pPr>
            <a:lvl4pPr marR="0" lvl="3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4pPr>
            <a:lvl5pPr marR="0" lvl="4" fontAlgn="auto">
              <a:spcAft>
                <a:spcPts val="0"/>
              </a:spcAft>
              <a:buSzPct val="100000"/>
              <a:buFont typeface="Arial" pitchFamily="34"/>
              <a:tabLst/>
              <a:defRPr lang="en-US" b="0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3035BC4-0122-426B-903F-EB53B073436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357192" y="236857"/>
            <a:ext cx="11447465" cy="90487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3600" b="1" i="0" u="none" strike="noStrike" cap="none" spc="0" baseline="0">
                <a:solidFill>
                  <a:srgbClr val="000000"/>
                </a:solidFill>
                <a:uFillTx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30745C10-7CAF-443D-8946-45F86F7BDB4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663732" y="6356351"/>
            <a:ext cx="5161282" cy="3651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endParaRPr lang="en-GB" dirty="0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C1CB30E-51B9-4F8C-BC47-94116E7611F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44379" y="6356351"/>
            <a:ext cx="759692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8077943-3D51-438C-8FB7-BEE503748A1B}" type="slidenum">
              <a:t>‹#›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E71907-510E-C075-46FE-ACC5ECACDF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32286" r="6064" b="32286"/>
          <a:stretch/>
        </p:blipFill>
        <p:spPr>
          <a:xfrm>
            <a:off x="439655" y="6335064"/>
            <a:ext cx="5004712" cy="3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704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ection break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id="{D1DBAAA7-F4B9-4A4A-81BF-531A8E1BCFED}"/>
              </a:ext>
            </a:extLst>
          </p:cNvPr>
          <p:cNvSpPr/>
          <p:nvPr/>
        </p:nvSpPr>
        <p:spPr>
          <a:xfrm flipV="1">
            <a:off x="593271" y="538836"/>
            <a:ext cx="11005453" cy="5551245"/>
          </a:xfrm>
          <a:custGeom>
            <a:avLst>
              <a:gd name="f9" fmla="val 16667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16667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00A18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DB72D255-2FF2-4FD6-BF47-836081E5416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38474" y="2869816"/>
            <a:ext cx="8743950" cy="559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3600" b="1" i="0" u="none" strike="noStrike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49B5E735-5678-427C-8AFF-16F3D81FCDD9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38474" y="3717520"/>
            <a:ext cx="8743950" cy="55918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1">
            <a:extLst>
              <a:ext uri="{FF2B5EF4-FFF2-40B4-BE49-F238E27FC236}">
                <a16:creationId xmlns:a16="http://schemas.microsoft.com/office/drawing/2014/main" id="{7F49E0A3-A70B-409B-870E-309C59814DD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663732" y="6356351"/>
            <a:ext cx="5161282" cy="3651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endParaRPr lang="en-GB" dirty="0"/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B6AEF92-7B8A-43C0-BC19-874A70820D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44379" y="6425108"/>
            <a:ext cx="759692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2B15A99-32D5-48D2-9AB1-A17973B7257B}" type="slidenum"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FF907C-C5A2-366C-B24A-8623222E8A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32286" r="6064" b="32286"/>
          <a:stretch/>
        </p:blipFill>
        <p:spPr>
          <a:xfrm>
            <a:off x="439655" y="6335064"/>
            <a:ext cx="5004712" cy="38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98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HSC large text 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>
            <a:extLst>
              <a:ext uri="{FF2B5EF4-FFF2-40B4-BE49-F238E27FC236}">
                <a16:creationId xmlns:a16="http://schemas.microsoft.com/office/drawing/2014/main" id="{A032D987-D47B-4682-B42F-2068EC276A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57" b="50000"/>
          <a:stretch>
            <a:fillRect/>
          </a:stretch>
        </p:blipFill>
        <p:spPr>
          <a:xfrm>
            <a:off x="0" y="6186162"/>
            <a:ext cx="12191996" cy="6718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" name="Rectangle: Diagonal Corners Rounded 6">
            <a:extLst>
              <a:ext uri="{FF2B5EF4-FFF2-40B4-BE49-F238E27FC236}">
                <a16:creationId xmlns:a16="http://schemas.microsoft.com/office/drawing/2014/main" id="{A1D7C8C6-18BC-486A-87AC-BCB0A6D899B6}"/>
              </a:ext>
            </a:extLst>
          </p:cNvPr>
          <p:cNvSpPr/>
          <p:nvPr/>
        </p:nvSpPr>
        <p:spPr>
          <a:xfrm flipV="1">
            <a:off x="404905" y="432602"/>
            <a:ext cx="11416146" cy="5421084"/>
          </a:xfrm>
          <a:custGeom>
            <a:avLst>
              <a:gd name="f9" fmla="val 16667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16667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00A18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Footer Placeholder 1">
            <a:extLst>
              <a:ext uri="{FF2B5EF4-FFF2-40B4-BE49-F238E27FC236}">
                <a16:creationId xmlns:a16="http://schemas.microsoft.com/office/drawing/2014/main" id="{88EC960A-7453-4E87-B8A8-C794E60E50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5663732" y="6356351"/>
            <a:ext cx="5161282" cy="365129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endParaRPr lang="en-GB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78007425-7485-421F-8556-1610521BC3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>
          <a:xfrm>
            <a:off x="11044379" y="6356351"/>
            <a:ext cx="759692" cy="36512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C2B15A99-32D5-48D2-9AB1-A17973B7257B}" type="slidenum">
              <a:t>‹#›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952F9A-BEAC-4493-AEC0-C7E834A588B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8626" y="901414"/>
            <a:ext cx="10405919" cy="563231"/>
          </a:xfrm>
        </p:spPr>
        <p:txBody>
          <a:bodyPr>
            <a:spAutoFit/>
          </a:bodyPr>
          <a:lstStyle>
            <a:lvl1pPr marL="0" indent="0">
              <a:buNone/>
              <a:defRPr sz="3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Large text page</a:t>
            </a:r>
          </a:p>
        </p:txBody>
      </p:sp>
    </p:spTree>
    <p:extLst>
      <p:ext uri="{BB962C8B-B14F-4D97-AF65-F5344CB8AC3E}">
        <p14:creationId xmlns:p14="http://schemas.microsoft.com/office/powerpoint/2010/main" val="4021490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ustom Layout">
    <p:bg>
      <p:bgPr>
        <a:solidFill>
          <a:srgbClr val="FF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4">
            <a:extLst>
              <a:ext uri="{FF2B5EF4-FFF2-40B4-BE49-F238E27FC236}">
                <a16:creationId xmlns:a16="http://schemas.microsoft.com/office/drawing/2014/main" id="{E28E3FE4-7C0A-4AA6-AFE1-3A10239D3207}"/>
              </a:ext>
            </a:extLst>
          </p:cNvPr>
          <p:cNvSpPr/>
          <p:nvPr/>
        </p:nvSpPr>
        <p:spPr>
          <a:xfrm flipV="1">
            <a:off x="522515" y="2093379"/>
            <a:ext cx="11005453" cy="4240923"/>
          </a:xfrm>
          <a:custGeom>
            <a:avLst>
              <a:gd name="f9" fmla="val 16667"/>
              <a:gd name="f10" fmla="val 0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ss"/>
              <a:gd name="f8" fmla="val 0"/>
              <a:gd name="f9" fmla="val 16667"/>
              <a:gd name="f10" fmla="val 0"/>
              <a:gd name="f11" fmla="abs f5"/>
              <a:gd name="f12" fmla="abs f6"/>
              <a:gd name="f13" fmla="abs f7"/>
              <a:gd name="f14" fmla="val f8"/>
              <a:gd name="f15" fmla="val f9"/>
              <a:gd name="f16" fmla="val f10"/>
              <a:gd name="f17" fmla="?: f11 f5 1"/>
              <a:gd name="f18" fmla="?: f12 f6 1"/>
              <a:gd name="f19" fmla="?: f13 f7 1"/>
              <a:gd name="f20" fmla="*/ f17 1 21600"/>
              <a:gd name="f21" fmla="*/ f18 1 21600"/>
              <a:gd name="f22" fmla="*/ 21600 f17 1"/>
              <a:gd name="f23" fmla="*/ 21600 f18 1"/>
              <a:gd name="f24" fmla="min f21 f20"/>
              <a:gd name="f25" fmla="*/ f22 1 f19"/>
              <a:gd name="f26" fmla="*/ f23 1 f19"/>
              <a:gd name="f27" fmla="val f25"/>
              <a:gd name="f28" fmla="val f26"/>
              <a:gd name="f29" fmla="*/ f14 f24 1"/>
              <a:gd name="f30" fmla="+- f28 0 f14"/>
              <a:gd name="f31" fmla="+- f27 0 f14"/>
              <a:gd name="f32" fmla="*/ f27 f24 1"/>
              <a:gd name="f33" fmla="*/ f28 f24 1"/>
              <a:gd name="f34" fmla="min f31 f30"/>
              <a:gd name="f35" fmla="*/ f34 f15 1"/>
              <a:gd name="f36" fmla="*/ f34 f16 1"/>
              <a:gd name="f37" fmla="*/ f35 1 100000"/>
              <a:gd name="f38" fmla="*/ f36 1 100000"/>
              <a:gd name="f39" fmla="+- f28 0 f37"/>
              <a:gd name="f40" fmla="+- f27 0 f38"/>
              <a:gd name="f41" fmla="*/ f37 29289 1"/>
              <a:gd name="f42" fmla="*/ f38 29289 1"/>
              <a:gd name="f43" fmla="*/ f37 f24 1"/>
              <a:gd name="f44" fmla="*/ f38 f24 1"/>
              <a:gd name="f45" fmla="*/ f41 1 100000"/>
              <a:gd name="f46" fmla="*/ f42 1 100000"/>
              <a:gd name="f47" fmla="*/ f40 f24 1"/>
              <a:gd name="f48" fmla="*/ f39 f24 1"/>
              <a:gd name="f49" fmla="+- f45 0 f46"/>
              <a:gd name="f50" fmla="?: f49 f45 f46"/>
              <a:gd name="f51" fmla="+- f27 0 f50"/>
              <a:gd name="f52" fmla="+- f28 0 f50"/>
              <a:gd name="f53" fmla="*/ f50 f24 1"/>
              <a:gd name="f54" fmla="*/ f51 f24 1"/>
              <a:gd name="f55" fmla="*/ f52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3" t="f53" r="f54" b="f55"/>
            <a:pathLst>
              <a:path>
                <a:moveTo>
                  <a:pt x="f43" y="f29"/>
                </a:moveTo>
                <a:lnTo>
                  <a:pt x="f47" y="f29"/>
                </a:lnTo>
                <a:arcTo wR="f44" hR="f44" stAng="f4" swAng="f3"/>
                <a:lnTo>
                  <a:pt x="f32" y="f48"/>
                </a:lnTo>
                <a:arcTo wR="f43" hR="f43" stAng="f8" swAng="f3"/>
                <a:lnTo>
                  <a:pt x="f44" y="f33"/>
                </a:lnTo>
                <a:arcTo wR="f44" hR="f44" stAng="f3" swAng="f3"/>
                <a:lnTo>
                  <a:pt x="f29" y="f43"/>
                </a:lnTo>
                <a:arcTo wR="f43" hR="f43" stAng="f2" swAng="f3"/>
                <a:close/>
              </a:path>
            </a:pathLst>
          </a:custGeom>
          <a:noFill/>
          <a:ln w="38103" cap="flat">
            <a:solidFill>
              <a:srgbClr val="00A188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0" cap="none" spc="0" baseline="0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9AD86CED-9A73-450C-A71B-47B526E2A868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44573" y="2503490"/>
            <a:ext cx="9231316" cy="9255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32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84B16E31-4CE8-4D5F-8E29-D7D65EF70AA2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44573" y="3662309"/>
            <a:ext cx="9231316" cy="9255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2400" b="1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56F0A68-F520-4BB3-B9B5-8E2472B72995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44573" y="4821128"/>
            <a:ext cx="9231316" cy="92550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fontAlgn="auto">
              <a:spcAft>
                <a:spcPts val="0"/>
              </a:spcAft>
              <a:buNone/>
              <a:tabLst/>
              <a:defRPr lang="en-US" sz="1800" b="0" i="0" u="none" strike="noStrike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E6E337-E03E-45FD-8D8C-328F4299B3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91513" y="598951"/>
            <a:ext cx="1314306" cy="12277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FD4559-35A6-17C6-8A5D-A4CA135240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75" y="18383"/>
            <a:ext cx="2538580" cy="188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865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FCC9-C3AF-4E08-A905-07A58A84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6163" cy="844839"/>
          </a:xfrm>
        </p:spPr>
        <p:txBody>
          <a:bodyPr anchor="t" anchorCtr="0">
            <a:normAutofit/>
          </a:bodyPr>
          <a:lstStyle>
            <a:lvl1pPr>
              <a:defRPr lang="en-GB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DBA4-4D5B-4377-BB63-5EFB26E87B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999" y="1440000"/>
            <a:ext cx="11446163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0800" indent="-228600"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E29FC-0AE3-49EE-B903-BD5846EC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60EB-FBD0-41A4-B8B2-4945FC5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22EFF86-1653-D4B1-BEF5-25E03B11AC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19024"/>
            <a:ext cx="12192001" cy="538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20CD9C-0482-4FCA-8D27-FA8381DF18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32286" r="6064" b="32286"/>
          <a:stretch/>
        </p:blipFill>
        <p:spPr>
          <a:xfrm>
            <a:off x="548070" y="6428374"/>
            <a:ext cx="3867950" cy="2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41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, content, basic text one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32DDCA5-A307-96EA-64A8-CCBA8E5F6393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7413" y="3166643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2708" y="2106000"/>
            <a:ext cx="7632000" cy="40264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add text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442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74A26B3-AA54-E4E3-F815-2DD0B5B502BC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98E9D71-498A-0294-DB92-FA8A4596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8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68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5400" b="1" spc="-3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0" y="3600000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8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4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357188" indent="0">
              <a:buNone/>
              <a:defRPr>
                <a:solidFill>
                  <a:schemeClr val="accent2"/>
                </a:solidFill>
              </a:defRPr>
            </a:lvl2pPr>
            <a:lvl3pPr marL="714375" indent="0">
              <a:buNone/>
              <a:defRPr>
                <a:solidFill>
                  <a:schemeClr val="accent2"/>
                </a:solidFill>
              </a:defRPr>
            </a:lvl3pPr>
            <a:lvl4pPr marL="1081087" indent="0">
              <a:buNone/>
              <a:defRPr>
                <a:solidFill>
                  <a:schemeClr val="accent2"/>
                </a:solidFill>
              </a:defRPr>
            </a:lvl4pPr>
            <a:lvl5pPr marL="1438275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2" y="5486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591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68E66E-4300-C34D-B490-E2E6A73E585A}"/>
              </a:ext>
            </a:extLst>
          </p:cNvPr>
          <p:cNvSpPr/>
          <p:nvPr userDrawn="1"/>
        </p:nvSpPr>
        <p:spPr>
          <a:xfrm>
            <a:off x="3830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37980B-A75B-014B-A7A8-965882204640}"/>
              </a:ext>
            </a:extLst>
          </p:cNvPr>
          <p:cNvSpPr/>
          <p:nvPr userDrawn="1"/>
        </p:nvSpPr>
        <p:spPr>
          <a:xfrm>
            <a:off x="1534525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8B5FF7D-C2EF-9E4C-A4CF-A835052E5DF8}"/>
              </a:ext>
            </a:extLst>
          </p:cNvPr>
          <p:cNvSpPr/>
          <p:nvPr userDrawn="1"/>
        </p:nvSpPr>
        <p:spPr>
          <a:xfrm>
            <a:off x="2685992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77481C1-F4F0-BE4E-B991-152BB9620270}"/>
              </a:ext>
            </a:extLst>
          </p:cNvPr>
          <p:cNvSpPr/>
          <p:nvPr userDrawn="1"/>
        </p:nvSpPr>
        <p:spPr>
          <a:xfrm>
            <a:off x="3837459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C860F-BE8A-634D-9A96-33CE6D96B9F0}"/>
              </a:ext>
            </a:extLst>
          </p:cNvPr>
          <p:cNvSpPr/>
          <p:nvPr userDrawn="1"/>
        </p:nvSpPr>
        <p:spPr>
          <a:xfrm>
            <a:off x="4988926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FA913FF-786C-1944-BF18-E9AB064B3444}"/>
              </a:ext>
            </a:extLst>
          </p:cNvPr>
          <p:cNvSpPr/>
          <p:nvPr userDrawn="1"/>
        </p:nvSpPr>
        <p:spPr>
          <a:xfrm>
            <a:off x="6140393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22D839-E390-8340-B649-B4FC5A6CFD70}"/>
              </a:ext>
            </a:extLst>
          </p:cNvPr>
          <p:cNvSpPr/>
          <p:nvPr userDrawn="1"/>
        </p:nvSpPr>
        <p:spPr>
          <a:xfrm>
            <a:off x="7291860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0EE3D-EEFC-874A-A65B-DDDE03FC3221}"/>
              </a:ext>
            </a:extLst>
          </p:cNvPr>
          <p:cNvSpPr/>
          <p:nvPr userDrawn="1"/>
        </p:nvSpPr>
        <p:spPr>
          <a:xfrm>
            <a:off x="8443327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A667BF2-B8EF-D949-9F15-FC3B3099AD58}"/>
              </a:ext>
            </a:extLst>
          </p:cNvPr>
          <p:cNvSpPr/>
          <p:nvPr userDrawn="1"/>
        </p:nvSpPr>
        <p:spPr>
          <a:xfrm>
            <a:off x="9594794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7201170-3375-514F-99C2-E37C6903968A}"/>
              </a:ext>
            </a:extLst>
          </p:cNvPr>
          <p:cNvSpPr/>
          <p:nvPr userDrawn="1"/>
        </p:nvSpPr>
        <p:spPr>
          <a:xfrm>
            <a:off x="10746258" y="1811216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E67BC68-4FB2-EE4A-A33E-6A7AF0CF413F}"/>
              </a:ext>
            </a:extLst>
          </p:cNvPr>
          <p:cNvSpPr/>
          <p:nvPr userDrawn="1"/>
        </p:nvSpPr>
        <p:spPr>
          <a:xfrm>
            <a:off x="4988926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277C142-7A53-7A4A-A8FB-FBF33048E364}"/>
              </a:ext>
            </a:extLst>
          </p:cNvPr>
          <p:cNvSpPr/>
          <p:nvPr userDrawn="1"/>
        </p:nvSpPr>
        <p:spPr>
          <a:xfrm>
            <a:off x="6140393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ADC5831-BE66-5045-87AF-18EBDF02747B}"/>
              </a:ext>
            </a:extLst>
          </p:cNvPr>
          <p:cNvSpPr/>
          <p:nvPr userDrawn="1"/>
        </p:nvSpPr>
        <p:spPr>
          <a:xfrm>
            <a:off x="7291860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CB65DE4-B016-474E-A1C1-495957C7CA04}"/>
              </a:ext>
            </a:extLst>
          </p:cNvPr>
          <p:cNvSpPr/>
          <p:nvPr userDrawn="1"/>
        </p:nvSpPr>
        <p:spPr>
          <a:xfrm>
            <a:off x="8443327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B3AA15-3E6B-C347-B0BE-F416C5684A23}"/>
              </a:ext>
            </a:extLst>
          </p:cNvPr>
          <p:cNvSpPr/>
          <p:nvPr userDrawn="1"/>
        </p:nvSpPr>
        <p:spPr>
          <a:xfrm>
            <a:off x="9594794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AC0924D-A95B-1E43-84A3-825886C48DD3}"/>
              </a:ext>
            </a:extLst>
          </p:cNvPr>
          <p:cNvSpPr/>
          <p:nvPr userDrawn="1"/>
        </p:nvSpPr>
        <p:spPr>
          <a:xfrm>
            <a:off x="10746258" y="3175160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F522785-C8F3-734E-AF20-487FED2CEBCA}"/>
              </a:ext>
            </a:extLst>
          </p:cNvPr>
          <p:cNvSpPr/>
          <p:nvPr userDrawn="1"/>
        </p:nvSpPr>
        <p:spPr>
          <a:xfrm>
            <a:off x="4988926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98AD1D6-A541-1941-8B56-2FF0936767C6}"/>
              </a:ext>
            </a:extLst>
          </p:cNvPr>
          <p:cNvSpPr/>
          <p:nvPr userDrawn="1"/>
        </p:nvSpPr>
        <p:spPr>
          <a:xfrm>
            <a:off x="6140393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844F750-124C-F246-BCDD-67595B93DC88}"/>
              </a:ext>
            </a:extLst>
          </p:cNvPr>
          <p:cNvSpPr/>
          <p:nvPr userDrawn="1"/>
        </p:nvSpPr>
        <p:spPr>
          <a:xfrm>
            <a:off x="7291860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5499656-96AE-C649-B3C1-81D5C6F60DA6}"/>
              </a:ext>
            </a:extLst>
          </p:cNvPr>
          <p:cNvSpPr/>
          <p:nvPr userDrawn="1"/>
        </p:nvSpPr>
        <p:spPr>
          <a:xfrm>
            <a:off x="8443327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150134-3C23-2A41-8EC0-2D0F308CD2FE}"/>
              </a:ext>
            </a:extLst>
          </p:cNvPr>
          <p:cNvSpPr/>
          <p:nvPr userDrawn="1"/>
        </p:nvSpPr>
        <p:spPr>
          <a:xfrm>
            <a:off x="9594794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A542EAC-EEE9-2748-9DAC-6986FFF6348A}"/>
              </a:ext>
            </a:extLst>
          </p:cNvPr>
          <p:cNvSpPr/>
          <p:nvPr userDrawn="1"/>
        </p:nvSpPr>
        <p:spPr>
          <a:xfrm>
            <a:off x="10746258" y="4539104"/>
            <a:ext cx="1047157" cy="102465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1CDB1A-8B42-520A-323D-5D120AA42E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8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ample-Icons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BDF01C83-A866-28AC-7B1F-38947CCF6D80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91C7AB-7F8B-2041-80C3-EE781F24EB9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4741F68A-44AA-5742-B124-91614CFD14BB}"/>
              </a:ext>
            </a:extLst>
          </p:cNvPr>
          <p:cNvSpPr/>
          <p:nvPr userDrawn="1"/>
        </p:nvSpPr>
        <p:spPr>
          <a:xfrm>
            <a:off x="383058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E18572B-1544-A043-9B02-7AB01C90C51F}"/>
              </a:ext>
            </a:extLst>
          </p:cNvPr>
          <p:cNvSpPr/>
          <p:nvPr userDrawn="1"/>
        </p:nvSpPr>
        <p:spPr>
          <a:xfrm>
            <a:off x="1534525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8D2BEC2-9D68-CC4D-A04A-BB949A02D509}"/>
              </a:ext>
            </a:extLst>
          </p:cNvPr>
          <p:cNvSpPr/>
          <p:nvPr userDrawn="1"/>
        </p:nvSpPr>
        <p:spPr>
          <a:xfrm>
            <a:off x="2685992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7415083-D44F-FE40-A8D1-7BFAC700DF6C}"/>
              </a:ext>
            </a:extLst>
          </p:cNvPr>
          <p:cNvSpPr/>
          <p:nvPr userDrawn="1"/>
        </p:nvSpPr>
        <p:spPr>
          <a:xfrm>
            <a:off x="3837459" y="3175160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A6737CC-78B4-0C46-99B9-341CFA60EF40}"/>
              </a:ext>
            </a:extLst>
          </p:cNvPr>
          <p:cNvSpPr/>
          <p:nvPr userDrawn="1"/>
        </p:nvSpPr>
        <p:spPr>
          <a:xfrm>
            <a:off x="383058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2455CAA-C332-E746-A62B-4F86F892F94A}"/>
              </a:ext>
            </a:extLst>
          </p:cNvPr>
          <p:cNvSpPr/>
          <p:nvPr userDrawn="1"/>
        </p:nvSpPr>
        <p:spPr>
          <a:xfrm>
            <a:off x="1534525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BF322EA-8B44-2C46-9412-34692FAFE8CB}"/>
              </a:ext>
            </a:extLst>
          </p:cNvPr>
          <p:cNvSpPr/>
          <p:nvPr userDrawn="1"/>
        </p:nvSpPr>
        <p:spPr>
          <a:xfrm>
            <a:off x="2685992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DB462B7-0B7F-EA46-9EFF-D26991D2304D}"/>
              </a:ext>
            </a:extLst>
          </p:cNvPr>
          <p:cNvSpPr/>
          <p:nvPr userDrawn="1"/>
        </p:nvSpPr>
        <p:spPr>
          <a:xfrm>
            <a:off x="3837459" y="4544899"/>
            <a:ext cx="1047157" cy="102465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10BDAA4-2C6C-4E47-9616-5977DD23D840}"/>
              </a:ext>
            </a:extLst>
          </p:cNvPr>
          <p:cNvSpPr/>
          <p:nvPr userDrawn="1"/>
        </p:nvSpPr>
        <p:spPr>
          <a:xfrm>
            <a:off x="5122911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691AF0D-B60D-2949-AB30-089AD6A4A5A1}"/>
              </a:ext>
            </a:extLst>
          </p:cNvPr>
          <p:cNvSpPr/>
          <p:nvPr userDrawn="1"/>
        </p:nvSpPr>
        <p:spPr>
          <a:xfrm>
            <a:off x="7474153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76B0456-3FC3-5D44-A9F1-56A57FD0B992}"/>
              </a:ext>
            </a:extLst>
          </p:cNvPr>
          <p:cNvSpPr/>
          <p:nvPr userDrawn="1"/>
        </p:nvSpPr>
        <p:spPr>
          <a:xfrm>
            <a:off x="9825395" y="3175160"/>
            <a:ext cx="1991467" cy="194866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69F651-3737-5832-DC5A-9DB8A57B6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1CA835D-248C-29AB-B7DE-5AD7C7D2A8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393246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38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29FE9CC-24C2-9AAC-6340-A9E7BC324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55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, subhead,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C4A9B1-8C9A-5B25-6E7A-B9589ECCAD8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6000"/>
            <a:ext cx="11088000" cy="3456000"/>
          </a:xfrm>
          <a:prstGeom prst="rect">
            <a:avLst/>
          </a:prstGeom>
        </p:spPr>
        <p:txBody>
          <a:bodyPr lIns="0" tIns="0" rIns="0" bIns="0" numCol="3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A9D545D-FD2F-4843-8588-07EBE7DDAA13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487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07F89CB-5AF7-9C7B-6503-F287E127E8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4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, subhead, bullets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F09CFFC-C421-A97A-14A3-FE2852D11994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71999"/>
            <a:ext cx="11088000" cy="34560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20880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F771D90-A686-C949-8872-F69893BCF8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D5CE1C-46DF-8846-A4A0-E19A9CC397B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64955267-CD3E-4484-1B20-32E90EB4E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093" y="1647568"/>
            <a:ext cx="4909569" cy="313006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ts val="4200"/>
              </a:lnSpc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Headline over a number of lines,</a:t>
            </a:r>
            <a:br>
              <a:rPr lang="en-GB" dirty="0"/>
            </a:br>
            <a:r>
              <a:rPr lang="en-GB" dirty="0"/>
              <a:t>keep to maximum of four lines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</p:spTree>
    <p:extLst>
      <p:ext uri="{BB962C8B-B14F-4D97-AF65-F5344CB8AC3E}">
        <p14:creationId xmlns:p14="http://schemas.microsoft.com/office/powerpoint/2010/main" val="205085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77721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B540671A-ED56-3548-A508-080ABBDB5E58}"/>
              </a:ext>
            </a:extLst>
          </p:cNvPr>
          <p:cNvSpPr/>
          <p:nvPr userDrawn="1"/>
        </p:nvSpPr>
        <p:spPr>
          <a:xfrm>
            <a:off x="2277721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31884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6231884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277721" y="464926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2277721" y="3749267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31884" y="4650427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6239447" y="3752201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ACF78F6-439A-384B-9C21-D11B5B50E0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244FF8-F4E4-0514-77D0-8D8D69F933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DBEB741-20EA-C36A-7EF8-DE1CD1F1A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418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0FCC9-C3AF-4E08-A905-07A58A845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6163" cy="844839"/>
          </a:xfrm>
        </p:spPr>
        <p:txBody>
          <a:bodyPr anchor="t" anchorCtr="0">
            <a:normAutofit/>
          </a:bodyPr>
          <a:lstStyle>
            <a:lvl1pPr>
              <a:defRPr lang="en-GB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FDBA4-4D5B-4377-BB63-5EFB26E87BF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59999" y="1440000"/>
            <a:ext cx="11446163" cy="4351338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1200"/>
              </a:spcAft>
              <a:buNone/>
              <a:defRPr lang="en-US" sz="21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lang="en-US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None/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22860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0800" indent="-228600"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E29FC-0AE3-49EE-B903-BD5846EC9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BF60EB-FBD0-41A4-B8B2-4945FC5CC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822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Grid Boxes 2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9B26CA0-4967-284E-42B6-5686F8C6B07B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2000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242484D6-4364-A442-9ABC-5042556E62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24378" y="2699082"/>
            <a:ext cx="3564000" cy="3311999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Rectangle: Top Corners Rounded 21">
            <a:extLst>
              <a:ext uri="{FF2B5EF4-FFF2-40B4-BE49-F238E27FC236}">
                <a16:creationId xmlns:a16="http://schemas.microsoft.com/office/drawing/2014/main" id="{9E7ED11E-4751-6140-AC11-8C5B88B96EE4}"/>
              </a:ext>
            </a:extLst>
          </p:cNvPr>
          <p:cNvSpPr/>
          <p:nvPr userDrawn="1"/>
        </p:nvSpPr>
        <p:spPr>
          <a:xfrm>
            <a:off x="4324378" y="1691082"/>
            <a:ext cx="3564000" cy="1008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5DD270E-858A-0745-A4F5-3FE5B49194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D787DC-00EF-B13A-FE97-CE51273E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783BA3-377B-7D8A-0B7B-91C314676A0C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84862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578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rid, Titles 4UP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8BBC9FB-69CA-ACB9-E6B9-6E2830215B65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Rectangle: Top Corners Rounded 17">
            <a:extLst>
              <a:ext uri="{FF2B5EF4-FFF2-40B4-BE49-F238E27FC236}">
                <a16:creationId xmlns:a16="http://schemas.microsoft.com/office/drawing/2014/main" id="{205929B3-ED58-E54F-B724-E24FB5F163DF}"/>
              </a:ext>
            </a:extLst>
          </p:cNvPr>
          <p:cNvSpPr/>
          <p:nvPr userDrawn="1"/>
        </p:nvSpPr>
        <p:spPr>
          <a:xfrm>
            <a:off x="43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0" y="2088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7F90A04B-AAE8-A248-ADF6-A73BF8ECD7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92000" y="2089034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Rectangle: Top Corners Rounded 19">
            <a:extLst>
              <a:ext uri="{FF2B5EF4-FFF2-40B4-BE49-F238E27FC236}">
                <a16:creationId xmlns:a16="http://schemas.microsoft.com/office/drawing/2014/main" id="{08FEBAA5-9C5F-2648-899B-9991822EBFF6}"/>
              </a:ext>
            </a:extLst>
          </p:cNvPr>
          <p:cNvSpPr/>
          <p:nvPr userDrawn="1"/>
        </p:nvSpPr>
        <p:spPr>
          <a:xfrm>
            <a:off x="4392000" y="1188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017D8E3-CAD4-674B-ABC3-946291000D2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D87C9DF-7113-134C-B859-0141E7D1B2DB}"/>
              </a:ext>
            </a:extLst>
          </p:cNvPr>
          <p:cNvSpPr txBox="1"/>
          <p:nvPr userDrawn="1"/>
        </p:nvSpPr>
        <p:spPr>
          <a:xfrm>
            <a:off x="4700954" y="6530388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5" name="Rectangle: Top Corners Rounded 24">
            <a:extLst>
              <a:ext uri="{FF2B5EF4-FFF2-40B4-BE49-F238E27FC236}">
                <a16:creationId xmlns:a16="http://schemas.microsoft.com/office/drawing/2014/main" id="{8FD6A08D-6DD3-C845-8B17-CC9297B607DC}"/>
              </a:ext>
            </a:extLst>
          </p:cNvPr>
          <p:cNvSpPr/>
          <p:nvPr userDrawn="1"/>
        </p:nvSpPr>
        <p:spPr>
          <a:xfrm>
            <a:off x="43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07BD5561-5536-6F4A-AD32-EFB7423F22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92000" y="4644000"/>
            <a:ext cx="3564000" cy="1512000"/>
          </a:xfrm>
          <a:prstGeom prst="rect">
            <a:avLst/>
          </a:prstGeom>
          <a:solidFill>
            <a:srgbClr val="F2F2F2"/>
          </a:solidFill>
        </p:spPr>
        <p:txBody>
          <a:bodyPr lIns="216000" tIns="216000" rIns="216000" bIns="21600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Rectangle: Top Corners Rounded 26">
            <a:extLst>
              <a:ext uri="{FF2B5EF4-FFF2-40B4-BE49-F238E27FC236}">
                <a16:creationId xmlns:a16="http://schemas.microsoft.com/office/drawing/2014/main" id="{B5A7277B-59DD-844A-A364-77AED24CBAC1}"/>
              </a:ext>
            </a:extLst>
          </p:cNvPr>
          <p:cNvSpPr/>
          <p:nvPr userDrawn="1"/>
        </p:nvSpPr>
        <p:spPr>
          <a:xfrm>
            <a:off x="4392000" y="3744000"/>
            <a:ext cx="3564000" cy="900000"/>
          </a:xfrm>
          <a:prstGeom prst="round2SameRect">
            <a:avLst/>
          </a:prstGeom>
          <a:solidFill>
            <a:srgbClr val="E4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7F5640E1-FA0E-4F42-9387-CD7C434D28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6957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F555C5-A77A-2E44-BAF7-246298421E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0000" y="1296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D4B913F3-B51C-1F4F-BA00-F024BBF468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00000" y="1302462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A16CC21-F99A-6F47-A063-FA9FE06BAE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511DBD00-D83F-EF49-900D-B6C65CED27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500000" y="3852000"/>
            <a:ext cx="3348000" cy="684000"/>
          </a:xfrm>
        </p:spPr>
        <p:txBody>
          <a:bodyPr anchor="ctr"/>
          <a:lstStyle>
            <a:lvl1pPr algn="ctr">
              <a:buNone/>
              <a:defRPr sz="2200"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en-GB" dirty="0"/>
              <a:t>Insert title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9357DCD-A469-B34A-A880-D744CA731C14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BA4CC6C-41AA-2D50-A8B9-63559566F4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3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190978-5FC4-6858-371C-AF3DAD50E21F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F1649F8-C95E-B04E-A0E7-F89193CC971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7224" y="1314156"/>
            <a:ext cx="7503849" cy="3466727"/>
          </a:xfrm>
          <a:prstGeom prst="rect">
            <a:avLst/>
          </a:prstGeom>
        </p:spPr>
        <p:txBody>
          <a:bodyPr>
            <a:noAutofit/>
          </a:bodyPr>
          <a:lstStyle>
            <a:lvl1pPr marL="288000" indent="-288000" algn="l">
              <a:buNone/>
              <a:defRPr sz="42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“Showcase quotation</a:t>
            </a:r>
            <a:br>
              <a:rPr lang="en-GB" dirty="0"/>
            </a:br>
            <a:r>
              <a:rPr lang="en-GB" dirty="0"/>
              <a:t>with left aligned text over multiple lines. Try to keep</a:t>
            </a:r>
            <a:br>
              <a:rPr lang="en-GB" dirty="0"/>
            </a:br>
            <a:r>
              <a:rPr lang="en-GB" dirty="0"/>
              <a:t>it to four lines if </a:t>
            </a:r>
            <a:r>
              <a:rPr lang="en-GB" dirty="0" err="1"/>
              <a:t>poss</a:t>
            </a:r>
            <a:r>
              <a:rPr lang="en-GB" dirty="0"/>
              <a:t> or five lines max.”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406466E-798B-BE4C-B09F-C1B1244AAB6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8000" y="4780883"/>
            <a:ext cx="7503849" cy="8969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Name Surname,</a:t>
            </a:r>
            <a:br>
              <a:rPr lang="en-GB" dirty="0"/>
            </a:br>
            <a:r>
              <a:rPr lang="en-GB" dirty="0"/>
              <a:t>Job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43FE3F0-85CD-934D-A3A3-CF2B78D73A35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2A86FEEE-9136-D68E-6360-B4FDD6D917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43F37B1-1F8A-2CA4-9D19-C0E420FB42A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FAD1B1-54FF-2FC6-D407-337D3737411D}"/>
              </a:ext>
            </a:extLst>
          </p:cNvPr>
          <p:cNvSpPr txBox="1"/>
          <p:nvPr userDrawn="1"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23990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Quot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E4EE10-8D4E-C85B-5620-784900182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2C90ABAC-E435-5C65-A8FA-9E315CE9DE5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BA16B251-D1BB-394C-319F-40E8F04D7F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37052" y="1673324"/>
            <a:ext cx="3461285" cy="65836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Heading label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68404-D948-7642-8BC6-F42E883389E5}"/>
              </a:ext>
            </a:extLst>
          </p:cNvPr>
          <p:cNvSpPr txBox="1"/>
          <p:nvPr userDrawn="1"/>
        </p:nvSpPr>
        <p:spPr>
          <a:xfrm>
            <a:off x="1245609" y="2349016"/>
            <a:ext cx="35527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404794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52196E5-15CA-15E3-1E10-32B3D19927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652C93B3-5A12-5AAD-2ACF-93939EE7F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7551A3-9BAE-400C-B485-0F4ED3DB7306}"/>
              </a:ext>
            </a:extLst>
          </p:cNvPr>
          <p:cNvSpPr txBox="1"/>
          <p:nvPr userDrawn="1"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“Quote text here. Quote text here. Quote text here.”</a:t>
            </a:r>
          </a:p>
        </p:txBody>
      </p:sp>
    </p:spTree>
    <p:extLst>
      <p:ext uri="{BB962C8B-B14F-4D97-AF65-F5344CB8AC3E}">
        <p14:creationId xmlns:p14="http://schemas.microsoft.com/office/powerpoint/2010/main" val="310079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and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EA7B0BA1-E61A-5019-0AA4-5328CA2AB0E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B4F947-0C85-DAF2-683C-40847EF7F0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72D8FDB-A40F-9C14-5A8C-BCBBA006B64D}"/>
              </a:ext>
            </a:extLst>
          </p:cNvPr>
          <p:cNvSpPr txBox="1"/>
          <p:nvPr userDrawn="1"/>
        </p:nvSpPr>
        <p:spPr>
          <a:xfrm>
            <a:off x="1245609" y="2349016"/>
            <a:ext cx="3552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“Quote text here. Quote text here. Quote text here.”</a:t>
            </a:r>
          </a:p>
        </p:txBody>
      </p:sp>
    </p:spTree>
    <p:extLst>
      <p:ext uri="{BB962C8B-B14F-4D97-AF65-F5344CB8AC3E}">
        <p14:creationId xmlns:p14="http://schemas.microsoft.com/office/powerpoint/2010/main" val="52387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C30C3909-1482-1013-E118-A2CE0A1DD3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2932" y="3564000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2932" y="2520000"/>
            <a:ext cx="6948488" cy="96361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2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7092F3-915E-341D-8AD1-B8E398E9BFA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Chart&#10;&#10;Description automatically generated with medium confidence">
            <a:extLst>
              <a:ext uri="{FF2B5EF4-FFF2-40B4-BE49-F238E27FC236}">
                <a16:creationId xmlns:a16="http://schemas.microsoft.com/office/drawing/2014/main" id="{0AF6C2AD-0E53-2A94-6EDF-C2BC1C35E6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16747" y="-121920"/>
            <a:ext cx="12408747" cy="697992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2000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2000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69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C9A4BA-CD7C-BF8C-6221-BCB58BC96EC4}"/>
              </a:ext>
            </a:extLst>
          </p:cNvPr>
          <p:cNvSpPr/>
          <p:nvPr userDrawn="1"/>
        </p:nvSpPr>
        <p:spPr>
          <a:xfrm>
            <a:off x="-14636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D07C2D6-AB1B-B84B-BC13-7D79E8BCFC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265" y="-122410"/>
            <a:ext cx="12499929" cy="703121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88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A56A6B2-45CE-47D3-ADDB-BD31EA1119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3535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93AC6-2F50-4B91-B6DD-840E6B04BB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587192"/>
            <a:ext cx="10515600" cy="590931"/>
          </a:xfrm>
        </p:spPr>
        <p:txBody>
          <a:bodyPr anchor="t" anchorCtr="0">
            <a:spAutoFit/>
          </a:bodyPr>
          <a:lstStyle>
            <a:lvl1pPr>
              <a:defRPr sz="3600" b="1"/>
            </a:lvl1pPr>
          </a:lstStyle>
          <a:p>
            <a:r>
              <a:rPr lang="en-US" dirty="0"/>
              <a:t>Section heading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3EC35-1DF4-42E8-843A-F1C2835A22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789940"/>
            <a:ext cx="10515600" cy="369332"/>
          </a:xfrm>
        </p:spPr>
        <p:txBody>
          <a:bodyPr>
            <a:sp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Sub-heading</a:t>
            </a:r>
          </a:p>
        </p:txBody>
      </p:sp>
    </p:spTree>
    <p:extLst>
      <p:ext uri="{BB962C8B-B14F-4D97-AF65-F5344CB8AC3E}">
        <p14:creationId xmlns:p14="http://schemas.microsoft.com/office/powerpoint/2010/main" val="19677864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reaker Heading1-Blue-DarkBlu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68FFC32-6059-0DED-CEB1-02D4D3CCBC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0A3391-0472-724C-8E32-AA7421F01E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4598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686C9C2-DC55-7944-8ED5-BCEF416D53F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4598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2997B-3AAD-0D48-95DC-60BECBF9FEF6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3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slide with imag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EF456E7-F404-A541-B6E9-27C1B10EC60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</p:spPr>
        <p:txBody>
          <a:bodyPr tIns="2340000"/>
          <a:lstStyle>
            <a:lvl1pPr algn="ctr">
              <a:buNone/>
              <a:defRPr/>
            </a:lvl1pPr>
          </a:lstStyle>
          <a:p>
            <a:r>
              <a:rPr lang="en-GB" dirty="0"/>
              <a:t>Click on icon to insert image (including Alt Text)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C3761D-E146-5B7A-CD68-6CC98EA19A5F}"/>
              </a:ext>
            </a:extLst>
          </p:cNvPr>
          <p:cNvSpPr/>
          <p:nvPr userDrawn="1"/>
        </p:nvSpPr>
        <p:spPr>
          <a:xfrm>
            <a:off x="0" y="0"/>
            <a:ext cx="6096000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tx1"/>
                </a:solidFill>
              </a:rPr>
              <a:pPr algn="r"/>
              <a:t>‹#›</a:t>
            </a:fld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50355A0D-4235-0CF1-A976-C33D8CCCBF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91916" y="3903218"/>
            <a:ext cx="3890150" cy="8969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357188" indent="0">
              <a:buNone/>
              <a:defRPr/>
            </a:lvl2pPr>
            <a:lvl3pPr marL="714375" indent="0">
              <a:buNone/>
              <a:defRPr/>
            </a:lvl3pPr>
            <a:lvl4pPr marL="1081087" indent="0">
              <a:buNone/>
              <a:defRPr/>
            </a:lvl4pPr>
            <a:lvl5pPr marL="1438275" indent="0">
              <a:buNone/>
              <a:defRPr/>
            </a:lvl5pPr>
          </a:lstStyle>
          <a:p>
            <a:pPr lvl="0"/>
            <a:r>
              <a:rPr lang="en-GB" dirty="0"/>
              <a:t>Section subhead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B6F326D-0ECB-4952-2659-CD172919865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1916" y="1917290"/>
            <a:ext cx="5685561" cy="15663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6000" b="1">
                <a:solidFill>
                  <a:schemeClr val="tx1"/>
                </a:solidFill>
              </a:defRPr>
            </a:lvl1pPr>
            <a:lvl2pPr marL="357188" indent="0">
              <a:buNone/>
              <a:defRPr>
                <a:solidFill>
                  <a:schemeClr val="tx1"/>
                </a:solidFill>
              </a:defRPr>
            </a:lvl2pPr>
            <a:lvl3pPr marL="714375" indent="0">
              <a:buNone/>
              <a:defRPr>
                <a:solidFill>
                  <a:schemeClr val="tx1"/>
                </a:solidFill>
              </a:defRPr>
            </a:lvl3pPr>
            <a:lvl4pPr marL="1081087" indent="0">
              <a:buNone/>
              <a:defRPr>
                <a:solidFill>
                  <a:schemeClr val="tx1"/>
                </a:solidFill>
              </a:defRPr>
            </a:lvl4pPr>
            <a:lvl5pPr marL="1438275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Breaker heading</a:t>
            </a:r>
          </a:p>
        </p:txBody>
      </p:sp>
    </p:spTree>
    <p:extLst>
      <p:ext uri="{BB962C8B-B14F-4D97-AF65-F5344CB8AC3E}">
        <p14:creationId xmlns:p14="http://schemas.microsoft.com/office/powerpoint/2010/main" val="358871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D383FB-0467-4241-BEF0-D636E886723B}"/>
              </a:ext>
            </a:extLst>
          </p:cNvPr>
          <p:cNvCxnSpPr/>
          <p:nvPr userDrawn="1"/>
        </p:nvCxnSpPr>
        <p:spPr>
          <a:xfrm>
            <a:off x="5715926" y="2605852"/>
            <a:ext cx="86510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390E57B-AF19-8642-9E47-AF887F52887B}"/>
              </a:ext>
            </a:extLst>
          </p:cNvPr>
          <p:cNvSpPr txBox="1"/>
          <p:nvPr userDrawn="1"/>
        </p:nvSpPr>
        <p:spPr>
          <a:xfrm>
            <a:off x="5610770" y="2808746"/>
            <a:ext cx="4343734" cy="260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36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Thank You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@nhsengland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	company/</a:t>
            </a:r>
            <a:r>
              <a:rPr kumimoji="0" lang="en-GB" sz="2400" b="1" i="0" u="none" strike="noStrike" kern="1200" cap="none" spc="20" normalizeH="0" baseline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nhsengland</a:t>
            </a:r>
            <a:endParaRPr kumimoji="0" lang="en-GB" sz="2400" b="1" i="0" u="none" strike="noStrike" kern="1200" cap="none" spc="2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rgbClr val="005EB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2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england.nhs.uk</a:t>
            </a:r>
            <a:endParaRPr lang="en-GB" sz="2400" b="1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1B65D7-2EE6-F44F-85AA-7C93787926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872040" y="3665234"/>
            <a:ext cx="390144" cy="39014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2843EE8-F6F8-9D40-92C1-94FB4DCF14B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5885396" y="4266369"/>
            <a:ext cx="390144" cy="390144"/>
          </a:xfrm>
          <a:prstGeom prst="rect">
            <a:avLst/>
          </a:prstGeom>
        </p:spPr>
      </p:pic>
      <p:pic>
        <p:nvPicPr>
          <p:cNvPr id="72" name="Picture 96">
            <a:extLst>
              <a:ext uri="{FF2B5EF4-FFF2-40B4-BE49-F238E27FC236}">
                <a16:creationId xmlns:a16="http://schemas.microsoft.com/office/drawing/2014/main" id="{664BA24D-FA8C-EE4D-A2DC-491BF11D6F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767074" y="4806522"/>
            <a:ext cx="600075" cy="600075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077C56A3-4FFE-73CF-6F7F-1F451E5B3F1E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551045" y="364425"/>
            <a:ext cx="1208955" cy="979789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76D92FD5-08EA-6BC8-29BC-BCF5EEFE18A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 rot="5400000">
            <a:off x="-2509143" y="-71523"/>
            <a:ext cx="10768951" cy="761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39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23763076-72CB-117E-F240-98C1D1050D3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10075"/>
            <a:ext cx="11404154" cy="426721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Heading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8B4B32-B7B7-DB40-9D0C-2D4D8414C6EC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C3715D-C90E-7C4B-B312-C707773A39DD}"/>
              </a:ext>
            </a:extLst>
          </p:cNvPr>
          <p:cNvSpPr txBox="1"/>
          <p:nvPr userDrawn="1"/>
        </p:nvSpPr>
        <p:spPr>
          <a:xfrm>
            <a:off x="2232561" y="3170712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37E920E-FCD4-834F-9787-A19C03BDF9AE}"/>
              </a:ext>
            </a:extLst>
          </p:cNvPr>
          <p:cNvCxnSpPr>
            <a:cxnSpLocks/>
          </p:cNvCxnSpPr>
          <p:nvPr userDrawn="1"/>
        </p:nvCxnSpPr>
        <p:spPr>
          <a:xfrm>
            <a:off x="432000" y="6336000"/>
            <a:ext cx="113760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055424E-84DC-71BA-CBB2-BE0007D93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  <p:sp>
        <p:nvSpPr>
          <p:cNvPr id="3" name="Text Placeholder 7">
            <a:extLst>
              <a:ext uri="{FF2B5EF4-FFF2-40B4-BE49-F238E27FC236}">
                <a16:creationId xmlns:a16="http://schemas.microsoft.com/office/drawing/2014/main" id="{FB2922A9-9C8F-43B1-7D0A-0C7761EE45F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1" y="767200"/>
            <a:ext cx="11012644" cy="57792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None/>
              <a:defRPr sz="18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Subhead if needed</a:t>
            </a:r>
          </a:p>
        </p:txBody>
      </p:sp>
    </p:spTree>
    <p:extLst>
      <p:ext uri="{BB962C8B-B14F-4D97-AF65-F5344CB8AC3E}">
        <p14:creationId xmlns:p14="http://schemas.microsoft.com/office/powerpoint/2010/main" val="280585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77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09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BDFC27-AE77-990E-E3A7-5DF7B8BEB8B0}"/>
              </a:ext>
            </a:extLst>
          </p:cNvPr>
          <p:cNvSpPr txBox="1"/>
          <p:nvPr userDrawn="1"/>
        </p:nvSpPr>
        <p:spPr>
          <a:xfrm>
            <a:off x="7202551" y="2249424"/>
            <a:ext cx="4428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Text content goes over single column. Text content here goes over single column. Text content here goes over single column.  </a:t>
            </a:r>
          </a:p>
        </p:txBody>
      </p:sp>
    </p:spTree>
    <p:extLst>
      <p:ext uri="{BB962C8B-B14F-4D97-AF65-F5344CB8AC3E}">
        <p14:creationId xmlns:p14="http://schemas.microsoft.com/office/powerpoint/2010/main" val="21404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line and image with hea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3DACDB8-C05A-C540-BF85-5FDDA3660A2E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2"/>
                </a:solidFill>
              </a:rPr>
              <a:t>‹#›</a:t>
            </a:fld>
            <a:endParaRPr lang="en-GB" sz="120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B6C65A-583E-CC43-8A40-D9FE20EAC65C}"/>
              </a:ext>
            </a:extLst>
          </p:cNvPr>
          <p:cNvSpPr txBox="1"/>
          <p:nvPr userDrawn="1"/>
        </p:nvSpPr>
        <p:spPr>
          <a:xfrm>
            <a:off x="1963271" y="-1210235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B6474B-ACF2-9D41-872B-7CB816A7A28A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t>‹#›</a:t>
            </a:fld>
            <a:endParaRPr lang="en-GB" sz="1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5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3">
            <a:extLst>
              <a:ext uri="{FF2B5EF4-FFF2-40B4-BE49-F238E27FC236}">
                <a16:creationId xmlns:a16="http://schemas.microsoft.com/office/drawing/2014/main" id="{4FAAD646-2462-41CA-AE4B-76753CEDFF52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12150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A3EC35-1DF4-42E8-843A-F1C2835A221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908626" y="901414"/>
            <a:ext cx="10405919" cy="563231"/>
          </a:xfrm>
        </p:spPr>
        <p:txBody>
          <a:bodyPr>
            <a:spAutoFit/>
          </a:bodyPr>
          <a:lstStyle>
            <a:lvl1pPr marL="0" indent="0">
              <a:buNone/>
              <a:defRPr sz="3400" b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Large text page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9CF87-BF69-4238-8BAD-CEB980FB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E01D87-EBA9-4116-8E30-46E256527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: Diagonal Corners Rounded 8">
            <a:extLst>
              <a:ext uri="{FF2B5EF4-FFF2-40B4-BE49-F238E27FC236}">
                <a16:creationId xmlns:a16="http://schemas.microsoft.com/office/drawing/2014/main" id="{9C8A0FD4-F699-4BB5-A3C8-3A511F41233C}"/>
              </a:ext>
            </a:extLst>
          </p:cNvPr>
          <p:cNvSpPr/>
          <p:nvPr userDrawn="1"/>
        </p:nvSpPr>
        <p:spPr>
          <a:xfrm flipH="1">
            <a:off x="543561" y="553338"/>
            <a:ext cx="11095443" cy="5390262"/>
          </a:xfrm>
          <a:prstGeom prst="round2DiagRect">
            <a:avLst/>
          </a:prstGeom>
          <a:noFill/>
          <a:ln w="2286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t" anchorCtr="0"/>
          <a:lstStyle/>
          <a:p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B5F8AC-A752-DB17-7DE4-DBCFE24F94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19024"/>
            <a:ext cx="12192001" cy="5389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5C6B3B-628E-5F01-694D-1450D0AFC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32286" r="6064" b="32286"/>
          <a:stretch/>
        </p:blipFill>
        <p:spPr>
          <a:xfrm>
            <a:off x="548070" y="6428374"/>
            <a:ext cx="3867950" cy="2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9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2F404-A628-4163-A67A-017625A1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CC20F-2520-4988-AFE4-EBE97F23EF9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60000" y="1440000"/>
            <a:ext cx="5580000" cy="47114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A3220-04BF-4C22-9F1D-EA71CB2E4D1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24072" y="1440000"/>
            <a:ext cx="5580000" cy="47114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9C2192-61D5-4EB8-AAF7-C62287CE3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E3B638-8AEF-4744-AF26-A06733AEB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04F39E-4912-67F5-C314-FD1DD9FB35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19024"/>
            <a:ext cx="12192001" cy="5389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0C9095-663B-115C-C0ED-E3A3C11741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32286" r="6064" b="32286"/>
          <a:stretch/>
        </p:blipFill>
        <p:spPr>
          <a:xfrm>
            <a:off x="548070" y="6428374"/>
            <a:ext cx="3867950" cy="2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15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6CF47-9317-4BCB-B768-6FAFA244E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4072" cy="9044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EE0031-2A64-4B9F-9549-581805ECA5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8514" y="1440000"/>
            <a:ext cx="558000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C07EE-CCB7-404E-8CA0-28E7EADD435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68514" y="1980000"/>
            <a:ext cx="5580000" cy="39682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4D9511-94F7-4D8A-B308-9F45F8C310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4072" y="1440000"/>
            <a:ext cx="5580000" cy="823912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4B37DB-BE92-439C-B307-B67909DBB68B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224072" y="1980000"/>
            <a:ext cx="5580000" cy="396821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/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lvl3pPr>
            <a:lvl4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4pPr>
            <a:lvl5pPr marL="460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22FB8E-C592-4C15-8B2B-5B8ADAC8C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C3D43E-BF05-4A08-83EC-42885B455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98AD2-3D62-00B9-23C2-676DE1A7BD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19024"/>
            <a:ext cx="12192001" cy="5389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78C8F8-4321-60B6-2E04-05230B6ADC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32286" r="6064" b="32286"/>
          <a:stretch/>
        </p:blipFill>
        <p:spPr>
          <a:xfrm>
            <a:off x="548070" y="6428374"/>
            <a:ext cx="3867950" cy="2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10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557C2-113E-4A34-8911-A50E353E9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BCE85-97F0-4F9A-BD88-99ECA8B51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4E44F-BFBB-4DDD-863B-D41AF6EB9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6F18BA-9A35-1BBD-6A07-00D684CA49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19024"/>
            <a:ext cx="12192001" cy="5389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DA74820-77BA-12D4-4267-B39C1CD579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32286" r="6064" b="32286"/>
          <a:stretch/>
        </p:blipFill>
        <p:spPr>
          <a:xfrm>
            <a:off x="548070" y="6428374"/>
            <a:ext cx="3867950" cy="2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83A5B5-FA1A-41C9-AE10-1940D02D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FA1E2-41C9-4717-9C40-A65437125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4ADC-FBC0-4698-B0EC-1AD4A4060383}" type="slidenum">
              <a:rPr lang="en-GB" smtClean="0"/>
              <a:t>‹#›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0590F4-E001-42CD-CC6D-1F00F792D2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319024"/>
            <a:ext cx="12192001" cy="538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99B606-27DB-3EB9-8461-1859E1A248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" t="32286" r="6064" b="32286"/>
          <a:stretch/>
        </p:blipFill>
        <p:spPr>
          <a:xfrm>
            <a:off x="548070" y="6428374"/>
            <a:ext cx="3867950" cy="2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1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40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0B943-7FEE-4EBA-894D-1AFF2D3044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4072" cy="5355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1BCFDC-5D94-4F0B-82D3-04481417E0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9999" y="1440000"/>
            <a:ext cx="114440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dirty="0"/>
              <a:t>Heading 1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Heading 2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Body copy</a:t>
            </a:r>
          </a:p>
          <a:p>
            <a:pPr marL="0" lvl="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</a:t>
            </a:r>
          </a:p>
          <a:p>
            <a:pPr marL="460800" lvl="4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Bullet sub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55446-D695-44BC-B721-FA7A3D3B3C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45000" y="6356350"/>
            <a:ext cx="6380018" cy="365125"/>
          </a:xfrm>
          <a:prstGeom prst="rect">
            <a:avLst/>
          </a:prstGeom>
        </p:spPr>
        <p:txBody>
          <a:bodyPr vert="horz" lIns="91440" tIns="36000" rIns="91440" bIns="3600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DA2C-4054-4870-AE04-3BEF0E496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44381" y="6356350"/>
            <a:ext cx="759691" cy="365125"/>
          </a:xfrm>
          <a:prstGeom prst="rect">
            <a:avLst/>
          </a:prstGeom>
        </p:spPr>
        <p:txBody>
          <a:bodyPr vert="horz" lIns="91440" tIns="36000" rIns="91440" bIns="36000" rtlCol="0" anchor="b" anchorCtr="0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44ADC-FBC0-4698-B0EC-1AD4A40603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744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6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b="1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100" b="1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b="1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57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517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en-GB" sz="16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74AD-8404-48D7-8DB8-BCC9125C3396}" type="datetimeFigureOut">
              <a:rPr lang="en-GB" smtClean="0"/>
              <a:t>28/01/2026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BD63-EE18-4132-8F91-68A0A2C0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0591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BD5A9C9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nd-government-grants.service.gov.uk/grants/gambling-harms-prevention-voluntary-community-and-social-enterprise-vcse-grant-fund-1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hyperlink" Target="mailto:ggms.ohidgamharmprev@cabinetoffice.gov.uk" TargetMode="Externa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1F_ECD7D01A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0_8C75676F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70E482-A125-4833-B712-67EC9E72E5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0374" y="2549668"/>
            <a:ext cx="9144000" cy="1034129"/>
          </a:xfrm>
        </p:spPr>
        <p:txBody>
          <a:bodyPr/>
          <a:lstStyle/>
          <a:p>
            <a:r>
              <a:rPr lang="en-GB" dirty="0"/>
              <a:t>Information Session: VCSE Gambling Harms Prevention Fund 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B69CF3D-3ED7-4E40-8980-547EF27F0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Published 19/01/2026</a:t>
            </a:r>
          </a:p>
        </p:txBody>
      </p:sp>
    </p:spTree>
    <p:extLst>
      <p:ext uri="{BB962C8B-B14F-4D97-AF65-F5344CB8AC3E}">
        <p14:creationId xmlns:p14="http://schemas.microsoft.com/office/powerpoint/2010/main" val="317683215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/>
          <p:nvPr/>
        </p:nvSpPr>
        <p:spPr>
          <a:xfrm>
            <a:off x="360360" y="374760"/>
            <a:ext cx="114459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="1"/>
              <a:t>Help us create the right solution</a:t>
            </a:r>
            <a:endParaRPr sz="3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628375" y="2033241"/>
            <a:ext cx="5908200" cy="38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700" b="1"/>
              <a:t>Understanding Users</a:t>
            </a:r>
            <a:br>
              <a:rPr lang="en-GB" sz="1900"/>
            </a:br>
            <a:r>
              <a:rPr lang="en-GB" sz="1700"/>
              <a:t>Identifying who in your organisation will handle relevant data and why.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/>
              <a:t>Mapping the Journey</a:t>
            </a:r>
            <a:br>
              <a:rPr lang="en-GB" sz="1900"/>
            </a:br>
            <a:r>
              <a:rPr lang="en-GB" sz="1700"/>
              <a:t>Documenting how data currently flows from your frontline activities to reporting.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/>
              <a:t>Identifying Pain Points</a:t>
            </a:r>
            <a:br>
              <a:rPr lang="en-GB" sz="1900"/>
            </a:br>
            <a:r>
              <a:rPr lang="en-GB" sz="1700"/>
              <a:t>Understanding the "hidden" work, like data cleaning and manual entry, that takes you away from delivery.</a:t>
            </a: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 b="1" i="1">
                <a:solidFill>
                  <a:srgbClr val="28A197"/>
                </a:solidFill>
              </a:rPr>
              <a:t>Ultimately, learning and hearing your points of view</a:t>
            </a:r>
            <a:endParaRPr sz="1700" b="1" i="1">
              <a:solidFill>
                <a:srgbClr val="28A197"/>
              </a:solidFill>
            </a:endParaRPr>
          </a:p>
        </p:txBody>
      </p:sp>
      <p:sp>
        <p:nvSpPr>
          <p:cNvPr id="79" name="Google Shape;79;p15"/>
          <p:cNvSpPr txBox="1"/>
          <p:nvPr/>
        </p:nvSpPr>
        <p:spPr>
          <a:xfrm>
            <a:off x="4473720" y="6356520"/>
            <a:ext cx="6380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91425" bIns="36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Gambling Levy Data Portal Team</a:t>
            </a:r>
            <a:endParaRPr sz="12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0" name="Google Shape;80;p15"/>
          <p:cNvSpPr/>
          <p:nvPr/>
        </p:nvSpPr>
        <p:spPr>
          <a:xfrm>
            <a:off x="7828775" y="1219250"/>
            <a:ext cx="3519900" cy="4814100"/>
          </a:xfrm>
          <a:prstGeom prst="roundRect">
            <a:avLst>
              <a:gd name="adj" fmla="val 16667"/>
            </a:avLst>
          </a:prstGeom>
          <a:solidFill>
            <a:srgbClr val="28A197"/>
          </a:solidFill>
          <a:ln w="9525" cap="flat" cmpd="sng">
            <a:solidFill>
              <a:srgbClr val="28A19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</p:txBody>
      </p:sp>
      <p:sp>
        <p:nvSpPr>
          <p:cNvPr id="81" name="Google Shape;81;p15"/>
          <p:cNvSpPr txBox="1"/>
          <p:nvPr/>
        </p:nvSpPr>
        <p:spPr>
          <a:xfrm>
            <a:off x="8100175" y="1617950"/>
            <a:ext cx="3000000" cy="41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lt1"/>
                </a:solidFill>
              </a:rPr>
              <a:t>How to get involved</a:t>
            </a:r>
            <a:endParaRPr sz="2000" b="1">
              <a:solidFill>
                <a:schemeClr val="lt1"/>
              </a:solidFill>
            </a:endParaRPr>
          </a:p>
          <a:p>
            <a:pPr>
              <a:lnSpc>
                <a:spcPct val="90000"/>
              </a:lnSpc>
            </a:pPr>
            <a:endParaRPr lang="en-GB" sz="1800" b="1">
              <a:solidFill>
                <a:schemeClr val="lt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>
                <a:solidFill>
                  <a:schemeClr val="lt1"/>
                </a:solidFill>
              </a:rPr>
              <a:t>We will be sharing opportunities to get involved via email.</a:t>
            </a:r>
          </a:p>
          <a:p>
            <a:pPr>
              <a:lnSpc>
                <a:spcPct val="90000"/>
              </a:lnSpc>
            </a:pPr>
            <a:endParaRPr lang="en-GB" sz="1800">
              <a:solidFill>
                <a:schemeClr val="lt1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1800">
                <a:solidFill>
                  <a:schemeClr val="lt1"/>
                </a:solidFill>
              </a:rPr>
              <a:t>If you’re particularly interested in helping or giving your views in a more in-depth manner, please post a contact in the chat and we will follow up with you.</a:t>
            </a:r>
            <a:endParaRPr sz="1800">
              <a:solidFill>
                <a:schemeClr val="lt1"/>
              </a:solidFill>
            </a:endParaRPr>
          </a:p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360350" y="1247850"/>
            <a:ext cx="3000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>
                <a:solidFill>
                  <a:schemeClr val="dk1"/>
                </a:solidFill>
              </a:rPr>
              <a:t>What we’re exploring</a:t>
            </a:r>
            <a:endParaRPr/>
          </a:p>
        </p:txBody>
      </p:sp>
      <p:pic>
        <p:nvPicPr>
          <p:cNvPr id="83" name="Google Shape;83;p15" descr="multiplayer vector icon mode. Isolated contour symbol illustration (Provided by Getty Images)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925" y="1866475"/>
            <a:ext cx="1226450" cy="122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 descr="Virtualization vector, Future technology line design icon (Provided by Getty Images)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037" y="3092925"/>
            <a:ext cx="1066236" cy="1066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 descr="pain icon vector. Isolated contour symbol illustration (Provided by Getty Images)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1525" y="4212900"/>
            <a:ext cx="1167252" cy="1167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6875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99A9-ADAE-F54A-B49E-F294E7BCE9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9155" y="1261061"/>
            <a:ext cx="5534331" cy="2507695"/>
          </a:xfrm>
        </p:spPr>
        <p:txBody>
          <a:bodyPr/>
          <a:lstStyle/>
          <a:p>
            <a:r>
              <a:rPr lang="en-GB" sz="3600" dirty="0"/>
              <a:t>NHS England's Gambling Harms Treatment VCSE Grant Fund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4F63B5F-2944-6B41-9332-74DB2CCA6F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9155" y="4189993"/>
            <a:ext cx="6259513" cy="592674"/>
          </a:xfrm>
        </p:spPr>
        <p:txBody>
          <a:bodyPr vert="horz" lIns="0" tIns="0" rIns="0" bIns="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sz="2300" dirty="0"/>
              <a:t>Presented by:</a:t>
            </a:r>
            <a:br>
              <a:rPr lang="en-GB" dirty="0"/>
            </a:br>
            <a:r>
              <a:rPr lang="en-GB" sz="2600" b="1" dirty="0"/>
              <a:t>Alex Mehaffey </a:t>
            </a:r>
          </a:p>
        </p:txBody>
      </p:sp>
    </p:spTree>
    <p:extLst>
      <p:ext uri="{BB962C8B-B14F-4D97-AF65-F5344CB8AC3E}">
        <p14:creationId xmlns:p14="http://schemas.microsoft.com/office/powerpoint/2010/main" val="383023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525281B-9257-BE93-BD21-13BF2C693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671883" cy="865186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Overview of NHSE's Gambling Harms Treatment VCSE Grant Fund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2B1060C-7A80-AF2D-2958-30BF3B76AF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999" y="1410409"/>
            <a:ext cx="11265419" cy="4412421"/>
          </a:xfrm>
        </p:spPr>
        <p:txBody>
          <a:bodyPr numCol="1"/>
          <a:lstStyle/>
          <a:p>
            <a:r>
              <a:rPr lang="en-GB" sz="1600" b="0" dirty="0">
                <a:solidFill>
                  <a:schemeClr val="tx1"/>
                </a:solidFill>
              </a:rPr>
              <a:t>The purpose of this fund is to ensure that those experiencing gambling harms can continue to access VCSE sector provision during 2026/27, whilst Integrated Care Boards implement longer term commissioning arrangements from April 2027.</a:t>
            </a:r>
            <a:endParaRPr lang="en-US" sz="1600" dirty="0">
              <a:solidFill>
                <a:schemeClr val="tx1"/>
              </a:solidFill>
            </a:endParaRPr>
          </a:p>
          <a:p>
            <a:endParaRPr lang="en-GB" sz="1600" b="0" dirty="0">
              <a:solidFill>
                <a:schemeClr val="tx1"/>
              </a:solidFill>
            </a:endParaRPr>
          </a:p>
          <a:p>
            <a:r>
              <a:rPr lang="en-GB" sz="1600" b="0" dirty="0">
                <a:solidFill>
                  <a:schemeClr val="tx1"/>
                </a:solidFill>
              </a:rPr>
              <a:t>There will be two funding strands: </a:t>
            </a:r>
            <a:endParaRPr lang="en-US" sz="1600" dirty="0">
              <a:solidFill>
                <a:schemeClr val="tx1"/>
              </a:solidFill>
              <a:cs typeface="Arial"/>
            </a:endParaRPr>
          </a:p>
          <a:p>
            <a:endParaRPr lang="en-GB" sz="1600" b="0" dirty="0">
              <a:solidFill>
                <a:schemeClr val="tx1"/>
              </a:solidFill>
              <a:cs typeface="Arial"/>
            </a:endParaRPr>
          </a:p>
          <a:p>
            <a:endParaRPr lang="en-GB" sz="1600" dirty="0">
              <a:solidFill>
                <a:srgbClr val="425563"/>
              </a:solidFill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Core Treatment Delivery Fund</a:t>
            </a:r>
            <a:r>
              <a:rPr lang="en-GB" sz="1600" dirty="0"/>
              <a:t>: </a:t>
            </a:r>
            <a:r>
              <a:rPr lang="en-GB" sz="1600" b="0" dirty="0">
                <a:solidFill>
                  <a:schemeClr val="tx1"/>
                </a:solidFill>
              </a:rPr>
              <a:t>focused on the provision of treatment and support services for those harmed by gambling, from the point of referral and triage through to aftercare and recovery support. </a:t>
            </a:r>
            <a:endParaRPr lang="en-GB" sz="1600" b="0" dirty="0">
              <a:solidFill>
                <a:schemeClr val="tx1"/>
              </a:solidFill>
              <a:cs typeface="Arial"/>
            </a:endParaRPr>
          </a:p>
          <a:p>
            <a:pPr marL="457200" lvl="0" indent="-457200">
              <a:buFont typeface="+mj-lt"/>
              <a:buAutoNum type="arabicPeriod"/>
            </a:pPr>
            <a:endParaRPr lang="en-GB" sz="1600" dirty="0"/>
          </a:p>
          <a:p>
            <a:pPr marL="457200" lvl="0" indent="-457200">
              <a:buClr>
                <a:schemeClr val="accent6"/>
              </a:buClr>
              <a:buFont typeface="+mj-lt"/>
              <a:buAutoNum type="arabicPeriod"/>
            </a:pPr>
            <a:r>
              <a:rPr lang="en-GB" sz="1600" dirty="0">
                <a:solidFill>
                  <a:schemeClr val="accent5">
                    <a:lumMod val="50000"/>
                  </a:schemeClr>
                </a:solidFill>
              </a:rPr>
              <a:t>Innovation Fund</a:t>
            </a:r>
            <a:r>
              <a:rPr lang="en-GB" sz="1600" dirty="0"/>
              <a:t>: </a:t>
            </a:r>
            <a:r>
              <a:rPr lang="en-GB" sz="1600" b="0" dirty="0">
                <a:solidFill>
                  <a:schemeClr val="tx1"/>
                </a:solidFill>
              </a:rPr>
              <a:t>focussed on new, adapted or emerging treatment and support interventions. </a:t>
            </a:r>
          </a:p>
          <a:p>
            <a:pPr lvl="0">
              <a:buClr>
                <a:schemeClr val="accent6"/>
              </a:buClr>
            </a:pPr>
            <a:endParaRPr lang="en-GB" sz="1600" b="0" dirty="0">
              <a:solidFill>
                <a:schemeClr val="tx1"/>
              </a:solidFill>
              <a:cs typeface="Arial"/>
            </a:endParaRPr>
          </a:p>
          <a:p>
            <a:pPr lvl="0">
              <a:buClr>
                <a:schemeClr val="accent6"/>
              </a:buClr>
            </a:pPr>
            <a:endParaRPr lang="en-GB" sz="1600" b="0" dirty="0">
              <a:solidFill>
                <a:srgbClr val="425563"/>
              </a:solidFill>
              <a:cs typeface="Arial" panose="020B0604020202020204"/>
            </a:endParaRPr>
          </a:p>
          <a:p>
            <a:pPr>
              <a:buClr>
                <a:schemeClr val="accent6"/>
              </a:buClr>
            </a:pPr>
            <a:endParaRPr lang="en-GB" sz="1600" b="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Eligible VCSE organisations will be able to apply to either or both funding strands. </a:t>
            </a:r>
            <a:endParaRPr lang="en-GB" sz="1600" b="0" dirty="0">
              <a:solidFill>
                <a:schemeClr val="tx1"/>
              </a:solidFill>
              <a:cs typeface="Arial"/>
            </a:endParaRPr>
          </a:p>
          <a:p>
            <a:pPr lvl="0">
              <a:buClr>
                <a:schemeClr val="accent6"/>
              </a:buClr>
            </a:pPr>
            <a:endParaRPr lang="en-GB" sz="1600" b="0" dirty="0">
              <a:solidFill>
                <a:schemeClr val="tx1"/>
              </a:solidFill>
            </a:endParaRPr>
          </a:p>
          <a:p>
            <a:pPr marL="342900" lvl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The fund will also be administered by the Government Grant Management Service.</a:t>
            </a:r>
          </a:p>
          <a:p>
            <a:pPr marL="342900" lvl="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GB" sz="1600" b="0" dirty="0">
              <a:solidFill>
                <a:schemeClr val="tx1"/>
              </a:solidFill>
            </a:endParaRPr>
          </a:p>
          <a:p>
            <a:pPr marL="342900" indent="-34290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chemeClr val="tx1"/>
                </a:solidFill>
              </a:rPr>
              <a:t>Organisations can apply for funding from both the NHSE and OHID schemes.</a:t>
            </a:r>
            <a:endParaRPr lang="en-GB" sz="1600" b="0" dirty="0">
              <a:solidFill>
                <a:schemeClr val="tx1"/>
              </a:solidFill>
              <a:cs typeface="Arial"/>
            </a:endParaRPr>
          </a:p>
          <a:p>
            <a:pPr lvl="0">
              <a:buClr>
                <a:schemeClr val="accent6"/>
              </a:buClr>
            </a:pPr>
            <a:endParaRPr lang="en-GB" sz="1600" b="0" dirty="0"/>
          </a:p>
          <a:p>
            <a:endParaRPr lang="en-GB" sz="1600" dirty="0"/>
          </a:p>
          <a:p>
            <a:endParaRPr lang="en-GB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D81FFC-0614-092B-CF55-660B829A7D70}"/>
              </a:ext>
            </a:extLst>
          </p:cNvPr>
          <p:cNvSpPr/>
          <p:nvPr/>
        </p:nvSpPr>
        <p:spPr>
          <a:xfrm>
            <a:off x="328482" y="2519716"/>
            <a:ext cx="11368936" cy="1753649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solidFill>
                  <a:srgbClr val="80D2CC">
                    <a:lumMod val="50000"/>
                  </a:srgbClr>
                </a:solidFill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02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665A5-9038-FD3F-D37C-40A8FED2C8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4">
            <a:extLst>
              <a:ext uri="{FF2B5EF4-FFF2-40B4-BE49-F238E27FC236}">
                <a16:creationId xmlns:a16="http://schemas.microsoft.com/office/drawing/2014/main" id="{CC1DB31C-895F-3837-213E-94CE485B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081" y="432000"/>
            <a:ext cx="11205073" cy="865186"/>
          </a:xfrm>
        </p:spPr>
        <p:txBody>
          <a:bodyPr>
            <a:normAutofit/>
          </a:bodyPr>
          <a:lstStyle/>
          <a:p>
            <a:r>
              <a:rPr lang="en-GB" sz="3200" spc="-40" dirty="0"/>
              <a:t>Key details 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AFBA0568-3CC6-E183-2EAD-32CA22A4FD41}"/>
              </a:ext>
            </a:extLst>
          </p:cNvPr>
          <p:cNvGraphicFramePr>
            <a:graphicFrameLocks noGrp="1"/>
          </p:cNvGraphicFramePr>
          <p:nvPr/>
        </p:nvGraphicFramePr>
        <p:xfrm>
          <a:off x="629728" y="1414732"/>
          <a:ext cx="11119449" cy="461160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331689">
                  <a:extLst>
                    <a:ext uri="{9D8B030D-6E8A-4147-A177-3AD203B41FA5}">
                      <a16:colId xmlns:a16="http://schemas.microsoft.com/office/drawing/2014/main" val="432335426"/>
                    </a:ext>
                  </a:extLst>
                </a:gridCol>
                <a:gridCol w="8787760">
                  <a:extLst>
                    <a:ext uri="{9D8B030D-6E8A-4147-A177-3AD203B41FA5}">
                      <a16:colId xmlns:a16="http://schemas.microsoft.com/office/drawing/2014/main" val="58015765"/>
                    </a:ext>
                  </a:extLst>
                </a:gridCol>
              </a:tblGrid>
              <a:tr h="444789">
                <a:tc>
                  <a:txBody>
                    <a:bodyPr/>
                    <a:lstStyle/>
                    <a:p>
                      <a:pPr indent="0"/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Timescale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</a:rPr>
                        <a:t>Grants are for a 12-month period between 1 April 2026 and 31 March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21917"/>
                  </a:ext>
                </a:extLst>
              </a:tr>
              <a:tr h="895944">
                <a:tc>
                  <a:txBody>
                    <a:bodyPr/>
                    <a:lstStyle/>
                    <a:p>
                      <a:pPr indent="0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Eligibility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Open to Voluntary, Community, and Social Enterprise organisations who intend to deliver gambling harms treatment in England, can mobilise activity in Q1 2026/27 and deliver all outputs by 31 March 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6040581"/>
                  </a:ext>
                </a:extLst>
              </a:tr>
              <a:tr h="1431807">
                <a:tc>
                  <a:txBody>
                    <a:bodyPr/>
                    <a:lstStyle/>
                    <a:p>
                      <a:pPr indent="0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Organisations will also need to show</a:t>
                      </a:r>
                    </a:p>
                    <a:p>
                      <a:pPr marL="285750" indent="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Evidence of intervention need and effectiveness</a:t>
                      </a:r>
                    </a:p>
                    <a:p>
                      <a:pPr marL="285750" indent="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Plans for involving lived experience</a:t>
                      </a:r>
                    </a:p>
                    <a:p>
                      <a:pPr marL="285750" indent="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Commitment to data collection, reporting and participation in evaluation</a:t>
                      </a:r>
                    </a:p>
                    <a:p>
                      <a:pPr marL="285750" indent="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Ability to work collaboratively with system partners and share learning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2623902"/>
                  </a:ext>
                </a:extLst>
              </a:tr>
              <a:tr h="618473">
                <a:tc>
                  <a:txBody>
                    <a:bodyPr/>
                    <a:lstStyle/>
                    <a:p>
                      <a:pPr indent="0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Conflicts of interest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Organisations must adhere to the conflicts-of-interest policy developed by statutory levy commissioners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516967"/>
                  </a:ext>
                </a:extLst>
              </a:tr>
              <a:tr h="602115">
                <a:tc>
                  <a:txBody>
                    <a:bodyPr/>
                    <a:lstStyle/>
                    <a:p>
                      <a:pPr indent="0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Funding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Organisations can apply for between £50,000 and £5,000,000 in funding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080338"/>
                  </a:ext>
                </a:extLst>
              </a:tr>
              <a:tr h="618473">
                <a:tc>
                  <a:txBody>
                    <a:bodyPr/>
                    <a:lstStyle/>
                    <a:p>
                      <a:pPr indent="0"/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Out of scope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Projects outside of England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Projects delivering prevention and research activity (excluding proportionate evaluation)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810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18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B9FA18CA-A17E-A031-10D3-487D26CAB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6163" cy="844839"/>
          </a:xfrm>
        </p:spPr>
        <p:txBody>
          <a:bodyPr/>
          <a:lstStyle/>
          <a:p>
            <a:r>
              <a:rPr lang="en-US" dirty="0"/>
              <a:t>Reminder: Fund is now live!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AF4A0A-E305-BB3F-C2C7-68E7B9B9C6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70" y="1411245"/>
            <a:ext cx="5439173" cy="4351338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291C60-0D7C-A048-5CC6-1466587F8DD7}"/>
              </a:ext>
            </a:extLst>
          </p:cNvPr>
          <p:cNvSpPr txBox="1"/>
          <p:nvPr/>
        </p:nvSpPr>
        <p:spPr>
          <a:xfrm>
            <a:off x="359801" y="6007128"/>
            <a:ext cx="50917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Gambling Harms Prevention: Voluntary, Community and Social Enterprise (VCSE) Grant Fund - GOV-UK Find a grant</a:t>
            </a:r>
            <a:endParaRPr lang="en-GB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2F2CAB-92D8-97AD-CF5D-85D102931E29}"/>
              </a:ext>
            </a:extLst>
          </p:cNvPr>
          <p:cNvSpPr txBox="1"/>
          <p:nvPr/>
        </p:nvSpPr>
        <p:spPr>
          <a:xfrm>
            <a:off x="6101637" y="3737181"/>
            <a:ext cx="3738995" cy="1754326"/>
          </a:xfrm>
          <a:prstGeom prst="rect">
            <a:avLst/>
          </a:prstGeom>
          <a:noFill/>
          <a:ln w="28575">
            <a:solidFill>
              <a:srgbClr val="00A188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/>
              <a:t>Supporting documents</a:t>
            </a:r>
          </a:p>
          <a:p>
            <a:endParaRPr lang="en-GB"/>
          </a:p>
          <a:p>
            <a:pPr marL="285750" indent="-285750">
              <a:buFontTx/>
              <a:buChar char="-"/>
            </a:pPr>
            <a:r>
              <a:rPr lang="en-GB" b="1"/>
              <a:t>Project proposal</a:t>
            </a:r>
          </a:p>
          <a:p>
            <a:pPr marL="285750" indent="-285750">
              <a:buFontTx/>
              <a:buChar char="-"/>
            </a:pPr>
            <a:r>
              <a:rPr lang="en-GB" b="1"/>
              <a:t>Budget tool</a:t>
            </a:r>
          </a:p>
          <a:p>
            <a:pPr marL="285750" indent="-285750">
              <a:buFontTx/>
              <a:buChar char="-"/>
            </a:pPr>
            <a:r>
              <a:rPr lang="en-GB" b="1" err="1"/>
              <a:t>DoI</a:t>
            </a:r>
            <a:endParaRPr lang="en-GB" b="1"/>
          </a:p>
          <a:p>
            <a:pPr marL="285750" indent="-285750">
              <a:buFontTx/>
              <a:buChar char="-"/>
            </a:pPr>
            <a:r>
              <a:rPr lang="en-GB" b="1"/>
              <a:t>Guidance and FAQs</a:t>
            </a: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E252ECCA-3E24-348B-EF79-656882C6B1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8656" y="2429240"/>
            <a:ext cx="5821955" cy="11641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595FF5-228E-86DE-64D0-B27393DB0F97}"/>
              </a:ext>
            </a:extLst>
          </p:cNvPr>
          <p:cNvSpPr txBox="1"/>
          <p:nvPr/>
        </p:nvSpPr>
        <p:spPr>
          <a:xfrm>
            <a:off x="6096000" y="5851669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0" i="0" dirty="0">
                <a:solidFill>
                  <a:srgbClr val="0B0C0C"/>
                </a:solidFill>
                <a:effectLst/>
                <a:latin typeface="GDS Transport"/>
              </a:rPr>
              <a:t>For guidance and support, please contact GGMS at </a:t>
            </a:r>
            <a:r>
              <a:rPr lang="en-GB" b="0" i="0" dirty="0">
                <a:effectLst/>
                <a:latin typeface="GDS Transport"/>
                <a:hlinkClick r:id="rId5"/>
              </a:rPr>
              <a:t>ggms.ohidgamharmprev@cabinetoffice.gov.uk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761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3FA4-E2C5-D187-C180-77D2AFD03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pic>
        <p:nvPicPr>
          <p:cNvPr id="4" name="Graphic 4" descr="Badge Question Mark with solid fill">
            <a:extLst>
              <a:ext uri="{FF2B5EF4-FFF2-40B4-BE49-F238E27FC236}">
                <a16:creationId xmlns:a16="http://schemas.microsoft.com/office/drawing/2014/main" id="{E164E722-82A2-5EB2-3FD6-F37658FFE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3332" y="1985224"/>
            <a:ext cx="2485335" cy="248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9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8E77F2E-35BF-9C03-4FD4-7A43EDEC9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44" y="924339"/>
            <a:ext cx="10827352" cy="498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56649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4A35F-BA9E-4094-928C-020346C1E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/>
              <a:t>Agenda</a:t>
            </a:r>
            <a:endParaRPr lang="en-GB" dirty="0">
              <a:cs typeface="Arial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E33A827-5E83-2C29-A9CD-EB521875D8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6517935"/>
              </p:ext>
            </p:extLst>
          </p:nvPr>
        </p:nvGraphicFramePr>
        <p:xfrm>
          <a:off x="2107094" y="1341783"/>
          <a:ext cx="8378687" cy="4016089"/>
        </p:xfrm>
        <a:graphic>
          <a:graphicData uri="http://schemas.openxmlformats.org/drawingml/2006/table">
            <a:tbl>
              <a:tblPr/>
              <a:tblGrid>
                <a:gridCol w="572284">
                  <a:extLst>
                    <a:ext uri="{9D8B030D-6E8A-4147-A177-3AD203B41FA5}">
                      <a16:colId xmlns:a16="http://schemas.microsoft.com/office/drawing/2014/main" val="298627362"/>
                    </a:ext>
                  </a:extLst>
                </a:gridCol>
                <a:gridCol w="3617059">
                  <a:extLst>
                    <a:ext uri="{9D8B030D-6E8A-4147-A177-3AD203B41FA5}">
                      <a16:colId xmlns:a16="http://schemas.microsoft.com/office/drawing/2014/main" val="1871268157"/>
                    </a:ext>
                  </a:extLst>
                </a:gridCol>
                <a:gridCol w="2094672">
                  <a:extLst>
                    <a:ext uri="{9D8B030D-6E8A-4147-A177-3AD203B41FA5}">
                      <a16:colId xmlns:a16="http://schemas.microsoft.com/office/drawing/2014/main" val="7828411"/>
                    </a:ext>
                  </a:extLst>
                </a:gridCol>
                <a:gridCol w="2094672">
                  <a:extLst>
                    <a:ext uri="{9D8B030D-6E8A-4147-A177-3AD203B41FA5}">
                      <a16:colId xmlns:a16="http://schemas.microsoft.com/office/drawing/2014/main" val="2093385082"/>
                    </a:ext>
                  </a:extLst>
                </a:gridCol>
              </a:tblGrid>
              <a:tr h="479274">
                <a:tc>
                  <a:txBody>
                    <a:bodyPr/>
                    <a:lstStyle/>
                    <a:p>
                      <a:pPr algn="ctr" fontAlgn="auto">
                        <a:lnSpc>
                          <a:spcPts val="2208"/>
                        </a:lnSpc>
                        <a:buNone/>
                      </a:pPr>
                      <a:r>
                        <a:rPr lang="en-GB" sz="16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​</a:t>
                      </a:r>
                    </a:p>
                  </a:txBody>
                  <a:tcPr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1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Agenda item​</a:t>
                      </a:r>
                      <a:endParaRPr lang="en-GB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1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1" i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Timing​</a:t>
                      </a:r>
                      <a:endParaRPr lang="en-GB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1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b="1" i="0" dirty="0">
                          <a:solidFill>
                            <a:srgbClr val="FFFFFF"/>
                          </a:solidFill>
                          <a:effectLst/>
                        </a:rPr>
                        <a:t>Presenter</a:t>
                      </a:r>
                    </a:p>
                  </a:txBody>
                  <a:tcPr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18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0798904"/>
                  </a:ext>
                </a:extLst>
              </a:tr>
              <a:tr h="59137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1. 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1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Welcome to session – OHID grant launch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11:00 – 11:05​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Rebecca Worboys</a:t>
                      </a: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143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397253"/>
                  </a:ext>
                </a:extLst>
              </a:tr>
              <a:tr h="845757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1" i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2.​</a:t>
                      </a:r>
                      <a:endParaRPr lang="en-GB" b="1" i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1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dirty="0"/>
                        <a:t>VCSE Gambling Harms Prevention Fund: launch update and information</a:t>
                      </a:r>
                      <a:endParaRPr lang="en-GB" sz="1600" b="0" i="0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11:05 – 11:20​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Will Holley &amp; Katie Apps</a:t>
                      </a: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583341"/>
                  </a:ext>
                </a:extLst>
              </a:tr>
              <a:tr h="47927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1" i="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3.​</a:t>
                      </a:r>
                      <a:endParaRPr lang="en-GB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1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NHSE update</a:t>
                      </a:r>
                    </a:p>
                  </a:txBody>
                  <a:tcPr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11:20 – 11.25​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Alex Mehaffey</a:t>
                      </a: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0971861"/>
                  </a:ext>
                </a:extLst>
              </a:tr>
              <a:tr h="482274"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>
                        <a:lnSpc>
                          <a:spcPts val="2208"/>
                        </a:lnSpc>
                        <a:buNone/>
                      </a:pPr>
                      <a:r>
                        <a:rPr lang="en-GB" sz="1600" b="1" i="0" kern="120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1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0" i="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Data collection – Discovery phase</a:t>
                      </a:r>
                    </a:p>
                  </a:txBody>
                  <a:tcPr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11:25 </a:t>
                      </a: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– </a:t>
                      </a:r>
                      <a:r>
                        <a:rPr lang="en-GB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11:30</a:t>
                      </a: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0" i="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Amy Wyatt &amp; Andrew Duckworth</a:t>
                      </a: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502866"/>
                  </a:ext>
                </a:extLst>
              </a:tr>
              <a:tr h="47927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1" i="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6.</a:t>
                      </a:r>
                      <a:endParaRPr lang="en-GB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1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Q&amp;A​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11:30 – 11:40​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</a:t>
                      </a: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808025"/>
                  </a:ext>
                </a:extLst>
              </a:tr>
              <a:tr h="479274"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1" i="0" dirty="0">
                          <a:solidFill>
                            <a:srgbClr val="FFFFFF"/>
                          </a:solidFill>
                          <a:effectLst/>
                          <a:latin typeface="Aptos" panose="020B0004020202020204" pitchFamily="34" charset="0"/>
                        </a:rPr>
                        <a:t>7.</a:t>
                      </a:r>
                      <a:endParaRPr lang="en-GB" b="1" i="0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1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Closing remarks​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11:40 – 11:45​</a:t>
                      </a:r>
                      <a:endParaRPr lang="en-GB" b="0" i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ts val="2208"/>
                        </a:lnSpc>
                        <a:buNone/>
                      </a:pPr>
                      <a:r>
                        <a:rPr lang="en-GB" sz="1600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Rebecca Worboys</a:t>
                      </a:r>
                    </a:p>
                  </a:txBody>
                  <a:tcPr anchor="ctr">
                    <a:lnL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0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30052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DFEC42E-6CFF-C98D-AD41-F0421855B1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6713" y="-5068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504431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588F2-846B-EEDB-C05D-86D1164E1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>
                <a:cs typeface="Arial"/>
              </a:rPr>
              <a:t>Session aims and OHID's approach to gambling related harms</a:t>
            </a:r>
            <a:br>
              <a:rPr lang="en-GB">
                <a:cs typeface="Arial"/>
              </a:rPr>
            </a:b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363824C-7E51-7C5C-6F68-24ED31C28724}"/>
              </a:ext>
            </a:extLst>
          </p:cNvPr>
          <p:cNvGrpSpPr/>
          <p:nvPr/>
        </p:nvGrpSpPr>
        <p:grpSpPr>
          <a:xfrm>
            <a:off x="757075" y="1099838"/>
            <a:ext cx="10090220" cy="4704028"/>
            <a:chOff x="757075" y="1099838"/>
            <a:chExt cx="10090220" cy="470402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97B4A34D-8682-62C8-C9DD-10CE3FFB2EC1}"/>
                </a:ext>
              </a:extLst>
            </p:cNvPr>
            <p:cNvGrpSpPr/>
            <p:nvPr/>
          </p:nvGrpSpPr>
          <p:grpSpPr>
            <a:xfrm>
              <a:off x="757075" y="1099838"/>
              <a:ext cx="10090220" cy="4704028"/>
              <a:chOff x="543207" y="1312749"/>
              <a:chExt cx="9386934" cy="4704028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9FDB177-5C97-13EE-9BB8-DA6D35CDFC18}"/>
                  </a:ext>
                </a:extLst>
              </p:cNvPr>
              <p:cNvSpPr/>
              <p:nvPr/>
            </p:nvSpPr>
            <p:spPr>
              <a:xfrm>
                <a:off x="2325230" y="1312749"/>
                <a:ext cx="7604911" cy="497941"/>
              </a:xfrm>
              <a:prstGeom prst="rect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Preventing Gambling Related Harms</a:t>
                </a: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197167-4C3B-2578-611E-B2D518A8569A}"/>
                  </a:ext>
                </a:extLst>
              </p:cNvPr>
              <p:cNvSpPr/>
              <p:nvPr/>
            </p:nvSpPr>
            <p:spPr>
              <a:xfrm>
                <a:off x="2325230" y="2044570"/>
                <a:ext cx="3677215" cy="49794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Local and Regional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64417F5C-2381-D7AE-0B02-774744FABB21}"/>
                  </a:ext>
                </a:extLst>
              </p:cNvPr>
              <p:cNvSpPr/>
              <p:nvPr/>
            </p:nvSpPr>
            <p:spPr>
              <a:xfrm>
                <a:off x="2325230" y="2776391"/>
                <a:ext cx="1739773" cy="49794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LA &amp; regional programmes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7AFB28B0-EC23-9D1B-1C62-B1EA80D6DE76}"/>
                  </a:ext>
                </a:extLst>
              </p:cNvPr>
              <p:cNvSpPr/>
              <p:nvPr/>
            </p:nvSpPr>
            <p:spPr>
              <a:xfrm>
                <a:off x="4262673" y="2776391"/>
                <a:ext cx="1739772" cy="49794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VCSE programmes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4727F1B-21D4-084D-C483-58DDE9D0BDC7}"/>
                  </a:ext>
                </a:extLst>
              </p:cNvPr>
              <p:cNvSpPr/>
              <p:nvPr/>
            </p:nvSpPr>
            <p:spPr>
              <a:xfrm>
                <a:off x="6252926" y="2044569"/>
                <a:ext cx="3677215" cy="49794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National*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0E1D7AC9-2E5F-CF5C-C607-7C4F57404473}"/>
                  </a:ext>
                </a:extLst>
              </p:cNvPr>
              <p:cNvSpPr/>
              <p:nvPr/>
            </p:nvSpPr>
            <p:spPr>
              <a:xfrm>
                <a:off x="6252926" y="2762807"/>
                <a:ext cx="1160009" cy="49794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Digital Tools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D480823-8992-5D46-A656-F09630BEC512}"/>
                  </a:ext>
                </a:extLst>
              </p:cNvPr>
              <p:cNvSpPr/>
              <p:nvPr/>
            </p:nvSpPr>
            <p:spPr>
              <a:xfrm>
                <a:off x="7486038" y="2776389"/>
                <a:ext cx="1063332" cy="497941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Brand &amp; Campaign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D8C454-5A10-3144-777A-716BBC6C9969}"/>
                  </a:ext>
                </a:extLst>
              </p:cNvPr>
              <p:cNvSpPr/>
              <p:nvPr/>
            </p:nvSpPr>
            <p:spPr>
              <a:xfrm>
                <a:off x="2325229" y="3637226"/>
                <a:ext cx="7604911" cy="49794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Data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34093508-91E2-CDB5-7BF2-9180B0CDFF53}"/>
                  </a:ext>
                </a:extLst>
              </p:cNvPr>
              <p:cNvSpPr/>
              <p:nvPr/>
            </p:nvSpPr>
            <p:spPr>
              <a:xfrm>
                <a:off x="2325228" y="4262674"/>
                <a:ext cx="7604911" cy="49794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Research, Monitoring and Evaluation</a:t>
                </a: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BA492E2-62AF-8832-FB16-D08F6503F576}"/>
                  </a:ext>
                </a:extLst>
              </p:cNvPr>
              <p:cNvSpPr/>
              <p:nvPr/>
            </p:nvSpPr>
            <p:spPr>
              <a:xfrm>
                <a:off x="2325228" y="4896429"/>
                <a:ext cx="3682393" cy="49794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Stakeholder Engagement</a:t>
                </a: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B86E864-6F65-20AD-E93A-78E62B868E1D}"/>
                  </a:ext>
                </a:extLst>
              </p:cNvPr>
              <p:cNvSpPr/>
              <p:nvPr/>
            </p:nvSpPr>
            <p:spPr>
              <a:xfrm>
                <a:off x="543207" y="3637225"/>
                <a:ext cx="1531542" cy="2379551"/>
              </a:xfrm>
              <a:prstGeom prst="rect">
                <a:avLst/>
              </a:prstGeom>
              <a:solidFill>
                <a:schemeClr val="accent3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Foundations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D294EED-9335-677D-1A86-847F03C318CF}"/>
                  </a:ext>
                </a:extLst>
              </p:cNvPr>
              <p:cNvSpPr/>
              <p:nvPr/>
            </p:nvSpPr>
            <p:spPr>
              <a:xfrm>
                <a:off x="543207" y="2044569"/>
                <a:ext cx="1531542" cy="122976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Funded</a:t>
                </a:r>
                <a:br>
                  <a: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</a:br>
                <a:r>
                  <a: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Interventions</a:t>
                </a:r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38616A9-D0E3-CB20-2999-DCCF1FF40AE8}"/>
                  </a:ext>
                </a:extLst>
              </p:cNvPr>
              <p:cNvSpPr/>
              <p:nvPr/>
            </p:nvSpPr>
            <p:spPr>
              <a:xfrm>
                <a:off x="2325227" y="5518836"/>
                <a:ext cx="7604911" cy="497941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GB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Build Local and National Infrastructure to Deliver Prevention Programmes</a:t>
                </a: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277DCE7-FC28-71B3-A3D3-4C8A6C02E25E}"/>
                </a:ext>
              </a:extLst>
            </p:cNvPr>
            <p:cNvSpPr/>
            <p:nvPr/>
          </p:nvSpPr>
          <p:spPr>
            <a:xfrm>
              <a:off x="9443045" y="2564731"/>
              <a:ext cx="1404247" cy="49794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Guidance &amp; best practice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1FD5333-2721-3E28-F70C-F55362CEC5F5}"/>
                </a:ext>
              </a:extLst>
            </p:cNvPr>
            <p:cNvSpPr/>
            <p:nvPr/>
          </p:nvSpPr>
          <p:spPr>
            <a:xfrm>
              <a:off x="6850908" y="4658118"/>
              <a:ext cx="3983685" cy="510641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/>
                </a:rPr>
                <a:t>Lived Experience</a:t>
              </a:r>
            </a:p>
          </p:txBody>
        </p:sp>
      </p:grp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5F36B8B1-BCB4-4E56-1E22-9941232B39BB}"/>
              </a:ext>
            </a:extLst>
          </p:cNvPr>
          <p:cNvSpPr txBox="1">
            <a:spLocks/>
          </p:cNvSpPr>
          <p:nvPr/>
        </p:nvSpPr>
        <p:spPr>
          <a:xfrm>
            <a:off x="5426001" y="6379524"/>
            <a:ext cx="6380162" cy="365125"/>
          </a:xfrm>
          <a:prstGeom prst="rect">
            <a:avLst/>
          </a:prstGeom>
        </p:spPr>
        <p:txBody>
          <a:bodyPr vert="horz" lIns="91440" tIns="36000" rIns="91440" bIns="36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OFFICIAL SENSITIVE - NOT FOR ONWARD SHARING</a:t>
            </a:r>
          </a:p>
        </p:txBody>
      </p:sp>
    </p:spTree>
    <p:extLst>
      <p:ext uri="{BB962C8B-B14F-4D97-AF65-F5344CB8AC3E}">
        <p14:creationId xmlns:p14="http://schemas.microsoft.com/office/powerpoint/2010/main" val="3119101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E5564-9FF2-EEF9-7DF1-1EB2CBE315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VCSE Gambling harms prevention fund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2E3A138-23BA-C28D-047F-FC034F9F631F}"/>
              </a:ext>
            </a:extLst>
          </p:cNvPr>
          <p:cNvSpPr txBox="1">
            <a:spLocks/>
          </p:cNvSpPr>
          <p:nvPr/>
        </p:nvSpPr>
        <p:spPr>
          <a:xfrm>
            <a:off x="5523033" y="6401015"/>
            <a:ext cx="6380162" cy="365125"/>
          </a:xfrm>
          <a:prstGeom prst="rect">
            <a:avLst/>
          </a:prstGeom>
        </p:spPr>
        <p:txBody>
          <a:bodyPr vert="horz" lIns="91440" tIns="36000" rIns="91440" bIns="3600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OFFICIAL SENSITIVE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D9C91D-B2CB-35EC-CCA4-06C46CD32E54}"/>
              </a:ext>
            </a:extLst>
          </p:cNvPr>
          <p:cNvSpPr txBox="1"/>
          <p:nvPr/>
        </p:nvSpPr>
        <p:spPr>
          <a:xfrm>
            <a:off x="360000" y="804932"/>
            <a:ext cx="11358235" cy="1200329"/>
          </a:xfrm>
          <a:prstGeom prst="rect">
            <a:avLst/>
          </a:prstGeom>
          <a:noFill/>
          <a:ln w="28575">
            <a:solidFill>
              <a:srgbClr val="00A188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/>
              <a:t>Milestones: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Conclusion of the Expression of Interest Market Engagement Exercise for VCSE prevention grant.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Launch of the VCSE prevention grant on 14 January and upcoming OHID 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Upcoming NHSE Gambling Harms Treatment VCSE Grant Fund</a:t>
            </a:r>
            <a:endParaRPr lang="en-GB" b="1" dirty="0"/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680E178E-9E15-AF4E-C7F8-DBCE5BF06ACD}"/>
              </a:ext>
            </a:extLst>
          </p:cNvPr>
          <p:cNvSpPr txBox="1"/>
          <p:nvPr/>
        </p:nvSpPr>
        <p:spPr>
          <a:xfrm>
            <a:off x="239562" y="1977336"/>
            <a:ext cx="6120129" cy="3606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20000"/>
              </a:lnSpc>
              <a:spcAft>
                <a:spcPts val="1420"/>
              </a:spcAft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Indicative timescales for the grant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9EEC8F5-B71A-1679-EF99-6E8F2D37F1E3}"/>
              </a:ext>
            </a:extLst>
          </p:cNvPr>
          <p:cNvGrpSpPr/>
          <p:nvPr/>
        </p:nvGrpSpPr>
        <p:grpSpPr>
          <a:xfrm>
            <a:off x="355271" y="2234456"/>
            <a:ext cx="11111938" cy="2350220"/>
            <a:chOff x="962896" y="2090420"/>
            <a:chExt cx="8969376" cy="1390997"/>
          </a:xfrm>
        </p:grpSpPr>
        <p:graphicFrame>
          <p:nvGraphicFramePr>
            <p:cNvPr id="17" name="Diagram 16">
              <a:extLst>
                <a:ext uri="{FF2B5EF4-FFF2-40B4-BE49-F238E27FC236}">
                  <a16:creationId xmlns:a16="http://schemas.microsoft.com/office/drawing/2014/main" id="{EB11CEAA-EC97-5D9E-EF21-E2BCE288C3C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85293550"/>
                </p:ext>
              </p:extLst>
            </p:nvPr>
          </p:nvGraphicFramePr>
          <p:xfrm>
            <a:off x="2242412" y="2090420"/>
            <a:ext cx="6120130" cy="133858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5C1C5CF8-8387-C5D2-561F-7D21A111C42B}"/>
                </a:ext>
              </a:extLst>
            </p:cNvPr>
            <p:cNvGrpSpPr/>
            <p:nvPr/>
          </p:nvGrpSpPr>
          <p:grpSpPr>
            <a:xfrm>
              <a:off x="8440376" y="2631004"/>
              <a:ext cx="269093" cy="252878"/>
              <a:chOff x="4670743" y="566491"/>
              <a:chExt cx="269093" cy="252878"/>
            </a:xfrm>
          </p:grpSpPr>
          <p:sp>
            <p:nvSpPr>
              <p:cNvPr id="34" name="Arrow: Right 33">
                <a:extLst>
                  <a:ext uri="{FF2B5EF4-FFF2-40B4-BE49-F238E27FC236}">
                    <a16:creationId xmlns:a16="http://schemas.microsoft.com/office/drawing/2014/main" id="{07B7C4FA-4ACE-98D2-E429-50D97DA334F0}"/>
                  </a:ext>
                </a:extLst>
              </p:cNvPr>
              <p:cNvSpPr/>
              <p:nvPr/>
            </p:nvSpPr>
            <p:spPr>
              <a:xfrm rot="21551515">
                <a:off x="4670743" y="566491"/>
                <a:ext cx="269093" cy="25287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5" name="Arrow: Right 4">
                <a:extLst>
                  <a:ext uri="{FF2B5EF4-FFF2-40B4-BE49-F238E27FC236}">
                    <a16:creationId xmlns:a16="http://schemas.microsoft.com/office/drawing/2014/main" id="{513C8FEF-7C5D-37FF-E547-E216EBDDAEE1}"/>
                  </a:ext>
                </a:extLst>
              </p:cNvPr>
              <p:cNvSpPr txBox="1"/>
              <p:nvPr/>
            </p:nvSpPr>
            <p:spPr>
              <a:xfrm rot="32351515">
                <a:off x="4670747" y="617602"/>
                <a:ext cx="193230" cy="1517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600" kern="120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F64F548-360E-3285-3632-C590F3DDDBC9}"/>
                </a:ext>
              </a:extLst>
            </p:cNvPr>
            <p:cNvGrpSpPr/>
            <p:nvPr/>
          </p:nvGrpSpPr>
          <p:grpSpPr>
            <a:xfrm>
              <a:off x="8708546" y="2219399"/>
              <a:ext cx="1015693" cy="345600"/>
              <a:chOff x="4894091" y="64489"/>
              <a:chExt cx="1015693" cy="345600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CF258754-A85A-B802-E0D2-A2A73C17634E}"/>
                  </a:ext>
                </a:extLst>
              </p:cNvPr>
              <p:cNvSpPr/>
              <p:nvPr/>
            </p:nvSpPr>
            <p:spPr>
              <a:xfrm>
                <a:off x="4894091" y="64489"/>
                <a:ext cx="1015693" cy="3456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3" name="Rectangle: Rounded Corners 6">
                <a:extLst>
                  <a:ext uri="{FF2B5EF4-FFF2-40B4-BE49-F238E27FC236}">
                    <a16:creationId xmlns:a16="http://schemas.microsoft.com/office/drawing/2014/main" id="{4C1E1004-E106-2423-4FD2-3110B41A0EC7}"/>
                  </a:ext>
                </a:extLst>
              </p:cNvPr>
              <p:cNvSpPr txBox="1"/>
              <p:nvPr/>
            </p:nvSpPr>
            <p:spPr>
              <a:xfrm>
                <a:off x="4894091" y="64489"/>
                <a:ext cx="1015693" cy="2304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6896" tIns="56896" rIns="56896" bIns="30480" numCol="1" spcCol="1270" anchor="t" anchorCtr="0">
                <a:noAutofit/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l"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800" kern="1200">
                    <a:latin typeface="Arial" panose="020B0604020202020204"/>
                  </a:rPr>
                  <a:t>Jan 27 – Mar 28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1F59EEC-86B2-BC16-D447-AD18FE8D2D02}"/>
                </a:ext>
              </a:extLst>
            </p:cNvPr>
            <p:cNvGrpSpPr/>
            <p:nvPr/>
          </p:nvGrpSpPr>
          <p:grpSpPr>
            <a:xfrm>
              <a:off x="8916579" y="2449800"/>
              <a:ext cx="1015693" cy="979200"/>
              <a:chOff x="5102124" y="294890"/>
              <a:chExt cx="1015693" cy="979200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8B19038A-3807-3525-F847-82B3D071196A}"/>
                  </a:ext>
                </a:extLst>
              </p:cNvPr>
              <p:cNvSpPr/>
              <p:nvPr/>
            </p:nvSpPr>
            <p:spPr>
              <a:xfrm>
                <a:off x="5102124" y="294890"/>
                <a:ext cx="1015693" cy="9792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31" name="Rectangle: Rounded Corners 8">
                <a:extLst>
                  <a:ext uri="{FF2B5EF4-FFF2-40B4-BE49-F238E27FC236}">
                    <a16:creationId xmlns:a16="http://schemas.microsoft.com/office/drawing/2014/main" id="{A0A53B7B-5FB9-FD25-18DE-22B20F02CF3A}"/>
                  </a:ext>
                </a:extLst>
              </p:cNvPr>
              <p:cNvSpPr txBox="1"/>
              <p:nvPr/>
            </p:nvSpPr>
            <p:spPr>
              <a:xfrm>
                <a:off x="5130804" y="323570"/>
                <a:ext cx="958333" cy="9218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896" tIns="56896" rIns="56896" bIns="56896" numCol="1" spcCol="1270" anchor="t" anchorCtr="0">
                <a:noAutofit/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lvl="1" indent="-57150" algn="l"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kern="1200" dirty="0">
                    <a:latin typeface="Arial" panose="020B0604020202020204"/>
                  </a:rPr>
                  <a:t>2</a:t>
                </a:r>
                <a:r>
                  <a:rPr lang="en-US" sz="1200" kern="1200" baseline="30000" dirty="0">
                    <a:latin typeface="Arial" panose="020B0604020202020204"/>
                  </a:rPr>
                  <a:t>nd</a:t>
                </a:r>
                <a:r>
                  <a:rPr lang="en-US" sz="1200" kern="1200" dirty="0">
                    <a:latin typeface="Arial" panose="020B0604020202020204"/>
                  </a:rPr>
                  <a:t> round of funding in January.</a:t>
                </a:r>
                <a:endParaRPr lang="en-US" sz="1200" kern="1200" dirty="0">
                  <a:latin typeface="Arial" panose="020B0604020202020204"/>
                  <a:cs typeface="Arial"/>
                </a:endParaRPr>
              </a:p>
              <a:p>
                <a:pPr marL="57150" lvl="1" indent="-57150" algn="l"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kern="1200" dirty="0">
                    <a:latin typeface="Arial" panose="020B0604020202020204"/>
                  </a:rPr>
                  <a:t>Evaluation of </a:t>
                </a:r>
                <a:r>
                  <a:rPr lang="en-US" sz="1200" kern="1200" dirty="0" err="1">
                    <a:latin typeface="Arial" panose="020B0604020202020204"/>
                  </a:rPr>
                  <a:t>programme</a:t>
                </a:r>
                <a:r>
                  <a:rPr lang="en-US" sz="1200" kern="1200" dirty="0">
                    <a:latin typeface="Arial" panose="020B0604020202020204"/>
                  </a:rPr>
                  <a:t>.</a:t>
                </a:r>
                <a:endParaRPr lang="en-US" sz="1200" kern="1200" dirty="0">
                  <a:latin typeface="Arial" panose="020B0604020202020204"/>
                  <a:cs typeface="Arial"/>
                </a:endParaRPr>
              </a:p>
              <a:p>
                <a:pPr marL="57150" lvl="1" indent="-57150" algn="l"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kern="1200" dirty="0">
                    <a:latin typeface="Arial" panose="020B0604020202020204"/>
                  </a:rPr>
                  <a:t>End of transition period.</a:t>
                </a:r>
                <a:endParaRPr lang="en-US" sz="1400" kern="1200" dirty="0">
                  <a:latin typeface="Arial" panose="020B0604020202020204"/>
                  <a:cs typeface="Arial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48B6F65-E303-840D-79E3-2117B422E565}"/>
                </a:ext>
              </a:extLst>
            </p:cNvPr>
            <p:cNvGrpSpPr/>
            <p:nvPr/>
          </p:nvGrpSpPr>
          <p:grpSpPr>
            <a:xfrm>
              <a:off x="2333829" y="2624135"/>
              <a:ext cx="269093" cy="318639"/>
              <a:chOff x="4670743" y="500730"/>
              <a:chExt cx="269093" cy="318639"/>
            </a:xfrm>
          </p:grpSpPr>
          <p:sp>
            <p:nvSpPr>
              <p:cNvPr id="28" name="Arrow: Right 27">
                <a:extLst>
                  <a:ext uri="{FF2B5EF4-FFF2-40B4-BE49-F238E27FC236}">
                    <a16:creationId xmlns:a16="http://schemas.microsoft.com/office/drawing/2014/main" id="{853A6998-DE1D-F960-FECB-8BC0C13D1861}"/>
                  </a:ext>
                </a:extLst>
              </p:cNvPr>
              <p:cNvSpPr/>
              <p:nvPr/>
            </p:nvSpPr>
            <p:spPr>
              <a:xfrm rot="21551515">
                <a:off x="4670743" y="566491"/>
                <a:ext cx="269093" cy="252878"/>
              </a:xfrm>
              <a:prstGeom prst="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9" name="Arrow: Right 4">
                <a:extLst>
                  <a:ext uri="{FF2B5EF4-FFF2-40B4-BE49-F238E27FC236}">
                    <a16:creationId xmlns:a16="http://schemas.microsoft.com/office/drawing/2014/main" id="{8FEA049D-C798-618E-7F34-529126CA198F}"/>
                  </a:ext>
                </a:extLst>
              </p:cNvPr>
              <p:cNvSpPr txBox="1"/>
              <p:nvPr/>
            </p:nvSpPr>
            <p:spPr>
              <a:xfrm rot="10751515">
                <a:off x="4710535" y="500730"/>
                <a:ext cx="193230" cy="151726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en-GB" sz="600" kern="1200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077761D-D51C-D421-7A46-368D153FA0A2}"/>
                </a:ext>
              </a:extLst>
            </p:cNvPr>
            <p:cNvGrpSpPr/>
            <p:nvPr/>
          </p:nvGrpSpPr>
          <p:grpSpPr>
            <a:xfrm>
              <a:off x="962896" y="2132880"/>
              <a:ext cx="1015693" cy="345600"/>
              <a:chOff x="4894091" y="64489"/>
              <a:chExt cx="1015693" cy="345600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12FEB74C-F913-969E-5B23-824880BC925E}"/>
                  </a:ext>
                </a:extLst>
              </p:cNvPr>
              <p:cNvSpPr/>
              <p:nvPr/>
            </p:nvSpPr>
            <p:spPr>
              <a:xfrm>
                <a:off x="4894091" y="64489"/>
                <a:ext cx="1015693" cy="3456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7" name="Rectangle: Rounded Corners 6">
                <a:extLst>
                  <a:ext uri="{FF2B5EF4-FFF2-40B4-BE49-F238E27FC236}">
                    <a16:creationId xmlns:a16="http://schemas.microsoft.com/office/drawing/2014/main" id="{59DA3CC7-B1A8-BB23-11A0-107EF292393E}"/>
                  </a:ext>
                </a:extLst>
              </p:cNvPr>
              <p:cNvSpPr txBox="1"/>
              <p:nvPr/>
            </p:nvSpPr>
            <p:spPr>
              <a:xfrm>
                <a:off x="4894091" y="64489"/>
                <a:ext cx="1015693" cy="2304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56896" tIns="56896" rIns="56896" bIns="30480" numCol="1" spcCol="1270" anchor="t" anchorCtr="0">
                <a:noAutofit/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l"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800" kern="1200">
                    <a:latin typeface="Arial" panose="020B0604020202020204"/>
                  </a:rPr>
                  <a:t>June </a:t>
                </a:r>
                <a:r>
                  <a:rPr lang="en-US" sz="800">
                    <a:latin typeface="Arial" panose="020B0604020202020204"/>
                  </a:rPr>
                  <a:t>- Nov</a:t>
                </a:r>
                <a:r>
                  <a:rPr lang="en-US" sz="800" kern="1200">
                    <a:latin typeface="Arial" panose="020B0604020202020204"/>
                  </a:rPr>
                  <a:t> 25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FB32F16-5E14-8201-9A52-9D378FB8FD69}"/>
                </a:ext>
              </a:extLst>
            </p:cNvPr>
            <p:cNvGrpSpPr/>
            <p:nvPr/>
          </p:nvGrpSpPr>
          <p:grpSpPr>
            <a:xfrm>
              <a:off x="1170929" y="2363280"/>
              <a:ext cx="1015693" cy="1118137"/>
              <a:chOff x="5102124" y="294890"/>
              <a:chExt cx="1015693" cy="979200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:a16="http://schemas.microsoft.com/office/drawing/2014/main" id="{E53DAF47-A41C-8E90-B118-D0EA9ED3008E}"/>
                  </a:ext>
                </a:extLst>
              </p:cNvPr>
              <p:cNvSpPr/>
              <p:nvPr/>
            </p:nvSpPr>
            <p:spPr>
              <a:xfrm>
                <a:off x="5102124" y="294890"/>
                <a:ext cx="1015693" cy="979200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GB"/>
              </a:p>
            </p:txBody>
          </p:sp>
          <p:sp>
            <p:nvSpPr>
              <p:cNvPr id="25" name="Rectangle: Rounded Corners 8">
                <a:extLst>
                  <a:ext uri="{FF2B5EF4-FFF2-40B4-BE49-F238E27FC236}">
                    <a16:creationId xmlns:a16="http://schemas.microsoft.com/office/drawing/2014/main" id="{F8B040EB-EFE5-15EC-F985-296214807B7B}"/>
                  </a:ext>
                </a:extLst>
              </p:cNvPr>
              <p:cNvSpPr txBox="1"/>
              <p:nvPr/>
            </p:nvSpPr>
            <p:spPr>
              <a:xfrm>
                <a:off x="5130804" y="323570"/>
                <a:ext cx="958333" cy="92184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6896" tIns="56896" rIns="56896" bIns="56896" numCol="1" spcCol="1270" anchor="t" anchorCtr="0">
                <a:noAutofit/>
              </a:bodyPr>
              <a:lstStyle>
                <a:defPPr>
                  <a:defRPr lang="en-GB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dk1">
                        <a:hueOff val="0"/>
                        <a:satOff val="0"/>
                        <a:lumOff val="0"/>
                        <a:alphaOff val="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" lvl="1" indent="-57150" algn="l"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kern="1200" dirty="0" err="1">
                    <a:latin typeface="Arial" panose="020B0604020202020204"/>
                  </a:rPr>
                  <a:t>Stocktake</a:t>
                </a:r>
                <a:r>
                  <a:rPr lang="en-US" sz="1200" kern="1200" dirty="0">
                    <a:latin typeface="Arial" panose="020B0604020202020204"/>
                  </a:rPr>
                  <a:t> exercise</a:t>
                </a:r>
                <a:endParaRPr lang="en-US" sz="1200" kern="1200" dirty="0">
                  <a:latin typeface="Arial" panose="020B0604020202020204"/>
                  <a:cs typeface="Arial"/>
                </a:endParaRPr>
              </a:p>
              <a:p>
                <a:pPr marL="57150" lvl="1" indent="-57150" algn="l"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kern="1200" dirty="0">
                    <a:latin typeface="Arial" panose="020B0604020202020204"/>
                  </a:rPr>
                  <a:t> </a:t>
                </a:r>
                <a:r>
                  <a:rPr lang="en-US" sz="1200" dirty="0">
                    <a:latin typeface="Arial" panose="020B0604020202020204"/>
                  </a:rPr>
                  <a:t>Design of VCSE grant</a:t>
                </a:r>
                <a:endParaRPr lang="en-US" sz="1200" dirty="0">
                  <a:latin typeface="Arial" panose="020B0604020202020204"/>
                  <a:cs typeface="Arial"/>
                </a:endParaRPr>
              </a:p>
              <a:p>
                <a:pPr marL="57150" lvl="1" indent="-57150" algn="l"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kern="1200" dirty="0">
                    <a:latin typeface="Arial" panose="020B0604020202020204"/>
                  </a:rPr>
                  <a:t>Advice to Ministers</a:t>
                </a:r>
                <a:endParaRPr lang="en-US" sz="1200" kern="1200" dirty="0">
                  <a:latin typeface="Arial" panose="020B0604020202020204"/>
                  <a:cs typeface="Arial"/>
                </a:endParaRPr>
              </a:p>
              <a:p>
                <a:pPr marL="57150" lvl="1" indent="-57150" algn="l" defTabSz="355600" rtl="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r>
                  <a:rPr lang="en-US" sz="1200" dirty="0">
                    <a:latin typeface="Arial" panose="020B0604020202020204"/>
                  </a:rPr>
                  <a:t>Project governance</a:t>
                </a:r>
                <a:endParaRPr lang="en-US" sz="1200" kern="1200" dirty="0">
                  <a:latin typeface="Arial" panose="020B0604020202020204"/>
                  <a:cs typeface="Arial"/>
                </a:endParaRPr>
              </a:p>
            </p:txBody>
          </p:sp>
        </p:grp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5173BD4-F03F-58B2-9771-F346D77E5E79}"/>
              </a:ext>
            </a:extLst>
          </p:cNvPr>
          <p:cNvGrpSpPr/>
          <p:nvPr/>
        </p:nvGrpSpPr>
        <p:grpSpPr>
          <a:xfrm>
            <a:off x="746145" y="4911977"/>
            <a:ext cx="10148490" cy="1854163"/>
            <a:chOff x="3184883" y="5795703"/>
            <a:chExt cx="8512343" cy="2153014"/>
          </a:xfrm>
        </p:grpSpPr>
        <p:sp>
          <p:nvSpPr>
            <p:cNvPr id="38" name="Free-form: Shape 37">
              <a:extLst>
                <a:ext uri="{FF2B5EF4-FFF2-40B4-BE49-F238E27FC236}">
                  <a16:creationId xmlns:a16="http://schemas.microsoft.com/office/drawing/2014/main" id="{274A493A-AF48-8ABF-3123-F0E37546ECBB}"/>
                </a:ext>
              </a:extLst>
            </p:cNvPr>
            <p:cNvSpPr/>
            <p:nvPr/>
          </p:nvSpPr>
          <p:spPr>
            <a:xfrm>
              <a:off x="3184883" y="5909238"/>
              <a:ext cx="1887538" cy="415381"/>
            </a:xfrm>
            <a:custGeom>
              <a:avLst/>
              <a:gdLst>
                <a:gd name="connsiteX0" fmla="*/ 0 w 1887538"/>
                <a:gd name="connsiteY0" fmla="*/ 73440 h 734399"/>
                <a:gd name="connsiteX1" fmla="*/ 73440 w 1887538"/>
                <a:gd name="connsiteY1" fmla="*/ 0 h 734399"/>
                <a:gd name="connsiteX2" fmla="*/ 1814098 w 1887538"/>
                <a:gd name="connsiteY2" fmla="*/ 0 h 734399"/>
                <a:gd name="connsiteX3" fmla="*/ 1887538 w 1887538"/>
                <a:gd name="connsiteY3" fmla="*/ 73440 h 734399"/>
                <a:gd name="connsiteX4" fmla="*/ 1887538 w 1887538"/>
                <a:gd name="connsiteY4" fmla="*/ 660959 h 734399"/>
                <a:gd name="connsiteX5" fmla="*/ 1814098 w 1887538"/>
                <a:gd name="connsiteY5" fmla="*/ 734399 h 734399"/>
                <a:gd name="connsiteX6" fmla="*/ 73440 w 1887538"/>
                <a:gd name="connsiteY6" fmla="*/ 734399 h 734399"/>
                <a:gd name="connsiteX7" fmla="*/ 0 w 1887538"/>
                <a:gd name="connsiteY7" fmla="*/ 660959 h 734399"/>
                <a:gd name="connsiteX8" fmla="*/ 0 w 1887538"/>
                <a:gd name="connsiteY8" fmla="*/ 73440 h 73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538" h="734399">
                  <a:moveTo>
                    <a:pt x="0" y="73440"/>
                  </a:moveTo>
                  <a:cubicBezTo>
                    <a:pt x="0" y="32880"/>
                    <a:pt x="32880" y="0"/>
                    <a:pt x="73440" y="0"/>
                  </a:cubicBezTo>
                  <a:lnTo>
                    <a:pt x="1814098" y="0"/>
                  </a:lnTo>
                  <a:cubicBezTo>
                    <a:pt x="1854658" y="0"/>
                    <a:pt x="1887538" y="32880"/>
                    <a:pt x="1887538" y="73440"/>
                  </a:cubicBezTo>
                  <a:lnTo>
                    <a:pt x="1887538" y="660959"/>
                  </a:lnTo>
                  <a:cubicBezTo>
                    <a:pt x="1887538" y="701519"/>
                    <a:pt x="1854658" y="734399"/>
                    <a:pt x="1814098" y="734399"/>
                  </a:cubicBezTo>
                  <a:lnTo>
                    <a:pt x="73440" y="734399"/>
                  </a:lnTo>
                  <a:cubicBezTo>
                    <a:pt x="32880" y="734399"/>
                    <a:pt x="0" y="701519"/>
                    <a:pt x="0" y="660959"/>
                  </a:cubicBezTo>
                  <a:lnTo>
                    <a:pt x="0" y="73440"/>
                  </a:lnTo>
                  <a:close/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309569" numCol="1" spcCol="1270" anchor="t" anchorCtr="0">
              <a:noAutofit/>
            </a:bodyPr>
            <a:lstStyle/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Nov – Dec 25: </a:t>
              </a:r>
            </a:p>
          </p:txBody>
        </p:sp>
        <p:sp>
          <p:nvSpPr>
            <p:cNvPr id="39" name="Free-form: Shape 38">
              <a:extLst>
                <a:ext uri="{FF2B5EF4-FFF2-40B4-BE49-F238E27FC236}">
                  <a16:creationId xmlns:a16="http://schemas.microsoft.com/office/drawing/2014/main" id="{E69E59AC-6437-6EC8-D06E-1BEAA83321ED}"/>
                </a:ext>
              </a:extLst>
            </p:cNvPr>
            <p:cNvSpPr/>
            <p:nvPr/>
          </p:nvSpPr>
          <p:spPr>
            <a:xfrm>
              <a:off x="3512047" y="6266580"/>
              <a:ext cx="2026449" cy="1558665"/>
            </a:xfrm>
            <a:custGeom>
              <a:avLst/>
              <a:gdLst>
                <a:gd name="connsiteX0" fmla="*/ 0 w 1887538"/>
                <a:gd name="connsiteY0" fmla="*/ 188754 h 4054500"/>
                <a:gd name="connsiteX1" fmla="*/ 188754 w 1887538"/>
                <a:gd name="connsiteY1" fmla="*/ 0 h 4054500"/>
                <a:gd name="connsiteX2" fmla="*/ 1698784 w 1887538"/>
                <a:gd name="connsiteY2" fmla="*/ 0 h 4054500"/>
                <a:gd name="connsiteX3" fmla="*/ 1887538 w 1887538"/>
                <a:gd name="connsiteY3" fmla="*/ 188754 h 4054500"/>
                <a:gd name="connsiteX4" fmla="*/ 1887538 w 1887538"/>
                <a:gd name="connsiteY4" fmla="*/ 3865746 h 4054500"/>
                <a:gd name="connsiteX5" fmla="*/ 1698784 w 1887538"/>
                <a:gd name="connsiteY5" fmla="*/ 4054500 h 4054500"/>
                <a:gd name="connsiteX6" fmla="*/ 188754 w 1887538"/>
                <a:gd name="connsiteY6" fmla="*/ 4054500 h 4054500"/>
                <a:gd name="connsiteX7" fmla="*/ 0 w 1887538"/>
                <a:gd name="connsiteY7" fmla="*/ 3865746 h 4054500"/>
                <a:gd name="connsiteX8" fmla="*/ 0 w 1887538"/>
                <a:gd name="connsiteY8" fmla="*/ 188754 h 405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538" h="4054500">
                  <a:moveTo>
                    <a:pt x="0" y="188754"/>
                  </a:moveTo>
                  <a:cubicBezTo>
                    <a:pt x="0" y="84508"/>
                    <a:pt x="84508" y="0"/>
                    <a:pt x="188754" y="0"/>
                  </a:cubicBezTo>
                  <a:lnTo>
                    <a:pt x="1698784" y="0"/>
                  </a:lnTo>
                  <a:cubicBezTo>
                    <a:pt x="1803030" y="0"/>
                    <a:pt x="1887538" y="84508"/>
                    <a:pt x="1887538" y="188754"/>
                  </a:cubicBezTo>
                  <a:lnTo>
                    <a:pt x="1887538" y="3865746"/>
                  </a:lnTo>
                  <a:cubicBezTo>
                    <a:pt x="1887538" y="3969992"/>
                    <a:pt x="1803030" y="4054500"/>
                    <a:pt x="1698784" y="4054500"/>
                  </a:cubicBezTo>
                  <a:lnTo>
                    <a:pt x="188754" y="4054500"/>
                  </a:lnTo>
                  <a:cubicBezTo>
                    <a:pt x="84508" y="4054500"/>
                    <a:pt x="0" y="3969992"/>
                    <a:pt x="0" y="3865746"/>
                  </a:cubicBezTo>
                  <a:lnTo>
                    <a:pt x="0" y="188754"/>
                  </a:lnTo>
                  <a:close/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188" tIns="176188" rIns="176188" bIns="176188" numCol="1" spcCol="1270" anchor="t" anchorCtr="0">
              <a:noAutofit/>
            </a:bodyPr>
            <a:lstStyle/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Ministerial approval</a:t>
              </a:r>
            </a:p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Host webinar for all LAs 20 Nov </a:t>
              </a:r>
            </a:p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Establish pilot projects with BJC approval</a:t>
              </a:r>
            </a:p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Develop project and programme BC</a:t>
              </a:r>
            </a:p>
          </p:txBody>
        </p:sp>
        <p:sp>
          <p:nvSpPr>
            <p:cNvPr id="41" name="Free-form: Shape 40">
              <a:extLst>
                <a:ext uri="{FF2B5EF4-FFF2-40B4-BE49-F238E27FC236}">
                  <a16:creationId xmlns:a16="http://schemas.microsoft.com/office/drawing/2014/main" id="{8C074889-A641-1DA3-BA6A-1EDB5E9B0F1E}"/>
                </a:ext>
              </a:extLst>
            </p:cNvPr>
            <p:cNvSpPr/>
            <p:nvPr/>
          </p:nvSpPr>
          <p:spPr>
            <a:xfrm>
              <a:off x="6109960" y="5851199"/>
              <a:ext cx="1887538" cy="415381"/>
            </a:xfrm>
            <a:custGeom>
              <a:avLst/>
              <a:gdLst>
                <a:gd name="connsiteX0" fmla="*/ 0 w 1887538"/>
                <a:gd name="connsiteY0" fmla="*/ 73440 h 734399"/>
                <a:gd name="connsiteX1" fmla="*/ 73440 w 1887538"/>
                <a:gd name="connsiteY1" fmla="*/ 0 h 734399"/>
                <a:gd name="connsiteX2" fmla="*/ 1814098 w 1887538"/>
                <a:gd name="connsiteY2" fmla="*/ 0 h 734399"/>
                <a:gd name="connsiteX3" fmla="*/ 1887538 w 1887538"/>
                <a:gd name="connsiteY3" fmla="*/ 73440 h 734399"/>
                <a:gd name="connsiteX4" fmla="*/ 1887538 w 1887538"/>
                <a:gd name="connsiteY4" fmla="*/ 660959 h 734399"/>
                <a:gd name="connsiteX5" fmla="*/ 1814098 w 1887538"/>
                <a:gd name="connsiteY5" fmla="*/ 734399 h 734399"/>
                <a:gd name="connsiteX6" fmla="*/ 73440 w 1887538"/>
                <a:gd name="connsiteY6" fmla="*/ 734399 h 734399"/>
                <a:gd name="connsiteX7" fmla="*/ 0 w 1887538"/>
                <a:gd name="connsiteY7" fmla="*/ 660959 h 734399"/>
                <a:gd name="connsiteX8" fmla="*/ 0 w 1887538"/>
                <a:gd name="connsiteY8" fmla="*/ 73440 h 73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538" h="734399">
                  <a:moveTo>
                    <a:pt x="0" y="73440"/>
                  </a:moveTo>
                  <a:cubicBezTo>
                    <a:pt x="0" y="32880"/>
                    <a:pt x="32880" y="0"/>
                    <a:pt x="73440" y="0"/>
                  </a:cubicBezTo>
                  <a:lnTo>
                    <a:pt x="1814098" y="0"/>
                  </a:lnTo>
                  <a:cubicBezTo>
                    <a:pt x="1854658" y="0"/>
                    <a:pt x="1887538" y="32880"/>
                    <a:pt x="1887538" y="73440"/>
                  </a:cubicBezTo>
                  <a:lnTo>
                    <a:pt x="1887538" y="660959"/>
                  </a:lnTo>
                  <a:cubicBezTo>
                    <a:pt x="1887538" y="701519"/>
                    <a:pt x="1854658" y="734399"/>
                    <a:pt x="1814098" y="734399"/>
                  </a:cubicBezTo>
                  <a:lnTo>
                    <a:pt x="73440" y="734399"/>
                  </a:lnTo>
                  <a:cubicBezTo>
                    <a:pt x="32880" y="734399"/>
                    <a:pt x="0" y="701519"/>
                    <a:pt x="0" y="660959"/>
                  </a:cubicBezTo>
                  <a:lnTo>
                    <a:pt x="0" y="73440"/>
                  </a:lnTo>
                  <a:close/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309569" numCol="1" spcCol="1270" anchor="t" anchorCtr="0">
              <a:noAutofit/>
            </a:bodyPr>
            <a:lstStyle/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Jan – Mar 26:</a:t>
              </a:r>
            </a:p>
          </p:txBody>
        </p:sp>
        <p:sp>
          <p:nvSpPr>
            <p:cNvPr id="42" name="Free-form: Shape 41">
              <a:extLst>
                <a:ext uri="{FF2B5EF4-FFF2-40B4-BE49-F238E27FC236}">
                  <a16:creationId xmlns:a16="http://schemas.microsoft.com/office/drawing/2014/main" id="{59338C3A-30EA-F2B4-3A88-DB8CB796B11C}"/>
                </a:ext>
              </a:extLst>
            </p:cNvPr>
            <p:cNvSpPr/>
            <p:nvPr/>
          </p:nvSpPr>
          <p:spPr>
            <a:xfrm>
              <a:off x="6420475" y="6116929"/>
              <a:ext cx="2200044" cy="1831788"/>
            </a:xfrm>
            <a:custGeom>
              <a:avLst/>
              <a:gdLst>
                <a:gd name="connsiteX0" fmla="*/ 0 w 1887538"/>
                <a:gd name="connsiteY0" fmla="*/ 188754 h 4054500"/>
                <a:gd name="connsiteX1" fmla="*/ 188754 w 1887538"/>
                <a:gd name="connsiteY1" fmla="*/ 0 h 4054500"/>
                <a:gd name="connsiteX2" fmla="*/ 1698784 w 1887538"/>
                <a:gd name="connsiteY2" fmla="*/ 0 h 4054500"/>
                <a:gd name="connsiteX3" fmla="*/ 1887538 w 1887538"/>
                <a:gd name="connsiteY3" fmla="*/ 188754 h 4054500"/>
                <a:gd name="connsiteX4" fmla="*/ 1887538 w 1887538"/>
                <a:gd name="connsiteY4" fmla="*/ 3865746 h 4054500"/>
                <a:gd name="connsiteX5" fmla="*/ 1698784 w 1887538"/>
                <a:gd name="connsiteY5" fmla="*/ 4054500 h 4054500"/>
                <a:gd name="connsiteX6" fmla="*/ 188754 w 1887538"/>
                <a:gd name="connsiteY6" fmla="*/ 4054500 h 4054500"/>
                <a:gd name="connsiteX7" fmla="*/ 0 w 1887538"/>
                <a:gd name="connsiteY7" fmla="*/ 3865746 h 4054500"/>
                <a:gd name="connsiteX8" fmla="*/ 0 w 1887538"/>
                <a:gd name="connsiteY8" fmla="*/ 188754 h 405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538" h="4054500">
                  <a:moveTo>
                    <a:pt x="0" y="188754"/>
                  </a:moveTo>
                  <a:cubicBezTo>
                    <a:pt x="0" y="84508"/>
                    <a:pt x="84508" y="0"/>
                    <a:pt x="188754" y="0"/>
                  </a:cubicBezTo>
                  <a:lnTo>
                    <a:pt x="1698784" y="0"/>
                  </a:lnTo>
                  <a:cubicBezTo>
                    <a:pt x="1803030" y="0"/>
                    <a:pt x="1887538" y="84508"/>
                    <a:pt x="1887538" y="188754"/>
                  </a:cubicBezTo>
                  <a:lnTo>
                    <a:pt x="1887538" y="3865746"/>
                  </a:lnTo>
                  <a:cubicBezTo>
                    <a:pt x="1887538" y="3969992"/>
                    <a:pt x="1803030" y="4054500"/>
                    <a:pt x="1698784" y="4054500"/>
                  </a:cubicBezTo>
                  <a:lnTo>
                    <a:pt x="188754" y="4054500"/>
                  </a:lnTo>
                  <a:cubicBezTo>
                    <a:pt x="84508" y="4054500"/>
                    <a:pt x="0" y="3969992"/>
                    <a:pt x="0" y="3865746"/>
                  </a:cubicBezTo>
                  <a:lnTo>
                    <a:pt x="0" y="188754"/>
                  </a:lnTo>
                  <a:close/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188" tIns="176188" rIns="176188" bIns="176188" numCol="1" spcCol="1270" anchor="t" anchorCtr="0">
              <a:noAutofit/>
            </a:bodyPr>
            <a:lstStyle/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Fund pilot projects</a:t>
              </a:r>
            </a:p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Conduct maturity assessment survey</a:t>
              </a:r>
            </a:p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Develop data package with LA prevalence estimates</a:t>
              </a:r>
            </a:p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Create menu of interventions with resources</a:t>
              </a:r>
            </a:p>
          </p:txBody>
        </p:sp>
        <p:sp>
          <p:nvSpPr>
            <p:cNvPr id="44" name="Free-form: Shape 43">
              <a:extLst>
                <a:ext uri="{FF2B5EF4-FFF2-40B4-BE49-F238E27FC236}">
                  <a16:creationId xmlns:a16="http://schemas.microsoft.com/office/drawing/2014/main" id="{D8245A5D-6CCA-6009-9521-C44029C8E603}"/>
                </a:ext>
              </a:extLst>
            </p:cNvPr>
            <p:cNvSpPr/>
            <p:nvPr/>
          </p:nvSpPr>
          <p:spPr>
            <a:xfrm>
              <a:off x="9234501" y="5795703"/>
              <a:ext cx="1887538" cy="415381"/>
            </a:xfrm>
            <a:custGeom>
              <a:avLst/>
              <a:gdLst>
                <a:gd name="connsiteX0" fmla="*/ 0 w 1887538"/>
                <a:gd name="connsiteY0" fmla="*/ 73440 h 734399"/>
                <a:gd name="connsiteX1" fmla="*/ 73440 w 1887538"/>
                <a:gd name="connsiteY1" fmla="*/ 0 h 734399"/>
                <a:gd name="connsiteX2" fmla="*/ 1814098 w 1887538"/>
                <a:gd name="connsiteY2" fmla="*/ 0 h 734399"/>
                <a:gd name="connsiteX3" fmla="*/ 1887538 w 1887538"/>
                <a:gd name="connsiteY3" fmla="*/ 73440 h 734399"/>
                <a:gd name="connsiteX4" fmla="*/ 1887538 w 1887538"/>
                <a:gd name="connsiteY4" fmla="*/ 660959 h 734399"/>
                <a:gd name="connsiteX5" fmla="*/ 1814098 w 1887538"/>
                <a:gd name="connsiteY5" fmla="*/ 734399 h 734399"/>
                <a:gd name="connsiteX6" fmla="*/ 73440 w 1887538"/>
                <a:gd name="connsiteY6" fmla="*/ 734399 h 734399"/>
                <a:gd name="connsiteX7" fmla="*/ 0 w 1887538"/>
                <a:gd name="connsiteY7" fmla="*/ 660959 h 734399"/>
                <a:gd name="connsiteX8" fmla="*/ 0 w 1887538"/>
                <a:gd name="connsiteY8" fmla="*/ 73440 h 734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538" h="734399">
                  <a:moveTo>
                    <a:pt x="0" y="73440"/>
                  </a:moveTo>
                  <a:cubicBezTo>
                    <a:pt x="0" y="32880"/>
                    <a:pt x="32880" y="0"/>
                    <a:pt x="73440" y="0"/>
                  </a:cubicBezTo>
                  <a:lnTo>
                    <a:pt x="1814098" y="0"/>
                  </a:lnTo>
                  <a:cubicBezTo>
                    <a:pt x="1854658" y="0"/>
                    <a:pt x="1887538" y="32880"/>
                    <a:pt x="1887538" y="73440"/>
                  </a:cubicBezTo>
                  <a:lnTo>
                    <a:pt x="1887538" y="660959"/>
                  </a:lnTo>
                  <a:cubicBezTo>
                    <a:pt x="1887538" y="701519"/>
                    <a:pt x="1854658" y="734399"/>
                    <a:pt x="1814098" y="734399"/>
                  </a:cubicBezTo>
                  <a:lnTo>
                    <a:pt x="73440" y="734399"/>
                  </a:lnTo>
                  <a:cubicBezTo>
                    <a:pt x="32880" y="734399"/>
                    <a:pt x="0" y="701519"/>
                    <a:pt x="0" y="660959"/>
                  </a:cubicBezTo>
                  <a:lnTo>
                    <a:pt x="0" y="73440"/>
                  </a:lnTo>
                  <a:close/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0904" tIns="120904" rIns="120904" bIns="309569" numCol="1" spcCol="1270" anchor="t" anchorCtr="0">
              <a:noAutofit/>
            </a:bodyPr>
            <a:lstStyle/>
            <a:p>
              <a:pPr marL="0" marR="0" lvl="0" indent="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Apr 26 – Apr 28: </a:t>
              </a:r>
            </a:p>
          </p:txBody>
        </p:sp>
        <p:sp>
          <p:nvSpPr>
            <p:cNvPr id="45" name="Free-form: Shape 44">
              <a:extLst>
                <a:ext uri="{FF2B5EF4-FFF2-40B4-BE49-F238E27FC236}">
                  <a16:creationId xmlns:a16="http://schemas.microsoft.com/office/drawing/2014/main" id="{7205E320-4430-B3D7-ECD3-DAB782705703}"/>
                </a:ext>
              </a:extLst>
            </p:cNvPr>
            <p:cNvSpPr/>
            <p:nvPr/>
          </p:nvSpPr>
          <p:spPr>
            <a:xfrm>
              <a:off x="9347060" y="6078839"/>
              <a:ext cx="2350166" cy="1829928"/>
            </a:xfrm>
            <a:custGeom>
              <a:avLst/>
              <a:gdLst>
                <a:gd name="connsiteX0" fmla="*/ 0 w 1887538"/>
                <a:gd name="connsiteY0" fmla="*/ 188754 h 4054500"/>
                <a:gd name="connsiteX1" fmla="*/ 188754 w 1887538"/>
                <a:gd name="connsiteY1" fmla="*/ 0 h 4054500"/>
                <a:gd name="connsiteX2" fmla="*/ 1698784 w 1887538"/>
                <a:gd name="connsiteY2" fmla="*/ 0 h 4054500"/>
                <a:gd name="connsiteX3" fmla="*/ 1887538 w 1887538"/>
                <a:gd name="connsiteY3" fmla="*/ 188754 h 4054500"/>
                <a:gd name="connsiteX4" fmla="*/ 1887538 w 1887538"/>
                <a:gd name="connsiteY4" fmla="*/ 3865746 h 4054500"/>
                <a:gd name="connsiteX5" fmla="*/ 1698784 w 1887538"/>
                <a:gd name="connsiteY5" fmla="*/ 4054500 h 4054500"/>
                <a:gd name="connsiteX6" fmla="*/ 188754 w 1887538"/>
                <a:gd name="connsiteY6" fmla="*/ 4054500 h 4054500"/>
                <a:gd name="connsiteX7" fmla="*/ 0 w 1887538"/>
                <a:gd name="connsiteY7" fmla="*/ 3865746 h 4054500"/>
                <a:gd name="connsiteX8" fmla="*/ 0 w 1887538"/>
                <a:gd name="connsiteY8" fmla="*/ 188754 h 405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87538" h="4054500">
                  <a:moveTo>
                    <a:pt x="0" y="188754"/>
                  </a:moveTo>
                  <a:cubicBezTo>
                    <a:pt x="0" y="84508"/>
                    <a:pt x="84508" y="0"/>
                    <a:pt x="188754" y="0"/>
                  </a:cubicBezTo>
                  <a:lnTo>
                    <a:pt x="1698784" y="0"/>
                  </a:lnTo>
                  <a:cubicBezTo>
                    <a:pt x="1803030" y="0"/>
                    <a:pt x="1887538" y="84508"/>
                    <a:pt x="1887538" y="188754"/>
                  </a:cubicBezTo>
                  <a:lnTo>
                    <a:pt x="1887538" y="3865746"/>
                  </a:lnTo>
                  <a:cubicBezTo>
                    <a:pt x="1887538" y="3969992"/>
                    <a:pt x="1803030" y="4054500"/>
                    <a:pt x="1698784" y="4054500"/>
                  </a:cubicBezTo>
                  <a:lnTo>
                    <a:pt x="188754" y="4054500"/>
                  </a:lnTo>
                  <a:cubicBezTo>
                    <a:pt x="84508" y="4054500"/>
                    <a:pt x="0" y="3969992"/>
                    <a:pt x="0" y="3865746"/>
                  </a:cubicBezTo>
                  <a:lnTo>
                    <a:pt x="0" y="188754"/>
                  </a:lnTo>
                  <a:close/>
                </a:path>
              </a:pathLst>
            </a:custGeom>
            <a:ln>
              <a:solidFill>
                <a:srgbClr val="FFFF00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6188" tIns="176188" rIns="176188" bIns="176188" numCol="1" spcCol="1270" anchor="t" anchorCtr="0">
              <a:noAutofit/>
            </a:bodyPr>
            <a:lstStyle/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Allocate funding to all LAs April 2026</a:t>
              </a:r>
            </a:p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LAs develop JSNA for current landscape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LAs build local and regional networks</a:t>
              </a:r>
              <a:endPara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Arial" panose="020B0604020202020204"/>
                <a:ea typeface="+mn-ea"/>
                <a:cs typeface="Arial"/>
              </a:endParaRPr>
            </a:p>
            <a:p>
              <a:pPr marL="171450" marR="0" lvl="1" indent="-171450" algn="l" defTabSz="7556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"/>
                <a:tabLst/>
                <a:defRPr/>
              </a:pPr>
              <a:r>
                <a:rPr kumimoji="0" lang="en-GB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LAs to utilise menu of interventions</a:t>
              </a:r>
            </a:p>
          </p:txBody>
        </p:sp>
      </p:grpSp>
      <p:sp>
        <p:nvSpPr>
          <p:cNvPr id="46" name="TextBox 2">
            <a:extLst>
              <a:ext uri="{FF2B5EF4-FFF2-40B4-BE49-F238E27FC236}">
                <a16:creationId xmlns:a16="http://schemas.microsoft.com/office/drawing/2014/main" id="{93C34436-FFDE-FC83-08A2-327BAD5F5772}"/>
              </a:ext>
            </a:extLst>
          </p:cNvPr>
          <p:cNvSpPr txBox="1"/>
          <p:nvPr/>
        </p:nvSpPr>
        <p:spPr>
          <a:xfrm>
            <a:off x="239561" y="4622706"/>
            <a:ext cx="6120129" cy="36061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20000"/>
              </a:lnSpc>
              <a:spcAft>
                <a:spcPts val="1420"/>
              </a:spcAft>
              <a:buNone/>
            </a:pPr>
            <a:r>
              <a:rPr lang="en-GB" sz="16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Indicative timescales for LA Fund</a:t>
            </a:r>
          </a:p>
        </p:txBody>
      </p:sp>
    </p:spTree>
    <p:extLst>
      <p:ext uri="{BB962C8B-B14F-4D97-AF65-F5344CB8AC3E}">
        <p14:creationId xmlns:p14="http://schemas.microsoft.com/office/powerpoint/2010/main" val="96936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362B94-1D20-7177-B2A8-A226C07E323C}"/>
              </a:ext>
            </a:extLst>
          </p:cNvPr>
          <p:cNvSpPr txBox="1">
            <a:spLocks/>
          </p:cNvSpPr>
          <p:nvPr/>
        </p:nvSpPr>
        <p:spPr>
          <a:xfrm>
            <a:off x="377492" y="1538470"/>
            <a:ext cx="11445875" cy="110697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en-US" sz="21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79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en-GB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600" b="0"/>
              <a:t>We ran an Expression</a:t>
            </a:r>
            <a:r>
              <a:rPr lang="en-GB" sz="1600" b="0" dirty="0"/>
              <a:t> of Interest phase </a:t>
            </a:r>
            <a:r>
              <a:rPr lang="en-GB" sz="1600" b="0"/>
              <a:t>for</a:t>
            </a:r>
            <a:r>
              <a:rPr lang="en-GB" sz="1600" b="0" dirty="0"/>
              <a:t> 6 weeks </a:t>
            </a:r>
            <a:r>
              <a:rPr lang="en-GB" sz="1600" b="0"/>
              <a:t>to better understand sector needs and to allow time for adjustments based on the feedback. Thank</a:t>
            </a:r>
            <a:r>
              <a:rPr lang="en-GB" sz="1600" b="0" dirty="0"/>
              <a:t> you for your participation and interest.</a:t>
            </a:r>
          </a:p>
          <a:p>
            <a:pPr>
              <a:defRPr/>
            </a:pPr>
            <a:r>
              <a:rPr lang="en-GB" sz="1600" b="0" dirty="0"/>
              <a:t>Insights from the EOI and engagement events have been helpful for refining the fund and application process. We have </a:t>
            </a:r>
            <a:r>
              <a:rPr lang="en-GB" sz="1600" dirty="0"/>
              <a:t>refreshed </a:t>
            </a:r>
            <a:r>
              <a:rPr lang="en-GB" sz="1600"/>
              <a:t>objectives and simplified</a:t>
            </a:r>
            <a:r>
              <a:rPr lang="en-GB" sz="1600" dirty="0"/>
              <a:t> funding</a:t>
            </a:r>
            <a:r>
              <a:rPr lang="en-GB" sz="1600"/>
              <a:t>. </a:t>
            </a:r>
            <a:endParaRPr lang="en-GB" sz="1600" b="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A191D2-8E11-4AEB-A3A7-EB2542821FFE}"/>
              </a:ext>
            </a:extLst>
          </p:cNvPr>
          <p:cNvSpPr txBox="1"/>
          <p:nvPr/>
        </p:nvSpPr>
        <p:spPr>
          <a:xfrm>
            <a:off x="5097795" y="3014068"/>
            <a:ext cx="6191350" cy="2292935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1600" b="1" dirty="0"/>
              <a:t>The grant objectives in relation to gambling harms prevention in England:</a:t>
            </a:r>
            <a:endParaRPr lang="en-GB" sz="1600" dirty="0"/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b="1" dirty="0">
                <a:solidFill>
                  <a:schemeClr val="accent1"/>
                </a:solidFill>
              </a:rPr>
              <a:t>Sustain and strengthen the VCSE sector to deliver equitable and innovative prevention strategies.</a:t>
            </a:r>
            <a:endParaRPr lang="en-GB" sz="1600" dirty="0">
              <a:solidFill>
                <a:schemeClr val="accent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b="1" dirty="0">
                <a:solidFill>
                  <a:schemeClr val="accent1"/>
                </a:solidFill>
              </a:rPr>
              <a:t>Build capacity and capability for effective and sustainable project delivery.</a:t>
            </a:r>
            <a:endParaRPr lang="en-GB" sz="1600" dirty="0">
              <a:solidFill>
                <a:schemeClr val="accent1"/>
              </a:solidFill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1600" b="1" dirty="0">
                <a:solidFill>
                  <a:schemeClr val="accent1"/>
                </a:solidFill>
              </a:rPr>
              <a:t>Develop an independent, evidence-based approach to public health policy decision making.</a:t>
            </a:r>
            <a:endParaRPr lang="en-GB" sz="1600" dirty="0">
              <a:solidFill>
                <a:schemeClr val="accent1"/>
              </a:solidFill>
            </a:endParaRP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AutoNum type="arabicPeriod"/>
              <a:tabLst/>
              <a:defRPr/>
            </a:pPr>
            <a:endParaRPr lang="en-US" sz="1500" dirty="0">
              <a:solidFill>
                <a:prstClr val="black"/>
              </a:solidFill>
              <a:latin typeface="Arial" panose="020B0604020202020204"/>
              <a:cs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FAF642-8839-45E1-6EED-912D634F0963}"/>
              </a:ext>
            </a:extLst>
          </p:cNvPr>
          <p:cNvSpPr txBox="1"/>
          <p:nvPr/>
        </p:nvSpPr>
        <p:spPr>
          <a:xfrm>
            <a:off x="812981" y="3288437"/>
            <a:ext cx="3738995" cy="1477328"/>
          </a:xfrm>
          <a:prstGeom prst="rect">
            <a:avLst/>
          </a:prstGeom>
          <a:noFill/>
          <a:ln>
            <a:solidFill>
              <a:srgbClr val="00A188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u="sng" dirty="0"/>
              <a:t>Supporting documents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Project proposal</a:t>
            </a:r>
          </a:p>
          <a:p>
            <a:pPr marL="285750" indent="-285750">
              <a:buFontTx/>
              <a:buChar char="-"/>
            </a:pPr>
            <a:r>
              <a:rPr lang="en-GB" b="1" dirty="0"/>
              <a:t>Budget tool</a:t>
            </a:r>
          </a:p>
          <a:p>
            <a:pPr marL="285750" indent="-285750">
              <a:buFontTx/>
              <a:buChar char="-"/>
            </a:pPr>
            <a:r>
              <a:rPr lang="en-GB" b="1" dirty="0" err="1"/>
              <a:t>DoI</a:t>
            </a:r>
            <a:endParaRPr lang="en-GB" b="1" dirty="0"/>
          </a:p>
          <a:p>
            <a:pPr marL="285750" indent="-285750">
              <a:buFontTx/>
              <a:buChar char="-"/>
            </a:pPr>
            <a:r>
              <a:rPr lang="en-GB" b="1" dirty="0"/>
              <a:t>Guidance and FAQs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39ADB-F55E-281F-3F22-9ECE7E1BA5BD}"/>
              </a:ext>
            </a:extLst>
          </p:cNvPr>
          <p:cNvSpPr txBox="1">
            <a:spLocks/>
          </p:cNvSpPr>
          <p:nvPr/>
        </p:nvSpPr>
        <p:spPr>
          <a:xfrm>
            <a:off x="360000" y="229691"/>
            <a:ext cx="11446163" cy="84483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/>
              <a:t>Development of the VCSE gambling harms prevention fund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6933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381F52F-8FF0-491D-0251-3C4A6BF898D9}"/>
              </a:ext>
            </a:extLst>
          </p:cNvPr>
          <p:cNvSpPr txBox="1">
            <a:spLocks/>
          </p:cNvSpPr>
          <p:nvPr/>
        </p:nvSpPr>
        <p:spPr>
          <a:xfrm>
            <a:off x="374377" y="416597"/>
            <a:ext cx="11446163" cy="84483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>
                <a:cs typeface="Arial"/>
              </a:rPr>
              <a:t>Scoring principles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41F773-6EA6-262E-9C4A-8A66E9A80314}"/>
              </a:ext>
            </a:extLst>
          </p:cNvPr>
          <p:cNvSpPr txBox="1"/>
          <p:nvPr/>
        </p:nvSpPr>
        <p:spPr>
          <a:xfrm>
            <a:off x="660442" y="1925626"/>
            <a:ext cx="5199212" cy="3779758"/>
          </a:xfrm>
          <a:prstGeom prst="roundRect">
            <a:avLst/>
          </a:prstGeom>
          <a:noFill/>
          <a:ln w="57150">
            <a:solidFill>
              <a:srgbClr val="00A188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>
                <a:cs typeface="Arial" panose="020B0604020202020204"/>
              </a:rPr>
              <a:t>Eligibility statement (VCSE, </a:t>
            </a:r>
            <a:r>
              <a:rPr lang="en-GB" err="1">
                <a:cs typeface="Arial" panose="020B0604020202020204"/>
              </a:rPr>
              <a:t>DoI</a:t>
            </a:r>
            <a:r>
              <a:rPr lang="en-GB">
                <a:cs typeface="Arial" panose="020B0604020202020204"/>
              </a:rPr>
              <a:t>, intended cohorts, prevention activity) 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Arial" panose="020B0604020202020204"/>
              </a:rPr>
              <a:t>Meeting the objectives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Arial" panose="020B0604020202020204"/>
              </a:rPr>
              <a:t>Clear project proposal and theory of change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Arial" panose="020B0604020202020204"/>
              </a:rPr>
              <a:t>Budget template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Arial" panose="020B0604020202020204"/>
              </a:rPr>
              <a:t>Partnering with other organisations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Arial" panose="020B0604020202020204"/>
              </a:rPr>
              <a:t>Capacity to input into data collection and evaluation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Arial" panose="020B0604020202020204"/>
              </a:rPr>
              <a:t>Ability to deliver project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cs typeface="Arial" panose="020B0604020202020204"/>
              </a:rPr>
              <a:t>Building in lived experience.</a:t>
            </a:r>
          </a:p>
          <a:p>
            <a:endParaRPr lang="en-GB">
              <a:cs typeface="Arial" panose="020B0604020202020204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5FA267-7A52-80C2-5B88-905B9DB5B7A7}"/>
              </a:ext>
            </a:extLst>
          </p:cNvPr>
          <p:cNvSpPr txBox="1"/>
          <p:nvPr/>
        </p:nvSpPr>
        <p:spPr>
          <a:xfrm>
            <a:off x="2076651" y="1343608"/>
            <a:ext cx="28082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Arial"/>
              </a:rPr>
              <a:t>Eligibility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9D1291-6F15-99A9-3A78-72401A4515CD}"/>
              </a:ext>
            </a:extLst>
          </p:cNvPr>
          <p:cNvSpPr txBox="1"/>
          <p:nvPr/>
        </p:nvSpPr>
        <p:spPr>
          <a:xfrm>
            <a:off x="6360375" y="2703466"/>
            <a:ext cx="5183956" cy="1940957"/>
          </a:xfrm>
          <a:prstGeom prst="roundRect">
            <a:avLst/>
          </a:prstGeom>
          <a:noFill/>
          <a:ln w="57150">
            <a:solidFill>
              <a:srgbClr val="00A188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GB">
                <a:cs typeface="Arial" panose="020B0604020202020204"/>
              </a:rPr>
              <a:t>Fair distribution of localities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GB">
                <a:cs typeface="Arial" panose="020B0604020202020204"/>
              </a:rPr>
              <a:t>Fair distribution of intervention types</a:t>
            </a:r>
          </a:p>
          <a:p>
            <a:pPr marL="285750" indent="-285750">
              <a:buFont typeface="Arial"/>
              <a:buChar char="•"/>
            </a:pPr>
            <a:r>
              <a:rPr lang="en-GB" i="1">
                <a:cs typeface="Arial" panose="020B0604020202020204"/>
              </a:rPr>
              <a:t>#Tie break consideration</a:t>
            </a:r>
          </a:p>
          <a:p>
            <a:pPr marL="285750" indent="-285750">
              <a:buFont typeface="Arial"/>
              <a:buChar char="•"/>
            </a:pPr>
            <a:endParaRPr lang="en-GB">
              <a:cs typeface="Arial" panose="020B0604020202020204"/>
            </a:endParaRPr>
          </a:p>
          <a:p>
            <a:pPr marL="285750" indent="-285750">
              <a:buFont typeface="Arial"/>
              <a:buChar char="•"/>
            </a:pPr>
            <a:endParaRPr lang="en-GB">
              <a:cs typeface="Arial" panose="020B0604020202020204"/>
            </a:endParaRPr>
          </a:p>
          <a:p>
            <a:endParaRPr lang="en-GB">
              <a:cs typeface="Arial" panose="020B060402020202020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B5D311-C8B0-0964-9C37-B918388AC2CC}"/>
              </a:ext>
            </a:extLst>
          </p:cNvPr>
          <p:cNvSpPr txBox="1"/>
          <p:nvPr/>
        </p:nvSpPr>
        <p:spPr>
          <a:xfrm>
            <a:off x="6808143" y="2071488"/>
            <a:ext cx="393967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cs typeface="Arial"/>
              </a:rPr>
              <a:t>Secondary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1556981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3B419-1055-3D5A-391A-B1C21EDC2EF0}"/>
              </a:ext>
            </a:extLst>
          </p:cNvPr>
          <p:cNvSpPr txBox="1">
            <a:spLocks/>
          </p:cNvSpPr>
          <p:nvPr/>
        </p:nvSpPr>
        <p:spPr>
          <a:xfrm>
            <a:off x="360000" y="229691"/>
            <a:ext cx="11446163" cy="8448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GB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/>
              <a:t>What does a strong application look like?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EBB5E0-DCDE-F349-D9A4-B5E63615E34E}"/>
              </a:ext>
            </a:extLst>
          </p:cNvPr>
          <p:cNvSpPr txBox="1"/>
          <p:nvPr/>
        </p:nvSpPr>
        <p:spPr>
          <a:xfrm>
            <a:off x="152400" y="1074530"/>
            <a:ext cx="11887199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/>
              <a:t>The Basics: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Take time to read through the application form.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r>
              <a:rPr lang="en-GB" sz="2000" dirty="0"/>
              <a:t>Understand New Public Health approach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How well the project meets the objectives of the fund (strong project proposal and </a:t>
            </a:r>
            <a:r>
              <a:rPr lang="en-GB" sz="2000" dirty="0" err="1"/>
              <a:t>ToC</a:t>
            </a:r>
            <a:r>
              <a:rPr lang="en-GB" sz="20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Engagement and partnership with the sector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Does the project target the population groups of concern and/or marginalised groups and/or areas of high geographical need?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Support the evaluation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How they will build ‘lived experience’ into their plans.</a:t>
            </a:r>
          </a:p>
          <a:p>
            <a:endParaRPr lang="en-GB" sz="2000" dirty="0"/>
          </a:p>
          <a:p>
            <a:r>
              <a:rPr lang="en-GB" sz="2000" dirty="0"/>
              <a:t>In line with government best practice, to include:</a:t>
            </a:r>
            <a:endParaRPr lang="en-GB" sz="20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Ability to deliver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cs typeface="Arial"/>
              </a:rPr>
              <a:t>Demonstration of value for money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Sustainability of project/further learning</a:t>
            </a:r>
          </a:p>
          <a:p>
            <a:endParaRPr lang="en-GB" dirty="0">
              <a:cs typeface="Arial" panose="020B0604020202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0788625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26AD4-552F-A3DA-5858-C96BB086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44072" cy="535531"/>
          </a:xfrm>
        </p:spPr>
        <p:txBody>
          <a:bodyPr/>
          <a:lstStyle/>
          <a:p>
            <a:r>
              <a:rPr lang="en-GB" dirty="0"/>
              <a:t>Data collection – Discovery Phase</a:t>
            </a:r>
          </a:p>
        </p:txBody>
      </p:sp>
      <p:pic>
        <p:nvPicPr>
          <p:cNvPr id="7" name="Graphic 7" descr="Research with solid fill">
            <a:extLst>
              <a:ext uri="{FF2B5EF4-FFF2-40B4-BE49-F238E27FC236}">
                <a16:creationId xmlns:a16="http://schemas.microsoft.com/office/drawing/2014/main" id="{FCACA9F4-1C17-FB00-FD50-F771E5C899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0035" y="253366"/>
            <a:ext cx="914400" cy="914400"/>
          </a:xfrm>
          <a:prstGeom prst="rect">
            <a:avLst/>
          </a:prstGeom>
        </p:spPr>
      </p:pic>
      <p:sp>
        <p:nvSpPr>
          <p:cNvPr id="8" name="Google Shape;69;p14">
            <a:extLst>
              <a:ext uri="{FF2B5EF4-FFF2-40B4-BE49-F238E27FC236}">
                <a16:creationId xmlns:a16="http://schemas.microsoft.com/office/drawing/2014/main" id="{FF08F215-425E-E61A-D2BF-91C94615AB4C}"/>
              </a:ext>
            </a:extLst>
          </p:cNvPr>
          <p:cNvSpPr txBox="1"/>
          <p:nvPr/>
        </p:nvSpPr>
        <p:spPr>
          <a:xfrm>
            <a:off x="509517" y="1404776"/>
            <a:ext cx="3460200" cy="4048447"/>
          </a:xfrm>
          <a:prstGeom prst="roundRect">
            <a:avLst/>
          </a:prstGeom>
          <a:noFill/>
          <a:ln w="28575">
            <a:solidFill>
              <a:srgbClr val="28A197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/>
              <a:t>Who we are</a:t>
            </a:r>
            <a:endParaRPr sz="2100" b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We are a multidisciplinary team in DHSC working with partners from Oxford Insights and Blüm.</a:t>
            </a:r>
            <a:endParaRPr sz="17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We blend expertise in design, user research, and agile development to deliver public value.</a:t>
            </a:r>
            <a:endParaRPr sz="17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We’re here to design and deliver the way data is collected.</a:t>
            </a:r>
            <a:endParaRPr sz="1700"/>
          </a:p>
        </p:txBody>
      </p:sp>
      <p:sp>
        <p:nvSpPr>
          <p:cNvPr id="9" name="Google Shape;71;p14">
            <a:extLst>
              <a:ext uri="{FF2B5EF4-FFF2-40B4-BE49-F238E27FC236}">
                <a16:creationId xmlns:a16="http://schemas.microsoft.com/office/drawing/2014/main" id="{6AD76FBA-F874-3944-5F6A-980434873B64}"/>
              </a:ext>
            </a:extLst>
          </p:cNvPr>
          <p:cNvSpPr txBox="1"/>
          <p:nvPr/>
        </p:nvSpPr>
        <p:spPr>
          <a:xfrm>
            <a:off x="4365900" y="1414564"/>
            <a:ext cx="3460200" cy="4046400"/>
          </a:xfrm>
          <a:prstGeom prst="roundRect">
            <a:avLst/>
          </a:prstGeom>
          <a:noFill/>
          <a:ln w="28575">
            <a:solidFill>
              <a:srgbClr val="28A197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/>
              <a:t>Context</a:t>
            </a:r>
            <a:endParaRPr sz="2100" b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>
              <a:lnSpc>
                <a:spcPct val="90000"/>
              </a:lnSpc>
            </a:pPr>
            <a:r>
              <a:rPr lang="en-GB" sz="1700"/>
              <a:t>As part of the VCSE Gambling Harms Prevention Fund </a:t>
            </a:r>
            <a:br>
              <a:rPr lang="en-GB" sz="1700"/>
            </a:br>
            <a:r>
              <a:rPr lang="en-GB" sz="1700"/>
              <a:t>there’s a need to report on the impact of funding. This will support our 'test and learn' approach.</a:t>
            </a:r>
            <a:endParaRPr sz="17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We want to ensure we have the right process and digital systems to make this easy to do and with as low a burden as possible to organisations.</a:t>
            </a:r>
            <a:endParaRPr sz="1700"/>
          </a:p>
        </p:txBody>
      </p:sp>
      <p:sp>
        <p:nvSpPr>
          <p:cNvPr id="10" name="Google Shape;72;p14">
            <a:extLst>
              <a:ext uri="{FF2B5EF4-FFF2-40B4-BE49-F238E27FC236}">
                <a16:creationId xmlns:a16="http://schemas.microsoft.com/office/drawing/2014/main" id="{86F7F9C6-EAF9-8170-4F31-96F363502A00}"/>
              </a:ext>
            </a:extLst>
          </p:cNvPr>
          <p:cNvSpPr txBox="1"/>
          <p:nvPr/>
        </p:nvSpPr>
        <p:spPr>
          <a:xfrm>
            <a:off x="8222283" y="1422108"/>
            <a:ext cx="3460200" cy="4046400"/>
          </a:xfrm>
          <a:prstGeom prst="roundRect">
            <a:avLst/>
          </a:prstGeom>
          <a:noFill/>
          <a:ln w="28575">
            <a:solidFill>
              <a:srgbClr val="28A197"/>
            </a:solidFill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/>
              <a:t>Our goal</a:t>
            </a:r>
            <a:endParaRPr sz="2100" b="1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700"/>
              <a:t>We aren’t starting with a finished product. We are starting by trying to understand your needs and the constraints you face.</a:t>
            </a:r>
            <a:endParaRPr sz="170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/>
          </a:p>
          <a:p>
            <a:pPr>
              <a:lnSpc>
                <a:spcPct val="90000"/>
              </a:lnSpc>
            </a:pPr>
            <a:r>
              <a:rPr lang="en-GB" sz="1700"/>
              <a:t>Doing this helps us codesign the right process and collection together and helps us meet the goals of the Gambling Levy prevention programme.</a:t>
            </a:r>
          </a:p>
        </p:txBody>
      </p:sp>
    </p:spTree>
    <p:extLst>
      <p:ext uri="{BB962C8B-B14F-4D97-AF65-F5344CB8AC3E}">
        <p14:creationId xmlns:p14="http://schemas.microsoft.com/office/powerpoint/2010/main" val="740377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HSC">
      <a:dk1>
        <a:sysClr val="windowText" lastClr="000000"/>
      </a:dk1>
      <a:lt1>
        <a:sysClr val="window" lastClr="FFFFFF"/>
      </a:lt1>
      <a:dk2>
        <a:srgbClr val="616265"/>
      </a:dk2>
      <a:lt2>
        <a:srgbClr val="E0E0E1"/>
      </a:lt2>
      <a:accent1>
        <a:srgbClr val="01A188"/>
      </a:accent1>
      <a:accent2>
        <a:srgbClr val="0063BE"/>
      </a:accent2>
      <a:accent3>
        <a:srgbClr val="E57200"/>
      </a:accent3>
      <a:accent4>
        <a:srgbClr val="512698"/>
      </a:accent4>
      <a:accent5>
        <a:srgbClr val="34B6E4"/>
      </a:accent5>
      <a:accent6>
        <a:srgbClr val="CC092F"/>
      </a:accent6>
      <a:hlink>
        <a:srgbClr val="0063BE"/>
      </a:hlink>
      <a:folHlink>
        <a:srgbClr val="51269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6.4398_DHSC_Ppt_template_DRAFT_v6.potx" id="{FF5623C2-E648-4D18-8D02-A8C6CCA3E916}" vid="{5CEE7835-84B0-457A-AA1D-DEDF797DD026}"/>
    </a:ext>
  </a:extLst>
</a:theme>
</file>

<file path=ppt/theme/theme2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NOV2020-B" id="{06B772CD-B1AE-2743-BE7F-0BA8B46714EA}" vid="{16F65E12-3586-BC44-90B1-43C17D38503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5350593982044588C2004729A18FBD" ma:contentTypeVersion="7" ma:contentTypeDescription="Create a new document." ma:contentTypeScope="" ma:versionID="1d5e597e73a2191b6b86043e36ba6e4e">
  <xsd:schema xmlns:xsd="http://www.w3.org/2001/XMLSchema" xmlns:xs="http://www.w3.org/2001/XMLSchema" xmlns:p="http://schemas.microsoft.com/office/2006/metadata/properties" xmlns:ns2="7d9bf6bd-2dde-461b-bf63-6fe0035370a5" targetNamespace="http://schemas.microsoft.com/office/2006/metadata/properties" ma:root="true" ma:fieldsID="6fd65b1fc987353496cb001d2a993c93" ns2:_="">
    <xsd:import namespace="7d9bf6bd-2dde-461b-bf63-6fe0035370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9bf6bd-2dde-461b-bf63-6fe0035370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055A465-42CD-4ECF-9B5B-E99E2719D22B}">
  <ds:schemaRefs>
    <ds:schemaRef ds:uri="http://schemas.openxmlformats.org/package/2006/metadata/core-properties"/>
    <ds:schemaRef ds:uri="http://purl.org/dc/elements/1.1/"/>
    <ds:schemaRef ds:uri="ee1296ce-ea37-4cfa-bc1e-71a46a3cc366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8b79ce84-d3d5-45c8-b04a-5da317de7433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B620162-DF4E-4D17-B34B-E7FC60E632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9bf6bd-2dde-461b-bf63-6fe0035370a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EF1E1C-8399-44D2-BB52-0320F60C349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DHSC PPT</Template>
  <TotalTime>536</TotalTime>
  <Words>1695</Words>
  <Application>Microsoft Office PowerPoint</Application>
  <PresentationFormat>Widescreen</PresentationFormat>
  <Paragraphs>255</Paragraphs>
  <Slides>15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NHSD-Refresh-Theme-NOV1120B</vt:lpstr>
      <vt:lpstr>Information Session: VCSE Gambling Harms Prevention Fund </vt:lpstr>
      <vt:lpstr>PowerPoint Presentation</vt:lpstr>
      <vt:lpstr>Agenda</vt:lpstr>
      <vt:lpstr>Session aims and OHID's approach to gambling related harms </vt:lpstr>
      <vt:lpstr>VCSE Gambling harms prevention fund</vt:lpstr>
      <vt:lpstr>PowerPoint Presentation</vt:lpstr>
      <vt:lpstr>PowerPoint Presentation</vt:lpstr>
      <vt:lpstr>PowerPoint Presentation</vt:lpstr>
      <vt:lpstr>Data collection – Discovery Phase</vt:lpstr>
      <vt:lpstr>PowerPoint Presentation</vt:lpstr>
      <vt:lpstr>NHS England's Gambling Harms Treatment VCSE Grant Fund</vt:lpstr>
      <vt:lpstr>Overview of NHSE's Gambling Harms Treatment VCSE Grant Fund</vt:lpstr>
      <vt:lpstr>Key details </vt:lpstr>
      <vt:lpstr>Reminder: Fund is now live!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[Add Subject]</dc:subject>
  <dc:creator>Eamyodsin, Nicole</dc:creator>
  <cp:keywords>[Add keywords]; DHSC; PowerPoint Presentation;</cp:keywords>
  <cp:lastModifiedBy>Holley, William</cp:lastModifiedBy>
  <cp:revision>76</cp:revision>
  <dcterms:created xsi:type="dcterms:W3CDTF">2018-09-10T12:23:38Z</dcterms:created>
  <dcterms:modified xsi:type="dcterms:W3CDTF">2026-01-28T11:05:32Z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0x010100955350593982044588C2004729A18FBD</vt:lpwstr>
  </property>
  <property fmtid="{D5CDD505-2E9C-101B-9397-08002B2CF9AE}" pid="3" name="MediaServiceImageTags">
    <vt:lpwstr/>
  </property>
</Properties>
</file>