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8" r:id="rId3"/>
    <p:sldId id="276" r:id="rId4"/>
    <p:sldId id="274" r:id="rId5"/>
    <p:sldId id="269" r:id="rId6"/>
    <p:sldId id="277" r:id="rId7"/>
    <p:sldId id="264" r:id="rId8"/>
    <p:sldId id="279" r:id="rId9"/>
    <p:sldId id="280" r:id="rId10"/>
    <p:sldId id="281" r:id="rId11"/>
    <p:sldId id="266" r:id="rId12"/>
    <p:sldId id="275"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6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1E27C0-F168-45D3-BC66-8FADF1036F6C}" type="datetimeFigureOut">
              <a:rPr lang="en-AU" smtClean="0"/>
              <a:t>25/03/2020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5D0D16-D84A-431F-8580-AB767327055C}" type="slidenum">
              <a:rPr lang="en-AU" smtClean="0"/>
              <a:t>‹#›</a:t>
            </a:fld>
            <a:endParaRPr lang="en-AU"/>
          </a:p>
        </p:txBody>
      </p:sp>
    </p:spTree>
    <p:extLst>
      <p:ext uri="{BB962C8B-B14F-4D97-AF65-F5344CB8AC3E}">
        <p14:creationId xmlns:p14="http://schemas.microsoft.com/office/powerpoint/2010/main" val="2775181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KEqQX8LsrH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ltcZUJDT2K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youtube.com/watch?v=ltcZUJDT2KE"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SLIDE 4</a:t>
            </a:r>
          </a:p>
          <a:p>
            <a:r>
              <a:rPr lang="en-AU" dirty="0"/>
              <a:t>Personal definition – 2 mins</a:t>
            </a:r>
          </a:p>
          <a:p>
            <a:endParaRPr lang="en-AU" dirty="0"/>
          </a:p>
          <a:p>
            <a:r>
              <a:rPr lang="en-AU" dirty="0"/>
              <a:t> – once more this is to prompt thinking not to get the “right” answer</a:t>
            </a:r>
          </a:p>
          <a:p>
            <a:r>
              <a:rPr lang="en-AU" dirty="0"/>
              <a:t>Do not share or debrief yet</a:t>
            </a:r>
          </a:p>
        </p:txBody>
      </p:sp>
      <p:sp>
        <p:nvSpPr>
          <p:cNvPr id="4" name="Slide Number Placeholder 3"/>
          <p:cNvSpPr>
            <a:spLocks noGrp="1"/>
          </p:cNvSpPr>
          <p:nvPr>
            <p:ph type="sldNum" sz="quarter" idx="5"/>
          </p:nvPr>
        </p:nvSpPr>
        <p:spPr/>
        <p:txBody>
          <a:bodyPr/>
          <a:lstStyle/>
          <a:p>
            <a:fld id="{F906B02C-E42B-494E-8992-1A2BEC5A78C2}" type="slidenum">
              <a:rPr lang="en-AU" smtClean="0"/>
              <a:t>3</a:t>
            </a:fld>
            <a:endParaRPr lang="en-AU"/>
          </a:p>
        </p:txBody>
      </p:sp>
    </p:spTree>
    <p:extLst>
      <p:ext uri="{BB962C8B-B14F-4D97-AF65-F5344CB8AC3E}">
        <p14:creationId xmlns:p14="http://schemas.microsoft.com/office/powerpoint/2010/main" val="39800815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5</a:t>
            </a:r>
          </a:p>
          <a:p>
            <a:endParaRPr lang="en-AU" dirty="0"/>
          </a:p>
          <a:p>
            <a:r>
              <a:rPr lang="en-AU" dirty="0"/>
              <a:t>Watch UNICF video ( 2:14 mins)</a:t>
            </a:r>
          </a:p>
          <a:p>
            <a:endParaRPr lang="en-AU" dirty="0"/>
          </a:p>
          <a:p>
            <a:r>
              <a:rPr lang="en-AU" dirty="0"/>
              <a:t>A definition is given  at 1:17 mins ( could stop video at this point)</a:t>
            </a:r>
          </a:p>
          <a:p>
            <a:endParaRPr lang="en-AU" dirty="0"/>
          </a:p>
          <a:p>
            <a:r>
              <a:rPr lang="en-AU" dirty="0"/>
              <a:t>UNICF Definition:</a:t>
            </a:r>
          </a:p>
          <a:p>
            <a:r>
              <a:rPr lang="en-AU" dirty="0"/>
              <a:t>	Poverty is the state of one who lacks possessions. It is the lack of basic needs- such as  water, nutrition, health, education, clothing and shelter</a:t>
            </a:r>
          </a:p>
          <a:p>
            <a:endParaRPr lang="en-AU" dirty="0"/>
          </a:p>
          <a:p>
            <a:endParaRPr lang="en-AU" dirty="0"/>
          </a:p>
          <a:p>
            <a:r>
              <a:rPr lang="en-AU" dirty="0"/>
              <a:t>QUESTON: to you agree or disagree with this definition? WHY</a:t>
            </a:r>
          </a:p>
          <a:p>
            <a:endParaRPr lang="en-AU" dirty="0"/>
          </a:p>
          <a:p>
            <a:r>
              <a:rPr lang="en-AU" dirty="0"/>
              <a:t>5 mins discussion</a:t>
            </a:r>
          </a:p>
          <a:p>
            <a:endParaRPr lang="en-AU" dirty="0"/>
          </a:p>
          <a:p>
            <a:r>
              <a:rPr lang="en-AU" u="sng" dirty="0">
                <a:hlinkClick r:id="rId3"/>
              </a:rPr>
              <a:t>https://www.youtube.com/watch?v=KEqQX8LsrHA</a:t>
            </a:r>
            <a:r>
              <a:rPr lang="en-AU" dirty="0"/>
              <a:t> UNIFC poverty</a:t>
            </a:r>
          </a:p>
          <a:p>
            <a:endParaRPr lang="en-AU" dirty="0"/>
          </a:p>
          <a:p>
            <a:r>
              <a:rPr lang="en-AU" dirty="0"/>
              <a:t>9Later we will be challenging the material focus of WHO’s definition</a:t>
            </a:r>
          </a:p>
          <a:p>
            <a:endParaRPr lang="en-AU" dirty="0"/>
          </a:p>
        </p:txBody>
      </p:sp>
      <p:sp>
        <p:nvSpPr>
          <p:cNvPr id="4" name="Slide Number Placeholder 3"/>
          <p:cNvSpPr>
            <a:spLocks noGrp="1"/>
          </p:cNvSpPr>
          <p:nvPr>
            <p:ph type="sldNum" sz="quarter" idx="5"/>
          </p:nvPr>
        </p:nvSpPr>
        <p:spPr/>
        <p:txBody>
          <a:bodyPr/>
          <a:lstStyle/>
          <a:p>
            <a:fld id="{F906B02C-E42B-494E-8992-1A2BEC5A78C2}" type="slidenum">
              <a:rPr lang="en-AU" smtClean="0"/>
              <a:t>4</a:t>
            </a:fld>
            <a:endParaRPr lang="en-AU"/>
          </a:p>
        </p:txBody>
      </p:sp>
    </p:spTree>
    <p:extLst>
      <p:ext uri="{BB962C8B-B14F-4D97-AF65-F5344CB8AC3E}">
        <p14:creationId xmlns:p14="http://schemas.microsoft.com/office/powerpoint/2010/main" val="1867651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a:p>
            <a:r>
              <a:rPr lang="en-AU" dirty="0"/>
              <a:t>SLIDE 6</a:t>
            </a:r>
          </a:p>
          <a:p>
            <a:r>
              <a:rPr lang="en-AU" dirty="0"/>
              <a:t>Key points: Introduction </a:t>
            </a:r>
          </a:p>
          <a:p>
            <a:r>
              <a:rPr lang="en-AU" dirty="0"/>
              <a:t>Our Definition of poverty is linked to our belief of the cause of poverty.</a:t>
            </a:r>
          </a:p>
          <a:p>
            <a:r>
              <a:rPr lang="en-AU" dirty="0"/>
              <a:t>The way we try to deal with poverty is related to these beliefs</a:t>
            </a:r>
          </a:p>
          <a:p>
            <a:endParaRPr lang="en-AU" dirty="0"/>
          </a:p>
          <a:p>
            <a:r>
              <a:rPr lang="en-AU" dirty="0"/>
              <a:t>Of course there is often not a single cause! [ As we will see later in slides 13 &amp; 14, sin is the ultimate cause but it is not the particular cause for each individual]</a:t>
            </a:r>
          </a:p>
          <a:p>
            <a:endParaRPr lang="en-AU" dirty="0"/>
          </a:p>
          <a:p>
            <a:r>
              <a:rPr lang="en-AU" dirty="0"/>
              <a:t>Work through ppt slide ( 2 mins )</a:t>
            </a:r>
          </a:p>
          <a:p>
            <a:endParaRPr lang="en-AU" dirty="0"/>
          </a:p>
          <a:p>
            <a:endParaRPr lang="en-AU" dirty="0"/>
          </a:p>
        </p:txBody>
      </p:sp>
      <p:sp>
        <p:nvSpPr>
          <p:cNvPr id="4" name="Slide Number Placeholder 3"/>
          <p:cNvSpPr>
            <a:spLocks noGrp="1"/>
          </p:cNvSpPr>
          <p:nvPr>
            <p:ph type="sldNum" sz="quarter" idx="5"/>
          </p:nvPr>
        </p:nvSpPr>
        <p:spPr/>
        <p:txBody>
          <a:bodyPr/>
          <a:lstStyle/>
          <a:p>
            <a:fld id="{F906B02C-E42B-494E-8992-1A2BEC5A78C2}" type="slidenum">
              <a:rPr lang="en-AU" smtClean="0"/>
              <a:t>5</a:t>
            </a:fld>
            <a:endParaRPr lang="en-AU"/>
          </a:p>
        </p:txBody>
      </p:sp>
    </p:spTree>
    <p:extLst>
      <p:ext uri="{BB962C8B-B14F-4D97-AF65-F5344CB8AC3E}">
        <p14:creationId xmlns:p14="http://schemas.microsoft.com/office/powerpoint/2010/main" val="1658183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a:t>
            </a:r>
          </a:p>
          <a:p>
            <a:r>
              <a:rPr lang="en-AU" dirty="0"/>
              <a:t>Watch video ( next slide discuss)</a:t>
            </a:r>
          </a:p>
          <a:p>
            <a:r>
              <a:rPr lang="en-AU" u="sng" dirty="0">
                <a:hlinkClick r:id="rId3"/>
              </a:rPr>
              <a:t>https://www.youtube.com/watch?v=ltcZUJDT2KE</a:t>
            </a:r>
            <a:r>
              <a:rPr lang="en-AU" dirty="0"/>
              <a:t>   ( 2mins)</a:t>
            </a:r>
          </a:p>
          <a:p>
            <a:endParaRPr lang="en-AU" dirty="0"/>
          </a:p>
          <a:p>
            <a:r>
              <a:rPr lang="en-AU" dirty="0"/>
              <a:t>Key ideas in video:</a:t>
            </a:r>
          </a:p>
          <a:p>
            <a:r>
              <a:rPr lang="en-AU" dirty="0"/>
              <a:t> relief Vs rehabilitation Vs development</a:t>
            </a:r>
          </a:p>
          <a:p>
            <a:endParaRPr lang="en-AU" dirty="0"/>
          </a:p>
          <a:p>
            <a:endParaRPr lang="en-AU" dirty="0"/>
          </a:p>
          <a:p>
            <a:r>
              <a:rPr lang="en-AU" dirty="0"/>
              <a:t>Relief – seldom, immediate, temporary</a:t>
            </a:r>
          </a:p>
          <a:p>
            <a:endParaRPr lang="en-AU" dirty="0"/>
          </a:p>
          <a:p>
            <a:r>
              <a:rPr lang="en-AU" dirty="0"/>
              <a:t>Development  can only happen if</a:t>
            </a:r>
          </a:p>
          <a:p>
            <a:r>
              <a:rPr lang="en-AU" dirty="0"/>
              <a:t>people owning their part in the responsibility for problem.</a:t>
            </a:r>
          </a:p>
          <a:p>
            <a:r>
              <a:rPr lang="en-AU" dirty="0"/>
              <a:t>People receptive to change </a:t>
            </a:r>
          </a:p>
          <a:p>
            <a:r>
              <a:rPr lang="en-AU" dirty="0"/>
              <a:t>partnership / walking alongside</a:t>
            </a:r>
          </a:p>
          <a:p>
            <a:endParaRPr lang="en-AU" dirty="0"/>
          </a:p>
        </p:txBody>
      </p:sp>
      <p:sp>
        <p:nvSpPr>
          <p:cNvPr id="4" name="Slide Number Placeholder 3"/>
          <p:cNvSpPr>
            <a:spLocks noGrp="1"/>
          </p:cNvSpPr>
          <p:nvPr>
            <p:ph type="sldNum" sz="quarter" idx="5"/>
          </p:nvPr>
        </p:nvSpPr>
        <p:spPr/>
        <p:txBody>
          <a:bodyPr/>
          <a:lstStyle/>
          <a:p>
            <a:fld id="{F906B02C-E42B-494E-8992-1A2BEC5A78C2}" type="slidenum">
              <a:rPr lang="en-AU" smtClean="0"/>
              <a:t>6</a:t>
            </a:fld>
            <a:endParaRPr lang="en-AU"/>
          </a:p>
        </p:txBody>
      </p:sp>
    </p:spTree>
    <p:extLst>
      <p:ext uri="{BB962C8B-B14F-4D97-AF65-F5344CB8AC3E}">
        <p14:creationId xmlns:p14="http://schemas.microsoft.com/office/powerpoint/2010/main" val="1164167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17</a:t>
            </a:r>
          </a:p>
          <a:p>
            <a:r>
              <a:rPr lang="en-AU" dirty="0"/>
              <a:t> Just read  - if time ask for comment</a:t>
            </a:r>
          </a:p>
        </p:txBody>
      </p:sp>
      <p:sp>
        <p:nvSpPr>
          <p:cNvPr id="4" name="Slide Number Placeholder 3"/>
          <p:cNvSpPr>
            <a:spLocks noGrp="1"/>
          </p:cNvSpPr>
          <p:nvPr>
            <p:ph type="sldNum" sz="quarter" idx="5"/>
          </p:nvPr>
        </p:nvSpPr>
        <p:spPr/>
        <p:txBody>
          <a:bodyPr/>
          <a:lstStyle/>
          <a:p>
            <a:fld id="{F906B02C-E42B-494E-8992-1A2BEC5A78C2}" type="slidenum">
              <a:rPr lang="en-AU" smtClean="0"/>
              <a:t>7</a:t>
            </a:fld>
            <a:endParaRPr lang="en-AU"/>
          </a:p>
        </p:txBody>
      </p:sp>
    </p:spTree>
    <p:extLst>
      <p:ext uri="{BB962C8B-B14F-4D97-AF65-F5344CB8AC3E}">
        <p14:creationId xmlns:p14="http://schemas.microsoft.com/office/powerpoint/2010/main" val="1903498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17</a:t>
            </a:r>
          </a:p>
          <a:p>
            <a:endParaRPr lang="en-AU" dirty="0"/>
          </a:p>
          <a:p>
            <a:r>
              <a:rPr lang="en-AU" dirty="0"/>
              <a:t>Read  - </a:t>
            </a:r>
          </a:p>
          <a:p>
            <a:endParaRPr lang="en-AU" dirty="0"/>
          </a:p>
          <a:p>
            <a:r>
              <a:rPr lang="en-AU" dirty="0"/>
              <a:t>discuss if time</a:t>
            </a:r>
          </a:p>
          <a:p>
            <a:endParaRPr lang="en-AU" dirty="0"/>
          </a:p>
          <a:p>
            <a:r>
              <a:rPr lang="en-AU" dirty="0"/>
              <a:t>For what might we need to repent?</a:t>
            </a:r>
          </a:p>
          <a:p>
            <a:endParaRPr lang="en-AU" dirty="0"/>
          </a:p>
          <a:p>
            <a:r>
              <a:rPr lang="en-AU" dirty="0"/>
              <a:t>What could this reconciliation look like?</a:t>
            </a:r>
          </a:p>
          <a:p>
            <a:endParaRPr lang="en-AU" dirty="0"/>
          </a:p>
          <a:p>
            <a:endParaRPr lang="en-AU" dirty="0"/>
          </a:p>
        </p:txBody>
      </p:sp>
      <p:sp>
        <p:nvSpPr>
          <p:cNvPr id="4" name="Slide Number Placeholder 3"/>
          <p:cNvSpPr>
            <a:spLocks noGrp="1"/>
          </p:cNvSpPr>
          <p:nvPr>
            <p:ph type="sldNum" sz="quarter" idx="5"/>
          </p:nvPr>
        </p:nvSpPr>
        <p:spPr/>
        <p:txBody>
          <a:bodyPr/>
          <a:lstStyle/>
          <a:p>
            <a:fld id="{F906B02C-E42B-494E-8992-1A2BEC5A78C2}" type="slidenum">
              <a:rPr lang="en-AU" smtClean="0"/>
              <a:t>8</a:t>
            </a:fld>
            <a:endParaRPr lang="en-AU"/>
          </a:p>
        </p:txBody>
      </p:sp>
    </p:spTree>
    <p:extLst>
      <p:ext uri="{BB962C8B-B14F-4D97-AF65-F5344CB8AC3E}">
        <p14:creationId xmlns:p14="http://schemas.microsoft.com/office/powerpoint/2010/main" val="3471047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Read texts</a:t>
            </a:r>
          </a:p>
          <a:p>
            <a:r>
              <a:rPr lang="en-AU" dirty="0"/>
              <a:t>Note both Old and New Testaments demand practical responses to poverty</a:t>
            </a:r>
          </a:p>
          <a:p>
            <a:endParaRPr lang="en-AU" dirty="0"/>
          </a:p>
          <a:p>
            <a:r>
              <a:rPr lang="en-AU" dirty="0"/>
              <a:t>What we are trying to discover is the BEST way to give practical support to ensure long-term benefit for all</a:t>
            </a:r>
          </a:p>
        </p:txBody>
      </p:sp>
      <p:sp>
        <p:nvSpPr>
          <p:cNvPr id="4" name="Slide Number Placeholder 3"/>
          <p:cNvSpPr>
            <a:spLocks noGrp="1"/>
          </p:cNvSpPr>
          <p:nvPr>
            <p:ph type="sldNum" sz="quarter" idx="5"/>
          </p:nvPr>
        </p:nvSpPr>
        <p:spPr/>
        <p:txBody>
          <a:bodyPr/>
          <a:lstStyle/>
          <a:p>
            <a:fld id="{F906B02C-E42B-494E-8992-1A2BEC5A78C2}" type="slidenum">
              <a:rPr lang="en-AU" smtClean="0"/>
              <a:t>9</a:t>
            </a:fld>
            <a:endParaRPr lang="en-AU"/>
          </a:p>
        </p:txBody>
      </p:sp>
    </p:spTree>
    <p:extLst>
      <p:ext uri="{BB962C8B-B14F-4D97-AF65-F5344CB8AC3E}">
        <p14:creationId xmlns:p14="http://schemas.microsoft.com/office/powerpoint/2010/main" val="37851505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8</a:t>
            </a:r>
          </a:p>
          <a:p>
            <a:r>
              <a:rPr lang="en-AU" dirty="0"/>
              <a:t>Watch video ( next slide discuss)</a:t>
            </a:r>
          </a:p>
          <a:p>
            <a:r>
              <a:rPr lang="en-AU" u="sng" dirty="0">
                <a:hlinkClick r:id="rId3"/>
              </a:rPr>
              <a:t>https://www.youtube.com/watch?v=ltcZUJDT2KE</a:t>
            </a:r>
            <a:r>
              <a:rPr lang="en-AU" dirty="0"/>
              <a:t>   ( 2mins)</a:t>
            </a:r>
          </a:p>
          <a:p>
            <a:endParaRPr lang="en-AU" dirty="0"/>
          </a:p>
          <a:p>
            <a:r>
              <a:rPr lang="en-AU" dirty="0"/>
              <a:t>Key ideas in video:</a:t>
            </a:r>
          </a:p>
          <a:p>
            <a:r>
              <a:rPr lang="en-AU" dirty="0"/>
              <a:t> relief Vs rehabilitation Vs development</a:t>
            </a:r>
          </a:p>
          <a:p>
            <a:endParaRPr lang="en-AU" dirty="0"/>
          </a:p>
          <a:p>
            <a:endParaRPr lang="en-AU" dirty="0"/>
          </a:p>
          <a:p>
            <a:r>
              <a:rPr lang="en-AU" dirty="0"/>
              <a:t>Relief – seldom, immediate, temporary</a:t>
            </a:r>
          </a:p>
          <a:p>
            <a:endParaRPr lang="en-AU" dirty="0"/>
          </a:p>
          <a:p>
            <a:r>
              <a:rPr lang="en-AU" dirty="0"/>
              <a:t>Development  can only happen if</a:t>
            </a:r>
          </a:p>
          <a:p>
            <a:r>
              <a:rPr lang="en-AU" dirty="0"/>
              <a:t>people owning their part in the responsibility for problem.</a:t>
            </a:r>
          </a:p>
          <a:p>
            <a:r>
              <a:rPr lang="en-AU" dirty="0"/>
              <a:t>People receptive to change </a:t>
            </a:r>
          </a:p>
          <a:p>
            <a:r>
              <a:rPr lang="en-AU" dirty="0"/>
              <a:t>partnership / walking alongside</a:t>
            </a:r>
          </a:p>
          <a:p>
            <a:endParaRPr lang="en-AU" dirty="0"/>
          </a:p>
        </p:txBody>
      </p:sp>
      <p:sp>
        <p:nvSpPr>
          <p:cNvPr id="4" name="Slide Number Placeholder 3"/>
          <p:cNvSpPr>
            <a:spLocks noGrp="1"/>
          </p:cNvSpPr>
          <p:nvPr>
            <p:ph type="sldNum" sz="quarter" idx="5"/>
          </p:nvPr>
        </p:nvSpPr>
        <p:spPr/>
        <p:txBody>
          <a:bodyPr/>
          <a:lstStyle/>
          <a:p>
            <a:fld id="{F906B02C-E42B-494E-8992-1A2BEC5A78C2}" type="slidenum">
              <a:rPr lang="en-AU" smtClean="0"/>
              <a:t>10</a:t>
            </a:fld>
            <a:endParaRPr lang="en-AU"/>
          </a:p>
        </p:txBody>
      </p:sp>
    </p:spTree>
    <p:extLst>
      <p:ext uri="{BB962C8B-B14F-4D97-AF65-F5344CB8AC3E}">
        <p14:creationId xmlns:p14="http://schemas.microsoft.com/office/powerpoint/2010/main" val="1164167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18</a:t>
            </a:r>
          </a:p>
          <a:p>
            <a:endParaRPr lang="en-AU" b="1" dirty="0"/>
          </a:p>
          <a:p>
            <a:r>
              <a:rPr lang="en-AU" b="1" dirty="0"/>
              <a:t>This is a KEY slide</a:t>
            </a:r>
            <a:r>
              <a:rPr lang="en-AU" dirty="0"/>
              <a:t>. Spend as much time on it as you can</a:t>
            </a:r>
          </a:p>
          <a:p>
            <a:endParaRPr lang="en-AU" dirty="0"/>
          </a:p>
          <a:p>
            <a:r>
              <a:rPr lang="en-AU" dirty="0"/>
              <a:t>Extra supportive information for this section in </a:t>
            </a:r>
            <a:r>
              <a:rPr lang="en-AU" i="1" u="sng" dirty="0"/>
              <a:t>When helping Hurts </a:t>
            </a:r>
            <a:r>
              <a:rPr lang="en-AU" dirty="0"/>
              <a:t>especially chapters 6 &amp; 11</a:t>
            </a:r>
          </a:p>
          <a:p>
            <a:endParaRPr lang="en-AU" dirty="0"/>
          </a:p>
        </p:txBody>
      </p:sp>
      <p:sp>
        <p:nvSpPr>
          <p:cNvPr id="4" name="Slide Number Placeholder 3"/>
          <p:cNvSpPr>
            <a:spLocks noGrp="1"/>
          </p:cNvSpPr>
          <p:nvPr>
            <p:ph type="sldNum" sz="quarter" idx="5"/>
          </p:nvPr>
        </p:nvSpPr>
        <p:spPr/>
        <p:txBody>
          <a:bodyPr/>
          <a:lstStyle/>
          <a:p>
            <a:fld id="{F906B02C-E42B-494E-8992-1A2BEC5A78C2}" type="slidenum">
              <a:rPr lang="en-AU" smtClean="0"/>
              <a:t>11</a:t>
            </a:fld>
            <a:endParaRPr lang="en-AU"/>
          </a:p>
        </p:txBody>
      </p:sp>
    </p:spTree>
    <p:extLst>
      <p:ext uri="{BB962C8B-B14F-4D97-AF65-F5344CB8AC3E}">
        <p14:creationId xmlns:p14="http://schemas.microsoft.com/office/powerpoint/2010/main" val="1295688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8F05A1B4-8F9D-43C6-8E6E-0792F53A11B6}"/>
              </a:ext>
            </a:extLst>
          </p:cNvPr>
          <p:cNvSpPr>
            <a:spLocks noChangeArrowheads="1"/>
          </p:cNvSpPr>
          <p:nvPr/>
        </p:nvSpPr>
        <p:spPr bwMode="auto">
          <a:xfrm>
            <a:off x="914400" y="2393950"/>
            <a:ext cx="103632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cs typeface="Arial" charset="0"/>
            </a:endParaRPr>
          </a:p>
        </p:txBody>
      </p:sp>
      <p:sp>
        <p:nvSpPr>
          <p:cNvPr id="7170" name="Rectangle 2"/>
          <p:cNvSpPr>
            <a:spLocks noGrp="1" noChangeArrowheads="1"/>
          </p:cNvSpPr>
          <p:nvPr>
            <p:ph type="ctrTitle"/>
          </p:nvPr>
        </p:nvSpPr>
        <p:spPr>
          <a:xfrm>
            <a:off x="914400" y="990600"/>
            <a:ext cx="10363200" cy="1371600"/>
          </a:xfrm>
        </p:spPr>
        <p:txBody>
          <a:bodyPr/>
          <a:lstStyle>
            <a:lvl1pPr>
              <a:defRPr sz="4000"/>
            </a:lvl1pPr>
          </a:lstStyle>
          <a:p>
            <a:r>
              <a:rPr lang="en-US"/>
              <a:t>Click to edit Master title style</a:t>
            </a:r>
          </a:p>
        </p:txBody>
      </p:sp>
      <p:sp>
        <p:nvSpPr>
          <p:cNvPr id="7171" name="Rectangle 3"/>
          <p:cNvSpPr>
            <a:spLocks noGrp="1" noChangeArrowheads="1"/>
          </p:cNvSpPr>
          <p:nvPr>
            <p:ph type="subTitle" idx="1"/>
          </p:nvPr>
        </p:nvSpPr>
        <p:spPr>
          <a:xfrm>
            <a:off x="1930400" y="3429000"/>
            <a:ext cx="9347200" cy="1600200"/>
          </a:xfrm>
        </p:spPr>
        <p:txBody>
          <a:bodyPr/>
          <a:lstStyle>
            <a:lvl1pPr marL="0" indent="0">
              <a:buFont typeface="Wingdings" pitchFamily="2" charset="2"/>
              <a:buNone/>
              <a:defRPr sz="2800"/>
            </a:lvl1pPr>
          </a:lstStyle>
          <a:p>
            <a:r>
              <a:rPr lang="en-US"/>
              <a:t>Click to edit Master subtitle style</a:t>
            </a:r>
          </a:p>
        </p:txBody>
      </p:sp>
      <p:sp>
        <p:nvSpPr>
          <p:cNvPr id="5" name="Date Placeholder 4">
            <a:extLst>
              <a:ext uri="{FF2B5EF4-FFF2-40B4-BE49-F238E27FC236}">
                <a16:creationId xmlns:a16="http://schemas.microsoft.com/office/drawing/2014/main" id="{E12427A7-48DE-41A7-B6AD-8B7452FF9A6C}"/>
              </a:ext>
            </a:extLst>
          </p:cNvPr>
          <p:cNvSpPr>
            <a:spLocks noGrp="1" noChangeArrowheads="1"/>
          </p:cNvSpPr>
          <p:nvPr>
            <p:ph type="dt" sz="half" idx="10"/>
          </p:nvPr>
        </p:nvSpPr>
        <p:spPr>
          <a:xfrm>
            <a:off x="914400" y="6248400"/>
            <a:ext cx="2540000" cy="457200"/>
          </a:xfrm>
        </p:spPr>
        <p:txBody>
          <a:bodyPr/>
          <a:lstStyle>
            <a:lvl1pPr>
              <a:defRPr/>
            </a:lvl1pPr>
          </a:lstStyle>
          <a:p>
            <a:pPr>
              <a:defRPr/>
            </a:pPr>
            <a:endParaRPr lang="en-US"/>
          </a:p>
        </p:txBody>
      </p:sp>
      <p:sp>
        <p:nvSpPr>
          <p:cNvPr id="6" name="Footer Placeholder 5">
            <a:extLst>
              <a:ext uri="{FF2B5EF4-FFF2-40B4-BE49-F238E27FC236}">
                <a16:creationId xmlns:a16="http://schemas.microsoft.com/office/drawing/2014/main" id="{7297C1D0-5F40-4479-A3A1-DCD6E072D47B}"/>
              </a:ext>
            </a:extLst>
          </p:cNvPr>
          <p:cNvSpPr>
            <a:spLocks noGrp="1" noChangeArrowheads="1"/>
          </p:cNvSpPr>
          <p:nvPr>
            <p:ph type="ftr" sz="quarter" idx="11"/>
          </p:nvPr>
        </p:nvSpPr>
        <p:spPr>
          <a:xfrm>
            <a:off x="4165600" y="6248400"/>
            <a:ext cx="3860800" cy="457200"/>
          </a:xfrm>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6050F16-3BA6-4E87-A1BF-F9F0AECC60A0}"/>
              </a:ext>
            </a:extLst>
          </p:cNvPr>
          <p:cNvSpPr>
            <a:spLocks noGrp="1" noChangeArrowheads="1"/>
          </p:cNvSpPr>
          <p:nvPr>
            <p:ph type="sldNum" sz="quarter" idx="12"/>
          </p:nvPr>
        </p:nvSpPr>
        <p:spPr>
          <a:xfrm>
            <a:off x="8737600" y="6248400"/>
            <a:ext cx="2540000" cy="457200"/>
          </a:xfrm>
        </p:spPr>
        <p:txBody>
          <a:bodyPr/>
          <a:lstStyle>
            <a:lvl1pPr>
              <a:defRPr/>
            </a:lvl1pPr>
          </a:lstStyle>
          <a:p>
            <a:fld id="{BE530A2E-A267-4FBA-93F8-C02C108DAC58}" type="slidenum">
              <a:rPr lang="en-US" altLang="en-US"/>
              <a:pPr/>
              <a:t>‹#›</a:t>
            </a:fld>
            <a:endParaRPr lang="en-US" altLang="en-US"/>
          </a:p>
        </p:txBody>
      </p:sp>
    </p:spTree>
    <p:extLst>
      <p:ext uri="{BB962C8B-B14F-4D97-AF65-F5344CB8AC3E}">
        <p14:creationId xmlns:p14="http://schemas.microsoft.com/office/powerpoint/2010/main" val="1862797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6">
            <a:extLst>
              <a:ext uri="{FF2B5EF4-FFF2-40B4-BE49-F238E27FC236}">
                <a16:creationId xmlns:a16="http://schemas.microsoft.com/office/drawing/2014/main" id="{A52CB45F-BC2D-434D-835D-C2F09E3A76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ABD23980-5359-498A-8BEE-A6BA93F040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2F3F04D0-0B09-451C-9062-EDD2046667A8}"/>
              </a:ext>
            </a:extLst>
          </p:cNvPr>
          <p:cNvSpPr>
            <a:spLocks noGrp="1" noChangeArrowheads="1"/>
          </p:cNvSpPr>
          <p:nvPr>
            <p:ph type="sldNum" sz="quarter" idx="12"/>
          </p:nvPr>
        </p:nvSpPr>
        <p:spPr>
          <a:ln/>
        </p:spPr>
        <p:txBody>
          <a:bodyPr/>
          <a:lstStyle>
            <a:lvl1pPr>
              <a:defRPr/>
            </a:lvl1pPr>
          </a:lstStyle>
          <a:p>
            <a:fld id="{AF07D66D-E39C-45D0-BB35-0BEFF5A8F087}" type="slidenum">
              <a:rPr lang="en-US" altLang="en-US"/>
              <a:pPr/>
              <a:t>‹#›</a:t>
            </a:fld>
            <a:endParaRPr lang="en-US" altLang="en-US"/>
          </a:p>
        </p:txBody>
      </p:sp>
    </p:spTree>
    <p:extLst>
      <p:ext uri="{BB962C8B-B14F-4D97-AF65-F5344CB8AC3E}">
        <p14:creationId xmlns:p14="http://schemas.microsoft.com/office/powerpoint/2010/main" val="372942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5118" y="304800"/>
            <a:ext cx="2669116" cy="5715000"/>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755651" y="304800"/>
            <a:ext cx="7806267"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6">
            <a:extLst>
              <a:ext uri="{FF2B5EF4-FFF2-40B4-BE49-F238E27FC236}">
                <a16:creationId xmlns:a16="http://schemas.microsoft.com/office/drawing/2014/main" id="{3A46E5FD-2B92-4327-95ED-BA8C4D468D4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051D6726-47AB-42FE-8E0B-599E7DB78BC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08E83021-C081-498E-89F7-BDC98EFF3D8A}"/>
              </a:ext>
            </a:extLst>
          </p:cNvPr>
          <p:cNvSpPr>
            <a:spLocks noGrp="1" noChangeArrowheads="1"/>
          </p:cNvSpPr>
          <p:nvPr>
            <p:ph type="sldNum" sz="quarter" idx="12"/>
          </p:nvPr>
        </p:nvSpPr>
        <p:spPr>
          <a:ln/>
        </p:spPr>
        <p:txBody>
          <a:bodyPr/>
          <a:lstStyle>
            <a:lvl1pPr>
              <a:defRPr/>
            </a:lvl1pPr>
          </a:lstStyle>
          <a:p>
            <a:fld id="{33A7DAD9-8BFF-47E3-9FAF-0D74FAEDE67F}" type="slidenum">
              <a:rPr lang="en-US" altLang="en-US"/>
              <a:pPr/>
              <a:t>‹#›</a:t>
            </a:fld>
            <a:endParaRPr lang="en-US" altLang="en-US"/>
          </a:p>
        </p:txBody>
      </p:sp>
    </p:spTree>
    <p:extLst>
      <p:ext uri="{BB962C8B-B14F-4D97-AF65-F5344CB8AC3E}">
        <p14:creationId xmlns:p14="http://schemas.microsoft.com/office/powerpoint/2010/main" val="846129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755651" y="304800"/>
            <a:ext cx="10678583" cy="5715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Rectangle 6">
            <a:extLst>
              <a:ext uri="{FF2B5EF4-FFF2-40B4-BE49-F238E27FC236}">
                <a16:creationId xmlns:a16="http://schemas.microsoft.com/office/drawing/2014/main" id="{45B5DC17-F629-4907-A2B1-FB353F918E1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8CDFB55A-FDBE-45A9-8C86-C17EE81EE9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8E2640D4-8AEF-46E5-9283-E16B60D471B2}"/>
              </a:ext>
            </a:extLst>
          </p:cNvPr>
          <p:cNvSpPr>
            <a:spLocks noGrp="1" noChangeArrowheads="1"/>
          </p:cNvSpPr>
          <p:nvPr>
            <p:ph type="sldNum" sz="quarter" idx="12"/>
          </p:nvPr>
        </p:nvSpPr>
        <p:spPr>
          <a:ln/>
        </p:spPr>
        <p:txBody>
          <a:bodyPr/>
          <a:lstStyle>
            <a:lvl1pPr>
              <a:defRPr/>
            </a:lvl1pPr>
          </a:lstStyle>
          <a:p>
            <a:fld id="{B5BE8126-802F-43B2-AED5-C6313DC0AAD8}" type="slidenum">
              <a:rPr lang="en-US" altLang="en-US"/>
              <a:pPr/>
              <a:t>‹#›</a:t>
            </a:fld>
            <a:endParaRPr lang="en-US" altLang="en-US"/>
          </a:p>
        </p:txBody>
      </p:sp>
    </p:spTree>
    <p:extLst>
      <p:ext uri="{BB962C8B-B14F-4D97-AF65-F5344CB8AC3E}">
        <p14:creationId xmlns:p14="http://schemas.microsoft.com/office/powerpoint/2010/main" val="194490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Rectangle 6">
            <a:extLst>
              <a:ext uri="{FF2B5EF4-FFF2-40B4-BE49-F238E27FC236}">
                <a16:creationId xmlns:a16="http://schemas.microsoft.com/office/drawing/2014/main" id="{900BBFA2-ACBD-4138-A424-C2C577D46F5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C4581B62-4C5F-4164-92DA-8368B81946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1A08877C-8E0A-4056-BD35-3743444C55FD}"/>
              </a:ext>
            </a:extLst>
          </p:cNvPr>
          <p:cNvSpPr>
            <a:spLocks noGrp="1" noChangeArrowheads="1"/>
          </p:cNvSpPr>
          <p:nvPr>
            <p:ph type="sldNum" sz="quarter" idx="12"/>
          </p:nvPr>
        </p:nvSpPr>
        <p:spPr>
          <a:ln/>
        </p:spPr>
        <p:txBody>
          <a:bodyPr/>
          <a:lstStyle>
            <a:lvl1pPr>
              <a:defRPr/>
            </a:lvl1pPr>
          </a:lstStyle>
          <a:p>
            <a:fld id="{5564BDA1-A1D0-4117-BAD8-BE5C490D0F07}" type="slidenum">
              <a:rPr lang="en-US" altLang="en-US"/>
              <a:pPr/>
              <a:t>‹#›</a:t>
            </a:fld>
            <a:endParaRPr lang="en-US" altLang="en-US"/>
          </a:p>
        </p:txBody>
      </p:sp>
    </p:spTree>
    <p:extLst>
      <p:ext uri="{BB962C8B-B14F-4D97-AF65-F5344CB8AC3E}">
        <p14:creationId xmlns:p14="http://schemas.microsoft.com/office/powerpoint/2010/main" val="896610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3D90687F-6750-4D1B-A0AD-771163DA30B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7">
            <a:extLst>
              <a:ext uri="{FF2B5EF4-FFF2-40B4-BE49-F238E27FC236}">
                <a16:creationId xmlns:a16="http://schemas.microsoft.com/office/drawing/2014/main" id="{4B2295A1-E137-4F81-A0E0-7A324254CB7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8">
            <a:extLst>
              <a:ext uri="{FF2B5EF4-FFF2-40B4-BE49-F238E27FC236}">
                <a16:creationId xmlns:a16="http://schemas.microsoft.com/office/drawing/2014/main" id="{FB7F5265-62E4-4AC2-9080-2B8CF16B2F97}"/>
              </a:ext>
            </a:extLst>
          </p:cNvPr>
          <p:cNvSpPr>
            <a:spLocks noGrp="1" noChangeArrowheads="1"/>
          </p:cNvSpPr>
          <p:nvPr>
            <p:ph type="sldNum" sz="quarter" idx="12"/>
          </p:nvPr>
        </p:nvSpPr>
        <p:spPr>
          <a:ln/>
        </p:spPr>
        <p:txBody>
          <a:bodyPr/>
          <a:lstStyle>
            <a:lvl1pPr>
              <a:defRPr/>
            </a:lvl1pPr>
          </a:lstStyle>
          <a:p>
            <a:fld id="{B4E0D058-1F22-40DF-87B7-DCFC4CCACAAC}" type="slidenum">
              <a:rPr lang="en-US" altLang="en-US"/>
              <a:pPr/>
              <a:t>‹#›</a:t>
            </a:fld>
            <a:endParaRPr lang="en-US" altLang="en-US"/>
          </a:p>
        </p:txBody>
      </p:sp>
    </p:spTree>
    <p:extLst>
      <p:ext uri="{BB962C8B-B14F-4D97-AF65-F5344CB8AC3E}">
        <p14:creationId xmlns:p14="http://schemas.microsoft.com/office/powerpoint/2010/main" val="21702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7556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91251" y="1752600"/>
            <a:ext cx="52324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Rectangle 6">
            <a:extLst>
              <a:ext uri="{FF2B5EF4-FFF2-40B4-BE49-F238E27FC236}">
                <a16:creationId xmlns:a16="http://schemas.microsoft.com/office/drawing/2014/main" id="{8596AB80-2888-4704-96F0-8E3AA2ADF58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05E13A72-2D50-434C-A538-2C8AD178C05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8">
            <a:extLst>
              <a:ext uri="{FF2B5EF4-FFF2-40B4-BE49-F238E27FC236}">
                <a16:creationId xmlns:a16="http://schemas.microsoft.com/office/drawing/2014/main" id="{B0994265-AA97-48C2-AD84-459AADC0134C}"/>
              </a:ext>
            </a:extLst>
          </p:cNvPr>
          <p:cNvSpPr>
            <a:spLocks noGrp="1" noChangeArrowheads="1"/>
          </p:cNvSpPr>
          <p:nvPr>
            <p:ph type="sldNum" sz="quarter" idx="12"/>
          </p:nvPr>
        </p:nvSpPr>
        <p:spPr>
          <a:ln/>
        </p:spPr>
        <p:txBody>
          <a:bodyPr/>
          <a:lstStyle>
            <a:lvl1pPr>
              <a:defRPr/>
            </a:lvl1pPr>
          </a:lstStyle>
          <a:p>
            <a:fld id="{D0A1E946-7B46-4CC7-975A-40FD88C985AE}" type="slidenum">
              <a:rPr lang="en-US" altLang="en-US"/>
              <a:pPr/>
              <a:t>‹#›</a:t>
            </a:fld>
            <a:endParaRPr lang="en-US" altLang="en-US"/>
          </a:p>
        </p:txBody>
      </p:sp>
    </p:spTree>
    <p:extLst>
      <p:ext uri="{BB962C8B-B14F-4D97-AF65-F5344CB8AC3E}">
        <p14:creationId xmlns:p14="http://schemas.microsoft.com/office/powerpoint/2010/main" val="57143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Rectangle 6">
            <a:extLst>
              <a:ext uri="{FF2B5EF4-FFF2-40B4-BE49-F238E27FC236}">
                <a16:creationId xmlns:a16="http://schemas.microsoft.com/office/drawing/2014/main" id="{1AC1C79B-7AD9-4252-B528-C8684E9F08E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7">
            <a:extLst>
              <a:ext uri="{FF2B5EF4-FFF2-40B4-BE49-F238E27FC236}">
                <a16:creationId xmlns:a16="http://schemas.microsoft.com/office/drawing/2014/main" id="{8E629A89-807E-4497-8030-2542A382F4B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8">
            <a:extLst>
              <a:ext uri="{FF2B5EF4-FFF2-40B4-BE49-F238E27FC236}">
                <a16:creationId xmlns:a16="http://schemas.microsoft.com/office/drawing/2014/main" id="{5D460616-BF28-431F-857D-587A5A50537C}"/>
              </a:ext>
            </a:extLst>
          </p:cNvPr>
          <p:cNvSpPr>
            <a:spLocks noGrp="1" noChangeArrowheads="1"/>
          </p:cNvSpPr>
          <p:nvPr>
            <p:ph type="sldNum" sz="quarter" idx="12"/>
          </p:nvPr>
        </p:nvSpPr>
        <p:spPr>
          <a:ln/>
        </p:spPr>
        <p:txBody>
          <a:bodyPr/>
          <a:lstStyle>
            <a:lvl1pPr>
              <a:defRPr/>
            </a:lvl1pPr>
          </a:lstStyle>
          <a:p>
            <a:fld id="{8C6BD4EB-66EA-4EB6-9782-9D73BA8DD235}" type="slidenum">
              <a:rPr lang="en-US" altLang="en-US"/>
              <a:pPr/>
              <a:t>‹#›</a:t>
            </a:fld>
            <a:endParaRPr lang="en-US" altLang="en-US"/>
          </a:p>
        </p:txBody>
      </p:sp>
    </p:spTree>
    <p:extLst>
      <p:ext uri="{BB962C8B-B14F-4D97-AF65-F5344CB8AC3E}">
        <p14:creationId xmlns:p14="http://schemas.microsoft.com/office/powerpoint/2010/main" val="135287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6">
            <a:extLst>
              <a:ext uri="{FF2B5EF4-FFF2-40B4-BE49-F238E27FC236}">
                <a16:creationId xmlns:a16="http://schemas.microsoft.com/office/drawing/2014/main" id="{D93F2698-B827-423A-B532-789BFE09132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7">
            <a:extLst>
              <a:ext uri="{FF2B5EF4-FFF2-40B4-BE49-F238E27FC236}">
                <a16:creationId xmlns:a16="http://schemas.microsoft.com/office/drawing/2014/main" id="{A4DB810D-F07C-4298-9728-57FAAA3858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8">
            <a:extLst>
              <a:ext uri="{FF2B5EF4-FFF2-40B4-BE49-F238E27FC236}">
                <a16:creationId xmlns:a16="http://schemas.microsoft.com/office/drawing/2014/main" id="{010346D7-0633-4568-842F-CB914574832A}"/>
              </a:ext>
            </a:extLst>
          </p:cNvPr>
          <p:cNvSpPr>
            <a:spLocks noGrp="1" noChangeArrowheads="1"/>
          </p:cNvSpPr>
          <p:nvPr>
            <p:ph type="sldNum" sz="quarter" idx="12"/>
          </p:nvPr>
        </p:nvSpPr>
        <p:spPr>
          <a:ln/>
        </p:spPr>
        <p:txBody>
          <a:bodyPr/>
          <a:lstStyle>
            <a:lvl1pPr>
              <a:defRPr/>
            </a:lvl1pPr>
          </a:lstStyle>
          <a:p>
            <a:fld id="{AEA1E2F3-F741-42C2-8530-06C2E17BD0AD}" type="slidenum">
              <a:rPr lang="en-US" altLang="en-US"/>
              <a:pPr/>
              <a:t>‹#›</a:t>
            </a:fld>
            <a:endParaRPr lang="en-US" altLang="en-US"/>
          </a:p>
        </p:txBody>
      </p:sp>
    </p:spTree>
    <p:extLst>
      <p:ext uri="{BB962C8B-B14F-4D97-AF65-F5344CB8AC3E}">
        <p14:creationId xmlns:p14="http://schemas.microsoft.com/office/powerpoint/2010/main" val="309516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4DFD0CBF-F539-4A29-8DA4-AA230E8D41B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7">
            <a:extLst>
              <a:ext uri="{FF2B5EF4-FFF2-40B4-BE49-F238E27FC236}">
                <a16:creationId xmlns:a16="http://schemas.microsoft.com/office/drawing/2014/main" id="{8FDFABD2-B985-4C25-959E-1DB5772D588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8">
            <a:extLst>
              <a:ext uri="{FF2B5EF4-FFF2-40B4-BE49-F238E27FC236}">
                <a16:creationId xmlns:a16="http://schemas.microsoft.com/office/drawing/2014/main" id="{8BE00E4E-E711-4C32-82F7-23B185A91065}"/>
              </a:ext>
            </a:extLst>
          </p:cNvPr>
          <p:cNvSpPr>
            <a:spLocks noGrp="1" noChangeArrowheads="1"/>
          </p:cNvSpPr>
          <p:nvPr>
            <p:ph type="sldNum" sz="quarter" idx="12"/>
          </p:nvPr>
        </p:nvSpPr>
        <p:spPr>
          <a:ln/>
        </p:spPr>
        <p:txBody>
          <a:bodyPr/>
          <a:lstStyle>
            <a:lvl1pPr>
              <a:defRPr/>
            </a:lvl1pPr>
          </a:lstStyle>
          <a:p>
            <a:fld id="{2FDAD2DC-73E7-48AD-B9C7-A91AF5ED5B3C}" type="slidenum">
              <a:rPr lang="en-US" altLang="en-US"/>
              <a:pPr/>
              <a:t>‹#›</a:t>
            </a:fld>
            <a:endParaRPr lang="en-US" altLang="en-US"/>
          </a:p>
        </p:txBody>
      </p:sp>
    </p:spTree>
    <p:extLst>
      <p:ext uri="{BB962C8B-B14F-4D97-AF65-F5344CB8AC3E}">
        <p14:creationId xmlns:p14="http://schemas.microsoft.com/office/powerpoint/2010/main" val="3951582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299C89FD-1560-4E31-AEAB-EB10B476F53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87768696-8F41-4CBE-ABEF-19DFD2B06E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8">
            <a:extLst>
              <a:ext uri="{FF2B5EF4-FFF2-40B4-BE49-F238E27FC236}">
                <a16:creationId xmlns:a16="http://schemas.microsoft.com/office/drawing/2014/main" id="{3E62B2D3-4988-4316-806D-BA4609FFB507}"/>
              </a:ext>
            </a:extLst>
          </p:cNvPr>
          <p:cNvSpPr>
            <a:spLocks noGrp="1" noChangeArrowheads="1"/>
          </p:cNvSpPr>
          <p:nvPr>
            <p:ph type="sldNum" sz="quarter" idx="12"/>
          </p:nvPr>
        </p:nvSpPr>
        <p:spPr>
          <a:ln/>
        </p:spPr>
        <p:txBody>
          <a:bodyPr/>
          <a:lstStyle>
            <a:lvl1pPr>
              <a:defRPr/>
            </a:lvl1pPr>
          </a:lstStyle>
          <a:p>
            <a:fld id="{F2E8057F-2765-4D43-B1DF-F5C10B5A12D0}" type="slidenum">
              <a:rPr lang="en-US" altLang="en-US"/>
              <a:pPr/>
              <a:t>‹#›</a:t>
            </a:fld>
            <a:endParaRPr lang="en-US" altLang="en-US"/>
          </a:p>
        </p:txBody>
      </p:sp>
    </p:spTree>
    <p:extLst>
      <p:ext uri="{BB962C8B-B14F-4D97-AF65-F5344CB8AC3E}">
        <p14:creationId xmlns:p14="http://schemas.microsoft.com/office/powerpoint/2010/main" val="60384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a:extLst>
              <a:ext uri="{FF2B5EF4-FFF2-40B4-BE49-F238E27FC236}">
                <a16:creationId xmlns:a16="http://schemas.microsoft.com/office/drawing/2014/main" id="{14E18FA2-2F9F-432A-AED1-E78D081F982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7">
            <a:extLst>
              <a:ext uri="{FF2B5EF4-FFF2-40B4-BE49-F238E27FC236}">
                <a16:creationId xmlns:a16="http://schemas.microsoft.com/office/drawing/2014/main" id="{FA41B43A-ED95-464A-A190-B4F3FB97620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8">
            <a:extLst>
              <a:ext uri="{FF2B5EF4-FFF2-40B4-BE49-F238E27FC236}">
                <a16:creationId xmlns:a16="http://schemas.microsoft.com/office/drawing/2014/main" id="{954EFE98-B144-461F-B7BC-884D7412264A}"/>
              </a:ext>
            </a:extLst>
          </p:cNvPr>
          <p:cNvSpPr>
            <a:spLocks noGrp="1" noChangeArrowheads="1"/>
          </p:cNvSpPr>
          <p:nvPr>
            <p:ph type="sldNum" sz="quarter" idx="12"/>
          </p:nvPr>
        </p:nvSpPr>
        <p:spPr>
          <a:ln/>
        </p:spPr>
        <p:txBody>
          <a:bodyPr/>
          <a:lstStyle>
            <a:lvl1pPr>
              <a:defRPr/>
            </a:lvl1pPr>
          </a:lstStyle>
          <a:p>
            <a:fld id="{DC9245C1-9804-424B-A693-F198E53F65BA}" type="slidenum">
              <a:rPr lang="en-US" altLang="en-US"/>
              <a:pPr/>
              <a:t>‹#›</a:t>
            </a:fld>
            <a:endParaRPr lang="en-US" altLang="en-US"/>
          </a:p>
        </p:txBody>
      </p:sp>
    </p:spTree>
    <p:extLst>
      <p:ext uri="{BB962C8B-B14F-4D97-AF65-F5344CB8AC3E}">
        <p14:creationId xmlns:p14="http://schemas.microsoft.com/office/powerpoint/2010/main" val="2376221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2FE10AB-D735-4161-A689-47DA6CCE728A}"/>
              </a:ext>
            </a:extLst>
          </p:cNvPr>
          <p:cNvSpPr>
            <a:spLocks noGrp="1" noChangeArrowheads="1"/>
          </p:cNvSpPr>
          <p:nvPr>
            <p:ph type="title"/>
          </p:nvPr>
        </p:nvSpPr>
        <p:spPr bwMode="auto">
          <a:xfrm>
            <a:off x="766233" y="304801"/>
            <a:ext cx="10668000"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08EEBA6-231B-4686-AAE3-77B99A5DCE6D}"/>
              </a:ext>
            </a:extLst>
          </p:cNvPr>
          <p:cNvSpPr>
            <a:spLocks noGrp="1" noChangeArrowheads="1"/>
          </p:cNvSpPr>
          <p:nvPr>
            <p:ph type="body" idx="1"/>
          </p:nvPr>
        </p:nvSpPr>
        <p:spPr bwMode="auto">
          <a:xfrm>
            <a:off x="755651" y="1752600"/>
            <a:ext cx="106680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48" name="AutoShape 4">
            <a:extLst>
              <a:ext uri="{FF2B5EF4-FFF2-40B4-BE49-F238E27FC236}">
                <a16:creationId xmlns:a16="http://schemas.microsoft.com/office/drawing/2014/main" id="{B1921E60-0139-435C-AE4A-A9B63C9D3098}"/>
              </a:ext>
            </a:extLst>
          </p:cNvPr>
          <p:cNvSpPr>
            <a:spLocks noChangeArrowheads="1"/>
          </p:cNvSpPr>
          <p:nvPr/>
        </p:nvSpPr>
        <p:spPr bwMode="auto">
          <a:xfrm>
            <a:off x="812800" y="1566864"/>
            <a:ext cx="10610851"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en-US" sz="2400">
              <a:latin typeface="Times New Roman" pitchFamily="18" charset="0"/>
              <a:cs typeface="Arial" charset="0"/>
            </a:endParaRPr>
          </a:p>
        </p:txBody>
      </p:sp>
      <p:sp>
        <p:nvSpPr>
          <p:cNvPr id="6149" name="Line 5">
            <a:extLst>
              <a:ext uri="{FF2B5EF4-FFF2-40B4-BE49-F238E27FC236}">
                <a16:creationId xmlns:a16="http://schemas.microsoft.com/office/drawing/2014/main" id="{A8A52372-4E40-4FFA-A4E1-3323F229D21F}"/>
              </a:ext>
            </a:extLst>
          </p:cNvPr>
          <p:cNvSpPr>
            <a:spLocks noChangeShapeType="1"/>
          </p:cNvSpPr>
          <p:nvPr/>
        </p:nvSpPr>
        <p:spPr bwMode="auto">
          <a:xfrm flipV="1">
            <a:off x="812800" y="6172200"/>
            <a:ext cx="10566400" cy="0"/>
          </a:xfrm>
          <a:prstGeom prst="line">
            <a:avLst/>
          </a:prstGeom>
          <a:noFill/>
          <a:ln w="3175">
            <a:solidFill>
              <a:schemeClr val="accent2"/>
            </a:solidFill>
            <a:round/>
            <a:headEnd/>
            <a:tailEnd/>
          </a:ln>
          <a:effectLst/>
        </p:spPr>
        <p:txBody>
          <a:bodyPr/>
          <a:lstStyle/>
          <a:p>
            <a:pPr>
              <a:defRPr/>
            </a:pPr>
            <a:endParaRPr lang="en-AU" sz="1800">
              <a:cs typeface="Arial" charset="0"/>
            </a:endParaRPr>
          </a:p>
        </p:txBody>
      </p:sp>
      <p:sp>
        <p:nvSpPr>
          <p:cNvPr id="6150" name="Rectangle 6">
            <a:extLst>
              <a:ext uri="{FF2B5EF4-FFF2-40B4-BE49-F238E27FC236}">
                <a16:creationId xmlns:a16="http://schemas.microsoft.com/office/drawing/2014/main" id="{3590B0E2-129A-4A3D-86C1-DC3D41F5522B}"/>
              </a:ext>
            </a:extLst>
          </p:cNvPr>
          <p:cNvSpPr>
            <a:spLocks noGrp="1" noChangeArrowheads="1"/>
          </p:cNvSpPr>
          <p:nvPr>
            <p:ph type="dt" sz="half" idx="2"/>
          </p:nvPr>
        </p:nvSpPr>
        <p:spPr bwMode="auto">
          <a:xfrm>
            <a:off x="8128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Arial" charset="0"/>
              </a:defRPr>
            </a:lvl1pPr>
          </a:lstStyle>
          <a:p>
            <a:pPr>
              <a:defRPr/>
            </a:pPr>
            <a:endParaRPr lang="en-US"/>
          </a:p>
        </p:txBody>
      </p:sp>
      <p:sp>
        <p:nvSpPr>
          <p:cNvPr id="6151" name="Rectangle 7">
            <a:extLst>
              <a:ext uri="{FF2B5EF4-FFF2-40B4-BE49-F238E27FC236}">
                <a16:creationId xmlns:a16="http://schemas.microsoft.com/office/drawing/2014/main" id="{362F67CF-27BC-4353-9472-A4DD1644E774}"/>
              </a:ext>
            </a:extLst>
          </p:cNvPr>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cs typeface="Arial" charset="0"/>
              </a:defRPr>
            </a:lvl1pPr>
          </a:lstStyle>
          <a:p>
            <a:pPr>
              <a:defRPr/>
            </a:pPr>
            <a:endParaRPr lang="en-US"/>
          </a:p>
        </p:txBody>
      </p:sp>
      <p:sp>
        <p:nvSpPr>
          <p:cNvPr id="6152" name="Rectangle 8">
            <a:extLst>
              <a:ext uri="{FF2B5EF4-FFF2-40B4-BE49-F238E27FC236}">
                <a16:creationId xmlns:a16="http://schemas.microsoft.com/office/drawing/2014/main" id="{27D5CF0C-7E08-4A37-AD4D-6A1346068368}"/>
              </a:ext>
            </a:extLst>
          </p:cNvPr>
          <p:cNvSpPr>
            <a:spLocks noGrp="1" noChangeArrowheads="1"/>
          </p:cNvSpPr>
          <p:nvPr>
            <p:ph type="sldNum" sz="quarter" idx="4"/>
          </p:nvPr>
        </p:nvSpPr>
        <p:spPr bwMode="auto">
          <a:xfrm>
            <a:off x="8737600" y="6245225"/>
            <a:ext cx="2641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878F394-2645-4985-9D13-7D90C6E62465}" type="slidenum">
              <a:rPr lang="en-US" altLang="en-US"/>
              <a:pPr/>
              <a:t>‹#›</a:t>
            </a:fld>
            <a:endParaRPr lang="en-US" altLang="en-US"/>
          </a:p>
        </p:txBody>
      </p:sp>
    </p:spTree>
    <p:extLst>
      <p:ext uri="{BB962C8B-B14F-4D97-AF65-F5344CB8AC3E}">
        <p14:creationId xmlns:p14="http://schemas.microsoft.com/office/powerpoint/2010/main" val="1776600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a:solidFill>
            <a:schemeClr val="tx1"/>
          </a:solidFill>
          <a:latin typeface="+mn-lt"/>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a:solidFill>
            <a:schemeClr val="tx1"/>
          </a:solidFill>
          <a:latin typeface="+mn-lt"/>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a:solidFill>
            <a:schemeClr val="tx1"/>
          </a:solidFill>
          <a:latin typeface="+mn-lt"/>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ltcZUJDT2KE"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KEqQX8LsrHA"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V-VWc1v77fk"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about:blank"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6854A-6B88-4505-9CD9-6D900CF4360E}"/>
              </a:ext>
            </a:extLst>
          </p:cNvPr>
          <p:cNvSpPr>
            <a:spLocks noGrp="1"/>
          </p:cNvSpPr>
          <p:nvPr>
            <p:ph type="ctrTitle"/>
          </p:nvPr>
        </p:nvSpPr>
        <p:spPr/>
        <p:txBody>
          <a:bodyPr/>
          <a:lstStyle/>
          <a:p>
            <a:r>
              <a:rPr lang="en-AU" dirty="0"/>
              <a:t>Poverty, Good Development and the Gospel</a:t>
            </a:r>
          </a:p>
        </p:txBody>
      </p:sp>
      <p:pic>
        <p:nvPicPr>
          <p:cNvPr id="4" name="Picture 3">
            <a:extLst>
              <a:ext uri="{FF2B5EF4-FFF2-40B4-BE49-F238E27FC236}">
                <a16:creationId xmlns:a16="http://schemas.microsoft.com/office/drawing/2014/main" id="{78C40FAF-B190-40E6-A664-66422531639A}"/>
              </a:ext>
            </a:extLst>
          </p:cNvPr>
          <p:cNvPicPr>
            <a:picLocks noChangeAspect="1"/>
          </p:cNvPicPr>
          <p:nvPr/>
        </p:nvPicPr>
        <p:blipFill>
          <a:blip r:embed="rId2"/>
          <a:stretch>
            <a:fillRect/>
          </a:stretch>
        </p:blipFill>
        <p:spPr>
          <a:xfrm>
            <a:off x="7004996" y="2529321"/>
            <a:ext cx="4865030" cy="4170025"/>
          </a:xfrm>
          <a:prstGeom prst="rect">
            <a:avLst/>
          </a:prstGeom>
        </p:spPr>
      </p:pic>
      <p:sp>
        <p:nvSpPr>
          <p:cNvPr id="3" name="Subtitle 2">
            <a:extLst>
              <a:ext uri="{FF2B5EF4-FFF2-40B4-BE49-F238E27FC236}">
                <a16:creationId xmlns:a16="http://schemas.microsoft.com/office/drawing/2014/main" id="{E689329A-09C7-4519-B0D3-2067DEE8A23A}"/>
              </a:ext>
            </a:extLst>
          </p:cNvPr>
          <p:cNvSpPr>
            <a:spLocks noGrp="1"/>
          </p:cNvSpPr>
          <p:nvPr>
            <p:ph type="subTitle" idx="1"/>
          </p:nvPr>
        </p:nvSpPr>
        <p:spPr/>
        <p:txBody>
          <a:bodyPr/>
          <a:lstStyle/>
          <a:p>
            <a:endParaRPr lang="en-AU" dirty="0"/>
          </a:p>
        </p:txBody>
      </p:sp>
    </p:spTree>
    <p:extLst>
      <p:ext uri="{BB962C8B-B14F-4D97-AF65-F5344CB8AC3E}">
        <p14:creationId xmlns:p14="http://schemas.microsoft.com/office/powerpoint/2010/main" val="2504720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Rectangle 2">
            <a:extLst>
              <a:ext uri="{FF2B5EF4-FFF2-40B4-BE49-F238E27FC236}">
                <a16:creationId xmlns:a16="http://schemas.microsoft.com/office/drawing/2014/main" id="{1E76717C-8B65-427A-A348-EC6D5D97AAD8}"/>
              </a:ext>
            </a:extLst>
          </p:cNvPr>
          <p:cNvSpPr/>
          <p:nvPr/>
        </p:nvSpPr>
        <p:spPr>
          <a:xfrm>
            <a:off x="5184992" y="3923598"/>
            <a:ext cx="4812087" cy="369332"/>
          </a:xfrm>
          <a:prstGeom prst="rect">
            <a:avLst/>
          </a:prstGeom>
        </p:spPr>
        <p:txBody>
          <a:bodyPr wrap="none">
            <a:spAutoFit/>
          </a:bodyPr>
          <a:lstStyle/>
          <a:p>
            <a:r>
              <a:rPr lang="en-AU"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https://www.youtube.com/watch?v=ltcZUJDT2KE</a:t>
            </a:r>
            <a:endParaRPr lang="en-AU" dirty="0"/>
          </a:p>
        </p:txBody>
      </p:sp>
      <p:sp>
        <p:nvSpPr>
          <p:cNvPr id="2" name="TextBox 1">
            <a:extLst>
              <a:ext uri="{FF2B5EF4-FFF2-40B4-BE49-F238E27FC236}">
                <a16:creationId xmlns:a16="http://schemas.microsoft.com/office/drawing/2014/main" id="{18C0D540-1F8A-4253-898A-04D33AFB972B}"/>
              </a:ext>
            </a:extLst>
          </p:cNvPr>
          <p:cNvSpPr txBox="1"/>
          <p:nvPr/>
        </p:nvSpPr>
        <p:spPr>
          <a:xfrm>
            <a:off x="1110470" y="795718"/>
            <a:ext cx="8638674" cy="2831544"/>
          </a:xfrm>
          <a:prstGeom prst="rect">
            <a:avLst/>
          </a:prstGeom>
          <a:noFill/>
        </p:spPr>
        <p:txBody>
          <a:bodyPr wrap="square" rtlCol="0">
            <a:spAutoFit/>
          </a:bodyPr>
          <a:lstStyle/>
          <a:p>
            <a:r>
              <a:rPr lang="en-AU" sz="3200" dirty="0">
                <a:solidFill>
                  <a:srgbClr val="C00000"/>
                </a:solidFill>
                <a:latin typeface="Arial Black" panose="020B0A04020102020204" pitchFamily="34" charset="0"/>
              </a:rPr>
              <a:t>Three different ways to give help:</a:t>
            </a:r>
          </a:p>
          <a:p>
            <a:endParaRPr lang="en-AU" sz="3200" dirty="0">
              <a:solidFill>
                <a:srgbClr val="C00000"/>
              </a:solidFill>
              <a:latin typeface="Arial Black" panose="020B0A04020102020204" pitchFamily="34" charset="0"/>
            </a:endParaRPr>
          </a:p>
          <a:p>
            <a:endParaRPr lang="en-AU" sz="3200" dirty="0">
              <a:solidFill>
                <a:srgbClr val="C00000"/>
              </a:solidFill>
              <a:latin typeface="Arial Black" panose="020B0A04020102020204" pitchFamily="34" charset="0"/>
            </a:endParaRPr>
          </a:p>
          <a:p>
            <a:r>
              <a:rPr lang="en-AU" sz="3200" dirty="0">
                <a:latin typeface="Arial Black" panose="020B0A04020102020204" pitchFamily="34" charset="0"/>
              </a:rPr>
              <a:t>Watch the following video, define the three ways.</a:t>
            </a:r>
          </a:p>
          <a:p>
            <a:endParaRPr lang="en-AU" dirty="0"/>
          </a:p>
        </p:txBody>
      </p:sp>
    </p:spTree>
    <p:extLst>
      <p:ext uri="{BB962C8B-B14F-4D97-AF65-F5344CB8AC3E}">
        <p14:creationId xmlns:p14="http://schemas.microsoft.com/office/powerpoint/2010/main" val="2474207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42BCD39-0634-445D-9CF0-4798958DC9B2}"/>
              </a:ext>
            </a:extLst>
          </p:cNvPr>
          <p:cNvSpPr>
            <a:spLocks noGrp="1"/>
          </p:cNvSpPr>
          <p:nvPr>
            <p:ph type="title"/>
          </p:nvPr>
        </p:nvSpPr>
        <p:spPr/>
        <p:txBody>
          <a:bodyPr/>
          <a:lstStyle/>
          <a:p>
            <a:r>
              <a:rPr lang="en-AU" b="1" dirty="0">
                <a:solidFill>
                  <a:schemeClr val="tx1"/>
                </a:solidFill>
                <a:latin typeface="Arial Black" panose="020B0A04020102020204" pitchFamily="34" charset="0"/>
              </a:rPr>
              <a:t>Development</a:t>
            </a:r>
            <a:br>
              <a:rPr lang="en-AU" b="1" dirty="0">
                <a:solidFill>
                  <a:schemeClr val="tx1"/>
                </a:solidFill>
                <a:latin typeface="Arial Black" panose="020B0A04020102020204" pitchFamily="34" charset="0"/>
              </a:rPr>
            </a:br>
            <a:r>
              <a:rPr lang="en-AU" b="1" dirty="0">
                <a:solidFill>
                  <a:schemeClr val="tx1"/>
                </a:solidFill>
                <a:latin typeface="Arial Black" panose="020B0A04020102020204" pitchFamily="34" charset="0"/>
              </a:rPr>
              <a:t>Improving the experience for all</a:t>
            </a:r>
          </a:p>
        </p:txBody>
      </p:sp>
      <p:sp>
        <p:nvSpPr>
          <p:cNvPr id="8" name="Text Placeholder 7">
            <a:extLst>
              <a:ext uri="{FF2B5EF4-FFF2-40B4-BE49-F238E27FC236}">
                <a16:creationId xmlns:a16="http://schemas.microsoft.com/office/drawing/2014/main" id="{40870D8D-5B19-4358-8DF8-6C6737689BDD}"/>
              </a:ext>
            </a:extLst>
          </p:cNvPr>
          <p:cNvSpPr>
            <a:spLocks noGrp="1"/>
          </p:cNvSpPr>
          <p:nvPr>
            <p:ph type="body" idx="1"/>
          </p:nvPr>
        </p:nvSpPr>
        <p:spPr>
          <a:xfrm>
            <a:off x="607483" y="1600728"/>
            <a:ext cx="5389033" cy="1645356"/>
          </a:xfrm>
        </p:spPr>
        <p:txBody>
          <a:bodyPr>
            <a:noAutofit/>
          </a:bodyPr>
          <a:lstStyle/>
          <a:p>
            <a:r>
              <a:rPr lang="en-AU" sz="2800" dirty="0">
                <a:latin typeface="Arial Black" panose="020B0A04020102020204" pitchFamily="34" charset="0"/>
              </a:rPr>
              <a:t>Foundations for Development</a:t>
            </a:r>
          </a:p>
          <a:p>
            <a:endParaRPr lang="en-AU" sz="3200" dirty="0">
              <a:solidFill>
                <a:srgbClr val="FFC000"/>
              </a:solidFill>
            </a:endParaRPr>
          </a:p>
        </p:txBody>
      </p:sp>
      <p:sp>
        <p:nvSpPr>
          <p:cNvPr id="9" name="Content Placeholder 8">
            <a:extLst>
              <a:ext uri="{FF2B5EF4-FFF2-40B4-BE49-F238E27FC236}">
                <a16:creationId xmlns:a16="http://schemas.microsoft.com/office/drawing/2014/main" id="{B0BB7DBC-B6DA-471E-895F-93BF5C203187}"/>
              </a:ext>
            </a:extLst>
          </p:cNvPr>
          <p:cNvSpPr>
            <a:spLocks noGrp="1"/>
          </p:cNvSpPr>
          <p:nvPr>
            <p:ph sz="half" idx="2"/>
          </p:nvPr>
        </p:nvSpPr>
        <p:spPr>
          <a:xfrm>
            <a:off x="609599" y="2733498"/>
            <a:ext cx="5386917" cy="3951288"/>
          </a:xfrm>
        </p:spPr>
        <p:txBody>
          <a:bodyPr>
            <a:normAutofit fontScale="85000" lnSpcReduction="20000"/>
          </a:bodyPr>
          <a:lstStyle/>
          <a:p>
            <a:r>
              <a:rPr lang="en-AU" dirty="0">
                <a:latin typeface="Arial" panose="020B0604020202020204" pitchFamily="34" charset="0"/>
                <a:cs typeface="Arial" panose="020B0604020202020204" pitchFamily="34" charset="0"/>
              </a:rPr>
              <a:t>Dependence of God /place of prayer</a:t>
            </a:r>
          </a:p>
          <a:p>
            <a:r>
              <a:rPr lang="en-AU" dirty="0">
                <a:latin typeface="Arial" panose="020B0604020202020204" pitchFamily="34" charset="0"/>
                <a:cs typeface="Arial" panose="020B0604020202020204" pitchFamily="34" charset="0"/>
              </a:rPr>
              <a:t>Building relationships</a:t>
            </a:r>
          </a:p>
          <a:p>
            <a:r>
              <a:rPr lang="en-AU" dirty="0">
                <a:latin typeface="Arial" panose="020B0604020202020204" pitchFamily="34" charset="0"/>
                <a:cs typeface="Arial" panose="020B0604020202020204" pitchFamily="34" charset="0"/>
              </a:rPr>
              <a:t>Repentance &amp; forgiveness</a:t>
            </a:r>
          </a:p>
          <a:p>
            <a:r>
              <a:rPr lang="en-AU" dirty="0">
                <a:latin typeface="Arial" panose="020B0604020202020204" pitchFamily="34" charset="0"/>
                <a:cs typeface="Arial" panose="020B0604020202020204" pitchFamily="34" charset="0"/>
              </a:rPr>
              <a:t>Humility to learn from others</a:t>
            </a:r>
          </a:p>
          <a:p>
            <a:r>
              <a:rPr lang="en-AU" dirty="0">
                <a:latin typeface="Arial" panose="020B0604020202020204" pitchFamily="34" charset="0"/>
                <a:cs typeface="Arial" panose="020B0604020202020204" pitchFamily="34" charset="0"/>
              </a:rPr>
              <a:t>Long term view (not simplistic)</a:t>
            </a:r>
          </a:p>
          <a:p>
            <a:endParaRPr lang="en-AU" dirty="0">
              <a:latin typeface="Arial" panose="020B0604020202020204" pitchFamily="34" charset="0"/>
              <a:cs typeface="Arial" panose="020B0604020202020204" pitchFamily="34" charset="0"/>
            </a:endParaRPr>
          </a:p>
          <a:p>
            <a:pPr marL="0" indent="0">
              <a:buNone/>
            </a:pPr>
            <a:r>
              <a:rPr lang="en-AU" dirty="0">
                <a:latin typeface="Arial" panose="020B0604020202020204" pitchFamily="34" charset="0"/>
                <a:cs typeface="Arial" panose="020B0604020202020204" pitchFamily="34" charset="0"/>
              </a:rPr>
              <a:t>Remember the difference between relief, reconstruction &amp; development</a:t>
            </a:r>
          </a:p>
        </p:txBody>
      </p:sp>
      <p:sp>
        <p:nvSpPr>
          <p:cNvPr id="10" name="Text Placeholder 9">
            <a:extLst>
              <a:ext uri="{FF2B5EF4-FFF2-40B4-BE49-F238E27FC236}">
                <a16:creationId xmlns:a16="http://schemas.microsoft.com/office/drawing/2014/main" id="{2F768944-7396-43D7-9ADF-CA33241D658C}"/>
              </a:ext>
            </a:extLst>
          </p:cNvPr>
          <p:cNvSpPr>
            <a:spLocks noGrp="1"/>
          </p:cNvSpPr>
          <p:nvPr>
            <p:ph type="body" sz="quarter" idx="3"/>
          </p:nvPr>
        </p:nvSpPr>
        <p:spPr/>
        <p:txBody>
          <a:bodyPr>
            <a:normAutofit/>
          </a:bodyPr>
          <a:lstStyle/>
          <a:p>
            <a:r>
              <a:rPr lang="en-AU" sz="2800" dirty="0">
                <a:latin typeface="Arial Black" panose="020B0A04020102020204" pitchFamily="34" charset="0"/>
              </a:rPr>
              <a:t>Approach to Development</a:t>
            </a:r>
          </a:p>
        </p:txBody>
      </p:sp>
      <p:sp>
        <p:nvSpPr>
          <p:cNvPr id="11" name="Content Placeholder 10">
            <a:extLst>
              <a:ext uri="{FF2B5EF4-FFF2-40B4-BE49-F238E27FC236}">
                <a16:creationId xmlns:a16="http://schemas.microsoft.com/office/drawing/2014/main" id="{FC0B8A27-715D-4C00-A475-AE8289CD133F}"/>
              </a:ext>
            </a:extLst>
          </p:cNvPr>
          <p:cNvSpPr>
            <a:spLocks noGrp="1"/>
          </p:cNvSpPr>
          <p:nvPr>
            <p:ph sz="quarter" idx="4"/>
          </p:nvPr>
        </p:nvSpPr>
        <p:spPr/>
        <p:txBody>
          <a:bodyPr>
            <a:normAutofit fontScale="85000" lnSpcReduction="20000"/>
          </a:bodyPr>
          <a:lstStyle/>
          <a:p>
            <a:r>
              <a:rPr lang="en-AU" sz="2600" dirty="0">
                <a:latin typeface="Arial" panose="020B0604020202020204" pitchFamily="34" charset="0"/>
                <a:cs typeface="Arial" panose="020B0604020202020204" pitchFamily="34" charset="0"/>
              </a:rPr>
              <a:t>Assets based (ABCD)</a:t>
            </a:r>
          </a:p>
          <a:p>
            <a:pPr lvl="1"/>
            <a:r>
              <a:rPr lang="en-AU" sz="2600" dirty="0">
                <a:latin typeface="Arial" panose="020B0604020202020204" pitchFamily="34" charset="0"/>
                <a:cs typeface="Arial" panose="020B0604020202020204" pitchFamily="34" charset="0"/>
              </a:rPr>
              <a:t>Identify existing local human, material &amp; non-material assets</a:t>
            </a:r>
          </a:p>
          <a:p>
            <a:pPr lvl="1"/>
            <a:r>
              <a:rPr lang="en-AU" sz="2600" dirty="0">
                <a:latin typeface="Arial" panose="020B0604020202020204" pitchFamily="34" charset="0"/>
                <a:cs typeface="Arial" panose="020B0604020202020204" pitchFamily="34" charset="0"/>
              </a:rPr>
              <a:t>Build relationships</a:t>
            </a:r>
          </a:p>
          <a:p>
            <a:pPr lvl="1"/>
            <a:r>
              <a:rPr lang="en-AU" sz="2600" dirty="0">
                <a:latin typeface="Arial" panose="020B0604020202020204" pitchFamily="34" charset="0"/>
                <a:cs typeface="Arial" panose="020B0604020202020204" pitchFamily="34" charset="0"/>
              </a:rPr>
              <a:t>Decide locally /citizen led</a:t>
            </a:r>
          </a:p>
          <a:p>
            <a:pPr lvl="1"/>
            <a:r>
              <a:rPr lang="en-AU" sz="2600" dirty="0">
                <a:latin typeface="Arial" panose="020B0604020202020204" pitchFamily="34" charset="0"/>
                <a:cs typeface="Arial" panose="020B0604020202020204" pitchFamily="34" charset="0"/>
              </a:rPr>
              <a:t>Resource the (temporary) gaps</a:t>
            </a:r>
          </a:p>
          <a:p>
            <a:r>
              <a:rPr lang="en-AU" sz="2600" dirty="0">
                <a:latin typeface="Arial" panose="020B0604020202020204" pitchFamily="34" charset="0"/>
                <a:cs typeface="Arial" panose="020B0604020202020204" pitchFamily="34" charset="0"/>
              </a:rPr>
              <a:t>Participatory with locals</a:t>
            </a:r>
          </a:p>
          <a:p>
            <a:r>
              <a:rPr lang="en-AU" sz="2600" dirty="0">
                <a:latin typeface="Arial" panose="020B0604020202020204" pitchFamily="34" charset="0"/>
                <a:cs typeface="Arial" panose="020B0604020202020204" pitchFamily="34" charset="0"/>
              </a:rPr>
              <a:t>Holistic – (&amp; through local church)</a:t>
            </a:r>
          </a:p>
          <a:p>
            <a:r>
              <a:rPr lang="en-AU" sz="2600" dirty="0">
                <a:latin typeface="Arial" panose="020B0604020202020204" pitchFamily="34" charset="0"/>
                <a:cs typeface="Arial" panose="020B0604020202020204" pitchFamily="34" charset="0"/>
              </a:rPr>
              <a:t>Mobilise supportive people</a:t>
            </a:r>
          </a:p>
          <a:p>
            <a:r>
              <a:rPr lang="en-AU" sz="2600" dirty="0">
                <a:latin typeface="Arial" panose="020B0604020202020204" pitchFamily="34" charset="0"/>
                <a:cs typeface="Arial" panose="020B0604020202020204" pitchFamily="34" charset="0"/>
              </a:rPr>
              <a:t>With partnerships</a:t>
            </a:r>
          </a:p>
          <a:p>
            <a:r>
              <a:rPr lang="en-AU" sz="2600" dirty="0">
                <a:latin typeface="Arial" panose="020B0604020202020204" pitchFamily="34" charset="0"/>
                <a:cs typeface="Arial" panose="020B0604020202020204" pitchFamily="34" charset="0"/>
              </a:rPr>
              <a:t>Reflection and learning</a:t>
            </a:r>
          </a:p>
          <a:p>
            <a:endParaRPr lang="en-AU" dirty="0"/>
          </a:p>
        </p:txBody>
      </p:sp>
    </p:spTree>
    <p:extLst>
      <p:ext uri="{BB962C8B-B14F-4D97-AF65-F5344CB8AC3E}">
        <p14:creationId xmlns:p14="http://schemas.microsoft.com/office/powerpoint/2010/main" val="1865848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7A636D7-912B-4EE5-847A-290FEB12504C}"/>
              </a:ext>
            </a:extLst>
          </p:cNvPr>
          <p:cNvSpPr>
            <a:spLocks noGrp="1"/>
          </p:cNvSpPr>
          <p:nvPr>
            <p:ph type="title"/>
          </p:nvPr>
        </p:nvSpPr>
        <p:spPr/>
        <p:txBody>
          <a:bodyPr/>
          <a:lstStyle/>
          <a:p>
            <a:r>
              <a:rPr lang="en-AU" dirty="0"/>
              <a:t>Application in the real world</a:t>
            </a:r>
          </a:p>
        </p:txBody>
      </p:sp>
      <p:sp>
        <p:nvSpPr>
          <p:cNvPr id="2" name="Content Placeholder 1">
            <a:extLst>
              <a:ext uri="{FF2B5EF4-FFF2-40B4-BE49-F238E27FC236}">
                <a16:creationId xmlns:a16="http://schemas.microsoft.com/office/drawing/2014/main" id="{84F14D3B-111B-4722-AA17-D69C76DCD856}"/>
              </a:ext>
            </a:extLst>
          </p:cNvPr>
          <p:cNvSpPr>
            <a:spLocks noGrp="1"/>
          </p:cNvSpPr>
          <p:nvPr>
            <p:ph idx="4294967295"/>
          </p:nvPr>
        </p:nvSpPr>
        <p:spPr>
          <a:xfrm>
            <a:off x="1015471" y="1908175"/>
            <a:ext cx="9528352" cy="4213225"/>
          </a:xfrm>
        </p:spPr>
        <p:txBody>
          <a:bodyPr/>
          <a:lstStyle/>
          <a:p>
            <a:r>
              <a:rPr lang="en-AU" dirty="0"/>
              <a:t>Select and read a scenario</a:t>
            </a:r>
          </a:p>
          <a:p>
            <a:r>
              <a:rPr lang="en-AU" dirty="0"/>
              <a:t>What kind of response does this situation need:</a:t>
            </a:r>
          </a:p>
          <a:p>
            <a:pPr lvl="1"/>
            <a:r>
              <a:rPr lang="en-AU" dirty="0"/>
              <a:t>Relief, </a:t>
            </a:r>
          </a:p>
          <a:p>
            <a:pPr lvl="1"/>
            <a:r>
              <a:rPr lang="en-AU" dirty="0"/>
              <a:t>Rehabilitation</a:t>
            </a:r>
          </a:p>
          <a:p>
            <a:pPr lvl="1"/>
            <a:r>
              <a:rPr lang="en-AU" dirty="0"/>
              <a:t>Development</a:t>
            </a:r>
          </a:p>
          <a:p>
            <a:r>
              <a:rPr lang="en-AU" dirty="0"/>
              <a:t>What would you do in this situation?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644C0DA-41FB-41B5-A1C0-5E2678B35FD1}"/>
              </a:ext>
            </a:extLst>
          </p:cNvPr>
          <p:cNvPicPr>
            <a:picLocks noChangeAspect="1"/>
          </p:cNvPicPr>
          <p:nvPr/>
        </p:nvPicPr>
        <p:blipFill>
          <a:blip r:embed="rId2"/>
          <a:stretch>
            <a:fillRect/>
          </a:stretch>
        </p:blipFill>
        <p:spPr>
          <a:xfrm>
            <a:off x="3076462" y="1716521"/>
            <a:ext cx="5162075" cy="4424635"/>
          </a:xfrm>
          <a:prstGeom prst="rect">
            <a:avLst/>
          </a:prstGeom>
        </p:spPr>
      </p:pic>
    </p:spTree>
    <p:extLst>
      <p:ext uri="{BB962C8B-B14F-4D97-AF65-F5344CB8AC3E}">
        <p14:creationId xmlns:p14="http://schemas.microsoft.com/office/powerpoint/2010/main" val="3423766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29EE-16F4-4F2E-93F4-8B088277B26E}"/>
              </a:ext>
            </a:extLst>
          </p:cNvPr>
          <p:cNvSpPr>
            <a:spLocks noGrp="1"/>
          </p:cNvSpPr>
          <p:nvPr>
            <p:ph type="title"/>
          </p:nvPr>
        </p:nvSpPr>
        <p:spPr/>
        <p:txBody>
          <a:bodyPr/>
          <a:lstStyle/>
          <a:p>
            <a:r>
              <a:rPr lang="en-AU" dirty="0"/>
              <a:t>Scenario</a:t>
            </a:r>
          </a:p>
        </p:txBody>
      </p:sp>
      <p:sp>
        <p:nvSpPr>
          <p:cNvPr id="7" name="TextBox 6">
            <a:extLst>
              <a:ext uri="{FF2B5EF4-FFF2-40B4-BE49-F238E27FC236}">
                <a16:creationId xmlns:a16="http://schemas.microsoft.com/office/drawing/2014/main" id="{1C47A5F3-F487-4F3D-8137-A0FF659F3712}"/>
              </a:ext>
            </a:extLst>
          </p:cNvPr>
          <p:cNvSpPr txBox="1"/>
          <p:nvPr/>
        </p:nvSpPr>
        <p:spPr>
          <a:xfrm>
            <a:off x="880533" y="1998133"/>
            <a:ext cx="6005689" cy="3785652"/>
          </a:xfrm>
          <a:prstGeom prst="rect">
            <a:avLst/>
          </a:prstGeom>
          <a:noFill/>
        </p:spPr>
        <p:txBody>
          <a:bodyPr wrap="square" rtlCol="0">
            <a:spAutoFit/>
          </a:bodyPr>
          <a:lstStyle/>
          <a:p>
            <a:r>
              <a:rPr lang="en-AU" sz="2400" dirty="0">
                <a:latin typeface="Arial" panose="020B0604020202020204" pitchFamily="34" charset="0"/>
                <a:cs typeface="Arial" panose="020B0604020202020204" pitchFamily="34" charset="0"/>
              </a:rPr>
              <a:t>You are arrived at your new placement and are struck by the apparent physical poverty you see. Someone asks you for money with the added comment, “ you’re a Christian/missionary, you should share what you have?”</a:t>
            </a:r>
          </a:p>
          <a:p>
            <a:endParaRPr lang="en-AU" sz="2400" dirty="0">
              <a:latin typeface="Arial" panose="020B0604020202020204" pitchFamily="34" charset="0"/>
              <a:cs typeface="Arial" panose="020B0604020202020204" pitchFamily="34" charset="0"/>
            </a:endParaRPr>
          </a:p>
          <a:p>
            <a:r>
              <a:rPr lang="en-AU" sz="2400" dirty="0">
                <a:latin typeface="Arial" panose="020B0604020202020204" pitchFamily="34" charset="0"/>
                <a:cs typeface="Arial" panose="020B0604020202020204" pitchFamily="34" charset="0"/>
              </a:rPr>
              <a:t>What do you do? </a:t>
            </a:r>
          </a:p>
          <a:p>
            <a:r>
              <a:rPr lang="en-AU" sz="2400" dirty="0">
                <a:latin typeface="Arial" panose="020B0604020202020204" pitchFamily="34" charset="0"/>
                <a:cs typeface="Arial" panose="020B0604020202020204" pitchFamily="34" charset="0"/>
              </a:rPr>
              <a:t>Would it make any difference if the request came from a local believer?</a:t>
            </a:r>
          </a:p>
        </p:txBody>
      </p:sp>
    </p:spTree>
    <p:extLst>
      <p:ext uri="{BB962C8B-B14F-4D97-AF65-F5344CB8AC3E}">
        <p14:creationId xmlns:p14="http://schemas.microsoft.com/office/powerpoint/2010/main" val="3122211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0C588EC-F43E-452E-9B50-2231E7871E8F}"/>
              </a:ext>
            </a:extLst>
          </p:cNvPr>
          <p:cNvSpPr/>
          <p:nvPr/>
        </p:nvSpPr>
        <p:spPr>
          <a:xfrm>
            <a:off x="1117601" y="3811784"/>
            <a:ext cx="9719734" cy="769441"/>
          </a:xfrm>
          <a:prstGeom prst="rect">
            <a:avLst/>
          </a:prstGeom>
          <a:noFill/>
        </p:spPr>
        <p:txBody>
          <a:bodyPr wrap="square" lIns="91440" tIns="45720" rIns="91440" bIns="45720">
            <a:spAutoFit/>
          </a:bodyPr>
          <a:lstStyle/>
          <a:p>
            <a:pPr algn="ctr"/>
            <a:r>
              <a:rPr lang="en-US" sz="4400" b="1" cap="none" spc="0" dirty="0">
                <a:ln w="13462">
                  <a:solidFill>
                    <a:schemeClr val="bg1"/>
                  </a:solidFill>
                  <a:prstDash val="solid"/>
                </a:ln>
                <a:effectLst>
                  <a:outerShdw dist="38100" dir="2700000" algn="bl" rotWithShape="0">
                    <a:schemeClr val="accent5"/>
                  </a:outerShdw>
                </a:effectLst>
                <a:latin typeface="Arial Black" panose="020B0A04020102020204" pitchFamily="34" charset="0"/>
              </a:rPr>
              <a:t>Define or describe Poverty</a:t>
            </a:r>
          </a:p>
        </p:txBody>
      </p:sp>
      <p:sp>
        <p:nvSpPr>
          <p:cNvPr id="4" name="TextBox 3">
            <a:extLst>
              <a:ext uri="{FF2B5EF4-FFF2-40B4-BE49-F238E27FC236}">
                <a16:creationId xmlns:a16="http://schemas.microsoft.com/office/drawing/2014/main" id="{DFE6D38C-1AF0-41DF-8825-780D9151B54E}"/>
              </a:ext>
            </a:extLst>
          </p:cNvPr>
          <p:cNvSpPr txBox="1"/>
          <p:nvPr/>
        </p:nvSpPr>
        <p:spPr>
          <a:xfrm>
            <a:off x="1004709" y="361244"/>
            <a:ext cx="10385780" cy="2831544"/>
          </a:xfrm>
          <a:prstGeom prst="rect">
            <a:avLst/>
          </a:prstGeom>
          <a:noFill/>
        </p:spPr>
        <p:txBody>
          <a:bodyPr wrap="square" rtlCol="0">
            <a:spAutoFit/>
          </a:bodyPr>
          <a:lstStyle/>
          <a:p>
            <a:r>
              <a:rPr lang="en-US" sz="4000" dirty="0">
                <a:ln w="12700" cmpd="sng">
                  <a:solidFill>
                    <a:schemeClr val="accent4"/>
                  </a:solidFill>
                  <a:prstDash val="solid"/>
                </a:ln>
                <a:solidFill>
                  <a:srgbClr val="C00000"/>
                </a:solidFill>
                <a:latin typeface="Arial Black" panose="020B0A04020102020204" pitchFamily="34" charset="0"/>
              </a:rPr>
              <a:t>One of the things that is </a:t>
            </a:r>
          </a:p>
          <a:p>
            <a:r>
              <a:rPr lang="en-US" sz="4000" dirty="0">
                <a:ln w="12700" cmpd="sng">
                  <a:solidFill>
                    <a:schemeClr val="accent4"/>
                  </a:solidFill>
                  <a:prstDash val="solid"/>
                </a:ln>
                <a:solidFill>
                  <a:srgbClr val="C00000"/>
                </a:solidFill>
                <a:latin typeface="Arial Black" panose="020B0A04020102020204" pitchFamily="34" charset="0"/>
              </a:rPr>
              <a:t>often confronting on mission trips is</a:t>
            </a:r>
          </a:p>
          <a:p>
            <a:endParaRPr lang="en-US" sz="4000" dirty="0">
              <a:ln w="12700" cmpd="sng">
                <a:solidFill>
                  <a:schemeClr val="accent4"/>
                </a:solidFill>
                <a:prstDash val="solid"/>
              </a:ln>
              <a:solidFill>
                <a:srgbClr val="C00000"/>
              </a:solidFill>
              <a:latin typeface="Arial Black" panose="020B0A04020102020204" pitchFamily="34" charset="0"/>
            </a:endParaRPr>
          </a:p>
          <a:p>
            <a:r>
              <a:rPr lang="en-US" sz="4000" dirty="0">
                <a:ln w="12700" cmpd="sng">
                  <a:solidFill>
                    <a:schemeClr val="accent4"/>
                  </a:solidFill>
                  <a:prstDash val="solid"/>
                </a:ln>
                <a:solidFill>
                  <a:srgbClr val="C00000"/>
                </a:solidFill>
                <a:latin typeface="Arial Black" panose="020B0A04020102020204" pitchFamily="34" charset="0"/>
              </a:rPr>
              <a:t>POVERTY </a:t>
            </a:r>
            <a:endParaRPr lang="en-AU" sz="4000" dirty="0">
              <a:ln w="12700" cmpd="sng">
                <a:solidFill>
                  <a:schemeClr val="accent4"/>
                </a:solidFill>
                <a:prstDash val="solid"/>
              </a:ln>
              <a:solidFill>
                <a:srgbClr val="C00000"/>
              </a:solidFill>
              <a:latin typeface="Arial Black" panose="020B0A04020102020204" pitchFamily="34" charset="0"/>
            </a:endParaRPr>
          </a:p>
          <a:p>
            <a:endParaRPr lang="en-AU" dirty="0"/>
          </a:p>
        </p:txBody>
      </p:sp>
    </p:spTree>
    <p:extLst>
      <p:ext uri="{BB962C8B-B14F-4D97-AF65-F5344CB8AC3E}">
        <p14:creationId xmlns:p14="http://schemas.microsoft.com/office/powerpoint/2010/main" val="401950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740B8D-573A-4040-9AAC-4C35AADE6736}"/>
              </a:ext>
            </a:extLst>
          </p:cNvPr>
          <p:cNvSpPr txBox="1"/>
          <p:nvPr/>
        </p:nvSpPr>
        <p:spPr>
          <a:xfrm>
            <a:off x="1659468" y="2743200"/>
            <a:ext cx="8963376" cy="2123658"/>
          </a:xfrm>
          <a:prstGeom prst="rect">
            <a:avLst/>
          </a:prstGeom>
          <a:noFill/>
        </p:spPr>
        <p:txBody>
          <a:bodyPr wrap="square" rtlCol="0">
            <a:spAutoFit/>
          </a:bodyPr>
          <a:lstStyle/>
          <a:p>
            <a:r>
              <a:rPr lang="en-AU" sz="4400" dirty="0">
                <a:latin typeface="Arial Black" panose="020B0A04020102020204" pitchFamily="34" charset="0"/>
              </a:rPr>
              <a:t>Did you agree with the definition given by UNICEF?</a:t>
            </a:r>
          </a:p>
          <a:p>
            <a:r>
              <a:rPr lang="en-AU" sz="4400" dirty="0">
                <a:latin typeface="Arial Black" panose="020B0A04020102020204" pitchFamily="34" charset="0"/>
              </a:rPr>
              <a:t>Discuss</a:t>
            </a:r>
          </a:p>
        </p:txBody>
      </p:sp>
      <p:sp>
        <p:nvSpPr>
          <p:cNvPr id="4" name="Rectangle 3">
            <a:extLst>
              <a:ext uri="{FF2B5EF4-FFF2-40B4-BE49-F238E27FC236}">
                <a16:creationId xmlns:a16="http://schemas.microsoft.com/office/drawing/2014/main" id="{9A5B57F1-B2D3-42A6-9798-CA29515852A0}"/>
              </a:ext>
            </a:extLst>
          </p:cNvPr>
          <p:cNvSpPr/>
          <p:nvPr/>
        </p:nvSpPr>
        <p:spPr>
          <a:xfrm>
            <a:off x="875366" y="1051304"/>
            <a:ext cx="8181855" cy="461665"/>
          </a:xfrm>
          <a:prstGeom prst="rect">
            <a:avLst/>
          </a:prstGeom>
        </p:spPr>
        <p:txBody>
          <a:bodyPr wrap="none">
            <a:spAutoFit/>
          </a:bodyPr>
          <a:lstStyle/>
          <a:p>
            <a:r>
              <a:rPr lang="en-AU" sz="2400" u="sng" dirty="0">
                <a:hlinkClick r:id="rId3"/>
              </a:rPr>
              <a:t>https://www.youtube.com/watch?v=KEqQX8LsrHA</a:t>
            </a:r>
            <a:r>
              <a:rPr lang="en-AU" sz="2400" dirty="0"/>
              <a:t> </a:t>
            </a:r>
          </a:p>
        </p:txBody>
      </p:sp>
    </p:spTree>
    <p:extLst>
      <p:ext uri="{BB962C8B-B14F-4D97-AF65-F5344CB8AC3E}">
        <p14:creationId xmlns:p14="http://schemas.microsoft.com/office/powerpoint/2010/main" val="1019347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2A1B754-C32B-414C-97C4-71D9CC7796FB}"/>
              </a:ext>
            </a:extLst>
          </p:cNvPr>
          <p:cNvSpPr>
            <a:spLocks noGrp="1"/>
          </p:cNvSpPr>
          <p:nvPr>
            <p:ph type="body" idx="1"/>
          </p:nvPr>
        </p:nvSpPr>
        <p:spPr>
          <a:xfrm>
            <a:off x="839787" y="668337"/>
            <a:ext cx="5157787" cy="823912"/>
          </a:xfrm>
        </p:spPr>
        <p:txBody>
          <a:bodyPr>
            <a:noAutofit/>
          </a:bodyPr>
          <a:lstStyle/>
          <a:p>
            <a:r>
              <a:rPr lang="en-AU" sz="2800" dirty="0">
                <a:latin typeface="Arial Black" panose="020B0A04020102020204" pitchFamily="34" charset="0"/>
              </a:rPr>
              <a:t>If we believe the </a:t>
            </a:r>
            <a:r>
              <a:rPr lang="en-AU" sz="2800" i="1" dirty="0">
                <a:latin typeface="Arial Black" panose="020B0A04020102020204" pitchFamily="34" charset="0"/>
              </a:rPr>
              <a:t>primary</a:t>
            </a:r>
            <a:r>
              <a:rPr lang="en-AU" sz="2800" dirty="0">
                <a:latin typeface="Arial Black" panose="020B0A04020102020204" pitchFamily="34" charset="0"/>
              </a:rPr>
              <a:t> cause of Poverty is:</a:t>
            </a:r>
          </a:p>
        </p:txBody>
      </p:sp>
      <p:sp>
        <p:nvSpPr>
          <p:cNvPr id="4" name="Content Placeholder 3">
            <a:extLst>
              <a:ext uri="{FF2B5EF4-FFF2-40B4-BE49-F238E27FC236}">
                <a16:creationId xmlns:a16="http://schemas.microsoft.com/office/drawing/2014/main" id="{3FFCDF72-D0C0-4E89-A242-13C71AF645AC}"/>
              </a:ext>
            </a:extLst>
          </p:cNvPr>
          <p:cNvSpPr>
            <a:spLocks noGrp="1"/>
          </p:cNvSpPr>
          <p:nvPr>
            <p:ph sz="half" idx="2"/>
          </p:nvPr>
        </p:nvSpPr>
        <p:spPr/>
        <p:txBody>
          <a:bodyPr>
            <a:normAutofit fontScale="92500" lnSpcReduction="20000"/>
          </a:bodyPr>
          <a:lstStyle/>
          <a:p>
            <a:r>
              <a:rPr lang="en-AU" sz="2600" dirty="0">
                <a:latin typeface="Arial" panose="020B0604020202020204" pitchFamily="34" charset="0"/>
                <a:cs typeface="Arial" panose="020B0604020202020204" pitchFamily="34" charset="0"/>
              </a:rPr>
              <a:t>Lack of knowledge</a:t>
            </a:r>
            <a:br>
              <a:rPr lang="en-AU" sz="2600" dirty="0">
                <a:latin typeface="Arial" panose="020B0604020202020204" pitchFamily="34" charset="0"/>
                <a:cs typeface="Arial" panose="020B0604020202020204" pitchFamily="34" charset="0"/>
              </a:rPr>
            </a:br>
            <a:endParaRPr lang="en-AU" sz="2600" dirty="0">
              <a:latin typeface="Arial" panose="020B0604020202020204" pitchFamily="34" charset="0"/>
              <a:cs typeface="Arial" panose="020B0604020202020204" pitchFamily="34" charset="0"/>
            </a:endParaRPr>
          </a:p>
          <a:p>
            <a:r>
              <a:rPr lang="en-AU" sz="2600" dirty="0">
                <a:latin typeface="Arial" panose="020B0604020202020204" pitchFamily="34" charset="0"/>
                <a:cs typeface="Arial" panose="020B0604020202020204" pitchFamily="34" charset="0"/>
              </a:rPr>
              <a:t>Oppression by corrupt people/systems</a:t>
            </a:r>
            <a:br>
              <a:rPr lang="en-AU" sz="2600" dirty="0">
                <a:latin typeface="Arial" panose="020B0604020202020204" pitchFamily="34" charset="0"/>
                <a:cs typeface="Arial" panose="020B0604020202020204" pitchFamily="34" charset="0"/>
              </a:rPr>
            </a:br>
            <a:endParaRPr lang="en-AU" sz="2600" dirty="0">
              <a:latin typeface="Arial" panose="020B0604020202020204" pitchFamily="34" charset="0"/>
              <a:cs typeface="Arial" panose="020B0604020202020204" pitchFamily="34" charset="0"/>
            </a:endParaRPr>
          </a:p>
          <a:p>
            <a:r>
              <a:rPr lang="en-AU" sz="2600" dirty="0">
                <a:latin typeface="Arial" panose="020B0604020202020204" pitchFamily="34" charset="0"/>
                <a:cs typeface="Arial" panose="020B0604020202020204" pitchFamily="34" charset="0"/>
              </a:rPr>
              <a:t>The personal sins of the poor</a:t>
            </a:r>
            <a:br>
              <a:rPr lang="en-AU" sz="2600" dirty="0">
                <a:latin typeface="Arial" panose="020B0604020202020204" pitchFamily="34" charset="0"/>
                <a:cs typeface="Arial" panose="020B0604020202020204" pitchFamily="34" charset="0"/>
              </a:rPr>
            </a:br>
            <a:endParaRPr lang="en-AU" sz="2600" dirty="0">
              <a:latin typeface="Arial" panose="020B0604020202020204" pitchFamily="34" charset="0"/>
              <a:cs typeface="Arial" panose="020B0604020202020204" pitchFamily="34" charset="0"/>
            </a:endParaRPr>
          </a:p>
          <a:p>
            <a:r>
              <a:rPr lang="en-AU" sz="2600" dirty="0">
                <a:latin typeface="Arial" panose="020B0604020202020204" pitchFamily="34" charset="0"/>
                <a:cs typeface="Arial" panose="020B0604020202020204" pitchFamily="34" charset="0"/>
              </a:rPr>
              <a:t>A lack of material resources</a:t>
            </a:r>
            <a:br>
              <a:rPr lang="en-AU" sz="2600" dirty="0">
                <a:latin typeface="Arial" panose="020B0604020202020204" pitchFamily="34" charset="0"/>
                <a:cs typeface="Arial" panose="020B0604020202020204" pitchFamily="34" charset="0"/>
              </a:rPr>
            </a:br>
            <a:endParaRPr lang="en-AU" sz="2600" dirty="0">
              <a:latin typeface="Arial" panose="020B0604020202020204" pitchFamily="34" charset="0"/>
              <a:cs typeface="Arial" panose="020B0604020202020204" pitchFamily="34" charset="0"/>
            </a:endParaRPr>
          </a:p>
          <a:p>
            <a:r>
              <a:rPr lang="en-AU" sz="2600" dirty="0">
                <a:latin typeface="Arial" panose="020B0604020202020204" pitchFamily="34" charset="0"/>
                <a:cs typeface="Arial" panose="020B0604020202020204" pitchFamily="34" charset="0"/>
              </a:rPr>
              <a:t>Social customs /attitudes</a:t>
            </a:r>
          </a:p>
          <a:p>
            <a:pPr marL="0" indent="0">
              <a:buNone/>
            </a:pPr>
            <a:br>
              <a:rPr lang="en-AU" dirty="0"/>
            </a:br>
            <a:endParaRPr lang="en-AU" dirty="0"/>
          </a:p>
          <a:p>
            <a:pPr marL="0" indent="0">
              <a:buNone/>
            </a:pPr>
            <a:endParaRPr lang="en-AU" dirty="0"/>
          </a:p>
        </p:txBody>
      </p:sp>
      <p:sp>
        <p:nvSpPr>
          <p:cNvPr id="5" name="Text Placeholder 4">
            <a:extLst>
              <a:ext uri="{FF2B5EF4-FFF2-40B4-BE49-F238E27FC236}">
                <a16:creationId xmlns:a16="http://schemas.microsoft.com/office/drawing/2014/main" id="{462D611C-1D0B-432A-B5DE-39418B34A601}"/>
              </a:ext>
            </a:extLst>
          </p:cNvPr>
          <p:cNvSpPr>
            <a:spLocks noGrp="1"/>
          </p:cNvSpPr>
          <p:nvPr>
            <p:ph type="body" sz="quarter" idx="3"/>
          </p:nvPr>
        </p:nvSpPr>
        <p:spPr>
          <a:xfrm>
            <a:off x="5997574" y="440266"/>
            <a:ext cx="5505804" cy="1492249"/>
          </a:xfrm>
        </p:spPr>
        <p:txBody>
          <a:bodyPr>
            <a:normAutofit/>
          </a:bodyPr>
          <a:lstStyle/>
          <a:p>
            <a:endParaRPr lang="en-AU" sz="2800" dirty="0">
              <a:latin typeface="Arial Black" panose="020B0A04020102020204" pitchFamily="34" charset="0"/>
            </a:endParaRPr>
          </a:p>
          <a:p>
            <a:r>
              <a:rPr lang="en-AU" sz="2800" dirty="0">
                <a:latin typeface="Arial Black" panose="020B0A04020102020204" pitchFamily="34" charset="0"/>
              </a:rPr>
              <a:t>Then we will </a:t>
            </a:r>
            <a:r>
              <a:rPr lang="en-AU" sz="2800" i="1" dirty="0">
                <a:latin typeface="Arial Black" panose="020B0A04020102020204" pitchFamily="34" charset="0"/>
              </a:rPr>
              <a:t>primarily</a:t>
            </a:r>
            <a:r>
              <a:rPr lang="en-AU" sz="2800" dirty="0">
                <a:latin typeface="Arial Black" panose="020B0A04020102020204" pitchFamily="34" charset="0"/>
              </a:rPr>
              <a:t> try to:</a:t>
            </a:r>
          </a:p>
          <a:p>
            <a:endParaRPr lang="en-AU" dirty="0"/>
          </a:p>
        </p:txBody>
      </p:sp>
      <p:sp>
        <p:nvSpPr>
          <p:cNvPr id="6" name="Content Placeholder 5">
            <a:extLst>
              <a:ext uri="{FF2B5EF4-FFF2-40B4-BE49-F238E27FC236}">
                <a16:creationId xmlns:a16="http://schemas.microsoft.com/office/drawing/2014/main" id="{E14DE786-FC29-4410-943D-F293D55A424E}"/>
              </a:ext>
            </a:extLst>
          </p:cNvPr>
          <p:cNvSpPr>
            <a:spLocks noGrp="1"/>
          </p:cNvSpPr>
          <p:nvPr>
            <p:ph sz="quarter" idx="4"/>
          </p:nvPr>
        </p:nvSpPr>
        <p:spPr/>
        <p:txBody>
          <a:bodyPr>
            <a:normAutofit fontScale="92500" lnSpcReduction="20000"/>
          </a:bodyPr>
          <a:lstStyle/>
          <a:p>
            <a:r>
              <a:rPr lang="en-AU" dirty="0">
                <a:latin typeface="Arial" panose="020B0604020202020204" pitchFamily="34" charset="0"/>
                <a:cs typeface="Arial" panose="020B0604020202020204" pitchFamily="34" charset="0"/>
              </a:rPr>
              <a:t>Educate the poor</a:t>
            </a: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Work for social justice</a:t>
            </a:r>
            <a:br>
              <a:rPr lang="en-AU" dirty="0">
                <a:latin typeface="Arial" panose="020B0604020202020204" pitchFamily="34" charset="0"/>
                <a:cs typeface="Arial" panose="020B0604020202020204" pitchFamily="34" charset="0"/>
              </a:rPr>
            </a:b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Evangelise the Poor</a:t>
            </a:r>
            <a:br>
              <a:rPr lang="en-AU" dirty="0">
                <a:latin typeface="Arial" panose="020B0604020202020204" pitchFamily="34" charset="0"/>
                <a:cs typeface="Arial" panose="020B0604020202020204" pitchFamily="34" charset="0"/>
              </a:rPr>
            </a:b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Give Material Resources to the Poor</a:t>
            </a: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Work for social change</a:t>
            </a:r>
          </a:p>
        </p:txBody>
      </p:sp>
    </p:spTree>
    <p:extLst>
      <p:ext uri="{BB962C8B-B14F-4D97-AF65-F5344CB8AC3E}">
        <p14:creationId xmlns:p14="http://schemas.microsoft.com/office/powerpoint/2010/main" val="355769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Rectangle 2">
            <a:extLst>
              <a:ext uri="{FF2B5EF4-FFF2-40B4-BE49-F238E27FC236}">
                <a16:creationId xmlns:a16="http://schemas.microsoft.com/office/drawing/2014/main" id="{1E76717C-8B65-427A-A348-EC6D5D97AAD8}"/>
              </a:ext>
            </a:extLst>
          </p:cNvPr>
          <p:cNvSpPr/>
          <p:nvPr/>
        </p:nvSpPr>
        <p:spPr>
          <a:xfrm>
            <a:off x="4135125" y="4555776"/>
            <a:ext cx="6029792" cy="369332"/>
          </a:xfrm>
          <a:prstGeom prst="rect">
            <a:avLst/>
          </a:prstGeom>
        </p:spPr>
        <p:txBody>
          <a:bodyPr wrap="none">
            <a:spAutoFit/>
          </a:bodyPr>
          <a:lstStyle/>
          <a:p>
            <a:r>
              <a:rPr lang="en-AU" u="sng" dirty="0">
                <a:hlinkClick r:id="rId3"/>
              </a:rPr>
              <a:t>https://www.youtube.com/watch?v=V-VWc1v77fk</a:t>
            </a:r>
            <a:endParaRPr lang="en-AU"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endParaRPr>
          </a:p>
        </p:txBody>
      </p:sp>
      <p:sp>
        <p:nvSpPr>
          <p:cNvPr id="2" name="TextBox 1">
            <a:extLst>
              <a:ext uri="{FF2B5EF4-FFF2-40B4-BE49-F238E27FC236}">
                <a16:creationId xmlns:a16="http://schemas.microsoft.com/office/drawing/2014/main" id="{18C0D540-1F8A-4253-898A-04D33AFB972B}"/>
              </a:ext>
            </a:extLst>
          </p:cNvPr>
          <p:cNvSpPr txBox="1"/>
          <p:nvPr/>
        </p:nvSpPr>
        <p:spPr>
          <a:xfrm>
            <a:off x="846667" y="637674"/>
            <a:ext cx="9139544" cy="1231106"/>
          </a:xfrm>
          <a:prstGeom prst="rect">
            <a:avLst/>
          </a:prstGeom>
          <a:noFill/>
        </p:spPr>
        <p:txBody>
          <a:bodyPr wrap="square" rtlCol="0">
            <a:spAutoFit/>
          </a:bodyPr>
          <a:lstStyle/>
          <a:p>
            <a:r>
              <a:rPr lang="en-AU" sz="2800" dirty="0">
                <a:latin typeface="Arial Black" panose="020B0A04020102020204" pitchFamily="34" charset="0"/>
              </a:rPr>
              <a:t>Now watch the following video to see if it gives any extra thoughts and discuss.</a:t>
            </a:r>
          </a:p>
          <a:p>
            <a:endParaRPr lang="en-AU" dirty="0"/>
          </a:p>
        </p:txBody>
      </p:sp>
    </p:spTree>
    <p:extLst>
      <p:ext uri="{BB962C8B-B14F-4D97-AF65-F5344CB8AC3E}">
        <p14:creationId xmlns:p14="http://schemas.microsoft.com/office/powerpoint/2010/main" val="3264389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065D15-9716-4A4F-BF17-60AB980AE788}"/>
              </a:ext>
            </a:extLst>
          </p:cNvPr>
          <p:cNvSpPr txBox="1"/>
          <p:nvPr/>
        </p:nvSpPr>
        <p:spPr>
          <a:xfrm>
            <a:off x="749828" y="1858216"/>
            <a:ext cx="10229850" cy="3539430"/>
          </a:xfrm>
          <a:prstGeom prst="rect">
            <a:avLst/>
          </a:prstGeom>
          <a:noFill/>
        </p:spPr>
        <p:txBody>
          <a:bodyPr wrap="square" rtlCol="0">
            <a:spAutoFit/>
          </a:bodyPr>
          <a:lstStyle/>
          <a:p>
            <a:r>
              <a:rPr lang="en-AU" sz="3200" dirty="0">
                <a:latin typeface="Arial Black" panose="020B0A04020102020204" pitchFamily="34" charset="0"/>
              </a:rPr>
              <a:t>“The Fall really happened, and it is wreaking havoc in all of our lives. We are all broken, just in different ways…..until we embrace our mutual brokenness, our work with low-income people is likely to do more harm than good.” </a:t>
            </a:r>
          </a:p>
          <a:p>
            <a:r>
              <a:rPr lang="en-AU" sz="3200" dirty="0">
                <a:latin typeface="Arial Black" panose="020B0A04020102020204" pitchFamily="34" charset="0"/>
              </a:rPr>
              <a:t>Corbett &amp; </a:t>
            </a:r>
            <a:r>
              <a:rPr lang="en-AU" sz="3200" dirty="0" err="1">
                <a:latin typeface="Arial Black" panose="020B0A04020102020204" pitchFamily="34" charset="0"/>
              </a:rPr>
              <a:t>Fikkert</a:t>
            </a:r>
            <a:r>
              <a:rPr lang="en-AU" sz="3200" dirty="0">
                <a:latin typeface="Arial Black" panose="020B0A04020102020204" pitchFamily="34" charset="0"/>
              </a:rPr>
              <a:t> P 61</a:t>
            </a:r>
          </a:p>
        </p:txBody>
      </p:sp>
      <p:sp>
        <p:nvSpPr>
          <p:cNvPr id="5" name="TextBox 4">
            <a:extLst>
              <a:ext uri="{FF2B5EF4-FFF2-40B4-BE49-F238E27FC236}">
                <a16:creationId xmlns:a16="http://schemas.microsoft.com/office/drawing/2014/main" id="{EB616624-1881-47FA-9F3E-DDDF21C58690}"/>
              </a:ext>
            </a:extLst>
          </p:cNvPr>
          <p:cNvSpPr txBox="1"/>
          <p:nvPr/>
        </p:nvSpPr>
        <p:spPr>
          <a:xfrm>
            <a:off x="591784" y="252663"/>
            <a:ext cx="10717900" cy="707886"/>
          </a:xfrm>
          <a:prstGeom prst="rect">
            <a:avLst/>
          </a:prstGeom>
          <a:noFill/>
        </p:spPr>
        <p:txBody>
          <a:bodyPr wrap="square" rtlCol="0">
            <a:spAutoFit/>
          </a:bodyPr>
          <a:lstStyle/>
          <a:p>
            <a:r>
              <a:rPr lang="en-AU" sz="4000" dirty="0">
                <a:solidFill>
                  <a:schemeClr val="bg1"/>
                </a:solidFill>
              </a:rPr>
              <a:t>The heart of Good Development  is to understand:</a:t>
            </a:r>
          </a:p>
        </p:txBody>
      </p:sp>
    </p:spTree>
    <p:extLst>
      <p:ext uri="{BB962C8B-B14F-4D97-AF65-F5344CB8AC3E}">
        <p14:creationId xmlns:p14="http://schemas.microsoft.com/office/powerpoint/2010/main" val="171317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A650ADE-2617-4FBF-8DD8-8AF038ABA2C1}"/>
              </a:ext>
            </a:extLst>
          </p:cNvPr>
          <p:cNvSpPr txBox="1"/>
          <p:nvPr/>
        </p:nvSpPr>
        <p:spPr>
          <a:xfrm>
            <a:off x="548304" y="996912"/>
            <a:ext cx="11095391" cy="4031873"/>
          </a:xfrm>
          <a:prstGeom prst="rect">
            <a:avLst/>
          </a:prstGeom>
          <a:noFill/>
        </p:spPr>
        <p:txBody>
          <a:bodyPr wrap="square" rtlCol="0">
            <a:spAutoFit/>
          </a:bodyPr>
          <a:lstStyle/>
          <a:p>
            <a:r>
              <a:rPr lang="en-AU" sz="3200" dirty="0">
                <a:latin typeface="Arial Black" panose="020B0A04020102020204" pitchFamily="34" charset="0"/>
              </a:rPr>
              <a:t>Read 2 Cor. 5:18-20</a:t>
            </a:r>
          </a:p>
          <a:p>
            <a:endParaRPr lang="en-AU" sz="3200" dirty="0">
              <a:latin typeface="Arial Black" panose="020B0A04020102020204" pitchFamily="34" charset="0"/>
            </a:endParaRPr>
          </a:p>
          <a:p>
            <a:r>
              <a:rPr lang="en-US" sz="3200" b="1" baseline="30000" dirty="0">
                <a:latin typeface="Arial Black" panose="020B0A04020102020204" pitchFamily="34" charset="0"/>
              </a:rPr>
              <a:t>18 </a:t>
            </a:r>
            <a:r>
              <a:rPr lang="en-US" sz="3200" dirty="0">
                <a:latin typeface="Arial Black" panose="020B0A04020102020204" pitchFamily="34" charset="0"/>
              </a:rPr>
              <a:t>All this is from God, who reconciled us to himself through Christ and gave us the ministry of reconciliation: </a:t>
            </a:r>
            <a:r>
              <a:rPr lang="en-US" sz="3200" b="1" baseline="30000" dirty="0">
                <a:latin typeface="Arial Black" panose="020B0A04020102020204" pitchFamily="34" charset="0"/>
              </a:rPr>
              <a:t>19 </a:t>
            </a:r>
            <a:r>
              <a:rPr lang="en-US" sz="3200" dirty="0">
                <a:latin typeface="Arial Black" panose="020B0A04020102020204" pitchFamily="34" charset="0"/>
              </a:rPr>
              <a:t>that God was reconciling the world to himself in Christ, not counting people’s sins against them. And he has committed to us the message of reconciliation.</a:t>
            </a:r>
            <a:endParaRPr lang="en-AU" sz="3200" dirty="0">
              <a:latin typeface="Arial Black" panose="020B0A04020102020204" pitchFamily="34" charset="0"/>
            </a:endParaRPr>
          </a:p>
        </p:txBody>
      </p:sp>
      <p:sp>
        <p:nvSpPr>
          <p:cNvPr id="5" name="TextBox 4">
            <a:extLst>
              <a:ext uri="{FF2B5EF4-FFF2-40B4-BE49-F238E27FC236}">
                <a16:creationId xmlns:a16="http://schemas.microsoft.com/office/drawing/2014/main" id="{4F594BBF-9487-4E55-8D24-C94DE574D96F}"/>
              </a:ext>
            </a:extLst>
          </p:cNvPr>
          <p:cNvSpPr txBox="1"/>
          <p:nvPr/>
        </p:nvSpPr>
        <p:spPr>
          <a:xfrm>
            <a:off x="2257779" y="5205663"/>
            <a:ext cx="9542972" cy="1077218"/>
          </a:xfrm>
          <a:prstGeom prst="rect">
            <a:avLst/>
          </a:prstGeom>
          <a:noFill/>
        </p:spPr>
        <p:txBody>
          <a:bodyPr wrap="square" rtlCol="0">
            <a:spAutoFit/>
          </a:bodyPr>
          <a:lstStyle/>
          <a:p>
            <a:r>
              <a:rPr lang="en-AU" sz="3200" dirty="0">
                <a:solidFill>
                  <a:srgbClr val="C00000"/>
                </a:solidFill>
                <a:latin typeface="Arial Black" panose="020B0A04020102020204" pitchFamily="34" charset="0"/>
              </a:rPr>
              <a:t>But a ministry of reconciliation doesn’t permit us to neglect practical issues.</a:t>
            </a:r>
          </a:p>
        </p:txBody>
      </p:sp>
    </p:spTree>
    <p:extLst>
      <p:ext uri="{BB962C8B-B14F-4D97-AF65-F5344CB8AC3E}">
        <p14:creationId xmlns:p14="http://schemas.microsoft.com/office/powerpoint/2010/main" val="24916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2CFF496-5253-4297-8452-62ED7CBA2B5C}"/>
              </a:ext>
            </a:extLst>
          </p:cNvPr>
          <p:cNvSpPr txBox="1"/>
          <p:nvPr/>
        </p:nvSpPr>
        <p:spPr>
          <a:xfrm>
            <a:off x="344906" y="4809086"/>
            <a:ext cx="11502188" cy="2092881"/>
          </a:xfrm>
          <a:prstGeom prst="rect">
            <a:avLst/>
          </a:prstGeom>
          <a:noFill/>
        </p:spPr>
        <p:txBody>
          <a:bodyPr wrap="square" rtlCol="0">
            <a:spAutoFit/>
          </a:bodyPr>
          <a:lstStyle/>
          <a:p>
            <a:r>
              <a:rPr lang="en-US" sz="2800" b="1" dirty="0">
                <a:latin typeface="Arial Black" panose="020B0A04020102020204" pitchFamily="34" charset="0"/>
              </a:rPr>
              <a:t>Read 1 John 3:17 &amp; 18</a:t>
            </a:r>
          </a:p>
          <a:p>
            <a:r>
              <a:rPr lang="en-US" sz="2800" dirty="0">
                <a:latin typeface="Arial Black" panose="020B0A04020102020204" pitchFamily="34" charset="0"/>
              </a:rPr>
              <a:t>If we are rich and see others in need, yet close our hearts against them, how can we claim that we love God? </a:t>
            </a:r>
          </a:p>
          <a:p>
            <a:endParaRPr lang="en-US" sz="2800" dirty="0">
              <a:latin typeface="Arial Black" panose="020B0A04020102020204" pitchFamily="34" charset="0"/>
            </a:endParaRPr>
          </a:p>
          <a:p>
            <a:endParaRPr lang="en-AU" dirty="0"/>
          </a:p>
        </p:txBody>
      </p:sp>
      <p:sp>
        <p:nvSpPr>
          <p:cNvPr id="3" name="TextBox 2">
            <a:extLst>
              <a:ext uri="{FF2B5EF4-FFF2-40B4-BE49-F238E27FC236}">
                <a16:creationId xmlns:a16="http://schemas.microsoft.com/office/drawing/2014/main" id="{F632860F-A338-4A1A-BAFA-F8E8B50731E0}"/>
              </a:ext>
            </a:extLst>
          </p:cNvPr>
          <p:cNvSpPr txBox="1"/>
          <p:nvPr/>
        </p:nvSpPr>
        <p:spPr>
          <a:xfrm>
            <a:off x="266552" y="1182310"/>
            <a:ext cx="11297652" cy="3108543"/>
          </a:xfrm>
          <a:prstGeom prst="rect">
            <a:avLst/>
          </a:prstGeom>
          <a:noFill/>
        </p:spPr>
        <p:txBody>
          <a:bodyPr wrap="square" rtlCol="0">
            <a:spAutoFit/>
          </a:bodyPr>
          <a:lstStyle/>
          <a:p>
            <a:r>
              <a:rPr lang="en-US" sz="2800" b="1" dirty="0">
                <a:latin typeface="Arial Black" panose="020B0A04020102020204" pitchFamily="34" charset="0"/>
              </a:rPr>
              <a:t>Read Isaiah 58 :6-7</a:t>
            </a:r>
          </a:p>
          <a:p>
            <a:r>
              <a:rPr lang="en-AU" sz="2800" b="1" dirty="0">
                <a:latin typeface="Arial Black" panose="020B0A04020102020204" pitchFamily="34" charset="0"/>
              </a:rPr>
              <a:t>“The kind of fasting I want is this: Remove the chains of oppression and the yoke of injustice; and let the oppressed go free. Share your food with the hungry and open your homes to the homeless poor. Give clothes to those who have nothing to wear, and do not  refuse to help your own relatives.”</a:t>
            </a:r>
            <a:endParaRPr lang="en-AU" dirty="0"/>
          </a:p>
        </p:txBody>
      </p:sp>
    </p:spTree>
    <p:extLst>
      <p:ext uri="{BB962C8B-B14F-4D97-AF65-F5344CB8AC3E}">
        <p14:creationId xmlns:p14="http://schemas.microsoft.com/office/powerpoint/2010/main" val="879930458"/>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TotalTime>
  <Words>1044</Words>
  <Application>Microsoft Office PowerPoint</Application>
  <PresentationFormat>Widescreen</PresentationFormat>
  <Paragraphs>161</Paragraphs>
  <Slides>13</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Arial Black</vt:lpstr>
      <vt:lpstr>Calibri</vt:lpstr>
      <vt:lpstr>Times New Roman</vt:lpstr>
      <vt:lpstr>Verdana</vt:lpstr>
      <vt:lpstr>Wingdings</vt:lpstr>
      <vt:lpstr>Profile</vt:lpstr>
      <vt:lpstr>Poverty, Good Development and the Gospel</vt:lpstr>
      <vt:lpstr>Scenario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Development Improving the experience for all</vt:lpstr>
      <vt:lpstr>Application in the real world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Poverty, Good Development and the Gospel</dc:title>
  <dc:creator>MI QLD</dc:creator>
  <cp:lastModifiedBy>MI QLD</cp:lastModifiedBy>
  <cp:revision>11</cp:revision>
  <dcterms:created xsi:type="dcterms:W3CDTF">2020-03-24T01:36:34Z</dcterms:created>
  <dcterms:modified xsi:type="dcterms:W3CDTF">2020-03-25T04:41:07Z</dcterms:modified>
</cp:coreProperties>
</file>