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1"/>
  </p:notesMasterIdLst>
  <p:handoutMasterIdLst>
    <p:handoutMasterId r:id="rId32"/>
  </p:handoutMasterIdLst>
  <p:sldIdLst>
    <p:sldId id="256" r:id="rId2"/>
    <p:sldId id="257" r:id="rId3"/>
    <p:sldId id="308" r:id="rId4"/>
    <p:sldId id="258" r:id="rId5"/>
    <p:sldId id="259" r:id="rId6"/>
    <p:sldId id="260" r:id="rId7"/>
    <p:sldId id="261" r:id="rId8"/>
    <p:sldId id="263" r:id="rId9"/>
    <p:sldId id="264" r:id="rId10"/>
    <p:sldId id="265" r:id="rId11"/>
    <p:sldId id="307" r:id="rId12"/>
    <p:sldId id="267" r:id="rId13"/>
    <p:sldId id="293" r:id="rId14"/>
    <p:sldId id="268" r:id="rId15"/>
    <p:sldId id="298" r:id="rId16"/>
    <p:sldId id="303" r:id="rId17"/>
    <p:sldId id="306" r:id="rId18"/>
    <p:sldId id="282" r:id="rId19"/>
    <p:sldId id="295" r:id="rId20"/>
    <p:sldId id="275" r:id="rId21"/>
    <p:sldId id="276" r:id="rId22"/>
    <p:sldId id="277" r:id="rId23"/>
    <p:sldId id="292" r:id="rId24"/>
    <p:sldId id="291" r:id="rId25"/>
    <p:sldId id="286" r:id="rId26"/>
    <p:sldId id="278" r:id="rId27"/>
    <p:sldId id="279" r:id="rId28"/>
    <p:sldId id="287" r:id="rId29"/>
    <p:sldId id="280" r:id="rId30"/>
  </p:sldIdLst>
  <p:sldSz cx="9144000" cy="6858000" type="screen4x3"/>
  <p:notesSz cx="7315200" cy="9601200"/>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47" autoAdjust="0"/>
    <p:restoredTop sz="93792" autoAdjust="0"/>
  </p:normalViewPr>
  <p:slideViewPr>
    <p:cSldViewPr>
      <p:cViewPr varScale="1">
        <p:scale>
          <a:sx n="112" d="100"/>
          <a:sy n="112" d="100"/>
        </p:scale>
        <p:origin x="1578" y="96"/>
      </p:cViewPr>
      <p:guideLst>
        <p:guide orient="horz" pos="2160"/>
        <p:guide pos="2880"/>
      </p:guideLst>
    </p:cSldViewPr>
  </p:slideViewPr>
  <p:notesTextViewPr>
    <p:cViewPr>
      <p:scale>
        <a:sx n="100" d="100"/>
        <a:sy n="100" d="100"/>
      </p:scale>
      <p:origin x="0" y="0"/>
    </p:cViewPr>
  </p:notesTextViewPr>
  <p:notesViewPr>
    <p:cSldViewPr>
      <p:cViewPr>
        <p:scale>
          <a:sx n="100" d="100"/>
          <a:sy n="100" d="100"/>
        </p:scale>
        <p:origin x="-636"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F5902B0C-EAF2-3592-34E0-F933BEE85FD7}"/>
              </a:ext>
            </a:extLst>
          </p:cNvPr>
          <p:cNvSpPr>
            <a:spLocks noGrp="1" noChangeArrowheads="1"/>
          </p:cNvSpPr>
          <p:nvPr>
            <p:ph type="hdr" sz="quarter"/>
          </p:nvPr>
        </p:nvSpPr>
        <p:spPr bwMode="auto">
          <a:xfrm>
            <a:off x="0" y="0"/>
            <a:ext cx="3170238" cy="479425"/>
          </a:xfrm>
          <a:prstGeom prst="rect">
            <a:avLst/>
          </a:prstGeom>
          <a:noFill/>
          <a:ln>
            <a:noFill/>
          </a:ln>
          <a:effectLst/>
        </p:spPr>
        <p:txBody>
          <a:bodyPr vert="horz" wrap="square" lIns="96661" tIns="48331" rIns="96661" bIns="48331" numCol="1" anchor="t" anchorCtr="0" compatLnSpc="1">
            <a:prstTxWarp prst="textNoShape">
              <a:avLst/>
            </a:prstTxWarp>
          </a:bodyPr>
          <a:lstStyle>
            <a:lvl1pPr defTabSz="966788" eaLnBrk="1" fontAlgn="auto" hangingPunct="1">
              <a:spcBef>
                <a:spcPts val="0"/>
              </a:spcBef>
              <a:spcAft>
                <a:spcPts val="0"/>
              </a:spcAft>
              <a:buFontTx/>
              <a:buNone/>
              <a:defRPr sz="1300">
                <a:solidFill>
                  <a:schemeClr val="tx1"/>
                </a:solidFill>
                <a:latin typeface="Arial" charset="0"/>
              </a:defRPr>
            </a:lvl1pPr>
          </a:lstStyle>
          <a:p>
            <a:pPr>
              <a:defRPr/>
            </a:pPr>
            <a:endParaRPr lang="en-US"/>
          </a:p>
        </p:txBody>
      </p:sp>
      <p:sp>
        <p:nvSpPr>
          <p:cNvPr id="95235" name="Rectangle 3">
            <a:extLst>
              <a:ext uri="{FF2B5EF4-FFF2-40B4-BE49-F238E27FC236}">
                <a16:creationId xmlns:a16="http://schemas.microsoft.com/office/drawing/2014/main" id="{4A0D4D03-BDAF-7B0D-C880-D6F0F713E709}"/>
              </a:ext>
            </a:extLst>
          </p:cNvPr>
          <p:cNvSpPr>
            <a:spLocks noGrp="1" noChangeArrowheads="1"/>
          </p:cNvSpPr>
          <p:nvPr>
            <p:ph type="dt" sz="quarter" idx="1"/>
          </p:nvPr>
        </p:nvSpPr>
        <p:spPr bwMode="auto">
          <a:xfrm>
            <a:off x="4143375" y="0"/>
            <a:ext cx="3170238" cy="479425"/>
          </a:xfrm>
          <a:prstGeom prst="rect">
            <a:avLst/>
          </a:prstGeom>
          <a:noFill/>
          <a:ln>
            <a:noFill/>
          </a:ln>
          <a:effectLst/>
        </p:spPr>
        <p:txBody>
          <a:bodyPr vert="horz" wrap="square" lIns="96661" tIns="48331" rIns="96661" bIns="48331" numCol="1" anchor="t" anchorCtr="0" compatLnSpc="1">
            <a:prstTxWarp prst="textNoShape">
              <a:avLst/>
            </a:prstTxWarp>
          </a:bodyPr>
          <a:lstStyle>
            <a:lvl1pPr algn="r" defTabSz="966788" eaLnBrk="1" fontAlgn="auto" hangingPunct="1">
              <a:spcBef>
                <a:spcPts val="0"/>
              </a:spcBef>
              <a:spcAft>
                <a:spcPts val="0"/>
              </a:spcAft>
              <a:buFontTx/>
              <a:buNone/>
              <a:defRPr sz="1300">
                <a:solidFill>
                  <a:schemeClr val="tx1"/>
                </a:solidFill>
                <a:latin typeface="Arial" charset="0"/>
              </a:defRPr>
            </a:lvl1pPr>
          </a:lstStyle>
          <a:p>
            <a:pPr>
              <a:defRPr/>
            </a:pPr>
            <a:endParaRPr lang="en-US"/>
          </a:p>
        </p:txBody>
      </p:sp>
      <p:sp>
        <p:nvSpPr>
          <p:cNvPr id="95236" name="Rectangle 4">
            <a:extLst>
              <a:ext uri="{FF2B5EF4-FFF2-40B4-BE49-F238E27FC236}">
                <a16:creationId xmlns:a16="http://schemas.microsoft.com/office/drawing/2014/main" id="{49DB8C2A-C189-DDA0-4245-99AD50E4F1F6}"/>
              </a:ext>
            </a:extLst>
          </p:cNvPr>
          <p:cNvSpPr>
            <a:spLocks noGrp="1" noChangeArrowheads="1"/>
          </p:cNvSpPr>
          <p:nvPr>
            <p:ph type="ftr" sz="quarter" idx="2"/>
          </p:nvPr>
        </p:nvSpPr>
        <p:spPr bwMode="auto">
          <a:xfrm>
            <a:off x="0" y="9120188"/>
            <a:ext cx="3170238" cy="479425"/>
          </a:xfrm>
          <a:prstGeom prst="rect">
            <a:avLst/>
          </a:prstGeom>
          <a:noFill/>
          <a:ln>
            <a:noFill/>
          </a:ln>
          <a:effectLst/>
        </p:spPr>
        <p:txBody>
          <a:bodyPr vert="horz" wrap="square" lIns="96661" tIns="48331" rIns="96661" bIns="48331" numCol="1" anchor="b" anchorCtr="0" compatLnSpc="1">
            <a:prstTxWarp prst="textNoShape">
              <a:avLst/>
            </a:prstTxWarp>
          </a:bodyPr>
          <a:lstStyle>
            <a:lvl1pPr defTabSz="966788" eaLnBrk="1" fontAlgn="auto" hangingPunct="1">
              <a:spcBef>
                <a:spcPts val="0"/>
              </a:spcBef>
              <a:spcAft>
                <a:spcPts val="0"/>
              </a:spcAft>
              <a:buFontTx/>
              <a:buNone/>
              <a:defRPr sz="1300">
                <a:solidFill>
                  <a:schemeClr val="tx1"/>
                </a:solidFill>
                <a:latin typeface="Arial" charset="0"/>
              </a:defRPr>
            </a:lvl1pPr>
          </a:lstStyle>
          <a:p>
            <a:pPr>
              <a:defRPr/>
            </a:pPr>
            <a:endParaRPr lang="en-US"/>
          </a:p>
        </p:txBody>
      </p:sp>
      <p:sp>
        <p:nvSpPr>
          <p:cNvPr id="95237" name="Rectangle 5">
            <a:extLst>
              <a:ext uri="{FF2B5EF4-FFF2-40B4-BE49-F238E27FC236}">
                <a16:creationId xmlns:a16="http://schemas.microsoft.com/office/drawing/2014/main" id="{9D3CAA20-97DE-1167-9EFF-19AAD7E470CE}"/>
              </a:ext>
            </a:extLst>
          </p:cNvPr>
          <p:cNvSpPr>
            <a:spLocks noGrp="1" noChangeArrowheads="1"/>
          </p:cNvSpPr>
          <p:nvPr>
            <p:ph type="sldNum" sz="quarter" idx="3"/>
          </p:nvPr>
        </p:nvSpPr>
        <p:spPr bwMode="auto">
          <a:xfrm>
            <a:off x="4143375" y="9120188"/>
            <a:ext cx="3170238" cy="479425"/>
          </a:xfrm>
          <a:prstGeom prst="rect">
            <a:avLst/>
          </a:prstGeom>
          <a:noFill/>
          <a:ln>
            <a:noFill/>
          </a:ln>
          <a:effectLst/>
        </p:spPr>
        <p:txBody>
          <a:bodyPr vert="horz" wrap="square" lIns="96661" tIns="48331" rIns="96661" bIns="48331" numCol="1" anchor="b" anchorCtr="0" compatLnSpc="1">
            <a:prstTxWarp prst="textNoShape">
              <a:avLst/>
            </a:prstTxWarp>
          </a:bodyPr>
          <a:lstStyle>
            <a:lvl1pPr algn="r" defTabSz="966788" eaLnBrk="1" fontAlgn="auto" hangingPunct="1">
              <a:spcBef>
                <a:spcPts val="0"/>
              </a:spcBef>
              <a:spcAft>
                <a:spcPts val="0"/>
              </a:spcAft>
              <a:defRPr sz="1300">
                <a:solidFill>
                  <a:schemeClr val="tx1"/>
                </a:solidFill>
                <a:latin typeface="+mn-lt"/>
              </a:defRPr>
            </a:lvl1pPr>
          </a:lstStyle>
          <a:p>
            <a:pPr>
              <a:defRPr/>
            </a:pPr>
            <a:fld id="{4D1ECAFA-E617-40B7-A2E3-AB35143C477E}"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F7C65FB-ED55-10C4-6380-40AC425BC969}"/>
              </a:ext>
            </a:extLst>
          </p:cNvPr>
          <p:cNvSpPr>
            <a:spLocks noGrp="1" noChangeArrowheads="1"/>
          </p:cNvSpPr>
          <p:nvPr>
            <p:ph type="hdr" sz="quarter"/>
          </p:nvPr>
        </p:nvSpPr>
        <p:spPr bwMode="auto">
          <a:xfrm>
            <a:off x="0" y="0"/>
            <a:ext cx="3170238" cy="479425"/>
          </a:xfrm>
          <a:prstGeom prst="rect">
            <a:avLst/>
          </a:prstGeom>
          <a:noFill/>
          <a:ln>
            <a:noFill/>
          </a:ln>
          <a:effectLst/>
        </p:spPr>
        <p:txBody>
          <a:bodyPr vert="horz" wrap="square" lIns="96661" tIns="48331" rIns="96661" bIns="48331" numCol="1" anchor="t" anchorCtr="0" compatLnSpc="1">
            <a:prstTxWarp prst="textNoShape">
              <a:avLst/>
            </a:prstTxWarp>
          </a:bodyPr>
          <a:lstStyle>
            <a:lvl1pPr defTabSz="966788" eaLnBrk="1" fontAlgn="auto" hangingPunct="1">
              <a:spcBef>
                <a:spcPts val="0"/>
              </a:spcBef>
              <a:spcAft>
                <a:spcPts val="0"/>
              </a:spcAft>
              <a:buFontTx/>
              <a:buNone/>
              <a:defRPr sz="1300">
                <a:solidFill>
                  <a:schemeClr val="tx1"/>
                </a:solidFill>
                <a:latin typeface="Arial" charset="0"/>
              </a:defRPr>
            </a:lvl1pPr>
          </a:lstStyle>
          <a:p>
            <a:pPr>
              <a:defRPr/>
            </a:pPr>
            <a:endParaRPr lang="en-US"/>
          </a:p>
        </p:txBody>
      </p:sp>
      <p:sp>
        <p:nvSpPr>
          <p:cNvPr id="3075" name="Rectangle 3">
            <a:extLst>
              <a:ext uri="{FF2B5EF4-FFF2-40B4-BE49-F238E27FC236}">
                <a16:creationId xmlns:a16="http://schemas.microsoft.com/office/drawing/2014/main" id="{1098311E-FC38-FA7B-F903-FDE63FD66DDA}"/>
              </a:ext>
            </a:extLst>
          </p:cNvPr>
          <p:cNvSpPr>
            <a:spLocks noGrp="1" noChangeArrowheads="1"/>
          </p:cNvSpPr>
          <p:nvPr>
            <p:ph type="dt" idx="1"/>
          </p:nvPr>
        </p:nvSpPr>
        <p:spPr bwMode="auto">
          <a:xfrm>
            <a:off x="4143375" y="0"/>
            <a:ext cx="3170238" cy="479425"/>
          </a:xfrm>
          <a:prstGeom prst="rect">
            <a:avLst/>
          </a:prstGeom>
          <a:noFill/>
          <a:ln>
            <a:noFill/>
          </a:ln>
          <a:effectLst/>
        </p:spPr>
        <p:txBody>
          <a:bodyPr vert="horz" wrap="square" lIns="96661" tIns="48331" rIns="96661" bIns="48331" numCol="1" anchor="t" anchorCtr="0" compatLnSpc="1">
            <a:prstTxWarp prst="textNoShape">
              <a:avLst/>
            </a:prstTxWarp>
          </a:bodyPr>
          <a:lstStyle>
            <a:lvl1pPr algn="r" defTabSz="966788" eaLnBrk="1" fontAlgn="auto" hangingPunct="1">
              <a:spcBef>
                <a:spcPts val="0"/>
              </a:spcBef>
              <a:spcAft>
                <a:spcPts val="0"/>
              </a:spcAft>
              <a:buFontTx/>
              <a:buNone/>
              <a:defRPr sz="1300">
                <a:solidFill>
                  <a:schemeClr val="tx1"/>
                </a:solidFill>
                <a:latin typeface="Arial" charset="0"/>
              </a:defRPr>
            </a:lvl1pPr>
          </a:lstStyle>
          <a:p>
            <a:pPr>
              <a:defRPr/>
            </a:pPr>
            <a:endParaRPr lang="en-US"/>
          </a:p>
        </p:txBody>
      </p:sp>
      <p:sp>
        <p:nvSpPr>
          <p:cNvPr id="16388" name="Rectangle 4">
            <a:extLst>
              <a:ext uri="{FF2B5EF4-FFF2-40B4-BE49-F238E27FC236}">
                <a16:creationId xmlns:a16="http://schemas.microsoft.com/office/drawing/2014/main" id="{69DF1FEE-BD4C-1DB6-B873-FDA1570DB87F}"/>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B8F3080B-A4FD-2EF4-C082-5864D19BD375}"/>
              </a:ext>
            </a:extLst>
          </p:cNvPr>
          <p:cNvSpPr>
            <a:spLocks noGrp="1" noChangeArrowheads="1"/>
          </p:cNvSpPr>
          <p:nvPr>
            <p:ph type="body" sz="quarter" idx="3"/>
          </p:nvPr>
        </p:nvSpPr>
        <p:spPr bwMode="auto">
          <a:xfrm>
            <a:off x="731838" y="4560888"/>
            <a:ext cx="5851525" cy="4319587"/>
          </a:xfrm>
          <a:prstGeom prst="rect">
            <a:avLst/>
          </a:prstGeom>
          <a:noFill/>
          <a:ln>
            <a:noFill/>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7A4511ED-3B69-DF1B-CF93-FB6510BFCA5C}"/>
              </a:ext>
            </a:extLst>
          </p:cNvPr>
          <p:cNvSpPr>
            <a:spLocks noGrp="1" noChangeArrowheads="1"/>
          </p:cNvSpPr>
          <p:nvPr>
            <p:ph type="ftr" sz="quarter" idx="4"/>
          </p:nvPr>
        </p:nvSpPr>
        <p:spPr bwMode="auto">
          <a:xfrm>
            <a:off x="0" y="9120188"/>
            <a:ext cx="3170238" cy="479425"/>
          </a:xfrm>
          <a:prstGeom prst="rect">
            <a:avLst/>
          </a:prstGeom>
          <a:noFill/>
          <a:ln>
            <a:noFill/>
          </a:ln>
          <a:effectLst/>
        </p:spPr>
        <p:txBody>
          <a:bodyPr vert="horz" wrap="square" lIns="96661" tIns="48331" rIns="96661" bIns="48331" numCol="1" anchor="b" anchorCtr="0" compatLnSpc="1">
            <a:prstTxWarp prst="textNoShape">
              <a:avLst/>
            </a:prstTxWarp>
          </a:bodyPr>
          <a:lstStyle>
            <a:lvl1pPr defTabSz="966788" eaLnBrk="1" fontAlgn="auto" hangingPunct="1">
              <a:spcBef>
                <a:spcPts val="0"/>
              </a:spcBef>
              <a:spcAft>
                <a:spcPts val="0"/>
              </a:spcAft>
              <a:buFontTx/>
              <a:buNone/>
              <a:defRPr sz="1300">
                <a:solidFill>
                  <a:schemeClr val="tx1"/>
                </a:solidFill>
                <a:latin typeface="Arial" charset="0"/>
              </a:defRPr>
            </a:lvl1pPr>
          </a:lstStyle>
          <a:p>
            <a:pPr>
              <a:defRPr/>
            </a:pPr>
            <a:endParaRPr lang="en-US"/>
          </a:p>
        </p:txBody>
      </p:sp>
      <p:sp>
        <p:nvSpPr>
          <p:cNvPr id="3079" name="Rectangle 7">
            <a:extLst>
              <a:ext uri="{FF2B5EF4-FFF2-40B4-BE49-F238E27FC236}">
                <a16:creationId xmlns:a16="http://schemas.microsoft.com/office/drawing/2014/main" id="{2AC6CAD0-44BB-892D-90C0-CA099A87FDC2}"/>
              </a:ext>
            </a:extLst>
          </p:cNvPr>
          <p:cNvSpPr>
            <a:spLocks noGrp="1" noChangeArrowheads="1"/>
          </p:cNvSpPr>
          <p:nvPr>
            <p:ph type="sldNum" sz="quarter" idx="5"/>
          </p:nvPr>
        </p:nvSpPr>
        <p:spPr bwMode="auto">
          <a:xfrm>
            <a:off x="4143375" y="9120188"/>
            <a:ext cx="3170238" cy="479425"/>
          </a:xfrm>
          <a:prstGeom prst="rect">
            <a:avLst/>
          </a:prstGeom>
          <a:noFill/>
          <a:ln>
            <a:noFill/>
          </a:ln>
          <a:effectLst/>
        </p:spPr>
        <p:txBody>
          <a:bodyPr vert="horz" wrap="square" lIns="96661" tIns="48331" rIns="96661" bIns="48331" numCol="1" anchor="b" anchorCtr="0" compatLnSpc="1">
            <a:prstTxWarp prst="textNoShape">
              <a:avLst/>
            </a:prstTxWarp>
          </a:bodyPr>
          <a:lstStyle>
            <a:lvl1pPr algn="r" defTabSz="966788" eaLnBrk="1" fontAlgn="auto" hangingPunct="1">
              <a:spcBef>
                <a:spcPts val="0"/>
              </a:spcBef>
              <a:spcAft>
                <a:spcPts val="0"/>
              </a:spcAft>
              <a:defRPr sz="1300">
                <a:solidFill>
                  <a:schemeClr val="tx1"/>
                </a:solidFill>
                <a:latin typeface="+mn-lt"/>
              </a:defRPr>
            </a:lvl1pPr>
          </a:lstStyle>
          <a:p>
            <a:pPr>
              <a:defRPr/>
            </a:pPr>
            <a:fld id="{8ED2B3C6-3A4D-43D8-841D-547D52570F8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6226F59E-0E05-EFF2-3A82-8E4AEAA2AEA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343FD664-C90A-4560-865F-4FCD854ED658}" type="slidenum">
              <a:rPr lang="en-US" altLang="en-US" sz="1300" smtClean="0"/>
              <a:pPr fontAlgn="base">
                <a:spcBef>
                  <a:spcPct val="0"/>
                </a:spcBef>
                <a:spcAft>
                  <a:spcPct val="0"/>
                </a:spcAft>
              </a:pPr>
              <a:t>1</a:t>
            </a:fld>
            <a:endParaRPr lang="en-US" altLang="en-US" sz="1300"/>
          </a:p>
        </p:txBody>
      </p:sp>
      <p:sp>
        <p:nvSpPr>
          <p:cNvPr id="19459" name="Rectangle 2">
            <a:extLst>
              <a:ext uri="{FF2B5EF4-FFF2-40B4-BE49-F238E27FC236}">
                <a16:creationId xmlns:a16="http://schemas.microsoft.com/office/drawing/2014/main" id="{D01796D6-CA14-65ED-B762-FB70095E1679}"/>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70FBB8DB-C6FE-2FA0-45DF-F10F3981146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057400" indent="-2057400" algn="ct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A2F70379-12BE-96D5-19F9-AAB03FC4D0B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19FCE9D0-E90B-437D-9CBC-01B8E9733DF3}" type="slidenum">
              <a:rPr lang="en-US" altLang="en-US" sz="1300" smtClean="0"/>
              <a:pPr fontAlgn="base">
                <a:spcBef>
                  <a:spcPct val="0"/>
                </a:spcBef>
                <a:spcAft>
                  <a:spcPct val="0"/>
                </a:spcAft>
              </a:pPr>
              <a:t>10</a:t>
            </a:fld>
            <a:endParaRPr lang="en-US" altLang="en-US" sz="1300"/>
          </a:p>
        </p:txBody>
      </p:sp>
      <p:sp>
        <p:nvSpPr>
          <p:cNvPr id="46083" name="Rectangle 2">
            <a:extLst>
              <a:ext uri="{FF2B5EF4-FFF2-40B4-BE49-F238E27FC236}">
                <a16:creationId xmlns:a16="http://schemas.microsoft.com/office/drawing/2014/main" id="{D7F70F81-891E-B9F6-CC51-77281C39259F}"/>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5F8E4584-2D21-3118-A9FF-F6459C5BB2A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897C3082-345D-0111-995F-88C6948DD6D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DFF42DD8-DC45-4D05-B22F-990D9413470A}" type="slidenum">
              <a:rPr lang="en-US" altLang="en-US" sz="1300" smtClean="0"/>
              <a:pPr fontAlgn="base">
                <a:spcBef>
                  <a:spcPct val="0"/>
                </a:spcBef>
                <a:spcAft>
                  <a:spcPct val="0"/>
                </a:spcAft>
              </a:pPr>
              <a:t>12</a:t>
            </a:fld>
            <a:endParaRPr lang="en-US" altLang="en-US" sz="1300"/>
          </a:p>
        </p:txBody>
      </p:sp>
      <p:sp>
        <p:nvSpPr>
          <p:cNvPr id="50179" name="Rectangle 2">
            <a:extLst>
              <a:ext uri="{FF2B5EF4-FFF2-40B4-BE49-F238E27FC236}">
                <a16:creationId xmlns:a16="http://schemas.microsoft.com/office/drawing/2014/main" id="{5AE88BEC-C7D5-1102-FB24-56146D32B77C}"/>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DDB6F984-66C0-5557-8454-F21BED525EB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pPr>
            <a:r>
              <a:rPr lang="en-US" altLang="en-US" sz="900" b="1" i="1">
                <a:latin typeface="Arial" panose="020B0604020202020204" pitchFamily="34" charset="0"/>
              </a:rPr>
              <a:t>Renal Manifestations of Hyperthyroidism in Cats </a:t>
            </a:r>
            <a:r>
              <a:rPr lang="en-US" altLang="en-US" sz="900" b="1" i="1" baseline="30000">
                <a:latin typeface="Arial" panose="020B0604020202020204" pitchFamily="34" charset="0"/>
              </a:rPr>
              <a:t>1</a:t>
            </a:r>
          </a:p>
          <a:p>
            <a:pPr eaLnBrk="1" hangingPunct="1">
              <a:lnSpc>
                <a:spcPct val="90000"/>
              </a:lnSpc>
            </a:pPr>
            <a:r>
              <a:rPr lang="en-US" altLang="en-US" sz="900" b="1" i="1" u="sng">
                <a:latin typeface="Arial" panose="020B0604020202020204" pitchFamily="34" charset="0"/>
                <a:hlinkClick r:id="" action="ppaction://noaction"/>
              </a:rPr>
              <a:t> </a:t>
            </a:r>
            <a:r>
              <a:rPr lang="en-US" altLang="en-US" sz="900" b="1" i="1">
                <a:latin typeface="Arial" panose="020B0604020202020204" pitchFamily="34" charset="0"/>
              </a:rPr>
              <a:t> </a:t>
            </a:r>
            <a:endParaRPr lang="en-US" altLang="en-US" sz="900">
              <a:latin typeface="Arial" panose="020B0604020202020204" pitchFamily="34" charset="0"/>
            </a:endParaRPr>
          </a:p>
          <a:p>
            <a:pPr eaLnBrk="1" hangingPunct="1">
              <a:lnSpc>
                <a:spcPct val="90000"/>
              </a:lnSpc>
            </a:pPr>
            <a:r>
              <a:rPr lang="en-US" altLang="en-US" sz="900" b="1">
                <a:latin typeface="Arial" panose="020B0604020202020204" pitchFamily="34" charset="0"/>
              </a:rPr>
              <a:t>Glomerular Filtration Rate </a:t>
            </a:r>
          </a:p>
          <a:p>
            <a:pPr eaLnBrk="1" hangingPunct="1">
              <a:lnSpc>
                <a:spcPct val="90000"/>
              </a:lnSpc>
            </a:pPr>
            <a:r>
              <a:rPr lang="en-US" altLang="en-US" sz="900">
                <a:latin typeface="Arial" panose="020B0604020202020204" pitchFamily="34" charset="0"/>
              </a:rPr>
              <a:t>Several studies have been performed on cats and show that GFR decreases with treatment for hyperthyroidism. The decline in GFR is detectable 1 month after treatment for hyperthyroidism but then remains stable for at least 6 months.</a:t>
            </a:r>
          </a:p>
          <a:p>
            <a:pPr eaLnBrk="1" hangingPunct="1">
              <a:lnSpc>
                <a:spcPct val="90000"/>
              </a:lnSpc>
            </a:pPr>
            <a:r>
              <a:rPr lang="en-US" altLang="en-US" sz="900" b="1">
                <a:latin typeface="Arial" panose="020B0604020202020204" pitchFamily="34" charset="0"/>
              </a:rPr>
              <a:t>Urea and Creatinine </a:t>
            </a:r>
          </a:p>
          <a:p>
            <a:pPr eaLnBrk="1" hangingPunct="1">
              <a:lnSpc>
                <a:spcPct val="90000"/>
              </a:lnSpc>
            </a:pPr>
            <a:r>
              <a:rPr lang="en-US" altLang="en-US" sz="900">
                <a:latin typeface="Arial" panose="020B0604020202020204" pitchFamily="34" charset="0"/>
              </a:rPr>
              <a:t>Urea and creatinine concentrations are inversely related to GFR; therefore, values typically increase after treatment of hyperthyroidism as GFR falls. Increases in creatinine concentration occur fairly consistently in hyperthyroid cats after treatment, although in many instances, these increases occur within the laboratory reference range. Creatinine concentration is also reflective of the patient's muscle mass; thus, in an emaciated hyperthyroid patient, the creatinine concentration may be low for several reasons before treatment.</a:t>
            </a:r>
          </a:p>
          <a:p>
            <a:pPr eaLnBrk="1" hangingPunct="1">
              <a:lnSpc>
                <a:spcPct val="90000"/>
              </a:lnSpc>
            </a:pPr>
            <a:r>
              <a:rPr lang="en-US" altLang="en-US" sz="900">
                <a:latin typeface="Arial" panose="020B0604020202020204" pitchFamily="34" charset="0"/>
              </a:rPr>
              <a:t>Assessment of urea concentrations in hyperthyroid cats is more complicated. Urea concentrations tend to be decreased by hyperthyroidism because of the effects on GFR, but an increase in dietary protein intake and protein catabolism may tend to increase urea concentration. Mild elevation of urea is common in untreated hyperthyroid cats and is poorly correlated with the development of significant azotemia after treatment. For these reasons, in the discussions that follow, only elevation of creatinine is considered as evidence of significant azotemia.</a:t>
            </a:r>
          </a:p>
          <a:p>
            <a:pPr eaLnBrk="1" hangingPunct="1">
              <a:lnSpc>
                <a:spcPct val="90000"/>
              </a:lnSpc>
            </a:pPr>
            <a:r>
              <a:rPr lang="en-US" altLang="en-US" sz="900" b="1">
                <a:latin typeface="Arial" panose="020B0604020202020204" pitchFamily="34" charset="0"/>
              </a:rPr>
              <a:t>Urinalysis </a:t>
            </a:r>
          </a:p>
          <a:p>
            <a:pPr eaLnBrk="1" hangingPunct="1">
              <a:lnSpc>
                <a:spcPct val="90000"/>
              </a:lnSpc>
            </a:pPr>
            <a:r>
              <a:rPr lang="en-US" altLang="en-US" sz="900">
                <a:latin typeface="Arial" panose="020B0604020202020204" pitchFamily="34" charset="0"/>
              </a:rPr>
              <a:t>Polyuria or polydipsia was observed in up to 74% of cats with hyperthyroidism in early reports of the condition. Thus, it is important to recognize that some hyperthyroid cats are polyuric or polydipsic without having any evidence of renal disease and that this problem may resolve with treatment for hyperthyroidism. It has been suggested that psychogenic polydipsia, possibly caused by heat intolerance, may play a pathogenic role in some cats.</a:t>
            </a:r>
          </a:p>
          <a:p>
            <a:pPr eaLnBrk="1" hangingPunct="1">
              <a:lnSpc>
                <a:spcPct val="90000"/>
              </a:lnSpc>
            </a:pPr>
            <a:r>
              <a:rPr lang="en-US" altLang="en-US" sz="900">
                <a:latin typeface="Arial" panose="020B0604020202020204" pitchFamily="34" charset="0"/>
              </a:rPr>
              <a:t>Mild proteinuria is frequently present in cats with hyperthyroidism. The proteinuria tends to resolve with treatment, even in cats that develop azotemia. It is thought that the proteinuria is a reflection of the glomerular hypertension and hyperfiltration that is known to occur in the hyperthyroid state. Alternatively, changes in urinary protein excretion may reflect differences in tubular protein handling. Although, as discussed previously, a change in the structure of the glomerular barrier has been proposed as a cause for the proteinuria observed in hyperthyroid animals, the rapid decrease in protein excretion with treatment for hyperthyroidism seems to make this explanation less likely.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981CB8C5-C5CC-9223-6AC2-A7982AA96C2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E8B567B7-5D24-46F4-B13D-1C3C53063532}" type="slidenum">
              <a:rPr lang="en-US" altLang="en-US" sz="1300" smtClean="0"/>
              <a:pPr fontAlgn="base">
                <a:spcBef>
                  <a:spcPct val="0"/>
                </a:spcBef>
                <a:spcAft>
                  <a:spcPct val="0"/>
                </a:spcAft>
              </a:pPr>
              <a:t>13</a:t>
            </a:fld>
            <a:endParaRPr lang="en-US" altLang="en-US" sz="1300"/>
          </a:p>
        </p:txBody>
      </p:sp>
      <p:sp>
        <p:nvSpPr>
          <p:cNvPr id="52227" name="Rectangle 2">
            <a:extLst>
              <a:ext uri="{FF2B5EF4-FFF2-40B4-BE49-F238E27FC236}">
                <a16:creationId xmlns:a16="http://schemas.microsoft.com/office/drawing/2014/main" id="{59EE097E-ED3D-F64B-B38E-C35EA212E975}"/>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6376C8ED-8E73-FFF4-7856-A128720A9ED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30AA10E4-0FF0-5FF4-3534-C426CFB57BD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570D115B-E3C5-4E35-926E-9B9DEA1B3BE1}" type="slidenum">
              <a:rPr lang="en-US" altLang="en-US" sz="1300" smtClean="0"/>
              <a:pPr fontAlgn="base">
                <a:spcBef>
                  <a:spcPct val="0"/>
                </a:spcBef>
                <a:spcAft>
                  <a:spcPct val="0"/>
                </a:spcAft>
              </a:pPr>
              <a:t>14</a:t>
            </a:fld>
            <a:endParaRPr lang="en-US" altLang="en-US" sz="1300"/>
          </a:p>
        </p:txBody>
      </p:sp>
      <p:sp>
        <p:nvSpPr>
          <p:cNvPr id="54275" name="Rectangle 2">
            <a:extLst>
              <a:ext uri="{FF2B5EF4-FFF2-40B4-BE49-F238E27FC236}">
                <a16:creationId xmlns:a16="http://schemas.microsoft.com/office/drawing/2014/main" id="{C30FF0A9-AB16-7D60-CE71-C863C46AB411}"/>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C0AB7A68-04A5-A76A-19E7-E74D13E44E7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Arial" panose="020B0604020202020204" pitchFamily="34" charset="0"/>
              </a:rPr>
              <a:t>Unfortunately there is no current test to accurately test post-treatment azotemia. An article in the Journal of Feline Medicine and Surgery recommends a trial of methimazole of 10 days and checking the creatinine at the end of the trial.</a:t>
            </a:r>
          </a:p>
          <a:p>
            <a:pPr eaLnBrk="1" hangingPunct="1"/>
            <a:r>
              <a:rPr lang="en-US" altLang="en-US">
                <a:latin typeface="Arial" panose="020B0604020202020204" pitchFamily="34" charset="0"/>
              </a:rPr>
              <a:t>Another report states whether the cat is azotemia post treatment or not does not impact the life expectancy of the cat.</a:t>
            </a:r>
          </a:p>
          <a:p>
            <a:pPr eaLnBrk="1" hangingPunct="1"/>
            <a:r>
              <a:rPr lang="en-US" altLang="en-US">
                <a:latin typeface="Arial" panose="020B0604020202020204" pitchFamily="34" charset="0"/>
              </a:rPr>
              <a:t>It is felt that untreated or poorly treated hyperthyroidism leads to hypertension leading to increased GFR which can cause more kidney damage.</a:t>
            </a:r>
          </a:p>
          <a:p>
            <a:pPr eaLnBrk="1" hangingPunct="1"/>
            <a:r>
              <a:rPr lang="en-US" altLang="en-US" i="1">
                <a:latin typeface="Arial" panose="020B0604020202020204" pitchFamily="34" charset="0"/>
              </a:rPr>
              <a:t>N</a:t>
            </a:r>
            <a:r>
              <a:rPr lang="en-US" altLang="en-US">
                <a:latin typeface="Arial" panose="020B0604020202020204" pitchFamily="34" charset="0"/>
              </a:rPr>
              <a:t>-acetyl-β-d-glucosaminidase enzyme may be a future test we can use in determining kidney damage prior to treatment.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4483DEFB-91C9-9834-F7F7-ADEB1FC0CB3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0FFDA586-1BCF-4404-81B9-5B7F77667CE0}" type="slidenum">
              <a:rPr lang="en-US" altLang="en-US" sz="1300" smtClean="0"/>
              <a:pPr fontAlgn="base">
                <a:spcBef>
                  <a:spcPct val="0"/>
                </a:spcBef>
                <a:spcAft>
                  <a:spcPct val="0"/>
                </a:spcAft>
              </a:pPr>
              <a:t>17</a:t>
            </a:fld>
            <a:endParaRPr lang="en-US" altLang="en-US" sz="1300"/>
          </a:p>
        </p:txBody>
      </p:sp>
      <p:sp>
        <p:nvSpPr>
          <p:cNvPr id="63491" name="Rectangle 2">
            <a:extLst>
              <a:ext uri="{FF2B5EF4-FFF2-40B4-BE49-F238E27FC236}">
                <a16:creationId xmlns:a16="http://schemas.microsoft.com/office/drawing/2014/main" id="{2C226F54-9F4D-DDCD-0485-4286BF9A180D}"/>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CD060E53-1E26-BA48-4876-D3DF48CF760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eaLnBrk="1" hangingPunct="1"/>
            <a:r>
              <a:rPr lang="en-US" altLang="en-US" dirty="0">
                <a:latin typeface="Arial" panose="020B0604020202020204" pitchFamily="34" charset="0"/>
              </a:rPr>
              <a:t>Treatment Options</a:t>
            </a:r>
          </a:p>
          <a:p>
            <a:pPr marL="228600" indent="-228600" eaLnBrk="1" hangingPunct="1">
              <a:buFontTx/>
              <a:buAutoNum type="arabicPeriod"/>
            </a:pPr>
            <a:r>
              <a:rPr lang="en-US" altLang="en-US" dirty="0">
                <a:latin typeface="Arial" panose="020B0604020202020204" pitchFamily="34" charset="0"/>
              </a:rPr>
              <a:t>Medical – Methimazole, carbimazole</a:t>
            </a:r>
          </a:p>
          <a:p>
            <a:pPr marL="228600" indent="-228600" eaLnBrk="1" hangingPunct="1">
              <a:buFontTx/>
              <a:buAutoNum type="arabicPeriod"/>
            </a:pPr>
            <a:r>
              <a:rPr lang="en-US" altLang="en-US" dirty="0">
                <a:latin typeface="Arial" panose="020B0604020202020204" pitchFamily="34" charset="0"/>
              </a:rPr>
              <a:t>Surgery – Removal, ethanol ablation</a:t>
            </a:r>
          </a:p>
          <a:p>
            <a:pPr marL="228600" indent="-228600" eaLnBrk="1" hangingPunct="1">
              <a:buFontTx/>
              <a:buAutoNum type="arabicPeriod"/>
            </a:pPr>
            <a:r>
              <a:rPr lang="en-US" altLang="en-US" dirty="0">
                <a:latin typeface="Arial" panose="020B0604020202020204" pitchFamily="34" charset="0"/>
              </a:rPr>
              <a:t>I-131</a:t>
            </a:r>
          </a:p>
        </p:txBody>
      </p:sp>
    </p:spTree>
    <p:extLst>
      <p:ext uri="{BB962C8B-B14F-4D97-AF65-F5344CB8AC3E}">
        <p14:creationId xmlns:p14="http://schemas.microsoft.com/office/powerpoint/2010/main" val="3050159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FB438C1B-B957-C312-213F-E60E9944B37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E871592B-F0F5-40A0-B5FD-BA08422DAE8A}" type="slidenum">
              <a:rPr lang="en-US" altLang="en-US" sz="1300" smtClean="0"/>
              <a:pPr fontAlgn="base">
                <a:spcBef>
                  <a:spcPct val="0"/>
                </a:spcBef>
                <a:spcAft>
                  <a:spcPct val="0"/>
                </a:spcAft>
              </a:pPr>
              <a:t>18</a:t>
            </a:fld>
            <a:endParaRPr lang="en-US" altLang="en-US" sz="1300"/>
          </a:p>
        </p:txBody>
      </p:sp>
      <p:sp>
        <p:nvSpPr>
          <p:cNvPr id="87043" name="Rectangle 2">
            <a:extLst>
              <a:ext uri="{FF2B5EF4-FFF2-40B4-BE49-F238E27FC236}">
                <a16:creationId xmlns:a16="http://schemas.microsoft.com/office/drawing/2014/main" id="{B972752F-C0CF-0ED9-6CD0-5C871D90CEC4}"/>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B9BB6972-CBD2-2C57-3446-62B9A1E7E24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114091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CF8305F1-E283-EE6B-06E3-6A24929AC31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2EEC8A01-872D-4815-8486-91C813C76289}" type="slidenum">
              <a:rPr lang="en-US" altLang="en-US" sz="1300" smtClean="0"/>
              <a:pPr fontAlgn="base">
                <a:spcBef>
                  <a:spcPct val="0"/>
                </a:spcBef>
                <a:spcAft>
                  <a:spcPct val="0"/>
                </a:spcAft>
              </a:pPr>
              <a:t>19</a:t>
            </a:fld>
            <a:endParaRPr lang="en-US" altLang="en-US" sz="1300"/>
          </a:p>
        </p:txBody>
      </p:sp>
      <p:sp>
        <p:nvSpPr>
          <p:cNvPr id="89091" name="Rectangle 2">
            <a:extLst>
              <a:ext uri="{FF2B5EF4-FFF2-40B4-BE49-F238E27FC236}">
                <a16:creationId xmlns:a16="http://schemas.microsoft.com/office/drawing/2014/main" id="{A25214AE-38A3-18F9-1433-5A7685756D81}"/>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287595F8-9DDB-6475-4A9F-06A31054F40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678625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CC1D36C3-6479-8C96-C9F3-B0A73013E7E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0C7FB570-8ECC-4ABD-8DBE-06511D6DFB42}" type="slidenum">
              <a:rPr lang="en-US" altLang="en-US" sz="1300" smtClean="0"/>
              <a:pPr fontAlgn="base">
                <a:spcBef>
                  <a:spcPct val="0"/>
                </a:spcBef>
                <a:spcAft>
                  <a:spcPct val="0"/>
                </a:spcAft>
              </a:pPr>
              <a:t>20</a:t>
            </a:fld>
            <a:endParaRPr lang="en-US" altLang="en-US" sz="1300"/>
          </a:p>
        </p:txBody>
      </p:sp>
      <p:sp>
        <p:nvSpPr>
          <p:cNvPr id="91139" name="Rectangle 2">
            <a:extLst>
              <a:ext uri="{FF2B5EF4-FFF2-40B4-BE49-F238E27FC236}">
                <a16:creationId xmlns:a16="http://schemas.microsoft.com/office/drawing/2014/main" id="{A6FB7F40-94C7-6170-5753-15E6F85BE764}"/>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998EDA48-575E-3393-67CB-07D19D1D322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147899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0CCA072C-0908-D269-D51C-AED6E3A299D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CE3089BC-A5E8-42F1-BEDD-55CE726A76BE}" type="slidenum">
              <a:rPr lang="en-US" altLang="en-US" sz="1300" smtClean="0"/>
              <a:pPr fontAlgn="base">
                <a:spcBef>
                  <a:spcPct val="0"/>
                </a:spcBef>
                <a:spcAft>
                  <a:spcPct val="0"/>
                </a:spcAft>
              </a:pPr>
              <a:t>21</a:t>
            </a:fld>
            <a:endParaRPr lang="en-US" altLang="en-US" sz="1300"/>
          </a:p>
        </p:txBody>
      </p:sp>
      <p:sp>
        <p:nvSpPr>
          <p:cNvPr id="93187" name="Rectangle 2">
            <a:extLst>
              <a:ext uri="{FF2B5EF4-FFF2-40B4-BE49-F238E27FC236}">
                <a16:creationId xmlns:a16="http://schemas.microsoft.com/office/drawing/2014/main" id="{5504B9C2-C712-F890-5C19-AB9D1EC2376A}"/>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84C04554-B182-7032-16A6-37C4A412540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591196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E5EAFBAD-7031-2733-B77F-1D08BDA85CA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BDD0C980-A386-483B-9DF1-08B87C0DA891}" type="slidenum">
              <a:rPr lang="en-US" altLang="en-US" sz="1300" smtClean="0"/>
              <a:pPr fontAlgn="base">
                <a:spcBef>
                  <a:spcPct val="0"/>
                </a:spcBef>
                <a:spcAft>
                  <a:spcPct val="0"/>
                </a:spcAft>
              </a:pPr>
              <a:t>22</a:t>
            </a:fld>
            <a:endParaRPr lang="en-US" altLang="en-US" sz="1300"/>
          </a:p>
        </p:txBody>
      </p:sp>
      <p:sp>
        <p:nvSpPr>
          <p:cNvPr id="95235" name="Rectangle 2">
            <a:extLst>
              <a:ext uri="{FF2B5EF4-FFF2-40B4-BE49-F238E27FC236}">
                <a16:creationId xmlns:a16="http://schemas.microsoft.com/office/drawing/2014/main" id="{9FE93D78-02B0-F7A9-6257-E21B512139E3}"/>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05F4DC9B-E155-CE27-21F2-23DCD016BE8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982505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9B818356-7373-BFE9-E80C-372A181CE3B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26D493C6-77EF-43EE-85BB-CF999D520FEE}" type="slidenum">
              <a:rPr lang="en-US" altLang="en-US" sz="1300" smtClean="0"/>
              <a:pPr fontAlgn="base">
                <a:spcBef>
                  <a:spcPct val="0"/>
                </a:spcBef>
                <a:spcAft>
                  <a:spcPct val="0"/>
                </a:spcAft>
              </a:pPr>
              <a:t>2</a:t>
            </a:fld>
            <a:endParaRPr lang="en-US" altLang="en-US" sz="1300"/>
          </a:p>
        </p:txBody>
      </p:sp>
      <p:sp>
        <p:nvSpPr>
          <p:cNvPr id="21507" name="Rectangle 2">
            <a:extLst>
              <a:ext uri="{FF2B5EF4-FFF2-40B4-BE49-F238E27FC236}">
                <a16:creationId xmlns:a16="http://schemas.microsoft.com/office/drawing/2014/main" id="{C6D1840B-F299-6527-5F9B-1255441D6214}"/>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98A19B58-6435-D01F-A5C4-F3C827C9217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Arial" panose="020B0604020202020204" pitchFamily="34" charset="0"/>
              </a:rPr>
              <a:t>Feline Hyperthyroidism was first described by Peterson in 1979. It is now recognized as the most common endoccrinopathy in cats.</a:t>
            </a:r>
          </a:p>
          <a:p>
            <a:pPr eaLnBrk="1" hangingPunct="1"/>
            <a:r>
              <a:rPr lang="en-US" altLang="en-US">
                <a:latin typeface="Arial" panose="020B0604020202020204" pitchFamily="34" charset="0"/>
              </a:rPr>
              <a:t>98% of cats are benign adenomas.</a:t>
            </a:r>
          </a:p>
          <a:p>
            <a:pPr eaLnBrk="1" hangingPunct="1"/>
            <a:r>
              <a:rPr lang="en-US" altLang="en-US">
                <a:latin typeface="Arial" panose="020B0604020202020204" pitchFamily="34" charset="0"/>
              </a:rPr>
              <a:t>A variety of etiologies have been put forth why we not see more hyperthyroidism. Exposure to certain chemicals have been implicated. One interesting hypothesis is that plastic lining to canned foods may be a risk factor.</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4F9B8EA7-5E36-FC0D-49B9-3EA9F87B3A7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46EA3D3A-EA6A-4930-BDFF-639804376C03}" type="slidenum">
              <a:rPr lang="en-US" altLang="en-US" sz="1300" smtClean="0"/>
              <a:pPr fontAlgn="base">
                <a:spcBef>
                  <a:spcPct val="0"/>
                </a:spcBef>
                <a:spcAft>
                  <a:spcPct val="0"/>
                </a:spcAft>
              </a:pPr>
              <a:t>23</a:t>
            </a:fld>
            <a:endParaRPr lang="en-US" altLang="en-US" sz="1300"/>
          </a:p>
        </p:txBody>
      </p:sp>
      <p:sp>
        <p:nvSpPr>
          <p:cNvPr id="97283" name="Rectangle 2">
            <a:extLst>
              <a:ext uri="{FF2B5EF4-FFF2-40B4-BE49-F238E27FC236}">
                <a16:creationId xmlns:a16="http://schemas.microsoft.com/office/drawing/2014/main" id="{4A1F7E65-6E79-A706-8766-5010E515CF14}"/>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792B40EA-69B8-761B-7ECE-F94C30F5488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099324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62776700-C96A-7416-53E5-4DF9F8F6B88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0C22B40C-0268-45A5-AFE3-BE0A1B6CC940}" type="slidenum">
              <a:rPr lang="en-US" altLang="en-US" sz="1300" smtClean="0"/>
              <a:pPr fontAlgn="base">
                <a:spcBef>
                  <a:spcPct val="0"/>
                </a:spcBef>
                <a:spcAft>
                  <a:spcPct val="0"/>
                </a:spcAft>
              </a:pPr>
              <a:t>24</a:t>
            </a:fld>
            <a:endParaRPr lang="en-US" altLang="en-US" sz="1300"/>
          </a:p>
        </p:txBody>
      </p:sp>
      <p:sp>
        <p:nvSpPr>
          <p:cNvPr id="99331" name="Rectangle 2">
            <a:extLst>
              <a:ext uri="{FF2B5EF4-FFF2-40B4-BE49-F238E27FC236}">
                <a16:creationId xmlns:a16="http://schemas.microsoft.com/office/drawing/2014/main" id="{58395809-A4DB-3CFE-EF70-DB4770D3BA66}"/>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4526CAF9-099A-D774-B93F-3CAF3942EF5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0412448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9FA9FBCC-1D81-7CAF-A8B9-B271A4D5E21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30B757DE-D820-4A6B-A363-E98921768C4E}" type="slidenum">
              <a:rPr lang="en-US" altLang="en-US" sz="1300" smtClean="0"/>
              <a:pPr fontAlgn="base">
                <a:spcBef>
                  <a:spcPct val="0"/>
                </a:spcBef>
                <a:spcAft>
                  <a:spcPct val="0"/>
                </a:spcAft>
              </a:pPr>
              <a:t>25</a:t>
            </a:fld>
            <a:endParaRPr lang="en-US" altLang="en-US" sz="1300"/>
          </a:p>
        </p:txBody>
      </p:sp>
      <p:sp>
        <p:nvSpPr>
          <p:cNvPr id="101379" name="Rectangle 2">
            <a:extLst>
              <a:ext uri="{FF2B5EF4-FFF2-40B4-BE49-F238E27FC236}">
                <a16:creationId xmlns:a16="http://schemas.microsoft.com/office/drawing/2014/main" id="{98DD2A7F-9165-8369-7989-BE69E1033E90}"/>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28C72A09-7682-B372-CF6F-7C97ABFB202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4879955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76692DD5-F444-2394-276B-8D5C3B4400B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B37CBFF7-B0FD-46F1-A531-AB03F0E251F4}" type="slidenum">
              <a:rPr lang="en-US" altLang="en-US" sz="1300" smtClean="0"/>
              <a:pPr fontAlgn="base">
                <a:spcBef>
                  <a:spcPct val="0"/>
                </a:spcBef>
                <a:spcAft>
                  <a:spcPct val="0"/>
                </a:spcAft>
              </a:pPr>
              <a:t>26</a:t>
            </a:fld>
            <a:endParaRPr lang="en-US" altLang="en-US" sz="1300"/>
          </a:p>
        </p:txBody>
      </p:sp>
      <p:sp>
        <p:nvSpPr>
          <p:cNvPr id="103427" name="Rectangle 2">
            <a:extLst>
              <a:ext uri="{FF2B5EF4-FFF2-40B4-BE49-F238E27FC236}">
                <a16:creationId xmlns:a16="http://schemas.microsoft.com/office/drawing/2014/main" id="{7844F1B5-0088-1C37-DB9D-9C2045006A05}"/>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7AD1B07D-E0C3-E933-3D71-3B761793CC6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2400398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FD92FEA3-9AE2-D158-DF36-0E8BDDCAC9B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92F0D777-36C8-41B8-8A4D-AFFCAFFA5434}" type="slidenum">
              <a:rPr lang="en-US" altLang="en-US" sz="1300" smtClean="0"/>
              <a:pPr fontAlgn="base">
                <a:spcBef>
                  <a:spcPct val="0"/>
                </a:spcBef>
                <a:spcAft>
                  <a:spcPct val="0"/>
                </a:spcAft>
              </a:pPr>
              <a:t>27</a:t>
            </a:fld>
            <a:endParaRPr lang="en-US" altLang="en-US" sz="1300"/>
          </a:p>
        </p:txBody>
      </p:sp>
      <p:sp>
        <p:nvSpPr>
          <p:cNvPr id="105475" name="Rectangle 2">
            <a:extLst>
              <a:ext uri="{FF2B5EF4-FFF2-40B4-BE49-F238E27FC236}">
                <a16:creationId xmlns:a16="http://schemas.microsoft.com/office/drawing/2014/main" id="{78FA84F9-4D1F-E37E-D7AF-1718501A8C5A}"/>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F109B03B-E631-A79F-AED6-F8A0B639EEA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4553856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C901CDAA-599E-780C-8698-24B841C9D6B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1AD88CB3-2950-4F88-8587-416C3BD396F1}" type="slidenum">
              <a:rPr lang="en-US" altLang="en-US" sz="1300" smtClean="0"/>
              <a:pPr fontAlgn="base">
                <a:spcBef>
                  <a:spcPct val="0"/>
                </a:spcBef>
                <a:spcAft>
                  <a:spcPct val="0"/>
                </a:spcAft>
              </a:pPr>
              <a:t>28</a:t>
            </a:fld>
            <a:endParaRPr lang="en-US" altLang="en-US" sz="1300"/>
          </a:p>
        </p:txBody>
      </p:sp>
      <p:sp>
        <p:nvSpPr>
          <p:cNvPr id="107523" name="Rectangle 2">
            <a:extLst>
              <a:ext uri="{FF2B5EF4-FFF2-40B4-BE49-F238E27FC236}">
                <a16:creationId xmlns:a16="http://schemas.microsoft.com/office/drawing/2014/main" id="{A02FE086-601D-503F-FD12-4111DC4BFE80}"/>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28E28195-7478-815D-35AA-8188C71EAFE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eaLnBrk="1" hangingPunct="1"/>
            <a:r>
              <a:rPr lang="en-US" altLang="en-US" b="1" i="1" dirty="0">
                <a:latin typeface="Arial" panose="020B0604020202020204" pitchFamily="34" charset="0"/>
              </a:rPr>
              <a:t>Overview of Treatments</a:t>
            </a:r>
          </a:p>
          <a:p>
            <a:pPr marL="228600" indent="-228600" eaLnBrk="1" hangingPunct="1">
              <a:buFontTx/>
              <a:buAutoNum type="arabicPeriod"/>
            </a:pPr>
            <a:r>
              <a:rPr lang="en-US" altLang="en-US" dirty="0">
                <a:latin typeface="Arial" panose="020B0604020202020204" pitchFamily="34" charset="0"/>
              </a:rPr>
              <a:t>Methimazole. Cheaper short term but more expensive long term. 2.5 years life expectancy. Owner has to give daily medication.</a:t>
            </a:r>
          </a:p>
          <a:p>
            <a:pPr marL="228600" indent="-228600" eaLnBrk="1" hangingPunct="1">
              <a:buFontTx/>
              <a:buAutoNum type="arabicPeriod"/>
            </a:pPr>
            <a:r>
              <a:rPr lang="en-US" altLang="en-US" dirty="0">
                <a:latin typeface="Arial" panose="020B0604020202020204" pitchFamily="34" charset="0"/>
              </a:rPr>
              <a:t>Surgery. Cost varies, may equal I-131. High recurrence rate. One to 3 years life expectancy. Can be technically difficult.</a:t>
            </a:r>
          </a:p>
          <a:p>
            <a:pPr marL="228600" indent="-228600" eaLnBrk="1" hangingPunct="1">
              <a:buFontTx/>
              <a:buAutoNum type="arabicPeriod"/>
            </a:pPr>
            <a:r>
              <a:rPr lang="en-US" altLang="en-US" dirty="0">
                <a:latin typeface="Arial" panose="020B0604020202020204" pitchFamily="34" charset="0"/>
              </a:rPr>
              <a:t>I-131. Higher initial cost. High cure rate. 4+ years life expectancy. Pet in isolation for 4-5 days, owner needs to be aware of radiation issues (especially first 2 weeks post-dismissal).</a:t>
            </a:r>
          </a:p>
        </p:txBody>
      </p:sp>
    </p:spTree>
    <p:extLst>
      <p:ext uri="{BB962C8B-B14F-4D97-AF65-F5344CB8AC3E}">
        <p14:creationId xmlns:p14="http://schemas.microsoft.com/office/powerpoint/2010/main" val="8510047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E4C75B67-8415-0B83-8FF5-9FC6DBFD026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89344CB3-49A1-489F-972A-66AAAB3E502A}" type="slidenum">
              <a:rPr lang="en-US" altLang="en-US" sz="1300" smtClean="0"/>
              <a:pPr fontAlgn="base">
                <a:spcBef>
                  <a:spcPct val="0"/>
                </a:spcBef>
                <a:spcAft>
                  <a:spcPct val="0"/>
                </a:spcAft>
              </a:pPr>
              <a:t>29</a:t>
            </a:fld>
            <a:endParaRPr lang="en-US" altLang="en-US" sz="1300"/>
          </a:p>
        </p:txBody>
      </p:sp>
      <p:sp>
        <p:nvSpPr>
          <p:cNvPr id="109571" name="Rectangle 2">
            <a:extLst>
              <a:ext uri="{FF2B5EF4-FFF2-40B4-BE49-F238E27FC236}">
                <a16:creationId xmlns:a16="http://schemas.microsoft.com/office/drawing/2014/main" id="{6A384570-F594-85F3-C2FD-48FCD2B0A224}"/>
              </a:ext>
            </a:extLst>
          </p:cNvPr>
          <p:cNvSpPr>
            <a:spLocks noGrp="1" noRot="1" noChangeAspect="1" noChangeArrowheads="1" noTextEdit="1"/>
          </p:cNvSpPr>
          <p:nvPr>
            <p:ph type="sldImg"/>
          </p:nvPr>
        </p:nvSpPr>
        <p:spPr>
          <a:ln/>
        </p:spPr>
      </p:sp>
      <p:sp>
        <p:nvSpPr>
          <p:cNvPr id="109572" name="Rectangle 3">
            <a:extLst>
              <a:ext uri="{FF2B5EF4-FFF2-40B4-BE49-F238E27FC236}">
                <a16:creationId xmlns:a16="http://schemas.microsoft.com/office/drawing/2014/main" id="{202C6994-79A8-7F66-9409-CF7A5C639A7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Arial" panose="020B0604020202020204" pitchFamily="34" charset="0"/>
              </a:rPr>
              <a:t>References</a:t>
            </a:r>
          </a:p>
          <a:p>
            <a:pPr eaLnBrk="1" hangingPunct="1"/>
            <a:r>
              <a:rPr lang="en-US" altLang="en-US">
                <a:latin typeface="Arial" panose="020B0604020202020204" pitchFamily="34" charset="0"/>
              </a:rPr>
              <a:t>1. Cardiovascular and Renal Manifestations of Hyperthyroidism, VCNA-Small Animal. Syme HM. Vol 37, Issue 4, Pgs 723-743. Jul 2007.</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F899F734-2EC8-4EB4-CAF1-030D63BBF3D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F42BD708-B322-402C-8383-84B90013EF72}" type="slidenum">
              <a:rPr lang="en-US" altLang="en-US" sz="1300" smtClean="0"/>
              <a:pPr fontAlgn="base">
                <a:spcBef>
                  <a:spcPct val="0"/>
                </a:spcBef>
                <a:spcAft>
                  <a:spcPct val="0"/>
                </a:spcAft>
              </a:pPr>
              <a:t>3</a:t>
            </a:fld>
            <a:endParaRPr lang="en-US" altLang="en-US" sz="1300"/>
          </a:p>
        </p:txBody>
      </p:sp>
      <p:sp>
        <p:nvSpPr>
          <p:cNvPr id="84995" name="Rectangle 2">
            <a:extLst>
              <a:ext uri="{FF2B5EF4-FFF2-40B4-BE49-F238E27FC236}">
                <a16:creationId xmlns:a16="http://schemas.microsoft.com/office/drawing/2014/main" id="{8604264C-D05C-E23A-C700-C7D2A64D8210}"/>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E18C854C-8F41-8E63-8B23-BF72002231F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b="1" i="1" dirty="0">
                <a:latin typeface="Arial" panose="020B0604020202020204" pitchFamily="34" charset="0"/>
              </a:rPr>
              <a:t>I-131</a:t>
            </a:r>
          </a:p>
          <a:p>
            <a:pPr eaLnBrk="1" hangingPunct="1"/>
            <a:r>
              <a:rPr lang="en-US" altLang="en-US" dirty="0">
                <a:latin typeface="Arial" panose="020B0604020202020204" pitchFamily="34" charset="0"/>
              </a:rPr>
              <a:t>Radioactive iodine is now considered the gold standard.</a:t>
            </a:r>
          </a:p>
          <a:p>
            <a:pPr eaLnBrk="1" hangingPunct="1"/>
            <a:r>
              <a:rPr lang="en-US" altLang="en-US" dirty="0">
                <a:latin typeface="Arial" panose="020B0604020202020204" pitchFamily="34" charset="0"/>
              </a:rPr>
              <a:t>Non-invasive, cures 95-97% of cats with first injection. Of that number requiring a second injection, about 90% will cure with a second injection. That does leave a very small number of cats that the I-131 does not work on. Most of the failures will be malignant neoplasia (e.g., thyroid adenocarcinomas).</a:t>
            </a:r>
          </a:p>
          <a:p>
            <a:pPr eaLnBrk="1" hangingPunct="1"/>
            <a:r>
              <a:rPr lang="en-US" altLang="en-US" dirty="0">
                <a:latin typeface="Arial" panose="020B0604020202020204" pitchFamily="34" charset="0"/>
              </a:rPr>
              <a:t>Life expectancy = 4+ years.</a:t>
            </a:r>
          </a:p>
          <a:p>
            <a:pPr eaLnBrk="1" hangingPunct="1"/>
            <a:r>
              <a:rPr lang="en-US" altLang="en-US" dirty="0">
                <a:latin typeface="Arial" panose="020B0604020202020204" pitchFamily="34" charset="0"/>
              </a:rPr>
              <a:t>Side effects include voice change, hypothyroidism (controlled with T4 supplementation. Many times temporary), dysphagia.</a:t>
            </a:r>
          </a:p>
          <a:p>
            <a:pPr eaLnBrk="1" hangingPunct="1"/>
            <a:r>
              <a:rPr lang="en-US" altLang="en-US" dirty="0">
                <a:latin typeface="Arial" panose="020B0604020202020204" pitchFamily="34" charset="0"/>
              </a:rPr>
              <a:t>The biggest issue is that the cats are radioactive and need to be quarantined. Typically this period is 4-5 days. When the pet is at or below the allowed radiation level, they are discharged to the owners with instructions on post-care.</a:t>
            </a:r>
          </a:p>
          <a:p>
            <a:pPr eaLnBrk="1" hangingPunct="1"/>
            <a:r>
              <a:rPr lang="en-US" altLang="en-US" dirty="0">
                <a:latin typeface="Arial" panose="020B0604020202020204" pitchFamily="34" charset="0"/>
              </a:rPr>
              <a:t>The T4 is rechecked in 30 days then every 6 months afterwards. It would be good to recheck the creatinine at these times.</a:t>
            </a:r>
          </a:p>
          <a:p>
            <a:pPr eaLnBrk="1" hangingPunct="1"/>
            <a:r>
              <a:rPr lang="en-US" altLang="en-US" b="1" i="1" dirty="0">
                <a:latin typeface="Arial" panose="020B0604020202020204" pitchFamily="34" charset="0"/>
              </a:rPr>
              <a:t>Post-care of I-131</a:t>
            </a:r>
          </a:p>
          <a:p>
            <a:pPr eaLnBrk="1" hangingPunct="1"/>
            <a:r>
              <a:rPr lang="en-US" altLang="en-US" dirty="0">
                <a:latin typeface="Arial" panose="020B0604020202020204" pitchFamily="34" charset="0"/>
              </a:rPr>
              <a:t>Basically, strict hygiene for 2 weeks. NO cuddling, especially around neck. Wash hands after handling. All stool and urine is collected for 2 weeks (a 5 gallon plastic bucket with cover works well). At the end of two weeks, close bucket and date for 3 months (technically 82 days – 10 half lives of I-131). At the end of 3 months, can be disposed like regular trash.</a:t>
            </a:r>
          </a:p>
        </p:txBody>
      </p:sp>
    </p:spTree>
    <p:extLst>
      <p:ext uri="{BB962C8B-B14F-4D97-AF65-F5344CB8AC3E}">
        <p14:creationId xmlns:p14="http://schemas.microsoft.com/office/powerpoint/2010/main" val="3051003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8D4F04BF-FDC9-A280-1F65-2A335ABF01C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2DFFDA91-32A7-48AC-8BBF-97962B6A4989}" type="slidenum">
              <a:rPr lang="en-US" altLang="en-US" sz="1300" smtClean="0"/>
              <a:pPr fontAlgn="base">
                <a:spcBef>
                  <a:spcPct val="0"/>
                </a:spcBef>
                <a:spcAft>
                  <a:spcPct val="0"/>
                </a:spcAft>
              </a:pPr>
              <a:t>4</a:t>
            </a:fld>
            <a:endParaRPr lang="en-US" altLang="en-US" sz="1300"/>
          </a:p>
        </p:txBody>
      </p:sp>
      <p:sp>
        <p:nvSpPr>
          <p:cNvPr id="25603" name="Rectangle 2">
            <a:extLst>
              <a:ext uri="{FF2B5EF4-FFF2-40B4-BE49-F238E27FC236}">
                <a16:creationId xmlns:a16="http://schemas.microsoft.com/office/drawing/2014/main" id="{A11614F0-B06F-FA32-EE9D-A3E7528E7A58}"/>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E6FEF0EA-8AF9-89ED-48A6-3A2B8AB2EBA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Arial" panose="020B0604020202020204" pitchFamily="34" charset="0"/>
              </a:rPr>
              <a:t>Hyperthyroidism is an age related disease with the peak of cases diagnosed being 12 to 14 years of age.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B0BE915E-E757-777A-A85E-7BFC026DD13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7AD28061-92CA-49B0-BF14-C452D794AA9C}" type="slidenum">
              <a:rPr lang="en-US" altLang="en-US" sz="1300" smtClean="0"/>
              <a:pPr fontAlgn="base">
                <a:spcBef>
                  <a:spcPct val="0"/>
                </a:spcBef>
                <a:spcAft>
                  <a:spcPct val="0"/>
                </a:spcAft>
              </a:pPr>
              <a:t>5</a:t>
            </a:fld>
            <a:endParaRPr lang="en-US" altLang="en-US" sz="1300"/>
          </a:p>
        </p:txBody>
      </p:sp>
      <p:sp>
        <p:nvSpPr>
          <p:cNvPr id="27651" name="Rectangle 2">
            <a:extLst>
              <a:ext uri="{FF2B5EF4-FFF2-40B4-BE49-F238E27FC236}">
                <a16:creationId xmlns:a16="http://schemas.microsoft.com/office/drawing/2014/main" id="{FAB1DD35-A96D-B118-4EBC-E24874E6BD6C}"/>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BA2C6BDA-4026-FFF7-F4E9-2272D84FA06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Arial" panose="020B0604020202020204" pitchFamily="34" charset="0"/>
              </a:rPr>
              <a:t>A variety of classic signs are noted. These include weight loss, polyphagia, hyperactivity, polyuria, vomiting, and diarrhea.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699BABC8-FAF7-265C-3684-EE9607300BC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CA81129F-E1D9-4F2C-ABC4-8E9FC21A9418}" type="slidenum">
              <a:rPr lang="en-US" altLang="en-US" sz="1300" smtClean="0"/>
              <a:pPr fontAlgn="base">
                <a:spcBef>
                  <a:spcPct val="0"/>
                </a:spcBef>
                <a:spcAft>
                  <a:spcPct val="0"/>
                </a:spcAft>
              </a:pPr>
              <a:t>6</a:t>
            </a:fld>
            <a:endParaRPr lang="en-US" altLang="en-US" sz="1300"/>
          </a:p>
        </p:txBody>
      </p:sp>
      <p:sp>
        <p:nvSpPr>
          <p:cNvPr id="29699" name="Rectangle 2">
            <a:extLst>
              <a:ext uri="{FF2B5EF4-FFF2-40B4-BE49-F238E27FC236}">
                <a16:creationId xmlns:a16="http://schemas.microsoft.com/office/drawing/2014/main" id="{E710EF23-B60C-27FE-D809-BC51452A87DF}"/>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510FC26C-026C-1E05-8863-CDAF0C8E501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b="1" i="1">
                <a:latin typeface="Arial" panose="020B0604020202020204" pitchFamily="34" charset="0"/>
              </a:rPr>
              <a:t>Examination Findings</a:t>
            </a:r>
          </a:p>
          <a:p>
            <a:pPr eaLnBrk="1" hangingPunct="1"/>
            <a:r>
              <a:rPr lang="en-US" altLang="en-US">
                <a:latin typeface="Arial" panose="020B0604020202020204" pitchFamily="34" charset="0"/>
              </a:rPr>
              <a:t>Exam findings can include palpable cervical mass. Some thyroid gland may be intra-thoracic and not palpable. </a:t>
            </a:r>
          </a:p>
          <a:p>
            <a:pPr eaLnBrk="1" hangingPunct="1"/>
            <a:r>
              <a:rPr lang="en-US" altLang="en-US">
                <a:latin typeface="Arial" panose="020B0604020202020204" pitchFamily="34" charset="0"/>
              </a:rPr>
              <a:t>Lack of body condition, heart murmur, tachycardia, gallop rhythm and hyperactivity in the exam room are common. Less common are aggression, unkempt fur, increased nail growth, alopecia, congestive heart failure, and ventral neck flexion.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88578D39-A63A-84AB-982D-C03A8CA7EDF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A276A7B9-E4F1-435E-91E2-CBE3D378226A}" type="slidenum">
              <a:rPr lang="en-US" altLang="en-US" sz="1300" smtClean="0"/>
              <a:pPr fontAlgn="base">
                <a:spcBef>
                  <a:spcPct val="0"/>
                </a:spcBef>
                <a:spcAft>
                  <a:spcPct val="0"/>
                </a:spcAft>
              </a:pPr>
              <a:t>7</a:t>
            </a:fld>
            <a:endParaRPr lang="en-US" altLang="en-US" sz="1300"/>
          </a:p>
        </p:txBody>
      </p:sp>
      <p:sp>
        <p:nvSpPr>
          <p:cNvPr id="31747" name="Rectangle 2">
            <a:extLst>
              <a:ext uri="{FF2B5EF4-FFF2-40B4-BE49-F238E27FC236}">
                <a16:creationId xmlns:a16="http://schemas.microsoft.com/office/drawing/2014/main" id="{C3F0F8AF-2E15-AA23-654F-0D674D1F83E0}"/>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5DF6D27C-1C14-5764-1314-B8E166A3763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Arial" panose="020B0604020202020204" pitchFamily="34" charset="0"/>
              </a:rPr>
              <a:t>Remember to include hyperthyroidism on your ruleout list for the older cat, it’s that common.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204FDF1E-C7C0-FB32-CF7C-1847A40DE28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0F5A1F4E-E898-4C56-B16E-F43690F9D5B4}" type="slidenum">
              <a:rPr lang="en-US" altLang="en-US" sz="1300" smtClean="0"/>
              <a:pPr fontAlgn="base">
                <a:spcBef>
                  <a:spcPct val="0"/>
                </a:spcBef>
                <a:spcAft>
                  <a:spcPct val="0"/>
                </a:spcAft>
              </a:pPr>
              <a:t>8</a:t>
            </a:fld>
            <a:endParaRPr lang="en-US" altLang="en-US" sz="1300"/>
          </a:p>
        </p:txBody>
      </p:sp>
      <p:sp>
        <p:nvSpPr>
          <p:cNvPr id="39939" name="Rectangle 2">
            <a:extLst>
              <a:ext uri="{FF2B5EF4-FFF2-40B4-BE49-F238E27FC236}">
                <a16:creationId xmlns:a16="http://schemas.microsoft.com/office/drawing/2014/main" id="{75377E6A-CEFD-F8FB-DE67-EC044403AFD1}"/>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16DED014-3E95-BBC6-7962-E63AA1A5253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b="1" i="1">
                <a:latin typeface="Arial" panose="020B0604020202020204" pitchFamily="34" charset="0"/>
              </a:rPr>
              <a:t>Direct Blood Testing</a:t>
            </a:r>
          </a:p>
          <a:p>
            <a:pPr eaLnBrk="1" hangingPunct="1"/>
            <a:r>
              <a:rPr lang="en-US" altLang="en-US">
                <a:latin typeface="Arial" panose="020B0604020202020204" pitchFamily="34" charset="0"/>
              </a:rPr>
              <a:t>No blood thyroid test is 100% accurate. TT4 and TT3 have an accuracy of about 70%. TT4 is the standard tests on most in-house chemistry machines. If the TT4 is high and the cat is showing typical signs, assume the cat is hyperthyroid.</a:t>
            </a:r>
          </a:p>
          <a:p>
            <a:pPr eaLnBrk="1" hangingPunct="1"/>
            <a:r>
              <a:rPr lang="en-US" altLang="en-US">
                <a:latin typeface="Arial" panose="020B0604020202020204" pitchFamily="34" charset="0"/>
              </a:rPr>
              <a:t>Free T4 by equilibrium dialysis (fT4-ED) is about 90% accurate. It is best used for early or mild hyperthyroid cats. It does have a tendency to be falsely elevated in non-thyroidal disease.</a:t>
            </a:r>
          </a:p>
          <a:p>
            <a:pPr eaLnBrk="1" hangingPunct="1"/>
            <a:r>
              <a:rPr lang="en-US" altLang="en-US">
                <a:latin typeface="Arial" panose="020B0604020202020204" pitchFamily="34" charset="0"/>
              </a:rPr>
              <a:t>In cats with high normal TT4 (&gt; 2.5) and classic signs, &gt;75% of these cats are hyperthyroid. These are typically confirmed with a fT4-ED.</a:t>
            </a:r>
          </a:p>
          <a:p>
            <a:pPr eaLnBrk="1" hangingPunct="1"/>
            <a:r>
              <a:rPr lang="en-US" altLang="en-US">
                <a:latin typeface="Arial" panose="020B0604020202020204" pitchFamily="34" charset="0"/>
              </a:rPr>
              <a:t>As a general statement, TT3 is less reliable than TT4 for high thyroid values.</a:t>
            </a:r>
          </a:p>
          <a:p>
            <a:pPr eaLnBrk="1" hangingPunct="1"/>
            <a:r>
              <a:rPr lang="en-US" altLang="en-US">
                <a:latin typeface="Arial" panose="020B0604020202020204" pitchFamily="34" charset="0"/>
              </a:rPr>
              <a:t>For the general practitioner, the development of a feline validated TSH concentration will probably be the best test. The current TSH on the market (such as Michigan State) is canine and there is some cross reactivity with feline TSH. But at this time it appears only valid for diagnosing hypothyroidism in cats.</a:t>
            </a:r>
          </a:p>
          <a:p>
            <a:pPr eaLnBrk="1" hangingPunct="1"/>
            <a:r>
              <a:rPr lang="en-US" altLang="en-US">
                <a:latin typeface="Arial" panose="020B0604020202020204" pitchFamily="34" charset="0"/>
              </a:rPr>
              <a:t>A good primer is at http://www.animalhealth.msu.edu/Sections/Endocrinology/Thyroid_Feline.php</a:t>
            </a:r>
          </a:p>
          <a:p>
            <a:pPr eaLnBrk="1" hangingPunct="1"/>
            <a:r>
              <a:rPr lang="en-US" altLang="en-US">
                <a:latin typeface="Arial" panose="020B0604020202020204" pitchFamily="34" charset="0"/>
              </a:rPr>
              <a:t>M.S.U. does describe a T3 Suppression test and details are at the same website.</a:t>
            </a:r>
          </a:p>
          <a:p>
            <a:pPr eaLnBrk="1" hangingPunct="1"/>
            <a:r>
              <a:rPr lang="en-US" altLang="en-US">
                <a:latin typeface="Arial" panose="020B0604020202020204" pitchFamily="34" charset="0"/>
              </a:rPr>
              <a:t>Most reference labs have combination test panels that test a variety of thyroid hormones.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7E01AEA0-E072-30BB-48C9-5A0ECDBD7FD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378EF6E0-2E45-4CD8-89F4-5CBDFBE92303}" type="slidenum">
              <a:rPr lang="en-US" altLang="en-US" sz="1300" smtClean="0"/>
              <a:pPr fontAlgn="base">
                <a:spcBef>
                  <a:spcPct val="0"/>
                </a:spcBef>
                <a:spcAft>
                  <a:spcPct val="0"/>
                </a:spcAft>
              </a:pPr>
              <a:t>9</a:t>
            </a:fld>
            <a:endParaRPr lang="en-US" altLang="en-US" sz="1300"/>
          </a:p>
        </p:txBody>
      </p:sp>
      <p:sp>
        <p:nvSpPr>
          <p:cNvPr id="41987" name="Rectangle 2">
            <a:extLst>
              <a:ext uri="{FF2B5EF4-FFF2-40B4-BE49-F238E27FC236}">
                <a16:creationId xmlns:a16="http://schemas.microsoft.com/office/drawing/2014/main" id="{CB0586E7-8084-DC7D-DB6C-F23226728B7D}"/>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0E55DC27-090E-2F36-46FA-5A322B8D5D8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id="{E0D16D5A-F9AE-DC03-36CC-BFA4CF3BFCE0}"/>
              </a:ext>
            </a:extLst>
          </p:cNvPr>
          <p:cNvGrpSpPr>
            <a:grpSpLocks/>
          </p:cNvGrpSpPr>
          <p:nvPr/>
        </p:nvGrpSpPr>
        <p:grpSpPr bwMode="auto">
          <a:xfrm>
            <a:off x="0" y="-1588"/>
            <a:ext cx="9144000" cy="6859588"/>
            <a:chOff x="0" y="-2308"/>
            <a:chExt cx="9144000" cy="6860308"/>
          </a:xfrm>
        </p:grpSpPr>
        <p:sp>
          <p:nvSpPr>
            <p:cNvPr id="5" name="Rectangle 4">
              <a:extLst>
                <a:ext uri="{FF2B5EF4-FFF2-40B4-BE49-F238E27FC236}">
                  <a16:creationId xmlns:a16="http://schemas.microsoft.com/office/drawing/2014/main" id="{074B3260-B327-3F5D-1907-1990A74DB4A5}"/>
                </a:ext>
              </a:extLst>
            </p:cNvPr>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EE37A137-6C03-7E38-4DA2-BCCB8FDE24FF}"/>
                </a:ext>
              </a:extLst>
            </p:cNvPr>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649C8F2B-E56C-911E-A03F-13C169F60FAA}"/>
                </a:ext>
              </a:extLst>
            </p:cNvPr>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0C0AA961-32E1-4187-F00F-B6C16AD1F298}"/>
                </a:ext>
              </a:extLst>
            </p:cNvPr>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8B422B06-828B-8A90-DD0A-99470E031585}"/>
                </a:ext>
              </a:extLst>
            </p:cNvPr>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F78F562B-E7DC-D02D-A424-09B5D9E4BA94}"/>
                </a:ext>
              </a:extLst>
            </p:cNvPr>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a:extLst>
                <a:ext uri="{FF2B5EF4-FFF2-40B4-BE49-F238E27FC236}">
                  <a16:creationId xmlns:a16="http://schemas.microsoft.com/office/drawing/2014/main" id="{66C1C558-C996-D224-7870-1D436025F13F}"/>
                </a:ext>
              </a:extLst>
            </p:cNvPr>
            <p:cNvSpPr>
              <a:spLocks noEditPoints="1"/>
            </p:cNvSpPr>
            <p:nvPr/>
          </p:nvSpPr>
          <p:spPr bwMode="gray">
            <a:xfrm>
              <a:off x="0" y="-2308"/>
              <a:ext cx="9144000" cy="6858000"/>
            </a:xfrm>
            <a:custGeom>
              <a:avLst/>
              <a:gdLst>
                <a:gd name="T0" fmla="*/ 0 w 5760"/>
                <a:gd name="T1" fmla="*/ 0 h 4320"/>
                <a:gd name="T2" fmla="*/ 0 w 5760"/>
                <a:gd name="T3" fmla="*/ 4320 h 4320"/>
                <a:gd name="T4" fmla="*/ 5760 w 5760"/>
                <a:gd name="T5" fmla="*/ 4320 h 4320"/>
                <a:gd name="T6" fmla="*/ 5760 w 5760"/>
                <a:gd name="T7" fmla="*/ 0 h 4320"/>
                <a:gd name="T8" fmla="*/ 0 w 5760"/>
                <a:gd name="T9" fmla="*/ 0 h 4320"/>
                <a:gd name="T10" fmla="*/ 5444 w 5760"/>
                <a:gd name="T11" fmla="*/ 4004 h 4320"/>
                <a:gd name="T12" fmla="*/ 324 w 5760"/>
                <a:gd name="T13" fmla="*/ 4004 h 4320"/>
                <a:gd name="T14" fmla="*/ 324 w 5760"/>
                <a:gd name="T15" fmla="*/ 324 h 4320"/>
                <a:gd name="T16" fmla="*/ 5444 w 5760"/>
                <a:gd name="T17" fmla="*/ 324 h 4320"/>
                <a:gd name="T18" fmla="*/ 5444 w 5760"/>
                <a:gd name="T19" fmla="*/ 400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 name="Rectangle 11">
            <a:extLst>
              <a:ext uri="{FF2B5EF4-FFF2-40B4-BE49-F238E27FC236}">
                <a16:creationId xmlns:a16="http://schemas.microsoft.com/office/drawing/2014/main" id="{A9C7479F-4CA0-1CB3-66A1-D7FDFEA04C30}"/>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66441" y="2222624"/>
            <a:ext cx="5917679" cy="2554758"/>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1" y="4777380"/>
            <a:ext cx="5917679" cy="861420"/>
          </a:xfrm>
        </p:spPr>
        <p:txBody>
          <a:bodyPr/>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Date Placeholder 3">
            <a:extLst>
              <a:ext uri="{FF2B5EF4-FFF2-40B4-BE49-F238E27FC236}">
                <a16:creationId xmlns:a16="http://schemas.microsoft.com/office/drawing/2014/main" id="{A1753315-02E7-77B5-C907-07CFE3EAE7F1}"/>
              </a:ext>
            </a:extLst>
          </p:cNvPr>
          <p:cNvSpPr>
            <a:spLocks noGrp="1"/>
          </p:cNvSpPr>
          <p:nvPr>
            <p:ph type="dt" sz="half" idx="10"/>
          </p:nvPr>
        </p:nvSpPr>
        <p:spPr>
          <a:xfrm rot="5400000">
            <a:off x="7500938" y="1828800"/>
            <a:ext cx="990600" cy="228600"/>
          </a:xfrm>
        </p:spPr>
        <p:txBody>
          <a:bodyPr anchor="t" anchorCtr="0"/>
          <a:lstStyle>
            <a:lvl1pPr algn="l">
              <a:defRPr b="0" i="0">
                <a:solidFill>
                  <a:schemeClr val="bg1"/>
                </a:solidFill>
              </a:defRPr>
            </a:lvl1pPr>
          </a:lstStyle>
          <a:p>
            <a:pPr>
              <a:defRPr/>
            </a:pPr>
            <a:endParaRPr lang="en-US"/>
          </a:p>
        </p:txBody>
      </p:sp>
      <p:sp>
        <p:nvSpPr>
          <p:cNvPr id="14" name="Footer Placeholder 4">
            <a:extLst>
              <a:ext uri="{FF2B5EF4-FFF2-40B4-BE49-F238E27FC236}">
                <a16:creationId xmlns:a16="http://schemas.microsoft.com/office/drawing/2014/main" id="{D5CC4BC5-5331-C033-97CC-B8F76532931D}"/>
              </a:ext>
            </a:extLst>
          </p:cNvPr>
          <p:cNvSpPr>
            <a:spLocks noGrp="1"/>
          </p:cNvSpPr>
          <p:nvPr>
            <p:ph type="ftr" sz="quarter" idx="11"/>
          </p:nvPr>
        </p:nvSpPr>
        <p:spPr>
          <a:xfrm rot="5400000">
            <a:off x="6236494" y="3264694"/>
            <a:ext cx="3859212" cy="228600"/>
          </a:xfrm>
        </p:spPr>
        <p:txBody>
          <a:bodyPr/>
          <a:lstStyle>
            <a:lvl1pPr>
              <a:defRPr>
                <a:solidFill>
                  <a:schemeClr val="bg1"/>
                </a:solidFill>
              </a:defRPr>
            </a:lvl1pPr>
          </a:lstStyle>
          <a:p>
            <a:pPr>
              <a:defRPr/>
            </a:pPr>
            <a:endParaRPr lang="en-US"/>
          </a:p>
        </p:txBody>
      </p:sp>
      <p:sp>
        <p:nvSpPr>
          <p:cNvPr id="15" name="Slide Number Placeholder 5">
            <a:extLst>
              <a:ext uri="{FF2B5EF4-FFF2-40B4-BE49-F238E27FC236}">
                <a16:creationId xmlns:a16="http://schemas.microsoft.com/office/drawing/2014/main" id="{6BB2FE1C-EA26-F87B-00C6-5E3856A0475D}"/>
              </a:ext>
            </a:extLst>
          </p:cNvPr>
          <p:cNvSpPr>
            <a:spLocks noGrp="1"/>
          </p:cNvSpPr>
          <p:nvPr>
            <p:ph type="sldNum" sz="quarter" idx="12"/>
          </p:nvPr>
        </p:nvSpPr>
        <p:spPr>
          <a:xfrm>
            <a:off x="7766050" y="292100"/>
            <a:ext cx="628650" cy="768350"/>
          </a:xfrm>
        </p:spPr>
        <p:txBody>
          <a:bodyPr/>
          <a:lstStyle>
            <a:lvl1pPr>
              <a:defRPr sz="2800" b="0" i="0" baseline="0" smtClean="0">
                <a:latin typeface="+mj-lt"/>
              </a:defRPr>
            </a:lvl1pPr>
          </a:lstStyle>
          <a:p>
            <a:pPr>
              <a:defRPr/>
            </a:pPr>
            <a:fld id="{35ED4224-334B-4656-8263-D0C5305694FB}" type="slidenum">
              <a:rPr lang="en-US" altLang="en-US"/>
              <a:pPr>
                <a:defRPr/>
              </a:pPr>
              <a:t>‹#›</a:t>
            </a:fld>
            <a:endParaRPr lang="en-US" altLang="en-US"/>
          </a:p>
        </p:txBody>
      </p:sp>
    </p:spTree>
    <p:extLst>
      <p:ext uri="{BB962C8B-B14F-4D97-AF65-F5344CB8AC3E}">
        <p14:creationId xmlns:p14="http://schemas.microsoft.com/office/powerpoint/2010/main" val="895325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5" name="Group 7">
            <a:extLst>
              <a:ext uri="{FF2B5EF4-FFF2-40B4-BE49-F238E27FC236}">
                <a16:creationId xmlns:a16="http://schemas.microsoft.com/office/drawing/2014/main" id="{EBC5D586-D6A3-1389-57ED-3605E9C83471}"/>
              </a:ext>
            </a:extLst>
          </p:cNvPr>
          <p:cNvGrpSpPr>
            <a:grpSpLocks/>
          </p:cNvGrpSpPr>
          <p:nvPr/>
        </p:nvGrpSpPr>
        <p:grpSpPr bwMode="auto">
          <a:xfrm>
            <a:off x="0" y="-1588"/>
            <a:ext cx="9144000" cy="6859588"/>
            <a:chOff x="0" y="-2308"/>
            <a:chExt cx="9144000" cy="6860308"/>
          </a:xfrm>
        </p:grpSpPr>
        <p:sp>
          <p:nvSpPr>
            <p:cNvPr id="6" name="Rectangle 5">
              <a:extLst>
                <a:ext uri="{FF2B5EF4-FFF2-40B4-BE49-F238E27FC236}">
                  <a16:creationId xmlns:a16="http://schemas.microsoft.com/office/drawing/2014/main" id="{19C2A2A7-FF80-DAF1-07BC-9F491F881B19}"/>
                </a:ext>
              </a:extLst>
            </p:cNvPr>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a:extLst>
                <a:ext uri="{FF2B5EF4-FFF2-40B4-BE49-F238E27FC236}">
                  <a16:creationId xmlns:a16="http://schemas.microsoft.com/office/drawing/2014/main" id="{F928F041-A191-9D80-C7B6-DA7348227013}"/>
                </a:ext>
              </a:extLst>
            </p:cNvPr>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980EAB5A-98AF-6D0E-D955-6EA261539AC8}"/>
                </a:ext>
              </a:extLst>
            </p:cNvPr>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66E42A1A-DEEE-38D5-6574-B66A703EE0EE}"/>
                </a:ext>
              </a:extLst>
            </p:cNvPr>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CB3F7982-A136-14D5-928D-BDC288E5CCAB}"/>
                </a:ext>
              </a:extLst>
            </p:cNvPr>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B8F70FEE-7CA7-9169-4EC6-99DBB33EC3B7}"/>
                </a:ext>
              </a:extLst>
            </p:cNvPr>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a:extLst>
                <a:ext uri="{FF2B5EF4-FFF2-40B4-BE49-F238E27FC236}">
                  <a16:creationId xmlns:a16="http://schemas.microsoft.com/office/drawing/2014/main" id="{B9483D6C-8050-CC98-D248-0AEEDCDFD4D7}"/>
                </a:ext>
              </a:extLst>
            </p:cNvPr>
            <p:cNvSpPr>
              <a:spLocks/>
            </p:cNvSpPr>
            <p:nvPr/>
          </p:nvSpPr>
          <p:spPr bwMode="gray">
            <a:xfrm rot="10204164">
              <a:off x="426788" y="4564241"/>
              <a:ext cx="2377690" cy="317748"/>
            </a:xfrm>
            <a:custGeom>
              <a:avLst/>
              <a:gdLst>
                <a:gd name="T0" fmla="*/ 85 w 10000"/>
                <a:gd name="T1" fmla="*/ 2532 h 5291"/>
                <a:gd name="T2" fmla="*/ 9958 w 10000"/>
                <a:gd name="T3" fmla="*/ 5291 h 5291"/>
                <a:gd name="T4" fmla="*/ 10000 w 10000"/>
                <a:gd name="T5" fmla="*/ 0 h 5291"/>
                <a:gd name="T6" fmla="*/ 10000 w 10000"/>
                <a:gd name="T7" fmla="*/ 0 h 5291"/>
                <a:gd name="T8" fmla="*/ 9667 w 10000"/>
                <a:gd name="T9" fmla="*/ 204 h 5291"/>
                <a:gd name="T10" fmla="*/ 9334 w 10000"/>
                <a:gd name="T11" fmla="*/ 400 h 5291"/>
                <a:gd name="T12" fmla="*/ 9001 w 10000"/>
                <a:gd name="T13" fmla="*/ 590 h 5291"/>
                <a:gd name="T14" fmla="*/ 8667 w 10000"/>
                <a:gd name="T15" fmla="*/ 753 h 5291"/>
                <a:gd name="T16" fmla="*/ 8333 w 10000"/>
                <a:gd name="T17" fmla="*/ 917 h 5291"/>
                <a:gd name="T18" fmla="*/ 7999 w 10000"/>
                <a:gd name="T19" fmla="*/ 1071 h 5291"/>
                <a:gd name="T20" fmla="*/ 7669 w 10000"/>
                <a:gd name="T21" fmla="*/ 1202 h 5291"/>
                <a:gd name="T22" fmla="*/ 7333 w 10000"/>
                <a:gd name="T23" fmla="*/ 1325 h 5291"/>
                <a:gd name="T24" fmla="*/ 7000 w 10000"/>
                <a:gd name="T25" fmla="*/ 1440 h 5291"/>
                <a:gd name="T26" fmla="*/ 6673 w 10000"/>
                <a:gd name="T27" fmla="*/ 1538 h 5291"/>
                <a:gd name="T28" fmla="*/ 6340 w 10000"/>
                <a:gd name="T29" fmla="*/ 1636 h 5291"/>
                <a:gd name="T30" fmla="*/ 6013 w 10000"/>
                <a:gd name="T31" fmla="*/ 1719 h 5291"/>
                <a:gd name="T32" fmla="*/ 5686 w 10000"/>
                <a:gd name="T33" fmla="*/ 1784 h 5291"/>
                <a:gd name="T34" fmla="*/ 5359 w 10000"/>
                <a:gd name="T35" fmla="*/ 1850 h 5291"/>
                <a:gd name="T36" fmla="*/ 5036 w 10000"/>
                <a:gd name="T37" fmla="*/ 1906 h 5291"/>
                <a:gd name="T38" fmla="*/ 4717 w 10000"/>
                <a:gd name="T39" fmla="*/ 1948 h 5291"/>
                <a:gd name="T40" fmla="*/ 4396 w 10000"/>
                <a:gd name="T41" fmla="*/ 1980 h 5291"/>
                <a:gd name="T42" fmla="*/ 4079 w 10000"/>
                <a:gd name="T43" fmla="*/ 2013 h 5291"/>
                <a:gd name="T44" fmla="*/ 3766 w 10000"/>
                <a:gd name="T45" fmla="*/ 2029 h 5291"/>
                <a:gd name="T46" fmla="*/ 3454 w 10000"/>
                <a:gd name="T47" fmla="*/ 2046 h 5291"/>
                <a:gd name="T48" fmla="*/ 3145 w 10000"/>
                <a:gd name="T49" fmla="*/ 2053 h 5291"/>
                <a:gd name="T50" fmla="*/ 2839 w 10000"/>
                <a:gd name="T51" fmla="*/ 2046 h 5291"/>
                <a:gd name="T52" fmla="*/ 2537 w 10000"/>
                <a:gd name="T53" fmla="*/ 2046 h 5291"/>
                <a:gd name="T54" fmla="*/ 2238 w 10000"/>
                <a:gd name="T55" fmla="*/ 2029 h 5291"/>
                <a:gd name="T56" fmla="*/ 1943 w 10000"/>
                <a:gd name="T57" fmla="*/ 2004 h 5291"/>
                <a:gd name="T58" fmla="*/ 1653 w 10000"/>
                <a:gd name="T59" fmla="*/ 1980 h 5291"/>
                <a:gd name="T60" fmla="*/ 1368 w 10000"/>
                <a:gd name="T61" fmla="*/ 1955 h 5291"/>
                <a:gd name="T62" fmla="*/ 1085 w 10000"/>
                <a:gd name="T63" fmla="*/ 1915 h 5291"/>
                <a:gd name="T64" fmla="*/ 806 w 10000"/>
                <a:gd name="T65" fmla="*/ 1873 h 5291"/>
                <a:gd name="T66" fmla="*/ 533 w 10000"/>
                <a:gd name="T67" fmla="*/ 1833 h 5291"/>
                <a:gd name="T68" fmla="*/ 0 w 10000"/>
                <a:gd name="T69" fmla="*/ 1726 h 5291"/>
                <a:gd name="T70" fmla="*/ 85 w 10000"/>
                <a:gd name="T71"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Rectangle 12">
              <a:extLst>
                <a:ext uri="{FF2B5EF4-FFF2-40B4-BE49-F238E27FC236}">
                  <a16:creationId xmlns:a16="http://schemas.microsoft.com/office/drawing/2014/main" id="{EF8B6EC0-DAE2-09DF-7045-0F2FA6E2A1D5}"/>
                </a:ext>
              </a:extLst>
            </p:cNvPr>
            <p:cNvSpPr/>
            <p:nvPr/>
          </p:nvSpPr>
          <p:spPr>
            <a:xfrm>
              <a:off x="422275" y="402547"/>
              <a:ext cx="8326438" cy="31404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9">
              <a:extLst>
                <a:ext uri="{FF2B5EF4-FFF2-40B4-BE49-F238E27FC236}">
                  <a16:creationId xmlns:a16="http://schemas.microsoft.com/office/drawing/2014/main" id="{A2168851-9D9E-B940-2C11-3D56B454F552}"/>
                </a:ext>
              </a:extLst>
            </p:cNvPr>
            <p:cNvSpPr>
              <a:spLocks/>
            </p:cNvSpPr>
            <p:nvPr/>
          </p:nvSpPr>
          <p:spPr bwMode="gray">
            <a:xfrm rot="10800000">
              <a:off x="485023" y="2670079"/>
              <a:ext cx="8182128" cy="2130508"/>
            </a:xfrm>
            <a:custGeom>
              <a:avLst/>
              <a:gdLst>
                <a:gd name="T0" fmla="*/ 0 w 10000"/>
                <a:gd name="T1" fmla="*/ 0 h 9621"/>
                <a:gd name="T2" fmla="*/ 0 w 10000"/>
                <a:gd name="T3" fmla="*/ 2411 h 9621"/>
                <a:gd name="T4" fmla="*/ 0 w 10000"/>
                <a:gd name="T5" fmla="*/ 9586 h 9621"/>
                <a:gd name="T6" fmla="*/ 0 w 10000"/>
                <a:gd name="T7" fmla="*/ 9621 h 9621"/>
                <a:gd name="T8" fmla="*/ 10000 w 10000"/>
                <a:gd name="T9" fmla="*/ 9585 h 9621"/>
                <a:gd name="T10" fmla="*/ 10000 w 10000"/>
                <a:gd name="T11" fmla="*/ 9586 h 9621"/>
                <a:gd name="T12" fmla="*/ 9990 w 10000"/>
                <a:gd name="T13" fmla="*/ 2411 h 9621"/>
                <a:gd name="T14" fmla="*/ 9990 w 10000"/>
                <a:gd name="T15" fmla="*/ 0 h 9621"/>
                <a:gd name="T16" fmla="*/ 9990 w 10000"/>
                <a:gd name="T17" fmla="*/ 0 h 9621"/>
                <a:gd name="T18" fmla="*/ 9534 w 10000"/>
                <a:gd name="T19" fmla="*/ 253 h 9621"/>
                <a:gd name="T20" fmla="*/ 9084 w 10000"/>
                <a:gd name="T21" fmla="*/ 477 h 9621"/>
                <a:gd name="T22" fmla="*/ 8628 w 10000"/>
                <a:gd name="T23" fmla="*/ 669 h 9621"/>
                <a:gd name="T24" fmla="*/ 8177 w 10000"/>
                <a:gd name="T25" fmla="*/ 847 h 9621"/>
                <a:gd name="T26" fmla="*/ 7726 w 10000"/>
                <a:gd name="T27" fmla="*/ 984 h 9621"/>
                <a:gd name="T28" fmla="*/ 7279 w 10000"/>
                <a:gd name="T29" fmla="*/ 1087 h 9621"/>
                <a:gd name="T30" fmla="*/ 6832 w 10000"/>
                <a:gd name="T31" fmla="*/ 1176 h 9621"/>
                <a:gd name="T32" fmla="*/ 6393 w 10000"/>
                <a:gd name="T33" fmla="*/ 1236 h 9621"/>
                <a:gd name="T34" fmla="*/ 5962 w 10000"/>
                <a:gd name="T35" fmla="*/ 1279 h 9621"/>
                <a:gd name="T36" fmla="*/ 5534 w 10000"/>
                <a:gd name="T37" fmla="*/ 1294 h 9621"/>
                <a:gd name="T38" fmla="*/ 5120 w 10000"/>
                <a:gd name="T39" fmla="*/ 1294 h 9621"/>
                <a:gd name="T40" fmla="*/ 4709 w 10000"/>
                <a:gd name="T41" fmla="*/ 1294 h 9621"/>
                <a:gd name="T42" fmla="*/ 4311 w 10000"/>
                <a:gd name="T43" fmla="*/ 1266 h 9621"/>
                <a:gd name="T44" fmla="*/ 3923 w 10000"/>
                <a:gd name="T45" fmla="*/ 1221 h 9621"/>
                <a:gd name="T46" fmla="*/ 3548 w 10000"/>
                <a:gd name="T47" fmla="*/ 1161 h 9621"/>
                <a:gd name="T48" fmla="*/ 3187 w 10000"/>
                <a:gd name="T49" fmla="*/ 1101 h 9621"/>
                <a:gd name="T50" fmla="*/ 2840 w 10000"/>
                <a:gd name="T51" fmla="*/ 1026 h 9621"/>
                <a:gd name="T52" fmla="*/ 2505 w 10000"/>
                <a:gd name="T53" fmla="*/ 954 h 9621"/>
                <a:gd name="T54" fmla="*/ 2192 w 10000"/>
                <a:gd name="T55" fmla="*/ 865 h 9621"/>
                <a:gd name="T56" fmla="*/ 1889 w 10000"/>
                <a:gd name="T57" fmla="*/ 775 h 9621"/>
                <a:gd name="T58" fmla="*/ 1346 w 10000"/>
                <a:gd name="T59" fmla="*/ 579 h 9621"/>
                <a:gd name="T60" fmla="*/ 882 w 10000"/>
                <a:gd name="T61" fmla="*/ 400 h 9621"/>
                <a:gd name="T62" fmla="*/ 511 w 10000"/>
                <a:gd name="T63" fmla="*/ 253 h 9621"/>
                <a:gd name="T64" fmla="*/ 234 w 10000"/>
                <a:gd name="T65" fmla="*/ 118 h 9621"/>
                <a:gd name="T66" fmla="*/ 0 w 10000"/>
                <a:gd name="T67" fmla="*/ 0 h 9621"/>
                <a:gd name="T68" fmla="*/ 0 w 10000"/>
                <a:gd name="T69" fmla="*/ 0 h 9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
              <a:extLst>
                <a:ext uri="{FF2B5EF4-FFF2-40B4-BE49-F238E27FC236}">
                  <a16:creationId xmlns:a16="http://schemas.microsoft.com/office/drawing/2014/main" id="{26F2D5F7-C443-7546-0334-DCF3179FB5A4}"/>
                </a:ext>
              </a:extLst>
            </p:cNvPr>
            <p:cNvSpPr>
              <a:spLocks noEditPoints="1"/>
            </p:cNvSpPr>
            <p:nvPr/>
          </p:nvSpPr>
          <p:spPr bwMode="gray">
            <a:xfrm>
              <a:off x="0" y="-2308"/>
              <a:ext cx="9144000" cy="6858000"/>
            </a:xfrm>
            <a:custGeom>
              <a:avLst/>
              <a:gdLst>
                <a:gd name="T0" fmla="*/ 0 w 5760"/>
                <a:gd name="T1" fmla="*/ 0 h 4320"/>
                <a:gd name="T2" fmla="*/ 0 w 5760"/>
                <a:gd name="T3" fmla="*/ 4320 h 4320"/>
                <a:gd name="T4" fmla="*/ 5760 w 5760"/>
                <a:gd name="T5" fmla="*/ 4320 h 4320"/>
                <a:gd name="T6" fmla="*/ 5760 w 5760"/>
                <a:gd name="T7" fmla="*/ 0 h 4320"/>
                <a:gd name="T8" fmla="*/ 0 w 5760"/>
                <a:gd name="T9" fmla="*/ 0 h 4320"/>
                <a:gd name="T10" fmla="*/ 5444 w 5760"/>
                <a:gd name="T11" fmla="*/ 4004 h 4320"/>
                <a:gd name="T12" fmla="*/ 324 w 5760"/>
                <a:gd name="T13" fmla="*/ 4004 h 4320"/>
                <a:gd name="T14" fmla="*/ 324 w 5760"/>
                <a:gd name="T15" fmla="*/ 324 h 4320"/>
                <a:gd name="T16" fmla="*/ 5444 w 5760"/>
                <a:gd name="T17" fmla="*/ 324 h 4320"/>
                <a:gd name="T18" fmla="*/ 5444 w 5760"/>
                <a:gd name="T19" fmla="*/ 400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 name="Rectangle 15">
            <a:extLst>
              <a:ext uri="{FF2B5EF4-FFF2-40B4-BE49-F238E27FC236}">
                <a16:creationId xmlns:a16="http://schemas.microsoft.com/office/drawing/2014/main" id="{9B918FFB-1323-3955-E752-E92F00C56588}"/>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4">
            <a:extLst>
              <a:ext uri="{FF2B5EF4-FFF2-40B4-BE49-F238E27FC236}">
                <a16:creationId xmlns:a16="http://schemas.microsoft.com/office/drawing/2014/main" id="{CB0833F3-D77E-DAE7-DAA3-A72F1A73931C}"/>
              </a:ext>
            </a:extLst>
          </p:cNvPr>
          <p:cNvSpPr>
            <a:spLocks noGrp="1"/>
          </p:cNvSpPr>
          <p:nvPr>
            <p:ph type="dt" sz="half" idx="10"/>
          </p:nvPr>
        </p:nvSpPr>
        <p:spPr/>
        <p:txBody>
          <a:bodyPr/>
          <a:lstStyle>
            <a:lvl1pPr>
              <a:defRPr/>
            </a:lvl1pPr>
          </a:lstStyle>
          <a:p>
            <a:pPr>
              <a:defRPr/>
            </a:pPr>
            <a:endParaRPr lang="en-US"/>
          </a:p>
        </p:txBody>
      </p:sp>
      <p:sp>
        <p:nvSpPr>
          <p:cNvPr id="18" name="Footer Placeholder 5">
            <a:extLst>
              <a:ext uri="{FF2B5EF4-FFF2-40B4-BE49-F238E27FC236}">
                <a16:creationId xmlns:a16="http://schemas.microsoft.com/office/drawing/2014/main" id="{6FB34BD8-5B30-7EA2-FCDE-50BEFE4AA8E3}"/>
              </a:ext>
            </a:extLst>
          </p:cNvPr>
          <p:cNvSpPr>
            <a:spLocks noGrp="1"/>
          </p:cNvSpPr>
          <p:nvPr>
            <p:ph type="ftr" sz="quarter" idx="11"/>
          </p:nvPr>
        </p:nvSpPr>
        <p:spPr/>
        <p:txBody>
          <a:bodyPr/>
          <a:lstStyle>
            <a:lvl1pPr>
              <a:defRPr/>
            </a:lvl1pPr>
          </a:lstStyle>
          <a:p>
            <a:pPr>
              <a:defRPr/>
            </a:pPr>
            <a:endParaRPr lang="en-US"/>
          </a:p>
        </p:txBody>
      </p:sp>
      <p:sp>
        <p:nvSpPr>
          <p:cNvPr id="19" name="Slide Number Placeholder 6">
            <a:extLst>
              <a:ext uri="{FF2B5EF4-FFF2-40B4-BE49-F238E27FC236}">
                <a16:creationId xmlns:a16="http://schemas.microsoft.com/office/drawing/2014/main" id="{081E29C4-C807-F495-B773-B01130A6BA31}"/>
              </a:ext>
            </a:extLst>
          </p:cNvPr>
          <p:cNvSpPr>
            <a:spLocks noGrp="1"/>
          </p:cNvSpPr>
          <p:nvPr>
            <p:ph type="sldNum" sz="quarter" idx="12"/>
          </p:nvPr>
        </p:nvSpPr>
        <p:spPr/>
        <p:txBody>
          <a:bodyPr/>
          <a:lstStyle>
            <a:lvl1pPr>
              <a:defRPr/>
            </a:lvl1pPr>
          </a:lstStyle>
          <a:p>
            <a:pPr>
              <a:defRPr/>
            </a:pPr>
            <a:fld id="{DD1E90D7-701B-4F21-A8AD-392E8EF01AB1}" type="slidenum">
              <a:rPr lang="en-US" altLang="en-US"/>
              <a:pPr>
                <a:defRPr/>
              </a:pPr>
              <a:t>‹#›</a:t>
            </a:fld>
            <a:endParaRPr lang="en-US" altLang="en-US"/>
          </a:p>
        </p:txBody>
      </p:sp>
    </p:spTree>
    <p:extLst>
      <p:ext uri="{BB962C8B-B14F-4D97-AF65-F5344CB8AC3E}">
        <p14:creationId xmlns:p14="http://schemas.microsoft.com/office/powerpoint/2010/main" val="1786489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7">
            <a:extLst>
              <a:ext uri="{FF2B5EF4-FFF2-40B4-BE49-F238E27FC236}">
                <a16:creationId xmlns:a16="http://schemas.microsoft.com/office/drawing/2014/main" id="{56D447F4-93C5-91F5-4616-98E3A1B011B3}"/>
              </a:ext>
            </a:extLst>
          </p:cNvPr>
          <p:cNvGrpSpPr>
            <a:grpSpLocks/>
          </p:cNvGrpSpPr>
          <p:nvPr/>
        </p:nvGrpSpPr>
        <p:grpSpPr bwMode="auto">
          <a:xfrm>
            <a:off x="0" y="-1588"/>
            <a:ext cx="9144000" cy="6859588"/>
            <a:chOff x="0" y="-2308"/>
            <a:chExt cx="9144000" cy="6860308"/>
          </a:xfrm>
        </p:grpSpPr>
        <p:sp>
          <p:nvSpPr>
            <p:cNvPr id="4" name="Rectangle 3">
              <a:extLst>
                <a:ext uri="{FF2B5EF4-FFF2-40B4-BE49-F238E27FC236}">
                  <a16:creationId xmlns:a16="http://schemas.microsoft.com/office/drawing/2014/main" id="{EC2120B6-C2B3-D7D5-C72C-05ED1ABFA36B}"/>
                </a:ext>
              </a:extLst>
            </p:cNvPr>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 name="Oval 4">
              <a:extLst>
                <a:ext uri="{FF2B5EF4-FFF2-40B4-BE49-F238E27FC236}">
                  <a16:creationId xmlns:a16="http://schemas.microsoft.com/office/drawing/2014/main" id="{6B9DB09A-B8A5-8D02-F6C2-A8A2910CFD28}"/>
                </a:ext>
              </a:extLst>
            </p:cNvPr>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 name="Oval 5">
              <a:extLst>
                <a:ext uri="{FF2B5EF4-FFF2-40B4-BE49-F238E27FC236}">
                  <a16:creationId xmlns:a16="http://schemas.microsoft.com/office/drawing/2014/main" id="{8D303919-8A00-ADE1-DF60-0CD226EFBEDD}"/>
                </a:ext>
              </a:extLst>
            </p:cNvPr>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A23E2E51-561E-7F69-B9AD-6358B59B3C67}"/>
                </a:ext>
              </a:extLst>
            </p:cNvPr>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969741CF-BFA4-F934-4179-0EB2F4B17845}"/>
                </a:ext>
              </a:extLst>
            </p:cNvPr>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16446E8C-1996-3E43-7DDE-08095F4D2381}"/>
                </a:ext>
              </a:extLst>
            </p:cNvPr>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a:extLst>
                <a:ext uri="{FF2B5EF4-FFF2-40B4-BE49-F238E27FC236}">
                  <a16:creationId xmlns:a16="http://schemas.microsoft.com/office/drawing/2014/main" id="{AA9DCED2-EEAB-5821-1739-1B706E2CAFF2}"/>
                </a:ext>
              </a:extLst>
            </p:cNvPr>
            <p:cNvSpPr>
              <a:spLocks/>
            </p:cNvSpPr>
            <p:nvPr/>
          </p:nvSpPr>
          <p:spPr bwMode="gray">
            <a:xfrm rot="-589932">
              <a:off x="6359946" y="2780895"/>
              <a:ext cx="2377690" cy="317748"/>
            </a:xfrm>
            <a:custGeom>
              <a:avLst/>
              <a:gdLst>
                <a:gd name="T0" fmla="*/ 85 w 10000"/>
                <a:gd name="T1" fmla="*/ 2532 h 5291"/>
                <a:gd name="T2" fmla="*/ 9958 w 10000"/>
                <a:gd name="T3" fmla="*/ 5291 h 5291"/>
                <a:gd name="T4" fmla="*/ 10000 w 10000"/>
                <a:gd name="T5" fmla="*/ 0 h 5291"/>
                <a:gd name="T6" fmla="*/ 10000 w 10000"/>
                <a:gd name="T7" fmla="*/ 0 h 5291"/>
                <a:gd name="T8" fmla="*/ 9667 w 10000"/>
                <a:gd name="T9" fmla="*/ 204 h 5291"/>
                <a:gd name="T10" fmla="*/ 9334 w 10000"/>
                <a:gd name="T11" fmla="*/ 400 h 5291"/>
                <a:gd name="T12" fmla="*/ 9001 w 10000"/>
                <a:gd name="T13" fmla="*/ 590 h 5291"/>
                <a:gd name="T14" fmla="*/ 8667 w 10000"/>
                <a:gd name="T15" fmla="*/ 753 h 5291"/>
                <a:gd name="T16" fmla="*/ 8333 w 10000"/>
                <a:gd name="T17" fmla="*/ 917 h 5291"/>
                <a:gd name="T18" fmla="*/ 7999 w 10000"/>
                <a:gd name="T19" fmla="*/ 1071 h 5291"/>
                <a:gd name="T20" fmla="*/ 7669 w 10000"/>
                <a:gd name="T21" fmla="*/ 1202 h 5291"/>
                <a:gd name="T22" fmla="*/ 7333 w 10000"/>
                <a:gd name="T23" fmla="*/ 1325 h 5291"/>
                <a:gd name="T24" fmla="*/ 7000 w 10000"/>
                <a:gd name="T25" fmla="*/ 1440 h 5291"/>
                <a:gd name="T26" fmla="*/ 6673 w 10000"/>
                <a:gd name="T27" fmla="*/ 1538 h 5291"/>
                <a:gd name="T28" fmla="*/ 6340 w 10000"/>
                <a:gd name="T29" fmla="*/ 1636 h 5291"/>
                <a:gd name="T30" fmla="*/ 6013 w 10000"/>
                <a:gd name="T31" fmla="*/ 1719 h 5291"/>
                <a:gd name="T32" fmla="*/ 5686 w 10000"/>
                <a:gd name="T33" fmla="*/ 1784 h 5291"/>
                <a:gd name="T34" fmla="*/ 5359 w 10000"/>
                <a:gd name="T35" fmla="*/ 1850 h 5291"/>
                <a:gd name="T36" fmla="*/ 5036 w 10000"/>
                <a:gd name="T37" fmla="*/ 1906 h 5291"/>
                <a:gd name="T38" fmla="*/ 4717 w 10000"/>
                <a:gd name="T39" fmla="*/ 1948 h 5291"/>
                <a:gd name="T40" fmla="*/ 4396 w 10000"/>
                <a:gd name="T41" fmla="*/ 1980 h 5291"/>
                <a:gd name="T42" fmla="*/ 4079 w 10000"/>
                <a:gd name="T43" fmla="*/ 2013 h 5291"/>
                <a:gd name="T44" fmla="*/ 3766 w 10000"/>
                <a:gd name="T45" fmla="*/ 2029 h 5291"/>
                <a:gd name="T46" fmla="*/ 3454 w 10000"/>
                <a:gd name="T47" fmla="*/ 2046 h 5291"/>
                <a:gd name="T48" fmla="*/ 3145 w 10000"/>
                <a:gd name="T49" fmla="*/ 2053 h 5291"/>
                <a:gd name="T50" fmla="*/ 2839 w 10000"/>
                <a:gd name="T51" fmla="*/ 2046 h 5291"/>
                <a:gd name="T52" fmla="*/ 2537 w 10000"/>
                <a:gd name="T53" fmla="*/ 2046 h 5291"/>
                <a:gd name="T54" fmla="*/ 2238 w 10000"/>
                <a:gd name="T55" fmla="*/ 2029 h 5291"/>
                <a:gd name="T56" fmla="*/ 1943 w 10000"/>
                <a:gd name="T57" fmla="*/ 2004 h 5291"/>
                <a:gd name="T58" fmla="*/ 1653 w 10000"/>
                <a:gd name="T59" fmla="*/ 1980 h 5291"/>
                <a:gd name="T60" fmla="*/ 1368 w 10000"/>
                <a:gd name="T61" fmla="*/ 1955 h 5291"/>
                <a:gd name="T62" fmla="*/ 1085 w 10000"/>
                <a:gd name="T63" fmla="*/ 1915 h 5291"/>
                <a:gd name="T64" fmla="*/ 806 w 10000"/>
                <a:gd name="T65" fmla="*/ 1873 h 5291"/>
                <a:gd name="T66" fmla="*/ 533 w 10000"/>
                <a:gd name="T67" fmla="*/ 1833 h 5291"/>
                <a:gd name="T68" fmla="*/ 0 w 10000"/>
                <a:gd name="T69" fmla="*/ 1726 h 5291"/>
                <a:gd name="T70" fmla="*/ 85 w 10000"/>
                <a:gd name="T71"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Rectangle 10">
              <a:extLst>
                <a:ext uri="{FF2B5EF4-FFF2-40B4-BE49-F238E27FC236}">
                  <a16:creationId xmlns:a16="http://schemas.microsoft.com/office/drawing/2014/main" id="{5DDBF2DF-4AFF-FA22-5913-8F7172B307C8}"/>
                </a:ext>
              </a:extLst>
            </p:cNvPr>
            <p:cNvSpPr/>
            <p:nvPr/>
          </p:nvSpPr>
          <p:spPr>
            <a:xfrm>
              <a:off x="485775" y="4343136"/>
              <a:ext cx="8181975" cy="21131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4">
              <a:extLst>
                <a:ext uri="{FF2B5EF4-FFF2-40B4-BE49-F238E27FC236}">
                  <a16:creationId xmlns:a16="http://schemas.microsoft.com/office/drawing/2014/main" id="{428CF84B-2A98-E10E-A388-B13084774D31}"/>
                </a:ext>
              </a:extLst>
            </p:cNvPr>
            <p:cNvSpPr>
              <a:spLocks/>
            </p:cNvSpPr>
            <p:nvPr/>
          </p:nvSpPr>
          <p:spPr bwMode="gray">
            <a:xfrm>
              <a:off x="485023" y="2854646"/>
              <a:ext cx="8182128" cy="2130508"/>
            </a:xfrm>
            <a:custGeom>
              <a:avLst/>
              <a:gdLst>
                <a:gd name="T0" fmla="*/ 0 w 10000"/>
                <a:gd name="T1" fmla="*/ 0 h 9621"/>
                <a:gd name="T2" fmla="*/ 0 w 10000"/>
                <a:gd name="T3" fmla="*/ 2411 h 9621"/>
                <a:gd name="T4" fmla="*/ 0 w 10000"/>
                <a:gd name="T5" fmla="*/ 9586 h 9621"/>
                <a:gd name="T6" fmla="*/ 0 w 10000"/>
                <a:gd name="T7" fmla="*/ 9621 h 9621"/>
                <a:gd name="T8" fmla="*/ 10000 w 10000"/>
                <a:gd name="T9" fmla="*/ 9585 h 9621"/>
                <a:gd name="T10" fmla="*/ 10000 w 10000"/>
                <a:gd name="T11" fmla="*/ 9586 h 9621"/>
                <a:gd name="T12" fmla="*/ 9990 w 10000"/>
                <a:gd name="T13" fmla="*/ 2411 h 9621"/>
                <a:gd name="T14" fmla="*/ 9990 w 10000"/>
                <a:gd name="T15" fmla="*/ 0 h 9621"/>
                <a:gd name="T16" fmla="*/ 9990 w 10000"/>
                <a:gd name="T17" fmla="*/ 0 h 9621"/>
                <a:gd name="T18" fmla="*/ 9534 w 10000"/>
                <a:gd name="T19" fmla="*/ 253 h 9621"/>
                <a:gd name="T20" fmla="*/ 9084 w 10000"/>
                <a:gd name="T21" fmla="*/ 477 h 9621"/>
                <a:gd name="T22" fmla="*/ 8628 w 10000"/>
                <a:gd name="T23" fmla="*/ 669 h 9621"/>
                <a:gd name="T24" fmla="*/ 8177 w 10000"/>
                <a:gd name="T25" fmla="*/ 847 h 9621"/>
                <a:gd name="T26" fmla="*/ 7726 w 10000"/>
                <a:gd name="T27" fmla="*/ 984 h 9621"/>
                <a:gd name="T28" fmla="*/ 7279 w 10000"/>
                <a:gd name="T29" fmla="*/ 1087 h 9621"/>
                <a:gd name="T30" fmla="*/ 6832 w 10000"/>
                <a:gd name="T31" fmla="*/ 1176 h 9621"/>
                <a:gd name="T32" fmla="*/ 6393 w 10000"/>
                <a:gd name="T33" fmla="*/ 1236 h 9621"/>
                <a:gd name="T34" fmla="*/ 5962 w 10000"/>
                <a:gd name="T35" fmla="*/ 1279 h 9621"/>
                <a:gd name="T36" fmla="*/ 5534 w 10000"/>
                <a:gd name="T37" fmla="*/ 1294 h 9621"/>
                <a:gd name="T38" fmla="*/ 5120 w 10000"/>
                <a:gd name="T39" fmla="*/ 1294 h 9621"/>
                <a:gd name="T40" fmla="*/ 4709 w 10000"/>
                <a:gd name="T41" fmla="*/ 1294 h 9621"/>
                <a:gd name="T42" fmla="*/ 4311 w 10000"/>
                <a:gd name="T43" fmla="*/ 1266 h 9621"/>
                <a:gd name="T44" fmla="*/ 3923 w 10000"/>
                <a:gd name="T45" fmla="*/ 1221 h 9621"/>
                <a:gd name="T46" fmla="*/ 3548 w 10000"/>
                <a:gd name="T47" fmla="*/ 1161 h 9621"/>
                <a:gd name="T48" fmla="*/ 3187 w 10000"/>
                <a:gd name="T49" fmla="*/ 1101 h 9621"/>
                <a:gd name="T50" fmla="*/ 2840 w 10000"/>
                <a:gd name="T51" fmla="*/ 1026 h 9621"/>
                <a:gd name="T52" fmla="*/ 2505 w 10000"/>
                <a:gd name="T53" fmla="*/ 954 h 9621"/>
                <a:gd name="T54" fmla="*/ 2192 w 10000"/>
                <a:gd name="T55" fmla="*/ 865 h 9621"/>
                <a:gd name="T56" fmla="*/ 1889 w 10000"/>
                <a:gd name="T57" fmla="*/ 775 h 9621"/>
                <a:gd name="T58" fmla="*/ 1346 w 10000"/>
                <a:gd name="T59" fmla="*/ 579 h 9621"/>
                <a:gd name="T60" fmla="*/ 882 w 10000"/>
                <a:gd name="T61" fmla="*/ 400 h 9621"/>
                <a:gd name="T62" fmla="*/ 511 w 10000"/>
                <a:gd name="T63" fmla="*/ 253 h 9621"/>
                <a:gd name="T64" fmla="*/ 234 w 10000"/>
                <a:gd name="T65" fmla="*/ 118 h 9621"/>
                <a:gd name="T66" fmla="*/ 0 w 10000"/>
                <a:gd name="T67" fmla="*/ 0 h 9621"/>
                <a:gd name="T68" fmla="*/ 0 w 10000"/>
                <a:gd name="T69" fmla="*/ 0 h 9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
              <a:extLst>
                <a:ext uri="{FF2B5EF4-FFF2-40B4-BE49-F238E27FC236}">
                  <a16:creationId xmlns:a16="http://schemas.microsoft.com/office/drawing/2014/main" id="{4CC0E4DD-9903-E288-A7C0-8AD029500934}"/>
                </a:ext>
              </a:extLst>
            </p:cNvPr>
            <p:cNvSpPr>
              <a:spLocks noEditPoints="1"/>
            </p:cNvSpPr>
            <p:nvPr/>
          </p:nvSpPr>
          <p:spPr bwMode="gray">
            <a:xfrm>
              <a:off x="0" y="-2308"/>
              <a:ext cx="9144000" cy="6858000"/>
            </a:xfrm>
            <a:custGeom>
              <a:avLst/>
              <a:gdLst>
                <a:gd name="T0" fmla="*/ 0 w 5760"/>
                <a:gd name="T1" fmla="*/ 0 h 4320"/>
                <a:gd name="T2" fmla="*/ 0 w 5760"/>
                <a:gd name="T3" fmla="*/ 4320 h 4320"/>
                <a:gd name="T4" fmla="*/ 5760 w 5760"/>
                <a:gd name="T5" fmla="*/ 4320 h 4320"/>
                <a:gd name="T6" fmla="*/ 5760 w 5760"/>
                <a:gd name="T7" fmla="*/ 0 h 4320"/>
                <a:gd name="T8" fmla="*/ 0 w 5760"/>
                <a:gd name="T9" fmla="*/ 0 h 4320"/>
                <a:gd name="T10" fmla="*/ 5444 w 5760"/>
                <a:gd name="T11" fmla="*/ 4004 h 4320"/>
                <a:gd name="T12" fmla="*/ 324 w 5760"/>
                <a:gd name="T13" fmla="*/ 4004 h 4320"/>
                <a:gd name="T14" fmla="*/ 324 w 5760"/>
                <a:gd name="T15" fmla="*/ 324 h 4320"/>
                <a:gd name="T16" fmla="*/ 5444 w 5760"/>
                <a:gd name="T17" fmla="*/ 324 h 4320"/>
                <a:gd name="T18" fmla="*/ 5444 w 5760"/>
                <a:gd name="T19" fmla="*/ 400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5" name="Rectangle 14">
            <a:extLst>
              <a:ext uri="{FF2B5EF4-FFF2-40B4-BE49-F238E27FC236}">
                <a16:creationId xmlns:a16="http://schemas.microsoft.com/office/drawing/2014/main" id="{62F81700-861B-0990-2C0A-6BA5ECFD020B}"/>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1" y="927100"/>
            <a:ext cx="6422004" cy="1653117"/>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1" y="3509006"/>
            <a:ext cx="6422003" cy="2515873"/>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Date Placeholder 3">
            <a:extLst>
              <a:ext uri="{FF2B5EF4-FFF2-40B4-BE49-F238E27FC236}">
                <a16:creationId xmlns:a16="http://schemas.microsoft.com/office/drawing/2014/main" id="{8D4225E2-299C-75ED-4EEB-7D0AC89928D4}"/>
              </a:ext>
            </a:extLst>
          </p:cNvPr>
          <p:cNvSpPr>
            <a:spLocks noGrp="1"/>
          </p:cNvSpPr>
          <p:nvPr>
            <p:ph type="dt" sz="half" idx="10"/>
          </p:nvPr>
        </p:nvSpPr>
        <p:spPr/>
        <p:txBody>
          <a:bodyPr/>
          <a:lstStyle>
            <a:lvl1pPr>
              <a:defRPr/>
            </a:lvl1pPr>
          </a:lstStyle>
          <a:p>
            <a:pPr>
              <a:defRPr/>
            </a:pPr>
            <a:endParaRPr lang="en-US"/>
          </a:p>
        </p:txBody>
      </p:sp>
      <p:sp>
        <p:nvSpPr>
          <p:cNvPr id="17" name="Footer Placeholder 4">
            <a:extLst>
              <a:ext uri="{FF2B5EF4-FFF2-40B4-BE49-F238E27FC236}">
                <a16:creationId xmlns:a16="http://schemas.microsoft.com/office/drawing/2014/main" id="{AE1B035D-F13B-F8F5-AEB6-EB0DAD36E9E6}"/>
              </a:ext>
            </a:extLst>
          </p:cNvPr>
          <p:cNvSpPr>
            <a:spLocks noGrp="1"/>
          </p:cNvSpPr>
          <p:nvPr>
            <p:ph type="ftr" sz="quarter" idx="11"/>
          </p:nvPr>
        </p:nvSpPr>
        <p:spPr/>
        <p:txBody>
          <a:bodyPr/>
          <a:lstStyle>
            <a:lvl1pPr>
              <a:defRPr/>
            </a:lvl1pPr>
          </a:lstStyle>
          <a:p>
            <a:pPr>
              <a:defRPr/>
            </a:pPr>
            <a:endParaRPr lang="en-US"/>
          </a:p>
        </p:txBody>
      </p:sp>
      <p:sp>
        <p:nvSpPr>
          <p:cNvPr id="18" name="Slide Number Placeholder 5">
            <a:extLst>
              <a:ext uri="{FF2B5EF4-FFF2-40B4-BE49-F238E27FC236}">
                <a16:creationId xmlns:a16="http://schemas.microsoft.com/office/drawing/2014/main" id="{1F553DA0-830C-110A-EA06-B8F71275FB23}"/>
              </a:ext>
            </a:extLst>
          </p:cNvPr>
          <p:cNvSpPr>
            <a:spLocks noGrp="1"/>
          </p:cNvSpPr>
          <p:nvPr>
            <p:ph type="sldNum" sz="quarter" idx="12"/>
          </p:nvPr>
        </p:nvSpPr>
        <p:spPr/>
        <p:txBody>
          <a:bodyPr/>
          <a:lstStyle>
            <a:lvl1pPr>
              <a:defRPr/>
            </a:lvl1pPr>
          </a:lstStyle>
          <a:p>
            <a:pPr>
              <a:defRPr/>
            </a:pPr>
            <a:fld id="{65D1E87A-170E-478F-9196-C1D0536672B4}" type="slidenum">
              <a:rPr lang="en-US" altLang="en-US"/>
              <a:pPr>
                <a:defRPr/>
              </a:pPr>
              <a:t>‹#›</a:t>
            </a:fld>
            <a:endParaRPr lang="en-US" altLang="en-US"/>
          </a:p>
        </p:txBody>
      </p:sp>
    </p:spTree>
    <p:extLst>
      <p:ext uri="{BB962C8B-B14F-4D97-AF65-F5344CB8AC3E}">
        <p14:creationId xmlns:p14="http://schemas.microsoft.com/office/powerpoint/2010/main" val="4015098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7">
            <a:extLst>
              <a:ext uri="{FF2B5EF4-FFF2-40B4-BE49-F238E27FC236}">
                <a16:creationId xmlns:a16="http://schemas.microsoft.com/office/drawing/2014/main" id="{5DE70D4C-ABBB-F536-285F-92CABBA44C66}"/>
              </a:ext>
            </a:extLst>
          </p:cNvPr>
          <p:cNvGrpSpPr>
            <a:grpSpLocks/>
          </p:cNvGrpSpPr>
          <p:nvPr/>
        </p:nvGrpSpPr>
        <p:grpSpPr bwMode="auto">
          <a:xfrm>
            <a:off x="0" y="-1588"/>
            <a:ext cx="9144000" cy="6859588"/>
            <a:chOff x="0" y="-2308"/>
            <a:chExt cx="9144000" cy="6860308"/>
          </a:xfrm>
        </p:grpSpPr>
        <p:sp>
          <p:nvSpPr>
            <p:cNvPr id="4" name="Rectangle 3">
              <a:extLst>
                <a:ext uri="{FF2B5EF4-FFF2-40B4-BE49-F238E27FC236}">
                  <a16:creationId xmlns:a16="http://schemas.microsoft.com/office/drawing/2014/main" id="{4AA63EB0-A563-AA06-B01C-682AEF4FA9C0}"/>
                </a:ext>
              </a:extLst>
            </p:cNvPr>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 name="Oval 4">
              <a:extLst>
                <a:ext uri="{FF2B5EF4-FFF2-40B4-BE49-F238E27FC236}">
                  <a16:creationId xmlns:a16="http://schemas.microsoft.com/office/drawing/2014/main" id="{3C6B2BFE-856C-A268-6CDC-D8FB27E69AB4}"/>
                </a:ext>
              </a:extLst>
            </p:cNvPr>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 name="Oval 5">
              <a:extLst>
                <a:ext uri="{FF2B5EF4-FFF2-40B4-BE49-F238E27FC236}">
                  <a16:creationId xmlns:a16="http://schemas.microsoft.com/office/drawing/2014/main" id="{AA64559E-11EB-32B5-49CC-E070B34E9E28}"/>
                </a:ext>
              </a:extLst>
            </p:cNvPr>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0D4339B0-9672-9846-56FE-B95691EA52C6}"/>
                </a:ext>
              </a:extLst>
            </p:cNvPr>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A6175DD7-FB73-C0AD-7EEE-91C79ADDCFA5}"/>
                </a:ext>
              </a:extLst>
            </p:cNvPr>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E00BF53C-5215-6FD8-4873-C502A973C77B}"/>
                </a:ext>
              </a:extLst>
            </p:cNvPr>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a:extLst>
                <a:ext uri="{FF2B5EF4-FFF2-40B4-BE49-F238E27FC236}">
                  <a16:creationId xmlns:a16="http://schemas.microsoft.com/office/drawing/2014/main" id="{E0E160BC-5150-0065-2E92-E76281625562}"/>
                </a:ext>
              </a:extLst>
            </p:cNvPr>
            <p:cNvSpPr>
              <a:spLocks/>
            </p:cNvSpPr>
            <p:nvPr/>
          </p:nvSpPr>
          <p:spPr bwMode="gray">
            <a:xfrm rot="-589932">
              <a:off x="6359946" y="4309201"/>
              <a:ext cx="2377690" cy="317748"/>
            </a:xfrm>
            <a:custGeom>
              <a:avLst/>
              <a:gdLst>
                <a:gd name="T0" fmla="*/ 85 w 10000"/>
                <a:gd name="T1" fmla="*/ 2532 h 5291"/>
                <a:gd name="T2" fmla="*/ 9958 w 10000"/>
                <a:gd name="T3" fmla="*/ 5291 h 5291"/>
                <a:gd name="T4" fmla="*/ 10000 w 10000"/>
                <a:gd name="T5" fmla="*/ 0 h 5291"/>
                <a:gd name="T6" fmla="*/ 10000 w 10000"/>
                <a:gd name="T7" fmla="*/ 0 h 5291"/>
                <a:gd name="T8" fmla="*/ 9667 w 10000"/>
                <a:gd name="T9" fmla="*/ 204 h 5291"/>
                <a:gd name="T10" fmla="*/ 9334 w 10000"/>
                <a:gd name="T11" fmla="*/ 400 h 5291"/>
                <a:gd name="T12" fmla="*/ 9001 w 10000"/>
                <a:gd name="T13" fmla="*/ 590 h 5291"/>
                <a:gd name="T14" fmla="*/ 8667 w 10000"/>
                <a:gd name="T15" fmla="*/ 753 h 5291"/>
                <a:gd name="T16" fmla="*/ 8333 w 10000"/>
                <a:gd name="T17" fmla="*/ 917 h 5291"/>
                <a:gd name="T18" fmla="*/ 7999 w 10000"/>
                <a:gd name="T19" fmla="*/ 1071 h 5291"/>
                <a:gd name="T20" fmla="*/ 7669 w 10000"/>
                <a:gd name="T21" fmla="*/ 1202 h 5291"/>
                <a:gd name="T22" fmla="*/ 7333 w 10000"/>
                <a:gd name="T23" fmla="*/ 1325 h 5291"/>
                <a:gd name="T24" fmla="*/ 7000 w 10000"/>
                <a:gd name="T25" fmla="*/ 1440 h 5291"/>
                <a:gd name="T26" fmla="*/ 6673 w 10000"/>
                <a:gd name="T27" fmla="*/ 1538 h 5291"/>
                <a:gd name="T28" fmla="*/ 6340 w 10000"/>
                <a:gd name="T29" fmla="*/ 1636 h 5291"/>
                <a:gd name="T30" fmla="*/ 6013 w 10000"/>
                <a:gd name="T31" fmla="*/ 1719 h 5291"/>
                <a:gd name="T32" fmla="*/ 5686 w 10000"/>
                <a:gd name="T33" fmla="*/ 1784 h 5291"/>
                <a:gd name="T34" fmla="*/ 5359 w 10000"/>
                <a:gd name="T35" fmla="*/ 1850 h 5291"/>
                <a:gd name="T36" fmla="*/ 5036 w 10000"/>
                <a:gd name="T37" fmla="*/ 1906 h 5291"/>
                <a:gd name="T38" fmla="*/ 4717 w 10000"/>
                <a:gd name="T39" fmla="*/ 1948 h 5291"/>
                <a:gd name="T40" fmla="*/ 4396 w 10000"/>
                <a:gd name="T41" fmla="*/ 1980 h 5291"/>
                <a:gd name="T42" fmla="*/ 4079 w 10000"/>
                <a:gd name="T43" fmla="*/ 2013 h 5291"/>
                <a:gd name="T44" fmla="*/ 3766 w 10000"/>
                <a:gd name="T45" fmla="*/ 2029 h 5291"/>
                <a:gd name="T46" fmla="*/ 3454 w 10000"/>
                <a:gd name="T47" fmla="*/ 2046 h 5291"/>
                <a:gd name="T48" fmla="*/ 3145 w 10000"/>
                <a:gd name="T49" fmla="*/ 2053 h 5291"/>
                <a:gd name="T50" fmla="*/ 2839 w 10000"/>
                <a:gd name="T51" fmla="*/ 2046 h 5291"/>
                <a:gd name="T52" fmla="*/ 2537 w 10000"/>
                <a:gd name="T53" fmla="*/ 2046 h 5291"/>
                <a:gd name="T54" fmla="*/ 2238 w 10000"/>
                <a:gd name="T55" fmla="*/ 2029 h 5291"/>
                <a:gd name="T56" fmla="*/ 1943 w 10000"/>
                <a:gd name="T57" fmla="*/ 2004 h 5291"/>
                <a:gd name="T58" fmla="*/ 1653 w 10000"/>
                <a:gd name="T59" fmla="*/ 1980 h 5291"/>
                <a:gd name="T60" fmla="*/ 1368 w 10000"/>
                <a:gd name="T61" fmla="*/ 1955 h 5291"/>
                <a:gd name="T62" fmla="*/ 1085 w 10000"/>
                <a:gd name="T63" fmla="*/ 1915 h 5291"/>
                <a:gd name="T64" fmla="*/ 806 w 10000"/>
                <a:gd name="T65" fmla="*/ 1873 h 5291"/>
                <a:gd name="T66" fmla="*/ 533 w 10000"/>
                <a:gd name="T67" fmla="*/ 1833 h 5291"/>
                <a:gd name="T68" fmla="*/ 0 w 10000"/>
                <a:gd name="T69" fmla="*/ 1726 h 5291"/>
                <a:gd name="T70" fmla="*/ 85 w 10000"/>
                <a:gd name="T71"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35">
              <a:extLst>
                <a:ext uri="{FF2B5EF4-FFF2-40B4-BE49-F238E27FC236}">
                  <a16:creationId xmlns:a16="http://schemas.microsoft.com/office/drawing/2014/main" id="{1FF31164-C89E-5541-E508-9D2A10C929E5}"/>
                </a:ext>
              </a:extLst>
            </p:cNvPr>
            <p:cNvSpPr>
              <a:spLocks/>
            </p:cNvSpPr>
            <p:nvPr/>
          </p:nvSpPr>
          <p:spPr bwMode="gray">
            <a:xfrm>
              <a:off x="485023" y="4381500"/>
              <a:ext cx="8182128" cy="2130508"/>
            </a:xfrm>
            <a:custGeom>
              <a:avLst/>
              <a:gdLst>
                <a:gd name="T0" fmla="*/ 0 w 10000"/>
                <a:gd name="T1" fmla="*/ 0 h 9621"/>
                <a:gd name="T2" fmla="*/ 0 w 10000"/>
                <a:gd name="T3" fmla="*/ 2411 h 9621"/>
                <a:gd name="T4" fmla="*/ 0 w 10000"/>
                <a:gd name="T5" fmla="*/ 9586 h 9621"/>
                <a:gd name="T6" fmla="*/ 0 w 10000"/>
                <a:gd name="T7" fmla="*/ 9621 h 9621"/>
                <a:gd name="T8" fmla="*/ 10000 w 10000"/>
                <a:gd name="T9" fmla="*/ 9585 h 9621"/>
                <a:gd name="T10" fmla="*/ 10000 w 10000"/>
                <a:gd name="T11" fmla="*/ 9586 h 9621"/>
                <a:gd name="T12" fmla="*/ 9990 w 10000"/>
                <a:gd name="T13" fmla="*/ 2411 h 9621"/>
                <a:gd name="T14" fmla="*/ 9990 w 10000"/>
                <a:gd name="T15" fmla="*/ 0 h 9621"/>
                <a:gd name="T16" fmla="*/ 9990 w 10000"/>
                <a:gd name="T17" fmla="*/ 0 h 9621"/>
                <a:gd name="T18" fmla="*/ 9534 w 10000"/>
                <a:gd name="T19" fmla="*/ 253 h 9621"/>
                <a:gd name="T20" fmla="*/ 9084 w 10000"/>
                <a:gd name="T21" fmla="*/ 477 h 9621"/>
                <a:gd name="T22" fmla="*/ 8628 w 10000"/>
                <a:gd name="T23" fmla="*/ 669 h 9621"/>
                <a:gd name="T24" fmla="*/ 8177 w 10000"/>
                <a:gd name="T25" fmla="*/ 847 h 9621"/>
                <a:gd name="T26" fmla="*/ 7726 w 10000"/>
                <a:gd name="T27" fmla="*/ 984 h 9621"/>
                <a:gd name="T28" fmla="*/ 7279 w 10000"/>
                <a:gd name="T29" fmla="*/ 1087 h 9621"/>
                <a:gd name="T30" fmla="*/ 6832 w 10000"/>
                <a:gd name="T31" fmla="*/ 1176 h 9621"/>
                <a:gd name="T32" fmla="*/ 6393 w 10000"/>
                <a:gd name="T33" fmla="*/ 1236 h 9621"/>
                <a:gd name="T34" fmla="*/ 5962 w 10000"/>
                <a:gd name="T35" fmla="*/ 1279 h 9621"/>
                <a:gd name="T36" fmla="*/ 5534 w 10000"/>
                <a:gd name="T37" fmla="*/ 1294 h 9621"/>
                <a:gd name="T38" fmla="*/ 5120 w 10000"/>
                <a:gd name="T39" fmla="*/ 1294 h 9621"/>
                <a:gd name="T40" fmla="*/ 4709 w 10000"/>
                <a:gd name="T41" fmla="*/ 1294 h 9621"/>
                <a:gd name="T42" fmla="*/ 4311 w 10000"/>
                <a:gd name="T43" fmla="*/ 1266 h 9621"/>
                <a:gd name="T44" fmla="*/ 3923 w 10000"/>
                <a:gd name="T45" fmla="*/ 1221 h 9621"/>
                <a:gd name="T46" fmla="*/ 3548 w 10000"/>
                <a:gd name="T47" fmla="*/ 1161 h 9621"/>
                <a:gd name="T48" fmla="*/ 3187 w 10000"/>
                <a:gd name="T49" fmla="*/ 1101 h 9621"/>
                <a:gd name="T50" fmla="*/ 2840 w 10000"/>
                <a:gd name="T51" fmla="*/ 1026 h 9621"/>
                <a:gd name="T52" fmla="*/ 2505 w 10000"/>
                <a:gd name="T53" fmla="*/ 954 h 9621"/>
                <a:gd name="T54" fmla="*/ 2192 w 10000"/>
                <a:gd name="T55" fmla="*/ 865 h 9621"/>
                <a:gd name="T56" fmla="*/ 1889 w 10000"/>
                <a:gd name="T57" fmla="*/ 775 h 9621"/>
                <a:gd name="T58" fmla="*/ 1346 w 10000"/>
                <a:gd name="T59" fmla="*/ 579 h 9621"/>
                <a:gd name="T60" fmla="*/ 882 w 10000"/>
                <a:gd name="T61" fmla="*/ 400 h 9621"/>
                <a:gd name="T62" fmla="*/ 511 w 10000"/>
                <a:gd name="T63" fmla="*/ 253 h 9621"/>
                <a:gd name="T64" fmla="*/ 234 w 10000"/>
                <a:gd name="T65" fmla="*/ 118 h 9621"/>
                <a:gd name="T66" fmla="*/ 0 w 10000"/>
                <a:gd name="T67" fmla="*/ 0 h 9621"/>
                <a:gd name="T68" fmla="*/ 0 w 10000"/>
                <a:gd name="T69" fmla="*/ 0 h 9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5">
              <a:extLst>
                <a:ext uri="{FF2B5EF4-FFF2-40B4-BE49-F238E27FC236}">
                  <a16:creationId xmlns:a16="http://schemas.microsoft.com/office/drawing/2014/main" id="{DDB629F4-FF6B-8E0D-0086-83EF0A018D0F}"/>
                </a:ext>
              </a:extLst>
            </p:cNvPr>
            <p:cNvSpPr>
              <a:spLocks noEditPoints="1"/>
            </p:cNvSpPr>
            <p:nvPr/>
          </p:nvSpPr>
          <p:spPr bwMode="gray">
            <a:xfrm>
              <a:off x="0" y="-2308"/>
              <a:ext cx="9144000" cy="6858000"/>
            </a:xfrm>
            <a:custGeom>
              <a:avLst/>
              <a:gdLst>
                <a:gd name="T0" fmla="*/ 0 w 5760"/>
                <a:gd name="T1" fmla="*/ 0 h 4320"/>
                <a:gd name="T2" fmla="*/ 0 w 5760"/>
                <a:gd name="T3" fmla="*/ 4320 h 4320"/>
                <a:gd name="T4" fmla="*/ 5760 w 5760"/>
                <a:gd name="T5" fmla="*/ 4320 h 4320"/>
                <a:gd name="T6" fmla="*/ 5760 w 5760"/>
                <a:gd name="T7" fmla="*/ 0 h 4320"/>
                <a:gd name="T8" fmla="*/ 0 w 5760"/>
                <a:gd name="T9" fmla="*/ 0 h 4320"/>
                <a:gd name="T10" fmla="*/ 5444 w 5760"/>
                <a:gd name="T11" fmla="*/ 4004 h 4320"/>
                <a:gd name="T12" fmla="*/ 324 w 5760"/>
                <a:gd name="T13" fmla="*/ 4004 h 4320"/>
                <a:gd name="T14" fmla="*/ 324 w 5760"/>
                <a:gd name="T15" fmla="*/ 324 h 4320"/>
                <a:gd name="T16" fmla="*/ 5444 w 5760"/>
                <a:gd name="T17" fmla="*/ 324 h 4320"/>
                <a:gd name="T18" fmla="*/ 5444 w 5760"/>
                <a:gd name="T19" fmla="*/ 400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3" name="TextBox 12">
            <a:extLst>
              <a:ext uri="{FF2B5EF4-FFF2-40B4-BE49-F238E27FC236}">
                <a16:creationId xmlns:a16="http://schemas.microsoft.com/office/drawing/2014/main" id="{BC890F62-C530-E3A1-8548-4CCEC9E44E1E}"/>
              </a:ext>
            </a:extLst>
          </p:cNvPr>
          <p:cNvSpPr txBox="1"/>
          <p:nvPr/>
        </p:nvSpPr>
        <p:spPr>
          <a:xfrm>
            <a:off x="644525" y="654050"/>
            <a:ext cx="601663" cy="1323975"/>
          </a:xfrm>
          <a:prstGeom prst="rect">
            <a:avLst/>
          </a:prstGeom>
          <a:noFill/>
        </p:spPr>
        <p:txBody>
          <a:bodyPr>
            <a:spAutoFit/>
          </a:bodyPr>
          <a:lstStyle>
            <a:defPPr>
              <a:defRPr lang="en-US"/>
            </a:defPPr>
            <a:lvl1pPr algn="r">
              <a:defRPr sz="12200" b="0" i="0">
                <a:solidFill>
                  <a:schemeClr val="accent1"/>
                </a:solidFill>
                <a:latin typeface="Arial"/>
                <a:cs typeface="Arial"/>
              </a:defRPr>
            </a:lvl1pPr>
          </a:lstStyle>
          <a:p>
            <a:pPr eaLnBrk="1" fontAlgn="auto" hangingPunct="1">
              <a:spcBef>
                <a:spcPts val="0"/>
              </a:spcBef>
              <a:spcAft>
                <a:spcPts val="0"/>
              </a:spcAft>
              <a:defRPr/>
            </a:pPr>
            <a:r>
              <a:rPr lang="en-US" sz="8000" dirty="0"/>
              <a:t>“</a:t>
            </a:r>
          </a:p>
        </p:txBody>
      </p:sp>
      <p:sp>
        <p:nvSpPr>
          <p:cNvPr id="14" name="TextBox 13">
            <a:extLst>
              <a:ext uri="{FF2B5EF4-FFF2-40B4-BE49-F238E27FC236}">
                <a16:creationId xmlns:a16="http://schemas.microsoft.com/office/drawing/2014/main" id="{7CFEE05D-B1F7-1F33-E80B-97C812061643}"/>
              </a:ext>
            </a:extLst>
          </p:cNvPr>
          <p:cNvSpPr txBox="1"/>
          <p:nvPr/>
        </p:nvSpPr>
        <p:spPr>
          <a:xfrm>
            <a:off x="7227888" y="2900363"/>
            <a:ext cx="538162" cy="1323975"/>
          </a:xfrm>
          <a:prstGeom prst="rect">
            <a:avLst/>
          </a:prstGeom>
          <a:noFill/>
        </p:spPr>
        <p:txBody>
          <a:bodyPr>
            <a:spAutoFit/>
          </a:bodyPr>
          <a:lstStyle>
            <a:defPPr>
              <a:defRPr lang="en-US"/>
            </a:defPPr>
            <a:lvl1pPr algn="r">
              <a:defRPr sz="12200" b="0" i="0">
                <a:solidFill>
                  <a:schemeClr val="accent1"/>
                </a:solidFill>
                <a:latin typeface="Arial"/>
                <a:cs typeface="Arial"/>
              </a:defRPr>
            </a:lvl1pPr>
          </a:lstStyle>
          <a:p>
            <a:pPr eaLnBrk="1" fontAlgn="auto" hangingPunct="1">
              <a:spcBef>
                <a:spcPts val="0"/>
              </a:spcBef>
              <a:spcAft>
                <a:spcPts val="0"/>
              </a:spcAft>
              <a:defRPr/>
            </a:pPr>
            <a:r>
              <a:rPr lang="en-US" sz="8000" dirty="0"/>
              <a:t>”</a:t>
            </a:r>
          </a:p>
        </p:txBody>
      </p:sp>
      <p:sp>
        <p:nvSpPr>
          <p:cNvPr id="15" name="Rectangle 14">
            <a:extLst>
              <a:ext uri="{FF2B5EF4-FFF2-40B4-BE49-F238E27FC236}">
                <a16:creationId xmlns:a16="http://schemas.microsoft.com/office/drawing/2014/main" id="{D6C5C3DE-7ABC-CCD4-1820-18A801DA950E}"/>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28059" y="914401"/>
            <a:ext cx="6160385" cy="2894878"/>
          </a:xfrm>
        </p:spPr>
        <p:txBody>
          <a:bodyP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a:xfrm>
            <a:off x="1387279" y="3814473"/>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Date Placeholder 3">
            <a:extLst>
              <a:ext uri="{FF2B5EF4-FFF2-40B4-BE49-F238E27FC236}">
                <a16:creationId xmlns:a16="http://schemas.microsoft.com/office/drawing/2014/main" id="{30B3BCE0-3F88-793A-355F-E4C3FF4993A9}"/>
              </a:ext>
            </a:extLst>
          </p:cNvPr>
          <p:cNvSpPr>
            <a:spLocks noGrp="1"/>
          </p:cNvSpPr>
          <p:nvPr>
            <p:ph type="dt" sz="half" idx="14"/>
          </p:nvPr>
        </p:nvSpPr>
        <p:spPr/>
        <p:txBody>
          <a:bodyPr/>
          <a:lstStyle>
            <a:lvl1pPr>
              <a:defRPr sz="900"/>
            </a:lvl1pPr>
          </a:lstStyle>
          <a:p>
            <a:pPr>
              <a:defRPr/>
            </a:pPr>
            <a:endParaRPr lang="en-US"/>
          </a:p>
        </p:txBody>
      </p:sp>
      <p:sp>
        <p:nvSpPr>
          <p:cNvPr id="19" name="Footer Placeholder 4">
            <a:extLst>
              <a:ext uri="{FF2B5EF4-FFF2-40B4-BE49-F238E27FC236}">
                <a16:creationId xmlns:a16="http://schemas.microsoft.com/office/drawing/2014/main" id="{3EF1F160-EC4A-30C9-D91D-5411E25F5364}"/>
              </a:ext>
            </a:extLst>
          </p:cNvPr>
          <p:cNvSpPr>
            <a:spLocks noGrp="1"/>
          </p:cNvSpPr>
          <p:nvPr>
            <p:ph type="ftr" sz="quarter" idx="15"/>
          </p:nvPr>
        </p:nvSpPr>
        <p:spPr/>
        <p:txBody>
          <a:bodyPr/>
          <a:lstStyle>
            <a:lvl1pPr>
              <a:defRPr sz="900"/>
            </a:lvl1pPr>
          </a:lstStyle>
          <a:p>
            <a:pPr>
              <a:defRPr/>
            </a:pPr>
            <a:endParaRPr lang="en-US"/>
          </a:p>
        </p:txBody>
      </p:sp>
      <p:sp>
        <p:nvSpPr>
          <p:cNvPr id="20" name="Slide Number Placeholder 5">
            <a:extLst>
              <a:ext uri="{FF2B5EF4-FFF2-40B4-BE49-F238E27FC236}">
                <a16:creationId xmlns:a16="http://schemas.microsoft.com/office/drawing/2014/main" id="{4A0AF01F-2BF1-A21B-5BCC-4C4900CABB75}"/>
              </a:ext>
            </a:extLst>
          </p:cNvPr>
          <p:cNvSpPr>
            <a:spLocks noGrp="1"/>
          </p:cNvSpPr>
          <p:nvPr>
            <p:ph type="sldNum" sz="quarter" idx="16"/>
          </p:nvPr>
        </p:nvSpPr>
        <p:spPr/>
        <p:txBody>
          <a:bodyPr/>
          <a:lstStyle>
            <a:lvl1pPr>
              <a:defRPr/>
            </a:lvl1pPr>
          </a:lstStyle>
          <a:p>
            <a:pPr>
              <a:defRPr/>
            </a:pPr>
            <a:fld id="{07672E00-464D-47E9-93A7-5DA7E554F626}" type="slidenum">
              <a:rPr lang="en-US" altLang="en-US"/>
              <a:pPr>
                <a:defRPr/>
              </a:pPr>
              <a:t>‹#›</a:t>
            </a:fld>
            <a:endParaRPr lang="en-US" altLang="en-US"/>
          </a:p>
        </p:txBody>
      </p:sp>
    </p:spTree>
    <p:extLst>
      <p:ext uri="{BB962C8B-B14F-4D97-AF65-F5344CB8AC3E}">
        <p14:creationId xmlns:p14="http://schemas.microsoft.com/office/powerpoint/2010/main" val="401408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id="{CF66244E-796E-8B0D-4743-2DC5EFBDC754}"/>
              </a:ext>
            </a:extLst>
          </p:cNvPr>
          <p:cNvGrpSpPr>
            <a:grpSpLocks/>
          </p:cNvGrpSpPr>
          <p:nvPr/>
        </p:nvGrpSpPr>
        <p:grpSpPr bwMode="auto">
          <a:xfrm>
            <a:off x="0" y="-1588"/>
            <a:ext cx="9144000" cy="6859588"/>
            <a:chOff x="0" y="-2308"/>
            <a:chExt cx="9144000" cy="6860308"/>
          </a:xfrm>
        </p:grpSpPr>
        <p:sp>
          <p:nvSpPr>
            <p:cNvPr id="5" name="Rectangle 4">
              <a:extLst>
                <a:ext uri="{FF2B5EF4-FFF2-40B4-BE49-F238E27FC236}">
                  <a16:creationId xmlns:a16="http://schemas.microsoft.com/office/drawing/2014/main" id="{6372F41D-B318-8FD9-521D-D551157913E2}"/>
                </a:ext>
              </a:extLst>
            </p:cNvPr>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56B647A1-F600-F834-A996-8F94D07D5027}"/>
                </a:ext>
              </a:extLst>
            </p:cNvPr>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46BFC3C3-3569-9392-AAB1-5FD52751B643}"/>
                </a:ext>
              </a:extLst>
            </p:cNvPr>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3F40AA7E-AA22-F5C8-E220-AAD95FAA19CB}"/>
                </a:ext>
              </a:extLst>
            </p:cNvPr>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FF988281-DC62-828A-B104-D2BCD16A17DD}"/>
                </a:ext>
              </a:extLst>
            </p:cNvPr>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984D4DE1-27E9-6037-05A9-773DA9F86FA6}"/>
                </a:ext>
              </a:extLst>
            </p:cNvPr>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a:extLst>
                <a:ext uri="{FF2B5EF4-FFF2-40B4-BE49-F238E27FC236}">
                  <a16:creationId xmlns:a16="http://schemas.microsoft.com/office/drawing/2014/main" id="{F809F37B-73A0-5710-849E-81AC3CA08229}"/>
                </a:ext>
              </a:extLst>
            </p:cNvPr>
            <p:cNvSpPr>
              <a:spLocks/>
            </p:cNvSpPr>
            <p:nvPr/>
          </p:nvSpPr>
          <p:spPr bwMode="gray">
            <a:xfrm rot="-589932">
              <a:off x="6359946" y="4311243"/>
              <a:ext cx="2377690" cy="317748"/>
            </a:xfrm>
            <a:custGeom>
              <a:avLst/>
              <a:gdLst>
                <a:gd name="T0" fmla="*/ 85 w 10000"/>
                <a:gd name="T1" fmla="*/ 2532 h 5291"/>
                <a:gd name="T2" fmla="*/ 9958 w 10000"/>
                <a:gd name="T3" fmla="*/ 5291 h 5291"/>
                <a:gd name="T4" fmla="*/ 10000 w 10000"/>
                <a:gd name="T5" fmla="*/ 0 h 5291"/>
                <a:gd name="T6" fmla="*/ 10000 w 10000"/>
                <a:gd name="T7" fmla="*/ 0 h 5291"/>
                <a:gd name="T8" fmla="*/ 9667 w 10000"/>
                <a:gd name="T9" fmla="*/ 204 h 5291"/>
                <a:gd name="T10" fmla="*/ 9334 w 10000"/>
                <a:gd name="T11" fmla="*/ 400 h 5291"/>
                <a:gd name="T12" fmla="*/ 9001 w 10000"/>
                <a:gd name="T13" fmla="*/ 590 h 5291"/>
                <a:gd name="T14" fmla="*/ 8667 w 10000"/>
                <a:gd name="T15" fmla="*/ 753 h 5291"/>
                <a:gd name="T16" fmla="*/ 8333 w 10000"/>
                <a:gd name="T17" fmla="*/ 917 h 5291"/>
                <a:gd name="T18" fmla="*/ 7999 w 10000"/>
                <a:gd name="T19" fmla="*/ 1071 h 5291"/>
                <a:gd name="T20" fmla="*/ 7669 w 10000"/>
                <a:gd name="T21" fmla="*/ 1202 h 5291"/>
                <a:gd name="T22" fmla="*/ 7333 w 10000"/>
                <a:gd name="T23" fmla="*/ 1325 h 5291"/>
                <a:gd name="T24" fmla="*/ 7000 w 10000"/>
                <a:gd name="T25" fmla="*/ 1440 h 5291"/>
                <a:gd name="T26" fmla="*/ 6673 w 10000"/>
                <a:gd name="T27" fmla="*/ 1538 h 5291"/>
                <a:gd name="T28" fmla="*/ 6340 w 10000"/>
                <a:gd name="T29" fmla="*/ 1636 h 5291"/>
                <a:gd name="T30" fmla="*/ 6013 w 10000"/>
                <a:gd name="T31" fmla="*/ 1719 h 5291"/>
                <a:gd name="T32" fmla="*/ 5686 w 10000"/>
                <a:gd name="T33" fmla="*/ 1784 h 5291"/>
                <a:gd name="T34" fmla="*/ 5359 w 10000"/>
                <a:gd name="T35" fmla="*/ 1850 h 5291"/>
                <a:gd name="T36" fmla="*/ 5036 w 10000"/>
                <a:gd name="T37" fmla="*/ 1906 h 5291"/>
                <a:gd name="T38" fmla="*/ 4717 w 10000"/>
                <a:gd name="T39" fmla="*/ 1948 h 5291"/>
                <a:gd name="T40" fmla="*/ 4396 w 10000"/>
                <a:gd name="T41" fmla="*/ 1980 h 5291"/>
                <a:gd name="T42" fmla="*/ 4079 w 10000"/>
                <a:gd name="T43" fmla="*/ 2013 h 5291"/>
                <a:gd name="T44" fmla="*/ 3766 w 10000"/>
                <a:gd name="T45" fmla="*/ 2029 h 5291"/>
                <a:gd name="T46" fmla="*/ 3454 w 10000"/>
                <a:gd name="T47" fmla="*/ 2046 h 5291"/>
                <a:gd name="T48" fmla="*/ 3145 w 10000"/>
                <a:gd name="T49" fmla="*/ 2053 h 5291"/>
                <a:gd name="T50" fmla="*/ 2839 w 10000"/>
                <a:gd name="T51" fmla="*/ 2046 h 5291"/>
                <a:gd name="T52" fmla="*/ 2537 w 10000"/>
                <a:gd name="T53" fmla="*/ 2046 h 5291"/>
                <a:gd name="T54" fmla="*/ 2238 w 10000"/>
                <a:gd name="T55" fmla="*/ 2029 h 5291"/>
                <a:gd name="T56" fmla="*/ 1943 w 10000"/>
                <a:gd name="T57" fmla="*/ 2004 h 5291"/>
                <a:gd name="T58" fmla="*/ 1653 w 10000"/>
                <a:gd name="T59" fmla="*/ 1980 h 5291"/>
                <a:gd name="T60" fmla="*/ 1368 w 10000"/>
                <a:gd name="T61" fmla="*/ 1955 h 5291"/>
                <a:gd name="T62" fmla="*/ 1085 w 10000"/>
                <a:gd name="T63" fmla="*/ 1915 h 5291"/>
                <a:gd name="T64" fmla="*/ 806 w 10000"/>
                <a:gd name="T65" fmla="*/ 1873 h 5291"/>
                <a:gd name="T66" fmla="*/ 533 w 10000"/>
                <a:gd name="T67" fmla="*/ 1833 h 5291"/>
                <a:gd name="T68" fmla="*/ 0 w 10000"/>
                <a:gd name="T69" fmla="*/ 1726 h 5291"/>
                <a:gd name="T70" fmla="*/ 85 w 10000"/>
                <a:gd name="T71"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
              <a:extLst>
                <a:ext uri="{FF2B5EF4-FFF2-40B4-BE49-F238E27FC236}">
                  <a16:creationId xmlns:a16="http://schemas.microsoft.com/office/drawing/2014/main" id="{7F33001C-DE20-8CB4-244E-702A168578D2}"/>
                </a:ext>
              </a:extLst>
            </p:cNvPr>
            <p:cNvSpPr>
              <a:spLocks/>
            </p:cNvSpPr>
            <p:nvPr/>
          </p:nvSpPr>
          <p:spPr bwMode="gray">
            <a:xfrm>
              <a:off x="485023" y="4381500"/>
              <a:ext cx="8182128" cy="2130508"/>
            </a:xfrm>
            <a:custGeom>
              <a:avLst/>
              <a:gdLst>
                <a:gd name="T0" fmla="*/ 0 w 10000"/>
                <a:gd name="T1" fmla="*/ 0 h 9621"/>
                <a:gd name="T2" fmla="*/ 0 w 10000"/>
                <a:gd name="T3" fmla="*/ 2411 h 9621"/>
                <a:gd name="T4" fmla="*/ 0 w 10000"/>
                <a:gd name="T5" fmla="*/ 9586 h 9621"/>
                <a:gd name="T6" fmla="*/ 0 w 10000"/>
                <a:gd name="T7" fmla="*/ 9621 h 9621"/>
                <a:gd name="T8" fmla="*/ 10000 w 10000"/>
                <a:gd name="T9" fmla="*/ 9585 h 9621"/>
                <a:gd name="T10" fmla="*/ 10000 w 10000"/>
                <a:gd name="T11" fmla="*/ 9586 h 9621"/>
                <a:gd name="T12" fmla="*/ 9990 w 10000"/>
                <a:gd name="T13" fmla="*/ 2411 h 9621"/>
                <a:gd name="T14" fmla="*/ 9990 w 10000"/>
                <a:gd name="T15" fmla="*/ 0 h 9621"/>
                <a:gd name="T16" fmla="*/ 9990 w 10000"/>
                <a:gd name="T17" fmla="*/ 0 h 9621"/>
                <a:gd name="T18" fmla="*/ 9534 w 10000"/>
                <a:gd name="T19" fmla="*/ 253 h 9621"/>
                <a:gd name="T20" fmla="*/ 9084 w 10000"/>
                <a:gd name="T21" fmla="*/ 477 h 9621"/>
                <a:gd name="T22" fmla="*/ 8628 w 10000"/>
                <a:gd name="T23" fmla="*/ 669 h 9621"/>
                <a:gd name="T24" fmla="*/ 8177 w 10000"/>
                <a:gd name="T25" fmla="*/ 847 h 9621"/>
                <a:gd name="T26" fmla="*/ 7726 w 10000"/>
                <a:gd name="T27" fmla="*/ 984 h 9621"/>
                <a:gd name="T28" fmla="*/ 7279 w 10000"/>
                <a:gd name="T29" fmla="*/ 1087 h 9621"/>
                <a:gd name="T30" fmla="*/ 6832 w 10000"/>
                <a:gd name="T31" fmla="*/ 1176 h 9621"/>
                <a:gd name="T32" fmla="*/ 6393 w 10000"/>
                <a:gd name="T33" fmla="*/ 1236 h 9621"/>
                <a:gd name="T34" fmla="*/ 5962 w 10000"/>
                <a:gd name="T35" fmla="*/ 1279 h 9621"/>
                <a:gd name="T36" fmla="*/ 5534 w 10000"/>
                <a:gd name="T37" fmla="*/ 1294 h 9621"/>
                <a:gd name="T38" fmla="*/ 5120 w 10000"/>
                <a:gd name="T39" fmla="*/ 1294 h 9621"/>
                <a:gd name="T40" fmla="*/ 4709 w 10000"/>
                <a:gd name="T41" fmla="*/ 1294 h 9621"/>
                <a:gd name="T42" fmla="*/ 4311 w 10000"/>
                <a:gd name="T43" fmla="*/ 1266 h 9621"/>
                <a:gd name="T44" fmla="*/ 3923 w 10000"/>
                <a:gd name="T45" fmla="*/ 1221 h 9621"/>
                <a:gd name="T46" fmla="*/ 3548 w 10000"/>
                <a:gd name="T47" fmla="*/ 1161 h 9621"/>
                <a:gd name="T48" fmla="*/ 3187 w 10000"/>
                <a:gd name="T49" fmla="*/ 1101 h 9621"/>
                <a:gd name="T50" fmla="*/ 2840 w 10000"/>
                <a:gd name="T51" fmla="*/ 1026 h 9621"/>
                <a:gd name="T52" fmla="*/ 2505 w 10000"/>
                <a:gd name="T53" fmla="*/ 954 h 9621"/>
                <a:gd name="T54" fmla="*/ 2192 w 10000"/>
                <a:gd name="T55" fmla="*/ 865 h 9621"/>
                <a:gd name="T56" fmla="*/ 1889 w 10000"/>
                <a:gd name="T57" fmla="*/ 775 h 9621"/>
                <a:gd name="T58" fmla="*/ 1346 w 10000"/>
                <a:gd name="T59" fmla="*/ 579 h 9621"/>
                <a:gd name="T60" fmla="*/ 882 w 10000"/>
                <a:gd name="T61" fmla="*/ 400 h 9621"/>
                <a:gd name="T62" fmla="*/ 511 w 10000"/>
                <a:gd name="T63" fmla="*/ 253 h 9621"/>
                <a:gd name="T64" fmla="*/ 234 w 10000"/>
                <a:gd name="T65" fmla="*/ 118 h 9621"/>
                <a:gd name="T66" fmla="*/ 0 w 10000"/>
                <a:gd name="T67" fmla="*/ 0 h 9621"/>
                <a:gd name="T68" fmla="*/ 0 w 10000"/>
                <a:gd name="T69" fmla="*/ 0 h 9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5">
              <a:extLst>
                <a:ext uri="{FF2B5EF4-FFF2-40B4-BE49-F238E27FC236}">
                  <a16:creationId xmlns:a16="http://schemas.microsoft.com/office/drawing/2014/main" id="{2BC049F0-ED01-270D-429B-982888666383}"/>
                </a:ext>
              </a:extLst>
            </p:cNvPr>
            <p:cNvSpPr>
              <a:spLocks noEditPoints="1"/>
            </p:cNvSpPr>
            <p:nvPr/>
          </p:nvSpPr>
          <p:spPr bwMode="gray">
            <a:xfrm>
              <a:off x="0" y="-2308"/>
              <a:ext cx="9144000" cy="6858000"/>
            </a:xfrm>
            <a:custGeom>
              <a:avLst/>
              <a:gdLst>
                <a:gd name="T0" fmla="*/ 0 w 5760"/>
                <a:gd name="T1" fmla="*/ 0 h 4320"/>
                <a:gd name="T2" fmla="*/ 0 w 5760"/>
                <a:gd name="T3" fmla="*/ 4320 h 4320"/>
                <a:gd name="T4" fmla="*/ 5760 w 5760"/>
                <a:gd name="T5" fmla="*/ 4320 h 4320"/>
                <a:gd name="T6" fmla="*/ 5760 w 5760"/>
                <a:gd name="T7" fmla="*/ 0 h 4320"/>
                <a:gd name="T8" fmla="*/ 0 w 5760"/>
                <a:gd name="T9" fmla="*/ 0 h 4320"/>
                <a:gd name="T10" fmla="*/ 5444 w 5760"/>
                <a:gd name="T11" fmla="*/ 4004 h 4320"/>
                <a:gd name="T12" fmla="*/ 324 w 5760"/>
                <a:gd name="T13" fmla="*/ 4004 h 4320"/>
                <a:gd name="T14" fmla="*/ 324 w 5760"/>
                <a:gd name="T15" fmla="*/ 324 h 4320"/>
                <a:gd name="T16" fmla="*/ 5444 w 5760"/>
                <a:gd name="T17" fmla="*/ 324 h 4320"/>
                <a:gd name="T18" fmla="*/ 5444 w 5760"/>
                <a:gd name="T19" fmla="*/ 400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4" name="Rectangle 13">
            <a:extLst>
              <a:ext uri="{FF2B5EF4-FFF2-40B4-BE49-F238E27FC236}">
                <a16:creationId xmlns:a16="http://schemas.microsoft.com/office/drawing/2014/main" id="{342AC424-17B7-4519-D824-394DD8751E26}"/>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1" y="2057399"/>
            <a:ext cx="6422004" cy="209550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159399"/>
            <a:ext cx="6422004" cy="860400"/>
          </a:xfrm>
        </p:spPr>
        <p:txBody>
          <a:bodyPr/>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5" name="Date Placeholder 3">
            <a:extLst>
              <a:ext uri="{FF2B5EF4-FFF2-40B4-BE49-F238E27FC236}">
                <a16:creationId xmlns:a16="http://schemas.microsoft.com/office/drawing/2014/main" id="{FBB905FC-42C2-3D97-A0F5-DEBB69CEC7EE}"/>
              </a:ext>
            </a:extLst>
          </p:cNvPr>
          <p:cNvSpPr>
            <a:spLocks noGrp="1"/>
          </p:cNvSpPr>
          <p:nvPr>
            <p:ph type="dt" sz="half" idx="10"/>
          </p:nvPr>
        </p:nvSpPr>
        <p:spPr/>
        <p:txBody>
          <a:bodyPr/>
          <a:lstStyle>
            <a:lvl1pPr>
              <a:defRPr/>
            </a:lvl1pPr>
          </a:lstStyle>
          <a:p>
            <a:pPr>
              <a:defRPr/>
            </a:pPr>
            <a:endParaRPr lang="en-US"/>
          </a:p>
        </p:txBody>
      </p:sp>
      <p:sp>
        <p:nvSpPr>
          <p:cNvPr id="16" name="Footer Placeholder 4">
            <a:extLst>
              <a:ext uri="{FF2B5EF4-FFF2-40B4-BE49-F238E27FC236}">
                <a16:creationId xmlns:a16="http://schemas.microsoft.com/office/drawing/2014/main" id="{69F84380-BD89-2F56-412A-1E73A24D18AB}"/>
              </a:ext>
            </a:extLst>
          </p:cNvPr>
          <p:cNvSpPr>
            <a:spLocks noGrp="1"/>
          </p:cNvSpPr>
          <p:nvPr>
            <p:ph type="ftr" sz="quarter" idx="11"/>
          </p:nvPr>
        </p:nvSpPr>
        <p:spPr/>
        <p:txBody>
          <a:bodyPr/>
          <a:lstStyle>
            <a:lvl1pPr>
              <a:defRPr/>
            </a:lvl1pPr>
          </a:lstStyle>
          <a:p>
            <a:pPr>
              <a:defRPr/>
            </a:pPr>
            <a:endParaRPr lang="en-US"/>
          </a:p>
        </p:txBody>
      </p:sp>
      <p:sp>
        <p:nvSpPr>
          <p:cNvPr id="17" name="Slide Number Placeholder 5">
            <a:extLst>
              <a:ext uri="{FF2B5EF4-FFF2-40B4-BE49-F238E27FC236}">
                <a16:creationId xmlns:a16="http://schemas.microsoft.com/office/drawing/2014/main" id="{E2011D68-F907-B8D9-ED46-9B6E5CDB686F}"/>
              </a:ext>
            </a:extLst>
          </p:cNvPr>
          <p:cNvSpPr>
            <a:spLocks noGrp="1"/>
          </p:cNvSpPr>
          <p:nvPr>
            <p:ph type="sldNum" sz="quarter" idx="12"/>
          </p:nvPr>
        </p:nvSpPr>
        <p:spPr/>
        <p:txBody>
          <a:bodyPr/>
          <a:lstStyle>
            <a:lvl1pPr>
              <a:defRPr/>
            </a:lvl1pPr>
          </a:lstStyle>
          <a:p>
            <a:pPr>
              <a:defRPr/>
            </a:pPr>
            <a:fld id="{F0AF26D9-282E-4D9E-B744-C5CED24D11D3}" type="slidenum">
              <a:rPr lang="en-US" altLang="en-US"/>
              <a:pPr>
                <a:defRPr/>
              </a:pPr>
              <a:t>‹#›</a:t>
            </a:fld>
            <a:endParaRPr lang="en-US" altLang="en-US"/>
          </a:p>
        </p:txBody>
      </p:sp>
    </p:spTree>
    <p:extLst>
      <p:ext uri="{BB962C8B-B14F-4D97-AF65-F5344CB8AC3E}">
        <p14:creationId xmlns:p14="http://schemas.microsoft.com/office/powerpoint/2010/main" val="175178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991DAB2-231B-EE31-0C10-008AB88A92DF}"/>
              </a:ext>
            </a:extLst>
          </p:cNvPr>
          <p:cNvCxnSpPr/>
          <p:nvPr/>
        </p:nvCxnSpPr>
        <p:spPr>
          <a:xfrm>
            <a:off x="3294063"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8B856BDF-559D-EA3D-91CF-497D3A7D932C}"/>
              </a:ext>
            </a:extLst>
          </p:cNvPr>
          <p:cNvCxnSpPr/>
          <p:nvPr/>
        </p:nvCxnSpPr>
        <p:spPr>
          <a:xfrm>
            <a:off x="5849938"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68884" y="927101"/>
            <a:ext cx="6423592"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8884" y="2489199"/>
            <a:ext cx="2310988"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8884" y="3147164"/>
            <a:ext cx="2310988" cy="2877715"/>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8471" y="2489201"/>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2" y="3147164"/>
            <a:ext cx="2326750" cy="2888366"/>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0" y="2489200"/>
            <a:ext cx="2313740"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3820" y="3147162"/>
            <a:ext cx="2313739" cy="2888368"/>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CB86A22E-5533-1486-BD26-64328271005B}"/>
              </a:ext>
            </a:extLst>
          </p:cNvPr>
          <p:cNvSpPr>
            <a:spLocks noGrp="1"/>
          </p:cNvSpPr>
          <p:nvPr>
            <p:ph type="dt" sz="half" idx="18"/>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8D59332A-9ABC-09D7-0176-6EE8FE8BDD20}"/>
              </a:ext>
            </a:extLst>
          </p:cNvPr>
          <p:cNvSpPr>
            <a:spLocks noGrp="1"/>
          </p:cNvSpPr>
          <p:nvPr>
            <p:ph type="ftr" sz="quarter" idx="19"/>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9DF84299-904D-BE89-9BE7-E135C0D68546}"/>
              </a:ext>
            </a:extLst>
          </p:cNvPr>
          <p:cNvSpPr>
            <a:spLocks noGrp="1"/>
          </p:cNvSpPr>
          <p:nvPr>
            <p:ph type="sldNum" sz="quarter" idx="20"/>
          </p:nvPr>
        </p:nvSpPr>
        <p:spPr/>
        <p:txBody>
          <a:bodyPr/>
          <a:lstStyle>
            <a:lvl1pPr>
              <a:defRPr/>
            </a:lvl1pPr>
          </a:lstStyle>
          <a:p>
            <a:pPr>
              <a:defRPr/>
            </a:pPr>
            <a:fld id="{FDB76512-FCF2-46BE-A553-F3D40D099F95}" type="slidenum">
              <a:rPr lang="en-US" altLang="en-US"/>
              <a:pPr>
                <a:defRPr/>
              </a:pPr>
              <a:t>‹#›</a:t>
            </a:fld>
            <a:endParaRPr lang="en-US" altLang="en-US"/>
          </a:p>
        </p:txBody>
      </p:sp>
    </p:spTree>
    <p:extLst>
      <p:ext uri="{BB962C8B-B14F-4D97-AF65-F5344CB8AC3E}">
        <p14:creationId xmlns:p14="http://schemas.microsoft.com/office/powerpoint/2010/main" val="337189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0977D8B-7897-E5F6-B945-5315221BE487}"/>
              </a:ext>
            </a:extLst>
          </p:cNvPr>
          <p:cNvCxnSpPr/>
          <p:nvPr/>
        </p:nvCxnSpPr>
        <p:spPr>
          <a:xfrm>
            <a:off x="3289300"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46822AFE-EABC-8C65-9CF7-25817BEFAA57}"/>
              </a:ext>
            </a:extLst>
          </p:cNvPr>
          <p:cNvCxnSpPr/>
          <p:nvPr/>
        </p:nvCxnSpPr>
        <p:spPr>
          <a:xfrm>
            <a:off x="5849938"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66441" y="936973"/>
            <a:ext cx="6423592" cy="699992"/>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39" y="4188546"/>
            <a:ext cx="2314064" cy="64901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3" name="Text Placeholder 3"/>
          <p:cNvSpPr>
            <a:spLocks noGrp="1"/>
          </p:cNvSpPr>
          <p:nvPr>
            <p:ph type="body" sz="half" idx="18"/>
          </p:nvPr>
        </p:nvSpPr>
        <p:spPr>
          <a:xfrm>
            <a:off x="866438" y="4837558"/>
            <a:ext cx="2309280" cy="118732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4317" y="4188546"/>
            <a:ext cx="233090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16"/>
          </p:nvPr>
        </p:nvSpPr>
        <p:spPr>
          <a:xfrm>
            <a:off x="3550622" y="2489200"/>
            <a:ext cx="2025182"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3404317" y="4846509"/>
            <a:ext cx="2330904" cy="117837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0" y="4184814"/>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17"/>
          </p:nvPr>
        </p:nvSpPr>
        <p:spPr>
          <a:xfrm>
            <a:off x="6104945" y="2489200"/>
            <a:ext cx="2018839"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5963820" y="4846510"/>
            <a:ext cx="2299492" cy="1189020"/>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0735F831-AC90-5649-A518-FDE38C5BD14E}"/>
              </a:ext>
            </a:extLst>
          </p:cNvPr>
          <p:cNvSpPr>
            <a:spLocks noGrp="1"/>
          </p:cNvSpPr>
          <p:nvPr>
            <p:ph type="dt" sz="half" idx="21"/>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2A0B315A-2C9A-D841-1467-07CA865506B1}"/>
              </a:ext>
            </a:extLst>
          </p:cNvPr>
          <p:cNvSpPr>
            <a:spLocks noGrp="1"/>
          </p:cNvSpPr>
          <p:nvPr>
            <p:ph type="ftr" sz="quarter" idx="22"/>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F0DC8219-3971-E82B-5DA3-1ECF63005B41}"/>
              </a:ext>
            </a:extLst>
          </p:cNvPr>
          <p:cNvSpPr>
            <a:spLocks noGrp="1"/>
          </p:cNvSpPr>
          <p:nvPr>
            <p:ph type="sldNum" sz="quarter" idx="23"/>
          </p:nvPr>
        </p:nvSpPr>
        <p:spPr/>
        <p:txBody>
          <a:bodyPr/>
          <a:lstStyle>
            <a:lvl1pPr>
              <a:defRPr/>
            </a:lvl1pPr>
          </a:lstStyle>
          <a:p>
            <a:pPr>
              <a:defRPr/>
            </a:pPr>
            <a:fld id="{289D34A2-4CF8-43E4-9411-F40BB3634604}" type="slidenum">
              <a:rPr lang="en-US" altLang="en-US"/>
              <a:pPr>
                <a:defRPr/>
              </a:pPr>
              <a:t>‹#›</a:t>
            </a:fld>
            <a:endParaRPr lang="en-US" altLang="en-US"/>
          </a:p>
        </p:txBody>
      </p:sp>
    </p:spTree>
    <p:extLst>
      <p:ext uri="{BB962C8B-B14F-4D97-AF65-F5344CB8AC3E}">
        <p14:creationId xmlns:p14="http://schemas.microsoft.com/office/powerpoint/2010/main" val="1526599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66441" y="2489200"/>
            <a:ext cx="6343201" cy="3530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39921B3-1F7A-C086-86DC-CC43E993BC7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CE312AE-9CC7-CC0C-8846-F1F357322BCB}"/>
              </a:ext>
            </a:extLst>
          </p:cNvPr>
          <p:cNvSpPr>
            <a:spLocks noGrp="1"/>
          </p:cNvSpPr>
          <p:nvPr>
            <p:ph type="ftr" sz="quarter" idx="11"/>
          </p:nvPr>
        </p:nvSpPr>
        <p:spPr/>
        <p:txBody>
          <a:bodyPr/>
          <a:lstStyle>
            <a:lvl1pPr>
              <a:defRPr sz="900"/>
            </a:lvl1pPr>
          </a:lstStyle>
          <a:p>
            <a:pPr>
              <a:defRPr/>
            </a:pPr>
            <a:endParaRPr lang="en-US"/>
          </a:p>
        </p:txBody>
      </p:sp>
      <p:sp>
        <p:nvSpPr>
          <p:cNvPr id="6" name="Slide Number Placeholder 5">
            <a:extLst>
              <a:ext uri="{FF2B5EF4-FFF2-40B4-BE49-F238E27FC236}">
                <a16:creationId xmlns:a16="http://schemas.microsoft.com/office/drawing/2014/main" id="{8717EE39-F60B-04B5-210F-62D5049A960C}"/>
              </a:ext>
            </a:extLst>
          </p:cNvPr>
          <p:cNvSpPr>
            <a:spLocks noGrp="1"/>
          </p:cNvSpPr>
          <p:nvPr>
            <p:ph type="sldNum" sz="quarter" idx="12"/>
          </p:nvPr>
        </p:nvSpPr>
        <p:spPr/>
        <p:txBody>
          <a:bodyPr/>
          <a:lstStyle>
            <a:lvl1pPr>
              <a:defRPr/>
            </a:lvl1pPr>
          </a:lstStyle>
          <a:p>
            <a:pPr>
              <a:defRPr/>
            </a:pPr>
            <a:fld id="{FF30538F-CC3D-46E8-B3D7-128E8A3F5591}" type="slidenum">
              <a:rPr lang="en-US" altLang="en-US"/>
              <a:pPr>
                <a:defRPr/>
              </a:pPr>
              <a:t>‹#›</a:t>
            </a:fld>
            <a:endParaRPr lang="en-US" altLang="en-US"/>
          </a:p>
        </p:txBody>
      </p:sp>
    </p:spTree>
    <p:extLst>
      <p:ext uri="{BB962C8B-B14F-4D97-AF65-F5344CB8AC3E}">
        <p14:creationId xmlns:p14="http://schemas.microsoft.com/office/powerpoint/2010/main" val="2939933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id="{EF7B280E-0C32-CAC3-A189-753064386EDB}"/>
              </a:ext>
            </a:extLst>
          </p:cNvPr>
          <p:cNvGrpSpPr>
            <a:grpSpLocks/>
          </p:cNvGrpSpPr>
          <p:nvPr/>
        </p:nvGrpSpPr>
        <p:grpSpPr bwMode="auto">
          <a:xfrm>
            <a:off x="0" y="-1588"/>
            <a:ext cx="9144000" cy="6859588"/>
            <a:chOff x="0" y="-2308"/>
            <a:chExt cx="9144000" cy="6860308"/>
          </a:xfrm>
        </p:grpSpPr>
        <p:sp>
          <p:nvSpPr>
            <p:cNvPr id="5" name="Rectangle 4">
              <a:extLst>
                <a:ext uri="{FF2B5EF4-FFF2-40B4-BE49-F238E27FC236}">
                  <a16:creationId xmlns:a16="http://schemas.microsoft.com/office/drawing/2014/main" id="{ADB16108-3917-BDED-0845-E8C060477445}"/>
                </a:ext>
              </a:extLst>
            </p:cNvPr>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030308B6-9D41-4521-8D2E-FECBF19ADD3A}"/>
                </a:ext>
              </a:extLst>
            </p:cNvPr>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9C15BAAF-9188-834D-53BA-2B221D306608}"/>
                </a:ext>
              </a:extLst>
            </p:cNvPr>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D658E93A-E75C-E264-2211-F6525997A57A}"/>
                </a:ext>
              </a:extLst>
            </p:cNvPr>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7772774C-58CD-D184-FC15-FA7A70407913}"/>
                </a:ext>
              </a:extLst>
            </p:cNvPr>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4EECE558-1F82-7A03-B63B-E8FCF0CF6085}"/>
                </a:ext>
              </a:extLst>
            </p:cNvPr>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a:extLst>
                <a:ext uri="{FF2B5EF4-FFF2-40B4-BE49-F238E27FC236}">
                  <a16:creationId xmlns:a16="http://schemas.microsoft.com/office/drawing/2014/main" id="{91BE089F-3CFE-D57D-8BC5-28868C914049}"/>
                </a:ext>
              </a:extLst>
            </p:cNvPr>
            <p:cNvSpPr>
              <a:spLocks/>
            </p:cNvSpPr>
            <p:nvPr/>
          </p:nvSpPr>
          <p:spPr bwMode="gray">
            <a:xfrm rot="4966650">
              <a:off x="4673046" y="5107506"/>
              <a:ext cx="2377690" cy="317748"/>
            </a:xfrm>
            <a:custGeom>
              <a:avLst/>
              <a:gdLst>
                <a:gd name="T0" fmla="*/ 85 w 10000"/>
                <a:gd name="T1" fmla="*/ 2532 h 5291"/>
                <a:gd name="T2" fmla="*/ 9958 w 10000"/>
                <a:gd name="T3" fmla="*/ 5291 h 5291"/>
                <a:gd name="T4" fmla="*/ 10000 w 10000"/>
                <a:gd name="T5" fmla="*/ 0 h 5291"/>
                <a:gd name="T6" fmla="*/ 10000 w 10000"/>
                <a:gd name="T7" fmla="*/ 0 h 5291"/>
                <a:gd name="T8" fmla="*/ 9667 w 10000"/>
                <a:gd name="T9" fmla="*/ 204 h 5291"/>
                <a:gd name="T10" fmla="*/ 9334 w 10000"/>
                <a:gd name="T11" fmla="*/ 400 h 5291"/>
                <a:gd name="T12" fmla="*/ 9001 w 10000"/>
                <a:gd name="T13" fmla="*/ 590 h 5291"/>
                <a:gd name="T14" fmla="*/ 8667 w 10000"/>
                <a:gd name="T15" fmla="*/ 753 h 5291"/>
                <a:gd name="T16" fmla="*/ 8333 w 10000"/>
                <a:gd name="T17" fmla="*/ 917 h 5291"/>
                <a:gd name="T18" fmla="*/ 7999 w 10000"/>
                <a:gd name="T19" fmla="*/ 1071 h 5291"/>
                <a:gd name="T20" fmla="*/ 7669 w 10000"/>
                <a:gd name="T21" fmla="*/ 1202 h 5291"/>
                <a:gd name="T22" fmla="*/ 7333 w 10000"/>
                <a:gd name="T23" fmla="*/ 1325 h 5291"/>
                <a:gd name="T24" fmla="*/ 7000 w 10000"/>
                <a:gd name="T25" fmla="*/ 1440 h 5291"/>
                <a:gd name="T26" fmla="*/ 6673 w 10000"/>
                <a:gd name="T27" fmla="*/ 1538 h 5291"/>
                <a:gd name="T28" fmla="*/ 6340 w 10000"/>
                <a:gd name="T29" fmla="*/ 1636 h 5291"/>
                <a:gd name="T30" fmla="*/ 6013 w 10000"/>
                <a:gd name="T31" fmla="*/ 1719 h 5291"/>
                <a:gd name="T32" fmla="*/ 5686 w 10000"/>
                <a:gd name="T33" fmla="*/ 1784 h 5291"/>
                <a:gd name="T34" fmla="*/ 5359 w 10000"/>
                <a:gd name="T35" fmla="*/ 1850 h 5291"/>
                <a:gd name="T36" fmla="*/ 5036 w 10000"/>
                <a:gd name="T37" fmla="*/ 1906 h 5291"/>
                <a:gd name="T38" fmla="*/ 4717 w 10000"/>
                <a:gd name="T39" fmla="*/ 1948 h 5291"/>
                <a:gd name="T40" fmla="*/ 4396 w 10000"/>
                <a:gd name="T41" fmla="*/ 1980 h 5291"/>
                <a:gd name="T42" fmla="*/ 4079 w 10000"/>
                <a:gd name="T43" fmla="*/ 2013 h 5291"/>
                <a:gd name="T44" fmla="*/ 3766 w 10000"/>
                <a:gd name="T45" fmla="*/ 2029 h 5291"/>
                <a:gd name="T46" fmla="*/ 3454 w 10000"/>
                <a:gd name="T47" fmla="*/ 2046 h 5291"/>
                <a:gd name="T48" fmla="*/ 3145 w 10000"/>
                <a:gd name="T49" fmla="*/ 2053 h 5291"/>
                <a:gd name="T50" fmla="*/ 2839 w 10000"/>
                <a:gd name="T51" fmla="*/ 2046 h 5291"/>
                <a:gd name="T52" fmla="*/ 2537 w 10000"/>
                <a:gd name="T53" fmla="*/ 2046 h 5291"/>
                <a:gd name="T54" fmla="*/ 2238 w 10000"/>
                <a:gd name="T55" fmla="*/ 2029 h 5291"/>
                <a:gd name="T56" fmla="*/ 1943 w 10000"/>
                <a:gd name="T57" fmla="*/ 2004 h 5291"/>
                <a:gd name="T58" fmla="*/ 1653 w 10000"/>
                <a:gd name="T59" fmla="*/ 1980 h 5291"/>
                <a:gd name="T60" fmla="*/ 1368 w 10000"/>
                <a:gd name="T61" fmla="*/ 1955 h 5291"/>
                <a:gd name="T62" fmla="*/ 1085 w 10000"/>
                <a:gd name="T63" fmla="*/ 1915 h 5291"/>
                <a:gd name="T64" fmla="*/ 806 w 10000"/>
                <a:gd name="T65" fmla="*/ 1873 h 5291"/>
                <a:gd name="T66" fmla="*/ 533 w 10000"/>
                <a:gd name="T67" fmla="*/ 1833 h 5291"/>
                <a:gd name="T68" fmla="*/ 0 w 10000"/>
                <a:gd name="T69" fmla="*/ 1726 h 5291"/>
                <a:gd name="T70" fmla="*/ 85 w 10000"/>
                <a:gd name="T71"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Rectangle 11">
              <a:extLst>
                <a:ext uri="{FF2B5EF4-FFF2-40B4-BE49-F238E27FC236}">
                  <a16:creationId xmlns:a16="http://schemas.microsoft.com/office/drawing/2014/main" id="{D6621365-A096-6CA3-0742-50B36D4ABDF7}"/>
                </a:ext>
              </a:extLst>
            </p:cNvPr>
            <p:cNvSpPr/>
            <p:nvPr/>
          </p:nvSpPr>
          <p:spPr>
            <a:xfrm>
              <a:off x="414338" y="402547"/>
              <a:ext cx="4611687" cy="60537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7">
              <a:extLst>
                <a:ext uri="{FF2B5EF4-FFF2-40B4-BE49-F238E27FC236}">
                  <a16:creationId xmlns:a16="http://schemas.microsoft.com/office/drawing/2014/main" id="{1A2F7BE9-2C87-85C6-FBA0-020C3BA2E420}"/>
                </a:ext>
              </a:extLst>
            </p:cNvPr>
            <p:cNvSpPr>
              <a:spLocks/>
            </p:cNvSpPr>
            <p:nvPr/>
          </p:nvSpPr>
          <p:spPr bwMode="gray">
            <a:xfrm rot="5400000">
              <a:off x="1299309" y="1765596"/>
              <a:ext cx="5995993" cy="3326809"/>
            </a:xfrm>
            <a:custGeom>
              <a:avLst/>
              <a:gdLst>
                <a:gd name="T0" fmla="*/ 0 w 4960"/>
                <a:gd name="T1" fmla="*/ 0 h 2752"/>
                <a:gd name="T2" fmla="*/ 0 w 4960"/>
                <a:gd name="T3" fmla="*/ 324 h 2752"/>
                <a:gd name="T4" fmla="*/ 0 w 4960"/>
                <a:gd name="T5" fmla="*/ 1992 h 2752"/>
                <a:gd name="T6" fmla="*/ 0 w 4960"/>
                <a:gd name="T7" fmla="*/ 2752 h 2752"/>
                <a:gd name="T8" fmla="*/ 4960 w 4960"/>
                <a:gd name="T9" fmla="*/ 2752 h 2752"/>
                <a:gd name="T10" fmla="*/ 4960 w 4960"/>
                <a:gd name="T11" fmla="*/ 1992 h 2752"/>
                <a:gd name="T12" fmla="*/ 4960 w 4960"/>
                <a:gd name="T13" fmla="*/ 324 h 2752"/>
                <a:gd name="T14" fmla="*/ 4960 w 4960"/>
                <a:gd name="T15" fmla="*/ 0 h 2752"/>
                <a:gd name="T16" fmla="*/ 4960 w 4960"/>
                <a:gd name="T17" fmla="*/ 0 h 2752"/>
                <a:gd name="T18" fmla="*/ 4734 w 4960"/>
                <a:gd name="T19" fmla="*/ 34 h 2752"/>
                <a:gd name="T20" fmla="*/ 4510 w 4960"/>
                <a:gd name="T21" fmla="*/ 64 h 2752"/>
                <a:gd name="T22" fmla="*/ 4284 w 4960"/>
                <a:gd name="T23" fmla="*/ 90 h 2752"/>
                <a:gd name="T24" fmla="*/ 4060 w 4960"/>
                <a:gd name="T25" fmla="*/ 114 h 2752"/>
                <a:gd name="T26" fmla="*/ 3836 w 4960"/>
                <a:gd name="T27" fmla="*/ 132 h 2752"/>
                <a:gd name="T28" fmla="*/ 3614 w 4960"/>
                <a:gd name="T29" fmla="*/ 146 h 2752"/>
                <a:gd name="T30" fmla="*/ 3392 w 4960"/>
                <a:gd name="T31" fmla="*/ 158 h 2752"/>
                <a:gd name="T32" fmla="*/ 3174 w 4960"/>
                <a:gd name="T33" fmla="*/ 166 h 2752"/>
                <a:gd name="T34" fmla="*/ 2960 w 4960"/>
                <a:gd name="T35" fmla="*/ 172 h 2752"/>
                <a:gd name="T36" fmla="*/ 2748 w 4960"/>
                <a:gd name="T37" fmla="*/ 174 h 2752"/>
                <a:gd name="T38" fmla="*/ 2542 w 4960"/>
                <a:gd name="T39" fmla="*/ 174 h 2752"/>
                <a:gd name="T40" fmla="*/ 2338 w 4960"/>
                <a:gd name="T41" fmla="*/ 174 h 2752"/>
                <a:gd name="T42" fmla="*/ 2140 w 4960"/>
                <a:gd name="T43" fmla="*/ 170 h 2752"/>
                <a:gd name="T44" fmla="*/ 1948 w 4960"/>
                <a:gd name="T45" fmla="*/ 164 h 2752"/>
                <a:gd name="T46" fmla="*/ 1762 w 4960"/>
                <a:gd name="T47" fmla="*/ 156 h 2752"/>
                <a:gd name="T48" fmla="*/ 1582 w 4960"/>
                <a:gd name="T49" fmla="*/ 148 h 2752"/>
                <a:gd name="T50" fmla="*/ 1410 w 4960"/>
                <a:gd name="T51" fmla="*/ 138 h 2752"/>
                <a:gd name="T52" fmla="*/ 1244 w 4960"/>
                <a:gd name="T53" fmla="*/ 128 h 2752"/>
                <a:gd name="T54" fmla="*/ 1088 w 4960"/>
                <a:gd name="T55" fmla="*/ 116 h 2752"/>
                <a:gd name="T56" fmla="*/ 938 w 4960"/>
                <a:gd name="T57" fmla="*/ 104 h 2752"/>
                <a:gd name="T58" fmla="*/ 668 w 4960"/>
                <a:gd name="T59" fmla="*/ 78 h 2752"/>
                <a:gd name="T60" fmla="*/ 438 w 4960"/>
                <a:gd name="T61" fmla="*/ 54 h 2752"/>
                <a:gd name="T62" fmla="*/ 254 w 4960"/>
                <a:gd name="T63" fmla="*/ 34 h 2752"/>
                <a:gd name="T64" fmla="*/ 116 w 4960"/>
                <a:gd name="T65" fmla="*/ 16 h 2752"/>
                <a:gd name="T66" fmla="*/ 0 w 4960"/>
                <a:gd name="T67" fmla="*/ 0 h 2752"/>
                <a:gd name="T68" fmla="*/ 0 w 4960"/>
                <a:gd name="T69"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
              <a:extLst>
                <a:ext uri="{FF2B5EF4-FFF2-40B4-BE49-F238E27FC236}">
                  <a16:creationId xmlns:a16="http://schemas.microsoft.com/office/drawing/2014/main" id="{736F92D8-0D57-ED07-2637-4AD8EB325DA2}"/>
                </a:ext>
              </a:extLst>
            </p:cNvPr>
            <p:cNvSpPr>
              <a:spLocks noEditPoints="1"/>
            </p:cNvSpPr>
            <p:nvPr/>
          </p:nvSpPr>
          <p:spPr bwMode="gray">
            <a:xfrm>
              <a:off x="0" y="-2308"/>
              <a:ext cx="9144000" cy="6858000"/>
            </a:xfrm>
            <a:custGeom>
              <a:avLst/>
              <a:gdLst>
                <a:gd name="T0" fmla="*/ 0 w 5760"/>
                <a:gd name="T1" fmla="*/ 0 h 4320"/>
                <a:gd name="T2" fmla="*/ 0 w 5760"/>
                <a:gd name="T3" fmla="*/ 4320 h 4320"/>
                <a:gd name="T4" fmla="*/ 5760 w 5760"/>
                <a:gd name="T5" fmla="*/ 4320 h 4320"/>
                <a:gd name="T6" fmla="*/ 5760 w 5760"/>
                <a:gd name="T7" fmla="*/ 0 h 4320"/>
                <a:gd name="T8" fmla="*/ 0 w 5760"/>
                <a:gd name="T9" fmla="*/ 0 h 4320"/>
                <a:gd name="T10" fmla="*/ 5444 w 5760"/>
                <a:gd name="T11" fmla="*/ 4004 h 4320"/>
                <a:gd name="T12" fmla="*/ 324 w 5760"/>
                <a:gd name="T13" fmla="*/ 4004 h 4320"/>
                <a:gd name="T14" fmla="*/ 324 w 5760"/>
                <a:gd name="T15" fmla="*/ 324 h 4320"/>
                <a:gd name="T16" fmla="*/ 5444 w 5760"/>
                <a:gd name="T17" fmla="*/ 324 h 4320"/>
                <a:gd name="T18" fmla="*/ 5444 w 5760"/>
                <a:gd name="T19" fmla="*/ 400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5" name="Rectangle 14">
            <a:extLst>
              <a:ext uri="{FF2B5EF4-FFF2-40B4-BE49-F238E27FC236}">
                <a16:creationId xmlns:a16="http://schemas.microsoft.com/office/drawing/2014/main" id="{361E0DD1-542F-0BAD-C530-04F36D9E8BED}"/>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168970" y="1447799"/>
            <a:ext cx="1119474" cy="4571999"/>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848235" y="1447799"/>
            <a:ext cx="4435439" cy="4571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Date Placeholder 3">
            <a:extLst>
              <a:ext uri="{FF2B5EF4-FFF2-40B4-BE49-F238E27FC236}">
                <a16:creationId xmlns:a16="http://schemas.microsoft.com/office/drawing/2014/main" id="{DBE1F1AB-2ADB-C110-E1C4-609925F414B8}"/>
              </a:ext>
            </a:extLst>
          </p:cNvPr>
          <p:cNvSpPr>
            <a:spLocks noGrp="1"/>
          </p:cNvSpPr>
          <p:nvPr>
            <p:ph type="dt" sz="half" idx="10"/>
          </p:nvPr>
        </p:nvSpPr>
        <p:spPr/>
        <p:txBody>
          <a:bodyPr/>
          <a:lstStyle>
            <a:lvl1pPr>
              <a:defRPr/>
            </a:lvl1pPr>
          </a:lstStyle>
          <a:p>
            <a:pPr>
              <a:defRPr/>
            </a:pPr>
            <a:endParaRPr lang="en-US"/>
          </a:p>
        </p:txBody>
      </p:sp>
      <p:sp>
        <p:nvSpPr>
          <p:cNvPr id="17" name="Footer Placeholder 4">
            <a:extLst>
              <a:ext uri="{FF2B5EF4-FFF2-40B4-BE49-F238E27FC236}">
                <a16:creationId xmlns:a16="http://schemas.microsoft.com/office/drawing/2014/main" id="{F40726C2-B9B9-F7CC-E93B-F41334FAEF46}"/>
              </a:ext>
            </a:extLst>
          </p:cNvPr>
          <p:cNvSpPr>
            <a:spLocks noGrp="1"/>
          </p:cNvSpPr>
          <p:nvPr>
            <p:ph type="ftr" sz="quarter" idx="11"/>
          </p:nvPr>
        </p:nvSpPr>
        <p:spPr/>
        <p:txBody>
          <a:bodyPr/>
          <a:lstStyle>
            <a:lvl1pPr>
              <a:defRPr/>
            </a:lvl1pPr>
          </a:lstStyle>
          <a:p>
            <a:pPr>
              <a:defRPr/>
            </a:pPr>
            <a:endParaRPr lang="en-US"/>
          </a:p>
        </p:txBody>
      </p:sp>
      <p:sp>
        <p:nvSpPr>
          <p:cNvPr id="18" name="Slide Number Placeholder 5">
            <a:extLst>
              <a:ext uri="{FF2B5EF4-FFF2-40B4-BE49-F238E27FC236}">
                <a16:creationId xmlns:a16="http://schemas.microsoft.com/office/drawing/2014/main" id="{F4B5DEC3-6C9E-B556-E072-BFD97E5F1FA4}"/>
              </a:ext>
            </a:extLst>
          </p:cNvPr>
          <p:cNvSpPr>
            <a:spLocks noGrp="1"/>
          </p:cNvSpPr>
          <p:nvPr>
            <p:ph type="sldNum" sz="quarter" idx="12"/>
          </p:nvPr>
        </p:nvSpPr>
        <p:spPr/>
        <p:txBody>
          <a:bodyPr/>
          <a:lstStyle>
            <a:lvl1pPr>
              <a:defRPr/>
            </a:lvl1pPr>
          </a:lstStyle>
          <a:p>
            <a:pPr>
              <a:defRPr/>
            </a:pPr>
            <a:fld id="{1DFE7E5A-E922-4BF4-B960-E41625C7B649}" type="slidenum">
              <a:rPr lang="en-US" altLang="en-US"/>
              <a:pPr>
                <a:defRPr/>
              </a:pPr>
              <a:t>‹#›</a:t>
            </a:fld>
            <a:endParaRPr lang="en-US" altLang="en-US"/>
          </a:p>
        </p:txBody>
      </p:sp>
    </p:spTree>
    <p:extLst>
      <p:ext uri="{BB962C8B-B14F-4D97-AF65-F5344CB8AC3E}">
        <p14:creationId xmlns:p14="http://schemas.microsoft.com/office/powerpoint/2010/main" val="27617855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600200"/>
            <a:ext cx="4038600" cy="4495800"/>
          </a:xfrm>
        </p:spPr>
        <p:txBody>
          <a:bodyPr rtlCol="0">
            <a:normAutofit/>
          </a:bodyPr>
          <a:lstStyle/>
          <a:p>
            <a:pPr lvl="0"/>
            <a:endParaRPr lang="en-US" noProof="0"/>
          </a:p>
        </p:txBody>
      </p:sp>
      <p:sp>
        <p:nvSpPr>
          <p:cNvPr id="5" name="Footer Placeholder 4">
            <a:extLst>
              <a:ext uri="{FF2B5EF4-FFF2-40B4-BE49-F238E27FC236}">
                <a16:creationId xmlns:a16="http://schemas.microsoft.com/office/drawing/2014/main" id="{0095AF89-622B-0552-24C9-163797764EE7}"/>
              </a:ext>
            </a:extLst>
          </p:cNvPr>
          <p:cNvSpPr>
            <a:spLocks noGrp="1"/>
          </p:cNvSpPr>
          <p:nvPr>
            <p:ph type="ftr" sz="quarter" idx="10"/>
          </p:nvPr>
        </p:nvSpPr>
        <p:spPr/>
        <p:txBody>
          <a:bodyPr/>
          <a:lstStyle>
            <a:lvl1pPr>
              <a:defRPr/>
            </a:lvl1pPr>
          </a:lstStyle>
          <a:p>
            <a:pPr>
              <a:defRPr/>
            </a:pPr>
            <a:endParaRPr lang="en-US"/>
          </a:p>
        </p:txBody>
      </p:sp>
      <p:sp>
        <p:nvSpPr>
          <p:cNvPr id="6" name="Date Placeholder 3">
            <a:extLst>
              <a:ext uri="{FF2B5EF4-FFF2-40B4-BE49-F238E27FC236}">
                <a16:creationId xmlns:a16="http://schemas.microsoft.com/office/drawing/2014/main" id="{BC1C6988-421A-7E4B-E61A-B4209CE3D20D}"/>
              </a:ext>
            </a:extLst>
          </p:cNvPr>
          <p:cNvSpPr>
            <a:spLocks noGrp="1"/>
          </p:cNvSpPr>
          <p:nvPr>
            <p:ph type="dt" sz="half"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A8480ED-8FF6-11A4-96EA-CBC84684FD28}"/>
              </a:ext>
            </a:extLst>
          </p:cNvPr>
          <p:cNvSpPr>
            <a:spLocks noGrp="1"/>
          </p:cNvSpPr>
          <p:nvPr>
            <p:ph type="sldNum" sz="quarter" idx="12"/>
          </p:nvPr>
        </p:nvSpPr>
        <p:spPr/>
        <p:txBody>
          <a:bodyPr/>
          <a:lstStyle>
            <a:lvl1pPr>
              <a:defRPr/>
            </a:lvl1pPr>
          </a:lstStyle>
          <a:p>
            <a:pPr>
              <a:defRPr/>
            </a:pPr>
            <a:fld id="{45D6200F-8A58-40C5-A8F3-494C56ECB659}" type="slidenum">
              <a:rPr lang="en-US" altLang="en-US"/>
              <a:pPr>
                <a:defRPr/>
              </a:pPr>
              <a:t>‹#›</a:t>
            </a:fld>
            <a:endParaRPr lang="en-US" altLang="en-US"/>
          </a:p>
        </p:txBody>
      </p:sp>
    </p:spTree>
    <p:extLst>
      <p:ext uri="{BB962C8B-B14F-4D97-AF65-F5344CB8AC3E}">
        <p14:creationId xmlns:p14="http://schemas.microsoft.com/office/powerpoint/2010/main" val="22122698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56DDA11-1DA9-B5B0-A44A-43254B039473}"/>
              </a:ext>
            </a:extLst>
          </p:cNvPr>
          <p:cNvSpPr>
            <a:spLocks noGrp="1"/>
          </p:cNvSpPr>
          <p:nvPr>
            <p:ph type="ftr" sz="quarter" idx="10"/>
          </p:nvPr>
        </p:nvSpPr>
        <p:spPr/>
        <p:txBody>
          <a:bodyPr/>
          <a:lstStyle>
            <a:lvl1pPr>
              <a:defRPr/>
            </a:lvl1pPr>
          </a:lstStyle>
          <a:p>
            <a:pPr>
              <a:defRPr/>
            </a:pPr>
            <a:endParaRPr lang="en-US"/>
          </a:p>
        </p:txBody>
      </p:sp>
      <p:sp>
        <p:nvSpPr>
          <p:cNvPr id="6" name="Date Placeholder 3">
            <a:extLst>
              <a:ext uri="{FF2B5EF4-FFF2-40B4-BE49-F238E27FC236}">
                <a16:creationId xmlns:a16="http://schemas.microsoft.com/office/drawing/2014/main" id="{ED1500B0-5674-106D-C48A-05EBDF3817C4}"/>
              </a:ext>
            </a:extLst>
          </p:cNvPr>
          <p:cNvSpPr>
            <a:spLocks noGrp="1"/>
          </p:cNvSpPr>
          <p:nvPr>
            <p:ph type="dt" sz="half"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AE4E2FD-4878-A086-3F2E-2EC329161EFC}"/>
              </a:ext>
            </a:extLst>
          </p:cNvPr>
          <p:cNvSpPr>
            <a:spLocks noGrp="1"/>
          </p:cNvSpPr>
          <p:nvPr>
            <p:ph type="sldNum" sz="quarter" idx="12"/>
          </p:nvPr>
        </p:nvSpPr>
        <p:spPr/>
        <p:txBody>
          <a:bodyPr/>
          <a:lstStyle>
            <a:lvl1pPr>
              <a:defRPr/>
            </a:lvl1pPr>
          </a:lstStyle>
          <a:p>
            <a:pPr>
              <a:defRPr/>
            </a:pPr>
            <a:fld id="{C9A26E5D-E0AD-4AA2-90C1-00C740EE4723}" type="slidenum">
              <a:rPr lang="en-US" altLang="en-US"/>
              <a:pPr>
                <a:defRPr/>
              </a:pPr>
              <a:t>‹#›</a:t>
            </a:fld>
            <a:endParaRPr lang="en-US" altLang="en-US"/>
          </a:p>
        </p:txBody>
      </p:sp>
    </p:spTree>
    <p:extLst>
      <p:ext uri="{BB962C8B-B14F-4D97-AF65-F5344CB8AC3E}">
        <p14:creationId xmlns:p14="http://schemas.microsoft.com/office/powerpoint/2010/main" val="1981633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080CE52-A95D-23EE-8112-AEC5996DB67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99BC092-CE85-9779-6561-D2B8DD33514A}"/>
              </a:ext>
            </a:extLst>
          </p:cNvPr>
          <p:cNvSpPr>
            <a:spLocks noGrp="1"/>
          </p:cNvSpPr>
          <p:nvPr>
            <p:ph type="ftr" sz="quarter" idx="11"/>
          </p:nvPr>
        </p:nvSpPr>
        <p:spPr/>
        <p:txBody>
          <a:bodyPr/>
          <a:lstStyle>
            <a:lvl1pPr>
              <a:defRPr sz="900"/>
            </a:lvl1pPr>
          </a:lstStyle>
          <a:p>
            <a:pPr>
              <a:defRPr/>
            </a:pPr>
            <a:endParaRPr lang="en-US"/>
          </a:p>
        </p:txBody>
      </p:sp>
      <p:sp>
        <p:nvSpPr>
          <p:cNvPr id="6" name="Slide Number Placeholder 5">
            <a:extLst>
              <a:ext uri="{FF2B5EF4-FFF2-40B4-BE49-F238E27FC236}">
                <a16:creationId xmlns:a16="http://schemas.microsoft.com/office/drawing/2014/main" id="{EFB49BA6-9AF1-A7F7-0462-8E5D5A873843}"/>
              </a:ext>
            </a:extLst>
          </p:cNvPr>
          <p:cNvSpPr>
            <a:spLocks noGrp="1"/>
          </p:cNvSpPr>
          <p:nvPr>
            <p:ph type="sldNum" sz="quarter" idx="12"/>
          </p:nvPr>
        </p:nvSpPr>
        <p:spPr/>
        <p:txBody>
          <a:bodyPr/>
          <a:lstStyle>
            <a:lvl1pPr>
              <a:defRPr/>
            </a:lvl1pPr>
          </a:lstStyle>
          <a:p>
            <a:pPr>
              <a:defRPr/>
            </a:pPr>
            <a:fld id="{72703EC4-C9B2-4862-AC55-603A2C9A09DB}" type="slidenum">
              <a:rPr lang="en-US" altLang="en-US"/>
              <a:pPr>
                <a:defRPr/>
              </a:pPr>
              <a:t>‹#›</a:t>
            </a:fld>
            <a:endParaRPr lang="en-US" altLang="en-US"/>
          </a:p>
        </p:txBody>
      </p:sp>
    </p:spTree>
    <p:extLst>
      <p:ext uri="{BB962C8B-B14F-4D97-AF65-F5344CB8AC3E}">
        <p14:creationId xmlns:p14="http://schemas.microsoft.com/office/powerpoint/2010/main" val="2712643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495800"/>
          </a:xfrm>
        </p:spPr>
        <p:txBody>
          <a:bodyPr rtlCol="0">
            <a:normAutofit/>
          </a:bodyPr>
          <a:lstStyle/>
          <a:p>
            <a:pPr lvl="0"/>
            <a:endParaRPr lang="en-US" noProof="0"/>
          </a:p>
        </p:txBody>
      </p:sp>
      <p:sp>
        <p:nvSpPr>
          <p:cNvPr id="4" name="Footer Placeholder 4">
            <a:extLst>
              <a:ext uri="{FF2B5EF4-FFF2-40B4-BE49-F238E27FC236}">
                <a16:creationId xmlns:a16="http://schemas.microsoft.com/office/drawing/2014/main" id="{52ECCF96-DB29-8901-2303-D8AC725F2FE9}"/>
              </a:ext>
            </a:extLst>
          </p:cNvPr>
          <p:cNvSpPr>
            <a:spLocks noGrp="1"/>
          </p:cNvSpPr>
          <p:nvPr>
            <p:ph type="ftr" sz="quarter" idx="10"/>
          </p:nvPr>
        </p:nvSpPr>
        <p:spPr/>
        <p:txBody>
          <a:bodyPr/>
          <a:lstStyle>
            <a:lvl1pPr>
              <a:defRPr/>
            </a:lvl1pPr>
          </a:lstStyle>
          <a:p>
            <a:pPr>
              <a:defRPr/>
            </a:pPr>
            <a:endParaRPr lang="en-US"/>
          </a:p>
        </p:txBody>
      </p:sp>
      <p:sp>
        <p:nvSpPr>
          <p:cNvPr id="5" name="Date Placeholder 3">
            <a:extLst>
              <a:ext uri="{FF2B5EF4-FFF2-40B4-BE49-F238E27FC236}">
                <a16:creationId xmlns:a16="http://schemas.microsoft.com/office/drawing/2014/main" id="{70B8C77A-0183-8CA3-F6DE-7DE9CFDFC810}"/>
              </a:ext>
            </a:extLst>
          </p:cNvPr>
          <p:cNvSpPr>
            <a:spLocks noGrp="1"/>
          </p:cNvSpPr>
          <p:nvPr>
            <p:ph type="dt" sz="half"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ECE840A-6916-CB5D-F56D-575B1149A08F}"/>
              </a:ext>
            </a:extLst>
          </p:cNvPr>
          <p:cNvSpPr>
            <a:spLocks noGrp="1"/>
          </p:cNvSpPr>
          <p:nvPr>
            <p:ph type="sldNum" sz="quarter" idx="12"/>
          </p:nvPr>
        </p:nvSpPr>
        <p:spPr/>
        <p:txBody>
          <a:bodyPr/>
          <a:lstStyle>
            <a:lvl1pPr>
              <a:defRPr/>
            </a:lvl1pPr>
          </a:lstStyle>
          <a:p>
            <a:pPr>
              <a:defRPr/>
            </a:pPr>
            <a:fld id="{AC980E5C-31FB-4038-8785-4036093EBAA8}" type="slidenum">
              <a:rPr lang="en-US" altLang="en-US"/>
              <a:pPr>
                <a:defRPr/>
              </a:pPr>
              <a:t>‹#›</a:t>
            </a:fld>
            <a:endParaRPr lang="en-US" altLang="en-US"/>
          </a:p>
        </p:txBody>
      </p:sp>
    </p:spTree>
    <p:extLst>
      <p:ext uri="{BB962C8B-B14F-4D97-AF65-F5344CB8AC3E}">
        <p14:creationId xmlns:p14="http://schemas.microsoft.com/office/powerpoint/2010/main" val="4128546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id="{C11D0F69-16A2-9CFB-7C0E-A55D50897D67}"/>
              </a:ext>
            </a:extLst>
          </p:cNvPr>
          <p:cNvGrpSpPr>
            <a:grpSpLocks/>
          </p:cNvGrpSpPr>
          <p:nvPr/>
        </p:nvGrpSpPr>
        <p:grpSpPr bwMode="auto">
          <a:xfrm>
            <a:off x="0" y="-1588"/>
            <a:ext cx="9144000" cy="6859588"/>
            <a:chOff x="0" y="-2308"/>
            <a:chExt cx="9144000" cy="6860308"/>
          </a:xfrm>
        </p:grpSpPr>
        <p:sp>
          <p:nvSpPr>
            <p:cNvPr id="5" name="Rectangle 4">
              <a:extLst>
                <a:ext uri="{FF2B5EF4-FFF2-40B4-BE49-F238E27FC236}">
                  <a16:creationId xmlns:a16="http://schemas.microsoft.com/office/drawing/2014/main" id="{DE965B04-53CC-278C-28EF-9EE9AD600A82}"/>
                </a:ext>
              </a:extLst>
            </p:cNvPr>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FB448143-E7BE-019E-BE08-E2B11F4277D0}"/>
                </a:ext>
              </a:extLst>
            </p:cNvPr>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77B7A759-A86E-ECB4-9F38-9270E5CE7DCA}"/>
                </a:ext>
              </a:extLst>
            </p:cNvPr>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E097A8B2-B8F4-3199-73AC-9460C49EB015}"/>
                </a:ext>
              </a:extLst>
            </p:cNvPr>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07DE5651-188F-88FD-4D85-89FFBE93E102}"/>
                </a:ext>
              </a:extLst>
            </p:cNvPr>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C1326D7A-F5F1-0DD2-DF83-B352AB54B4BE}"/>
                </a:ext>
              </a:extLst>
            </p:cNvPr>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a:extLst>
                <a:ext uri="{FF2B5EF4-FFF2-40B4-BE49-F238E27FC236}">
                  <a16:creationId xmlns:a16="http://schemas.microsoft.com/office/drawing/2014/main" id="{E547029B-C05F-1B62-B220-4550121BE593}"/>
                </a:ext>
              </a:extLst>
            </p:cNvPr>
            <p:cNvSpPr>
              <a:spLocks/>
            </p:cNvSpPr>
            <p:nvPr/>
          </p:nvSpPr>
          <p:spPr bwMode="gray">
            <a:xfrm rot="-5912394">
              <a:off x="3320102" y="1458373"/>
              <a:ext cx="2377690" cy="317748"/>
            </a:xfrm>
            <a:custGeom>
              <a:avLst/>
              <a:gdLst>
                <a:gd name="T0" fmla="*/ 85 w 10000"/>
                <a:gd name="T1" fmla="*/ 2532 h 5291"/>
                <a:gd name="T2" fmla="*/ 9958 w 10000"/>
                <a:gd name="T3" fmla="*/ 5291 h 5291"/>
                <a:gd name="T4" fmla="*/ 10000 w 10000"/>
                <a:gd name="T5" fmla="*/ 0 h 5291"/>
                <a:gd name="T6" fmla="*/ 10000 w 10000"/>
                <a:gd name="T7" fmla="*/ 0 h 5291"/>
                <a:gd name="T8" fmla="*/ 9667 w 10000"/>
                <a:gd name="T9" fmla="*/ 204 h 5291"/>
                <a:gd name="T10" fmla="*/ 9334 w 10000"/>
                <a:gd name="T11" fmla="*/ 400 h 5291"/>
                <a:gd name="T12" fmla="*/ 9001 w 10000"/>
                <a:gd name="T13" fmla="*/ 590 h 5291"/>
                <a:gd name="T14" fmla="*/ 8667 w 10000"/>
                <a:gd name="T15" fmla="*/ 753 h 5291"/>
                <a:gd name="T16" fmla="*/ 8333 w 10000"/>
                <a:gd name="T17" fmla="*/ 917 h 5291"/>
                <a:gd name="T18" fmla="*/ 7999 w 10000"/>
                <a:gd name="T19" fmla="*/ 1071 h 5291"/>
                <a:gd name="T20" fmla="*/ 7669 w 10000"/>
                <a:gd name="T21" fmla="*/ 1202 h 5291"/>
                <a:gd name="T22" fmla="*/ 7333 w 10000"/>
                <a:gd name="T23" fmla="*/ 1325 h 5291"/>
                <a:gd name="T24" fmla="*/ 7000 w 10000"/>
                <a:gd name="T25" fmla="*/ 1440 h 5291"/>
                <a:gd name="T26" fmla="*/ 6673 w 10000"/>
                <a:gd name="T27" fmla="*/ 1538 h 5291"/>
                <a:gd name="T28" fmla="*/ 6340 w 10000"/>
                <a:gd name="T29" fmla="*/ 1636 h 5291"/>
                <a:gd name="T30" fmla="*/ 6013 w 10000"/>
                <a:gd name="T31" fmla="*/ 1719 h 5291"/>
                <a:gd name="T32" fmla="*/ 5686 w 10000"/>
                <a:gd name="T33" fmla="*/ 1784 h 5291"/>
                <a:gd name="T34" fmla="*/ 5359 w 10000"/>
                <a:gd name="T35" fmla="*/ 1850 h 5291"/>
                <a:gd name="T36" fmla="*/ 5036 w 10000"/>
                <a:gd name="T37" fmla="*/ 1906 h 5291"/>
                <a:gd name="T38" fmla="*/ 4717 w 10000"/>
                <a:gd name="T39" fmla="*/ 1948 h 5291"/>
                <a:gd name="T40" fmla="*/ 4396 w 10000"/>
                <a:gd name="T41" fmla="*/ 1980 h 5291"/>
                <a:gd name="T42" fmla="*/ 4079 w 10000"/>
                <a:gd name="T43" fmla="*/ 2013 h 5291"/>
                <a:gd name="T44" fmla="*/ 3766 w 10000"/>
                <a:gd name="T45" fmla="*/ 2029 h 5291"/>
                <a:gd name="T46" fmla="*/ 3454 w 10000"/>
                <a:gd name="T47" fmla="*/ 2046 h 5291"/>
                <a:gd name="T48" fmla="*/ 3145 w 10000"/>
                <a:gd name="T49" fmla="*/ 2053 h 5291"/>
                <a:gd name="T50" fmla="*/ 2839 w 10000"/>
                <a:gd name="T51" fmla="*/ 2046 h 5291"/>
                <a:gd name="T52" fmla="*/ 2537 w 10000"/>
                <a:gd name="T53" fmla="*/ 2046 h 5291"/>
                <a:gd name="T54" fmla="*/ 2238 w 10000"/>
                <a:gd name="T55" fmla="*/ 2029 h 5291"/>
                <a:gd name="T56" fmla="*/ 1943 w 10000"/>
                <a:gd name="T57" fmla="*/ 2004 h 5291"/>
                <a:gd name="T58" fmla="*/ 1653 w 10000"/>
                <a:gd name="T59" fmla="*/ 1980 h 5291"/>
                <a:gd name="T60" fmla="*/ 1368 w 10000"/>
                <a:gd name="T61" fmla="*/ 1955 h 5291"/>
                <a:gd name="T62" fmla="*/ 1085 w 10000"/>
                <a:gd name="T63" fmla="*/ 1915 h 5291"/>
                <a:gd name="T64" fmla="*/ 806 w 10000"/>
                <a:gd name="T65" fmla="*/ 1873 h 5291"/>
                <a:gd name="T66" fmla="*/ 533 w 10000"/>
                <a:gd name="T67" fmla="*/ 1833 h 5291"/>
                <a:gd name="T68" fmla="*/ 0 w 10000"/>
                <a:gd name="T69" fmla="*/ 1726 h 5291"/>
                <a:gd name="T70" fmla="*/ 85 w 10000"/>
                <a:gd name="T71"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Rectangle 11">
              <a:extLst>
                <a:ext uri="{FF2B5EF4-FFF2-40B4-BE49-F238E27FC236}">
                  <a16:creationId xmlns:a16="http://schemas.microsoft.com/office/drawing/2014/main" id="{9F40562F-8419-03C6-00A5-C3C5142BAA84}"/>
                </a:ext>
              </a:extLst>
            </p:cNvPr>
            <p:cNvSpPr/>
            <p:nvPr/>
          </p:nvSpPr>
          <p:spPr>
            <a:xfrm>
              <a:off x="5283200" y="402547"/>
              <a:ext cx="3465513" cy="60537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7">
              <a:extLst>
                <a:ext uri="{FF2B5EF4-FFF2-40B4-BE49-F238E27FC236}">
                  <a16:creationId xmlns:a16="http://schemas.microsoft.com/office/drawing/2014/main" id="{5C24C8CB-A9FC-EFDE-5190-0E35D44B2E7C}"/>
                </a:ext>
              </a:extLst>
            </p:cNvPr>
            <p:cNvSpPr>
              <a:spLocks/>
            </p:cNvSpPr>
            <p:nvPr/>
          </p:nvSpPr>
          <p:spPr bwMode="gray">
            <a:xfrm rot="-5400000">
              <a:off x="3105027" y="1765596"/>
              <a:ext cx="5995993" cy="3326809"/>
            </a:xfrm>
            <a:custGeom>
              <a:avLst/>
              <a:gdLst>
                <a:gd name="T0" fmla="*/ 0 w 4960"/>
                <a:gd name="T1" fmla="*/ 0 h 2752"/>
                <a:gd name="T2" fmla="*/ 0 w 4960"/>
                <a:gd name="T3" fmla="*/ 324 h 2752"/>
                <a:gd name="T4" fmla="*/ 0 w 4960"/>
                <a:gd name="T5" fmla="*/ 1992 h 2752"/>
                <a:gd name="T6" fmla="*/ 0 w 4960"/>
                <a:gd name="T7" fmla="*/ 2752 h 2752"/>
                <a:gd name="T8" fmla="*/ 4960 w 4960"/>
                <a:gd name="T9" fmla="*/ 2752 h 2752"/>
                <a:gd name="T10" fmla="*/ 4960 w 4960"/>
                <a:gd name="T11" fmla="*/ 1992 h 2752"/>
                <a:gd name="T12" fmla="*/ 4960 w 4960"/>
                <a:gd name="T13" fmla="*/ 324 h 2752"/>
                <a:gd name="T14" fmla="*/ 4960 w 4960"/>
                <a:gd name="T15" fmla="*/ 0 h 2752"/>
                <a:gd name="T16" fmla="*/ 4960 w 4960"/>
                <a:gd name="T17" fmla="*/ 0 h 2752"/>
                <a:gd name="T18" fmla="*/ 4734 w 4960"/>
                <a:gd name="T19" fmla="*/ 34 h 2752"/>
                <a:gd name="T20" fmla="*/ 4510 w 4960"/>
                <a:gd name="T21" fmla="*/ 64 h 2752"/>
                <a:gd name="T22" fmla="*/ 4284 w 4960"/>
                <a:gd name="T23" fmla="*/ 90 h 2752"/>
                <a:gd name="T24" fmla="*/ 4060 w 4960"/>
                <a:gd name="T25" fmla="*/ 114 h 2752"/>
                <a:gd name="T26" fmla="*/ 3836 w 4960"/>
                <a:gd name="T27" fmla="*/ 132 h 2752"/>
                <a:gd name="T28" fmla="*/ 3614 w 4960"/>
                <a:gd name="T29" fmla="*/ 146 h 2752"/>
                <a:gd name="T30" fmla="*/ 3392 w 4960"/>
                <a:gd name="T31" fmla="*/ 158 h 2752"/>
                <a:gd name="T32" fmla="*/ 3174 w 4960"/>
                <a:gd name="T33" fmla="*/ 166 h 2752"/>
                <a:gd name="T34" fmla="*/ 2960 w 4960"/>
                <a:gd name="T35" fmla="*/ 172 h 2752"/>
                <a:gd name="T36" fmla="*/ 2748 w 4960"/>
                <a:gd name="T37" fmla="*/ 174 h 2752"/>
                <a:gd name="T38" fmla="*/ 2542 w 4960"/>
                <a:gd name="T39" fmla="*/ 174 h 2752"/>
                <a:gd name="T40" fmla="*/ 2338 w 4960"/>
                <a:gd name="T41" fmla="*/ 174 h 2752"/>
                <a:gd name="T42" fmla="*/ 2140 w 4960"/>
                <a:gd name="T43" fmla="*/ 170 h 2752"/>
                <a:gd name="T44" fmla="*/ 1948 w 4960"/>
                <a:gd name="T45" fmla="*/ 164 h 2752"/>
                <a:gd name="T46" fmla="*/ 1762 w 4960"/>
                <a:gd name="T47" fmla="*/ 156 h 2752"/>
                <a:gd name="T48" fmla="*/ 1582 w 4960"/>
                <a:gd name="T49" fmla="*/ 148 h 2752"/>
                <a:gd name="T50" fmla="*/ 1410 w 4960"/>
                <a:gd name="T51" fmla="*/ 138 h 2752"/>
                <a:gd name="T52" fmla="*/ 1244 w 4960"/>
                <a:gd name="T53" fmla="*/ 128 h 2752"/>
                <a:gd name="T54" fmla="*/ 1088 w 4960"/>
                <a:gd name="T55" fmla="*/ 116 h 2752"/>
                <a:gd name="T56" fmla="*/ 938 w 4960"/>
                <a:gd name="T57" fmla="*/ 104 h 2752"/>
                <a:gd name="T58" fmla="*/ 668 w 4960"/>
                <a:gd name="T59" fmla="*/ 78 h 2752"/>
                <a:gd name="T60" fmla="*/ 438 w 4960"/>
                <a:gd name="T61" fmla="*/ 54 h 2752"/>
                <a:gd name="T62" fmla="*/ 254 w 4960"/>
                <a:gd name="T63" fmla="*/ 34 h 2752"/>
                <a:gd name="T64" fmla="*/ 116 w 4960"/>
                <a:gd name="T65" fmla="*/ 16 h 2752"/>
                <a:gd name="T66" fmla="*/ 0 w 4960"/>
                <a:gd name="T67" fmla="*/ 0 h 2752"/>
                <a:gd name="T68" fmla="*/ 0 w 4960"/>
                <a:gd name="T69"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
              <a:extLst>
                <a:ext uri="{FF2B5EF4-FFF2-40B4-BE49-F238E27FC236}">
                  <a16:creationId xmlns:a16="http://schemas.microsoft.com/office/drawing/2014/main" id="{765EA315-D770-1451-1FCD-F69A20A88751}"/>
                </a:ext>
              </a:extLst>
            </p:cNvPr>
            <p:cNvSpPr>
              <a:spLocks noEditPoints="1"/>
            </p:cNvSpPr>
            <p:nvPr/>
          </p:nvSpPr>
          <p:spPr bwMode="gray">
            <a:xfrm>
              <a:off x="0" y="-2308"/>
              <a:ext cx="9144000" cy="6858000"/>
            </a:xfrm>
            <a:custGeom>
              <a:avLst/>
              <a:gdLst>
                <a:gd name="T0" fmla="*/ 0 w 5760"/>
                <a:gd name="T1" fmla="*/ 0 h 4320"/>
                <a:gd name="T2" fmla="*/ 0 w 5760"/>
                <a:gd name="T3" fmla="*/ 4320 h 4320"/>
                <a:gd name="T4" fmla="*/ 5760 w 5760"/>
                <a:gd name="T5" fmla="*/ 4320 h 4320"/>
                <a:gd name="T6" fmla="*/ 5760 w 5760"/>
                <a:gd name="T7" fmla="*/ 0 h 4320"/>
                <a:gd name="T8" fmla="*/ 0 w 5760"/>
                <a:gd name="T9" fmla="*/ 0 h 4320"/>
                <a:gd name="T10" fmla="*/ 5444 w 5760"/>
                <a:gd name="T11" fmla="*/ 4004 h 4320"/>
                <a:gd name="T12" fmla="*/ 324 w 5760"/>
                <a:gd name="T13" fmla="*/ 4004 h 4320"/>
                <a:gd name="T14" fmla="*/ 324 w 5760"/>
                <a:gd name="T15" fmla="*/ 324 h 4320"/>
                <a:gd name="T16" fmla="*/ 5444 w 5760"/>
                <a:gd name="T17" fmla="*/ 324 h 4320"/>
                <a:gd name="T18" fmla="*/ 5444 w 5760"/>
                <a:gd name="T19" fmla="*/ 400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5" name="Rectangle 14">
            <a:extLst>
              <a:ext uri="{FF2B5EF4-FFF2-40B4-BE49-F238E27FC236}">
                <a16:creationId xmlns:a16="http://schemas.microsoft.com/office/drawing/2014/main" id="{9DC296CC-6184-C45D-BCE1-108974F651D1}"/>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1" y="2257588"/>
            <a:ext cx="3101765" cy="3020343"/>
          </a:xfrm>
        </p:spPr>
        <p:txBody>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6" name="Date Placeholder 3">
            <a:extLst>
              <a:ext uri="{FF2B5EF4-FFF2-40B4-BE49-F238E27FC236}">
                <a16:creationId xmlns:a16="http://schemas.microsoft.com/office/drawing/2014/main" id="{7A7B6ECF-12C0-DF14-AEED-CF256A8E6AFC}"/>
              </a:ext>
            </a:extLst>
          </p:cNvPr>
          <p:cNvSpPr>
            <a:spLocks noGrp="1"/>
          </p:cNvSpPr>
          <p:nvPr>
            <p:ph type="dt" sz="half" idx="10"/>
          </p:nvPr>
        </p:nvSpPr>
        <p:spPr/>
        <p:txBody>
          <a:bodyPr/>
          <a:lstStyle>
            <a:lvl1pPr>
              <a:defRPr/>
            </a:lvl1pPr>
          </a:lstStyle>
          <a:p>
            <a:pPr>
              <a:defRPr/>
            </a:pPr>
            <a:endParaRPr lang="en-US"/>
          </a:p>
        </p:txBody>
      </p:sp>
      <p:sp>
        <p:nvSpPr>
          <p:cNvPr id="17" name="Footer Placeholder 4">
            <a:extLst>
              <a:ext uri="{FF2B5EF4-FFF2-40B4-BE49-F238E27FC236}">
                <a16:creationId xmlns:a16="http://schemas.microsoft.com/office/drawing/2014/main" id="{50767B33-7C03-A026-4310-32C4E76884DC}"/>
              </a:ext>
            </a:extLst>
          </p:cNvPr>
          <p:cNvSpPr>
            <a:spLocks noGrp="1"/>
          </p:cNvSpPr>
          <p:nvPr>
            <p:ph type="ftr" sz="quarter" idx="11"/>
          </p:nvPr>
        </p:nvSpPr>
        <p:spPr/>
        <p:txBody>
          <a:bodyPr/>
          <a:lstStyle>
            <a:lvl1pPr>
              <a:defRPr/>
            </a:lvl1pPr>
          </a:lstStyle>
          <a:p>
            <a:pPr>
              <a:defRPr/>
            </a:pPr>
            <a:endParaRPr lang="en-US"/>
          </a:p>
        </p:txBody>
      </p:sp>
      <p:sp>
        <p:nvSpPr>
          <p:cNvPr id="18" name="Slide Number Placeholder 5">
            <a:extLst>
              <a:ext uri="{FF2B5EF4-FFF2-40B4-BE49-F238E27FC236}">
                <a16:creationId xmlns:a16="http://schemas.microsoft.com/office/drawing/2014/main" id="{C7E25CF6-3F14-DA8E-86D9-32D4348E4518}"/>
              </a:ext>
            </a:extLst>
          </p:cNvPr>
          <p:cNvSpPr>
            <a:spLocks noGrp="1"/>
          </p:cNvSpPr>
          <p:nvPr>
            <p:ph type="sldNum" sz="quarter" idx="12"/>
          </p:nvPr>
        </p:nvSpPr>
        <p:spPr/>
        <p:txBody>
          <a:bodyPr/>
          <a:lstStyle>
            <a:lvl1pPr>
              <a:defRPr/>
            </a:lvl1pPr>
          </a:lstStyle>
          <a:p>
            <a:pPr>
              <a:defRPr/>
            </a:pPr>
            <a:fld id="{CD1AEC52-62B7-4CA2-AA0C-BDF3365B146A}" type="slidenum">
              <a:rPr lang="en-US" altLang="en-US"/>
              <a:pPr>
                <a:defRPr/>
              </a:pPr>
              <a:t>‹#›</a:t>
            </a:fld>
            <a:endParaRPr lang="en-US" altLang="en-US"/>
          </a:p>
        </p:txBody>
      </p:sp>
    </p:spTree>
    <p:extLst>
      <p:ext uri="{BB962C8B-B14F-4D97-AF65-F5344CB8AC3E}">
        <p14:creationId xmlns:p14="http://schemas.microsoft.com/office/powerpoint/2010/main" val="4118287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E1C360F9-82A4-DEEB-45C1-65025441D39A}"/>
              </a:ext>
            </a:extLst>
          </p:cNvPr>
          <p:cNvSpPr>
            <a:spLocks noGrp="1"/>
          </p:cNvSpPr>
          <p:nvPr>
            <p:ph type="ftr" sz="quarter" idx="10"/>
          </p:nvPr>
        </p:nvSpPr>
        <p:spPr/>
        <p:txBody>
          <a:bodyPr/>
          <a:lstStyle>
            <a:lvl1pPr>
              <a:defRPr/>
            </a:lvl1pPr>
          </a:lstStyle>
          <a:p>
            <a:pPr>
              <a:defRPr/>
            </a:pPr>
            <a:endParaRPr lang="en-US"/>
          </a:p>
        </p:txBody>
      </p:sp>
      <p:sp>
        <p:nvSpPr>
          <p:cNvPr id="6" name="Date Placeholder 3">
            <a:extLst>
              <a:ext uri="{FF2B5EF4-FFF2-40B4-BE49-F238E27FC236}">
                <a16:creationId xmlns:a16="http://schemas.microsoft.com/office/drawing/2014/main" id="{9B1B87A1-4E6E-6543-C511-1B3916C0BCA6}"/>
              </a:ext>
            </a:extLst>
          </p:cNvPr>
          <p:cNvSpPr>
            <a:spLocks noGrp="1"/>
          </p:cNvSpPr>
          <p:nvPr>
            <p:ph type="dt" sz="half"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4D36420-4E5A-065F-D0FB-DA7298A87E2E}"/>
              </a:ext>
            </a:extLst>
          </p:cNvPr>
          <p:cNvSpPr>
            <a:spLocks noGrp="1"/>
          </p:cNvSpPr>
          <p:nvPr>
            <p:ph type="sldNum" sz="quarter" idx="12"/>
          </p:nvPr>
        </p:nvSpPr>
        <p:spPr/>
        <p:txBody>
          <a:bodyPr/>
          <a:lstStyle>
            <a:lvl1pPr>
              <a:defRPr/>
            </a:lvl1pPr>
          </a:lstStyle>
          <a:p>
            <a:pPr>
              <a:defRPr/>
            </a:pPr>
            <a:fld id="{EC03D8FF-207B-4990-8956-A4D1454D07AD}" type="slidenum">
              <a:rPr lang="en-US" altLang="en-US"/>
              <a:pPr>
                <a:defRPr/>
              </a:pPr>
              <a:t>‹#›</a:t>
            </a:fld>
            <a:endParaRPr lang="en-US" altLang="en-US"/>
          </a:p>
        </p:txBody>
      </p:sp>
    </p:spTree>
    <p:extLst>
      <p:ext uri="{BB962C8B-B14F-4D97-AF65-F5344CB8AC3E}">
        <p14:creationId xmlns:p14="http://schemas.microsoft.com/office/powerpoint/2010/main" val="26801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1" y="3248490"/>
            <a:ext cx="3636978"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8490"/>
            <a:ext cx="3636979" cy="277131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9364D7D2-F590-2878-B126-5693FBB95E6B}"/>
              </a:ext>
            </a:extLst>
          </p:cNvPr>
          <p:cNvSpPr>
            <a:spLocks noGrp="1"/>
          </p:cNvSpPr>
          <p:nvPr>
            <p:ph type="ftr" sz="quarter" idx="10"/>
          </p:nvPr>
        </p:nvSpPr>
        <p:spPr/>
        <p:txBody>
          <a:bodyPr/>
          <a:lstStyle>
            <a:lvl1pPr>
              <a:defRPr/>
            </a:lvl1pPr>
          </a:lstStyle>
          <a:p>
            <a:pPr>
              <a:defRPr/>
            </a:pPr>
            <a:endParaRPr lang="en-US"/>
          </a:p>
        </p:txBody>
      </p:sp>
      <p:sp>
        <p:nvSpPr>
          <p:cNvPr id="8" name="Date Placeholder 3">
            <a:extLst>
              <a:ext uri="{FF2B5EF4-FFF2-40B4-BE49-F238E27FC236}">
                <a16:creationId xmlns:a16="http://schemas.microsoft.com/office/drawing/2014/main" id="{6318BE03-BD76-661A-B8AD-506DB2EBADD6}"/>
              </a:ext>
            </a:extLst>
          </p:cNvPr>
          <p:cNvSpPr>
            <a:spLocks noGrp="1"/>
          </p:cNvSpPr>
          <p:nvPr>
            <p:ph type="dt" sz="half"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CA5AE03-060F-93BB-D35A-407ACC1805A1}"/>
              </a:ext>
            </a:extLst>
          </p:cNvPr>
          <p:cNvSpPr>
            <a:spLocks noGrp="1"/>
          </p:cNvSpPr>
          <p:nvPr>
            <p:ph type="sldNum" sz="quarter" idx="12"/>
          </p:nvPr>
        </p:nvSpPr>
        <p:spPr/>
        <p:txBody>
          <a:bodyPr/>
          <a:lstStyle>
            <a:lvl1pPr>
              <a:defRPr/>
            </a:lvl1pPr>
          </a:lstStyle>
          <a:p>
            <a:pPr>
              <a:defRPr/>
            </a:pPr>
            <a:fld id="{1D52C4CC-CF62-41A1-9512-8531BF451539}" type="slidenum">
              <a:rPr lang="en-US" altLang="en-US"/>
              <a:pPr>
                <a:defRPr/>
              </a:pPr>
              <a:t>‹#›</a:t>
            </a:fld>
            <a:endParaRPr lang="en-US" altLang="en-US"/>
          </a:p>
        </p:txBody>
      </p:sp>
    </p:spTree>
    <p:extLst>
      <p:ext uri="{BB962C8B-B14F-4D97-AF65-F5344CB8AC3E}">
        <p14:creationId xmlns:p14="http://schemas.microsoft.com/office/powerpoint/2010/main" val="211780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4">
            <a:extLst>
              <a:ext uri="{FF2B5EF4-FFF2-40B4-BE49-F238E27FC236}">
                <a16:creationId xmlns:a16="http://schemas.microsoft.com/office/drawing/2014/main" id="{BB7884C9-781D-4CB6-7793-18D39A8FA04F}"/>
              </a:ext>
            </a:extLst>
          </p:cNvPr>
          <p:cNvSpPr>
            <a:spLocks noGrp="1"/>
          </p:cNvSpPr>
          <p:nvPr>
            <p:ph type="ftr" sz="quarter" idx="10"/>
          </p:nvPr>
        </p:nvSpPr>
        <p:spPr/>
        <p:txBody>
          <a:bodyPr/>
          <a:lstStyle>
            <a:lvl1pPr>
              <a:defRPr/>
            </a:lvl1pPr>
          </a:lstStyle>
          <a:p>
            <a:pPr>
              <a:defRPr/>
            </a:pPr>
            <a:endParaRPr lang="en-US"/>
          </a:p>
        </p:txBody>
      </p:sp>
      <p:sp>
        <p:nvSpPr>
          <p:cNvPr id="4" name="Date Placeholder 3">
            <a:extLst>
              <a:ext uri="{FF2B5EF4-FFF2-40B4-BE49-F238E27FC236}">
                <a16:creationId xmlns:a16="http://schemas.microsoft.com/office/drawing/2014/main" id="{5B6D6292-A5EA-DC0E-03D1-7F1BA82F485C}"/>
              </a:ext>
            </a:extLst>
          </p:cNvPr>
          <p:cNvSpPr>
            <a:spLocks noGrp="1"/>
          </p:cNvSpPr>
          <p:nvPr>
            <p:ph type="dt" sz="half"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34692DF-C9AA-D71C-C38C-ECF8F8294599}"/>
              </a:ext>
            </a:extLst>
          </p:cNvPr>
          <p:cNvSpPr>
            <a:spLocks noGrp="1"/>
          </p:cNvSpPr>
          <p:nvPr>
            <p:ph type="sldNum" sz="quarter" idx="12"/>
          </p:nvPr>
        </p:nvSpPr>
        <p:spPr/>
        <p:txBody>
          <a:bodyPr/>
          <a:lstStyle>
            <a:lvl1pPr>
              <a:defRPr/>
            </a:lvl1pPr>
          </a:lstStyle>
          <a:p>
            <a:pPr>
              <a:defRPr/>
            </a:pPr>
            <a:fld id="{2431004A-8CD4-4047-BF92-6394AB834AA1}" type="slidenum">
              <a:rPr lang="en-US" altLang="en-US"/>
              <a:pPr>
                <a:defRPr/>
              </a:pPr>
              <a:t>‹#›</a:t>
            </a:fld>
            <a:endParaRPr lang="en-US" altLang="en-US"/>
          </a:p>
        </p:txBody>
      </p:sp>
    </p:spTree>
    <p:extLst>
      <p:ext uri="{BB962C8B-B14F-4D97-AF65-F5344CB8AC3E}">
        <p14:creationId xmlns:p14="http://schemas.microsoft.com/office/powerpoint/2010/main" val="2495040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CF1401-488B-0A3C-A3F4-9AF558D87D84}"/>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Date Placeholder 1">
            <a:extLst>
              <a:ext uri="{FF2B5EF4-FFF2-40B4-BE49-F238E27FC236}">
                <a16:creationId xmlns:a16="http://schemas.microsoft.com/office/drawing/2014/main" id="{9BC6CCE4-DEE7-A356-D63E-EB3C09879F78}"/>
              </a:ext>
            </a:extLst>
          </p:cNvPr>
          <p:cNvSpPr>
            <a:spLocks noGrp="1"/>
          </p:cNvSpPr>
          <p:nvPr>
            <p:ph type="dt" sz="half" idx="10"/>
          </p:nvPr>
        </p:nvSpPr>
        <p:spPr/>
        <p:txBody>
          <a:bodyPr/>
          <a:lstStyle>
            <a:lvl1pPr>
              <a:defRPr/>
            </a:lvl1pPr>
          </a:lstStyle>
          <a:p>
            <a:pPr>
              <a:defRPr/>
            </a:pPr>
            <a:endParaRPr lang="en-US"/>
          </a:p>
        </p:txBody>
      </p:sp>
      <p:sp>
        <p:nvSpPr>
          <p:cNvPr id="4" name="Footer Placeholder 2">
            <a:extLst>
              <a:ext uri="{FF2B5EF4-FFF2-40B4-BE49-F238E27FC236}">
                <a16:creationId xmlns:a16="http://schemas.microsoft.com/office/drawing/2014/main" id="{278BFAF8-B6BC-853B-E45F-7BF4A36B18C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D0572045-0C0E-3F82-61CB-A9ADE0AF76C9}"/>
              </a:ext>
            </a:extLst>
          </p:cNvPr>
          <p:cNvSpPr>
            <a:spLocks noGrp="1"/>
          </p:cNvSpPr>
          <p:nvPr>
            <p:ph type="sldNum" sz="quarter" idx="12"/>
          </p:nvPr>
        </p:nvSpPr>
        <p:spPr/>
        <p:txBody>
          <a:bodyPr/>
          <a:lstStyle>
            <a:lvl1pPr>
              <a:defRPr/>
            </a:lvl1pPr>
          </a:lstStyle>
          <a:p>
            <a:pPr>
              <a:defRPr/>
            </a:pPr>
            <a:fld id="{76D55BF8-D9E5-4F76-B8E4-A03A9B9C9471}" type="slidenum">
              <a:rPr lang="en-US" altLang="en-US"/>
              <a:pPr>
                <a:defRPr/>
              </a:pPr>
              <a:t>‹#›</a:t>
            </a:fld>
            <a:endParaRPr lang="en-US" altLang="en-US"/>
          </a:p>
        </p:txBody>
      </p:sp>
    </p:spTree>
    <p:extLst>
      <p:ext uri="{BB962C8B-B14F-4D97-AF65-F5344CB8AC3E}">
        <p14:creationId xmlns:p14="http://schemas.microsoft.com/office/powerpoint/2010/main" val="2955697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7">
            <a:extLst>
              <a:ext uri="{FF2B5EF4-FFF2-40B4-BE49-F238E27FC236}">
                <a16:creationId xmlns:a16="http://schemas.microsoft.com/office/drawing/2014/main" id="{EB627F33-CF25-AA0C-7F88-6A67B2F3F038}"/>
              </a:ext>
            </a:extLst>
          </p:cNvPr>
          <p:cNvGrpSpPr>
            <a:grpSpLocks/>
          </p:cNvGrpSpPr>
          <p:nvPr/>
        </p:nvGrpSpPr>
        <p:grpSpPr bwMode="auto">
          <a:xfrm>
            <a:off x="0" y="-1588"/>
            <a:ext cx="9144000" cy="6859588"/>
            <a:chOff x="0" y="-2308"/>
            <a:chExt cx="9144000" cy="6860308"/>
          </a:xfrm>
        </p:grpSpPr>
        <p:sp>
          <p:nvSpPr>
            <p:cNvPr id="6" name="Rectangle 5">
              <a:extLst>
                <a:ext uri="{FF2B5EF4-FFF2-40B4-BE49-F238E27FC236}">
                  <a16:creationId xmlns:a16="http://schemas.microsoft.com/office/drawing/2014/main" id="{7F546C8C-73B8-8324-F356-DD16CFDE2AA1}"/>
                </a:ext>
              </a:extLst>
            </p:cNvPr>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a:extLst>
                <a:ext uri="{FF2B5EF4-FFF2-40B4-BE49-F238E27FC236}">
                  <a16:creationId xmlns:a16="http://schemas.microsoft.com/office/drawing/2014/main" id="{29DC5DD0-BB3D-AF78-1F71-ABE374F80206}"/>
                </a:ext>
              </a:extLst>
            </p:cNvPr>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FC33C555-4724-C4C6-6A24-6219D068486C}"/>
                </a:ext>
              </a:extLst>
            </p:cNvPr>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CCE3D9FA-3AB0-0AE8-3739-498E5A213EFB}"/>
                </a:ext>
              </a:extLst>
            </p:cNvPr>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952DE739-538D-86A0-19B6-85DF75D11AC2}"/>
                </a:ext>
              </a:extLst>
            </p:cNvPr>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9CED4E7A-1248-F1DB-694E-68471B590525}"/>
                </a:ext>
              </a:extLst>
            </p:cNvPr>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a:extLst>
                <a:ext uri="{FF2B5EF4-FFF2-40B4-BE49-F238E27FC236}">
                  <a16:creationId xmlns:a16="http://schemas.microsoft.com/office/drawing/2014/main" id="{DCF6CA84-B947-215A-FB6D-7A9113DA22F1}"/>
                </a:ext>
              </a:extLst>
            </p:cNvPr>
            <p:cNvSpPr>
              <a:spLocks/>
            </p:cNvSpPr>
            <p:nvPr/>
          </p:nvSpPr>
          <p:spPr bwMode="gray">
            <a:xfrm rot="-5912394">
              <a:off x="2769747" y="1458373"/>
              <a:ext cx="2377690" cy="317748"/>
            </a:xfrm>
            <a:custGeom>
              <a:avLst/>
              <a:gdLst>
                <a:gd name="T0" fmla="*/ 85 w 10000"/>
                <a:gd name="T1" fmla="*/ 2532 h 5291"/>
                <a:gd name="T2" fmla="*/ 9958 w 10000"/>
                <a:gd name="T3" fmla="*/ 5291 h 5291"/>
                <a:gd name="T4" fmla="*/ 10000 w 10000"/>
                <a:gd name="T5" fmla="*/ 0 h 5291"/>
                <a:gd name="T6" fmla="*/ 10000 w 10000"/>
                <a:gd name="T7" fmla="*/ 0 h 5291"/>
                <a:gd name="T8" fmla="*/ 9667 w 10000"/>
                <a:gd name="T9" fmla="*/ 204 h 5291"/>
                <a:gd name="T10" fmla="*/ 9334 w 10000"/>
                <a:gd name="T11" fmla="*/ 400 h 5291"/>
                <a:gd name="T12" fmla="*/ 9001 w 10000"/>
                <a:gd name="T13" fmla="*/ 590 h 5291"/>
                <a:gd name="T14" fmla="*/ 8667 w 10000"/>
                <a:gd name="T15" fmla="*/ 753 h 5291"/>
                <a:gd name="T16" fmla="*/ 8333 w 10000"/>
                <a:gd name="T17" fmla="*/ 917 h 5291"/>
                <a:gd name="T18" fmla="*/ 7999 w 10000"/>
                <a:gd name="T19" fmla="*/ 1071 h 5291"/>
                <a:gd name="T20" fmla="*/ 7669 w 10000"/>
                <a:gd name="T21" fmla="*/ 1202 h 5291"/>
                <a:gd name="T22" fmla="*/ 7333 w 10000"/>
                <a:gd name="T23" fmla="*/ 1325 h 5291"/>
                <a:gd name="T24" fmla="*/ 7000 w 10000"/>
                <a:gd name="T25" fmla="*/ 1440 h 5291"/>
                <a:gd name="T26" fmla="*/ 6673 w 10000"/>
                <a:gd name="T27" fmla="*/ 1538 h 5291"/>
                <a:gd name="T28" fmla="*/ 6340 w 10000"/>
                <a:gd name="T29" fmla="*/ 1636 h 5291"/>
                <a:gd name="T30" fmla="*/ 6013 w 10000"/>
                <a:gd name="T31" fmla="*/ 1719 h 5291"/>
                <a:gd name="T32" fmla="*/ 5686 w 10000"/>
                <a:gd name="T33" fmla="*/ 1784 h 5291"/>
                <a:gd name="T34" fmla="*/ 5359 w 10000"/>
                <a:gd name="T35" fmla="*/ 1850 h 5291"/>
                <a:gd name="T36" fmla="*/ 5036 w 10000"/>
                <a:gd name="T37" fmla="*/ 1906 h 5291"/>
                <a:gd name="T38" fmla="*/ 4717 w 10000"/>
                <a:gd name="T39" fmla="*/ 1948 h 5291"/>
                <a:gd name="T40" fmla="*/ 4396 w 10000"/>
                <a:gd name="T41" fmla="*/ 1980 h 5291"/>
                <a:gd name="T42" fmla="*/ 4079 w 10000"/>
                <a:gd name="T43" fmla="*/ 2013 h 5291"/>
                <a:gd name="T44" fmla="*/ 3766 w 10000"/>
                <a:gd name="T45" fmla="*/ 2029 h 5291"/>
                <a:gd name="T46" fmla="*/ 3454 w 10000"/>
                <a:gd name="T47" fmla="*/ 2046 h 5291"/>
                <a:gd name="T48" fmla="*/ 3145 w 10000"/>
                <a:gd name="T49" fmla="*/ 2053 h 5291"/>
                <a:gd name="T50" fmla="*/ 2839 w 10000"/>
                <a:gd name="T51" fmla="*/ 2046 h 5291"/>
                <a:gd name="T52" fmla="*/ 2537 w 10000"/>
                <a:gd name="T53" fmla="*/ 2046 h 5291"/>
                <a:gd name="T54" fmla="*/ 2238 w 10000"/>
                <a:gd name="T55" fmla="*/ 2029 h 5291"/>
                <a:gd name="T56" fmla="*/ 1943 w 10000"/>
                <a:gd name="T57" fmla="*/ 2004 h 5291"/>
                <a:gd name="T58" fmla="*/ 1653 w 10000"/>
                <a:gd name="T59" fmla="*/ 1980 h 5291"/>
                <a:gd name="T60" fmla="*/ 1368 w 10000"/>
                <a:gd name="T61" fmla="*/ 1955 h 5291"/>
                <a:gd name="T62" fmla="*/ 1085 w 10000"/>
                <a:gd name="T63" fmla="*/ 1915 h 5291"/>
                <a:gd name="T64" fmla="*/ 806 w 10000"/>
                <a:gd name="T65" fmla="*/ 1873 h 5291"/>
                <a:gd name="T66" fmla="*/ 533 w 10000"/>
                <a:gd name="T67" fmla="*/ 1833 h 5291"/>
                <a:gd name="T68" fmla="*/ 0 w 10000"/>
                <a:gd name="T69" fmla="*/ 1726 h 5291"/>
                <a:gd name="T70" fmla="*/ 85 w 10000"/>
                <a:gd name="T71"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Rectangle 12">
              <a:extLst>
                <a:ext uri="{FF2B5EF4-FFF2-40B4-BE49-F238E27FC236}">
                  <a16:creationId xmlns:a16="http://schemas.microsoft.com/office/drawing/2014/main" id="{B16335CA-33CE-C77C-03BF-AAAC7B37BA53}"/>
                </a:ext>
              </a:extLst>
            </p:cNvPr>
            <p:cNvSpPr/>
            <p:nvPr/>
          </p:nvSpPr>
          <p:spPr>
            <a:xfrm>
              <a:off x="5283200" y="402547"/>
              <a:ext cx="3465513" cy="60537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8">
              <a:extLst>
                <a:ext uri="{FF2B5EF4-FFF2-40B4-BE49-F238E27FC236}">
                  <a16:creationId xmlns:a16="http://schemas.microsoft.com/office/drawing/2014/main" id="{4361C048-A2D5-952F-3B7C-7D14616053FC}"/>
                </a:ext>
              </a:extLst>
            </p:cNvPr>
            <p:cNvSpPr>
              <a:spLocks/>
            </p:cNvSpPr>
            <p:nvPr/>
          </p:nvSpPr>
          <p:spPr bwMode="gray">
            <a:xfrm rot="-5400000">
              <a:off x="2548536" y="1765596"/>
              <a:ext cx="5995993" cy="3326809"/>
            </a:xfrm>
            <a:custGeom>
              <a:avLst/>
              <a:gdLst>
                <a:gd name="T0" fmla="*/ 0 w 4960"/>
                <a:gd name="T1" fmla="*/ 0 h 2752"/>
                <a:gd name="T2" fmla="*/ 0 w 4960"/>
                <a:gd name="T3" fmla="*/ 324 h 2752"/>
                <a:gd name="T4" fmla="*/ 0 w 4960"/>
                <a:gd name="T5" fmla="*/ 1992 h 2752"/>
                <a:gd name="T6" fmla="*/ 0 w 4960"/>
                <a:gd name="T7" fmla="*/ 2752 h 2752"/>
                <a:gd name="T8" fmla="*/ 4960 w 4960"/>
                <a:gd name="T9" fmla="*/ 2752 h 2752"/>
                <a:gd name="T10" fmla="*/ 4960 w 4960"/>
                <a:gd name="T11" fmla="*/ 1992 h 2752"/>
                <a:gd name="T12" fmla="*/ 4960 w 4960"/>
                <a:gd name="T13" fmla="*/ 324 h 2752"/>
                <a:gd name="T14" fmla="*/ 4960 w 4960"/>
                <a:gd name="T15" fmla="*/ 0 h 2752"/>
                <a:gd name="T16" fmla="*/ 4960 w 4960"/>
                <a:gd name="T17" fmla="*/ 0 h 2752"/>
                <a:gd name="T18" fmla="*/ 4734 w 4960"/>
                <a:gd name="T19" fmla="*/ 34 h 2752"/>
                <a:gd name="T20" fmla="*/ 4510 w 4960"/>
                <a:gd name="T21" fmla="*/ 64 h 2752"/>
                <a:gd name="T22" fmla="*/ 4284 w 4960"/>
                <a:gd name="T23" fmla="*/ 90 h 2752"/>
                <a:gd name="T24" fmla="*/ 4060 w 4960"/>
                <a:gd name="T25" fmla="*/ 114 h 2752"/>
                <a:gd name="T26" fmla="*/ 3836 w 4960"/>
                <a:gd name="T27" fmla="*/ 132 h 2752"/>
                <a:gd name="T28" fmla="*/ 3614 w 4960"/>
                <a:gd name="T29" fmla="*/ 146 h 2752"/>
                <a:gd name="T30" fmla="*/ 3392 w 4960"/>
                <a:gd name="T31" fmla="*/ 158 h 2752"/>
                <a:gd name="T32" fmla="*/ 3174 w 4960"/>
                <a:gd name="T33" fmla="*/ 166 h 2752"/>
                <a:gd name="T34" fmla="*/ 2960 w 4960"/>
                <a:gd name="T35" fmla="*/ 172 h 2752"/>
                <a:gd name="T36" fmla="*/ 2748 w 4960"/>
                <a:gd name="T37" fmla="*/ 174 h 2752"/>
                <a:gd name="T38" fmla="*/ 2542 w 4960"/>
                <a:gd name="T39" fmla="*/ 174 h 2752"/>
                <a:gd name="T40" fmla="*/ 2338 w 4960"/>
                <a:gd name="T41" fmla="*/ 174 h 2752"/>
                <a:gd name="T42" fmla="*/ 2140 w 4960"/>
                <a:gd name="T43" fmla="*/ 170 h 2752"/>
                <a:gd name="T44" fmla="*/ 1948 w 4960"/>
                <a:gd name="T45" fmla="*/ 164 h 2752"/>
                <a:gd name="T46" fmla="*/ 1762 w 4960"/>
                <a:gd name="T47" fmla="*/ 156 h 2752"/>
                <a:gd name="T48" fmla="*/ 1582 w 4960"/>
                <a:gd name="T49" fmla="*/ 148 h 2752"/>
                <a:gd name="T50" fmla="*/ 1410 w 4960"/>
                <a:gd name="T51" fmla="*/ 138 h 2752"/>
                <a:gd name="T52" fmla="*/ 1244 w 4960"/>
                <a:gd name="T53" fmla="*/ 128 h 2752"/>
                <a:gd name="T54" fmla="*/ 1088 w 4960"/>
                <a:gd name="T55" fmla="*/ 116 h 2752"/>
                <a:gd name="T56" fmla="*/ 938 w 4960"/>
                <a:gd name="T57" fmla="*/ 104 h 2752"/>
                <a:gd name="T58" fmla="*/ 668 w 4960"/>
                <a:gd name="T59" fmla="*/ 78 h 2752"/>
                <a:gd name="T60" fmla="*/ 438 w 4960"/>
                <a:gd name="T61" fmla="*/ 54 h 2752"/>
                <a:gd name="T62" fmla="*/ 254 w 4960"/>
                <a:gd name="T63" fmla="*/ 34 h 2752"/>
                <a:gd name="T64" fmla="*/ 116 w 4960"/>
                <a:gd name="T65" fmla="*/ 16 h 2752"/>
                <a:gd name="T66" fmla="*/ 0 w 4960"/>
                <a:gd name="T67" fmla="*/ 0 h 2752"/>
                <a:gd name="T68" fmla="*/ 0 w 4960"/>
                <a:gd name="T69"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
              <a:extLst>
                <a:ext uri="{FF2B5EF4-FFF2-40B4-BE49-F238E27FC236}">
                  <a16:creationId xmlns:a16="http://schemas.microsoft.com/office/drawing/2014/main" id="{45C48DE1-D194-8BE6-C2FD-A026B30CF27E}"/>
                </a:ext>
              </a:extLst>
            </p:cNvPr>
            <p:cNvSpPr>
              <a:spLocks noEditPoints="1"/>
            </p:cNvSpPr>
            <p:nvPr/>
          </p:nvSpPr>
          <p:spPr bwMode="gray">
            <a:xfrm>
              <a:off x="0" y="-2308"/>
              <a:ext cx="9144000" cy="6858000"/>
            </a:xfrm>
            <a:custGeom>
              <a:avLst/>
              <a:gdLst>
                <a:gd name="T0" fmla="*/ 0 w 5760"/>
                <a:gd name="T1" fmla="*/ 0 h 4320"/>
                <a:gd name="T2" fmla="*/ 0 w 5760"/>
                <a:gd name="T3" fmla="*/ 4320 h 4320"/>
                <a:gd name="T4" fmla="*/ 5760 w 5760"/>
                <a:gd name="T5" fmla="*/ 4320 h 4320"/>
                <a:gd name="T6" fmla="*/ 5760 w 5760"/>
                <a:gd name="T7" fmla="*/ 0 h 4320"/>
                <a:gd name="T8" fmla="*/ 0 w 5760"/>
                <a:gd name="T9" fmla="*/ 0 h 4320"/>
                <a:gd name="T10" fmla="*/ 5444 w 5760"/>
                <a:gd name="T11" fmla="*/ 4004 h 4320"/>
                <a:gd name="T12" fmla="*/ 324 w 5760"/>
                <a:gd name="T13" fmla="*/ 4004 h 4320"/>
                <a:gd name="T14" fmla="*/ 324 w 5760"/>
                <a:gd name="T15" fmla="*/ 324 h 4320"/>
                <a:gd name="T16" fmla="*/ 5444 w 5760"/>
                <a:gd name="T17" fmla="*/ 324 h 4320"/>
                <a:gd name="T18" fmla="*/ 5444 w 5760"/>
                <a:gd name="T19" fmla="*/ 400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 name="Rectangle 15">
            <a:extLst>
              <a:ext uri="{FF2B5EF4-FFF2-40B4-BE49-F238E27FC236}">
                <a16:creationId xmlns:a16="http://schemas.microsoft.com/office/drawing/2014/main" id="{46E955F0-1BA5-E68F-300A-51D848E7CD6C}"/>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1497437"/>
            <a:ext cx="2712589"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086844"/>
            <a:ext cx="2712590" cy="2925413"/>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4">
            <a:extLst>
              <a:ext uri="{FF2B5EF4-FFF2-40B4-BE49-F238E27FC236}">
                <a16:creationId xmlns:a16="http://schemas.microsoft.com/office/drawing/2014/main" id="{A690172F-5BD6-39FA-B7ED-503E6AE658E7}"/>
              </a:ext>
            </a:extLst>
          </p:cNvPr>
          <p:cNvSpPr>
            <a:spLocks noGrp="1"/>
          </p:cNvSpPr>
          <p:nvPr>
            <p:ph type="dt" sz="half" idx="10"/>
          </p:nvPr>
        </p:nvSpPr>
        <p:spPr/>
        <p:txBody>
          <a:bodyPr/>
          <a:lstStyle>
            <a:lvl1pPr>
              <a:defRPr/>
            </a:lvl1pPr>
          </a:lstStyle>
          <a:p>
            <a:pPr>
              <a:defRPr/>
            </a:pPr>
            <a:endParaRPr lang="en-US"/>
          </a:p>
        </p:txBody>
      </p:sp>
      <p:sp>
        <p:nvSpPr>
          <p:cNvPr id="18" name="Footer Placeholder 5">
            <a:extLst>
              <a:ext uri="{FF2B5EF4-FFF2-40B4-BE49-F238E27FC236}">
                <a16:creationId xmlns:a16="http://schemas.microsoft.com/office/drawing/2014/main" id="{CA77EA55-AF4A-2AEF-9FEE-F664930DD772}"/>
              </a:ext>
            </a:extLst>
          </p:cNvPr>
          <p:cNvSpPr>
            <a:spLocks noGrp="1"/>
          </p:cNvSpPr>
          <p:nvPr>
            <p:ph type="ftr" sz="quarter" idx="11"/>
          </p:nvPr>
        </p:nvSpPr>
        <p:spPr/>
        <p:txBody>
          <a:bodyPr/>
          <a:lstStyle>
            <a:lvl1pPr>
              <a:defRPr/>
            </a:lvl1pPr>
          </a:lstStyle>
          <a:p>
            <a:pPr>
              <a:defRPr/>
            </a:pPr>
            <a:endParaRPr lang="en-US"/>
          </a:p>
        </p:txBody>
      </p:sp>
      <p:sp>
        <p:nvSpPr>
          <p:cNvPr id="19" name="Slide Number Placeholder 6">
            <a:extLst>
              <a:ext uri="{FF2B5EF4-FFF2-40B4-BE49-F238E27FC236}">
                <a16:creationId xmlns:a16="http://schemas.microsoft.com/office/drawing/2014/main" id="{8F99BD37-5A6C-C141-35EB-CD64076319FB}"/>
              </a:ext>
            </a:extLst>
          </p:cNvPr>
          <p:cNvSpPr>
            <a:spLocks noGrp="1"/>
          </p:cNvSpPr>
          <p:nvPr>
            <p:ph type="sldNum" sz="quarter" idx="12"/>
          </p:nvPr>
        </p:nvSpPr>
        <p:spPr/>
        <p:txBody>
          <a:bodyPr/>
          <a:lstStyle>
            <a:lvl1pPr>
              <a:defRPr/>
            </a:lvl1pPr>
          </a:lstStyle>
          <a:p>
            <a:pPr>
              <a:defRPr/>
            </a:pPr>
            <a:fld id="{BA72A1A8-08DD-45EE-B3BC-7A5BB0554EEC}" type="slidenum">
              <a:rPr lang="en-US" altLang="en-US"/>
              <a:pPr>
                <a:defRPr/>
              </a:pPr>
              <a:t>‹#›</a:t>
            </a:fld>
            <a:endParaRPr lang="en-US" altLang="en-US"/>
          </a:p>
        </p:txBody>
      </p:sp>
    </p:spTree>
    <p:extLst>
      <p:ext uri="{BB962C8B-B14F-4D97-AF65-F5344CB8AC3E}">
        <p14:creationId xmlns:p14="http://schemas.microsoft.com/office/powerpoint/2010/main" val="300933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7">
            <a:extLst>
              <a:ext uri="{FF2B5EF4-FFF2-40B4-BE49-F238E27FC236}">
                <a16:creationId xmlns:a16="http://schemas.microsoft.com/office/drawing/2014/main" id="{B3F2B28A-4283-F06F-6723-F24E8C1F3014}"/>
              </a:ext>
            </a:extLst>
          </p:cNvPr>
          <p:cNvGrpSpPr>
            <a:grpSpLocks/>
          </p:cNvGrpSpPr>
          <p:nvPr/>
        </p:nvGrpSpPr>
        <p:grpSpPr bwMode="auto">
          <a:xfrm>
            <a:off x="0" y="-1588"/>
            <a:ext cx="9144000" cy="6859588"/>
            <a:chOff x="0" y="-2308"/>
            <a:chExt cx="9144000" cy="6860308"/>
          </a:xfrm>
        </p:grpSpPr>
        <p:sp>
          <p:nvSpPr>
            <p:cNvPr id="6" name="Rectangle 5">
              <a:extLst>
                <a:ext uri="{FF2B5EF4-FFF2-40B4-BE49-F238E27FC236}">
                  <a16:creationId xmlns:a16="http://schemas.microsoft.com/office/drawing/2014/main" id="{7F02FBF5-C959-B84B-3342-AC4118C54062}"/>
                </a:ext>
              </a:extLst>
            </p:cNvPr>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a:extLst>
                <a:ext uri="{FF2B5EF4-FFF2-40B4-BE49-F238E27FC236}">
                  <a16:creationId xmlns:a16="http://schemas.microsoft.com/office/drawing/2014/main" id="{55083BC3-4E35-D944-D9E5-9A311CE374B6}"/>
                </a:ext>
              </a:extLst>
            </p:cNvPr>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E9380120-FED6-74AD-E1FF-91033C6A427C}"/>
                </a:ext>
              </a:extLst>
            </p:cNvPr>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79F3F341-E9DF-C4BF-B2D3-93763D87408D}"/>
                </a:ext>
              </a:extLst>
            </p:cNvPr>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ED39B8A8-7D57-808D-EF85-490135C4B3CA}"/>
                </a:ext>
              </a:extLst>
            </p:cNvPr>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9DC6C00E-CA72-1A0B-A33F-06AEC106EB9F}"/>
                </a:ext>
              </a:extLst>
            </p:cNvPr>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a:extLst>
                <a:ext uri="{FF2B5EF4-FFF2-40B4-BE49-F238E27FC236}">
                  <a16:creationId xmlns:a16="http://schemas.microsoft.com/office/drawing/2014/main" id="{0E03EF2D-43D1-ED16-74FC-282B49302201}"/>
                </a:ext>
              </a:extLst>
            </p:cNvPr>
            <p:cNvSpPr>
              <a:spLocks/>
            </p:cNvSpPr>
            <p:nvPr/>
          </p:nvSpPr>
          <p:spPr bwMode="gray">
            <a:xfrm rot="-5912394">
              <a:off x="3074559" y="1458373"/>
              <a:ext cx="2377690" cy="317748"/>
            </a:xfrm>
            <a:custGeom>
              <a:avLst/>
              <a:gdLst>
                <a:gd name="T0" fmla="*/ 85 w 10000"/>
                <a:gd name="T1" fmla="*/ 2532 h 5291"/>
                <a:gd name="T2" fmla="*/ 9958 w 10000"/>
                <a:gd name="T3" fmla="*/ 5291 h 5291"/>
                <a:gd name="T4" fmla="*/ 10000 w 10000"/>
                <a:gd name="T5" fmla="*/ 0 h 5291"/>
                <a:gd name="T6" fmla="*/ 10000 w 10000"/>
                <a:gd name="T7" fmla="*/ 0 h 5291"/>
                <a:gd name="T8" fmla="*/ 9667 w 10000"/>
                <a:gd name="T9" fmla="*/ 204 h 5291"/>
                <a:gd name="T10" fmla="*/ 9334 w 10000"/>
                <a:gd name="T11" fmla="*/ 400 h 5291"/>
                <a:gd name="T12" fmla="*/ 9001 w 10000"/>
                <a:gd name="T13" fmla="*/ 590 h 5291"/>
                <a:gd name="T14" fmla="*/ 8667 w 10000"/>
                <a:gd name="T15" fmla="*/ 753 h 5291"/>
                <a:gd name="T16" fmla="*/ 8333 w 10000"/>
                <a:gd name="T17" fmla="*/ 917 h 5291"/>
                <a:gd name="T18" fmla="*/ 7999 w 10000"/>
                <a:gd name="T19" fmla="*/ 1071 h 5291"/>
                <a:gd name="T20" fmla="*/ 7669 w 10000"/>
                <a:gd name="T21" fmla="*/ 1202 h 5291"/>
                <a:gd name="T22" fmla="*/ 7333 w 10000"/>
                <a:gd name="T23" fmla="*/ 1325 h 5291"/>
                <a:gd name="T24" fmla="*/ 7000 w 10000"/>
                <a:gd name="T25" fmla="*/ 1440 h 5291"/>
                <a:gd name="T26" fmla="*/ 6673 w 10000"/>
                <a:gd name="T27" fmla="*/ 1538 h 5291"/>
                <a:gd name="T28" fmla="*/ 6340 w 10000"/>
                <a:gd name="T29" fmla="*/ 1636 h 5291"/>
                <a:gd name="T30" fmla="*/ 6013 w 10000"/>
                <a:gd name="T31" fmla="*/ 1719 h 5291"/>
                <a:gd name="T32" fmla="*/ 5686 w 10000"/>
                <a:gd name="T33" fmla="*/ 1784 h 5291"/>
                <a:gd name="T34" fmla="*/ 5359 w 10000"/>
                <a:gd name="T35" fmla="*/ 1850 h 5291"/>
                <a:gd name="T36" fmla="*/ 5036 w 10000"/>
                <a:gd name="T37" fmla="*/ 1906 h 5291"/>
                <a:gd name="T38" fmla="*/ 4717 w 10000"/>
                <a:gd name="T39" fmla="*/ 1948 h 5291"/>
                <a:gd name="T40" fmla="*/ 4396 w 10000"/>
                <a:gd name="T41" fmla="*/ 1980 h 5291"/>
                <a:gd name="T42" fmla="*/ 4079 w 10000"/>
                <a:gd name="T43" fmla="*/ 2013 h 5291"/>
                <a:gd name="T44" fmla="*/ 3766 w 10000"/>
                <a:gd name="T45" fmla="*/ 2029 h 5291"/>
                <a:gd name="T46" fmla="*/ 3454 w 10000"/>
                <a:gd name="T47" fmla="*/ 2046 h 5291"/>
                <a:gd name="T48" fmla="*/ 3145 w 10000"/>
                <a:gd name="T49" fmla="*/ 2053 h 5291"/>
                <a:gd name="T50" fmla="*/ 2839 w 10000"/>
                <a:gd name="T51" fmla="*/ 2046 h 5291"/>
                <a:gd name="T52" fmla="*/ 2537 w 10000"/>
                <a:gd name="T53" fmla="*/ 2046 h 5291"/>
                <a:gd name="T54" fmla="*/ 2238 w 10000"/>
                <a:gd name="T55" fmla="*/ 2029 h 5291"/>
                <a:gd name="T56" fmla="*/ 1943 w 10000"/>
                <a:gd name="T57" fmla="*/ 2004 h 5291"/>
                <a:gd name="T58" fmla="*/ 1653 w 10000"/>
                <a:gd name="T59" fmla="*/ 1980 h 5291"/>
                <a:gd name="T60" fmla="*/ 1368 w 10000"/>
                <a:gd name="T61" fmla="*/ 1955 h 5291"/>
                <a:gd name="T62" fmla="*/ 1085 w 10000"/>
                <a:gd name="T63" fmla="*/ 1915 h 5291"/>
                <a:gd name="T64" fmla="*/ 806 w 10000"/>
                <a:gd name="T65" fmla="*/ 1873 h 5291"/>
                <a:gd name="T66" fmla="*/ 533 w 10000"/>
                <a:gd name="T67" fmla="*/ 1833 h 5291"/>
                <a:gd name="T68" fmla="*/ 0 w 10000"/>
                <a:gd name="T69" fmla="*/ 1726 h 5291"/>
                <a:gd name="T70" fmla="*/ 85 w 10000"/>
                <a:gd name="T71"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Rectangle 12">
              <a:extLst>
                <a:ext uri="{FF2B5EF4-FFF2-40B4-BE49-F238E27FC236}">
                  <a16:creationId xmlns:a16="http://schemas.microsoft.com/office/drawing/2014/main" id="{330E4B79-43B7-9EE9-E647-2A2BEB718566}"/>
                </a:ext>
              </a:extLst>
            </p:cNvPr>
            <p:cNvSpPr/>
            <p:nvPr/>
          </p:nvSpPr>
          <p:spPr>
            <a:xfrm>
              <a:off x="5283200" y="402547"/>
              <a:ext cx="3465513" cy="60537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8">
              <a:extLst>
                <a:ext uri="{FF2B5EF4-FFF2-40B4-BE49-F238E27FC236}">
                  <a16:creationId xmlns:a16="http://schemas.microsoft.com/office/drawing/2014/main" id="{4F3E7556-04E6-31A7-58B2-EA4CCE552AB8}"/>
                </a:ext>
              </a:extLst>
            </p:cNvPr>
            <p:cNvSpPr>
              <a:spLocks/>
            </p:cNvSpPr>
            <p:nvPr/>
          </p:nvSpPr>
          <p:spPr bwMode="gray">
            <a:xfrm rot="-5400000">
              <a:off x="2852610" y="1765596"/>
              <a:ext cx="5995993" cy="3326809"/>
            </a:xfrm>
            <a:custGeom>
              <a:avLst/>
              <a:gdLst>
                <a:gd name="T0" fmla="*/ 0 w 4960"/>
                <a:gd name="T1" fmla="*/ 0 h 2752"/>
                <a:gd name="T2" fmla="*/ 0 w 4960"/>
                <a:gd name="T3" fmla="*/ 324 h 2752"/>
                <a:gd name="T4" fmla="*/ 0 w 4960"/>
                <a:gd name="T5" fmla="*/ 1992 h 2752"/>
                <a:gd name="T6" fmla="*/ 0 w 4960"/>
                <a:gd name="T7" fmla="*/ 2752 h 2752"/>
                <a:gd name="T8" fmla="*/ 4960 w 4960"/>
                <a:gd name="T9" fmla="*/ 2752 h 2752"/>
                <a:gd name="T10" fmla="*/ 4960 w 4960"/>
                <a:gd name="T11" fmla="*/ 1992 h 2752"/>
                <a:gd name="T12" fmla="*/ 4960 w 4960"/>
                <a:gd name="T13" fmla="*/ 324 h 2752"/>
                <a:gd name="T14" fmla="*/ 4960 w 4960"/>
                <a:gd name="T15" fmla="*/ 0 h 2752"/>
                <a:gd name="T16" fmla="*/ 4960 w 4960"/>
                <a:gd name="T17" fmla="*/ 0 h 2752"/>
                <a:gd name="T18" fmla="*/ 4734 w 4960"/>
                <a:gd name="T19" fmla="*/ 34 h 2752"/>
                <a:gd name="T20" fmla="*/ 4510 w 4960"/>
                <a:gd name="T21" fmla="*/ 64 h 2752"/>
                <a:gd name="T22" fmla="*/ 4284 w 4960"/>
                <a:gd name="T23" fmla="*/ 90 h 2752"/>
                <a:gd name="T24" fmla="*/ 4060 w 4960"/>
                <a:gd name="T25" fmla="*/ 114 h 2752"/>
                <a:gd name="T26" fmla="*/ 3836 w 4960"/>
                <a:gd name="T27" fmla="*/ 132 h 2752"/>
                <a:gd name="T28" fmla="*/ 3614 w 4960"/>
                <a:gd name="T29" fmla="*/ 146 h 2752"/>
                <a:gd name="T30" fmla="*/ 3392 w 4960"/>
                <a:gd name="T31" fmla="*/ 158 h 2752"/>
                <a:gd name="T32" fmla="*/ 3174 w 4960"/>
                <a:gd name="T33" fmla="*/ 166 h 2752"/>
                <a:gd name="T34" fmla="*/ 2960 w 4960"/>
                <a:gd name="T35" fmla="*/ 172 h 2752"/>
                <a:gd name="T36" fmla="*/ 2748 w 4960"/>
                <a:gd name="T37" fmla="*/ 174 h 2752"/>
                <a:gd name="T38" fmla="*/ 2542 w 4960"/>
                <a:gd name="T39" fmla="*/ 174 h 2752"/>
                <a:gd name="T40" fmla="*/ 2338 w 4960"/>
                <a:gd name="T41" fmla="*/ 174 h 2752"/>
                <a:gd name="T42" fmla="*/ 2140 w 4960"/>
                <a:gd name="T43" fmla="*/ 170 h 2752"/>
                <a:gd name="T44" fmla="*/ 1948 w 4960"/>
                <a:gd name="T45" fmla="*/ 164 h 2752"/>
                <a:gd name="T46" fmla="*/ 1762 w 4960"/>
                <a:gd name="T47" fmla="*/ 156 h 2752"/>
                <a:gd name="T48" fmla="*/ 1582 w 4960"/>
                <a:gd name="T49" fmla="*/ 148 h 2752"/>
                <a:gd name="T50" fmla="*/ 1410 w 4960"/>
                <a:gd name="T51" fmla="*/ 138 h 2752"/>
                <a:gd name="T52" fmla="*/ 1244 w 4960"/>
                <a:gd name="T53" fmla="*/ 128 h 2752"/>
                <a:gd name="T54" fmla="*/ 1088 w 4960"/>
                <a:gd name="T55" fmla="*/ 116 h 2752"/>
                <a:gd name="T56" fmla="*/ 938 w 4960"/>
                <a:gd name="T57" fmla="*/ 104 h 2752"/>
                <a:gd name="T58" fmla="*/ 668 w 4960"/>
                <a:gd name="T59" fmla="*/ 78 h 2752"/>
                <a:gd name="T60" fmla="*/ 438 w 4960"/>
                <a:gd name="T61" fmla="*/ 54 h 2752"/>
                <a:gd name="T62" fmla="*/ 254 w 4960"/>
                <a:gd name="T63" fmla="*/ 34 h 2752"/>
                <a:gd name="T64" fmla="*/ 116 w 4960"/>
                <a:gd name="T65" fmla="*/ 16 h 2752"/>
                <a:gd name="T66" fmla="*/ 0 w 4960"/>
                <a:gd name="T67" fmla="*/ 0 h 2752"/>
                <a:gd name="T68" fmla="*/ 0 w 4960"/>
                <a:gd name="T69"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
              <a:extLst>
                <a:ext uri="{FF2B5EF4-FFF2-40B4-BE49-F238E27FC236}">
                  <a16:creationId xmlns:a16="http://schemas.microsoft.com/office/drawing/2014/main" id="{86F82666-220D-70BB-B881-715A08C9A3FE}"/>
                </a:ext>
              </a:extLst>
            </p:cNvPr>
            <p:cNvSpPr>
              <a:spLocks noEditPoints="1"/>
            </p:cNvSpPr>
            <p:nvPr/>
          </p:nvSpPr>
          <p:spPr bwMode="gray">
            <a:xfrm>
              <a:off x="0" y="-2308"/>
              <a:ext cx="9144000" cy="6858000"/>
            </a:xfrm>
            <a:custGeom>
              <a:avLst/>
              <a:gdLst>
                <a:gd name="T0" fmla="*/ 0 w 5760"/>
                <a:gd name="T1" fmla="*/ 0 h 4320"/>
                <a:gd name="T2" fmla="*/ 0 w 5760"/>
                <a:gd name="T3" fmla="*/ 4320 h 4320"/>
                <a:gd name="T4" fmla="*/ 5760 w 5760"/>
                <a:gd name="T5" fmla="*/ 4320 h 4320"/>
                <a:gd name="T6" fmla="*/ 5760 w 5760"/>
                <a:gd name="T7" fmla="*/ 0 h 4320"/>
                <a:gd name="T8" fmla="*/ 0 w 5760"/>
                <a:gd name="T9" fmla="*/ 0 h 4320"/>
                <a:gd name="T10" fmla="*/ 5444 w 5760"/>
                <a:gd name="T11" fmla="*/ 4004 h 4320"/>
                <a:gd name="T12" fmla="*/ 324 w 5760"/>
                <a:gd name="T13" fmla="*/ 4004 h 4320"/>
                <a:gd name="T14" fmla="*/ 324 w 5760"/>
                <a:gd name="T15" fmla="*/ 324 h 4320"/>
                <a:gd name="T16" fmla="*/ 5444 w 5760"/>
                <a:gd name="T17" fmla="*/ 324 h 4320"/>
                <a:gd name="T18" fmla="*/ 5444 w 5760"/>
                <a:gd name="T19" fmla="*/ 400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 name="Rectangle 15">
            <a:extLst>
              <a:ext uri="{FF2B5EF4-FFF2-40B4-BE49-F238E27FC236}">
                <a16:creationId xmlns:a16="http://schemas.microsoft.com/office/drawing/2014/main" id="{C2E9FA38-26CE-8134-F4C7-4B41956D332F}"/>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2" y="1362190"/>
            <a:ext cx="2987087"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51591" y="3088562"/>
            <a:ext cx="3001938" cy="2448637"/>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4">
            <a:extLst>
              <a:ext uri="{FF2B5EF4-FFF2-40B4-BE49-F238E27FC236}">
                <a16:creationId xmlns:a16="http://schemas.microsoft.com/office/drawing/2014/main" id="{2BEEFC9C-BF03-C428-4786-3C224D7315C2}"/>
              </a:ext>
            </a:extLst>
          </p:cNvPr>
          <p:cNvSpPr>
            <a:spLocks noGrp="1"/>
          </p:cNvSpPr>
          <p:nvPr>
            <p:ph type="dt" sz="half" idx="10"/>
          </p:nvPr>
        </p:nvSpPr>
        <p:spPr/>
        <p:txBody>
          <a:bodyPr/>
          <a:lstStyle>
            <a:lvl1pPr>
              <a:defRPr/>
            </a:lvl1pPr>
          </a:lstStyle>
          <a:p>
            <a:pPr>
              <a:defRPr/>
            </a:pPr>
            <a:endParaRPr lang="en-US"/>
          </a:p>
        </p:txBody>
      </p:sp>
      <p:sp>
        <p:nvSpPr>
          <p:cNvPr id="18" name="Footer Placeholder 5">
            <a:extLst>
              <a:ext uri="{FF2B5EF4-FFF2-40B4-BE49-F238E27FC236}">
                <a16:creationId xmlns:a16="http://schemas.microsoft.com/office/drawing/2014/main" id="{35654E76-849A-46DA-1A72-A03C5DB0AC49}"/>
              </a:ext>
            </a:extLst>
          </p:cNvPr>
          <p:cNvSpPr>
            <a:spLocks noGrp="1"/>
          </p:cNvSpPr>
          <p:nvPr>
            <p:ph type="ftr" sz="quarter" idx="11"/>
          </p:nvPr>
        </p:nvSpPr>
        <p:spPr/>
        <p:txBody>
          <a:bodyPr/>
          <a:lstStyle>
            <a:lvl1pPr>
              <a:defRPr/>
            </a:lvl1pPr>
          </a:lstStyle>
          <a:p>
            <a:pPr>
              <a:defRPr/>
            </a:pPr>
            <a:endParaRPr lang="en-US"/>
          </a:p>
        </p:txBody>
      </p:sp>
      <p:sp>
        <p:nvSpPr>
          <p:cNvPr id="19" name="Slide Number Placeholder 6">
            <a:extLst>
              <a:ext uri="{FF2B5EF4-FFF2-40B4-BE49-F238E27FC236}">
                <a16:creationId xmlns:a16="http://schemas.microsoft.com/office/drawing/2014/main" id="{C31A1C4E-A12D-DD03-3C83-4A07464A5E66}"/>
              </a:ext>
            </a:extLst>
          </p:cNvPr>
          <p:cNvSpPr>
            <a:spLocks noGrp="1"/>
          </p:cNvSpPr>
          <p:nvPr>
            <p:ph type="sldNum" sz="quarter" idx="12"/>
          </p:nvPr>
        </p:nvSpPr>
        <p:spPr/>
        <p:txBody>
          <a:bodyPr/>
          <a:lstStyle>
            <a:lvl1pPr>
              <a:defRPr/>
            </a:lvl1pPr>
          </a:lstStyle>
          <a:p>
            <a:pPr>
              <a:defRPr/>
            </a:pPr>
            <a:fld id="{DF7B8E12-5322-4208-808C-EAEEC63E6ACA}" type="slidenum">
              <a:rPr lang="en-US" altLang="en-US"/>
              <a:pPr>
                <a:defRPr/>
              </a:pPr>
              <a:t>‹#›</a:t>
            </a:fld>
            <a:endParaRPr lang="en-US" altLang="en-US"/>
          </a:p>
        </p:txBody>
      </p:sp>
    </p:spTree>
    <p:extLst>
      <p:ext uri="{BB962C8B-B14F-4D97-AF65-F5344CB8AC3E}">
        <p14:creationId xmlns:p14="http://schemas.microsoft.com/office/powerpoint/2010/main" val="2620614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6">
            <a:extLst>
              <a:ext uri="{FF2B5EF4-FFF2-40B4-BE49-F238E27FC236}">
                <a16:creationId xmlns:a16="http://schemas.microsoft.com/office/drawing/2014/main" id="{5CC642A4-7983-B653-C9E6-F50E0FD8C183}"/>
              </a:ext>
            </a:extLst>
          </p:cNvPr>
          <p:cNvGrpSpPr>
            <a:grpSpLocks/>
          </p:cNvGrpSpPr>
          <p:nvPr/>
        </p:nvGrpSpPr>
        <p:grpSpPr bwMode="auto">
          <a:xfrm>
            <a:off x="0" y="-1588"/>
            <a:ext cx="9144000" cy="6859588"/>
            <a:chOff x="0" y="-2308"/>
            <a:chExt cx="9144000" cy="6860308"/>
          </a:xfrm>
        </p:grpSpPr>
        <p:sp>
          <p:nvSpPr>
            <p:cNvPr id="15" name="Rectangle 14">
              <a:extLst>
                <a:ext uri="{FF2B5EF4-FFF2-40B4-BE49-F238E27FC236}">
                  <a16:creationId xmlns:a16="http://schemas.microsoft.com/office/drawing/2014/main" id="{D4A21A33-7064-758D-4AF3-D3870CFF48C7}"/>
                </a:ext>
              </a:extLst>
            </p:cNvPr>
            <p:cNvSpPr/>
            <p:nvPr/>
          </p:nvSpPr>
          <p:spPr>
            <a:xfrm>
              <a:off x="0" y="0"/>
              <a:ext cx="9144000" cy="6858000"/>
            </a:xfrm>
            <a:prstGeom prst="rect">
              <a:avLst/>
            </a:prstGeom>
            <a:blipFill>
              <a:blip r:embed="rId2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a:extLst>
                <a:ext uri="{FF2B5EF4-FFF2-40B4-BE49-F238E27FC236}">
                  <a16:creationId xmlns:a16="http://schemas.microsoft.com/office/drawing/2014/main" id="{B8F68B27-BB0A-C2AC-E82B-DF9722F48535}"/>
                </a:ext>
              </a:extLst>
            </p:cNvPr>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a:extLst>
                <a:ext uri="{FF2B5EF4-FFF2-40B4-BE49-F238E27FC236}">
                  <a16:creationId xmlns:a16="http://schemas.microsoft.com/office/drawing/2014/main" id="{03797630-FE0A-47C4-0F8E-18B2BDCCC039}"/>
                </a:ext>
              </a:extLst>
            </p:cNvPr>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a:extLst>
                <a:ext uri="{FF2B5EF4-FFF2-40B4-BE49-F238E27FC236}">
                  <a16:creationId xmlns:a16="http://schemas.microsoft.com/office/drawing/2014/main" id="{B2CB0CAA-2CD3-4F28-F88C-C4B92C6B4B86}"/>
                </a:ext>
              </a:extLst>
            </p:cNvPr>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50B796F1-890E-9242-5D23-9E65D8E955C7}"/>
                </a:ext>
              </a:extLst>
            </p:cNvPr>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a:extLst>
                <a:ext uri="{FF2B5EF4-FFF2-40B4-BE49-F238E27FC236}">
                  <a16:creationId xmlns:a16="http://schemas.microsoft.com/office/drawing/2014/main" id="{D084464A-3A74-B5EC-D4DE-9EE5F45F57B1}"/>
                </a:ext>
              </a:extLst>
            </p:cNvPr>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51" name="Freeform 5">
              <a:extLst>
                <a:ext uri="{FF2B5EF4-FFF2-40B4-BE49-F238E27FC236}">
                  <a16:creationId xmlns:a16="http://schemas.microsoft.com/office/drawing/2014/main" id="{F026F7B0-140E-5EF8-68C5-97CCF0EA25CB}"/>
                </a:ext>
              </a:extLst>
            </p:cNvPr>
            <p:cNvSpPr>
              <a:spLocks/>
            </p:cNvSpPr>
            <p:nvPr/>
          </p:nvSpPr>
          <p:spPr bwMode="gray">
            <a:xfrm rot="-589932">
              <a:off x="6359946" y="1790293"/>
              <a:ext cx="2377690" cy="317748"/>
            </a:xfrm>
            <a:custGeom>
              <a:avLst/>
              <a:gdLst>
                <a:gd name="T0" fmla="*/ 85 w 10000"/>
                <a:gd name="T1" fmla="*/ 2532 h 5291"/>
                <a:gd name="T2" fmla="*/ 9958 w 10000"/>
                <a:gd name="T3" fmla="*/ 5291 h 5291"/>
                <a:gd name="T4" fmla="*/ 10000 w 10000"/>
                <a:gd name="T5" fmla="*/ 0 h 5291"/>
                <a:gd name="T6" fmla="*/ 10000 w 10000"/>
                <a:gd name="T7" fmla="*/ 0 h 5291"/>
                <a:gd name="T8" fmla="*/ 9667 w 10000"/>
                <a:gd name="T9" fmla="*/ 204 h 5291"/>
                <a:gd name="T10" fmla="*/ 9334 w 10000"/>
                <a:gd name="T11" fmla="*/ 400 h 5291"/>
                <a:gd name="T12" fmla="*/ 9001 w 10000"/>
                <a:gd name="T13" fmla="*/ 590 h 5291"/>
                <a:gd name="T14" fmla="*/ 8667 w 10000"/>
                <a:gd name="T15" fmla="*/ 753 h 5291"/>
                <a:gd name="T16" fmla="*/ 8333 w 10000"/>
                <a:gd name="T17" fmla="*/ 917 h 5291"/>
                <a:gd name="T18" fmla="*/ 7999 w 10000"/>
                <a:gd name="T19" fmla="*/ 1071 h 5291"/>
                <a:gd name="T20" fmla="*/ 7669 w 10000"/>
                <a:gd name="T21" fmla="*/ 1202 h 5291"/>
                <a:gd name="T22" fmla="*/ 7333 w 10000"/>
                <a:gd name="T23" fmla="*/ 1325 h 5291"/>
                <a:gd name="T24" fmla="*/ 7000 w 10000"/>
                <a:gd name="T25" fmla="*/ 1440 h 5291"/>
                <a:gd name="T26" fmla="*/ 6673 w 10000"/>
                <a:gd name="T27" fmla="*/ 1538 h 5291"/>
                <a:gd name="T28" fmla="*/ 6340 w 10000"/>
                <a:gd name="T29" fmla="*/ 1636 h 5291"/>
                <a:gd name="T30" fmla="*/ 6013 w 10000"/>
                <a:gd name="T31" fmla="*/ 1719 h 5291"/>
                <a:gd name="T32" fmla="*/ 5686 w 10000"/>
                <a:gd name="T33" fmla="*/ 1784 h 5291"/>
                <a:gd name="T34" fmla="*/ 5359 w 10000"/>
                <a:gd name="T35" fmla="*/ 1850 h 5291"/>
                <a:gd name="T36" fmla="*/ 5036 w 10000"/>
                <a:gd name="T37" fmla="*/ 1906 h 5291"/>
                <a:gd name="T38" fmla="*/ 4717 w 10000"/>
                <a:gd name="T39" fmla="*/ 1948 h 5291"/>
                <a:gd name="T40" fmla="*/ 4396 w 10000"/>
                <a:gd name="T41" fmla="*/ 1980 h 5291"/>
                <a:gd name="T42" fmla="*/ 4079 w 10000"/>
                <a:gd name="T43" fmla="*/ 2013 h 5291"/>
                <a:gd name="T44" fmla="*/ 3766 w 10000"/>
                <a:gd name="T45" fmla="*/ 2029 h 5291"/>
                <a:gd name="T46" fmla="*/ 3454 w 10000"/>
                <a:gd name="T47" fmla="*/ 2046 h 5291"/>
                <a:gd name="T48" fmla="*/ 3145 w 10000"/>
                <a:gd name="T49" fmla="*/ 2053 h 5291"/>
                <a:gd name="T50" fmla="*/ 2839 w 10000"/>
                <a:gd name="T51" fmla="*/ 2046 h 5291"/>
                <a:gd name="T52" fmla="*/ 2537 w 10000"/>
                <a:gd name="T53" fmla="*/ 2046 h 5291"/>
                <a:gd name="T54" fmla="*/ 2238 w 10000"/>
                <a:gd name="T55" fmla="*/ 2029 h 5291"/>
                <a:gd name="T56" fmla="*/ 1943 w 10000"/>
                <a:gd name="T57" fmla="*/ 2004 h 5291"/>
                <a:gd name="T58" fmla="*/ 1653 w 10000"/>
                <a:gd name="T59" fmla="*/ 1980 h 5291"/>
                <a:gd name="T60" fmla="*/ 1368 w 10000"/>
                <a:gd name="T61" fmla="*/ 1955 h 5291"/>
                <a:gd name="T62" fmla="*/ 1085 w 10000"/>
                <a:gd name="T63" fmla="*/ 1915 h 5291"/>
                <a:gd name="T64" fmla="*/ 806 w 10000"/>
                <a:gd name="T65" fmla="*/ 1873 h 5291"/>
                <a:gd name="T66" fmla="*/ 533 w 10000"/>
                <a:gd name="T67" fmla="*/ 1833 h 5291"/>
                <a:gd name="T68" fmla="*/ 0 w 10000"/>
                <a:gd name="T69" fmla="*/ 1726 h 5291"/>
                <a:gd name="T70" fmla="*/ 85 w 10000"/>
                <a:gd name="T71"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2" name="Freeform 13">
              <a:extLst>
                <a:ext uri="{FF2B5EF4-FFF2-40B4-BE49-F238E27FC236}">
                  <a16:creationId xmlns:a16="http://schemas.microsoft.com/office/drawing/2014/main" id="{05DA2C0A-75AD-D111-6D5A-75CCAD93C186}"/>
                </a:ext>
              </a:extLst>
            </p:cNvPr>
            <p:cNvSpPr>
              <a:spLocks/>
            </p:cNvSpPr>
            <p:nvPr/>
          </p:nvSpPr>
          <p:spPr bwMode="gray">
            <a:xfrm>
              <a:off x="485023" y="1854142"/>
              <a:ext cx="8173954" cy="4535226"/>
            </a:xfrm>
            <a:custGeom>
              <a:avLst/>
              <a:gdLst>
                <a:gd name="T0" fmla="*/ 0 w 4960"/>
                <a:gd name="T1" fmla="*/ 0 h 2752"/>
                <a:gd name="T2" fmla="*/ 0 w 4960"/>
                <a:gd name="T3" fmla="*/ 324 h 2752"/>
                <a:gd name="T4" fmla="*/ 0 w 4960"/>
                <a:gd name="T5" fmla="*/ 1992 h 2752"/>
                <a:gd name="T6" fmla="*/ 0 w 4960"/>
                <a:gd name="T7" fmla="*/ 2752 h 2752"/>
                <a:gd name="T8" fmla="*/ 4960 w 4960"/>
                <a:gd name="T9" fmla="*/ 2752 h 2752"/>
                <a:gd name="T10" fmla="*/ 4960 w 4960"/>
                <a:gd name="T11" fmla="*/ 1992 h 2752"/>
                <a:gd name="T12" fmla="*/ 4960 w 4960"/>
                <a:gd name="T13" fmla="*/ 324 h 2752"/>
                <a:gd name="T14" fmla="*/ 4960 w 4960"/>
                <a:gd name="T15" fmla="*/ 0 h 2752"/>
                <a:gd name="T16" fmla="*/ 4960 w 4960"/>
                <a:gd name="T17" fmla="*/ 0 h 2752"/>
                <a:gd name="T18" fmla="*/ 4734 w 4960"/>
                <a:gd name="T19" fmla="*/ 34 h 2752"/>
                <a:gd name="T20" fmla="*/ 4510 w 4960"/>
                <a:gd name="T21" fmla="*/ 64 h 2752"/>
                <a:gd name="T22" fmla="*/ 4284 w 4960"/>
                <a:gd name="T23" fmla="*/ 90 h 2752"/>
                <a:gd name="T24" fmla="*/ 4060 w 4960"/>
                <a:gd name="T25" fmla="*/ 114 h 2752"/>
                <a:gd name="T26" fmla="*/ 3836 w 4960"/>
                <a:gd name="T27" fmla="*/ 132 h 2752"/>
                <a:gd name="T28" fmla="*/ 3614 w 4960"/>
                <a:gd name="T29" fmla="*/ 146 h 2752"/>
                <a:gd name="T30" fmla="*/ 3392 w 4960"/>
                <a:gd name="T31" fmla="*/ 158 h 2752"/>
                <a:gd name="T32" fmla="*/ 3174 w 4960"/>
                <a:gd name="T33" fmla="*/ 166 h 2752"/>
                <a:gd name="T34" fmla="*/ 2960 w 4960"/>
                <a:gd name="T35" fmla="*/ 172 h 2752"/>
                <a:gd name="T36" fmla="*/ 2748 w 4960"/>
                <a:gd name="T37" fmla="*/ 174 h 2752"/>
                <a:gd name="T38" fmla="*/ 2542 w 4960"/>
                <a:gd name="T39" fmla="*/ 174 h 2752"/>
                <a:gd name="T40" fmla="*/ 2338 w 4960"/>
                <a:gd name="T41" fmla="*/ 174 h 2752"/>
                <a:gd name="T42" fmla="*/ 2140 w 4960"/>
                <a:gd name="T43" fmla="*/ 170 h 2752"/>
                <a:gd name="T44" fmla="*/ 1948 w 4960"/>
                <a:gd name="T45" fmla="*/ 164 h 2752"/>
                <a:gd name="T46" fmla="*/ 1762 w 4960"/>
                <a:gd name="T47" fmla="*/ 156 h 2752"/>
                <a:gd name="T48" fmla="*/ 1582 w 4960"/>
                <a:gd name="T49" fmla="*/ 148 h 2752"/>
                <a:gd name="T50" fmla="*/ 1410 w 4960"/>
                <a:gd name="T51" fmla="*/ 138 h 2752"/>
                <a:gd name="T52" fmla="*/ 1244 w 4960"/>
                <a:gd name="T53" fmla="*/ 128 h 2752"/>
                <a:gd name="T54" fmla="*/ 1088 w 4960"/>
                <a:gd name="T55" fmla="*/ 116 h 2752"/>
                <a:gd name="T56" fmla="*/ 938 w 4960"/>
                <a:gd name="T57" fmla="*/ 104 h 2752"/>
                <a:gd name="T58" fmla="*/ 668 w 4960"/>
                <a:gd name="T59" fmla="*/ 78 h 2752"/>
                <a:gd name="T60" fmla="*/ 438 w 4960"/>
                <a:gd name="T61" fmla="*/ 54 h 2752"/>
                <a:gd name="T62" fmla="*/ 254 w 4960"/>
                <a:gd name="T63" fmla="*/ 34 h 2752"/>
                <a:gd name="T64" fmla="*/ 116 w 4960"/>
                <a:gd name="T65" fmla="*/ 16 h 2752"/>
                <a:gd name="T66" fmla="*/ 0 w 4960"/>
                <a:gd name="T67" fmla="*/ 0 h 2752"/>
                <a:gd name="T68" fmla="*/ 0 w 4960"/>
                <a:gd name="T69"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3" name="Freeform 5">
              <a:extLst>
                <a:ext uri="{FF2B5EF4-FFF2-40B4-BE49-F238E27FC236}">
                  <a16:creationId xmlns:a16="http://schemas.microsoft.com/office/drawing/2014/main" id="{7E260475-9A20-B6B7-02DC-376C7583C2B2}"/>
                </a:ext>
              </a:extLst>
            </p:cNvPr>
            <p:cNvSpPr>
              <a:spLocks noEditPoints="1"/>
            </p:cNvSpPr>
            <p:nvPr/>
          </p:nvSpPr>
          <p:spPr bwMode="gray">
            <a:xfrm>
              <a:off x="0" y="-2308"/>
              <a:ext cx="9144000" cy="6858000"/>
            </a:xfrm>
            <a:custGeom>
              <a:avLst/>
              <a:gdLst>
                <a:gd name="T0" fmla="*/ 0 w 5760"/>
                <a:gd name="T1" fmla="*/ 0 h 4320"/>
                <a:gd name="T2" fmla="*/ 0 w 5760"/>
                <a:gd name="T3" fmla="*/ 4320 h 4320"/>
                <a:gd name="T4" fmla="*/ 5760 w 5760"/>
                <a:gd name="T5" fmla="*/ 4320 h 4320"/>
                <a:gd name="T6" fmla="*/ 5760 w 5760"/>
                <a:gd name="T7" fmla="*/ 0 h 4320"/>
                <a:gd name="T8" fmla="*/ 0 w 5760"/>
                <a:gd name="T9" fmla="*/ 0 h 4320"/>
                <a:gd name="T10" fmla="*/ 5444 w 5760"/>
                <a:gd name="T11" fmla="*/ 4004 h 4320"/>
                <a:gd name="T12" fmla="*/ 324 w 5760"/>
                <a:gd name="T13" fmla="*/ 4004 h 4320"/>
                <a:gd name="T14" fmla="*/ 324 w 5760"/>
                <a:gd name="T15" fmla="*/ 324 h 4320"/>
                <a:gd name="T16" fmla="*/ 5444 w 5760"/>
                <a:gd name="T17" fmla="*/ 324 h 4320"/>
                <a:gd name="T18" fmla="*/ 5444 w 5760"/>
                <a:gd name="T19" fmla="*/ 400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27" name="Title Placeholder 1">
            <a:extLst>
              <a:ext uri="{FF2B5EF4-FFF2-40B4-BE49-F238E27FC236}">
                <a16:creationId xmlns:a16="http://schemas.microsoft.com/office/drawing/2014/main" id="{19C58EB3-CCDF-9CE9-55C1-265CBA2A91D7}"/>
              </a:ext>
            </a:extLst>
          </p:cNvPr>
          <p:cNvSpPr>
            <a:spLocks noGrp="1" noChangeArrowheads="1"/>
          </p:cNvSpPr>
          <p:nvPr>
            <p:ph type="title"/>
          </p:nvPr>
        </p:nvSpPr>
        <p:spPr bwMode="gray">
          <a:xfrm>
            <a:off x="863600" y="925513"/>
            <a:ext cx="634682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755CB92E-09E0-4094-CB49-AF5BE0DA478E}"/>
              </a:ext>
            </a:extLst>
          </p:cNvPr>
          <p:cNvSpPr>
            <a:spLocks noGrp="1" noChangeArrowheads="1"/>
          </p:cNvSpPr>
          <p:nvPr>
            <p:ph type="body" idx="1"/>
          </p:nvPr>
        </p:nvSpPr>
        <p:spPr bwMode="auto">
          <a:xfrm>
            <a:off x="866775" y="2489200"/>
            <a:ext cx="6343650"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644193D0-EE03-7484-3107-076B08E90DC6}"/>
              </a:ext>
            </a:extLst>
          </p:cNvPr>
          <p:cNvSpPr>
            <a:spLocks noGrp="1"/>
          </p:cNvSpPr>
          <p:nvPr>
            <p:ph type="ftr" sz="quarter" idx="3"/>
          </p:nvPr>
        </p:nvSpPr>
        <p:spPr>
          <a:xfrm>
            <a:off x="590550" y="6365875"/>
            <a:ext cx="3860800" cy="228600"/>
          </a:xfrm>
          <a:prstGeom prst="rect">
            <a:avLst/>
          </a:prstGeom>
        </p:spPr>
        <p:txBody>
          <a:bodyPr vert="horz" lIns="91440" tIns="45720" rIns="91440" bIns="45720" rtlCol="0" anchor="b"/>
          <a:lstStyle>
            <a:lvl1pPr algn="l" eaLnBrk="1" fontAlgn="auto" hangingPunct="1">
              <a:spcBef>
                <a:spcPts val="0"/>
              </a:spcBef>
              <a:spcAft>
                <a:spcPts val="0"/>
              </a:spcAft>
              <a:defRPr sz="1000" b="1" i="0">
                <a:solidFill>
                  <a:schemeClr val="accent1"/>
                </a:solidFill>
                <a:latin typeface="+mn-lt"/>
              </a:defRPr>
            </a:lvl1pPr>
          </a:lstStyle>
          <a:p>
            <a:pPr>
              <a:defRPr/>
            </a:pPr>
            <a:endParaRPr lang="en-US"/>
          </a:p>
        </p:txBody>
      </p:sp>
      <p:sp>
        <p:nvSpPr>
          <p:cNvPr id="4" name="Date Placeholder 3">
            <a:extLst>
              <a:ext uri="{FF2B5EF4-FFF2-40B4-BE49-F238E27FC236}">
                <a16:creationId xmlns:a16="http://schemas.microsoft.com/office/drawing/2014/main" id="{ECF59DFF-25AA-267D-21F6-E2413A4350F3}"/>
              </a:ext>
            </a:extLst>
          </p:cNvPr>
          <p:cNvSpPr>
            <a:spLocks noGrp="1"/>
          </p:cNvSpPr>
          <p:nvPr>
            <p:ph type="dt" sz="half" idx="2"/>
          </p:nvPr>
        </p:nvSpPr>
        <p:spPr>
          <a:xfrm>
            <a:off x="7573963" y="6372225"/>
            <a:ext cx="990600" cy="228600"/>
          </a:xfrm>
          <a:prstGeom prst="rect">
            <a:avLst/>
          </a:prstGeom>
        </p:spPr>
        <p:txBody>
          <a:bodyPr vert="horz" lIns="91440" tIns="45720" rIns="91440" bIns="45720" rtlCol="0" anchor="b"/>
          <a:lstStyle>
            <a:lvl1pPr algn="r" eaLnBrk="1" fontAlgn="auto" hangingPunct="1">
              <a:spcBef>
                <a:spcPts val="0"/>
              </a:spcBef>
              <a:spcAft>
                <a:spcPts val="0"/>
              </a:spcAft>
              <a:defRPr sz="900" b="1" i="0">
                <a:solidFill>
                  <a:schemeClr val="accent1"/>
                </a:solidFill>
                <a:latin typeface="+mn-lt"/>
              </a:defRPr>
            </a:lvl1pPr>
          </a:lstStyle>
          <a:p>
            <a:pPr>
              <a:defRPr/>
            </a:pPr>
            <a:endParaRPr lang="en-US"/>
          </a:p>
        </p:txBody>
      </p:sp>
      <p:sp>
        <p:nvSpPr>
          <p:cNvPr id="17" name="Rectangle 16">
            <a:extLst>
              <a:ext uri="{FF2B5EF4-FFF2-40B4-BE49-F238E27FC236}">
                <a16:creationId xmlns:a16="http://schemas.microsoft.com/office/drawing/2014/main" id="{AC22855C-ECEB-9CC8-8CEC-8051BCD04531}"/>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a:extLst>
              <a:ext uri="{FF2B5EF4-FFF2-40B4-BE49-F238E27FC236}">
                <a16:creationId xmlns:a16="http://schemas.microsoft.com/office/drawing/2014/main" id="{7B0961D2-BC6A-E47C-0B35-FBE2A0AF12FE}"/>
              </a:ext>
            </a:extLst>
          </p:cNvPr>
          <p:cNvSpPr>
            <a:spLocks noGrp="1"/>
          </p:cNvSpPr>
          <p:nvPr>
            <p:ph type="sldNum" sz="quarter" idx="4"/>
          </p:nvPr>
        </p:nvSpPr>
        <p:spPr>
          <a:xfrm>
            <a:off x="7766050" y="295275"/>
            <a:ext cx="628650" cy="768350"/>
          </a:xfrm>
          <a:prstGeom prst="rect">
            <a:avLst/>
          </a:prstGeom>
        </p:spPr>
        <p:txBody>
          <a:bodyPr vert="horz" lIns="91440" tIns="45720" rIns="91440" bIns="45720" rtlCol="0" anchor="b"/>
          <a:lstStyle>
            <a:lvl1pPr algn="ctr" eaLnBrk="1" fontAlgn="auto" hangingPunct="1">
              <a:spcBef>
                <a:spcPts val="0"/>
              </a:spcBef>
              <a:spcAft>
                <a:spcPts val="0"/>
              </a:spcAft>
              <a:defRPr sz="2800" b="0" i="0" smtClean="0">
                <a:solidFill>
                  <a:schemeClr val="bg1"/>
                </a:solidFill>
                <a:latin typeface="+mn-lt"/>
              </a:defRPr>
            </a:lvl1pPr>
          </a:lstStyle>
          <a:p>
            <a:pPr>
              <a:defRPr/>
            </a:pPr>
            <a:fld id="{5614D3AC-7597-48BE-B775-DBD7B9CE4A6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27" r:id="rId4"/>
    <p:sldLayoutId id="2147483828" r:id="rId5"/>
    <p:sldLayoutId id="2147483829"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30" r:id="rId18"/>
    <p:sldLayoutId id="2147483831" r:id="rId19"/>
    <p:sldLayoutId id="2147483832" r:id="rId20"/>
  </p:sldLayoutIdLst>
  <p:txStyles>
    <p:titleStyle>
      <a:lvl1pPr algn="l" defTabSz="457200" rtl="0" fontAlgn="base">
        <a:spcBef>
          <a:spcPct val="0"/>
        </a:spcBef>
        <a:spcAft>
          <a:spcPct val="0"/>
        </a:spcAft>
        <a:defRPr sz="3200" kern="1200">
          <a:solidFill>
            <a:schemeClr val="bg2"/>
          </a:solidFill>
          <a:latin typeface="+mj-lt"/>
          <a:ea typeface="+mj-ea"/>
          <a:cs typeface="+mj-cs"/>
        </a:defRPr>
      </a:lvl1pPr>
      <a:lvl2pPr algn="l" defTabSz="457200" rtl="0" fontAlgn="base">
        <a:spcBef>
          <a:spcPct val="0"/>
        </a:spcBef>
        <a:spcAft>
          <a:spcPct val="0"/>
        </a:spcAft>
        <a:defRPr sz="3200">
          <a:solidFill>
            <a:schemeClr val="bg2"/>
          </a:solidFill>
          <a:latin typeface="Century Gothic" panose="020B0502020202020204" pitchFamily="34" charset="0"/>
        </a:defRPr>
      </a:lvl2pPr>
      <a:lvl3pPr algn="l" defTabSz="457200" rtl="0" fontAlgn="base">
        <a:spcBef>
          <a:spcPct val="0"/>
        </a:spcBef>
        <a:spcAft>
          <a:spcPct val="0"/>
        </a:spcAft>
        <a:defRPr sz="3200">
          <a:solidFill>
            <a:schemeClr val="bg2"/>
          </a:solidFill>
          <a:latin typeface="Century Gothic" panose="020B0502020202020204" pitchFamily="34" charset="0"/>
        </a:defRPr>
      </a:lvl3pPr>
      <a:lvl4pPr algn="l" defTabSz="457200" rtl="0" fontAlgn="base">
        <a:spcBef>
          <a:spcPct val="0"/>
        </a:spcBef>
        <a:spcAft>
          <a:spcPct val="0"/>
        </a:spcAft>
        <a:defRPr sz="3200">
          <a:solidFill>
            <a:schemeClr val="bg2"/>
          </a:solidFill>
          <a:latin typeface="Century Gothic" panose="020B0502020202020204" pitchFamily="34" charset="0"/>
        </a:defRPr>
      </a:lvl4pPr>
      <a:lvl5pPr algn="l" defTabSz="457200" rtl="0" fontAlgn="base">
        <a:spcBef>
          <a:spcPct val="0"/>
        </a:spcBef>
        <a:spcAft>
          <a:spcPct val="0"/>
        </a:spcAft>
        <a:defRPr sz="3200">
          <a:solidFill>
            <a:schemeClr val="bg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685800" indent="-282575" algn="l" defTabSz="457200" rtl="0" fontAlgn="base">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958850" indent="-228600" algn="l" defTabSz="457200" rtl="0" fontAlgn="base">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233488"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1508125"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nhi131.co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7.jpeg"/><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C338A0C-43E3-9C3F-A15E-5548CF1D9186}"/>
              </a:ext>
            </a:extLst>
          </p:cNvPr>
          <p:cNvSpPr>
            <a:spLocks noGrp="1" noChangeArrowheads="1"/>
          </p:cNvSpPr>
          <p:nvPr>
            <p:ph type="ctrTitle"/>
          </p:nvPr>
        </p:nvSpPr>
        <p:spPr>
          <a:xfrm>
            <a:off x="1143000" y="533400"/>
            <a:ext cx="6705600" cy="2074863"/>
          </a:xfrm>
        </p:spPr>
        <p:txBody>
          <a:bodyPr/>
          <a:lstStyle/>
          <a:p>
            <a:r>
              <a:rPr lang="en-US" altLang="en-US" sz="4000" dirty="0"/>
              <a:t>Feline Hyperthyroidism and I-131 at Hopkinton Animal Hospital, NH</a:t>
            </a:r>
          </a:p>
        </p:txBody>
      </p:sp>
      <p:sp>
        <p:nvSpPr>
          <p:cNvPr id="4099" name="Rectangle 3">
            <a:extLst>
              <a:ext uri="{FF2B5EF4-FFF2-40B4-BE49-F238E27FC236}">
                <a16:creationId xmlns:a16="http://schemas.microsoft.com/office/drawing/2014/main" id="{4631E95B-C401-A8A2-2225-17C6AAE3FC48}"/>
              </a:ext>
            </a:extLst>
          </p:cNvPr>
          <p:cNvSpPr>
            <a:spLocks noGrp="1" noChangeArrowheads="1"/>
          </p:cNvSpPr>
          <p:nvPr>
            <p:ph type="subTitle" idx="1"/>
          </p:nvPr>
        </p:nvSpPr>
        <p:spPr>
          <a:xfrm>
            <a:off x="1371600" y="2705100"/>
            <a:ext cx="6400800" cy="1447800"/>
          </a:xfrm>
        </p:spPr>
        <p:txBody>
          <a:bodyPr rtlCol="0">
            <a:normAutofit/>
          </a:bodyPr>
          <a:lstStyle/>
          <a:p>
            <a:pPr fontAlgn="auto">
              <a:lnSpc>
                <a:spcPct val="80000"/>
              </a:lnSpc>
              <a:spcAft>
                <a:spcPts val="0"/>
              </a:spcAft>
              <a:buFont typeface="Wingdings 3" charset="2"/>
              <a:buNone/>
              <a:defRPr/>
            </a:pPr>
            <a:r>
              <a:rPr lang="en-US" altLang="en-US"/>
              <a:t>Mike Dutton, DVM, MS, </a:t>
            </a:r>
          </a:p>
          <a:p>
            <a:pPr fontAlgn="auto">
              <a:lnSpc>
                <a:spcPct val="80000"/>
              </a:lnSpc>
              <a:spcAft>
                <a:spcPts val="0"/>
              </a:spcAft>
              <a:buFont typeface="Wingdings 3" charset="2"/>
              <a:buNone/>
              <a:defRPr/>
            </a:pPr>
            <a:r>
              <a:rPr lang="en-US" altLang="en-US"/>
              <a:t>DABVP (Canine &amp; Feline), DABVP (Avian), DABVP (Exotic Companion Mammal), DABVP (Reptile &amp; Amphibian), CVPP, CertAqV</a:t>
            </a:r>
          </a:p>
        </p:txBody>
      </p:sp>
      <p:pic>
        <p:nvPicPr>
          <p:cNvPr id="18437" name="Picture 3">
            <a:extLst>
              <a:ext uri="{FF2B5EF4-FFF2-40B4-BE49-F238E27FC236}">
                <a16:creationId xmlns:a16="http://schemas.microsoft.com/office/drawing/2014/main" id="{2B521513-BA87-CD5A-FF30-98C90A8F67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152900"/>
            <a:ext cx="3433763"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2087D668-A1B6-7CDC-DC08-1C9BBF1F835D}"/>
              </a:ext>
            </a:extLst>
          </p:cNvPr>
          <p:cNvSpPr>
            <a:spLocks noGrp="1" noChangeArrowheads="1"/>
          </p:cNvSpPr>
          <p:nvPr>
            <p:ph type="title"/>
          </p:nvPr>
        </p:nvSpPr>
        <p:spPr/>
        <p:txBody>
          <a:bodyPr/>
          <a:lstStyle/>
          <a:p>
            <a:r>
              <a:rPr lang="en-US" altLang="en-US"/>
              <a:t>Algorithm</a:t>
            </a:r>
          </a:p>
        </p:txBody>
      </p:sp>
      <p:sp>
        <p:nvSpPr>
          <p:cNvPr id="24579" name="Rectangle 3">
            <a:extLst>
              <a:ext uri="{FF2B5EF4-FFF2-40B4-BE49-F238E27FC236}">
                <a16:creationId xmlns:a16="http://schemas.microsoft.com/office/drawing/2014/main" id="{8F419CEE-5231-10D1-DE8C-647EF90AAA26}"/>
              </a:ext>
            </a:extLst>
          </p:cNvPr>
          <p:cNvSpPr>
            <a:spLocks noGrp="1" noChangeArrowheads="1"/>
          </p:cNvSpPr>
          <p:nvPr>
            <p:ph idx="1"/>
          </p:nvPr>
        </p:nvSpPr>
        <p:spPr>
          <a:xfrm>
            <a:off x="866775" y="2489200"/>
            <a:ext cx="7972425" cy="3987800"/>
          </a:xfrm>
        </p:spPr>
        <p:txBody>
          <a:bodyPr rtlCol="0">
            <a:normAutofit fontScale="92500" lnSpcReduction="10000"/>
          </a:bodyPr>
          <a:lstStyle/>
          <a:p>
            <a:pPr fontAlgn="auto">
              <a:spcAft>
                <a:spcPts val="0"/>
              </a:spcAft>
              <a:buFont typeface="Wingdings 3" charset="2"/>
              <a:buChar char=""/>
              <a:defRPr/>
            </a:pPr>
            <a:r>
              <a:rPr lang="en-US" altLang="en-US" sz="2800" dirty="0">
                <a:solidFill>
                  <a:schemeClr val="tx1">
                    <a:lumMod val="75000"/>
                    <a:lumOff val="25000"/>
                  </a:schemeClr>
                </a:solidFill>
              </a:rPr>
              <a:t>If cat is normal or sick and has high TT4 (&gt;4.5), consider hyperthyroid.</a:t>
            </a:r>
          </a:p>
          <a:p>
            <a:pPr fontAlgn="auto">
              <a:spcAft>
                <a:spcPts val="0"/>
              </a:spcAft>
              <a:buFont typeface="Wingdings 3" charset="2"/>
              <a:buChar char=""/>
              <a:defRPr/>
            </a:pPr>
            <a:r>
              <a:rPr lang="en-US" altLang="en-US" sz="2800" dirty="0">
                <a:solidFill>
                  <a:schemeClr val="tx1">
                    <a:lumMod val="75000"/>
                    <a:lumOff val="25000"/>
                  </a:schemeClr>
                </a:solidFill>
              </a:rPr>
              <a:t>If cat is exhibiting typical signs and has a TT4 that is high normal (&gt; 2.8), consider that 75%+ of those cats are hyperthyroid. A fT4 may help (high fT4 in this case = hyperthyroid).</a:t>
            </a:r>
          </a:p>
          <a:p>
            <a:pPr fontAlgn="auto">
              <a:spcAft>
                <a:spcPts val="0"/>
              </a:spcAft>
              <a:buFont typeface="Wingdings 3" charset="2"/>
              <a:buChar char=""/>
              <a:defRPr/>
            </a:pPr>
            <a:r>
              <a:rPr lang="en-US" altLang="en-US" sz="2800" dirty="0">
                <a:solidFill>
                  <a:schemeClr val="tx1">
                    <a:lumMod val="75000"/>
                    <a:lumOff val="25000"/>
                  </a:schemeClr>
                </a:solidFill>
              </a:rPr>
              <a:t>If cat is exhibiting typical signs and has a normal TT4 (&lt;2.8), either the cat does not have hyperthyroidism or is ‘sick thyroid syndrome (euthyroid sick syndrome).’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ssolve">
                                      <p:cBhvr>
                                        <p:cTn id="12" dur="500"/>
                                        <p:tgtEl>
                                          <p:spTgt spid="245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dissolve">
                                      <p:cBhvr>
                                        <p:cTn id="17" dur="5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3E731-BF99-4156-2B6A-30ED2D92C423}"/>
              </a:ext>
            </a:extLst>
          </p:cNvPr>
          <p:cNvSpPr>
            <a:spLocks noGrp="1"/>
          </p:cNvSpPr>
          <p:nvPr>
            <p:ph type="title"/>
          </p:nvPr>
        </p:nvSpPr>
        <p:spPr/>
        <p:txBody>
          <a:bodyPr/>
          <a:lstStyle/>
          <a:p>
            <a:r>
              <a:rPr lang="en-US" dirty="0"/>
              <a:t>Complete Work-up</a:t>
            </a:r>
          </a:p>
        </p:txBody>
      </p:sp>
      <p:sp>
        <p:nvSpPr>
          <p:cNvPr id="3" name="Content Placeholder 2">
            <a:extLst>
              <a:ext uri="{FF2B5EF4-FFF2-40B4-BE49-F238E27FC236}">
                <a16:creationId xmlns:a16="http://schemas.microsoft.com/office/drawing/2014/main" id="{6E03D668-2EE5-2A6A-27C7-DF665BB06AF3}"/>
              </a:ext>
            </a:extLst>
          </p:cNvPr>
          <p:cNvSpPr>
            <a:spLocks noGrp="1"/>
          </p:cNvSpPr>
          <p:nvPr>
            <p:ph idx="1"/>
          </p:nvPr>
        </p:nvSpPr>
        <p:spPr>
          <a:xfrm>
            <a:off x="866774" y="2133600"/>
            <a:ext cx="7362825" cy="4648200"/>
          </a:xfrm>
        </p:spPr>
        <p:txBody>
          <a:bodyPr/>
          <a:lstStyle/>
          <a:p>
            <a:r>
              <a:rPr lang="en-US" sz="2500" dirty="0"/>
              <a:t>Exam</a:t>
            </a:r>
          </a:p>
          <a:p>
            <a:r>
              <a:rPr lang="en-US" sz="2500" dirty="0"/>
              <a:t>CBC</a:t>
            </a:r>
          </a:p>
          <a:p>
            <a:r>
              <a:rPr lang="en-US" sz="2500" dirty="0"/>
              <a:t>Biochemical profile</a:t>
            </a:r>
          </a:p>
          <a:p>
            <a:pPr lvl="1"/>
            <a:r>
              <a:rPr lang="en-US" sz="1800" dirty="0"/>
              <a:t>Expect low BUN, normal to high Crt</a:t>
            </a:r>
          </a:p>
          <a:p>
            <a:pPr lvl="1"/>
            <a:r>
              <a:rPr lang="en-US" sz="1800" dirty="0"/>
              <a:t>SAP, ALT may be normal to high</a:t>
            </a:r>
          </a:p>
          <a:p>
            <a:r>
              <a:rPr lang="en-US" sz="2500" dirty="0"/>
              <a:t>TT4 (+/- fT4)</a:t>
            </a:r>
          </a:p>
          <a:p>
            <a:r>
              <a:rPr lang="en-US" sz="2500" dirty="0"/>
              <a:t>UA</a:t>
            </a:r>
          </a:p>
          <a:p>
            <a:r>
              <a:rPr lang="en-US" sz="2500" dirty="0"/>
              <a:t>2 or 3 view thoracic radiograph</a:t>
            </a:r>
          </a:p>
          <a:p>
            <a:pPr lvl="1"/>
            <a:r>
              <a:rPr lang="en-US" sz="1800" dirty="0"/>
              <a:t>Normal to mild enlarged</a:t>
            </a:r>
          </a:p>
        </p:txBody>
      </p:sp>
    </p:spTree>
    <p:extLst>
      <p:ext uri="{BB962C8B-B14F-4D97-AF65-F5344CB8AC3E}">
        <p14:creationId xmlns:p14="http://schemas.microsoft.com/office/powerpoint/2010/main" val="480001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B998355-4A9F-2418-F49E-0061894C9844}"/>
              </a:ext>
            </a:extLst>
          </p:cNvPr>
          <p:cNvSpPr>
            <a:spLocks noGrp="1" noChangeArrowheads="1"/>
          </p:cNvSpPr>
          <p:nvPr>
            <p:ph type="title"/>
          </p:nvPr>
        </p:nvSpPr>
        <p:spPr>
          <a:xfrm>
            <a:off x="863600" y="925513"/>
            <a:ext cx="7137400" cy="711200"/>
          </a:xfrm>
        </p:spPr>
        <p:txBody>
          <a:bodyPr/>
          <a:lstStyle/>
          <a:p>
            <a:r>
              <a:rPr lang="en-US" altLang="en-US" dirty="0"/>
              <a:t>Can you expect post-</a:t>
            </a:r>
            <a:r>
              <a:rPr lang="en-US" altLang="en-US" dirty="0" err="1"/>
              <a:t>tx</a:t>
            </a:r>
            <a:r>
              <a:rPr lang="en-US" altLang="en-US" dirty="0"/>
              <a:t> azotemia?</a:t>
            </a:r>
          </a:p>
        </p:txBody>
      </p:sp>
      <p:sp>
        <p:nvSpPr>
          <p:cNvPr id="28675" name="Rectangle 3">
            <a:extLst>
              <a:ext uri="{FF2B5EF4-FFF2-40B4-BE49-F238E27FC236}">
                <a16:creationId xmlns:a16="http://schemas.microsoft.com/office/drawing/2014/main" id="{1A3F1453-A980-7F44-6098-724FEAE62EDA}"/>
              </a:ext>
            </a:extLst>
          </p:cNvPr>
          <p:cNvSpPr>
            <a:spLocks noGrp="1" noChangeArrowheads="1"/>
          </p:cNvSpPr>
          <p:nvPr>
            <p:ph idx="1"/>
          </p:nvPr>
        </p:nvSpPr>
        <p:spPr>
          <a:xfrm>
            <a:off x="2590800" y="2209800"/>
            <a:ext cx="6400800" cy="4495800"/>
          </a:xfrm>
        </p:spPr>
        <p:txBody>
          <a:bodyPr/>
          <a:lstStyle/>
          <a:p>
            <a:pPr>
              <a:lnSpc>
                <a:spcPct val="80000"/>
              </a:lnSpc>
            </a:pPr>
            <a:r>
              <a:rPr lang="en-US" altLang="en-US" sz="2800" dirty="0"/>
              <a:t>Hyperthyroidism increases glomerular filtration rate (GFR). It is suspected by activation the RAS and not always due to hypertension.</a:t>
            </a:r>
          </a:p>
          <a:p>
            <a:pPr>
              <a:lnSpc>
                <a:spcPct val="80000"/>
              </a:lnSpc>
            </a:pPr>
            <a:r>
              <a:rPr lang="en-US" altLang="en-US" sz="2800" dirty="0"/>
              <a:t>This elevated GFR </a:t>
            </a:r>
            <a:r>
              <a:rPr lang="en-US" altLang="en-US" sz="2800" dirty="0" err="1"/>
              <a:t>hyperperfuses</a:t>
            </a:r>
            <a:r>
              <a:rPr lang="en-US" altLang="en-US" sz="2800" dirty="0"/>
              <a:t> the kidneys reducing azotemia.</a:t>
            </a:r>
          </a:p>
          <a:p>
            <a:pPr>
              <a:lnSpc>
                <a:spcPct val="80000"/>
              </a:lnSpc>
            </a:pPr>
            <a:r>
              <a:rPr lang="en-US" altLang="en-US" sz="2800" dirty="0"/>
              <a:t>Correction of the hyperthyroidism reduces GFR and an ‘occult’ azotemia can become apparent.</a:t>
            </a:r>
          </a:p>
        </p:txBody>
      </p:sp>
      <p:pic>
        <p:nvPicPr>
          <p:cNvPr id="28677" name="Picture 5" descr="kidney-cross-section-cut-away">
            <a:extLst>
              <a:ext uri="{FF2B5EF4-FFF2-40B4-BE49-F238E27FC236}">
                <a16:creationId xmlns:a16="http://schemas.microsoft.com/office/drawing/2014/main" id="{8BA8F049-EFA4-747D-D5E9-1AA3FECE76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2362200"/>
            <a:ext cx="215265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dissolve">
                                      <p:cBhvr>
                                        <p:cTn id="7" dur="500"/>
                                        <p:tgtEl>
                                          <p:spTgt spid="28675">
                                            <p:txEl>
                                              <p:pRg st="0" end="0"/>
                                            </p:txEl>
                                          </p:spTgt>
                                        </p:tgtEl>
                                      </p:cBhvr>
                                    </p:animEffect>
                                  </p:childTnLst>
                                </p:cTn>
                              </p:par>
                            </p:childTnLst>
                          </p:cTn>
                        </p:par>
                        <p:par>
                          <p:cTn id="8" fill="hold" nodeType="afterGroup">
                            <p:stCondLst>
                              <p:cond delay="500"/>
                            </p:stCondLst>
                            <p:childTnLst>
                              <p:par>
                                <p:cTn id="9" presetID="6" presetClass="emph" presetSubtype="0" fill="hold" nodeType="afterEffect">
                                  <p:stCondLst>
                                    <p:cond delay="1500"/>
                                  </p:stCondLst>
                                  <p:childTnLst>
                                    <p:animScale>
                                      <p:cBhvr>
                                        <p:cTn id="10" dur="3000" fill="hold"/>
                                        <p:tgtEl>
                                          <p:spTgt spid="28677"/>
                                        </p:tgtEl>
                                      </p:cBhvr>
                                      <p:by x="125000" y="125000"/>
                                    </p:animScale>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28675">
                                            <p:txEl>
                                              <p:pRg st="1" end="1"/>
                                            </p:txEl>
                                          </p:spTgt>
                                        </p:tgtEl>
                                        <p:attrNameLst>
                                          <p:attrName>style.visibility</p:attrName>
                                        </p:attrNameLst>
                                      </p:cBhvr>
                                      <p:to>
                                        <p:strVal val="visible"/>
                                      </p:to>
                                    </p:set>
                                    <p:animEffect transition="in" filter="dissolve">
                                      <p:cBhvr>
                                        <p:cTn id="15" dur="500"/>
                                        <p:tgtEl>
                                          <p:spTgt spid="28675">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28675">
                                            <p:txEl>
                                              <p:pRg st="2" end="2"/>
                                            </p:txEl>
                                          </p:spTgt>
                                        </p:tgtEl>
                                        <p:attrNameLst>
                                          <p:attrName>style.visibility</p:attrName>
                                        </p:attrNameLst>
                                      </p:cBhvr>
                                      <p:to>
                                        <p:strVal val="visible"/>
                                      </p:to>
                                    </p:set>
                                    <p:animEffect transition="in" filter="dissolve">
                                      <p:cBhvr>
                                        <p:cTn id="20"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003755B1-9189-015B-37FA-4B79B8B3812D}"/>
              </a:ext>
            </a:extLst>
          </p:cNvPr>
          <p:cNvSpPr>
            <a:spLocks noGrp="1" noChangeArrowheads="1"/>
          </p:cNvSpPr>
          <p:nvPr>
            <p:ph type="title"/>
          </p:nvPr>
        </p:nvSpPr>
        <p:spPr/>
        <p:txBody>
          <a:bodyPr/>
          <a:lstStyle/>
          <a:p>
            <a:r>
              <a:rPr lang="en-US" altLang="en-US"/>
              <a:t>Hyperthyroidism and GFR</a:t>
            </a:r>
          </a:p>
        </p:txBody>
      </p:sp>
      <p:sp>
        <p:nvSpPr>
          <p:cNvPr id="36867" name="Rectangle 3">
            <a:extLst>
              <a:ext uri="{FF2B5EF4-FFF2-40B4-BE49-F238E27FC236}">
                <a16:creationId xmlns:a16="http://schemas.microsoft.com/office/drawing/2014/main" id="{EB20F567-1778-2871-B3BD-A2E85B634075}"/>
              </a:ext>
            </a:extLst>
          </p:cNvPr>
          <p:cNvSpPr>
            <a:spLocks noGrp="1" noChangeArrowheads="1"/>
          </p:cNvSpPr>
          <p:nvPr>
            <p:ph idx="1"/>
          </p:nvPr>
        </p:nvSpPr>
        <p:spPr>
          <a:xfrm>
            <a:off x="866775" y="2489200"/>
            <a:ext cx="7896225" cy="3911600"/>
          </a:xfrm>
        </p:spPr>
        <p:txBody>
          <a:bodyPr rtlCol="0">
            <a:normAutofit fontScale="92500" lnSpcReduction="10000"/>
          </a:bodyPr>
          <a:lstStyle/>
          <a:p>
            <a:pPr fontAlgn="auto">
              <a:spcAft>
                <a:spcPts val="0"/>
              </a:spcAft>
              <a:buFont typeface="Wingdings 3" charset="2"/>
              <a:buChar char=""/>
              <a:defRPr/>
            </a:pPr>
            <a:r>
              <a:rPr lang="en-US" altLang="en-US" sz="2800" dirty="0">
                <a:solidFill>
                  <a:schemeClr val="tx1">
                    <a:lumMod val="75000"/>
                    <a:lumOff val="25000"/>
                  </a:schemeClr>
                </a:solidFill>
              </a:rPr>
              <a:t>Creatinine is a better indicator of azotemia in the hyperthyroid cat.</a:t>
            </a:r>
          </a:p>
          <a:p>
            <a:pPr fontAlgn="auto">
              <a:spcAft>
                <a:spcPts val="0"/>
              </a:spcAft>
              <a:buFont typeface="Wingdings 3" charset="2"/>
              <a:buChar char=""/>
              <a:defRPr/>
            </a:pPr>
            <a:r>
              <a:rPr lang="en-US" altLang="en-US" sz="2800" dirty="0">
                <a:solidFill>
                  <a:schemeClr val="tx1">
                    <a:lumMod val="75000"/>
                    <a:lumOff val="25000"/>
                  </a:schemeClr>
                </a:solidFill>
              </a:rPr>
              <a:t>BUN can lower because of increases in GFR but may elevate because of protein catabolism. Also, pet may exhibit increased protein intake due to polyphagia. BUN is not as reliable as Crt.</a:t>
            </a:r>
          </a:p>
          <a:p>
            <a:pPr fontAlgn="auto">
              <a:spcAft>
                <a:spcPts val="0"/>
              </a:spcAft>
              <a:buFont typeface="Wingdings 3" charset="2"/>
              <a:buChar char=""/>
              <a:defRPr/>
            </a:pPr>
            <a:r>
              <a:rPr lang="en-US" altLang="en-US" sz="2800" dirty="0">
                <a:solidFill>
                  <a:schemeClr val="tx1">
                    <a:lumMod val="75000"/>
                    <a:lumOff val="25000"/>
                  </a:schemeClr>
                </a:solidFill>
              </a:rPr>
              <a:t>Mild proteinuria is common in hyperthyroidism. Typically resolves with treatment.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757EF619-F0BD-D711-E1A6-21887CE9E3E1}"/>
              </a:ext>
            </a:extLst>
          </p:cNvPr>
          <p:cNvSpPr>
            <a:spLocks noGrp="1" noChangeArrowheads="1"/>
          </p:cNvSpPr>
          <p:nvPr>
            <p:ph type="title"/>
          </p:nvPr>
        </p:nvSpPr>
        <p:spPr/>
        <p:txBody>
          <a:bodyPr/>
          <a:lstStyle/>
          <a:p>
            <a:r>
              <a:rPr lang="en-US" altLang="en-US"/>
              <a:t>When to be GFR suspicious</a:t>
            </a:r>
          </a:p>
        </p:txBody>
      </p:sp>
      <p:sp>
        <p:nvSpPr>
          <p:cNvPr id="30723" name="Rectangle 3">
            <a:extLst>
              <a:ext uri="{FF2B5EF4-FFF2-40B4-BE49-F238E27FC236}">
                <a16:creationId xmlns:a16="http://schemas.microsoft.com/office/drawing/2014/main" id="{C82CE393-2AD6-A218-8250-1B412771D397}"/>
              </a:ext>
            </a:extLst>
          </p:cNvPr>
          <p:cNvSpPr>
            <a:spLocks noGrp="1" noChangeArrowheads="1"/>
          </p:cNvSpPr>
          <p:nvPr>
            <p:ph idx="1"/>
          </p:nvPr>
        </p:nvSpPr>
        <p:spPr>
          <a:xfrm>
            <a:off x="628650" y="2286000"/>
            <a:ext cx="8210550" cy="4267200"/>
          </a:xfrm>
        </p:spPr>
        <p:txBody>
          <a:bodyPr rtlCol="0">
            <a:normAutofit fontScale="92500" lnSpcReduction="10000"/>
          </a:bodyPr>
          <a:lstStyle/>
          <a:p>
            <a:pPr fontAlgn="auto">
              <a:spcAft>
                <a:spcPts val="0"/>
              </a:spcAft>
              <a:buFont typeface="Wingdings 3" charset="2"/>
              <a:buChar char=""/>
              <a:defRPr/>
            </a:pPr>
            <a:r>
              <a:rPr lang="en-US" sz="2500" dirty="0">
                <a:solidFill>
                  <a:schemeClr val="tx1">
                    <a:lumMod val="75000"/>
                    <a:lumOff val="25000"/>
                  </a:schemeClr>
                </a:solidFill>
              </a:rPr>
              <a:t>Baseline creatinine is above the normal range or in high normal range.</a:t>
            </a:r>
          </a:p>
          <a:p>
            <a:pPr fontAlgn="auto">
              <a:spcAft>
                <a:spcPts val="0"/>
              </a:spcAft>
              <a:buFont typeface="Wingdings 3" charset="2"/>
              <a:buChar char=""/>
              <a:defRPr/>
            </a:pPr>
            <a:r>
              <a:rPr lang="en-US" sz="2500" dirty="0">
                <a:solidFill>
                  <a:schemeClr val="tx1">
                    <a:lumMod val="75000"/>
                    <a:lumOff val="25000"/>
                  </a:schemeClr>
                </a:solidFill>
              </a:rPr>
              <a:t>Pre-Tx values are not a good predictor of post treatment CRF. Recommends methimazole trial. </a:t>
            </a:r>
            <a:r>
              <a:rPr lang="en-US" sz="1900" i="1" dirty="0">
                <a:solidFill>
                  <a:schemeClr val="tx1">
                    <a:lumMod val="75000"/>
                    <a:lumOff val="25000"/>
                  </a:schemeClr>
                </a:solidFill>
              </a:rPr>
              <a:t>(J Feline Med Surg. April 2008;10(2):160-6)</a:t>
            </a:r>
          </a:p>
          <a:p>
            <a:pPr fontAlgn="auto">
              <a:spcAft>
                <a:spcPts val="0"/>
              </a:spcAft>
              <a:buFont typeface="Wingdings 3" charset="2"/>
              <a:buChar char=""/>
              <a:defRPr/>
            </a:pPr>
            <a:r>
              <a:rPr lang="en-US" sz="2500" dirty="0">
                <a:solidFill>
                  <a:schemeClr val="tx1">
                    <a:lumMod val="75000"/>
                    <a:lumOff val="25000"/>
                  </a:schemeClr>
                </a:solidFill>
              </a:rPr>
              <a:t>But it does not appear that development of azotemia post-treatment significantly changed life expectancy values. </a:t>
            </a:r>
            <a:r>
              <a:rPr lang="en-US" sz="1900" i="1" dirty="0">
                <a:solidFill>
                  <a:schemeClr val="tx1">
                    <a:lumMod val="75000"/>
                    <a:lumOff val="25000"/>
                  </a:schemeClr>
                </a:solidFill>
              </a:rPr>
              <a:t>(Vet Clin </a:t>
            </a:r>
            <a:r>
              <a:rPr lang="en-US" sz="1900" i="1" dirty="0" err="1">
                <a:solidFill>
                  <a:schemeClr val="tx1">
                    <a:lumMod val="75000"/>
                    <a:lumOff val="25000"/>
                  </a:schemeClr>
                </a:solidFill>
              </a:rPr>
              <a:t>Sm</a:t>
            </a:r>
            <a:r>
              <a:rPr lang="en-US" sz="1900" i="1" dirty="0">
                <a:solidFill>
                  <a:schemeClr val="tx1">
                    <a:lumMod val="75000"/>
                    <a:lumOff val="25000"/>
                  </a:schemeClr>
                </a:solidFill>
              </a:rPr>
              <a:t> </a:t>
            </a:r>
            <a:r>
              <a:rPr lang="en-US" sz="1900" i="1" dirty="0" err="1">
                <a:solidFill>
                  <a:schemeClr val="tx1">
                    <a:lumMod val="75000"/>
                    <a:lumOff val="25000"/>
                  </a:schemeClr>
                </a:solidFill>
              </a:rPr>
              <a:t>Anim</a:t>
            </a:r>
            <a:r>
              <a:rPr lang="en-US" sz="1900" i="1" dirty="0">
                <a:solidFill>
                  <a:schemeClr val="tx1">
                    <a:lumMod val="75000"/>
                    <a:lumOff val="25000"/>
                  </a:schemeClr>
                </a:solidFill>
              </a:rPr>
              <a:t> 37. 2007)</a:t>
            </a:r>
            <a:endParaRPr lang="en-US" sz="1900" dirty="0">
              <a:solidFill>
                <a:schemeClr val="tx1">
                  <a:lumMod val="75000"/>
                  <a:lumOff val="25000"/>
                </a:schemeClr>
              </a:solidFill>
            </a:endParaRPr>
          </a:p>
          <a:p>
            <a:pPr fontAlgn="auto">
              <a:spcAft>
                <a:spcPts val="0"/>
              </a:spcAft>
              <a:buFont typeface="Wingdings 3" charset="2"/>
              <a:buChar char=""/>
              <a:defRPr/>
            </a:pPr>
            <a:r>
              <a:rPr lang="en-US" sz="2500" b="1" dirty="0">
                <a:solidFill>
                  <a:schemeClr val="tx1">
                    <a:lumMod val="75000"/>
                    <a:lumOff val="25000"/>
                  </a:schemeClr>
                </a:solidFill>
              </a:rPr>
              <a:t>Since there is some evidence that hyperthyroidism may contribute to CKD, it is not recommended to keep cats slightly hyperthyroid for the sole purposes of normalizing or decreasing serum creatinine.</a:t>
            </a:r>
          </a:p>
          <a:p>
            <a:pPr fontAlgn="auto">
              <a:spcAft>
                <a:spcPts val="0"/>
              </a:spcAft>
              <a:buSzPct val="160000"/>
              <a:buFont typeface="Wingdings" panose="05000000000000000000" pitchFamily="2" charset="2"/>
              <a:buChar char="§"/>
              <a:defRPr/>
            </a:pPr>
            <a:endParaRPr lang="en-US" sz="2000" dirty="0">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dissolve">
                                      <p:cBhvr>
                                        <p:cTn id="7" dur="500"/>
                                        <p:tgtEl>
                                          <p:spTgt spid="30723">
                                            <p:txEl>
                                              <p:pRg st="0" end="0"/>
                                            </p:txEl>
                                          </p:spTgt>
                                        </p:tgtEl>
                                      </p:cBhvr>
                                    </p:animEffect>
                                  </p:childTnLst>
                                </p:cTn>
                              </p:par>
                              <p:par>
                                <p:cTn id="8" presetID="9" presetClass="entr" presetSubtype="0" fill="hold" nodeType="withEffect">
                                  <p:stCondLst>
                                    <p:cond delay="0"/>
                                  </p:stCondLst>
                                  <p:iterate type="lt">
                                    <p:tmPct val="0"/>
                                  </p:iterate>
                                  <p:childTnLst>
                                    <p:set>
                                      <p:cBhvr>
                                        <p:cTn id="9" dur="1" fill="hold">
                                          <p:stCondLst>
                                            <p:cond delay="0"/>
                                          </p:stCondLst>
                                        </p:cTn>
                                        <p:tgtEl>
                                          <p:spTgt spid="30723">
                                            <p:txEl>
                                              <p:pRg st="1" end="1"/>
                                            </p:txEl>
                                          </p:spTgt>
                                        </p:tgtEl>
                                        <p:attrNameLst>
                                          <p:attrName>style.visibility</p:attrName>
                                        </p:attrNameLst>
                                      </p:cBhvr>
                                      <p:to>
                                        <p:strVal val="visible"/>
                                      </p:to>
                                    </p:set>
                                    <p:animEffect transition="in" filter="dissolve">
                                      <p:cBhvr>
                                        <p:cTn id="10" dur="500"/>
                                        <p:tgtEl>
                                          <p:spTgt spid="30723">
                                            <p:txEl>
                                              <p:pRg st="1" end="1"/>
                                            </p:txEl>
                                          </p:spTgt>
                                        </p:tgtEl>
                                      </p:cBhvr>
                                    </p:animEffect>
                                  </p:childTnLst>
                                </p:cTn>
                              </p:par>
                              <p:par>
                                <p:cTn id="11" presetID="9" presetClass="entr" presetSubtype="0" fill="hold" nodeType="withEffect">
                                  <p:stCondLst>
                                    <p:cond delay="0"/>
                                  </p:stCondLst>
                                  <p:iterate type="lt">
                                    <p:tmPct val="0"/>
                                  </p:iterate>
                                  <p:childTnLst>
                                    <p:set>
                                      <p:cBhvr>
                                        <p:cTn id="12" dur="1" fill="hold">
                                          <p:stCondLst>
                                            <p:cond delay="0"/>
                                          </p:stCondLst>
                                        </p:cTn>
                                        <p:tgtEl>
                                          <p:spTgt spid="30723">
                                            <p:txEl>
                                              <p:pRg st="2" end="2"/>
                                            </p:txEl>
                                          </p:spTgt>
                                        </p:tgtEl>
                                        <p:attrNameLst>
                                          <p:attrName>style.visibility</p:attrName>
                                        </p:attrNameLst>
                                      </p:cBhvr>
                                      <p:to>
                                        <p:strVal val="visible"/>
                                      </p:to>
                                    </p:set>
                                    <p:animEffect transition="in" filter="dissolve">
                                      <p:cBhvr>
                                        <p:cTn id="13" dur="500"/>
                                        <p:tgtEl>
                                          <p:spTgt spid="30723">
                                            <p:txEl>
                                              <p:pRg st="2" end="2"/>
                                            </p:txEl>
                                          </p:spTgt>
                                        </p:tgtEl>
                                      </p:cBhvr>
                                    </p:animEffect>
                                  </p:childTnLst>
                                </p:cTn>
                              </p:par>
                            </p:childTnLst>
                          </p:cTn>
                        </p:par>
                        <p:par>
                          <p:cTn id="14" fill="hold" nodeType="afterGroup">
                            <p:stCondLst>
                              <p:cond delay="500"/>
                            </p:stCondLst>
                            <p:childTnLst>
                              <p:par>
                                <p:cTn id="15" presetID="18" presetClass="emph" presetSubtype="0" fill="hold" nodeType="afterEffect">
                                  <p:stCondLst>
                                    <p:cond delay="1000"/>
                                  </p:stCondLst>
                                  <p:iterate type="lt">
                                    <p:tmPct val="4000"/>
                                  </p:iterate>
                                  <p:childTnLst>
                                    <p:set>
                                      <p:cBhvr override="childStyle">
                                        <p:cTn id="16" dur="500" fill="hold"/>
                                        <p:tgtEl>
                                          <p:spTgt spid="30723">
                                            <p:txEl>
                                              <p:pRg st="1" end="1"/>
                                            </p:txEl>
                                          </p:spTgt>
                                        </p:tgtEl>
                                        <p:attrNameLst>
                                          <p:attrName>style.textDecorationUnderline</p:attrName>
                                        </p:attrNameLst>
                                      </p:cBhvr>
                                      <p:to>
                                        <p:strVal val="true"/>
                                      </p:to>
                                    </p:set>
                                  </p:childTnLst>
                                </p:cTn>
                              </p:par>
                            </p:childTnLst>
                          </p:cTn>
                        </p:par>
                        <p:par>
                          <p:cTn id="17" fill="hold" nodeType="afterGroup">
                            <p:stCondLst>
                              <p:cond delay="4300"/>
                            </p:stCondLst>
                            <p:childTnLst>
                              <p:par>
                                <p:cTn id="18" presetID="18" presetClass="emph" presetSubtype="0" fill="hold" nodeType="afterEffect">
                                  <p:stCondLst>
                                    <p:cond delay="1000"/>
                                  </p:stCondLst>
                                  <p:iterate type="lt">
                                    <p:tmPct val="4000"/>
                                  </p:iterate>
                                  <p:childTnLst>
                                    <p:set>
                                      <p:cBhvr override="childStyle">
                                        <p:cTn id="19" dur="500" fill="hold"/>
                                        <p:tgtEl>
                                          <p:spTgt spid="30723">
                                            <p:txEl>
                                              <p:pRg st="2" end="2"/>
                                            </p:txEl>
                                          </p:spTgt>
                                        </p:tgtEl>
                                        <p:attrNameLst>
                                          <p:attrName>style.textDecorationUnderline</p:attrName>
                                        </p:attrNameLst>
                                      </p:cBhvr>
                                      <p:to>
                                        <p:strVal val="tru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30723">
                                            <p:txEl>
                                              <p:pRg st="3" end="3"/>
                                            </p:txEl>
                                          </p:spTgt>
                                        </p:tgtEl>
                                        <p:attrNameLst>
                                          <p:attrName>style.visibility</p:attrName>
                                        </p:attrNameLst>
                                      </p:cBhvr>
                                      <p:to>
                                        <p:strVal val="visible"/>
                                      </p:to>
                                    </p:set>
                                    <p:anim calcmode="lin" valueType="num">
                                      <p:cBhvr additive="base">
                                        <p:cTn id="24"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07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350CCE69-E2A2-D3F9-BCAF-D5B82B9E0DB2}"/>
              </a:ext>
            </a:extLst>
          </p:cNvPr>
          <p:cNvSpPr>
            <a:spLocks noGrp="1" noChangeArrowheads="1"/>
          </p:cNvSpPr>
          <p:nvPr>
            <p:ph type="title"/>
          </p:nvPr>
        </p:nvSpPr>
        <p:spPr/>
        <p:txBody>
          <a:bodyPr/>
          <a:lstStyle/>
          <a:p>
            <a:r>
              <a:rPr lang="en-US" altLang="en-US"/>
              <a:t>SDMA</a:t>
            </a:r>
          </a:p>
        </p:txBody>
      </p:sp>
      <p:sp>
        <p:nvSpPr>
          <p:cNvPr id="43011" name="Content Placeholder 2">
            <a:extLst>
              <a:ext uri="{FF2B5EF4-FFF2-40B4-BE49-F238E27FC236}">
                <a16:creationId xmlns:a16="http://schemas.microsoft.com/office/drawing/2014/main" id="{ECE454DF-9B58-AF27-F39C-6A1BF1858842}"/>
              </a:ext>
            </a:extLst>
          </p:cNvPr>
          <p:cNvSpPr>
            <a:spLocks noGrp="1" noChangeArrowheads="1"/>
          </p:cNvSpPr>
          <p:nvPr>
            <p:ph idx="1"/>
          </p:nvPr>
        </p:nvSpPr>
        <p:spPr>
          <a:xfrm>
            <a:off x="866775" y="2489200"/>
            <a:ext cx="8048625" cy="3987800"/>
          </a:xfrm>
        </p:spPr>
        <p:txBody>
          <a:bodyPr rtlCol="0">
            <a:normAutofit lnSpcReduction="10000"/>
          </a:bodyPr>
          <a:lstStyle/>
          <a:p>
            <a:pPr fontAlgn="auto">
              <a:spcAft>
                <a:spcPts val="0"/>
              </a:spcAft>
              <a:buFont typeface="Wingdings 3" charset="2"/>
              <a:buChar char=""/>
              <a:defRPr/>
            </a:pPr>
            <a:r>
              <a:rPr lang="en-US" altLang="en-US" sz="2500" dirty="0">
                <a:solidFill>
                  <a:schemeClr val="tx1">
                    <a:lumMod val="75000"/>
                    <a:lumOff val="25000"/>
                  </a:schemeClr>
                </a:solidFill>
              </a:rPr>
              <a:t>Symmetric Dimethylarginine may be a useful kidney biomarker for underlying kidney issues in the hyperthyroid cat.</a:t>
            </a:r>
          </a:p>
          <a:p>
            <a:pPr fontAlgn="auto">
              <a:spcAft>
                <a:spcPts val="0"/>
              </a:spcAft>
              <a:buFont typeface="Wingdings 3" charset="2"/>
              <a:buChar char=""/>
              <a:defRPr/>
            </a:pPr>
            <a:r>
              <a:rPr lang="en-US" altLang="en-US" sz="2500" dirty="0">
                <a:solidFill>
                  <a:schemeClr val="tx1">
                    <a:lumMod val="75000"/>
                    <a:lumOff val="25000"/>
                  </a:schemeClr>
                </a:solidFill>
              </a:rPr>
              <a:t>The IDEXX SDMA™ Test reliably identified 6 times more hyperthyroid cats with kidney disease than creatinine. Creatinine missed 82%</a:t>
            </a:r>
            <a:r>
              <a:rPr lang="en-US" altLang="en-US" sz="2500" baseline="30000" dirty="0">
                <a:solidFill>
                  <a:schemeClr val="tx1">
                    <a:lumMod val="75000"/>
                    <a:lumOff val="25000"/>
                  </a:schemeClr>
                </a:solidFill>
              </a:rPr>
              <a:t>†</a:t>
            </a:r>
            <a:r>
              <a:rPr lang="en-US" altLang="en-US" sz="2500" dirty="0">
                <a:solidFill>
                  <a:schemeClr val="tx1">
                    <a:lumMod val="75000"/>
                    <a:lumOff val="25000"/>
                  </a:schemeClr>
                </a:solidFill>
              </a:rPr>
              <a:t> of hyperthyroid cats that the IDEXX SDMA Test identified as having kidney disease.</a:t>
            </a:r>
          </a:p>
          <a:p>
            <a:pPr fontAlgn="auto">
              <a:spcAft>
                <a:spcPts val="0"/>
              </a:spcAft>
              <a:buFont typeface="Wingdings 3" charset="2"/>
              <a:buChar char=""/>
              <a:defRPr/>
            </a:pPr>
            <a:r>
              <a:rPr lang="en-US" altLang="en-US" sz="2500" dirty="0">
                <a:solidFill>
                  <a:schemeClr val="tx1">
                    <a:lumMod val="75000"/>
                    <a:lumOff val="25000"/>
                  </a:schemeClr>
                </a:solidFill>
              </a:rPr>
              <a:t>Elevated GFR = decreased SDMA.</a:t>
            </a:r>
          </a:p>
          <a:p>
            <a:pPr fontAlgn="auto">
              <a:spcAft>
                <a:spcPts val="0"/>
              </a:spcAft>
              <a:buFont typeface="Wingdings 3" charset="2"/>
              <a:buChar char=""/>
              <a:defRPr/>
            </a:pPr>
            <a:r>
              <a:rPr lang="en-US" altLang="en-US" sz="2500" dirty="0">
                <a:solidFill>
                  <a:schemeClr val="tx1">
                    <a:lumMod val="75000"/>
                    <a:lumOff val="25000"/>
                  </a:schemeClr>
                </a:solidFill>
              </a:rPr>
              <a:t>40% + decreased GFR = increased SDMA.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043AB671-F892-196A-EDB9-956D81EE9C65}"/>
              </a:ext>
            </a:extLst>
          </p:cNvPr>
          <p:cNvSpPr>
            <a:spLocks noGrp="1" noChangeArrowheads="1"/>
          </p:cNvSpPr>
          <p:nvPr>
            <p:ph type="title"/>
          </p:nvPr>
        </p:nvSpPr>
        <p:spPr/>
        <p:txBody>
          <a:bodyPr/>
          <a:lstStyle/>
          <a:p>
            <a:r>
              <a:rPr lang="en-US" altLang="en-US" dirty="0"/>
              <a:t>SDMA Conclusion</a:t>
            </a:r>
          </a:p>
        </p:txBody>
      </p:sp>
      <p:sp>
        <p:nvSpPr>
          <p:cNvPr id="59395" name="Content Placeholder 2">
            <a:extLst>
              <a:ext uri="{FF2B5EF4-FFF2-40B4-BE49-F238E27FC236}">
                <a16:creationId xmlns:a16="http://schemas.microsoft.com/office/drawing/2014/main" id="{5FA10D8D-99B9-39F8-B377-D77B0C2AB4E2}"/>
              </a:ext>
            </a:extLst>
          </p:cNvPr>
          <p:cNvSpPr>
            <a:spLocks noGrp="1" noChangeArrowheads="1"/>
          </p:cNvSpPr>
          <p:nvPr>
            <p:ph idx="1"/>
          </p:nvPr>
        </p:nvSpPr>
        <p:spPr>
          <a:xfrm>
            <a:off x="866775" y="2489200"/>
            <a:ext cx="7972425" cy="3911600"/>
          </a:xfrm>
        </p:spPr>
        <p:txBody>
          <a:bodyPr/>
          <a:lstStyle/>
          <a:p>
            <a:r>
              <a:rPr lang="en-US" altLang="en-US" sz="2800" b="1"/>
              <a:t>Conclusions and Clinical Importance</a:t>
            </a:r>
          </a:p>
          <a:p>
            <a:pPr marL="400050" lvl="1" indent="0">
              <a:buFontTx/>
              <a:buNone/>
            </a:pPr>
            <a:r>
              <a:rPr lang="en-US" altLang="en-US" sz="2800"/>
              <a:t>Finding a high serum SDMA concentration in a hyperthyroid cat can help predict development of azotemia after treatment. The test has high diagnostic test specificity (few false‐positive results) but relatively low sensitivity (fails to predict azotemia in most hyperthyroid cats). </a:t>
            </a:r>
          </a:p>
          <a:p>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BF6D5950-C3FB-7A25-9310-04B5854CA9AB}"/>
              </a:ext>
            </a:extLst>
          </p:cNvPr>
          <p:cNvSpPr>
            <a:spLocks noGrp="1" noChangeArrowheads="1"/>
          </p:cNvSpPr>
          <p:nvPr>
            <p:ph type="title"/>
          </p:nvPr>
        </p:nvSpPr>
        <p:spPr/>
        <p:txBody>
          <a:bodyPr/>
          <a:lstStyle/>
          <a:p>
            <a:r>
              <a:rPr lang="en-US" altLang="en-US"/>
              <a:t>Treatment Options</a:t>
            </a:r>
          </a:p>
        </p:txBody>
      </p:sp>
      <p:graphicFrame>
        <p:nvGraphicFramePr>
          <p:cNvPr id="4" name="Table 4">
            <a:extLst>
              <a:ext uri="{FF2B5EF4-FFF2-40B4-BE49-F238E27FC236}">
                <a16:creationId xmlns:a16="http://schemas.microsoft.com/office/drawing/2014/main" id="{5DA2EDA3-9DB7-551C-C0AF-9D2E7D7977E7}"/>
              </a:ext>
            </a:extLst>
          </p:cNvPr>
          <p:cNvGraphicFramePr>
            <a:graphicFrameLocks noGrp="1"/>
          </p:cNvGraphicFramePr>
          <p:nvPr>
            <p:extLst>
              <p:ext uri="{D42A27DB-BD31-4B8C-83A1-F6EECF244321}">
                <p14:modId xmlns:p14="http://schemas.microsoft.com/office/powerpoint/2010/main" val="1694653384"/>
              </p:ext>
            </p:extLst>
          </p:nvPr>
        </p:nvGraphicFramePr>
        <p:xfrm>
          <a:off x="533400" y="2590800"/>
          <a:ext cx="8153400" cy="2773680"/>
        </p:xfrm>
        <a:graphic>
          <a:graphicData uri="http://schemas.openxmlformats.org/drawingml/2006/table">
            <a:tbl>
              <a:tblPr firstRow="1" bandRow="1">
                <a:tableStyleId>{5C22544A-7EE6-4342-B048-85BDC9FD1C3A}</a:tableStyleId>
              </a:tblPr>
              <a:tblGrid>
                <a:gridCol w="1630680">
                  <a:extLst>
                    <a:ext uri="{9D8B030D-6E8A-4147-A177-3AD203B41FA5}">
                      <a16:colId xmlns:a16="http://schemas.microsoft.com/office/drawing/2014/main" val="166131978"/>
                    </a:ext>
                  </a:extLst>
                </a:gridCol>
                <a:gridCol w="1630680">
                  <a:extLst>
                    <a:ext uri="{9D8B030D-6E8A-4147-A177-3AD203B41FA5}">
                      <a16:colId xmlns:a16="http://schemas.microsoft.com/office/drawing/2014/main" val="2200128994"/>
                    </a:ext>
                  </a:extLst>
                </a:gridCol>
                <a:gridCol w="1630680">
                  <a:extLst>
                    <a:ext uri="{9D8B030D-6E8A-4147-A177-3AD203B41FA5}">
                      <a16:colId xmlns:a16="http://schemas.microsoft.com/office/drawing/2014/main" val="53954457"/>
                    </a:ext>
                  </a:extLst>
                </a:gridCol>
                <a:gridCol w="1630680">
                  <a:extLst>
                    <a:ext uri="{9D8B030D-6E8A-4147-A177-3AD203B41FA5}">
                      <a16:colId xmlns:a16="http://schemas.microsoft.com/office/drawing/2014/main" val="1842960220"/>
                    </a:ext>
                  </a:extLst>
                </a:gridCol>
                <a:gridCol w="1630680">
                  <a:extLst>
                    <a:ext uri="{9D8B030D-6E8A-4147-A177-3AD203B41FA5}">
                      <a16:colId xmlns:a16="http://schemas.microsoft.com/office/drawing/2014/main" val="976208440"/>
                    </a:ext>
                  </a:extLst>
                </a:gridCol>
              </a:tblGrid>
              <a:tr h="370840">
                <a:tc>
                  <a:txBody>
                    <a:bodyPr/>
                    <a:lstStyle/>
                    <a:p>
                      <a:pPr algn="ctr"/>
                      <a:endParaRPr lang="en-US" dirty="0"/>
                    </a:p>
                  </a:txBody>
                  <a:tcPr/>
                </a:tc>
                <a:tc>
                  <a:txBody>
                    <a:bodyPr/>
                    <a:lstStyle/>
                    <a:p>
                      <a:pPr algn="ctr"/>
                      <a:r>
                        <a:rPr lang="en-US" dirty="0"/>
                        <a:t>I-131</a:t>
                      </a:r>
                    </a:p>
                    <a:p>
                      <a:pPr algn="ctr"/>
                      <a:endParaRPr lang="en-US" dirty="0"/>
                    </a:p>
                  </a:txBody>
                  <a:tcPr/>
                </a:tc>
                <a:tc>
                  <a:txBody>
                    <a:bodyPr/>
                    <a:lstStyle/>
                    <a:p>
                      <a:pPr algn="ctr"/>
                      <a:r>
                        <a:rPr lang="en-US" dirty="0"/>
                        <a:t>Methimazole</a:t>
                      </a:r>
                    </a:p>
                  </a:txBody>
                  <a:tcPr/>
                </a:tc>
                <a:tc>
                  <a:txBody>
                    <a:bodyPr/>
                    <a:lstStyle/>
                    <a:p>
                      <a:pPr algn="ctr"/>
                      <a:r>
                        <a:rPr lang="en-US" dirty="0"/>
                        <a:t>Surgery</a:t>
                      </a:r>
                    </a:p>
                  </a:txBody>
                  <a:tcPr/>
                </a:tc>
                <a:tc>
                  <a:txBody>
                    <a:bodyPr/>
                    <a:lstStyle/>
                    <a:p>
                      <a:pPr algn="ctr"/>
                      <a:r>
                        <a:rPr lang="en-US" dirty="0"/>
                        <a:t>y/d</a:t>
                      </a:r>
                    </a:p>
                  </a:txBody>
                  <a:tcPr/>
                </a:tc>
                <a:extLst>
                  <a:ext uri="{0D108BD9-81ED-4DB2-BD59-A6C34878D82A}">
                    <a16:rowId xmlns:a16="http://schemas.microsoft.com/office/drawing/2014/main" val="3141060968"/>
                  </a:ext>
                </a:extLst>
              </a:tr>
              <a:tr h="370840">
                <a:tc>
                  <a:txBody>
                    <a:bodyPr/>
                    <a:lstStyle/>
                    <a:p>
                      <a:r>
                        <a:rPr lang="en-US" sz="1600" dirty="0"/>
                        <a:t>Total cost over life expectancy</a:t>
                      </a:r>
                    </a:p>
                  </a:txBody>
                  <a:tcPr/>
                </a:tc>
                <a:tc>
                  <a:txBody>
                    <a:bodyPr/>
                    <a:lstStyle/>
                    <a:p>
                      <a:r>
                        <a:rPr lang="en-US" sz="1600" b="1" dirty="0"/>
                        <a:t>$1,650 at Hopkinton</a:t>
                      </a:r>
                    </a:p>
                  </a:txBody>
                  <a:tcPr/>
                </a:tc>
                <a:tc>
                  <a:txBody>
                    <a:bodyPr/>
                    <a:lstStyle/>
                    <a:p>
                      <a:r>
                        <a:rPr lang="en-US" sz="1600" dirty="0"/>
                        <a:t>$2,450-3,150</a:t>
                      </a:r>
                    </a:p>
                  </a:txBody>
                  <a:tcPr/>
                </a:tc>
                <a:tc>
                  <a:txBody>
                    <a:bodyPr/>
                    <a:lstStyle/>
                    <a:p>
                      <a:r>
                        <a:rPr lang="en-US" sz="1600" dirty="0"/>
                        <a:t>$2,000-2,500 for unilateral disease</a:t>
                      </a:r>
                    </a:p>
                  </a:txBody>
                  <a:tcPr/>
                </a:tc>
                <a:tc>
                  <a:txBody>
                    <a:bodyPr/>
                    <a:lstStyle/>
                    <a:p>
                      <a:r>
                        <a:rPr lang="en-US" sz="1600" dirty="0"/>
                        <a:t>$2,000-4,000</a:t>
                      </a:r>
                    </a:p>
                  </a:txBody>
                  <a:tcPr/>
                </a:tc>
                <a:extLst>
                  <a:ext uri="{0D108BD9-81ED-4DB2-BD59-A6C34878D82A}">
                    <a16:rowId xmlns:a16="http://schemas.microsoft.com/office/drawing/2014/main" val="2466944510"/>
                  </a:ext>
                </a:extLst>
              </a:tr>
              <a:tr h="370840">
                <a:tc>
                  <a:txBody>
                    <a:bodyPr/>
                    <a:lstStyle/>
                    <a:p>
                      <a:r>
                        <a:rPr lang="en-US" sz="1600" dirty="0"/>
                        <a:t>Life expectancy</a:t>
                      </a:r>
                    </a:p>
                  </a:txBody>
                  <a:tcPr/>
                </a:tc>
                <a:tc>
                  <a:txBody>
                    <a:bodyPr/>
                    <a:lstStyle/>
                    <a:p>
                      <a:r>
                        <a:rPr lang="en-US" sz="1600" b="1" dirty="0"/>
                        <a:t>Cured</a:t>
                      </a:r>
                    </a:p>
                  </a:txBody>
                  <a:tcPr/>
                </a:tc>
                <a:tc>
                  <a:txBody>
                    <a:bodyPr/>
                    <a:lstStyle/>
                    <a:p>
                      <a:r>
                        <a:rPr lang="en-US" sz="1600" dirty="0"/>
                        <a:t>3.5 years (avg 2 to 5)</a:t>
                      </a:r>
                    </a:p>
                  </a:txBody>
                  <a:tcPr/>
                </a:tc>
                <a:tc>
                  <a:txBody>
                    <a:bodyPr/>
                    <a:lstStyle/>
                    <a:p>
                      <a:r>
                        <a:rPr lang="en-US" sz="1600" dirty="0"/>
                        <a:t>Variable. Recurrence common after 1-2 years in other gland</a:t>
                      </a:r>
                    </a:p>
                  </a:txBody>
                  <a:tcPr/>
                </a:tc>
                <a:tc>
                  <a:txBody>
                    <a:bodyPr/>
                    <a:lstStyle/>
                    <a:p>
                      <a:r>
                        <a:rPr lang="en-US" sz="1600" dirty="0"/>
                        <a:t>4+ years</a:t>
                      </a:r>
                    </a:p>
                  </a:txBody>
                  <a:tcPr/>
                </a:tc>
                <a:extLst>
                  <a:ext uri="{0D108BD9-81ED-4DB2-BD59-A6C34878D82A}">
                    <a16:rowId xmlns:a16="http://schemas.microsoft.com/office/drawing/2014/main" val="3001330686"/>
                  </a:ext>
                </a:extLst>
              </a:tr>
            </a:tbl>
          </a:graphicData>
        </a:graphic>
      </p:graphicFrame>
    </p:spTree>
    <p:extLst>
      <p:ext uri="{BB962C8B-B14F-4D97-AF65-F5344CB8AC3E}">
        <p14:creationId xmlns:p14="http://schemas.microsoft.com/office/powerpoint/2010/main" val="2246510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CE585DC2-FC06-D2AF-EF0C-9279EEEDAB7B}"/>
              </a:ext>
            </a:extLst>
          </p:cNvPr>
          <p:cNvSpPr>
            <a:spLocks noGrp="1" noChangeArrowheads="1"/>
          </p:cNvSpPr>
          <p:nvPr>
            <p:ph type="title"/>
          </p:nvPr>
        </p:nvSpPr>
        <p:spPr/>
        <p:txBody>
          <a:bodyPr/>
          <a:lstStyle/>
          <a:p>
            <a:r>
              <a:rPr lang="en-US" altLang="en-US" dirty="0"/>
              <a:t>I-131 Mechanism</a:t>
            </a:r>
          </a:p>
        </p:txBody>
      </p:sp>
      <p:sp>
        <p:nvSpPr>
          <p:cNvPr id="65539" name="Rectangle 3">
            <a:extLst>
              <a:ext uri="{FF2B5EF4-FFF2-40B4-BE49-F238E27FC236}">
                <a16:creationId xmlns:a16="http://schemas.microsoft.com/office/drawing/2014/main" id="{F35F3670-61AE-AB5B-1CD8-0446FFCB4992}"/>
              </a:ext>
            </a:extLst>
          </p:cNvPr>
          <p:cNvSpPr>
            <a:spLocks noGrp="1" noChangeArrowheads="1"/>
          </p:cNvSpPr>
          <p:nvPr>
            <p:ph idx="1"/>
          </p:nvPr>
        </p:nvSpPr>
        <p:spPr>
          <a:xfrm>
            <a:off x="457200" y="2362200"/>
            <a:ext cx="5486400" cy="4343400"/>
          </a:xfrm>
        </p:spPr>
        <p:txBody>
          <a:bodyPr rtlCol="0">
            <a:normAutofit fontScale="92500" lnSpcReduction="10000"/>
          </a:bodyPr>
          <a:lstStyle/>
          <a:p>
            <a:pPr fontAlgn="auto">
              <a:spcAft>
                <a:spcPts val="0"/>
              </a:spcAft>
              <a:buFont typeface="Wingdings 3" charset="2"/>
              <a:buChar char=""/>
              <a:defRPr/>
            </a:pPr>
            <a:r>
              <a:rPr lang="en-US" altLang="en-US" sz="2400" dirty="0">
                <a:solidFill>
                  <a:schemeClr val="tx1">
                    <a:lumMod val="75000"/>
                    <a:lumOff val="25000"/>
                  </a:schemeClr>
                </a:solidFill>
              </a:rPr>
              <a:t>Normally, iodine is joined to the amino acid tyrosine in the thyroid gland to create T4. Iodine 131 is carried directly to the thyroid gland as though it were regular iodine. </a:t>
            </a:r>
          </a:p>
          <a:p>
            <a:pPr fontAlgn="auto">
              <a:spcAft>
                <a:spcPts val="0"/>
              </a:spcAft>
              <a:buFont typeface="Wingdings 3" charset="2"/>
              <a:buChar char=""/>
              <a:defRPr/>
            </a:pPr>
            <a:r>
              <a:rPr lang="en-US" altLang="en-US" sz="2400" dirty="0">
                <a:solidFill>
                  <a:schemeClr val="tx1">
                    <a:lumMod val="75000"/>
                    <a:lumOff val="25000"/>
                  </a:schemeClr>
                </a:solidFill>
              </a:rPr>
              <a:t>I-131, being radioactive, emits high speed electrons that kill the surrounding abnormal thyroid tissue. </a:t>
            </a:r>
          </a:p>
          <a:p>
            <a:pPr fontAlgn="auto">
              <a:spcAft>
                <a:spcPts val="0"/>
              </a:spcAft>
              <a:buFont typeface="Wingdings 3" charset="2"/>
              <a:buChar char=""/>
              <a:defRPr/>
            </a:pPr>
            <a:r>
              <a:rPr lang="en-US" altLang="en-US" sz="2400" dirty="0">
                <a:solidFill>
                  <a:schemeClr val="tx1">
                    <a:lumMod val="75000"/>
                    <a:lumOff val="25000"/>
                  </a:schemeClr>
                </a:solidFill>
              </a:rPr>
              <a:t>Because these electrons penetrate only fractions of an inch, only the thyroid gland experiences the radiation, and the rest of the body is spared. </a:t>
            </a:r>
          </a:p>
          <a:p>
            <a:pPr fontAlgn="auto">
              <a:spcAft>
                <a:spcPts val="0"/>
              </a:spcAft>
              <a:buFont typeface="Wingdings 3" charset="2"/>
              <a:buChar char=""/>
              <a:defRPr/>
            </a:pPr>
            <a:endParaRPr lang="en-US" altLang="en-US" sz="2400" dirty="0">
              <a:solidFill>
                <a:schemeClr val="tx1">
                  <a:lumMod val="75000"/>
                  <a:lumOff val="25000"/>
                </a:schemeClr>
              </a:solidFill>
            </a:endParaRPr>
          </a:p>
          <a:p>
            <a:pPr fontAlgn="auto">
              <a:spcAft>
                <a:spcPts val="0"/>
              </a:spcAft>
              <a:buFont typeface="Wingdings 3" charset="2"/>
              <a:buChar char=""/>
              <a:defRPr/>
            </a:pPr>
            <a:endParaRPr lang="en-US" altLang="en-US" sz="2400" dirty="0">
              <a:solidFill>
                <a:schemeClr val="tx1">
                  <a:lumMod val="75000"/>
                  <a:lumOff val="25000"/>
                </a:schemeClr>
              </a:solidFill>
            </a:endParaRPr>
          </a:p>
          <a:p>
            <a:pPr fontAlgn="auto">
              <a:spcAft>
                <a:spcPts val="0"/>
              </a:spcAft>
              <a:buFont typeface="Wingdings 3" charset="2"/>
              <a:buChar char=""/>
              <a:defRPr/>
            </a:pPr>
            <a:endParaRPr lang="en-US" altLang="en-US" sz="2400" dirty="0">
              <a:solidFill>
                <a:schemeClr val="tx1">
                  <a:lumMod val="75000"/>
                  <a:lumOff val="25000"/>
                </a:schemeClr>
              </a:solidFill>
            </a:endParaRPr>
          </a:p>
        </p:txBody>
      </p:sp>
      <p:pic>
        <p:nvPicPr>
          <p:cNvPr id="65541" name="Picture 5">
            <a:extLst>
              <a:ext uri="{FF2B5EF4-FFF2-40B4-BE49-F238E27FC236}">
                <a16:creationId xmlns:a16="http://schemas.microsoft.com/office/drawing/2014/main" id="{EC47A8E0-A86B-F82B-5AAD-C5F7C4F08A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895600"/>
            <a:ext cx="272415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50167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dissolve">
                                      <p:cBhvr>
                                        <p:cTn id="7" dur="500"/>
                                        <p:tgtEl>
                                          <p:spTgt spid="655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5539">
                                            <p:txEl>
                                              <p:pRg st="1" end="1"/>
                                            </p:txEl>
                                          </p:spTgt>
                                        </p:tgtEl>
                                        <p:attrNameLst>
                                          <p:attrName>style.visibility</p:attrName>
                                        </p:attrNameLst>
                                      </p:cBhvr>
                                      <p:to>
                                        <p:strVal val="visible"/>
                                      </p:to>
                                    </p:set>
                                    <p:animEffect transition="in" filter="dissolve">
                                      <p:cBhvr>
                                        <p:cTn id="12" dur="500"/>
                                        <p:tgtEl>
                                          <p:spTgt spid="655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65539">
                                            <p:txEl>
                                              <p:pRg st="2" end="2"/>
                                            </p:txEl>
                                          </p:spTgt>
                                        </p:tgtEl>
                                        <p:attrNameLst>
                                          <p:attrName>style.visibility</p:attrName>
                                        </p:attrNameLst>
                                      </p:cBhvr>
                                      <p:to>
                                        <p:strVal val="visible"/>
                                      </p:to>
                                    </p:set>
                                    <p:animEffect transition="in" filter="dissolve">
                                      <p:cBhvr>
                                        <p:cTn id="17" dur="500"/>
                                        <p:tgtEl>
                                          <p:spTgt spid="65539">
                                            <p:txEl>
                                              <p:pRg st="2" end="2"/>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65541"/>
                                        </p:tgtEl>
                                        <p:attrNameLst>
                                          <p:attrName>style.visibility</p:attrName>
                                        </p:attrNameLst>
                                      </p:cBhvr>
                                      <p:to>
                                        <p:strVal val="visible"/>
                                      </p:to>
                                    </p:set>
                                    <p:animEffect transition="in" filter="dissolve">
                                      <p:cBhvr>
                                        <p:cTn id="20" dur="500"/>
                                        <p:tgtEl>
                                          <p:spTgt spid="65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0FE74AC5-02D0-E966-0B4F-3F57FB028210}"/>
              </a:ext>
            </a:extLst>
          </p:cNvPr>
          <p:cNvSpPr>
            <a:spLocks noGrp="1" noChangeArrowheads="1"/>
          </p:cNvSpPr>
          <p:nvPr>
            <p:ph type="title"/>
          </p:nvPr>
        </p:nvSpPr>
        <p:spPr/>
        <p:txBody>
          <a:bodyPr/>
          <a:lstStyle/>
          <a:p>
            <a:r>
              <a:rPr lang="en-US" altLang="en-US"/>
              <a:t>Thyroid Recovery</a:t>
            </a:r>
          </a:p>
        </p:txBody>
      </p:sp>
      <p:sp>
        <p:nvSpPr>
          <p:cNvPr id="98307" name="Rectangle 3">
            <a:extLst>
              <a:ext uri="{FF2B5EF4-FFF2-40B4-BE49-F238E27FC236}">
                <a16:creationId xmlns:a16="http://schemas.microsoft.com/office/drawing/2014/main" id="{4C5D5631-B83B-DACA-70ED-2EDD53D43B6B}"/>
              </a:ext>
            </a:extLst>
          </p:cNvPr>
          <p:cNvSpPr>
            <a:spLocks noGrp="1" noChangeArrowheads="1"/>
          </p:cNvSpPr>
          <p:nvPr>
            <p:ph idx="1"/>
          </p:nvPr>
        </p:nvSpPr>
        <p:spPr>
          <a:xfrm>
            <a:off x="866775" y="2489200"/>
            <a:ext cx="7515225" cy="3530600"/>
          </a:xfrm>
        </p:spPr>
        <p:txBody>
          <a:bodyPr/>
          <a:lstStyle/>
          <a:p>
            <a:r>
              <a:rPr lang="en-US" altLang="en-US" sz="2800"/>
              <a:t>As abnormal cells die and stop producing T4, the normal thyroid cells come back on-line and produce T4 with the normal negative feedback loop.</a:t>
            </a:r>
          </a:p>
        </p:txBody>
      </p:sp>
    </p:spTree>
    <p:extLst>
      <p:ext uri="{BB962C8B-B14F-4D97-AF65-F5344CB8AC3E}">
        <p14:creationId xmlns:p14="http://schemas.microsoft.com/office/powerpoint/2010/main" val="34761100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 calcmode="lin" valueType="num">
                                      <p:cBhvr additive="base">
                                        <p:cTn id="7" dur="500" fill="hold"/>
                                        <p:tgtEl>
                                          <p:spTgt spid="983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30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C8D8505-588B-FEE3-C9FF-B406CE42FE6C}"/>
              </a:ext>
            </a:extLst>
          </p:cNvPr>
          <p:cNvSpPr>
            <a:spLocks noGrp="1" noChangeArrowheads="1"/>
          </p:cNvSpPr>
          <p:nvPr>
            <p:ph type="title"/>
          </p:nvPr>
        </p:nvSpPr>
        <p:spPr/>
        <p:txBody>
          <a:bodyPr/>
          <a:lstStyle/>
          <a:p>
            <a:r>
              <a:rPr lang="en-US" altLang="en-US"/>
              <a:t>Feline Hyperthyroidism</a:t>
            </a:r>
          </a:p>
        </p:txBody>
      </p:sp>
      <p:sp>
        <p:nvSpPr>
          <p:cNvPr id="5123" name="Rectangle 3">
            <a:extLst>
              <a:ext uri="{FF2B5EF4-FFF2-40B4-BE49-F238E27FC236}">
                <a16:creationId xmlns:a16="http://schemas.microsoft.com/office/drawing/2014/main" id="{68AE8085-6E65-3376-968A-40EB1789F34E}"/>
              </a:ext>
            </a:extLst>
          </p:cNvPr>
          <p:cNvSpPr>
            <a:spLocks noGrp="1" noChangeArrowheads="1"/>
          </p:cNvSpPr>
          <p:nvPr>
            <p:ph idx="1"/>
          </p:nvPr>
        </p:nvSpPr>
        <p:spPr>
          <a:xfrm>
            <a:off x="457200" y="2209800"/>
            <a:ext cx="8229600" cy="4419600"/>
          </a:xfrm>
        </p:spPr>
        <p:txBody>
          <a:bodyPr rtlCol="0">
            <a:normAutofit lnSpcReduction="10000"/>
          </a:bodyPr>
          <a:lstStyle/>
          <a:p>
            <a:pPr fontAlgn="auto">
              <a:spcAft>
                <a:spcPts val="0"/>
              </a:spcAft>
              <a:buFont typeface="Wingdings 3" charset="2"/>
              <a:buChar char=""/>
              <a:defRPr/>
            </a:pPr>
            <a:r>
              <a:rPr lang="en-US" altLang="en-US" sz="2800" dirty="0">
                <a:solidFill>
                  <a:schemeClr val="tx1">
                    <a:lumMod val="75000"/>
                    <a:lumOff val="25000"/>
                  </a:schemeClr>
                </a:solidFill>
              </a:rPr>
              <a:t>First described by Peterson in 1979.</a:t>
            </a:r>
          </a:p>
          <a:p>
            <a:pPr fontAlgn="auto">
              <a:spcAft>
                <a:spcPts val="0"/>
              </a:spcAft>
              <a:buFont typeface="Wingdings 3" charset="2"/>
              <a:buChar char=""/>
              <a:defRPr/>
            </a:pPr>
            <a:r>
              <a:rPr lang="en-US" altLang="en-US" sz="2800" dirty="0">
                <a:solidFill>
                  <a:schemeClr val="tx1">
                    <a:lumMod val="75000"/>
                    <a:lumOff val="25000"/>
                  </a:schemeClr>
                </a:solidFill>
              </a:rPr>
              <a:t>Now most common endocrinopathy of cats.</a:t>
            </a:r>
          </a:p>
          <a:p>
            <a:pPr fontAlgn="auto">
              <a:spcAft>
                <a:spcPts val="0"/>
              </a:spcAft>
              <a:buFont typeface="Wingdings 3" charset="2"/>
              <a:buChar char=""/>
              <a:defRPr/>
            </a:pPr>
            <a:r>
              <a:rPr lang="en-US" altLang="en-US" sz="2800" dirty="0">
                <a:solidFill>
                  <a:schemeClr val="tx1">
                    <a:lumMod val="75000"/>
                    <a:lumOff val="25000"/>
                  </a:schemeClr>
                </a:solidFill>
              </a:rPr>
              <a:t>98% are benign thyroid adenomas.</a:t>
            </a:r>
          </a:p>
          <a:p>
            <a:pPr fontAlgn="auto">
              <a:spcAft>
                <a:spcPts val="0"/>
              </a:spcAft>
              <a:buFont typeface="Wingdings 3" charset="2"/>
              <a:buChar char=""/>
              <a:defRPr/>
            </a:pPr>
            <a:r>
              <a:rPr lang="en-US" altLang="en-US" sz="2800" dirty="0">
                <a:solidFill>
                  <a:schemeClr val="tx1">
                    <a:lumMod val="75000"/>
                    <a:lumOff val="25000"/>
                  </a:schemeClr>
                </a:solidFill>
              </a:rPr>
              <a:t>The etiology of hyperthyroidism is not known.</a:t>
            </a:r>
          </a:p>
          <a:p>
            <a:pPr lvl="1" indent="-283464" fontAlgn="auto">
              <a:spcAft>
                <a:spcPts val="0"/>
              </a:spcAft>
              <a:buFontTx/>
              <a:buChar char="•"/>
              <a:defRPr/>
            </a:pPr>
            <a:r>
              <a:rPr lang="en-US" altLang="en-US" sz="2100" dirty="0">
                <a:solidFill>
                  <a:schemeClr val="tx1">
                    <a:lumMod val="75000"/>
                    <a:lumOff val="25000"/>
                  </a:schemeClr>
                </a:solidFill>
                <a:latin typeface="Arial" panose="020B0604020202020204" pitchFamily="34" charset="0"/>
              </a:rPr>
              <a:t>Exposure to certain chemicals (fertilizers, herbicides, flea powders, and sprays have been implicated). </a:t>
            </a:r>
          </a:p>
          <a:p>
            <a:pPr lvl="1" indent="-283464" fontAlgn="auto">
              <a:spcAft>
                <a:spcPts val="0"/>
              </a:spcAft>
              <a:buFontTx/>
              <a:buChar char="•"/>
              <a:defRPr/>
            </a:pPr>
            <a:r>
              <a:rPr lang="en-US" altLang="en-US" sz="2100" dirty="0">
                <a:solidFill>
                  <a:schemeClr val="tx1">
                    <a:lumMod val="75000"/>
                    <a:lumOff val="25000"/>
                  </a:schemeClr>
                </a:solidFill>
                <a:latin typeface="Arial" panose="020B0604020202020204" pitchFamily="34" charset="0"/>
              </a:rPr>
              <a:t>One study showed Siamese and Himalayan are less likely to become hyperthyroid. </a:t>
            </a:r>
          </a:p>
          <a:p>
            <a:pPr lvl="1" indent="-283464" fontAlgn="auto">
              <a:spcAft>
                <a:spcPts val="0"/>
              </a:spcAft>
              <a:buFontTx/>
              <a:buChar char="•"/>
              <a:defRPr/>
            </a:pPr>
            <a:r>
              <a:rPr lang="en-US" altLang="en-US" sz="2100" dirty="0">
                <a:solidFill>
                  <a:schemeClr val="tx1">
                    <a:lumMod val="75000"/>
                    <a:lumOff val="25000"/>
                  </a:schemeClr>
                </a:solidFill>
                <a:latin typeface="Arial" panose="020B0604020202020204" pitchFamily="34" charset="0"/>
              </a:rPr>
              <a:t>Cats eating canned foods and those using litter have been shown to have about a three-fold increase in hyperthyroidism. </a:t>
            </a:r>
          </a:p>
          <a:p>
            <a:pPr marL="0" indent="0" fontAlgn="auto">
              <a:spcAft>
                <a:spcPts val="0"/>
              </a:spcAft>
              <a:buFont typeface="Wingdings 3" charset="2"/>
              <a:buNone/>
              <a:defRPr/>
            </a:pPr>
            <a:endParaRPr lang="en-US" altLang="en-US" sz="2800" dirty="0">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dissolve">
                                      <p:cBhvr>
                                        <p:cTn id="7" dur="5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dissolve">
                                      <p:cBhvr>
                                        <p:cTn id="12" dur="500"/>
                                        <p:tgtEl>
                                          <p:spTgt spid="51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dissolve">
                                      <p:cBhvr>
                                        <p:cTn id="17" dur="500"/>
                                        <p:tgtEl>
                                          <p:spTgt spid="51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dissolve">
                                      <p:cBhvr>
                                        <p:cTn id="22" dur="500"/>
                                        <p:tgtEl>
                                          <p:spTgt spid="512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dissolve">
                                      <p:cBhvr>
                                        <p:cTn id="27" dur="500"/>
                                        <p:tgtEl>
                                          <p:spTgt spid="512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dissolve">
                                      <p:cBhvr>
                                        <p:cTn id="32" dur="500"/>
                                        <p:tgtEl>
                                          <p:spTgt spid="512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dissolve">
                                      <p:cBhvr>
                                        <p:cTn id="37" dur="500"/>
                                        <p:tgtEl>
                                          <p:spTgt spid="51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0D34B6CD-A2F4-3EB0-191C-AA858E4EAEE9}"/>
              </a:ext>
            </a:extLst>
          </p:cNvPr>
          <p:cNvSpPr>
            <a:spLocks noGrp="1" noChangeArrowheads="1"/>
          </p:cNvSpPr>
          <p:nvPr>
            <p:ph type="title"/>
          </p:nvPr>
        </p:nvSpPr>
        <p:spPr/>
        <p:txBody>
          <a:bodyPr/>
          <a:lstStyle/>
          <a:p>
            <a:r>
              <a:rPr lang="en-US" altLang="en-US" dirty="0"/>
              <a:t>I-131</a:t>
            </a:r>
          </a:p>
        </p:txBody>
      </p:sp>
      <p:sp>
        <p:nvSpPr>
          <p:cNvPr id="45059" name="Rectangle 3">
            <a:extLst>
              <a:ext uri="{FF2B5EF4-FFF2-40B4-BE49-F238E27FC236}">
                <a16:creationId xmlns:a16="http://schemas.microsoft.com/office/drawing/2014/main" id="{86E2251B-6F2E-417C-2B59-758F9ED8AB88}"/>
              </a:ext>
            </a:extLst>
          </p:cNvPr>
          <p:cNvSpPr>
            <a:spLocks noGrp="1" noChangeArrowheads="1"/>
          </p:cNvSpPr>
          <p:nvPr>
            <p:ph idx="1"/>
          </p:nvPr>
        </p:nvSpPr>
        <p:spPr>
          <a:xfrm>
            <a:off x="863600" y="2209800"/>
            <a:ext cx="7591425" cy="4191000"/>
          </a:xfrm>
        </p:spPr>
        <p:txBody>
          <a:bodyPr rtlCol="0">
            <a:normAutofit fontScale="92500" lnSpcReduction="10000"/>
          </a:bodyPr>
          <a:lstStyle/>
          <a:p>
            <a:pPr fontAlgn="auto">
              <a:spcAft>
                <a:spcPts val="0"/>
              </a:spcAft>
              <a:buFont typeface="Wingdings 3" charset="2"/>
              <a:buChar char=""/>
              <a:defRPr/>
            </a:pPr>
            <a:r>
              <a:rPr lang="en-US" altLang="en-US" sz="2800" dirty="0">
                <a:solidFill>
                  <a:schemeClr val="tx1">
                    <a:lumMod val="75000"/>
                    <a:lumOff val="25000"/>
                  </a:schemeClr>
                </a:solidFill>
              </a:rPr>
              <a:t>Since most cats are cured, normal life expectancy.</a:t>
            </a:r>
          </a:p>
          <a:p>
            <a:pPr fontAlgn="auto">
              <a:spcAft>
                <a:spcPts val="0"/>
              </a:spcAft>
              <a:buFont typeface="Wingdings 3" charset="2"/>
              <a:buChar char=""/>
              <a:defRPr/>
            </a:pPr>
            <a:r>
              <a:rPr lang="en-US" altLang="en-US" sz="2800" dirty="0">
                <a:solidFill>
                  <a:schemeClr val="tx1">
                    <a:lumMod val="75000"/>
                    <a:lumOff val="25000"/>
                  </a:schemeClr>
                </a:solidFill>
              </a:rPr>
              <a:t>Cost is less than methimazole total cost, about equal with extra-thoracic thyroid surgery at a General Practitioner. </a:t>
            </a:r>
          </a:p>
          <a:p>
            <a:pPr fontAlgn="auto">
              <a:spcAft>
                <a:spcPts val="0"/>
              </a:spcAft>
              <a:buFont typeface="Wingdings 3" charset="2"/>
              <a:buChar char=""/>
              <a:defRPr/>
            </a:pPr>
            <a:r>
              <a:rPr lang="en-US" altLang="en-US" sz="2800" dirty="0">
                <a:solidFill>
                  <a:schemeClr val="tx1">
                    <a:lumMod val="75000"/>
                    <a:lumOff val="25000"/>
                  </a:schemeClr>
                </a:solidFill>
              </a:rPr>
              <a:t>Lower recurrence rate with I-131.</a:t>
            </a:r>
          </a:p>
          <a:p>
            <a:pPr fontAlgn="auto">
              <a:spcAft>
                <a:spcPts val="0"/>
              </a:spcAft>
              <a:buFont typeface="Wingdings 3" charset="2"/>
              <a:buChar char=""/>
              <a:defRPr/>
            </a:pPr>
            <a:r>
              <a:rPr lang="en-US" altLang="en-US" sz="2800" dirty="0">
                <a:solidFill>
                  <a:schemeClr val="tx1">
                    <a:lumMod val="75000"/>
                    <a:lumOff val="25000"/>
                  </a:schemeClr>
                </a:solidFill>
              </a:rPr>
              <a:t>Cats are in strict isolation for 4-5 days.</a:t>
            </a:r>
          </a:p>
          <a:p>
            <a:pPr fontAlgn="auto">
              <a:spcAft>
                <a:spcPts val="0"/>
              </a:spcAft>
              <a:buFont typeface="Wingdings 3" charset="2"/>
              <a:buChar char=""/>
              <a:defRPr/>
            </a:pPr>
            <a:r>
              <a:rPr lang="en-US" altLang="en-US" sz="2800" dirty="0">
                <a:solidFill>
                  <a:schemeClr val="tx1">
                    <a:lumMod val="75000"/>
                    <a:lumOff val="25000"/>
                  </a:schemeClr>
                </a:solidFill>
              </a:rPr>
              <a:t>TT4 rechecked 30 days after dismissal.</a:t>
            </a:r>
          </a:p>
          <a:p>
            <a:pPr fontAlgn="auto">
              <a:spcAft>
                <a:spcPts val="0"/>
              </a:spcAft>
              <a:buFont typeface="Wingdings 3" charset="2"/>
              <a:buChar char=""/>
              <a:defRPr/>
            </a:pPr>
            <a:r>
              <a:rPr lang="en-US" altLang="en-US" sz="2800" dirty="0">
                <a:solidFill>
                  <a:schemeClr val="tx1">
                    <a:lumMod val="75000"/>
                    <a:lumOff val="25000"/>
                  </a:schemeClr>
                </a:solidFill>
              </a:rPr>
              <a:t>Then routine TT4 screening every 6 months.</a:t>
            </a:r>
          </a:p>
        </p:txBody>
      </p:sp>
    </p:spTree>
    <p:extLst>
      <p:ext uri="{BB962C8B-B14F-4D97-AF65-F5344CB8AC3E}">
        <p14:creationId xmlns:p14="http://schemas.microsoft.com/office/powerpoint/2010/main" val="541954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iterate type="lt">
                                    <p:tmPct val="0"/>
                                  </p:iterate>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dissolve">
                                      <p:cBhvr>
                                        <p:cTn id="7" dur="500"/>
                                        <p:tgtEl>
                                          <p:spTgt spid="45059">
                                            <p:txEl>
                                              <p:pRg st="0" end="0"/>
                                            </p:txEl>
                                          </p:spTgt>
                                        </p:tgtEl>
                                      </p:cBhvr>
                                    </p:animEffect>
                                  </p:childTnLst>
                                </p:cTn>
                              </p:par>
                            </p:childTnLst>
                          </p:cTn>
                        </p:par>
                        <p:par>
                          <p:cTn id="8" fill="hold" nodeType="afterGroup">
                            <p:stCondLst>
                              <p:cond delay="500"/>
                            </p:stCondLst>
                            <p:childTnLst>
                              <p:par>
                                <p:cTn id="9" presetID="18" presetClass="emph" presetSubtype="0" fill="hold" nodeType="afterEffect">
                                  <p:stCondLst>
                                    <p:cond delay="500"/>
                                  </p:stCondLst>
                                  <p:iterate type="lt">
                                    <p:tmPct val="4000"/>
                                  </p:iterate>
                                  <p:childTnLst>
                                    <p:set>
                                      <p:cBhvr override="childStyle">
                                        <p:cTn id="10" dur="500" fill="hold"/>
                                        <p:tgtEl>
                                          <p:spTgt spid="45059">
                                            <p:txEl>
                                              <p:pRg st="0" end="0"/>
                                            </p:txEl>
                                          </p:spTgt>
                                        </p:tgtEl>
                                        <p:attrNameLst>
                                          <p:attrName>style.textDecorationUnderline</p:attrName>
                                        </p:attrNameLst>
                                      </p:cBhvr>
                                      <p:to>
                                        <p:strVal val="tru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45059">
                                            <p:txEl>
                                              <p:pRg st="1" end="1"/>
                                            </p:txEl>
                                          </p:spTgt>
                                        </p:tgtEl>
                                        <p:attrNameLst>
                                          <p:attrName>style.visibility</p:attrName>
                                        </p:attrNameLst>
                                      </p:cBhvr>
                                      <p:to>
                                        <p:strVal val="visible"/>
                                      </p:to>
                                    </p:set>
                                    <p:animEffect transition="in" filter="dissolve">
                                      <p:cBhvr>
                                        <p:cTn id="15" dur="500"/>
                                        <p:tgtEl>
                                          <p:spTgt spid="45059">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45059">
                                            <p:txEl>
                                              <p:pRg st="2" end="2"/>
                                            </p:txEl>
                                          </p:spTgt>
                                        </p:tgtEl>
                                        <p:attrNameLst>
                                          <p:attrName>style.visibility</p:attrName>
                                        </p:attrNameLst>
                                      </p:cBhvr>
                                      <p:to>
                                        <p:strVal val="visible"/>
                                      </p:to>
                                    </p:set>
                                    <p:animEffect transition="in" filter="dissolve">
                                      <p:cBhvr>
                                        <p:cTn id="20" dur="500"/>
                                        <p:tgtEl>
                                          <p:spTgt spid="45059">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45059">
                                            <p:txEl>
                                              <p:pRg st="3" end="3"/>
                                            </p:txEl>
                                          </p:spTgt>
                                        </p:tgtEl>
                                        <p:attrNameLst>
                                          <p:attrName>style.visibility</p:attrName>
                                        </p:attrNameLst>
                                      </p:cBhvr>
                                      <p:to>
                                        <p:strVal val="visible"/>
                                      </p:to>
                                    </p:set>
                                    <p:animEffect transition="in" filter="dissolve">
                                      <p:cBhvr>
                                        <p:cTn id="25" dur="500"/>
                                        <p:tgtEl>
                                          <p:spTgt spid="45059">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45059">
                                            <p:txEl>
                                              <p:pRg st="4" end="4"/>
                                            </p:txEl>
                                          </p:spTgt>
                                        </p:tgtEl>
                                        <p:attrNameLst>
                                          <p:attrName>style.visibility</p:attrName>
                                        </p:attrNameLst>
                                      </p:cBhvr>
                                      <p:to>
                                        <p:strVal val="visible"/>
                                      </p:to>
                                    </p:set>
                                    <p:animEffect transition="in" filter="dissolve">
                                      <p:cBhvr>
                                        <p:cTn id="30" dur="500"/>
                                        <p:tgtEl>
                                          <p:spTgt spid="45059">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45059">
                                            <p:txEl>
                                              <p:pRg st="5" end="5"/>
                                            </p:txEl>
                                          </p:spTgt>
                                        </p:tgtEl>
                                        <p:attrNameLst>
                                          <p:attrName>style.visibility</p:attrName>
                                        </p:attrNameLst>
                                      </p:cBhvr>
                                      <p:to>
                                        <p:strVal val="visible"/>
                                      </p:to>
                                    </p:set>
                                    <p:animEffect transition="in" filter="dissolve">
                                      <p:cBhvr>
                                        <p:cTn id="35" dur="500"/>
                                        <p:tgtEl>
                                          <p:spTgt spid="450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355687A3-BE5A-0702-CBAC-2C0D5E349BCB}"/>
              </a:ext>
            </a:extLst>
          </p:cNvPr>
          <p:cNvSpPr>
            <a:spLocks noGrp="1" noChangeArrowheads="1"/>
          </p:cNvSpPr>
          <p:nvPr>
            <p:ph type="title"/>
          </p:nvPr>
        </p:nvSpPr>
        <p:spPr/>
        <p:txBody>
          <a:bodyPr/>
          <a:lstStyle/>
          <a:p>
            <a:r>
              <a:rPr lang="en-US" altLang="en-US" dirty="0"/>
              <a:t>I-131</a:t>
            </a:r>
          </a:p>
        </p:txBody>
      </p:sp>
      <p:sp>
        <p:nvSpPr>
          <p:cNvPr id="47107" name="Rectangle 3">
            <a:extLst>
              <a:ext uri="{FF2B5EF4-FFF2-40B4-BE49-F238E27FC236}">
                <a16:creationId xmlns:a16="http://schemas.microsoft.com/office/drawing/2014/main" id="{D354FE6D-8DF3-21DD-1F63-5EDF8C523407}"/>
              </a:ext>
            </a:extLst>
          </p:cNvPr>
          <p:cNvSpPr>
            <a:spLocks noGrp="1" noChangeArrowheads="1"/>
          </p:cNvSpPr>
          <p:nvPr>
            <p:ph idx="1"/>
          </p:nvPr>
        </p:nvSpPr>
        <p:spPr>
          <a:xfrm>
            <a:off x="866775" y="2489200"/>
            <a:ext cx="7667625" cy="3530600"/>
          </a:xfrm>
        </p:spPr>
        <p:txBody>
          <a:bodyPr rtlCol="0">
            <a:normAutofit lnSpcReduction="10000"/>
          </a:bodyPr>
          <a:lstStyle/>
          <a:p>
            <a:pPr fontAlgn="auto">
              <a:spcAft>
                <a:spcPts val="0"/>
              </a:spcAft>
              <a:buFont typeface="Wingdings 3" charset="2"/>
              <a:buChar char=""/>
              <a:defRPr/>
            </a:pPr>
            <a:r>
              <a:rPr lang="en-US" altLang="en-US" sz="2800" dirty="0">
                <a:solidFill>
                  <a:schemeClr val="tx1">
                    <a:lumMod val="75000"/>
                    <a:lumOff val="25000"/>
                  </a:schemeClr>
                </a:solidFill>
              </a:rPr>
              <a:t>Needs significant client education post-release. Basically, minimal contact with cat for 2 weeks. Be hygienic. Store stool/litter for 3 months.</a:t>
            </a:r>
          </a:p>
          <a:p>
            <a:pPr fontAlgn="auto">
              <a:spcAft>
                <a:spcPts val="0"/>
              </a:spcAft>
              <a:buFont typeface="Wingdings 3" charset="2"/>
              <a:buChar char=""/>
              <a:defRPr/>
            </a:pPr>
            <a:r>
              <a:rPr lang="en-US" altLang="en-US" sz="2800" dirty="0">
                <a:solidFill>
                  <a:schemeClr val="tx1">
                    <a:lumMod val="75000"/>
                    <a:lumOff val="25000"/>
                  </a:schemeClr>
                </a:solidFill>
              </a:rPr>
              <a:t>Side effects: change in voice, dysphagia, occasional hypothyroid (usually resolves within 6 months. Use thyroid supplement as needed).</a:t>
            </a:r>
          </a:p>
        </p:txBody>
      </p:sp>
    </p:spTree>
    <p:extLst>
      <p:ext uri="{BB962C8B-B14F-4D97-AF65-F5344CB8AC3E}">
        <p14:creationId xmlns:p14="http://schemas.microsoft.com/office/powerpoint/2010/main" val="4042861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dissolve">
                                      <p:cBhvr>
                                        <p:cTn id="7" dur="500"/>
                                        <p:tgtEl>
                                          <p:spTgt spid="471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7107">
                                            <p:txEl>
                                              <p:pRg st="1" end="1"/>
                                            </p:txEl>
                                          </p:spTgt>
                                        </p:tgtEl>
                                        <p:attrNameLst>
                                          <p:attrName>style.visibility</p:attrName>
                                        </p:attrNameLst>
                                      </p:cBhvr>
                                      <p:to>
                                        <p:strVal val="visible"/>
                                      </p:to>
                                    </p:set>
                                    <p:animEffect transition="in" filter="dissolve">
                                      <p:cBhvr>
                                        <p:cTn id="12" dur="500"/>
                                        <p:tgtEl>
                                          <p:spTgt spid="471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2D9DA933-27FC-B420-F0BA-B67D53932341}"/>
              </a:ext>
            </a:extLst>
          </p:cNvPr>
          <p:cNvSpPr>
            <a:spLocks noGrp="1" noChangeArrowheads="1"/>
          </p:cNvSpPr>
          <p:nvPr>
            <p:ph type="title"/>
          </p:nvPr>
        </p:nvSpPr>
        <p:spPr/>
        <p:txBody>
          <a:bodyPr/>
          <a:lstStyle/>
          <a:p>
            <a:r>
              <a:rPr lang="en-US" altLang="en-US" dirty="0"/>
              <a:t>Owner’s concerns with I-131</a:t>
            </a:r>
          </a:p>
        </p:txBody>
      </p:sp>
      <p:sp>
        <p:nvSpPr>
          <p:cNvPr id="49155" name="Rectangle 3">
            <a:extLst>
              <a:ext uri="{FF2B5EF4-FFF2-40B4-BE49-F238E27FC236}">
                <a16:creationId xmlns:a16="http://schemas.microsoft.com/office/drawing/2014/main" id="{E611762C-2B4C-80D4-9374-F5189D5680E4}"/>
              </a:ext>
            </a:extLst>
          </p:cNvPr>
          <p:cNvSpPr>
            <a:spLocks noGrp="1" noChangeArrowheads="1"/>
          </p:cNvSpPr>
          <p:nvPr>
            <p:ph idx="1"/>
          </p:nvPr>
        </p:nvSpPr>
        <p:spPr>
          <a:xfrm>
            <a:off x="457200" y="2286000"/>
            <a:ext cx="4114800" cy="4495800"/>
          </a:xfrm>
        </p:spPr>
        <p:txBody>
          <a:bodyPr/>
          <a:lstStyle/>
          <a:p>
            <a:pPr>
              <a:lnSpc>
                <a:spcPct val="80000"/>
              </a:lnSpc>
            </a:pPr>
            <a:r>
              <a:rPr lang="en-US" altLang="en-US" sz="2800" dirty="0"/>
              <a:t>A big concern owners have is being separated from their cat for 4-5 days. </a:t>
            </a:r>
          </a:p>
          <a:p>
            <a:pPr>
              <a:lnSpc>
                <a:spcPct val="80000"/>
              </a:lnSpc>
            </a:pPr>
            <a:r>
              <a:rPr lang="en-US" altLang="en-US" sz="2800" dirty="0"/>
              <a:t>To alleviate that, Hopkinton has webcams. These have been received VERY positively.</a:t>
            </a:r>
          </a:p>
        </p:txBody>
      </p:sp>
      <p:pic>
        <p:nvPicPr>
          <p:cNvPr id="94212" name="Picture 2">
            <a:extLst>
              <a:ext uri="{FF2B5EF4-FFF2-40B4-BE49-F238E27FC236}">
                <a16:creationId xmlns:a16="http://schemas.microsoft.com/office/drawing/2014/main" id="{ED0C0311-CAE9-6338-5282-F39F56A54B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903538"/>
            <a:ext cx="40386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49650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dissolve">
                                      <p:cBhvr>
                                        <p:cTn id="7" dur="500"/>
                                        <p:tgtEl>
                                          <p:spTgt spid="491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9155">
                                            <p:txEl>
                                              <p:pRg st="1" end="1"/>
                                            </p:txEl>
                                          </p:spTgt>
                                        </p:tgtEl>
                                        <p:attrNameLst>
                                          <p:attrName>style.visibility</p:attrName>
                                        </p:attrNameLst>
                                      </p:cBhvr>
                                      <p:to>
                                        <p:strVal val="visible"/>
                                      </p:to>
                                    </p:set>
                                    <p:animEffect transition="in" filter="dissolve">
                                      <p:cBhvr>
                                        <p:cTn id="12" dur="500"/>
                                        <p:tgtEl>
                                          <p:spTgt spid="491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A859A238-BA2B-AA75-F207-04D5386B7068}"/>
              </a:ext>
            </a:extLst>
          </p:cNvPr>
          <p:cNvSpPr>
            <a:spLocks noGrp="1" noChangeArrowheads="1"/>
          </p:cNvSpPr>
          <p:nvPr>
            <p:ph type="title"/>
          </p:nvPr>
        </p:nvSpPr>
        <p:spPr/>
        <p:txBody>
          <a:bodyPr/>
          <a:lstStyle/>
          <a:p>
            <a:endParaRPr lang="en-US" altLang="en-US" dirty="0"/>
          </a:p>
        </p:txBody>
      </p:sp>
      <p:pic>
        <p:nvPicPr>
          <p:cNvPr id="96259" name="Content Placeholder 4">
            <a:extLst>
              <a:ext uri="{FF2B5EF4-FFF2-40B4-BE49-F238E27FC236}">
                <a16:creationId xmlns:a16="http://schemas.microsoft.com/office/drawing/2014/main" id="{352FB737-163E-9D2F-84CD-B745B866CF9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28650" y="2209800"/>
            <a:ext cx="7886700" cy="4316413"/>
          </a:xfrm>
        </p:spPr>
      </p:pic>
    </p:spTree>
    <p:extLst>
      <p:ext uri="{BB962C8B-B14F-4D97-AF65-F5344CB8AC3E}">
        <p14:creationId xmlns:p14="http://schemas.microsoft.com/office/powerpoint/2010/main" val="722667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DE56EA47-B402-2AC5-9E15-6ABABB0203A3}"/>
              </a:ext>
            </a:extLst>
          </p:cNvPr>
          <p:cNvSpPr>
            <a:spLocks noGrp="1" noChangeArrowheads="1"/>
          </p:cNvSpPr>
          <p:nvPr>
            <p:ph type="title"/>
          </p:nvPr>
        </p:nvSpPr>
        <p:spPr/>
        <p:txBody>
          <a:bodyPr/>
          <a:lstStyle/>
          <a:p>
            <a:r>
              <a:rPr lang="en-US" altLang="en-US" dirty="0"/>
              <a:t>Owner’s concerns with I-131</a:t>
            </a:r>
          </a:p>
        </p:txBody>
      </p:sp>
      <p:sp>
        <p:nvSpPr>
          <p:cNvPr id="98307" name="Rectangle 3">
            <a:extLst>
              <a:ext uri="{FF2B5EF4-FFF2-40B4-BE49-F238E27FC236}">
                <a16:creationId xmlns:a16="http://schemas.microsoft.com/office/drawing/2014/main" id="{9FFFC523-A38A-848D-D117-47BC5AF7034C}"/>
              </a:ext>
            </a:extLst>
          </p:cNvPr>
          <p:cNvSpPr>
            <a:spLocks noGrp="1" noChangeArrowheads="1"/>
          </p:cNvSpPr>
          <p:nvPr>
            <p:ph idx="1"/>
          </p:nvPr>
        </p:nvSpPr>
        <p:spPr/>
        <p:txBody>
          <a:bodyPr/>
          <a:lstStyle/>
          <a:p>
            <a:r>
              <a:rPr lang="en-US" altLang="en-US" sz="2800" dirty="0"/>
              <a:t>The webcams have helped significantly in reducing owner’s anxiety.</a:t>
            </a:r>
          </a:p>
          <a:p>
            <a:r>
              <a:rPr lang="en-US" altLang="en-US" sz="2800" dirty="0"/>
              <a:t>Cost. It about doubles the life expectancy and has a cheaper TOTAL cost than methimazole.</a:t>
            </a:r>
          </a:p>
          <a:p>
            <a:endParaRPr lang="en-US" altLang="en-US" dirty="0"/>
          </a:p>
        </p:txBody>
      </p:sp>
    </p:spTree>
    <p:extLst>
      <p:ext uri="{BB962C8B-B14F-4D97-AF65-F5344CB8AC3E}">
        <p14:creationId xmlns:p14="http://schemas.microsoft.com/office/powerpoint/2010/main" val="2394660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7D955493-62D2-3685-C506-50FE64191152}"/>
              </a:ext>
            </a:extLst>
          </p:cNvPr>
          <p:cNvSpPr>
            <a:spLocks noGrp="1" noChangeArrowheads="1"/>
          </p:cNvSpPr>
          <p:nvPr>
            <p:ph type="title"/>
          </p:nvPr>
        </p:nvSpPr>
        <p:spPr/>
        <p:txBody>
          <a:bodyPr/>
          <a:lstStyle/>
          <a:p>
            <a:r>
              <a:rPr lang="en-US" altLang="en-US"/>
              <a:t>At Home Care</a:t>
            </a:r>
          </a:p>
        </p:txBody>
      </p:sp>
      <p:sp>
        <p:nvSpPr>
          <p:cNvPr id="73731" name="Rectangle 3">
            <a:extLst>
              <a:ext uri="{FF2B5EF4-FFF2-40B4-BE49-F238E27FC236}">
                <a16:creationId xmlns:a16="http://schemas.microsoft.com/office/drawing/2014/main" id="{3B0D10E5-BD12-C7AD-FFCE-5D6923A38C1A}"/>
              </a:ext>
            </a:extLst>
          </p:cNvPr>
          <p:cNvSpPr>
            <a:spLocks noGrp="1" noChangeArrowheads="1"/>
          </p:cNvSpPr>
          <p:nvPr>
            <p:ph idx="1"/>
          </p:nvPr>
        </p:nvSpPr>
        <p:spPr>
          <a:xfrm>
            <a:off x="457200" y="2286000"/>
            <a:ext cx="4267200" cy="4267200"/>
          </a:xfrm>
        </p:spPr>
        <p:txBody>
          <a:bodyPr rtlCol="0">
            <a:normAutofit fontScale="92500"/>
          </a:bodyPr>
          <a:lstStyle/>
          <a:p>
            <a:pPr fontAlgn="auto">
              <a:spcAft>
                <a:spcPts val="0"/>
              </a:spcAft>
              <a:buFont typeface="Wingdings 3" charset="2"/>
              <a:buChar char=""/>
              <a:defRPr/>
            </a:pPr>
            <a:r>
              <a:rPr lang="en-US" altLang="en-US" sz="2800" dirty="0">
                <a:solidFill>
                  <a:schemeClr val="tx1">
                    <a:lumMod val="75000"/>
                    <a:lumOff val="25000"/>
                  </a:schemeClr>
                </a:solidFill>
              </a:rPr>
              <a:t>No close contact (e.g., snuggling) for 2 weeks.</a:t>
            </a:r>
          </a:p>
          <a:p>
            <a:pPr fontAlgn="auto">
              <a:spcAft>
                <a:spcPts val="0"/>
              </a:spcAft>
              <a:buFont typeface="Wingdings 3" charset="2"/>
              <a:buChar char=""/>
              <a:defRPr/>
            </a:pPr>
            <a:r>
              <a:rPr lang="en-US" altLang="en-US" sz="2800" dirty="0">
                <a:solidFill>
                  <a:schemeClr val="tx1">
                    <a:lumMod val="75000"/>
                    <a:lumOff val="25000"/>
                  </a:schemeClr>
                </a:solidFill>
              </a:rPr>
              <a:t>All stool/litter for those 2 weeks bagged and kept for 90 days. Can then be thrown away in regular trash.</a:t>
            </a:r>
          </a:p>
          <a:p>
            <a:pPr fontAlgn="auto">
              <a:spcAft>
                <a:spcPts val="0"/>
              </a:spcAft>
              <a:buFont typeface="Wingdings 3" charset="2"/>
              <a:buChar char=""/>
              <a:defRPr/>
            </a:pPr>
            <a:r>
              <a:rPr lang="en-US" altLang="en-US" sz="2800" dirty="0">
                <a:solidFill>
                  <a:schemeClr val="tx1">
                    <a:lumMod val="75000"/>
                    <a:lumOff val="25000"/>
                  </a:schemeClr>
                </a:solidFill>
              </a:rPr>
              <a:t>Hygiene. Wash hands after handling cat.</a:t>
            </a:r>
          </a:p>
        </p:txBody>
      </p:sp>
      <p:pic>
        <p:nvPicPr>
          <p:cNvPr id="73732" name="Picture 4">
            <a:extLst>
              <a:ext uri="{FF2B5EF4-FFF2-40B4-BE49-F238E27FC236}">
                <a16:creationId xmlns:a16="http://schemas.microsoft.com/office/drawing/2014/main" id="{390D345B-ABB2-41A5-9E97-5D1BAD608F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608263"/>
            <a:ext cx="367665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38731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dissolve">
                                      <p:cBhvr>
                                        <p:cTn id="7" dur="500"/>
                                        <p:tgtEl>
                                          <p:spTgt spid="737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73732"/>
                                        </p:tgtEl>
                                        <p:attrNameLst>
                                          <p:attrName>style.visibility</p:attrName>
                                        </p:attrNameLst>
                                      </p:cBhvr>
                                      <p:to>
                                        <p:strVal val="visible"/>
                                      </p:to>
                                    </p:set>
                                    <p:anim calcmode="lin" valueType="num">
                                      <p:cBhvr additive="base">
                                        <p:cTn id="12" dur="500" fill="hold"/>
                                        <p:tgtEl>
                                          <p:spTgt spid="73732"/>
                                        </p:tgtEl>
                                        <p:attrNameLst>
                                          <p:attrName>ppt_x</p:attrName>
                                        </p:attrNameLst>
                                      </p:cBhvr>
                                      <p:tavLst>
                                        <p:tav tm="0">
                                          <p:val>
                                            <p:strVal val="#ppt_x"/>
                                          </p:val>
                                        </p:tav>
                                        <p:tav tm="100000">
                                          <p:val>
                                            <p:strVal val="#ppt_x"/>
                                          </p:val>
                                        </p:tav>
                                      </p:tavLst>
                                    </p:anim>
                                    <p:anim calcmode="lin" valueType="num">
                                      <p:cBhvr additive="base">
                                        <p:cTn id="13" dur="500" fill="hold"/>
                                        <p:tgtEl>
                                          <p:spTgt spid="7373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73731">
                                            <p:txEl>
                                              <p:pRg st="1" end="1"/>
                                            </p:txEl>
                                          </p:spTgt>
                                        </p:tgtEl>
                                        <p:attrNameLst>
                                          <p:attrName>style.visibility</p:attrName>
                                        </p:attrNameLst>
                                      </p:cBhvr>
                                      <p:to>
                                        <p:strVal val="visible"/>
                                      </p:to>
                                    </p:set>
                                    <p:animEffect transition="in" filter="dissolve">
                                      <p:cBhvr>
                                        <p:cTn id="18" dur="500"/>
                                        <p:tgtEl>
                                          <p:spTgt spid="73731">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73731">
                                            <p:txEl>
                                              <p:pRg st="2" end="2"/>
                                            </p:txEl>
                                          </p:spTgt>
                                        </p:tgtEl>
                                        <p:attrNameLst>
                                          <p:attrName>style.visibility</p:attrName>
                                        </p:attrNameLst>
                                      </p:cBhvr>
                                      <p:to>
                                        <p:strVal val="visible"/>
                                      </p:to>
                                    </p:set>
                                    <p:animEffect transition="in" filter="dissolve">
                                      <p:cBhvr>
                                        <p:cTn id="23" dur="500"/>
                                        <p:tgtEl>
                                          <p:spTgt spid="737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747B8914-8F12-2565-C614-5798DA617C3A}"/>
              </a:ext>
            </a:extLst>
          </p:cNvPr>
          <p:cNvSpPr>
            <a:spLocks noGrp="1" noChangeArrowheads="1"/>
          </p:cNvSpPr>
          <p:nvPr>
            <p:ph type="title"/>
          </p:nvPr>
        </p:nvSpPr>
        <p:spPr/>
        <p:txBody>
          <a:bodyPr/>
          <a:lstStyle/>
          <a:p>
            <a:r>
              <a:rPr lang="en-US" altLang="en-US" dirty="0"/>
              <a:t>I-131 referrals</a:t>
            </a:r>
          </a:p>
        </p:txBody>
      </p:sp>
      <p:sp>
        <p:nvSpPr>
          <p:cNvPr id="51203" name="Rectangle 3">
            <a:extLst>
              <a:ext uri="{FF2B5EF4-FFF2-40B4-BE49-F238E27FC236}">
                <a16:creationId xmlns:a16="http://schemas.microsoft.com/office/drawing/2014/main" id="{8FE5FB14-338A-964D-F9AB-3CAE708A8A50}"/>
              </a:ext>
            </a:extLst>
          </p:cNvPr>
          <p:cNvSpPr>
            <a:spLocks noGrp="1" noChangeArrowheads="1"/>
          </p:cNvSpPr>
          <p:nvPr>
            <p:ph idx="1"/>
          </p:nvPr>
        </p:nvSpPr>
        <p:spPr>
          <a:xfrm>
            <a:off x="866774" y="2489200"/>
            <a:ext cx="7896225" cy="3911600"/>
          </a:xfrm>
        </p:spPr>
        <p:txBody>
          <a:bodyPr rtlCol="0">
            <a:normAutofit fontScale="92500" lnSpcReduction="10000"/>
          </a:bodyPr>
          <a:lstStyle/>
          <a:p>
            <a:pPr fontAlgn="auto">
              <a:spcAft>
                <a:spcPts val="0"/>
              </a:spcAft>
              <a:buFont typeface="Wingdings 3" charset="2"/>
              <a:buChar char=""/>
              <a:defRPr/>
            </a:pPr>
            <a:r>
              <a:rPr lang="en-US" altLang="en-US" sz="2800" dirty="0">
                <a:solidFill>
                  <a:schemeClr val="tx1">
                    <a:lumMod val="75000"/>
                    <a:lumOff val="25000"/>
                  </a:schemeClr>
                </a:solidFill>
              </a:rPr>
              <a:t>Check out NHi131.com for downloads and information. This is the client site also.</a:t>
            </a:r>
          </a:p>
          <a:p>
            <a:pPr fontAlgn="auto">
              <a:spcAft>
                <a:spcPts val="0"/>
              </a:spcAft>
              <a:buFont typeface="Wingdings 3" charset="2"/>
              <a:buChar char=""/>
              <a:defRPr/>
            </a:pPr>
            <a:r>
              <a:rPr lang="en-US" altLang="en-US" sz="2800" dirty="0">
                <a:solidFill>
                  <a:schemeClr val="tx1">
                    <a:lumMod val="75000"/>
                    <a:lumOff val="25000"/>
                  </a:schemeClr>
                </a:solidFill>
              </a:rPr>
              <a:t>Need CBC, profile, T4, lateral and VD chest radiographs.</a:t>
            </a:r>
          </a:p>
          <a:p>
            <a:pPr fontAlgn="auto">
              <a:spcAft>
                <a:spcPts val="0"/>
              </a:spcAft>
              <a:buFont typeface="Wingdings 3" charset="2"/>
              <a:buChar char=""/>
              <a:defRPr/>
            </a:pPr>
            <a:r>
              <a:rPr lang="en-US" altLang="en-US" sz="2800" dirty="0">
                <a:solidFill>
                  <a:schemeClr val="tx1">
                    <a:lumMod val="75000"/>
                    <a:lumOff val="25000"/>
                  </a:schemeClr>
                </a:solidFill>
              </a:rPr>
              <a:t>Owners can call Hopkinton Animal Hospital (603-487-6447) to talk to technicians to schedule. Currently we are admitting cats the second and fourth Mondays of the month. We can accommodate up to 8 cats per session.</a:t>
            </a:r>
          </a:p>
        </p:txBody>
      </p:sp>
    </p:spTree>
    <p:extLst>
      <p:ext uri="{BB962C8B-B14F-4D97-AF65-F5344CB8AC3E}">
        <p14:creationId xmlns:p14="http://schemas.microsoft.com/office/powerpoint/2010/main" val="16334239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dissolve">
                                      <p:cBhvr>
                                        <p:cTn id="7" dur="500"/>
                                        <p:tgtEl>
                                          <p:spTgt spid="512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1203">
                                            <p:txEl>
                                              <p:pRg st="1" end="1"/>
                                            </p:txEl>
                                          </p:spTgt>
                                        </p:tgtEl>
                                        <p:attrNameLst>
                                          <p:attrName>style.visibility</p:attrName>
                                        </p:attrNameLst>
                                      </p:cBhvr>
                                      <p:to>
                                        <p:strVal val="visible"/>
                                      </p:to>
                                    </p:set>
                                    <p:animEffect transition="in" filter="dissolve">
                                      <p:cBhvr>
                                        <p:cTn id="12" dur="500"/>
                                        <p:tgtEl>
                                          <p:spTgt spid="512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1203">
                                            <p:txEl>
                                              <p:pRg st="2" end="2"/>
                                            </p:txEl>
                                          </p:spTgt>
                                        </p:tgtEl>
                                        <p:attrNameLst>
                                          <p:attrName>style.visibility</p:attrName>
                                        </p:attrNameLst>
                                      </p:cBhvr>
                                      <p:to>
                                        <p:strVal val="visible"/>
                                      </p:to>
                                    </p:set>
                                    <p:animEffect transition="in" filter="dissolve">
                                      <p:cBhvr>
                                        <p:cTn id="17" dur="500"/>
                                        <p:tgtEl>
                                          <p:spTgt spid="512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C036A228-16F1-BFF8-FAE3-559F23084A2E}"/>
              </a:ext>
            </a:extLst>
          </p:cNvPr>
          <p:cNvSpPr>
            <a:spLocks noGrp="1" noChangeArrowheads="1"/>
          </p:cNvSpPr>
          <p:nvPr>
            <p:ph type="title"/>
          </p:nvPr>
        </p:nvSpPr>
        <p:spPr/>
        <p:txBody>
          <a:bodyPr/>
          <a:lstStyle/>
          <a:p>
            <a:r>
              <a:rPr lang="en-US" altLang="en-US" dirty="0"/>
              <a:t>I-131 referrals</a:t>
            </a:r>
          </a:p>
        </p:txBody>
      </p:sp>
      <p:sp>
        <p:nvSpPr>
          <p:cNvPr id="53251" name="Rectangle 3">
            <a:extLst>
              <a:ext uri="{FF2B5EF4-FFF2-40B4-BE49-F238E27FC236}">
                <a16:creationId xmlns:a16="http://schemas.microsoft.com/office/drawing/2014/main" id="{6936E394-EB77-43A9-4CA4-75E643B47855}"/>
              </a:ext>
            </a:extLst>
          </p:cNvPr>
          <p:cNvSpPr>
            <a:spLocks noGrp="1" noChangeArrowheads="1"/>
          </p:cNvSpPr>
          <p:nvPr>
            <p:ph idx="1"/>
          </p:nvPr>
        </p:nvSpPr>
        <p:spPr>
          <a:xfrm>
            <a:off x="866775" y="2489200"/>
            <a:ext cx="7820025" cy="4140200"/>
          </a:xfrm>
        </p:spPr>
        <p:txBody>
          <a:bodyPr rtlCol="0">
            <a:normAutofit fontScale="92500"/>
          </a:bodyPr>
          <a:lstStyle/>
          <a:p>
            <a:pPr fontAlgn="auto">
              <a:lnSpc>
                <a:spcPct val="80000"/>
              </a:lnSpc>
              <a:spcAft>
                <a:spcPts val="0"/>
              </a:spcAft>
              <a:buFont typeface="Wingdings 3" charset="2"/>
              <a:buChar char=""/>
              <a:defRPr/>
            </a:pPr>
            <a:r>
              <a:rPr lang="en-US" altLang="en-US" sz="2800" dirty="0">
                <a:solidFill>
                  <a:schemeClr val="tx1">
                    <a:lumMod val="75000"/>
                    <a:lumOff val="25000"/>
                  </a:schemeClr>
                </a:solidFill>
              </a:rPr>
              <a:t>If on methimazole, discontinue it 7-10 days before I-131.</a:t>
            </a:r>
          </a:p>
          <a:p>
            <a:pPr fontAlgn="auto">
              <a:lnSpc>
                <a:spcPct val="80000"/>
              </a:lnSpc>
              <a:spcAft>
                <a:spcPts val="0"/>
              </a:spcAft>
              <a:buFont typeface="Wingdings 3" charset="2"/>
              <a:buChar char=""/>
              <a:defRPr/>
            </a:pPr>
            <a:r>
              <a:rPr lang="en-US" altLang="en-US" sz="2800" dirty="0">
                <a:solidFill>
                  <a:schemeClr val="tx1">
                    <a:lumMod val="75000"/>
                    <a:lumOff val="25000"/>
                  </a:schemeClr>
                </a:solidFill>
              </a:rPr>
              <a:t>No fish (i.e., iodine) containing foods for 7-10 days before treatment and for 2 weeks post treatment.</a:t>
            </a:r>
          </a:p>
          <a:p>
            <a:pPr fontAlgn="auto">
              <a:lnSpc>
                <a:spcPct val="80000"/>
              </a:lnSpc>
              <a:spcAft>
                <a:spcPts val="0"/>
              </a:spcAft>
              <a:buFont typeface="Wingdings 3" charset="2"/>
              <a:buChar char=""/>
              <a:defRPr/>
            </a:pPr>
            <a:r>
              <a:rPr lang="en-US" altLang="en-US" sz="2800" dirty="0">
                <a:solidFill>
                  <a:schemeClr val="tx1">
                    <a:lumMod val="75000"/>
                    <a:lumOff val="25000"/>
                  </a:schemeClr>
                </a:solidFill>
              </a:rPr>
              <a:t>Cats are examined by me with client in room. All paperwork is reviewed and signed.</a:t>
            </a:r>
          </a:p>
          <a:p>
            <a:pPr fontAlgn="auto">
              <a:lnSpc>
                <a:spcPct val="80000"/>
              </a:lnSpc>
              <a:spcAft>
                <a:spcPts val="0"/>
              </a:spcAft>
              <a:buFont typeface="Wingdings 3" charset="2"/>
              <a:buChar char=""/>
              <a:defRPr/>
            </a:pPr>
            <a:r>
              <a:rPr lang="en-US" altLang="en-US" sz="2800" dirty="0">
                <a:solidFill>
                  <a:schemeClr val="tx1">
                    <a:lumMod val="75000"/>
                    <a:lumOff val="25000"/>
                  </a:schemeClr>
                </a:solidFill>
              </a:rPr>
              <a:t>Cats are dismissed when radiation level is appropriate and at home care instructions are repeated (and owner signs again).</a:t>
            </a:r>
          </a:p>
          <a:p>
            <a:pPr fontAlgn="auto">
              <a:lnSpc>
                <a:spcPct val="80000"/>
              </a:lnSpc>
              <a:spcAft>
                <a:spcPts val="0"/>
              </a:spcAft>
              <a:buFont typeface="Wingdings 3" charset="2"/>
              <a:buChar char=""/>
              <a:defRPr/>
            </a:pPr>
            <a:r>
              <a:rPr lang="en-US" altLang="en-US" sz="2800" dirty="0">
                <a:solidFill>
                  <a:schemeClr val="tx1">
                    <a:lumMod val="75000"/>
                    <a:lumOff val="25000"/>
                  </a:schemeClr>
                </a:solidFill>
              </a:rPr>
              <a:t>We send you a referral report.</a:t>
            </a:r>
          </a:p>
        </p:txBody>
      </p:sp>
    </p:spTree>
    <p:extLst>
      <p:ext uri="{BB962C8B-B14F-4D97-AF65-F5344CB8AC3E}">
        <p14:creationId xmlns:p14="http://schemas.microsoft.com/office/powerpoint/2010/main" val="6288452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dissolve">
                                      <p:cBhvr>
                                        <p:cTn id="7" dur="500"/>
                                        <p:tgtEl>
                                          <p:spTgt spid="532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3251">
                                            <p:txEl>
                                              <p:pRg st="1" end="1"/>
                                            </p:txEl>
                                          </p:spTgt>
                                        </p:tgtEl>
                                        <p:attrNameLst>
                                          <p:attrName>style.visibility</p:attrName>
                                        </p:attrNameLst>
                                      </p:cBhvr>
                                      <p:to>
                                        <p:strVal val="visible"/>
                                      </p:to>
                                    </p:set>
                                    <p:animEffect transition="in" filter="dissolve">
                                      <p:cBhvr>
                                        <p:cTn id="12" dur="500"/>
                                        <p:tgtEl>
                                          <p:spTgt spid="532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3251">
                                            <p:txEl>
                                              <p:pRg st="2" end="2"/>
                                            </p:txEl>
                                          </p:spTgt>
                                        </p:tgtEl>
                                        <p:attrNameLst>
                                          <p:attrName>style.visibility</p:attrName>
                                        </p:attrNameLst>
                                      </p:cBhvr>
                                      <p:to>
                                        <p:strVal val="visible"/>
                                      </p:to>
                                    </p:set>
                                    <p:animEffect transition="in" filter="dissolve">
                                      <p:cBhvr>
                                        <p:cTn id="17" dur="500"/>
                                        <p:tgtEl>
                                          <p:spTgt spid="532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53251">
                                            <p:txEl>
                                              <p:pRg st="3" end="3"/>
                                            </p:txEl>
                                          </p:spTgt>
                                        </p:tgtEl>
                                        <p:attrNameLst>
                                          <p:attrName>style.visibility</p:attrName>
                                        </p:attrNameLst>
                                      </p:cBhvr>
                                      <p:to>
                                        <p:strVal val="visible"/>
                                      </p:to>
                                    </p:set>
                                    <p:animEffect transition="in" filter="dissolve">
                                      <p:cBhvr>
                                        <p:cTn id="22" dur="500"/>
                                        <p:tgtEl>
                                          <p:spTgt spid="5325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53251">
                                            <p:txEl>
                                              <p:pRg st="4" end="4"/>
                                            </p:txEl>
                                          </p:spTgt>
                                        </p:tgtEl>
                                        <p:attrNameLst>
                                          <p:attrName>style.visibility</p:attrName>
                                        </p:attrNameLst>
                                      </p:cBhvr>
                                      <p:to>
                                        <p:strVal val="visible"/>
                                      </p:to>
                                    </p:set>
                                    <p:animEffect transition="in" filter="dissolve">
                                      <p:cBhvr>
                                        <p:cTn id="27" dur="500"/>
                                        <p:tgtEl>
                                          <p:spTgt spid="532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481F632F-9B83-FB54-5361-76167B93AFFB}"/>
              </a:ext>
            </a:extLst>
          </p:cNvPr>
          <p:cNvSpPr>
            <a:spLocks noGrp="1" noChangeArrowheads="1"/>
          </p:cNvSpPr>
          <p:nvPr>
            <p:ph type="title"/>
          </p:nvPr>
        </p:nvSpPr>
        <p:spPr/>
        <p:txBody>
          <a:bodyPr/>
          <a:lstStyle/>
          <a:p>
            <a:r>
              <a:rPr lang="en-US" altLang="en-US"/>
              <a:t>30 days after treatment</a:t>
            </a:r>
          </a:p>
        </p:txBody>
      </p:sp>
      <p:sp>
        <p:nvSpPr>
          <p:cNvPr id="75779" name="Rectangle 3">
            <a:extLst>
              <a:ext uri="{FF2B5EF4-FFF2-40B4-BE49-F238E27FC236}">
                <a16:creationId xmlns:a16="http://schemas.microsoft.com/office/drawing/2014/main" id="{2B7F87E9-D362-E0C1-858B-E45B3852CE30}"/>
              </a:ext>
            </a:extLst>
          </p:cNvPr>
          <p:cNvSpPr>
            <a:spLocks noGrp="1" noChangeArrowheads="1"/>
          </p:cNvSpPr>
          <p:nvPr>
            <p:ph idx="1"/>
          </p:nvPr>
        </p:nvSpPr>
        <p:spPr>
          <a:xfrm>
            <a:off x="866775" y="2489200"/>
            <a:ext cx="7515225" cy="3530600"/>
          </a:xfrm>
        </p:spPr>
        <p:txBody>
          <a:bodyPr/>
          <a:lstStyle/>
          <a:p>
            <a:r>
              <a:rPr lang="en-US" altLang="en-US" sz="2800" dirty="0"/>
              <a:t>You, the rDVM, repeat a TT4 and BUN/creatinine 30 days post dismissal.</a:t>
            </a:r>
          </a:p>
          <a:p>
            <a:r>
              <a:rPr lang="en-US" altLang="en-US" sz="2800" dirty="0"/>
              <a:t>If thyroid still high, I-131 can be repeated. It is at a lower cost to owner.</a:t>
            </a:r>
          </a:p>
          <a:p>
            <a:r>
              <a:rPr lang="en-US" altLang="en-US" sz="2800" dirty="0"/>
              <a:t>For the rare cat (approximately 1 cat in 200-300), I-131 will not work. Consider the cat has a malignant neoplasia.</a:t>
            </a:r>
          </a:p>
        </p:txBody>
      </p:sp>
    </p:spTree>
    <p:extLst>
      <p:ext uri="{BB962C8B-B14F-4D97-AF65-F5344CB8AC3E}">
        <p14:creationId xmlns:p14="http://schemas.microsoft.com/office/powerpoint/2010/main" val="24074212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Effect transition="in" filter="dissolve">
                                      <p:cBhvr>
                                        <p:cTn id="7" dur="500"/>
                                        <p:tgtEl>
                                          <p:spTgt spid="757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5779">
                                            <p:txEl>
                                              <p:pRg st="1" end="1"/>
                                            </p:txEl>
                                          </p:spTgt>
                                        </p:tgtEl>
                                        <p:attrNameLst>
                                          <p:attrName>style.visibility</p:attrName>
                                        </p:attrNameLst>
                                      </p:cBhvr>
                                      <p:to>
                                        <p:strVal val="visible"/>
                                      </p:to>
                                    </p:set>
                                    <p:animEffect transition="in" filter="dissolve">
                                      <p:cBhvr>
                                        <p:cTn id="12" dur="500"/>
                                        <p:tgtEl>
                                          <p:spTgt spid="757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5779">
                                            <p:txEl>
                                              <p:pRg st="2" end="2"/>
                                            </p:txEl>
                                          </p:spTgt>
                                        </p:tgtEl>
                                        <p:attrNameLst>
                                          <p:attrName>style.visibility</p:attrName>
                                        </p:attrNameLst>
                                      </p:cBhvr>
                                      <p:to>
                                        <p:strVal val="visible"/>
                                      </p:to>
                                    </p:set>
                                    <p:animEffect transition="in" filter="dissolve">
                                      <p:cBhvr>
                                        <p:cTn id="17" dur="500"/>
                                        <p:tgtEl>
                                          <p:spTgt spid="757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2FDE5114-B7DC-21D1-7447-45FC92C91D95}"/>
              </a:ext>
            </a:extLst>
          </p:cNvPr>
          <p:cNvSpPr>
            <a:spLocks noGrp="1" noChangeArrowheads="1"/>
          </p:cNvSpPr>
          <p:nvPr>
            <p:ph type="title"/>
          </p:nvPr>
        </p:nvSpPr>
        <p:spPr/>
        <p:txBody>
          <a:bodyPr/>
          <a:lstStyle/>
          <a:p>
            <a:r>
              <a:rPr lang="en-US" altLang="en-US"/>
              <a:t>Questions?</a:t>
            </a:r>
          </a:p>
        </p:txBody>
      </p:sp>
      <p:sp>
        <p:nvSpPr>
          <p:cNvPr id="108547" name="Rectangle 3">
            <a:extLst>
              <a:ext uri="{FF2B5EF4-FFF2-40B4-BE49-F238E27FC236}">
                <a16:creationId xmlns:a16="http://schemas.microsoft.com/office/drawing/2014/main" id="{4B346A01-A817-1BB6-BFB7-601606494970}"/>
              </a:ext>
            </a:extLst>
          </p:cNvPr>
          <p:cNvSpPr>
            <a:spLocks noGrp="1" noChangeArrowheads="1"/>
          </p:cNvSpPr>
          <p:nvPr>
            <p:ph idx="1"/>
          </p:nvPr>
        </p:nvSpPr>
        <p:spPr/>
        <p:txBody>
          <a:bodyPr/>
          <a:lstStyle/>
          <a:p>
            <a:pPr algn="ctr">
              <a:buFont typeface="Wingdings" panose="05000000000000000000" pitchFamily="2" charset="2"/>
              <a:buNone/>
            </a:pPr>
            <a:r>
              <a:rPr lang="en-US" altLang="en-US" sz="2800" dirty="0"/>
              <a:t>Please call Hopkinton Animal Hospital, NH at 603-487-6447</a:t>
            </a:r>
          </a:p>
          <a:p>
            <a:pPr algn="ctr">
              <a:buFont typeface="Wingdings" panose="05000000000000000000" pitchFamily="2" charset="2"/>
              <a:buNone/>
            </a:pPr>
            <a:endParaRPr lang="en-US" altLang="en-US" sz="2800" dirty="0"/>
          </a:p>
          <a:p>
            <a:pPr algn="ctr">
              <a:buFont typeface="Wingdings" panose="05000000000000000000" pitchFamily="2" charset="2"/>
              <a:buNone/>
            </a:pPr>
            <a:r>
              <a:rPr lang="en-US" altLang="en-US" sz="2800" dirty="0">
                <a:solidFill>
                  <a:schemeClr val="accent2"/>
                </a:solidFill>
                <a:hlinkClick r:id="rId3">
                  <a:extLst>
                    <a:ext uri="{A12FA001-AC4F-418D-AE19-62706E023703}">
                      <ahyp:hlinkClr xmlns:ahyp="http://schemas.microsoft.com/office/drawing/2018/hyperlinkcolor" val="tx"/>
                    </a:ext>
                  </a:extLst>
                </a:hlinkClick>
              </a:rPr>
              <a:t>www.NHi131.com</a:t>
            </a:r>
            <a:r>
              <a:rPr lang="en-US" altLang="en-US" sz="2800" dirty="0">
                <a:solidFill>
                  <a:schemeClr val="accent2"/>
                </a:solidFill>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AB3445C3-26F7-5A5E-7816-0764E686E939}"/>
              </a:ext>
            </a:extLst>
          </p:cNvPr>
          <p:cNvSpPr>
            <a:spLocks noGrp="1" noChangeArrowheads="1"/>
          </p:cNvSpPr>
          <p:nvPr>
            <p:ph type="title"/>
          </p:nvPr>
        </p:nvSpPr>
        <p:spPr>
          <a:xfrm>
            <a:off x="628650" y="365125"/>
            <a:ext cx="7886700" cy="777875"/>
          </a:xfrm>
        </p:spPr>
        <p:txBody>
          <a:bodyPr/>
          <a:lstStyle/>
          <a:p>
            <a:r>
              <a:rPr lang="en-US" altLang="en-US" sz="3600" b="1" dirty="0"/>
              <a:t>I-131</a:t>
            </a:r>
          </a:p>
        </p:txBody>
      </p:sp>
      <p:sp>
        <p:nvSpPr>
          <p:cNvPr id="43011" name="Rectangle 3">
            <a:extLst>
              <a:ext uri="{FF2B5EF4-FFF2-40B4-BE49-F238E27FC236}">
                <a16:creationId xmlns:a16="http://schemas.microsoft.com/office/drawing/2014/main" id="{29EA4BFD-0E44-4133-7200-ACD79B94C419}"/>
              </a:ext>
            </a:extLst>
          </p:cNvPr>
          <p:cNvSpPr>
            <a:spLocks noGrp="1" noChangeArrowheads="1"/>
          </p:cNvSpPr>
          <p:nvPr>
            <p:ph idx="1"/>
          </p:nvPr>
        </p:nvSpPr>
        <p:spPr>
          <a:xfrm>
            <a:off x="457200" y="2438399"/>
            <a:ext cx="5715000" cy="4054475"/>
          </a:xfrm>
        </p:spPr>
        <p:txBody>
          <a:bodyPr/>
          <a:lstStyle/>
          <a:p>
            <a:pPr>
              <a:lnSpc>
                <a:spcPct val="80000"/>
              </a:lnSpc>
            </a:pPr>
            <a:r>
              <a:rPr lang="en-US" altLang="en-US" sz="2200" dirty="0"/>
              <a:t>Currently is considered gold standard for treating hyperthyroidism.</a:t>
            </a:r>
          </a:p>
          <a:p>
            <a:pPr>
              <a:lnSpc>
                <a:spcPct val="80000"/>
              </a:lnSpc>
            </a:pPr>
            <a:r>
              <a:rPr lang="en-US" altLang="en-US" sz="2200" dirty="0"/>
              <a:t>Non-invasive, cures 95-97% of cats. Of the 3-5% that fail the first time, most will be cured with a second injection. If still fails, consider malignant neoplasia (1 cat/200-300 cases).</a:t>
            </a:r>
          </a:p>
          <a:p>
            <a:pPr>
              <a:lnSpc>
                <a:spcPct val="80000"/>
              </a:lnSpc>
            </a:pPr>
            <a:r>
              <a:rPr lang="en-US" altLang="en-US" sz="2200" dirty="0"/>
              <a:t>SQ injection.</a:t>
            </a:r>
          </a:p>
          <a:p>
            <a:pPr>
              <a:lnSpc>
                <a:spcPct val="80000"/>
              </a:lnSpc>
            </a:pPr>
            <a:r>
              <a:rPr lang="en-US" altLang="en-US" sz="2200" dirty="0"/>
              <a:t>Numerous Federal and State regulations to comply with.</a:t>
            </a:r>
          </a:p>
        </p:txBody>
      </p:sp>
      <p:pic>
        <p:nvPicPr>
          <p:cNvPr id="43012" name="Picture 4" descr="Syringe">
            <a:extLst>
              <a:ext uri="{FF2B5EF4-FFF2-40B4-BE49-F238E27FC236}">
                <a16:creationId xmlns:a16="http://schemas.microsoft.com/office/drawing/2014/main" id="{6C03C63A-B894-1B4F-DCD2-FFA1BCBBCE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81000"/>
            <a:ext cx="2439988"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5" descr="Inject">
            <a:extLst>
              <a:ext uri="{FF2B5EF4-FFF2-40B4-BE49-F238E27FC236}">
                <a16:creationId xmlns:a16="http://schemas.microsoft.com/office/drawing/2014/main" id="{86AAD91B-2BCD-D693-7589-18DB70D031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4572000"/>
            <a:ext cx="2439988"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6" descr="out of box">
            <a:extLst>
              <a:ext uri="{FF2B5EF4-FFF2-40B4-BE49-F238E27FC236}">
                <a16:creationId xmlns:a16="http://schemas.microsoft.com/office/drawing/2014/main" id="{AA6944F8-E08E-FD64-2E0E-F15A32FB16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2438400"/>
            <a:ext cx="2439988"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98851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3012"/>
                                        </p:tgtEl>
                                        <p:attrNameLst>
                                          <p:attrName>style.visibility</p:attrName>
                                        </p:attrNameLst>
                                      </p:cBhvr>
                                      <p:to>
                                        <p:strVal val="visible"/>
                                      </p:to>
                                    </p:set>
                                    <p:anim calcmode="lin" valueType="num">
                                      <p:cBhvr additive="base">
                                        <p:cTn id="7" dur="500" fill="hold"/>
                                        <p:tgtEl>
                                          <p:spTgt spid="43012"/>
                                        </p:tgtEl>
                                        <p:attrNameLst>
                                          <p:attrName>ppt_x</p:attrName>
                                        </p:attrNameLst>
                                      </p:cBhvr>
                                      <p:tavLst>
                                        <p:tav tm="0">
                                          <p:val>
                                            <p:strVal val="#ppt_x"/>
                                          </p:val>
                                        </p:tav>
                                        <p:tav tm="100000">
                                          <p:val>
                                            <p:strVal val="#ppt_x"/>
                                          </p:val>
                                        </p:tav>
                                      </p:tavLst>
                                    </p:anim>
                                    <p:anim calcmode="lin" valueType="num">
                                      <p:cBhvr additive="base">
                                        <p:cTn id="8" dur="500" fill="hold"/>
                                        <p:tgtEl>
                                          <p:spTgt spid="4301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43011">
                                            <p:txEl>
                                              <p:pRg st="0" end="0"/>
                                            </p:txEl>
                                          </p:spTgt>
                                        </p:tgtEl>
                                        <p:attrNameLst>
                                          <p:attrName>style.visibility</p:attrName>
                                        </p:attrNameLst>
                                      </p:cBhvr>
                                      <p:to>
                                        <p:strVal val="visible"/>
                                      </p:to>
                                    </p:set>
                                    <p:animEffect transition="in" filter="dissolve">
                                      <p:cBhvr>
                                        <p:cTn id="13" dur="500"/>
                                        <p:tgtEl>
                                          <p:spTgt spid="4301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43011">
                                            <p:txEl>
                                              <p:pRg st="1" end="1"/>
                                            </p:txEl>
                                          </p:spTgt>
                                        </p:tgtEl>
                                        <p:attrNameLst>
                                          <p:attrName>style.visibility</p:attrName>
                                        </p:attrNameLst>
                                      </p:cBhvr>
                                      <p:to>
                                        <p:strVal val="visible"/>
                                      </p:to>
                                    </p:set>
                                    <p:animEffect transition="in" filter="dissolve">
                                      <p:cBhvr>
                                        <p:cTn id="18" dur="500"/>
                                        <p:tgtEl>
                                          <p:spTgt spid="43011">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43011">
                                            <p:txEl>
                                              <p:pRg st="2" end="2"/>
                                            </p:txEl>
                                          </p:spTgt>
                                        </p:tgtEl>
                                        <p:attrNameLst>
                                          <p:attrName>style.visibility</p:attrName>
                                        </p:attrNameLst>
                                      </p:cBhvr>
                                      <p:to>
                                        <p:strVal val="visible"/>
                                      </p:to>
                                    </p:set>
                                    <p:animEffect transition="in" filter="dissolve">
                                      <p:cBhvr>
                                        <p:cTn id="23" dur="500"/>
                                        <p:tgtEl>
                                          <p:spTgt spid="43011">
                                            <p:txEl>
                                              <p:pRg st="2" end="2"/>
                                            </p:txEl>
                                          </p:spTgt>
                                        </p:tgtEl>
                                      </p:cBhvr>
                                    </p:animEffect>
                                  </p:childTnLst>
                                </p:cTn>
                              </p:par>
                            </p:childTnLst>
                          </p:cTn>
                        </p:par>
                        <p:par>
                          <p:cTn id="24" fill="hold" nodeType="afterGroup">
                            <p:stCondLst>
                              <p:cond delay="500"/>
                            </p:stCondLst>
                            <p:childTnLst>
                              <p:par>
                                <p:cTn id="25" presetID="2" presetClass="entr" presetSubtype="4" fill="hold" nodeType="afterEffect">
                                  <p:stCondLst>
                                    <p:cond delay="0"/>
                                  </p:stCondLst>
                                  <p:childTnLst>
                                    <p:set>
                                      <p:cBhvr>
                                        <p:cTn id="26" dur="1" fill="hold">
                                          <p:stCondLst>
                                            <p:cond delay="0"/>
                                          </p:stCondLst>
                                        </p:cTn>
                                        <p:tgtEl>
                                          <p:spTgt spid="43014"/>
                                        </p:tgtEl>
                                        <p:attrNameLst>
                                          <p:attrName>style.visibility</p:attrName>
                                        </p:attrNameLst>
                                      </p:cBhvr>
                                      <p:to>
                                        <p:strVal val="visible"/>
                                      </p:to>
                                    </p:set>
                                    <p:anim calcmode="lin" valueType="num">
                                      <p:cBhvr additive="base">
                                        <p:cTn id="27" dur="500" fill="hold"/>
                                        <p:tgtEl>
                                          <p:spTgt spid="43014"/>
                                        </p:tgtEl>
                                        <p:attrNameLst>
                                          <p:attrName>ppt_x</p:attrName>
                                        </p:attrNameLst>
                                      </p:cBhvr>
                                      <p:tavLst>
                                        <p:tav tm="0">
                                          <p:val>
                                            <p:strVal val="#ppt_x"/>
                                          </p:val>
                                        </p:tav>
                                        <p:tav tm="100000">
                                          <p:val>
                                            <p:strVal val="#ppt_x"/>
                                          </p:val>
                                        </p:tav>
                                      </p:tavLst>
                                    </p:anim>
                                    <p:anim calcmode="lin" valueType="num">
                                      <p:cBhvr additive="base">
                                        <p:cTn id="28" dur="500" fill="hold"/>
                                        <p:tgtEl>
                                          <p:spTgt spid="43014"/>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1000"/>
                            </p:stCondLst>
                            <p:childTnLst>
                              <p:par>
                                <p:cTn id="30" presetID="2" presetClass="entr" presetSubtype="4" fill="hold" nodeType="afterEffect">
                                  <p:stCondLst>
                                    <p:cond delay="0"/>
                                  </p:stCondLst>
                                  <p:childTnLst>
                                    <p:set>
                                      <p:cBhvr>
                                        <p:cTn id="31" dur="1" fill="hold">
                                          <p:stCondLst>
                                            <p:cond delay="0"/>
                                          </p:stCondLst>
                                        </p:cTn>
                                        <p:tgtEl>
                                          <p:spTgt spid="43013"/>
                                        </p:tgtEl>
                                        <p:attrNameLst>
                                          <p:attrName>style.visibility</p:attrName>
                                        </p:attrNameLst>
                                      </p:cBhvr>
                                      <p:to>
                                        <p:strVal val="visible"/>
                                      </p:to>
                                    </p:set>
                                    <p:anim calcmode="lin" valueType="num">
                                      <p:cBhvr additive="base">
                                        <p:cTn id="32" dur="500" fill="hold"/>
                                        <p:tgtEl>
                                          <p:spTgt spid="43013"/>
                                        </p:tgtEl>
                                        <p:attrNameLst>
                                          <p:attrName>ppt_x</p:attrName>
                                        </p:attrNameLst>
                                      </p:cBhvr>
                                      <p:tavLst>
                                        <p:tav tm="0">
                                          <p:val>
                                            <p:strVal val="#ppt_x"/>
                                          </p:val>
                                        </p:tav>
                                        <p:tav tm="100000">
                                          <p:val>
                                            <p:strVal val="#ppt_x"/>
                                          </p:val>
                                        </p:tav>
                                      </p:tavLst>
                                    </p:anim>
                                    <p:anim calcmode="lin" valueType="num">
                                      <p:cBhvr additive="base">
                                        <p:cTn id="33" dur="500" fill="hold"/>
                                        <p:tgtEl>
                                          <p:spTgt spid="43013"/>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nodeType="clickEffect">
                                  <p:stCondLst>
                                    <p:cond delay="0"/>
                                  </p:stCondLst>
                                  <p:childTnLst>
                                    <p:set>
                                      <p:cBhvr>
                                        <p:cTn id="37" dur="1" fill="hold">
                                          <p:stCondLst>
                                            <p:cond delay="0"/>
                                          </p:stCondLst>
                                        </p:cTn>
                                        <p:tgtEl>
                                          <p:spTgt spid="43011">
                                            <p:txEl>
                                              <p:pRg st="3" end="3"/>
                                            </p:txEl>
                                          </p:spTgt>
                                        </p:tgtEl>
                                        <p:attrNameLst>
                                          <p:attrName>style.visibility</p:attrName>
                                        </p:attrNameLst>
                                      </p:cBhvr>
                                      <p:to>
                                        <p:strVal val="visible"/>
                                      </p:to>
                                    </p:set>
                                    <p:animEffect transition="in" filter="dissolve">
                                      <p:cBhvr>
                                        <p:cTn id="38" dur="500"/>
                                        <p:tgtEl>
                                          <p:spTgt spid="430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4CB963FB-6601-6473-0407-7F908AC00C79}"/>
              </a:ext>
            </a:extLst>
          </p:cNvPr>
          <p:cNvSpPr>
            <a:spLocks noGrp="1" noChangeArrowheads="1"/>
          </p:cNvSpPr>
          <p:nvPr>
            <p:ph type="title"/>
          </p:nvPr>
        </p:nvSpPr>
        <p:spPr/>
        <p:txBody>
          <a:bodyPr/>
          <a:lstStyle/>
          <a:p>
            <a:r>
              <a:rPr lang="en-US" altLang="en-US"/>
              <a:t>Diagnosis</a:t>
            </a:r>
          </a:p>
        </p:txBody>
      </p:sp>
      <p:sp>
        <p:nvSpPr>
          <p:cNvPr id="24579" name="Rectangle 3">
            <a:extLst>
              <a:ext uri="{FF2B5EF4-FFF2-40B4-BE49-F238E27FC236}">
                <a16:creationId xmlns:a16="http://schemas.microsoft.com/office/drawing/2014/main" id="{5ACE11EC-B5C7-8A51-4827-88A38E9CFC1E}"/>
              </a:ext>
            </a:extLst>
          </p:cNvPr>
          <p:cNvSpPr>
            <a:spLocks noGrp="1" noChangeArrowheads="1"/>
          </p:cNvSpPr>
          <p:nvPr>
            <p:ph type="body" sz="half" idx="1"/>
          </p:nvPr>
        </p:nvSpPr>
        <p:spPr>
          <a:xfrm>
            <a:off x="457200" y="2287588"/>
            <a:ext cx="8153400" cy="606425"/>
          </a:xfrm>
        </p:spPr>
        <p:txBody>
          <a:bodyPr/>
          <a:lstStyle/>
          <a:p>
            <a:r>
              <a:rPr lang="en-US" altLang="en-US" sz="2800"/>
              <a:t>Age</a:t>
            </a:r>
          </a:p>
          <a:p>
            <a:pPr>
              <a:buFont typeface="Wingdings" panose="05000000000000000000" pitchFamily="2" charset="2"/>
              <a:buNone/>
            </a:pPr>
            <a:endParaRPr lang="en-US" altLang="en-US" sz="2800"/>
          </a:p>
        </p:txBody>
      </p:sp>
      <p:graphicFrame>
        <p:nvGraphicFramePr>
          <p:cNvPr id="24580" name="Object 4">
            <a:extLst>
              <a:ext uri="{FF2B5EF4-FFF2-40B4-BE49-F238E27FC236}">
                <a16:creationId xmlns:a16="http://schemas.microsoft.com/office/drawing/2014/main" id="{8C35E7D6-A3BF-CF6C-71A2-CF2AA09AAFCF}"/>
              </a:ext>
            </a:extLst>
          </p:cNvPr>
          <p:cNvGraphicFramePr>
            <a:graphicFrameLocks noGrp="1" noChangeAspect="1"/>
          </p:cNvGraphicFramePr>
          <p:nvPr>
            <p:ph type="chart" sz="half" idx="2"/>
          </p:nvPr>
        </p:nvGraphicFramePr>
        <p:xfrm>
          <a:off x="914400" y="3048000"/>
          <a:ext cx="4572000" cy="3124200"/>
        </p:xfrm>
        <a:graphic>
          <a:graphicData uri="http://schemas.openxmlformats.org/presentationml/2006/ole">
            <mc:AlternateContent xmlns:mc="http://schemas.openxmlformats.org/markup-compatibility/2006">
              <mc:Choice xmlns:v="urn:schemas-microsoft-com:vml" Requires="v">
                <p:oleObj name="Chart" r:id="rId3" imgW="17687870" imgH="7686446" progId="MSGraph.Chart.8">
                  <p:embed followColorScheme="full"/>
                </p:oleObj>
              </mc:Choice>
              <mc:Fallback>
                <p:oleObj name="Chart" r:id="rId3" imgW="17687870" imgH="7686446" progId="MSGraph.Chart.8">
                  <p:embed followColorScheme="full"/>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048000"/>
                        <a:ext cx="4572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81" name="Text Box 6">
            <a:extLst>
              <a:ext uri="{FF2B5EF4-FFF2-40B4-BE49-F238E27FC236}">
                <a16:creationId xmlns:a16="http://schemas.microsoft.com/office/drawing/2014/main" id="{8BF2A36E-E00F-668B-0D4A-056946D8F997}"/>
              </a:ext>
            </a:extLst>
          </p:cNvPr>
          <p:cNvSpPr txBox="1">
            <a:spLocks noChangeArrowheads="1"/>
          </p:cNvSpPr>
          <p:nvPr/>
        </p:nvSpPr>
        <p:spPr bwMode="auto">
          <a:xfrm>
            <a:off x="609600" y="6172200"/>
            <a:ext cx="3429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r" eaLnBrk="1" hangingPunct="1">
              <a:spcBef>
                <a:spcPct val="50000"/>
              </a:spcBef>
            </a:pPr>
            <a:r>
              <a:rPr lang="en-US" altLang="en-US" i="1">
                <a:latin typeface="Arial" panose="020B0604020202020204" pitchFamily="34" charset="0"/>
              </a:rPr>
              <a:t>Feldman, UC Davis</a:t>
            </a:r>
          </a:p>
        </p:txBody>
      </p:sp>
      <p:pic>
        <p:nvPicPr>
          <p:cNvPr id="24582" name="Picture 8" descr="diagram">
            <a:extLst>
              <a:ext uri="{FF2B5EF4-FFF2-40B4-BE49-F238E27FC236}">
                <a16:creationId xmlns:a16="http://schemas.microsoft.com/office/drawing/2014/main" id="{AB109E01-2A8D-0BD3-F0A8-992E308228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133600"/>
            <a:ext cx="381000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FAFBAE42-A70F-A134-C5C3-41C2AEB59062}"/>
              </a:ext>
            </a:extLst>
          </p:cNvPr>
          <p:cNvSpPr>
            <a:spLocks noGrp="1" noChangeArrowheads="1"/>
          </p:cNvSpPr>
          <p:nvPr>
            <p:ph type="title"/>
          </p:nvPr>
        </p:nvSpPr>
        <p:spPr/>
        <p:txBody>
          <a:bodyPr/>
          <a:lstStyle/>
          <a:p>
            <a:r>
              <a:rPr lang="en-US" altLang="en-US"/>
              <a:t>Diagnosis</a:t>
            </a:r>
          </a:p>
        </p:txBody>
      </p:sp>
      <p:sp>
        <p:nvSpPr>
          <p:cNvPr id="10243" name="Rectangle 3">
            <a:extLst>
              <a:ext uri="{FF2B5EF4-FFF2-40B4-BE49-F238E27FC236}">
                <a16:creationId xmlns:a16="http://schemas.microsoft.com/office/drawing/2014/main" id="{FD40F922-6BD3-AEA3-75AB-EF524B0E4514}"/>
              </a:ext>
            </a:extLst>
          </p:cNvPr>
          <p:cNvSpPr>
            <a:spLocks noGrp="1" noChangeArrowheads="1"/>
          </p:cNvSpPr>
          <p:nvPr>
            <p:ph type="body" sz="half" idx="1"/>
          </p:nvPr>
        </p:nvSpPr>
        <p:spPr>
          <a:xfrm>
            <a:off x="485775" y="2003425"/>
            <a:ext cx="5410200" cy="528638"/>
          </a:xfrm>
        </p:spPr>
        <p:txBody>
          <a:bodyPr/>
          <a:lstStyle/>
          <a:p>
            <a:r>
              <a:rPr lang="en-US" altLang="en-US" sz="2800"/>
              <a:t>History</a:t>
            </a:r>
          </a:p>
          <a:p>
            <a:pPr>
              <a:buFont typeface="Wingdings" panose="05000000000000000000" pitchFamily="2" charset="2"/>
              <a:buNone/>
            </a:pPr>
            <a:endParaRPr lang="en-US" altLang="en-US" sz="2800"/>
          </a:p>
        </p:txBody>
      </p:sp>
      <p:graphicFrame>
        <p:nvGraphicFramePr>
          <p:cNvPr id="10278" name="Group 38">
            <a:extLst>
              <a:ext uri="{FF2B5EF4-FFF2-40B4-BE49-F238E27FC236}">
                <a16:creationId xmlns:a16="http://schemas.microsoft.com/office/drawing/2014/main" id="{A171E243-CA52-CD7B-5DE8-6B0E45B1CC38}"/>
              </a:ext>
            </a:extLst>
          </p:cNvPr>
          <p:cNvGraphicFramePr>
            <a:graphicFrameLocks noGrp="1"/>
          </p:cNvGraphicFramePr>
          <p:nvPr>
            <p:ph sz="half" idx="2"/>
          </p:nvPr>
        </p:nvGraphicFramePr>
        <p:xfrm>
          <a:off x="828675" y="2676525"/>
          <a:ext cx="7848600" cy="3709989"/>
        </p:xfrm>
        <a:graphic>
          <a:graphicData uri="http://schemas.openxmlformats.org/drawingml/2006/table">
            <a:tbl>
              <a:tblPr/>
              <a:tblGrid>
                <a:gridCol w="3924300">
                  <a:extLst>
                    <a:ext uri="{9D8B030D-6E8A-4147-A177-3AD203B41FA5}">
                      <a16:colId xmlns:a16="http://schemas.microsoft.com/office/drawing/2014/main" val="20000"/>
                    </a:ext>
                  </a:extLst>
                </a:gridCol>
                <a:gridCol w="3924300">
                  <a:extLst>
                    <a:ext uri="{9D8B030D-6E8A-4147-A177-3AD203B41FA5}">
                      <a16:colId xmlns:a16="http://schemas.microsoft.com/office/drawing/2014/main" val="20001"/>
                    </a:ext>
                  </a:extLst>
                </a:gridCol>
              </a:tblGrid>
              <a:tr h="6810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Weight loss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87%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64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Polyphagia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49%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48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Hyperactivity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31%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64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Polyuria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36%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48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Vomiting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064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Diarrhea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0279" name="Text Box 39">
            <a:extLst>
              <a:ext uri="{FF2B5EF4-FFF2-40B4-BE49-F238E27FC236}">
                <a16:creationId xmlns:a16="http://schemas.microsoft.com/office/drawing/2014/main" id="{818056E6-36B0-A68C-BEE6-475677CFE2E3}"/>
              </a:ext>
            </a:extLst>
          </p:cNvPr>
          <p:cNvSpPr txBox="1">
            <a:spLocks noChangeArrowheads="1"/>
          </p:cNvSpPr>
          <p:nvPr/>
        </p:nvSpPr>
        <p:spPr bwMode="auto">
          <a:xfrm>
            <a:off x="1066800" y="6386514"/>
            <a:ext cx="701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r" eaLnBrk="1" hangingPunct="1">
              <a:spcBef>
                <a:spcPct val="50000"/>
              </a:spcBef>
            </a:pPr>
            <a:r>
              <a:rPr lang="en-US" altLang="en-US" i="1" dirty="0">
                <a:latin typeface="Arial" panose="020B0604020202020204" pitchFamily="34" charset="0"/>
              </a:rPr>
              <a:t>Peterson, ACVIM Proceedings</a:t>
            </a:r>
          </a:p>
        </p:txBody>
      </p:sp>
      <p:pic>
        <p:nvPicPr>
          <p:cNvPr id="10281" name="Picture 41" descr="Hyperthyroid_cat">
            <a:extLst>
              <a:ext uri="{FF2B5EF4-FFF2-40B4-BE49-F238E27FC236}">
                <a16:creationId xmlns:a16="http://schemas.microsoft.com/office/drawing/2014/main" id="{3503E300-DAF7-58DA-A8C8-85FC9E98B1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705099"/>
            <a:ext cx="4857750" cy="338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10281"/>
                                        </p:tgtEl>
                                      </p:cBhvr>
                                    </p:animEffect>
                                    <p:set>
                                      <p:cBhvr>
                                        <p:cTn id="7" dur="1" fill="hold">
                                          <p:stCondLst>
                                            <p:cond delay="499"/>
                                          </p:stCondLst>
                                        </p:cTn>
                                        <p:tgtEl>
                                          <p:spTgt spid="10281"/>
                                        </p:tgtEl>
                                        <p:attrNameLst>
                                          <p:attrName>style.visibility</p:attrName>
                                        </p:attrNameLst>
                                      </p:cBhvr>
                                      <p:to>
                                        <p:strVal val="hidden"/>
                                      </p:to>
                                    </p:se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0243">
                                            <p:txEl>
                                              <p:pRg st="0" end="0"/>
                                            </p:txEl>
                                          </p:spTgt>
                                        </p:tgtEl>
                                        <p:attrNameLst>
                                          <p:attrName>style.visibility</p:attrName>
                                        </p:attrNameLst>
                                      </p:cBhvr>
                                      <p:to>
                                        <p:strVal val="visible"/>
                                      </p:to>
                                    </p:set>
                                    <p:animEffect transition="in" filter="dissolve">
                                      <p:cBhvr>
                                        <p:cTn id="11" dur="500"/>
                                        <p:tgtEl>
                                          <p:spTgt spid="10243">
                                            <p:txEl>
                                              <p:pRg st="0" end="0"/>
                                            </p:txEl>
                                          </p:spTgt>
                                        </p:tgtEl>
                                      </p:cBhvr>
                                    </p:animEffect>
                                  </p:childTnLst>
                                </p:cTn>
                              </p:par>
                              <p:par>
                                <p:cTn id="12" presetID="9" presetClass="entr" presetSubtype="0" fill="hold" nodeType="withEffect">
                                  <p:stCondLst>
                                    <p:cond delay="0"/>
                                  </p:stCondLst>
                                  <p:childTnLst>
                                    <p:set>
                                      <p:cBhvr>
                                        <p:cTn id="13" dur="1" fill="hold">
                                          <p:stCondLst>
                                            <p:cond delay="0"/>
                                          </p:stCondLst>
                                        </p:cTn>
                                        <p:tgtEl>
                                          <p:spTgt spid="10278"/>
                                        </p:tgtEl>
                                        <p:attrNameLst>
                                          <p:attrName>style.visibility</p:attrName>
                                        </p:attrNameLst>
                                      </p:cBhvr>
                                      <p:to>
                                        <p:strVal val="visible"/>
                                      </p:to>
                                    </p:set>
                                    <p:animEffect transition="in" filter="dissolve">
                                      <p:cBhvr>
                                        <p:cTn id="14" dur="500"/>
                                        <p:tgtEl>
                                          <p:spTgt spid="10278"/>
                                        </p:tgtEl>
                                      </p:cBhvr>
                                    </p:animEffect>
                                  </p:childTnLst>
                                </p:cTn>
                              </p:par>
                              <p:par>
                                <p:cTn id="15" presetID="9" presetClass="entr" presetSubtype="0" fill="hold" nodeType="withEffect">
                                  <p:stCondLst>
                                    <p:cond delay="0"/>
                                  </p:stCondLst>
                                  <p:childTnLst>
                                    <p:set>
                                      <p:cBhvr>
                                        <p:cTn id="16" dur="1" fill="hold">
                                          <p:stCondLst>
                                            <p:cond delay="0"/>
                                          </p:stCondLst>
                                        </p:cTn>
                                        <p:tgtEl>
                                          <p:spTgt spid="10279"/>
                                        </p:tgtEl>
                                        <p:attrNameLst>
                                          <p:attrName>style.visibility</p:attrName>
                                        </p:attrNameLst>
                                      </p:cBhvr>
                                      <p:to>
                                        <p:strVal val="visible"/>
                                      </p:to>
                                    </p:set>
                                    <p:animEffect transition="in" filter="dissolve">
                                      <p:cBhvr>
                                        <p:cTn id="17" dur="500"/>
                                        <p:tgtEl>
                                          <p:spTgt spid="10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1027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DC77E947-FEFB-84EC-0E3A-49DAB43F58C4}"/>
              </a:ext>
            </a:extLst>
          </p:cNvPr>
          <p:cNvSpPr>
            <a:spLocks noGrp="1" noChangeArrowheads="1"/>
          </p:cNvSpPr>
          <p:nvPr>
            <p:ph type="title"/>
          </p:nvPr>
        </p:nvSpPr>
        <p:spPr/>
        <p:txBody>
          <a:bodyPr/>
          <a:lstStyle/>
          <a:p>
            <a:r>
              <a:rPr lang="en-US" altLang="en-US"/>
              <a:t>Exam Findings</a:t>
            </a:r>
          </a:p>
        </p:txBody>
      </p:sp>
      <p:graphicFrame>
        <p:nvGraphicFramePr>
          <p:cNvPr id="13366" name="Group 54">
            <a:extLst>
              <a:ext uri="{FF2B5EF4-FFF2-40B4-BE49-F238E27FC236}">
                <a16:creationId xmlns:a16="http://schemas.microsoft.com/office/drawing/2014/main" id="{37B61EE5-29C4-09A7-F06E-1A0BD32CB536}"/>
              </a:ext>
            </a:extLst>
          </p:cNvPr>
          <p:cNvGraphicFramePr>
            <a:graphicFrameLocks noGrp="1"/>
          </p:cNvGraphicFramePr>
          <p:nvPr>
            <p:ph type="tbl" idx="1"/>
          </p:nvPr>
        </p:nvGraphicFramePr>
        <p:xfrm>
          <a:off x="533400" y="2438400"/>
          <a:ext cx="8229600" cy="4144965"/>
        </p:xfrm>
        <a:graphic>
          <a:graphicData uri="http://schemas.openxmlformats.org/drawingml/2006/table">
            <a:tbl>
              <a:tblPr/>
              <a:tblGrid>
                <a:gridCol w="57150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tblGrid>
              <a:tr h="4793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500" b="0" i="0" u="none" strike="noStrike" cap="none" normalizeH="0" baseline="0">
                          <a:ln>
                            <a:noFill/>
                          </a:ln>
                          <a:solidFill>
                            <a:schemeClr val="tx1"/>
                          </a:solidFill>
                          <a:effectLst/>
                          <a:latin typeface="Tahoma" pitchFamily="34" charset="0"/>
                        </a:rPr>
                        <a:t>Palpable Cervical Mass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500" b="0" i="0" u="none" strike="noStrike" cap="none" normalizeH="0" baseline="0" dirty="0">
                          <a:ln>
                            <a:noFill/>
                          </a:ln>
                          <a:solidFill>
                            <a:schemeClr val="tx1"/>
                          </a:solidFill>
                          <a:effectLst/>
                          <a:latin typeface="Tahoma" pitchFamily="34" charset="0"/>
                        </a:rPr>
                        <a:t>83%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93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500" b="0" i="0" u="none" strike="noStrike" cap="none" normalizeH="0" baseline="0">
                          <a:ln>
                            <a:noFill/>
                          </a:ln>
                          <a:solidFill>
                            <a:schemeClr val="tx1"/>
                          </a:solidFill>
                          <a:effectLst/>
                          <a:latin typeface="Tahoma" pitchFamily="34" charset="0"/>
                        </a:rPr>
                        <a:t>Thin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500" b="0" i="0" u="none" strike="noStrike" cap="none" normalizeH="0" baseline="0" dirty="0">
                          <a:ln>
                            <a:noFill/>
                          </a:ln>
                          <a:solidFill>
                            <a:schemeClr val="tx1"/>
                          </a:solidFill>
                          <a:effectLst/>
                          <a:latin typeface="Tahoma" pitchFamily="34" charset="0"/>
                        </a:rPr>
                        <a:t>65%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93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500" b="0" i="0" u="none" strike="noStrike" cap="none" normalizeH="0" baseline="0">
                          <a:ln>
                            <a:noFill/>
                          </a:ln>
                          <a:solidFill>
                            <a:schemeClr val="tx1"/>
                          </a:solidFill>
                          <a:effectLst/>
                          <a:latin typeface="Tahoma" pitchFamily="34" charset="0"/>
                        </a:rPr>
                        <a:t>Heart Murmur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500" b="0" i="0" u="none" strike="noStrike" cap="none" normalizeH="0" baseline="0" dirty="0">
                          <a:ln>
                            <a:noFill/>
                          </a:ln>
                          <a:solidFill>
                            <a:schemeClr val="tx1"/>
                          </a:solidFill>
                          <a:effectLst/>
                          <a:latin typeface="Tahoma" pitchFamily="34" charset="0"/>
                        </a:rPr>
                        <a:t>54%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93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500" b="0" i="0" u="none" strike="noStrike" cap="none" normalizeH="0" baseline="0">
                          <a:ln>
                            <a:noFill/>
                          </a:ln>
                          <a:solidFill>
                            <a:schemeClr val="tx1"/>
                          </a:solidFill>
                          <a:effectLst/>
                          <a:latin typeface="Tahoma" pitchFamily="34" charset="0"/>
                        </a:rPr>
                        <a:t>Tachycardia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500" b="0" i="0" u="none" strike="noStrike" cap="none" normalizeH="0" baseline="0" dirty="0">
                          <a:ln>
                            <a:noFill/>
                          </a:ln>
                          <a:solidFill>
                            <a:schemeClr val="tx1"/>
                          </a:solidFill>
                          <a:effectLst/>
                          <a:latin typeface="Tahoma" pitchFamily="34" charset="0"/>
                        </a:rPr>
                        <a:t>42%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93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500" b="0" i="0" u="none" strike="noStrike" cap="none" normalizeH="0" baseline="0" dirty="0">
                          <a:ln>
                            <a:noFill/>
                          </a:ln>
                          <a:solidFill>
                            <a:schemeClr val="tx1"/>
                          </a:solidFill>
                          <a:effectLst/>
                          <a:latin typeface="Tahoma" pitchFamily="34" charset="0"/>
                        </a:rPr>
                        <a:t>Gallop Rhythm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500" b="0" i="0" u="none" strike="noStrike" cap="none" normalizeH="0" baseline="0" dirty="0">
                          <a:ln>
                            <a:noFill/>
                          </a:ln>
                          <a:solidFill>
                            <a:schemeClr val="tx1"/>
                          </a:solidFill>
                          <a:effectLst/>
                          <a:latin typeface="Tahoma" pitchFamily="34"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93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500" b="0" i="0" u="none" strike="noStrike" cap="none" normalizeH="0" baseline="0">
                          <a:ln>
                            <a:noFill/>
                          </a:ln>
                          <a:solidFill>
                            <a:schemeClr val="tx1"/>
                          </a:solidFill>
                          <a:effectLst/>
                          <a:latin typeface="Tahoma" pitchFamily="34" charset="0"/>
                        </a:rPr>
                        <a:t>Hyperactive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500" b="0" i="0" u="none" strike="noStrike" cap="none" normalizeH="0" baseline="0" dirty="0">
                          <a:ln>
                            <a:noFill/>
                          </a:ln>
                          <a:solidFill>
                            <a:schemeClr val="tx1"/>
                          </a:solidFill>
                          <a:effectLst/>
                          <a:latin typeface="Tahoma" pitchFamily="34"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26886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500" b="0" i="0" u="none" strike="noStrike" cap="none" normalizeH="0" baseline="0" dirty="0">
                          <a:ln>
                            <a:noFill/>
                          </a:ln>
                          <a:solidFill>
                            <a:schemeClr val="tx1"/>
                          </a:solidFill>
                          <a:effectLst/>
                          <a:latin typeface="Tahoma" pitchFamily="34" charset="0"/>
                        </a:rPr>
                        <a:t>Aggressive, Unkempt, Increased nail growth, Alopecia, CHF, Ventral neck flexion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500" b="0" i="0" u="none" strike="noStrike" cap="none" normalizeH="0" baseline="0" dirty="0">
                          <a:ln>
                            <a:noFill/>
                          </a:ln>
                          <a:solidFill>
                            <a:schemeClr val="tx1"/>
                          </a:solidFill>
                          <a:effectLst/>
                          <a:latin typeface="Tahoma" pitchFamily="34" charset="0"/>
                        </a:rPr>
                        <a:t>Each one of these is 10% or less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BFB0E1DC-A6F2-97B6-F85D-8689A68A4720}"/>
              </a:ext>
            </a:extLst>
          </p:cNvPr>
          <p:cNvSpPr>
            <a:spLocks noGrp="1" noChangeArrowheads="1"/>
          </p:cNvSpPr>
          <p:nvPr>
            <p:ph type="title"/>
          </p:nvPr>
        </p:nvSpPr>
        <p:spPr/>
        <p:txBody>
          <a:bodyPr/>
          <a:lstStyle/>
          <a:p>
            <a:r>
              <a:rPr lang="en-US" altLang="en-US" sz="4000"/>
              <a:t>Common things happen commonly</a:t>
            </a:r>
          </a:p>
        </p:txBody>
      </p:sp>
      <p:sp>
        <p:nvSpPr>
          <p:cNvPr id="16387" name="Rectangle 3">
            <a:extLst>
              <a:ext uri="{FF2B5EF4-FFF2-40B4-BE49-F238E27FC236}">
                <a16:creationId xmlns:a16="http://schemas.microsoft.com/office/drawing/2014/main" id="{15C86D6A-D35C-1B30-4E65-B60037CBD70F}"/>
              </a:ext>
            </a:extLst>
          </p:cNvPr>
          <p:cNvSpPr>
            <a:spLocks noGrp="1" noChangeArrowheads="1"/>
          </p:cNvSpPr>
          <p:nvPr>
            <p:ph idx="1"/>
          </p:nvPr>
        </p:nvSpPr>
        <p:spPr>
          <a:xfrm>
            <a:off x="866775" y="2489200"/>
            <a:ext cx="7896225" cy="3530600"/>
          </a:xfrm>
        </p:spPr>
        <p:txBody>
          <a:bodyPr/>
          <a:lstStyle/>
          <a:p>
            <a:r>
              <a:rPr lang="en-US" altLang="en-US" sz="2500"/>
              <a:t>Signs are variable and numerous.</a:t>
            </a:r>
          </a:p>
          <a:p>
            <a:r>
              <a:rPr lang="en-US" altLang="en-US" sz="2500"/>
              <a:t>This is a common disease in old cats.</a:t>
            </a:r>
          </a:p>
          <a:p>
            <a:r>
              <a:rPr lang="en-US" altLang="en-US" sz="2500"/>
              <a:t>Therefore: old, sick cats should be checked for hyperthyroidism</a:t>
            </a:r>
            <a:r>
              <a:rPr lang="en-US" altLang="en-US"/>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dissolve">
                                      <p:cBhvr>
                                        <p:cTn id="7" dur="5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dissolve">
                                      <p:cBhvr>
                                        <p:cTn id="12" dur="500"/>
                                        <p:tgtEl>
                                          <p:spTgt spid="163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iterate type="lt">
                                    <p:tmPct val="0"/>
                                  </p:iterate>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dissolve">
                                      <p:cBhvr>
                                        <p:cTn id="17" dur="500"/>
                                        <p:tgtEl>
                                          <p:spTgt spid="16387">
                                            <p:txEl>
                                              <p:pRg st="2" end="2"/>
                                            </p:txEl>
                                          </p:spTgt>
                                        </p:tgtEl>
                                      </p:cBhvr>
                                    </p:animEffect>
                                  </p:childTnLst>
                                </p:cTn>
                              </p:par>
                            </p:childTnLst>
                          </p:cTn>
                        </p:par>
                        <p:par>
                          <p:cTn id="18" fill="hold" nodeType="afterGroup">
                            <p:stCondLst>
                              <p:cond delay="500"/>
                            </p:stCondLst>
                            <p:childTnLst>
                              <p:par>
                                <p:cTn id="19" presetID="18" presetClass="emph" presetSubtype="0" fill="hold" nodeType="afterEffect">
                                  <p:stCondLst>
                                    <p:cond delay="1500"/>
                                  </p:stCondLst>
                                  <p:iterate type="lt">
                                    <p:tmPct val="4000"/>
                                  </p:iterate>
                                  <p:childTnLst>
                                    <p:set>
                                      <p:cBhvr override="childStyle">
                                        <p:cTn id="20" dur="1000" fill="hold"/>
                                        <p:tgtEl>
                                          <p:spTgt spid="16387">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465DD04B-62D3-59A2-634C-E395E0DAB25E}"/>
              </a:ext>
            </a:extLst>
          </p:cNvPr>
          <p:cNvSpPr>
            <a:spLocks noGrp="1" noChangeArrowheads="1"/>
          </p:cNvSpPr>
          <p:nvPr>
            <p:ph type="title"/>
          </p:nvPr>
        </p:nvSpPr>
        <p:spPr/>
        <p:txBody>
          <a:bodyPr/>
          <a:lstStyle/>
          <a:p>
            <a:r>
              <a:rPr lang="en-US" altLang="en-US"/>
              <a:t>Direct Thyroid Tests</a:t>
            </a:r>
          </a:p>
        </p:txBody>
      </p:sp>
      <p:sp>
        <p:nvSpPr>
          <p:cNvPr id="20483" name="Rectangle 3">
            <a:extLst>
              <a:ext uri="{FF2B5EF4-FFF2-40B4-BE49-F238E27FC236}">
                <a16:creationId xmlns:a16="http://schemas.microsoft.com/office/drawing/2014/main" id="{053F8FF8-8CEF-26FF-FF45-79A099D8544D}"/>
              </a:ext>
            </a:extLst>
          </p:cNvPr>
          <p:cNvSpPr>
            <a:spLocks noGrp="1" noChangeArrowheads="1"/>
          </p:cNvSpPr>
          <p:nvPr>
            <p:ph idx="1"/>
          </p:nvPr>
        </p:nvSpPr>
        <p:spPr>
          <a:xfrm>
            <a:off x="542925" y="2362200"/>
            <a:ext cx="8058150" cy="3354387"/>
          </a:xfrm>
        </p:spPr>
        <p:txBody>
          <a:bodyPr rtlCol="0">
            <a:normAutofit/>
          </a:bodyPr>
          <a:lstStyle/>
          <a:p>
            <a:pPr fontAlgn="auto">
              <a:spcAft>
                <a:spcPts val="0"/>
              </a:spcAft>
              <a:buFont typeface="Wingdings 3" charset="2"/>
              <a:buChar char=""/>
              <a:defRPr/>
            </a:pPr>
            <a:r>
              <a:rPr lang="en-US" altLang="en-US" sz="2800" dirty="0">
                <a:solidFill>
                  <a:schemeClr val="tx1">
                    <a:lumMod val="75000"/>
                    <a:lumOff val="25000"/>
                  </a:schemeClr>
                </a:solidFill>
              </a:rPr>
              <a:t>Serum Total T4 (TT4) and T3 (TT3) Concentrations. Diagnostic accuracy is about 70%.</a:t>
            </a:r>
          </a:p>
          <a:p>
            <a:pPr fontAlgn="auto">
              <a:spcAft>
                <a:spcPts val="0"/>
              </a:spcAft>
              <a:buFont typeface="Wingdings 3" charset="2"/>
              <a:buChar char=""/>
              <a:defRPr/>
            </a:pPr>
            <a:r>
              <a:rPr lang="en-US" altLang="en-US" sz="2800" dirty="0">
                <a:solidFill>
                  <a:schemeClr val="tx1">
                    <a:lumMod val="75000"/>
                    <a:lumOff val="25000"/>
                  </a:schemeClr>
                </a:solidFill>
              </a:rPr>
              <a:t>Serum Free T4 (fT4) Concentrations. Use equilibrium dialysis (ED). Diagnostic accuracy is 90%.</a:t>
            </a:r>
          </a:p>
          <a:p>
            <a:pPr fontAlgn="auto">
              <a:spcAft>
                <a:spcPts val="0"/>
              </a:spcAft>
              <a:buFont typeface="Wingdings 3" charset="2"/>
              <a:buChar char=""/>
              <a:defRPr/>
            </a:pPr>
            <a:endParaRPr lang="en-US" altLang="en-US" sz="2800" dirty="0">
              <a:solidFill>
                <a:schemeClr val="tx1">
                  <a:lumMod val="75000"/>
                  <a:lumOff val="25000"/>
                </a:schemeClr>
              </a:solidFill>
            </a:endParaRPr>
          </a:p>
          <a:p>
            <a:pPr fontAlgn="auto">
              <a:spcAft>
                <a:spcPts val="0"/>
              </a:spcAft>
              <a:buFont typeface="Wingdings 3" charset="2"/>
              <a:buChar char=""/>
              <a:defRPr/>
            </a:pPr>
            <a:endParaRPr lang="en-US" altLang="en-US" sz="2800" dirty="0">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dissolve">
                                      <p:cBhvr>
                                        <p:cTn id="7" dur="500"/>
                                        <p:tgtEl>
                                          <p:spTgt spid="20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dissolve">
                                      <p:cBhvr>
                                        <p:cTn id="12" dur="500"/>
                                        <p:tgtEl>
                                          <p:spTgt spid="204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3EACCD8E-C3E7-1E7B-7E9A-EF76AE3F351E}"/>
              </a:ext>
            </a:extLst>
          </p:cNvPr>
          <p:cNvSpPr>
            <a:spLocks noGrp="1" noChangeArrowheads="1"/>
          </p:cNvSpPr>
          <p:nvPr>
            <p:ph type="title"/>
          </p:nvPr>
        </p:nvSpPr>
        <p:spPr/>
        <p:txBody>
          <a:bodyPr/>
          <a:lstStyle/>
          <a:p>
            <a:r>
              <a:rPr lang="en-US" altLang="en-US"/>
              <a:t>Overview of Tests</a:t>
            </a:r>
          </a:p>
        </p:txBody>
      </p:sp>
      <p:sp>
        <p:nvSpPr>
          <p:cNvPr id="22531" name="Rectangle 3">
            <a:extLst>
              <a:ext uri="{FF2B5EF4-FFF2-40B4-BE49-F238E27FC236}">
                <a16:creationId xmlns:a16="http://schemas.microsoft.com/office/drawing/2014/main" id="{7A2C9ECE-00CD-EF0A-D929-DA69E0B00D2A}"/>
              </a:ext>
            </a:extLst>
          </p:cNvPr>
          <p:cNvSpPr>
            <a:spLocks noGrp="1" noChangeArrowheads="1"/>
          </p:cNvSpPr>
          <p:nvPr>
            <p:ph idx="1"/>
          </p:nvPr>
        </p:nvSpPr>
        <p:spPr>
          <a:xfrm>
            <a:off x="457200" y="2286000"/>
            <a:ext cx="8382000" cy="4267200"/>
          </a:xfrm>
        </p:spPr>
        <p:txBody>
          <a:bodyPr/>
          <a:lstStyle/>
          <a:p>
            <a:pPr marL="347663" indent="-347663">
              <a:lnSpc>
                <a:spcPct val="80000"/>
              </a:lnSpc>
              <a:tabLst>
                <a:tab pos="347663" algn="l"/>
              </a:tabLst>
            </a:pPr>
            <a:r>
              <a:rPr lang="en-US" altLang="en-US" sz="2800"/>
              <a:t>Serum total T4 concentration (TT4, this test measures for protein-bound and free (unbound) T4)--high resting concentration confirms the diagnosis of hyperthyroidism.</a:t>
            </a:r>
          </a:p>
          <a:p>
            <a:pPr marL="347663" indent="-347663">
              <a:lnSpc>
                <a:spcPct val="80000"/>
              </a:lnSpc>
              <a:tabLst>
                <a:tab pos="347663" algn="l"/>
              </a:tabLst>
            </a:pPr>
            <a:endParaRPr lang="en-US" altLang="en-US" sz="2800"/>
          </a:p>
          <a:p>
            <a:pPr marL="347663" indent="-347663">
              <a:lnSpc>
                <a:spcPct val="80000"/>
              </a:lnSpc>
              <a:tabLst>
                <a:tab pos="347663" algn="l"/>
              </a:tabLst>
            </a:pPr>
            <a:r>
              <a:rPr lang="en-US" altLang="en-US" sz="2800"/>
              <a:t>Serum total T3 concentration--high concentration less reliable than serum TT4. </a:t>
            </a:r>
          </a:p>
          <a:p>
            <a:pPr marL="347663" indent="-347663">
              <a:lnSpc>
                <a:spcPct val="80000"/>
              </a:lnSpc>
              <a:buFont typeface="Wingdings" panose="05000000000000000000" pitchFamily="2" charset="2"/>
              <a:buNone/>
              <a:tabLst>
                <a:tab pos="347663" algn="l"/>
              </a:tabLst>
            </a:pPr>
            <a:endParaRPr lang="en-US"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dissolve">
                                      <p:cBhvr>
                                        <p:cTn id="7" dur="500"/>
                                        <p:tgtEl>
                                          <p:spTgt spid="22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2531">
                                            <p:txEl>
                                              <p:pRg st="2" end="2"/>
                                            </p:txEl>
                                          </p:spTgt>
                                        </p:tgtEl>
                                        <p:attrNameLst>
                                          <p:attrName>style.visibility</p:attrName>
                                        </p:attrNameLst>
                                      </p:cBhvr>
                                      <p:to>
                                        <p:strVal val="visible"/>
                                      </p:to>
                                    </p:set>
                                    <p:animEffect transition="in" filter="dissolve">
                                      <p:cBhvr>
                                        <p:cTn id="12" dur="500"/>
                                        <p:tgtEl>
                                          <p:spTgt spid="22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1023</TotalTime>
  <Words>2835</Words>
  <Application>Microsoft Office PowerPoint</Application>
  <PresentationFormat>On-screen Show (4:3)</PresentationFormat>
  <Paragraphs>232</Paragraphs>
  <Slides>29</Slides>
  <Notes>26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7" baseType="lpstr">
      <vt:lpstr>Arial</vt:lpstr>
      <vt:lpstr>Calibri</vt:lpstr>
      <vt:lpstr>Century Gothic</vt:lpstr>
      <vt:lpstr>Tahoma</vt:lpstr>
      <vt:lpstr>Wingdings</vt:lpstr>
      <vt:lpstr>Wingdings 3</vt:lpstr>
      <vt:lpstr>Ion Boardroom</vt:lpstr>
      <vt:lpstr>Chart</vt:lpstr>
      <vt:lpstr>Feline Hyperthyroidism and I-131 at Hopkinton Animal Hospital, NH</vt:lpstr>
      <vt:lpstr>Feline Hyperthyroidism</vt:lpstr>
      <vt:lpstr>I-131</vt:lpstr>
      <vt:lpstr>Diagnosis</vt:lpstr>
      <vt:lpstr>Diagnosis</vt:lpstr>
      <vt:lpstr>Exam Findings</vt:lpstr>
      <vt:lpstr>Common things happen commonly</vt:lpstr>
      <vt:lpstr>Direct Thyroid Tests</vt:lpstr>
      <vt:lpstr>Overview of Tests</vt:lpstr>
      <vt:lpstr>Algorithm</vt:lpstr>
      <vt:lpstr>Complete Work-up</vt:lpstr>
      <vt:lpstr>Can you expect post-tx azotemia?</vt:lpstr>
      <vt:lpstr>Hyperthyroidism and GFR</vt:lpstr>
      <vt:lpstr>When to be GFR suspicious</vt:lpstr>
      <vt:lpstr>SDMA</vt:lpstr>
      <vt:lpstr>SDMA Conclusion</vt:lpstr>
      <vt:lpstr>Treatment Options</vt:lpstr>
      <vt:lpstr>I-131 Mechanism</vt:lpstr>
      <vt:lpstr>Thyroid Recovery</vt:lpstr>
      <vt:lpstr>I-131</vt:lpstr>
      <vt:lpstr>I-131</vt:lpstr>
      <vt:lpstr>Owner’s concerns with I-131</vt:lpstr>
      <vt:lpstr>PowerPoint Presentation</vt:lpstr>
      <vt:lpstr>Owner’s concerns with I-131</vt:lpstr>
      <vt:lpstr>At Home Care</vt:lpstr>
      <vt:lpstr>I-131 referrals</vt:lpstr>
      <vt:lpstr>I-131 referrals</vt:lpstr>
      <vt:lpstr>30 days after treatment</vt:lpstr>
      <vt:lpstr>Questions?</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Feline hyperthyroidism</dc:title>
  <dc:creator>Michael Dutton</dc:creator>
  <cp:lastModifiedBy>Helen Dutton</cp:lastModifiedBy>
  <cp:revision>81</cp:revision>
  <dcterms:created xsi:type="dcterms:W3CDTF">2009-03-07T16:33:18Z</dcterms:created>
  <dcterms:modified xsi:type="dcterms:W3CDTF">2023-04-04T17:27:25Z</dcterms:modified>
</cp:coreProperties>
</file>