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handoutMasterIdLst>
    <p:handoutMasterId r:id="rId19"/>
  </p:handoutMasterIdLst>
  <p:sldIdLst>
    <p:sldId id="256" r:id="rId2"/>
    <p:sldId id="365" r:id="rId3"/>
    <p:sldId id="367" r:id="rId4"/>
    <p:sldId id="395" r:id="rId5"/>
    <p:sldId id="382" r:id="rId6"/>
    <p:sldId id="388" r:id="rId7"/>
    <p:sldId id="374" r:id="rId8"/>
    <p:sldId id="379" r:id="rId9"/>
    <p:sldId id="396" r:id="rId10"/>
    <p:sldId id="353" r:id="rId11"/>
    <p:sldId id="354" r:id="rId12"/>
    <p:sldId id="355" r:id="rId13"/>
    <p:sldId id="350" r:id="rId14"/>
    <p:sldId id="381" r:id="rId15"/>
    <p:sldId id="358" r:id="rId16"/>
    <p:sldId id="359" r:id="rId17"/>
  </p:sldIdLst>
  <p:sldSz cx="9144000" cy="6858000" type="screen4x3"/>
  <p:notesSz cx="7315200" cy="96012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4" indent="-136684"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48" indent="-273368"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283" indent="-411163"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007" indent="-547847"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1600200" algn="l" defTabSz="320040" rtl="0" eaLnBrk="1" latinLnBrk="0" hangingPunct="1">
      <a:defRPr sz="2400" kern="1200">
        <a:solidFill>
          <a:schemeClr val="tx1"/>
        </a:solidFill>
        <a:latin typeface="Arial" charset="0"/>
        <a:ea typeface="ＭＳ Ｐゴシック" charset="0"/>
        <a:cs typeface="ＭＳ Ｐゴシック" charset="0"/>
      </a:defRPr>
    </a:lvl6pPr>
    <a:lvl7pPr marL="1920240" algn="l" defTabSz="320040" rtl="0" eaLnBrk="1" latinLnBrk="0" hangingPunct="1">
      <a:defRPr sz="2400" kern="1200">
        <a:solidFill>
          <a:schemeClr val="tx1"/>
        </a:solidFill>
        <a:latin typeface="Arial" charset="0"/>
        <a:ea typeface="ＭＳ Ｐゴシック" charset="0"/>
        <a:cs typeface="ＭＳ Ｐゴシック" charset="0"/>
      </a:defRPr>
    </a:lvl7pPr>
    <a:lvl8pPr marL="2240280" algn="l" defTabSz="320040" rtl="0" eaLnBrk="1" latinLnBrk="0" hangingPunct="1">
      <a:defRPr sz="2400" kern="1200">
        <a:solidFill>
          <a:schemeClr val="tx1"/>
        </a:solidFill>
        <a:latin typeface="Arial" charset="0"/>
        <a:ea typeface="ＭＳ Ｐゴシック" charset="0"/>
        <a:cs typeface="ＭＳ Ｐゴシック" charset="0"/>
      </a:defRPr>
    </a:lvl8pPr>
    <a:lvl9pPr marL="2560320" algn="l" defTabSz="32004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McMillan" initials="I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166D"/>
    <a:srgbClr val="F5F6F7"/>
    <a:srgbClr val="D4D8DE"/>
    <a:srgbClr val="66CC00"/>
    <a:srgbClr val="49166C"/>
    <a:srgbClr val="DAD9EA"/>
    <a:srgbClr val="C4DF9B"/>
    <a:srgbClr val="7EDF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82173" autoAdjust="0"/>
  </p:normalViewPr>
  <p:slideViewPr>
    <p:cSldViewPr showGuides="1">
      <p:cViewPr varScale="1">
        <p:scale>
          <a:sx n="90" d="100"/>
          <a:sy n="90" d="100"/>
        </p:scale>
        <p:origin x="-558" y="-96"/>
      </p:cViewPr>
      <p:guideLst>
        <p:guide orient="horz" pos="4128"/>
        <p:guide orient="horz" pos="1056"/>
        <p:guide orient="horz" pos="2160"/>
        <p:guide orient="horz" pos="2928"/>
        <p:guide pos="2112"/>
        <p:guide pos="5472"/>
        <p:guide pos="2880"/>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1860" y="-84"/>
      </p:cViewPr>
      <p:guideLst>
        <p:guide orient="horz" pos="2167"/>
        <p:guide orient="horz" pos="353"/>
        <p:guide pos="1126"/>
        <p:guide pos="33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3" tIns="48317" rIns="96633" bIns="48317" rtlCol="0"/>
          <a:lstStyle>
            <a:lvl1pPr algn="l">
              <a:defRPr sz="1300"/>
            </a:lvl1pPr>
          </a:lstStyle>
          <a:p>
            <a:endParaRPr lang="en-US" dirty="0"/>
          </a:p>
        </p:txBody>
      </p:sp>
      <p:sp>
        <p:nvSpPr>
          <p:cNvPr id="3" name="Date Placeholder 2"/>
          <p:cNvSpPr>
            <a:spLocks noGrp="1"/>
          </p:cNvSpPr>
          <p:nvPr>
            <p:ph type="dt" sz="quarter" idx="1"/>
          </p:nvPr>
        </p:nvSpPr>
        <p:spPr>
          <a:xfrm>
            <a:off x="4143590" y="0"/>
            <a:ext cx="3169920" cy="480060"/>
          </a:xfrm>
          <a:prstGeom prst="rect">
            <a:avLst/>
          </a:prstGeom>
        </p:spPr>
        <p:txBody>
          <a:bodyPr vert="horz" lIns="96633" tIns="48317" rIns="96633" bIns="48317" rtlCol="0"/>
          <a:lstStyle>
            <a:lvl1pPr algn="r">
              <a:defRPr sz="1300"/>
            </a:lvl1pPr>
          </a:lstStyle>
          <a:p>
            <a:fld id="{BA3DBD69-FA3E-BA4F-8141-D661B8B5D795}" type="datetimeFigureOut">
              <a:rPr lang="en-US" smtClean="0"/>
              <a:t>5/4/2016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3" tIns="48317" rIns="96633" bIns="4831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90" y="9119474"/>
            <a:ext cx="3169920" cy="480060"/>
          </a:xfrm>
          <a:prstGeom prst="rect">
            <a:avLst/>
          </a:prstGeom>
        </p:spPr>
        <p:txBody>
          <a:bodyPr vert="horz" lIns="96633" tIns="48317" rIns="96633" bIns="48317" rtlCol="0" anchor="b"/>
          <a:lstStyle>
            <a:lvl1pPr algn="r">
              <a:defRPr sz="1300"/>
            </a:lvl1pPr>
          </a:lstStyle>
          <a:p>
            <a:fld id="{4B886F01-BBF6-E441-A73A-6523F5CAD532}" type="slidenum">
              <a:rPr lang="en-US" smtClean="0"/>
              <a:t>‹#›</a:t>
            </a:fld>
            <a:endParaRPr lang="en-US" dirty="0"/>
          </a:p>
        </p:txBody>
      </p:sp>
    </p:spTree>
    <p:extLst>
      <p:ext uri="{BB962C8B-B14F-4D97-AF65-F5344CB8AC3E}">
        <p14:creationId xmlns:p14="http://schemas.microsoft.com/office/powerpoint/2010/main" val="1263528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33" tIns="48317" rIns="96633" bIns="48317" numCol="1" anchor="t" anchorCtr="0" compatLnSpc="1">
            <a:prstTxWarp prst="textNoShape">
              <a:avLst/>
            </a:prstTxWarp>
          </a:bodyPr>
          <a:lstStyle>
            <a:lvl1pPr algn="l">
              <a:defRPr sz="1300"/>
            </a:lvl1pPr>
          </a:lstStyle>
          <a:p>
            <a:pPr>
              <a:defRPr/>
            </a:pPr>
            <a:endParaRPr lang="en-US" dirty="0"/>
          </a:p>
        </p:txBody>
      </p:sp>
      <p:sp>
        <p:nvSpPr>
          <p:cNvPr id="5123" name="Rectangle 3"/>
          <p:cNvSpPr>
            <a:spLocks noGrp="1" noChangeArrowheads="1"/>
          </p:cNvSpPr>
          <p:nvPr>
            <p:ph type="dt" idx="1"/>
          </p:nvPr>
        </p:nvSpPr>
        <p:spPr bwMode="auto">
          <a:xfrm>
            <a:off x="4145283" y="0"/>
            <a:ext cx="3169920" cy="480060"/>
          </a:xfrm>
          <a:prstGeom prst="rect">
            <a:avLst/>
          </a:prstGeom>
          <a:noFill/>
          <a:ln w="9525">
            <a:noFill/>
            <a:miter lim="800000"/>
            <a:headEnd/>
            <a:tailEnd/>
          </a:ln>
        </p:spPr>
        <p:txBody>
          <a:bodyPr vert="horz" wrap="square" lIns="96633" tIns="48317" rIns="96633" bIns="48317" numCol="1" anchor="t" anchorCtr="0" compatLnSpc="1">
            <a:prstTxWarp prst="textNoShape">
              <a:avLst/>
            </a:prstTxWarp>
          </a:bodyPr>
          <a:lstStyle>
            <a:lvl1pPr>
              <a:defRPr sz="13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75361" y="4560570"/>
            <a:ext cx="5364480" cy="4320540"/>
          </a:xfrm>
          <a:prstGeom prst="rect">
            <a:avLst/>
          </a:prstGeom>
          <a:noFill/>
          <a:ln w="9525">
            <a:noFill/>
            <a:miter lim="800000"/>
            <a:headEnd/>
            <a:tailEnd/>
          </a:ln>
        </p:spPr>
        <p:txBody>
          <a:bodyPr vert="horz" wrap="square" lIns="96633" tIns="48317" rIns="96633" bIns="48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33" tIns="48317" rIns="96633" bIns="48317" numCol="1" anchor="b" anchorCtr="0" compatLnSpc="1">
            <a:prstTxWarp prst="textNoShape">
              <a:avLst/>
            </a:prstTxWarp>
          </a:bodyPr>
          <a:lstStyle>
            <a:lvl1pPr algn="l">
              <a:defRPr sz="1300"/>
            </a:lvl1pPr>
          </a:lstStyle>
          <a:p>
            <a:pPr>
              <a:defRPr/>
            </a:pPr>
            <a:endParaRPr lang="en-US" dirty="0"/>
          </a:p>
        </p:txBody>
      </p:sp>
      <p:sp>
        <p:nvSpPr>
          <p:cNvPr id="5127" name="Rectangle 7"/>
          <p:cNvSpPr>
            <a:spLocks noGrp="1" noChangeArrowheads="1"/>
          </p:cNvSpPr>
          <p:nvPr>
            <p:ph type="sldNum" sz="quarter" idx="5"/>
          </p:nvPr>
        </p:nvSpPr>
        <p:spPr bwMode="auto">
          <a:xfrm>
            <a:off x="4145283" y="9121140"/>
            <a:ext cx="3169920" cy="480060"/>
          </a:xfrm>
          <a:prstGeom prst="rect">
            <a:avLst/>
          </a:prstGeom>
          <a:noFill/>
          <a:ln w="9525">
            <a:noFill/>
            <a:miter lim="800000"/>
            <a:headEnd/>
            <a:tailEnd/>
          </a:ln>
        </p:spPr>
        <p:txBody>
          <a:bodyPr vert="horz" wrap="square" lIns="96633" tIns="48317" rIns="96633" bIns="48317" numCol="1" anchor="b" anchorCtr="0" compatLnSpc="1">
            <a:prstTxWarp prst="textNoShape">
              <a:avLst/>
            </a:prstTxWarp>
          </a:bodyPr>
          <a:lstStyle>
            <a:lvl1pPr>
              <a:defRPr sz="1300"/>
            </a:lvl1pPr>
          </a:lstStyle>
          <a:p>
            <a:pPr>
              <a:defRPr/>
            </a:pPr>
            <a:fld id="{78145D4C-410C-4C48-9FC1-5D00952F5A6A}" type="slidenum">
              <a:rPr lang="en-US"/>
              <a:pPr>
                <a:defRPr/>
              </a:pPr>
              <a:t>‹#›</a:t>
            </a:fld>
            <a:endParaRPr lang="en-US" dirty="0"/>
          </a:p>
        </p:txBody>
      </p:sp>
    </p:spTree>
    <p:extLst>
      <p:ext uri="{BB962C8B-B14F-4D97-AF65-F5344CB8AC3E}">
        <p14:creationId xmlns:p14="http://schemas.microsoft.com/office/powerpoint/2010/main" val="28434987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6724"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3448"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28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007"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ＭＳ Ｐゴシック" charset="0"/>
                <a:cs typeface="ＭＳ Ｐゴシック" charset="0"/>
              </a:defRPr>
            </a:lvl1pPr>
            <a:lvl2pPr marL="785142" indent="-301977">
              <a:defRPr sz="3600">
                <a:solidFill>
                  <a:schemeClr val="tx1"/>
                </a:solidFill>
                <a:latin typeface="Arial" charset="0"/>
                <a:ea typeface="ＭＳ Ｐゴシック" charset="0"/>
              </a:defRPr>
            </a:lvl2pPr>
            <a:lvl3pPr marL="1207911" indent="-241582">
              <a:defRPr sz="3600">
                <a:solidFill>
                  <a:schemeClr val="tx1"/>
                </a:solidFill>
                <a:latin typeface="Arial" charset="0"/>
                <a:ea typeface="ＭＳ Ｐゴシック" charset="0"/>
              </a:defRPr>
            </a:lvl3pPr>
            <a:lvl4pPr marL="1691075" indent="-241582">
              <a:defRPr sz="3600">
                <a:solidFill>
                  <a:schemeClr val="tx1"/>
                </a:solidFill>
                <a:latin typeface="Arial" charset="0"/>
                <a:ea typeface="ＭＳ Ｐゴシック" charset="0"/>
              </a:defRPr>
            </a:lvl4pPr>
            <a:lvl5pPr marL="2174240" indent="-241582">
              <a:defRPr sz="3600">
                <a:solidFill>
                  <a:schemeClr val="tx1"/>
                </a:solidFill>
                <a:latin typeface="Arial" charset="0"/>
                <a:ea typeface="ＭＳ Ｐゴシック" charset="0"/>
              </a:defRPr>
            </a:lvl5pPr>
            <a:lvl6pPr marL="2657406" indent="-241582" algn="r" eaLnBrk="0" fontAlgn="base" hangingPunct="0">
              <a:spcBef>
                <a:spcPct val="0"/>
              </a:spcBef>
              <a:spcAft>
                <a:spcPct val="0"/>
              </a:spcAft>
              <a:defRPr sz="3600">
                <a:solidFill>
                  <a:schemeClr val="tx1"/>
                </a:solidFill>
                <a:latin typeface="Arial" charset="0"/>
                <a:ea typeface="ＭＳ Ｐゴシック" charset="0"/>
              </a:defRPr>
            </a:lvl6pPr>
            <a:lvl7pPr marL="3140569" indent="-241582" algn="r" eaLnBrk="0" fontAlgn="base" hangingPunct="0">
              <a:spcBef>
                <a:spcPct val="0"/>
              </a:spcBef>
              <a:spcAft>
                <a:spcPct val="0"/>
              </a:spcAft>
              <a:defRPr sz="3600">
                <a:solidFill>
                  <a:schemeClr val="tx1"/>
                </a:solidFill>
                <a:latin typeface="Arial" charset="0"/>
                <a:ea typeface="ＭＳ Ｐゴシック" charset="0"/>
              </a:defRPr>
            </a:lvl7pPr>
            <a:lvl8pPr marL="3623734" indent="-241582" algn="r" eaLnBrk="0" fontAlgn="base" hangingPunct="0">
              <a:spcBef>
                <a:spcPct val="0"/>
              </a:spcBef>
              <a:spcAft>
                <a:spcPct val="0"/>
              </a:spcAft>
              <a:defRPr sz="3600">
                <a:solidFill>
                  <a:schemeClr val="tx1"/>
                </a:solidFill>
                <a:latin typeface="Arial" charset="0"/>
                <a:ea typeface="ＭＳ Ｐゴシック" charset="0"/>
              </a:defRPr>
            </a:lvl8pPr>
            <a:lvl9pPr marL="4106899" indent="-241582" algn="r" eaLnBrk="0" fontAlgn="base" hangingPunct="0">
              <a:spcBef>
                <a:spcPct val="0"/>
              </a:spcBef>
              <a:spcAft>
                <a:spcPct val="0"/>
              </a:spcAft>
              <a:defRPr sz="3600">
                <a:solidFill>
                  <a:schemeClr val="tx1"/>
                </a:solidFill>
                <a:latin typeface="Arial" charset="0"/>
                <a:ea typeface="ＭＳ Ｐゴシック" charset="0"/>
              </a:defRPr>
            </a:lvl9pPr>
          </a:lstStyle>
          <a:p>
            <a:fld id="{CE94A469-A390-2F46-9D00-5000C484571A}" type="slidenum">
              <a:rPr lang="en-US" sz="1300"/>
              <a:pPr/>
              <a:t>1</a:t>
            </a:fld>
            <a:endParaRPr lang="en-US" sz="1300" dirty="0"/>
          </a:p>
        </p:txBody>
      </p:sp>
      <p:sp>
        <p:nvSpPr>
          <p:cNvPr id="16386" name="Rectangle 2"/>
          <p:cNvSpPr>
            <a:spLocks noGrp="1" noRot="1" noChangeAspect="1" noChangeArrowheads="1" noTextEdit="1"/>
          </p:cNvSpPr>
          <p:nvPr>
            <p:ph type="sldImg"/>
          </p:nvPr>
        </p:nvSpPr>
        <p:spPr>
          <a:xfrm>
            <a:off x="1658938" y="560388"/>
            <a:ext cx="3838575" cy="2879725"/>
          </a:xfrm>
          <a:ln/>
        </p:spPr>
      </p:sp>
      <p:sp>
        <p:nvSpPr>
          <p:cNvPr id="2" name="Notes Placeholder 1"/>
          <p:cNvSpPr>
            <a:spLocks noGrp="1"/>
          </p:cNvSpPr>
          <p:nvPr>
            <p:ph type="body" sz="quarter" idx="10"/>
          </p:nvPr>
        </p:nvSpPr>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4175" y="560388"/>
            <a:ext cx="3840163" cy="28797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10</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266747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3063" y="561975"/>
            <a:ext cx="3838575" cy="2878138"/>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11</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53007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33400"/>
            <a:ext cx="3524250" cy="2643188"/>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12</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3277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13</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01850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1475" y="563563"/>
            <a:ext cx="3836988" cy="28765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14</a:t>
            </a:fld>
            <a:endParaRPr lang="en-US" dirty="0"/>
          </a:p>
        </p:txBody>
      </p:sp>
    </p:spTree>
    <p:extLst>
      <p:ext uri="{BB962C8B-B14F-4D97-AF65-F5344CB8AC3E}">
        <p14:creationId xmlns:p14="http://schemas.microsoft.com/office/powerpoint/2010/main" val="1784019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546100"/>
            <a:ext cx="3857625" cy="28940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15</a:t>
            </a:fld>
            <a:endParaRPr lang="en-US" dirty="0"/>
          </a:p>
        </p:txBody>
      </p:sp>
    </p:spTree>
    <p:extLst>
      <p:ext uri="{BB962C8B-B14F-4D97-AF65-F5344CB8AC3E}">
        <p14:creationId xmlns:p14="http://schemas.microsoft.com/office/powerpoint/2010/main" val="112790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16</a:t>
            </a:fld>
            <a:endParaRPr lang="en-US" dirty="0"/>
          </a:p>
        </p:txBody>
      </p:sp>
    </p:spTree>
    <p:extLst>
      <p:ext uri="{BB962C8B-B14F-4D97-AF65-F5344CB8AC3E}">
        <p14:creationId xmlns:p14="http://schemas.microsoft.com/office/powerpoint/2010/main" val="89233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560388"/>
            <a:ext cx="3840163" cy="28797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2</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75255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560388"/>
            <a:ext cx="3840163" cy="2879725"/>
          </a:xfrm>
        </p:spPr>
      </p:sp>
      <p:sp>
        <p:nvSpPr>
          <p:cNvPr id="3" name="Notes Placeholder 2"/>
          <p:cNvSpPr>
            <a:spLocks noGrp="1"/>
          </p:cNvSpPr>
          <p:nvPr>
            <p:ph type="body" idx="1"/>
          </p:nvPr>
        </p:nvSpPr>
        <p:spPr>
          <a:xfrm>
            <a:off x="975361" y="3760470"/>
            <a:ext cx="5364480" cy="512064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3</a:t>
            </a:fld>
            <a:endParaRPr lang="en-US" dirty="0"/>
          </a:p>
        </p:txBody>
      </p:sp>
    </p:spTree>
    <p:extLst>
      <p:ext uri="{BB962C8B-B14F-4D97-AF65-F5344CB8AC3E}">
        <p14:creationId xmlns:p14="http://schemas.microsoft.com/office/powerpoint/2010/main" val="282108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560388"/>
            <a:ext cx="3838575" cy="2879725"/>
          </a:xfrm>
        </p:spPr>
      </p:sp>
      <p:sp>
        <p:nvSpPr>
          <p:cNvPr id="3" name="Notes Placeholder 2"/>
          <p:cNvSpPr>
            <a:spLocks noGrp="1"/>
          </p:cNvSpPr>
          <p:nvPr>
            <p:ph type="body" idx="1"/>
          </p:nvPr>
        </p:nvSpPr>
        <p:spPr>
          <a:xfrm>
            <a:off x="975361" y="3698824"/>
            <a:ext cx="5364480" cy="5182287"/>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4</a:t>
            </a:fld>
            <a:endParaRPr lang="en-US" dirty="0"/>
          </a:p>
        </p:txBody>
      </p:sp>
    </p:spTree>
    <p:extLst>
      <p:ext uri="{BB962C8B-B14F-4D97-AF65-F5344CB8AC3E}">
        <p14:creationId xmlns:p14="http://schemas.microsoft.com/office/powerpoint/2010/main" val="164742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680460"/>
            <a:ext cx="5364480" cy="520065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5</a:t>
            </a:fld>
            <a:endParaRPr lang="en-US" dirty="0"/>
          </a:p>
        </p:txBody>
      </p:sp>
    </p:spTree>
    <p:extLst>
      <p:ext uri="{BB962C8B-B14F-4D97-AF65-F5344CB8AC3E}">
        <p14:creationId xmlns:p14="http://schemas.microsoft.com/office/powerpoint/2010/main" val="260607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680460"/>
            <a:ext cx="5364480" cy="520065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6</a:t>
            </a:fld>
            <a:endParaRPr lang="en-US" dirty="0"/>
          </a:p>
        </p:txBody>
      </p:sp>
    </p:spTree>
    <p:extLst>
      <p:ext uri="{BB962C8B-B14F-4D97-AF65-F5344CB8AC3E}">
        <p14:creationId xmlns:p14="http://schemas.microsoft.com/office/powerpoint/2010/main" val="260607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760470"/>
            <a:ext cx="5364480" cy="5120640"/>
          </a:xfrm>
        </p:spPr>
        <p:txBody>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7</a:t>
            </a:fld>
            <a:endParaRPr lang="en-US" dirty="0"/>
          </a:p>
        </p:txBody>
      </p:sp>
    </p:spTree>
    <p:extLst>
      <p:ext uri="{BB962C8B-B14F-4D97-AF65-F5344CB8AC3E}">
        <p14:creationId xmlns:p14="http://schemas.microsoft.com/office/powerpoint/2010/main" val="80493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600450"/>
            <a:ext cx="5364480" cy="528066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8</a:t>
            </a:fld>
            <a:endParaRPr lang="en-US" dirty="0"/>
          </a:p>
        </p:txBody>
      </p:sp>
    </p:spTree>
    <p:extLst>
      <p:ext uri="{BB962C8B-B14F-4D97-AF65-F5344CB8AC3E}">
        <p14:creationId xmlns:p14="http://schemas.microsoft.com/office/powerpoint/2010/main" val="96435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75" y="560388"/>
            <a:ext cx="3840163" cy="2879725"/>
          </a:xfrm>
        </p:spPr>
      </p:sp>
      <p:sp>
        <p:nvSpPr>
          <p:cNvPr id="3" name="Notes Placeholder 2"/>
          <p:cNvSpPr>
            <a:spLocks noGrp="1"/>
          </p:cNvSpPr>
          <p:nvPr>
            <p:ph type="body" idx="1"/>
          </p:nvPr>
        </p:nvSpPr>
        <p:spPr>
          <a:xfrm>
            <a:off x="975361" y="3886201"/>
            <a:ext cx="5364480" cy="499491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9</a:t>
            </a:fld>
            <a:endParaRPr lang="en-US" dirty="0"/>
          </a:p>
        </p:txBody>
      </p:sp>
    </p:spTree>
    <p:extLst>
      <p:ext uri="{BB962C8B-B14F-4D97-AF65-F5344CB8AC3E}">
        <p14:creationId xmlns:p14="http://schemas.microsoft.com/office/powerpoint/2010/main" val="335566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896" r="7791" b="5634"/>
          <a:stretch/>
        </p:blipFill>
        <p:spPr bwMode="auto">
          <a:xfrm>
            <a:off x="1447800" y="2398230"/>
            <a:ext cx="590305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3" descr="telus_c_RGB"/>
          <p:cNvPicPr>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4800" y="6121975"/>
            <a:ext cx="2048256" cy="3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24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6" name="Picture 13" descr="telus_c_RGB"/>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6276" y="6245403"/>
            <a:ext cx="2048256" cy="3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72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2" y="1395413"/>
            <a:ext cx="8296275" cy="4776787"/>
          </a:xfrm>
        </p:spPr>
        <p:txBody>
          <a:bodyPr/>
          <a:lstStyle>
            <a:lvl1pPr>
              <a:defRPr>
                <a:latin typeface="Arial"/>
                <a:cs typeface="Arial"/>
              </a:defRPr>
            </a:lvl1pPr>
            <a:lvl2pPr marL="240030" indent="-240030">
              <a:defRPr>
                <a:latin typeface="Arial"/>
                <a:cs typeface="Arial"/>
              </a:defRPr>
            </a:lvl2pPr>
            <a:lvl3pPr marL="444500" indent="-284480">
              <a:defRPr>
                <a:latin typeface="Arial"/>
                <a:cs typeface="Arial"/>
              </a:defRPr>
            </a:lvl3pPr>
            <a:lvl4pPr marL="560070" indent="-240030">
              <a:defRPr>
                <a:latin typeface="Arial"/>
                <a:cs typeface="Arial"/>
              </a:defRPr>
            </a:lvl4pPr>
            <a:lvl5pPr marL="720090" indent="-240030">
              <a:defRPr>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377E423-9511-E543-9F90-06719779F68C}" type="slidenum">
              <a:rPr lang="en-US"/>
              <a:pPr>
                <a:defRPr/>
              </a:pPr>
              <a:t>‹#›</a:t>
            </a:fld>
            <a:endParaRPr lang="en-US" dirty="0"/>
          </a:p>
        </p:txBody>
      </p:sp>
      <p:sp>
        <p:nvSpPr>
          <p:cNvPr id="9" name="Rectangle 2"/>
          <p:cNvSpPr>
            <a:spLocks noGrp="1" noChangeArrowheads="1"/>
          </p:cNvSpPr>
          <p:nvPr>
            <p:ph type="title"/>
          </p:nvPr>
        </p:nvSpPr>
        <p:spPr bwMode="auto">
          <a:xfrm>
            <a:off x="0" y="1"/>
            <a:ext cx="9144000" cy="1079500"/>
          </a:xfrm>
          <a:prstGeom prst="rect">
            <a:avLst/>
          </a:prstGeom>
          <a:solidFill>
            <a:srgbClr val="F5F6F7"/>
          </a:solidFill>
          <a:ln w="9525">
            <a:noFill/>
            <a:miter lim="800000"/>
            <a:headEnd/>
            <a:tailEnd/>
          </a:ln>
          <a:effectLst/>
        </p:spPr>
        <p:txBody>
          <a:bodyPr vert="horz" wrap="square" lIns="0" tIns="0" rIns="0" bIns="0" numCol="1" anchor="ctr" anchorCtr="0" compatLnSpc="1">
            <a:prstTxWarp prst="textNoShape">
              <a:avLst/>
            </a:prstTxWarp>
          </a:bodyPr>
          <a:lstStyle>
            <a:lvl1pPr>
              <a:defRPr>
                <a:solidFill>
                  <a:srgbClr val="49166D"/>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502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9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0B04048-0023-C345-9AB2-E4F3AFE59022}" type="slidenum">
              <a:rPr lang="en-US"/>
              <a:pPr>
                <a:defRPr/>
              </a:pPr>
              <a:t>‹#›</a:t>
            </a:fld>
            <a:endParaRPr lang="en-US" dirty="0"/>
          </a:p>
        </p:txBody>
      </p:sp>
    </p:spTree>
    <p:extLst>
      <p:ext uri="{BB962C8B-B14F-4D97-AF65-F5344CB8AC3E}">
        <p14:creationId xmlns:p14="http://schemas.microsoft.com/office/powerpoint/2010/main" val="2726361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
            <a:ext cx="9144000" cy="1079500"/>
          </a:xfrm>
          <a:prstGeom prst="rect">
            <a:avLst/>
          </a:prstGeom>
          <a:solidFill>
            <a:srgbClr val="F5F6F7"/>
          </a:solid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76252" y="1395413"/>
            <a:ext cx="8296275"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10550" y="6273800"/>
            <a:ext cx="2161977" cy="58420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sz="1200" b="0" i="0">
                <a:solidFill>
                  <a:schemeClr val="bg1">
                    <a:lumMod val="75000"/>
                  </a:schemeClr>
                </a:solidFill>
                <a:latin typeface="Arial"/>
                <a:cs typeface="Arial"/>
              </a:defRPr>
            </a:lvl1pPr>
          </a:lstStyle>
          <a:p>
            <a:pPr>
              <a:defRPr/>
            </a:pPr>
            <a:fld id="{A2D81316-803B-844B-80DE-A0821DEAAB60}" type="slidenum">
              <a:rPr lang="en-US" smtClean="0"/>
              <a:pPr>
                <a:defRPr/>
              </a:pPr>
              <a:t>‹#›</a:t>
            </a:fld>
            <a:endParaRPr lang="en-US" dirty="0"/>
          </a:p>
        </p:txBody>
      </p:sp>
      <p:pic>
        <p:nvPicPr>
          <p:cNvPr id="1029" name="Picture 5"/>
          <p:cNvPicPr>
            <a:picLocks/>
          </p:cNvPicPr>
          <p:nvPr/>
        </p:nvPicPr>
        <p:blipFill>
          <a:blip r:embed="rId7" cstate="screen">
            <a:extLst>
              <a:ext uri="{28A0092B-C50C-407E-A947-70E740481C1C}">
                <a14:useLocalDpi xmlns:a14="http://schemas.microsoft.com/office/drawing/2010/main"/>
              </a:ext>
            </a:extLst>
          </a:blip>
          <a:stretch>
            <a:fillRect/>
          </a:stretch>
        </p:blipFill>
        <p:spPr bwMode="auto">
          <a:xfrm>
            <a:off x="501854" y="6434668"/>
            <a:ext cx="1382573" cy="26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13" r:id="rId3"/>
    <p:sldLayoutId id="2147483726" r:id="rId4"/>
    <p:sldLayoutId id="2147483718" r:id="rId5"/>
  </p:sldLayoutIdLst>
  <p:hf hdr="0" ftr="0" dt="0"/>
  <p:txStyles>
    <p:titleStyle>
      <a:lvl1pPr algn="ctr" rtl="0" eaLnBrk="0" fontAlgn="base" hangingPunct="0">
        <a:spcBef>
          <a:spcPct val="0"/>
        </a:spcBef>
        <a:spcAft>
          <a:spcPct val="0"/>
        </a:spcAft>
        <a:defRPr sz="3000" b="0" i="0" spc="0">
          <a:solidFill>
            <a:srgbClr val="49166D"/>
          </a:solidFill>
          <a:latin typeface="Helvetica Neue Light"/>
          <a:ea typeface="+mj-ea"/>
          <a:cs typeface="Helvetica Neue Light"/>
        </a:defRPr>
      </a:lvl1pPr>
      <a:lvl2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2pPr>
      <a:lvl3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3pPr>
      <a:lvl4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4pPr>
      <a:lvl5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5pPr>
      <a:lvl6pPr marL="457177" algn="l" rtl="0" fontAlgn="base">
        <a:spcBef>
          <a:spcPct val="0"/>
        </a:spcBef>
        <a:spcAft>
          <a:spcPct val="0"/>
        </a:spcAft>
        <a:defRPr sz="2800">
          <a:solidFill>
            <a:schemeClr val="bg1"/>
          </a:solidFill>
          <a:latin typeface="Arial" charset="0"/>
          <a:ea typeface="ＭＳ Ｐゴシック" charset="-128"/>
          <a:cs typeface="ＭＳ Ｐゴシック" charset="-128"/>
        </a:defRPr>
      </a:lvl6pPr>
      <a:lvl7pPr marL="914354" algn="l" rtl="0" fontAlgn="base">
        <a:spcBef>
          <a:spcPct val="0"/>
        </a:spcBef>
        <a:spcAft>
          <a:spcPct val="0"/>
        </a:spcAft>
        <a:defRPr sz="2800">
          <a:solidFill>
            <a:schemeClr val="bg1"/>
          </a:solidFill>
          <a:latin typeface="Arial" charset="0"/>
          <a:ea typeface="ＭＳ Ｐゴシック" charset="-128"/>
          <a:cs typeface="ＭＳ Ｐゴシック" charset="-128"/>
        </a:defRPr>
      </a:lvl7pPr>
      <a:lvl8pPr marL="1371532" algn="l" rtl="0" fontAlgn="base">
        <a:spcBef>
          <a:spcPct val="0"/>
        </a:spcBef>
        <a:spcAft>
          <a:spcPct val="0"/>
        </a:spcAft>
        <a:defRPr sz="2800">
          <a:solidFill>
            <a:schemeClr val="bg1"/>
          </a:solidFill>
          <a:latin typeface="Arial" charset="0"/>
          <a:ea typeface="ＭＳ Ｐゴシック" charset="-128"/>
          <a:cs typeface="ＭＳ Ｐゴシック" charset="-128"/>
        </a:defRPr>
      </a:lvl8pPr>
      <a:lvl9pPr marL="1828709" algn="l" rtl="0" fontAlgn="base">
        <a:spcBef>
          <a:spcPct val="0"/>
        </a:spcBef>
        <a:spcAft>
          <a:spcPct val="0"/>
        </a:spcAft>
        <a:defRPr sz="2800">
          <a:solidFill>
            <a:schemeClr val="bg1"/>
          </a:solidFill>
          <a:latin typeface="Arial" charset="0"/>
          <a:ea typeface="ＭＳ Ｐゴシック" charset="-128"/>
          <a:cs typeface="ＭＳ Ｐゴシック" charset="-128"/>
        </a:defRPr>
      </a:lvl9pPr>
    </p:titleStyle>
    <p:bodyStyle>
      <a:lvl1pPr marL="161132" indent="-161132" algn="l" rtl="0" eaLnBrk="0" fontAlgn="base" hangingPunct="0">
        <a:lnSpc>
          <a:spcPts val="2800"/>
        </a:lnSpc>
        <a:spcBef>
          <a:spcPts val="1400"/>
        </a:spcBef>
        <a:spcAft>
          <a:spcPts val="0"/>
        </a:spcAft>
        <a:tabLst>
          <a:tab pos="834549" algn="l"/>
        </a:tabLst>
        <a:defRPr sz="2200" b="0" i="0">
          <a:solidFill>
            <a:srgbClr val="280091"/>
          </a:solidFill>
          <a:latin typeface="Arial"/>
          <a:ea typeface="+mn-ea"/>
          <a:cs typeface="Arial"/>
        </a:defRPr>
      </a:lvl1pPr>
      <a:lvl2pPr marL="240030" indent="-240030" algn="l" rtl="0" eaLnBrk="0" fontAlgn="base" hangingPunct="0">
        <a:lnSpc>
          <a:spcPts val="2800"/>
        </a:lnSpc>
        <a:spcBef>
          <a:spcPts val="1400"/>
        </a:spcBef>
        <a:spcAft>
          <a:spcPts val="0"/>
        </a:spcAft>
        <a:buClr>
          <a:schemeClr val="tx2"/>
        </a:buClr>
        <a:buFont typeface="Arial"/>
        <a:buChar char="•"/>
        <a:tabLst>
          <a:tab pos="834549" algn="l"/>
        </a:tabLst>
        <a:defRPr sz="2200" b="0" i="0">
          <a:solidFill>
            <a:schemeClr val="tx1"/>
          </a:solidFill>
          <a:latin typeface="Arial"/>
          <a:ea typeface="+mn-ea"/>
          <a:cs typeface="Arial"/>
        </a:defRPr>
      </a:lvl2pPr>
      <a:lvl3pPr marL="480060" indent="-240030" algn="l" rtl="0" eaLnBrk="0" fontAlgn="base" hangingPunct="0">
        <a:lnSpc>
          <a:spcPts val="2800"/>
        </a:lnSpc>
        <a:spcBef>
          <a:spcPts val="1400"/>
        </a:spcBef>
        <a:spcAft>
          <a:spcPts val="0"/>
        </a:spcAft>
        <a:buClr>
          <a:schemeClr val="tx2"/>
        </a:buClr>
        <a:buFont typeface="Arial"/>
        <a:buChar char="•"/>
        <a:tabLst>
          <a:tab pos="834549" algn="l"/>
        </a:tabLst>
        <a:defRPr sz="2200" b="0" i="0">
          <a:solidFill>
            <a:schemeClr val="tx1"/>
          </a:solidFill>
          <a:latin typeface="Arial"/>
          <a:ea typeface="+mn-ea"/>
          <a:cs typeface="Arial"/>
        </a:defRPr>
      </a:lvl3pPr>
      <a:lvl4pPr marL="720090" indent="-240030" algn="l" rtl="0" eaLnBrk="0" fontAlgn="base" hangingPunct="0">
        <a:lnSpc>
          <a:spcPts val="2800"/>
        </a:lnSpc>
        <a:spcBef>
          <a:spcPts val="1400"/>
        </a:spcBef>
        <a:spcAft>
          <a:spcPts val="0"/>
        </a:spcAft>
        <a:buClr>
          <a:schemeClr val="tx2"/>
        </a:buClr>
        <a:buFont typeface="Arial"/>
        <a:buChar char="•"/>
        <a:tabLst>
          <a:tab pos="834549" algn="l"/>
        </a:tabLst>
        <a:defRPr sz="2200" b="0" i="0">
          <a:solidFill>
            <a:schemeClr val="tx1"/>
          </a:solidFill>
          <a:latin typeface="Arial"/>
          <a:ea typeface="+mn-ea"/>
          <a:cs typeface="Arial"/>
        </a:defRPr>
      </a:lvl4pPr>
      <a:lvl5pPr marL="960120" indent="-240030" algn="l" rtl="0" eaLnBrk="0" fontAlgn="base" hangingPunct="0">
        <a:lnSpc>
          <a:spcPts val="2800"/>
        </a:lnSpc>
        <a:spcBef>
          <a:spcPts val="1400"/>
        </a:spcBef>
        <a:spcAft>
          <a:spcPts val="0"/>
        </a:spcAft>
        <a:buClr>
          <a:schemeClr val="tx2"/>
        </a:buClr>
        <a:buFont typeface="Arial"/>
        <a:buChar char="•"/>
        <a:tabLst>
          <a:tab pos="960120" algn="l"/>
        </a:tabLst>
        <a:defRPr sz="2200" b="0" i="0">
          <a:solidFill>
            <a:schemeClr val="tx1"/>
          </a:solidFill>
          <a:latin typeface="Arial"/>
          <a:ea typeface="+mn-ea"/>
          <a:cs typeface="Arial"/>
        </a:defRPr>
      </a:lvl5pPr>
      <a:lvl6pPr marL="2090633"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6pPr>
      <a:lvl7pPr marL="2547810"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7pPr>
      <a:lvl8pPr marL="3004988"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8pPr>
      <a:lvl9pPr marL="3462165"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327" y="533400"/>
            <a:ext cx="3783273" cy="1200329"/>
          </a:xfrm>
          <a:prstGeom prst="rect">
            <a:avLst/>
          </a:prstGeom>
          <a:noFill/>
        </p:spPr>
        <p:txBody>
          <a:bodyPr wrap="square" rtlCol="0">
            <a:spAutoFit/>
          </a:bodyPr>
          <a:lstStyle/>
          <a:p>
            <a:pPr algn="l"/>
            <a:r>
              <a:rPr lang="en-CA" dirty="0" smtClean="0">
                <a:solidFill>
                  <a:srgbClr val="280091"/>
                </a:solidFill>
              </a:rPr>
              <a:t>Q1 2016 investor conference call</a:t>
            </a:r>
          </a:p>
          <a:p>
            <a:pPr algn="l"/>
            <a:r>
              <a:rPr lang="en-CA" dirty="0" smtClean="0">
                <a:solidFill>
                  <a:schemeClr val="tx2"/>
                </a:solidFill>
                <a:latin typeface="Arial"/>
                <a:cs typeface="Arial"/>
              </a:rPr>
              <a:t>May 5, </a:t>
            </a:r>
            <a:r>
              <a:rPr lang="en-CA" dirty="0">
                <a:solidFill>
                  <a:schemeClr val="tx2"/>
                </a:solidFill>
                <a:latin typeface="Arial"/>
                <a:cs typeface="Arial"/>
              </a:rPr>
              <a:t>2016</a:t>
            </a:r>
          </a:p>
        </p:txBody>
      </p:sp>
      <p:sp>
        <p:nvSpPr>
          <p:cNvPr id="3" name="TextBox 2"/>
          <p:cNvSpPr txBox="1"/>
          <p:nvPr/>
        </p:nvSpPr>
        <p:spPr>
          <a:xfrm>
            <a:off x="3962400" y="533400"/>
            <a:ext cx="5280545" cy="1911292"/>
          </a:xfrm>
          <a:prstGeom prst="rect">
            <a:avLst/>
          </a:prstGeom>
          <a:noFill/>
        </p:spPr>
        <p:txBody>
          <a:bodyPr wrap="square" lIns="64008" tIns="32004" rIns="64008" bIns="32004" rtlCol="0">
            <a:spAutoFit/>
          </a:bodyPr>
          <a:lstStyle/>
          <a:p>
            <a:pPr algn="l"/>
            <a:r>
              <a:rPr lang="en-US" dirty="0">
                <a:solidFill>
                  <a:srgbClr val="280091"/>
                </a:solidFill>
                <a:latin typeface="Arial"/>
                <a:cs typeface="Arial"/>
              </a:rPr>
              <a:t>Darren </a:t>
            </a:r>
            <a:r>
              <a:rPr lang="en-US" dirty="0" smtClean="0">
                <a:solidFill>
                  <a:srgbClr val="280091"/>
                </a:solidFill>
                <a:latin typeface="Arial"/>
                <a:cs typeface="Arial"/>
              </a:rPr>
              <a:t>Entwistle, </a:t>
            </a:r>
            <a:r>
              <a:rPr lang="en-US" dirty="0" smtClean="0">
                <a:solidFill>
                  <a:schemeClr val="tx2"/>
                </a:solidFill>
                <a:latin typeface="Arial"/>
                <a:cs typeface="Arial"/>
              </a:rPr>
              <a:t>President </a:t>
            </a:r>
            <a:r>
              <a:rPr lang="en-US" dirty="0">
                <a:solidFill>
                  <a:schemeClr val="tx2"/>
                </a:solidFill>
                <a:latin typeface="Arial"/>
                <a:cs typeface="Arial"/>
              </a:rPr>
              <a:t>&amp; </a:t>
            </a:r>
            <a:r>
              <a:rPr lang="en-US" dirty="0" smtClean="0">
                <a:solidFill>
                  <a:schemeClr val="tx2"/>
                </a:solidFill>
                <a:latin typeface="Arial"/>
                <a:cs typeface="Arial"/>
              </a:rPr>
              <a:t>CEO</a:t>
            </a:r>
          </a:p>
          <a:p>
            <a:pPr algn="l"/>
            <a:r>
              <a:rPr lang="en-US" dirty="0" smtClean="0">
                <a:solidFill>
                  <a:srgbClr val="280091"/>
                </a:solidFill>
                <a:latin typeface="Arial"/>
                <a:cs typeface="Arial"/>
              </a:rPr>
              <a:t>John Gossling, </a:t>
            </a:r>
            <a:r>
              <a:rPr lang="en-US" dirty="0" smtClean="0">
                <a:solidFill>
                  <a:schemeClr val="tx2"/>
                </a:solidFill>
                <a:latin typeface="Arial"/>
                <a:cs typeface="Arial"/>
              </a:rPr>
              <a:t>EVP &amp; CFO</a:t>
            </a:r>
          </a:p>
          <a:p>
            <a:pPr algn="l"/>
            <a:r>
              <a:rPr lang="en-US" dirty="0">
                <a:solidFill>
                  <a:srgbClr val="280091"/>
                </a:solidFill>
                <a:latin typeface="Arial"/>
                <a:cs typeface="Arial"/>
              </a:rPr>
              <a:t>Josh </a:t>
            </a:r>
            <a:r>
              <a:rPr lang="en-US" dirty="0" smtClean="0">
                <a:solidFill>
                  <a:srgbClr val="280091"/>
                </a:solidFill>
                <a:latin typeface="Arial"/>
                <a:cs typeface="Arial"/>
              </a:rPr>
              <a:t>Blair, </a:t>
            </a:r>
            <a:r>
              <a:rPr lang="en-US" dirty="0">
                <a:solidFill>
                  <a:schemeClr val="tx2"/>
                </a:solidFill>
                <a:latin typeface="Arial"/>
                <a:cs typeface="Arial"/>
              </a:rPr>
              <a:t>EVP, </a:t>
            </a:r>
            <a:r>
              <a:rPr lang="en-CA" dirty="0">
                <a:solidFill>
                  <a:schemeClr val="tx2"/>
                </a:solidFill>
                <a:latin typeface="Arial"/>
                <a:cs typeface="Arial"/>
              </a:rPr>
              <a:t>TELUS Health and TELUS International and President, Business Solutions </a:t>
            </a:r>
            <a:r>
              <a:rPr lang="en-CA" dirty="0" smtClean="0">
                <a:solidFill>
                  <a:schemeClr val="tx2"/>
                </a:solidFill>
                <a:latin typeface="Arial"/>
                <a:cs typeface="Arial"/>
              </a:rPr>
              <a:t>West</a:t>
            </a:r>
            <a:endParaRPr lang="en-US" dirty="0">
              <a:solidFill>
                <a:schemeClr val="tx2"/>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First quarter 2016 wireless financial results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72412810"/>
              </p:ext>
            </p:extLst>
          </p:nvPr>
        </p:nvGraphicFramePr>
        <p:xfrm>
          <a:off x="457200" y="1365504"/>
          <a:ext cx="8229600" cy="3063240"/>
        </p:xfrm>
        <a:graphic>
          <a:graphicData uri="http://schemas.openxmlformats.org/drawingml/2006/table">
            <a:tbl>
              <a:tblPr firstRow="1" bandRow="1">
                <a:tableStyleId>{5C22544A-7EE6-4342-B048-85BDC9FD1C3A}</a:tableStyleId>
              </a:tblPr>
              <a:tblGrid>
                <a:gridCol w="5257800"/>
                <a:gridCol w="1371600"/>
                <a:gridCol w="1600200"/>
              </a:tblGrid>
              <a:tr h="381000">
                <a:tc>
                  <a:txBody>
                    <a:bodyPr/>
                    <a:lstStyle/>
                    <a:p>
                      <a:r>
                        <a:rPr lang="en-US" sz="1600" b="0" i="0" dirty="0" smtClean="0">
                          <a:solidFill>
                            <a:schemeClr val="bg1"/>
                          </a:solidFill>
                          <a:latin typeface="Arial"/>
                          <a:cs typeface="Arial"/>
                        </a:rPr>
                        <a:t>($ millions, except margin)</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D"/>
                    </a:solidFill>
                  </a:tcPr>
                </a:tc>
                <a:tc>
                  <a:txBody>
                    <a:bodyPr/>
                    <a:lstStyle/>
                    <a:p>
                      <a:pPr algn="ctr"/>
                      <a:r>
                        <a:rPr lang="fr-FR" sz="2000" b="0" i="0" u="none" strike="noStrike" kern="1200" baseline="0" dirty="0" smtClean="0">
                          <a:solidFill>
                            <a:schemeClr val="bg1"/>
                          </a:solidFill>
                          <a:latin typeface="Arial"/>
                          <a:ea typeface="+mn-ea"/>
                          <a:cs typeface="Arial"/>
                        </a:rPr>
                        <a:t>Q1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D"/>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D"/>
                    </a:solidFill>
                  </a:tcPr>
                </a:tc>
              </a:tr>
              <a:tr h="381000">
                <a:tc>
                  <a:txBody>
                    <a:bodyPr/>
                    <a:lstStyle/>
                    <a:p>
                      <a:r>
                        <a:rPr lang="en-US" sz="1800" b="0" i="0" u="none" strike="noStrike" kern="1200" baseline="0" dirty="0" smtClean="0">
                          <a:solidFill>
                            <a:srgbClr val="280069"/>
                          </a:solidFill>
                          <a:latin typeface="Arial"/>
                          <a:ea typeface="+mn-ea"/>
                          <a:cs typeface="Arial"/>
                        </a:rPr>
                        <a:t>Revenue </a:t>
                      </a:r>
                      <a:r>
                        <a:rPr lang="en-US" sz="1500" b="0" i="0" u="none" strike="noStrike" kern="1200" baseline="0" dirty="0" smtClean="0">
                          <a:solidFill>
                            <a:srgbClr val="280069"/>
                          </a:solidFill>
                          <a:latin typeface="Arial"/>
                          <a:ea typeface="+mn-ea"/>
                          <a:cs typeface="Arial"/>
                        </a:rPr>
                        <a:t>(external)</a:t>
                      </a:r>
                      <a:r>
                        <a:rPr lang="en-US" sz="1800" b="0" i="0" u="none" strike="noStrike" kern="1200" baseline="0" dirty="0" smtClean="0">
                          <a:solidFill>
                            <a:srgbClr val="280069"/>
                          </a:solidFill>
                          <a:latin typeface="Arial"/>
                          <a:ea typeface="+mn-ea"/>
                          <a:cs typeface="Arial"/>
                        </a:rPr>
                        <a:t> 	</a:t>
                      </a: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1,702</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Network revenue</a:t>
                      </a:r>
                      <a:endParaRPr lang="en-US" b="0" i="0" dirty="0">
                        <a:solidFill>
                          <a:srgbClr val="280069"/>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1,573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+2.5%</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455613" lvl="1" indent="-455613"/>
                      <a:r>
                        <a:rPr lang="en-US" sz="1800" b="0" i="0" kern="1200" dirty="0" smtClean="0">
                          <a:solidFill>
                            <a:srgbClr val="280069"/>
                          </a:solidFill>
                          <a:latin typeface="Arial"/>
                          <a:ea typeface="+mn-ea"/>
                          <a:cs typeface="Arial"/>
                        </a:rPr>
                        <a:t>EBITDA</a:t>
                      </a:r>
                      <a:r>
                        <a:rPr lang="en-US" sz="1800" b="0" i="0" kern="1200" baseline="30000" dirty="0" smtClean="0">
                          <a:solidFill>
                            <a:srgbClr val="280069"/>
                          </a:solidFill>
                          <a:latin typeface="Arial"/>
                          <a:ea typeface="+mn-ea"/>
                          <a:cs typeface="Arial"/>
                        </a:rPr>
                        <a:t>1</a:t>
                      </a:r>
                      <a:endParaRPr lang="en-US" sz="1800" b="0" i="0" kern="1200" baseline="30000" dirty="0">
                        <a:solidFill>
                          <a:srgbClr val="280069"/>
                        </a:solidFill>
                        <a:latin typeface="Arial"/>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756</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+1.5%</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80975" marR="0" indent="0" algn="l"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mn-lt"/>
                          <a:cs typeface="Arial"/>
                        </a:rPr>
                        <a:t>EBITDA </a:t>
                      </a:r>
                      <a:r>
                        <a:rPr lang="en-US" sz="1800" b="0" i="0" dirty="0" smtClean="0">
                          <a:solidFill>
                            <a:srgbClr val="280069"/>
                          </a:solidFill>
                          <a:latin typeface="+mn-lt"/>
                          <a:cs typeface="Arial"/>
                        </a:rPr>
                        <a:t>(excluding restructuring costs)</a:t>
                      </a: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765</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+2.0%</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EBITDA margin</a:t>
                      </a:r>
                      <a:r>
                        <a:rPr lang="en-US" sz="1800" b="0" i="0" u="none" strike="noStrike" kern="1200" baseline="30000" dirty="0" smtClean="0">
                          <a:solidFill>
                            <a:srgbClr val="280069"/>
                          </a:solidFill>
                          <a:latin typeface="+mn-lt"/>
                          <a:ea typeface="+mn-ea"/>
                          <a:cs typeface="Arial"/>
                        </a:rPr>
                        <a:t>2</a:t>
                      </a:r>
                      <a:endParaRPr lang="en-US" sz="1800" b="0" i="0" kern="1200" baseline="30000" dirty="0" smtClean="0">
                        <a:solidFill>
                          <a:srgbClr val="280069"/>
                        </a:solidFill>
                        <a:latin typeface="Arial"/>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44.1%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no</a:t>
                      </a:r>
                      <a:r>
                        <a:rPr lang="en-US" sz="1800" b="0" i="0" kern="1200" baseline="0" dirty="0" smtClean="0">
                          <a:solidFill>
                            <a:srgbClr val="280069"/>
                          </a:solidFill>
                          <a:latin typeface="Arial"/>
                          <a:ea typeface="+mn-ea"/>
                          <a:cs typeface="Arial"/>
                        </a:rPr>
                        <a:t> change</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80975" marR="0" indent="0" algn="l"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mn-lt"/>
                          <a:cs typeface="Arial"/>
                        </a:rPr>
                        <a:t>EBITDA margin </a:t>
                      </a:r>
                      <a:r>
                        <a:rPr lang="en-US" sz="1800" b="0" i="0" kern="1200" dirty="0" smtClean="0">
                          <a:solidFill>
                            <a:srgbClr val="280069"/>
                          </a:solidFill>
                          <a:latin typeface="+mn-lt"/>
                          <a:ea typeface="+mn-ea"/>
                          <a:cs typeface="Arial"/>
                        </a:rPr>
                        <a:t>(excluding restructuring costs)</a:t>
                      </a: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44.6%</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+0.1 pts</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Capital expenditures</a:t>
                      </a:r>
                      <a:endParaRPr lang="en-US" sz="1800" b="0" i="0" kern="1200" dirty="0">
                        <a:solidFill>
                          <a:srgbClr val="280069"/>
                        </a:solidFill>
                        <a:latin typeface="Arial"/>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180</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(27)%</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000" dirty="0">
                <a:solidFill>
                  <a:srgbClr val="49166D"/>
                </a:solidFill>
                <a:latin typeface="Helvetica Neue Light"/>
                <a:ea typeface="+mj-ea"/>
                <a:cs typeface="Helvetica Neue Light"/>
              </a:rPr>
              <a:t>Revenue and EBITDA driven by subscriber and ARPU growth </a:t>
            </a:r>
            <a:r>
              <a:rPr lang="en-US" sz="2000" dirty="0" smtClean="0">
                <a:solidFill>
                  <a:srgbClr val="49166D"/>
                </a:solidFill>
                <a:latin typeface="Helvetica Neue Light"/>
                <a:ea typeface="+mj-ea"/>
                <a:cs typeface="Helvetica Neue Light"/>
              </a:rPr>
              <a:t>combined</a:t>
            </a:r>
          </a:p>
          <a:p>
            <a:pPr algn="ctr"/>
            <a:r>
              <a:rPr lang="en-US" sz="2000" dirty="0" smtClean="0">
                <a:solidFill>
                  <a:srgbClr val="49166D"/>
                </a:solidFill>
                <a:latin typeface="Helvetica Neue Light"/>
                <a:ea typeface="+mj-ea"/>
                <a:cs typeface="Helvetica Neue Light"/>
              </a:rPr>
              <a:t>with </a:t>
            </a:r>
            <a:r>
              <a:rPr lang="en-US" sz="2000" dirty="0">
                <a:solidFill>
                  <a:srgbClr val="49166D"/>
                </a:solidFill>
                <a:latin typeface="Helvetica Neue Light"/>
                <a:ea typeface="+mj-ea"/>
                <a:cs typeface="Helvetica Neue Light"/>
              </a:rPr>
              <a:t>cost savings from operating efficiency offset by higher retention costs</a:t>
            </a:r>
          </a:p>
        </p:txBody>
      </p:sp>
      <p:sp>
        <p:nvSpPr>
          <p:cNvPr id="7" name="TextBox 6"/>
          <p:cNvSpPr txBox="1"/>
          <p:nvPr/>
        </p:nvSpPr>
        <p:spPr>
          <a:xfrm>
            <a:off x="381000" y="4500890"/>
            <a:ext cx="8458200" cy="430887"/>
          </a:xfrm>
          <a:prstGeom prst="rect">
            <a:avLst/>
          </a:prstGeom>
          <a:noFill/>
        </p:spPr>
        <p:txBody>
          <a:bodyPr wrap="square" rtlCol="0">
            <a:spAutoFit/>
          </a:bodyPr>
          <a:lstStyle/>
          <a:p>
            <a:pPr lvl="0" algn="l"/>
            <a:r>
              <a:rPr lang="en-CA" sz="1100" baseline="30000" dirty="0" smtClean="0"/>
              <a:t>1</a:t>
            </a:r>
            <a:r>
              <a:rPr lang="en-CA" sz="1100" dirty="0" smtClean="0"/>
              <a:t> EBITDA </a:t>
            </a:r>
            <a:r>
              <a:rPr lang="en-US" sz="1100" dirty="0"/>
              <a:t>does not have any standardized meaning prescribed by IFRS-IASB. Please see the appendix for the definition</a:t>
            </a:r>
            <a:r>
              <a:rPr lang="en-US" sz="1100" dirty="0" smtClean="0"/>
              <a:t>.</a:t>
            </a:r>
            <a:r>
              <a:rPr lang="en-CA" sz="1100" dirty="0" smtClean="0"/>
              <a:t> </a:t>
            </a:r>
          </a:p>
          <a:p>
            <a:pPr algn="l"/>
            <a:r>
              <a:rPr lang="en-CA" sz="1100" baseline="30000" dirty="0" smtClean="0"/>
              <a:t>2</a:t>
            </a:r>
            <a:r>
              <a:rPr lang="en-CA" sz="1100" dirty="0" smtClean="0"/>
              <a:t> EBITDA as a percentage of total revenue.</a:t>
            </a:r>
            <a:endParaRPr lang="en-CA" sz="1100" dirty="0"/>
          </a:p>
        </p:txBody>
      </p:sp>
    </p:spTree>
    <p:extLst>
      <p:ext uri="{BB962C8B-B14F-4D97-AF65-F5344CB8AC3E}">
        <p14:creationId xmlns:p14="http://schemas.microsoft.com/office/powerpoint/2010/main" val="1399494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First </a:t>
            </a:r>
            <a:r>
              <a:rPr lang="en-CA" dirty="0"/>
              <a:t>quarter </a:t>
            </a:r>
            <a:r>
              <a:rPr lang="en-CA" dirty="0" smtClean="0"/>
              <a:t>2016 wireline </a:t>
            </a:r>
            <a:r>
              <a:rPr lang="en-CA" dirty="0"/>
              <a:t>financial results</a:t>
            </a: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06850247"/>
              </p:ext>
            </p:extLst>
          </p:nvPr>
        </p:nvGraphicFramePr>
        <p:xfrm>
          <a:off x="457200" y="1365504"/>
          <a:ext cx="8229600" cy="2682240"/>
        </p:xfrm>
        <a:graphic>
          <a:graphicData uri="http://schemas.openxmlformats.org/drawingml/2006/table">
            <a:tbl>
              <a:tblPr firstRow="1" bandRow="1">
                <a:tableStyleId>{5C22544A-7EE6-4342-B048-85BDC9FD1C3A}</a:tableStyleId>
              </a:tblPr>
              <a:tblGrid>
                <a:gridCol w="5257800"/>
                <a:gridCol w="1371600"/>
                <a:gridCol w="1600200"/>
              </a:tblGrid>
              <a:tr h="381000">
                <a:tc>
                  <a:txBody>
                    <a:bodyPr/>
                    <a:lstStyle/>
                    <a:p>
                      <a:r>
                        <a:rPr lang="en-US" sz="1600" b="0" i="0" dirty="0" smtClean="0">
                          <a:solidFill>
                            <a:schemeClr val="bg1"/>
                          </a:solidFill>
                          <a:latin typeface="Arial"/>
                          <a:cs typeface="Arial"/>
                        </a:rPr>
                        <a:t>($ millions, except margin)</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algn="ctr"/>
                      <a:r>
                        <a:rPr lang="fr-FR" sz="2000" b="0" i="0" u="none" strike="noStrike" kern="1200" baseline="0" dirty="0" smtClean="0">
                          <a:solidFill>
                            <a:schemeClr val="bg1"/>
                          </a:solidFill>
                          <a:latin typeface="Arial"/>
                          <a:ea typeface="+mn-ea"/>
                          <a:cs typeface="Arial"/>
                        </a:rPr>
                        <a:t>Q1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r>
              <a:tr h="381000">
                <a:tc>
                  <a:txBody>
                    <a:bodyPr/>
                    <a:lstStyle/>
                    <a:p>
                      <a:r>
                        <a:rPr lang="en-US" sz="1800" b="0" i="0" u="none" strike="noStrike" kern="1200" baseline="0" dirty="0" smtClean="0">
                          <a:solidFill>
                            <a:srgbClr val="280069"/>
                          </a:solidFill>
                          <a:latin typeface="Arial"/>
                          <a:ea typeface="+mn-ea"/>
                          <a:cs typeface="Arial"/>
                        </a:rPr>
                        <a:t>Revenue </a:t>
                      </a:r>
                      <a:r>
                        <a:rPr lang="en-US" sz="1500" b="0" i="0" kern="1200" dirty="0" smtClean="0">
                          <a:solidFill>
                            <a:srgbClr val="280069"/>
                          </a:solidFill>
                          <a:latin typeface="Arial"/>
                          <a:ea typeface="+mn-ea"/>
                          <a:cs typeface="Arial"/>
                        </a:rPr>
                        <a:t>(external)</a:t>
                      </a:r>
                      <a:r>
                        <a:rPr lang="en-US" sz="1500" b="0" i="0" kern="1200" baseline="30000" dirty="0" smtClean="0">
                          <a:solidFill>
                            <a:srgbClr val="280069"/>
                          </a:solidFill>
                          <a:latin typeface="Arial"/>
                          <a:ea typeface="+mn-ea"/>
                          <a:cs typeface="Arial"/>
                        </a:rPr>
                        <a:t>1</a:t>
                      </a:r>
                      <a:r>
                        <a:rPr lang="en-US" sz="1800" b="0" i="0" u="none" strike="noStrike" kern="1200" baseline="0" dirty="0" smtClean="0">
                          <a:solidFill>
                            <a:srgbClr val="280069"/>
                          </a:solidFill>
                          <a:latin typeface="Arial"/>
                          <a:ea typeface="+mn-ea"/>
                          <a:cs typeface="Arial"/>
                        </a:rPr>
                        <a:t>	</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1,406</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+3.7%</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EBITDA</a:t>
                      </a:r>
                      <a:endParaRPr lang="en-US"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384</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(1.9)%</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3038" indent="0"/>
                      <a:r>
                        <a:rPr lang="en-US" sz="1800" b="0" i="0" dirty="0" smtClean="0">
                          <a:solidFill>
                            <a:srgbClr val="280069"/>
                          </a:solidFill>
                          <a:latin typeface="Arial"/>
                          <a:cs typeface="Arial"/>
                        </a:rPr>
                        <a:t>EBITDA (excluding restructuring costs)</a:t>
                      </a:r>
                      <a:endParaRPr lang="en-US" sz="1800"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423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+5.1%</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dirty="0" smtClean="0">
                          <a:solidFill>
                            <a:srgbClr val="280069"/>
                          </a:solidFill>
                          <a:latin typeface="Arial"/>
                          <a:cs typeface="Arial"/>
                        </a:rPr>
                        <a:t>EBITDA</a:t>
                      </a:r>
                      <a:r>
                        <a:rPr lang="en-US" sz="1800" b="0" i="0" baseline="0" dirty="0" smtClean="0">
                          <a:solidFill>
                            <a:srgbClr val="280069"/>
                          </a:solidFill>
                          <a:latin typeface="Arial"/>
                          <a:cs typeface="Arial"/>
                        </a:rPr>
                        <a:t> margin</a:t>
                      </a:r>
                      <a:endParaRPr lang="en-US" sz="1800"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26.4%</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(1.6) pts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3038" indent="0"/>
                      <a:r>
                        <a:rPr lang="en-US" sz="1800" b="0" i="0" dirty="0" smtClean="0">
                          <a:solidFill>
                            <a:srgbClr val="280069"/>
                          </a:solidFill>
                          <a:latin typeface="Arial"/>
                          <a:cs typeface="Arial"/>
                        </a:rPr>
                        <a:t>EBITDA margin </a:t>
                      </a:r>
                      <a:r>
                        <a:rPr lang="en-US" sz="1800" b="0" i="0" kern="1200" dirty="0" smtClean="0">
                          <a:solidFill>
                            <a:srgbClr val="280069"/>
                          </a:solidFill>
                          <a:latin typeface="Arial"/>
                          <a:ea typeface="+mn-ea"/>
                          <a:cs typeface="Arial"/>
                        </a:rPr>
                        <a:t>(excluding restructuring costs)</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29.1%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+0.3 pts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Capital expenditures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438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+13%</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a:solidFill>
                  <a:srgbClr val="49166D"/>
                </a:solidFill>
                <a:latin typeface="Helvetica Neue Light"/>
                <a:ea typeface="+mj-ea"/>
                <a:cs typeface="Helvetica Neue Light"/>
              </a:rPr>
              <a:t>Strong revenue and underlying EBITDA growth </a:t>
            </a:r>
          </a:p>
          <a:p>
            <a:pPr algn="ctr"/>
            <a:r>
              <a:rPr lang="en-US" dirty="0">
                <a:solidFill>
                  <a:srgbClr val="49166D"/>
                </a:solidFill>
                <a:latin typeface="Helvetica Neue Light"/>
                <a:ea typeface="+mj-ea"/>
                <a:cs typeface="Helvetica Neue Light"/>
              </a:rPr>
              <a:t>driven by data service growth and operational efficiency </a:t>
            </a:r>
          </a:p>
        </p:txBody>
      </p:sp>
      <p:sp>
        <p:nvSpPr>
          <p:cNvPr id="7" name="TextBox 6"/>
          <p:cNvSpPr txBox="1"/>
          <p:nvPr/>
        </p:nvSpPr>
        <p:spPr>
          <a:xfrm>
            <a:off x="381000" y="4234190"/>
            <a:ext cx="8458200" cy="261610"/>
          </a:xfrm>
          <a:prstGeom prst="rect">
            <a:avLst/>
          </a:prstGeom>
          <a:noFill/>
        </p:spPr>
        <p:txBody>
          <a:bodyPr wrap="square" rtlCol="0">
            <a:spAutoFit/>
          </a:bodyPr>
          <a:lstStyle/>
          <a:p>
            <a:pPr lvl="0" algn="l"/>
            <a:r>
              <a:rPr lang="en-CA" sz="1100" baseline="30000" dirty="0" smtClean="0"/>
              <a:t>1</a:t>
            </a:r>
            <a:r>
              <a:rPr lang="en-CA" sz="1100" dirty="0" smtClean="0"/>
              <a:t> Revenues arising from contracts with customers was $1,399 million, up $58 million or 4.3% in Q1-16</a:t>
            </a:r>
            <a:r>
              <a:rPr lang="en-US" sz="1100" dirty="0" smtClean="0"/>
              <a:t>.</a:t>
            </a:r>
            <a:r>
              <a:rPr lang="en-CA" sz="1100" dirty="0" smtClean="0"/>
              <a:t> </a:t>
            </a:r>
          </a:p>
        </p:txBody>
      </p:sp>
    </p:spTree>
    <p:extLst>
      <p:ext uri="{BB962C8B-B14F-4D97-AF65-F5344CB8AC3E}">
        <p14:creationId xmlns:p14="http://schemas.microsoft.com/office/powerpoint/2010/main" val="1449470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First quarter 2016 consolidated </a:t>
            </a:r>
            <a:r>
              <a:rPr lang="en-CA" dirty="0"/>
              <a:t>financial results</a:t>
            </a: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46884007"/>
              </p:ext>
            </p:extLst>
          </p:nvPr>
        </p:nvGraphicFramePr>
        <p:xfrm>
          <a:off x="457200" y="1365504"/>
          <a:ext cx="8229600" cy="3063240"/>
        </p:xfrm>
        <a:graphic>
          <a:graphicData uri="http://schemas.openxmlformats.org/drawingml/2006/table">
            <a:tbl>
              <a:tblPr firstRow="1" bandRow="1">
                <a:tableStyleId>{5C22544A-7EE6-4342-B048-85BDC9FD1C3A}</a:tableStyleId>
              </a:tblPr>
              <a:tblGrid>
                <a:gridCol w="5257800"/>
                <a:gridCol w="1371600"/>
                <a:gridCol w="1600200"/>
              </a:tblGrid>
              <a:tr h="381000">
                <a:tc>
                  <a:txBody>
                    <a:bodyPr/>
                    <a:lstStyle/>
                    <a:p>
                      <a:r>
                        <a:rPr lang="en-US" sz="1600" b="0" i="0" dirty="0" smtClean="0">
                          <a:solidFill>
                            <a:schemeClr val="bg1"/>
                          </a:solidFill>
                          <a:latin typeface="Arial"/>
                          <a:cs typeface="Arial"/>
                        </a:rPr>
                        <a:t>($ millions, except EPS)</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algn="ctr"/>
                      <a:r>
                        <a:rPr lang="fr-FR" sz="2000" b="0" i="0" u="none" strike="noStrike" kern="1200" baseline="0" dirty="0" smtClean="0">
                          <a:solidFill>
                            <a:schemeClr val="bg1"/>
                          </a:solidFill>
                          <a:latin typeface="Arial"/>
                          <a:ea typeface="+mn-ea"/>
                          <a:cs typeface="Arial"/>
                        </a:rPr>
                        <a:t>Q1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r>
              <a:tr h="381000">
                <a:tc>
                  <a:txBody>
                    <a:bodyPr/>
                    <a:lstStyle/>
                    <a:p>
                      <a:r>
                        <a:rPr lang="en-US" sz="1800" b="0" i="0" u="none" strike="noStrike" kern="1200" baseline="0" dirty="0" smtClean="0">
                          <a:solidFill>
                            <a:srgbClr val="280069"/>
                          </a:solidFill>
                          <a:latin typeface="Arial"/>
                          <a:ea typeface="+mn-ea"/>
                          <a:cs typeface="Arial"/>
                        </a:rPr>
                        <a:t>Revenue	</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3,108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+2.6%</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EBITDA</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1,140</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+0.4%</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3038" indent="0"/>
                      <a:r>
                        <a:rPr lang="en-US" sz="1800" b="0" i="0" dirty="0" smtClean="0">
                          <a:solidFill>
                            <a:srgbClr val="280069"/>
                          </a:solidFill>
                          <a:latin typeface="Arial"/>
                          <a:cs typeface="Arial"/>
                        </a:rPr>
                        <a:t>EBITDA (excluding restructuring costs)</a:t>
                      </a:r>
                      <a:endParaRPr lang="en-US" sz="1800"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1,188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+3.1%</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EPS (basic)</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0.64</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(6.8)%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7800" indent="0">
                        <a:tabLst>
                          <a:tab pos="177800" algn="l"/>
                        </a:tabLst>
                      </a:pPr>
                      <a:r>
                        <a:rPr lang="en-US" b="0" i="0" dirty="0" smtClean="0">
                          <a:solidFill>
                            <a:srgbClr val="280069"/>
                          </a:solidFill>
                          <a:latin typeface="Arial"/>
                          <a:cs typeface="Arial"/>
                        </a:rPr>
                        <a:t>Adjusted basic EPS</a:t>
                      </a:r>
                      <a:r>
                        <a:rPr lang="en-US" b="0" i="0" baseline="30000" dirty="0" smtClean="0">
                          <a:solidFill>
                            <a:srgbClr val="280069"/>
                          </a:solidFill>
                          <a:latin typeface="Arial"/>
                          <a:cs typeface="Arial"/>
                        </a:rPr>
                        <a:t>1</a:t>
                      </a:r>
                      <a:endParaRPr lang="en-US"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0.70</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no change</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Capital expenditures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618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(2.7)%</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Free cash flow</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108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(60)%</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bl>
          </a:graphicData>
        </a:graphic>
      </p:graphicFrame>
      <p:sp>
        <p:nvSpPr>
          <p:cNvPr id="7" name="Rectangle 6"/>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a:solidFill>
                  <a:srgbClr val="49166D"/>
                </a:solidFill>
                <a:latin typeface="Helvetica Neue Light"/>
                <a:ea typeface="+mj-ea"/>
                <a:cs typeface="Helvetica Neue Light"/>
              </a:rPr>
              <a:t>Healthy consolidated growth driven by both </a:t>
            </a:r>
          </a:p>
          <a:p>
            <a:pPr algn="ctr"/>
            <a:r>
              <a:rPr lang="en-US" dirty="0">
                <a:solidFill>
                  <a:srgbClr val="49166D"/>
                </a:solidFill>
                <a:latin typeface="Helvetica Neue Light"/>
                <a:ea typeface="+mj-ea"/>
                <a:cs typeface="Helvetica Neue Light"/>
              </a:rPr>
              <a:t>wireless and wireline combined with efficiency gains </a:t>
            </a:r>
          </a:p>
        </p:txBody>
      </p:sp>
      <p:sp>
        <p:nvSpPr>
          <p:cNvPr id="3" name="Rectangle 2"/>
          <p:cNvSpPr/>
          <p:nvPr/>
        </p:nvSpPr>
        <p:spPr>
          <a:xfrm>
            <a:off x="368300" y="4573319"/>
            <a:ext cx="8686800" cy="261610"/>
          </a:xfrm>
          <a:prstGeom prst="rect">
            <a:avLst/>
          </a:prstGeom>
        </p:spPr>
        <p:txBody>
          <a:bodyPr wrap="square">
            <a:spAutoFit/>
          </a:bodyPr>
          <a:lstStyle/>
          <a:p>
            <a:pPr lvl="0" algn="l"/>
            <a:r>
              <a:rPr lang="en-US" sz="1100" baseline="30000" dirty="0" smtClean="0"/>
              <a:t>1 </a:t>
            </a:r>
            <a:r>
              <a:rPr lang="en-US" sz="1100" dirty="0" smtClean="0"/>
              <a:t>Adjusted basic EPS does </a:t>
            </a:r>
            <a:r>
              <a:rPr lang="en-US" sz="1100" dirty="0"/>
              <a:t>not have any standardized meaning prescribed by IFRS-IASB. </a:t>
            </a:r>
            <a:r>
              <a:rPr lang="en-US" sz="1100" dirty="0" smtClean="0"/>
              <a:t>Please see the appendix for the definition.</a:t>
            </a:r>
          </a:p>
        </p:txBody>
      </p:sp>
    </p:spTree>
    <p:extLst>
      <p:ext uri="{BB962C8B-B14F-4D97-AF65-F5344CB8AC3E}">
        <p14:creationId xmlns:p14="http://schemas.microsoft.com/office/powerpoint/2010/main" val="1371616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279" r="35185"/>
          <a:stretch/>
        </p:blipFill>
        <p:spPr bwMode="auto">
          <a:xfrm>
            <a:off x="190500" y="152400"/>
            <a:ext cx="4943475"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294967295"/>
          </p:nvPr>
        </p:nvSpPr>
        <p:spPr>
          <a:xfrm>
            <a:off x="6981826" y="6273800"/>
            <a:ext cx="2162175" cy="584200"/>
          </a:xfrm>
        </p:spPr>
        <p:txBody>
          <a:bodyPr/>
          <a:lstStyle/>
          <a:p>
            <a:pPr>
              <a:defRPr/>
            </a:pPr>
            <a:fld id="{A377E423-9511-E543-9F90-06719779F68C}" type="slidenum">
              <a:rPr lang="en-US" smtClean="0"/>
              <a:pPr>
                <a:defRPr/>
              </a:pPr>
              <a:t>13</a:t>
            </a:fld>
            <a:endParaRPr lang="en-US" dirty="0"/>
          </a:p>
        </p:txBody>
      </p:sp>
      <p:sp>
        <p:nvSpPr>
          <p:cNvPr id="6" name="TextBox 5"/>
          <p:cNvSpPr txBox="1"/>
          <p:nvPr/>
        </p:nvSpPr>
        <p:spPr>
          <a:xfrm>
            <a:off x="5257800" y="1796992"/>
            <a:ext cx="3428999" cy="2649956"/>
          </a:xfrm>
          <a:prstGeom prst="rect">
            <a:avLst/>
          </a:prstGeom>
          <a:noFill/>
        </p:spPr>
        <p:txBody>
          <a:bodyPr wrap="square" lIns="64008" tIns="32004" rIns="64008" bIns="32004" rtlCol="0">
            <a:spAutoFit/>
          </a:bodyPr>
          <a:lstStyle/>
          <a:p>
            <a:pPr algn="ctr"/>
            <a:r>
              <a:rPr lang="en-US" sz="3600" dirty="0" smtClean="0">
                <a:solidFill>
                  <a:srgbClr val="49166D"/>
                </a:solidFill>
                <a:latin typeface="Arial"/>
                <a:cs typeface="Arial"/>
              </a:rPr>
              <a:t>Questions?</a:t>
            </a:r>
          </a:p>
          <a:p>
            <a:pPr algn="ctr"/>
            <a:endParaRPr lang="en-US" sz="3600" dirty="0" smtClean="0">
              <a:solidFill>
                <a:srgbClr val="49166D"/>
              </a:solidFill>
              <a:latin typeface="Arial"/>
              <a:cs typeface="Arial"/>
            </a:endParaRPr>
          </a:p>
          <a:p>
            <a:pPr algn="ctr"/>
            <a:r>
              <a:rPr lang="en-US" dirty="0" smtClean="0">
                <a:solidFill>
                  <a:srgbClr val="49166D"/>
                </a:solidFill>
                <a:latin typeface="Arial"/>
                <a:cs typeface="Arial"/>
              </a:rPr>
              <a:t>Investor relations</a:t>
            </a:r>
          </a:p>
          <a:p>
            <a:pPr algn="ctr"/>
            <a:r>
              <a:rPr lang="en-US" dirty="0" smtClean="0">
                <a:solidFill>
                  <a:srgbClr val="49166D"/>
                </a:solidFill>
                <a:latin typeface="Arial"/>
                <a:cs typeface="Arial"/>
              </a:rPr>
              <a:t>1-800-667-4871</a:t>
            </a:r>
          </a:p>
          <a:p>
            <a:pPr algn="ctr"/>
            <a:r>
              <a:rPr lang="en-US" dirty="0" smtClean="0">
                <a:solidFill>
                  <a:srgbClr val="49166D"/>
                </a:solidFill>
                <a:latin typeface="Arial"/>
                <a:cs typeface="Arial"/>
              </a:rPr>
              <a:t>telus.com/investors</a:t>
            </a:r>
          </a:p>
          <a:p>
            <a:pPr algn="ctr"/>
            <a:r>
              <a:rPr lang="en-US" dirty="0" smtClean="0">
                <a:solidFill>
                  <a:srgbClr val="49166D"/>
                </a:solidFill>
                <a:latin typeface="Arial"/>
                <a:cs typeface="Arial"/>
              </a:rPr>
              <a:t>ir@telus.com</a:t>
            </a:r>
            <a:endParaRPr lang="en-US" dirty="0">
              <a:solidFill>
                <a:srgbClr val="49166D"/>
              </a:solidFill>
              <a:latin typeface="Arial"/>
              <a:cs typeface="Arial"/>
            </a:endParaRPr>
          </a:p>
        </p:txBody>
      </p:sp>
    </p:spTree>
    <p:extLst>
      <p:ext uri="{BB962C8B-B14F-4D97-AF65-F5344CB8AC3E}">
        <p14:creationId xmlns:p14="http://schemas.microsoft.com/office/powerpoint/2010/main" val="2344498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a:t>Appendix </a:t>
            </a:r>
            <a:r>
              <a:rPr lang="en-CA" dirty="0" smtClean="0"/>
              <a:t>– Q1 2016 EPS analysis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27091184"/>
              </p:ext>
            </p:extLst>
          </p:nvPr>
        </p:nvGraphicFramePr>
        <p:xfrm>
          <a:off x="1028700" y="1371600"/>
          <a:ext cx="7086600" cy="4267200"/>
        </p:xfrm>
        <a:graphic>
          <a:graphicData uri="http://schemas.openxmlformats.org/drawingml/2006/table">
            <a:tbl>
              <a:tblPr firstRow="1" bandRow="1">
                <a:tableStyleId>{5C22544A-7EE6-4342-B048-85BDC9FD1C3A}</a:tableStyleId>
              </a:tblPr>
              <a:tblGrid>
                <a:gridCol w="5208224"/>
                <a:gridCol w="1878376"/>
              </a:tblGrid>
              <a:tr h="562734">
                <a:tc>
                  <a:txBody>
                    <a:bodyPr/>
                    <a:lstStyle/>
                    <a:p>
                      <a:endParaRPr lang="en-US" sz="1600" b="1" i="0" u="none" strike="noStrike" kern="1200" baseline="0" dirty="0" smtClean="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dirty="0" smtClean="0">
                          <a:solidFill>
                            <a:schemeClr val="tx1"/>
                          </a:solidFill>
                          <a:latin typeface="Arial"/>
                          <a:cs typeface="Arial"/>
                        </a:rPr>
                        <a:t>Q1-2016</a:t>
                      </a:r>
                      <a:endParaRPr lang="en-US" sz="1600" b="1" i="0" dirty="0">
                        <a:solidFill>
                          <a:schemeClr val="tx1"/>
                        </a:solidFill>
                        <a:latin typeface="Arial"/>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398">
                <a:tc>
                  <a:txBody>
                    <a:bodyPr/>
                    <a:lstStyle/>
                    <a:p>
                      <a:r>
                        <a:rPr lang="en-US" sz="1600" b="1" i="0" u="none" strike="noStrike" kern="1200" baseline="0" dirty="0" smtClean="0">
                          <a:solidFill>
                            <a:schemeClr val="tx1"/>
                          </a:solidFill>
                          <a:latin typeface="Arial"/>
                          <a:ea typeface="+mn-ea"/>
                          <a:cs typeface="Arial"/>
                        </a:rPr>
                        <a:t>Basic EPS as reported (Q1 2015)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dirty="0" smtClean="0">
                          <a:solidFill>
                            <a:schemeClr val="tx1"/>
                          </a:solidFill>
                          <a:latin typeface="Arial"/>
                          <a:cs typeface="Arial"/>
                        </a:rPr>
                        <a:t>$0.68</a:t>
                      </a:r>
                      <a:endParaRPr lang="en-US" sz="1600" b="1" i="0" dirty="0">
                        <a:solidFill>
                          <a:schemeClr val="tx1"/>
                        </a:solidFill>
                        <a:latin typeface="Arial"/>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599">
                <a:tc>
                  <a:txBody>
                    <a:bodyPr/>
                    <a:lstStyle/>
                    <a:p>
                      <a:r>
                        <a:rPr lang="en-US" sz="1400" b="0" i="0" kern="1200" dirty="0" smtClean="0">
                          <a:solidFill>
                            <a:schemeClr val="tx1"/>
                          </a:solidFill>
                          <a:latin typeface="Arial"/>
                          <a:ea typeface="+mn-ea"/>
                          <a:cs typeface="Arial"/>
                        </a:rPr>
                        <a:t>Restructuring and other</a:t>
                      </a:r>
                      <a:r>
                        <a:rPr lang="en-US" sz="1400" b="0" i="0" kern="1200" baseline="0" dirty="0" smtClean="0">
                          <a:solidFill>
                            <a:schemeClr val="tx1"/>
                          </a:solidFill>
                          <a:latin typeface="Arial"/>
                          <a:ea typeface="+mn-ea"/>
                          <a:cs typeface="Arial"/>
                        </a:rPr>
                        <a:t> </a:t>
                      </a:r>
                      <a:r>
                        <a:rPr lang="en-US" sz="1400" b="0" i="0" kern="1200" dirty="0" smtClean="0">
                          <a:solidFill>
                            <a:schemeClr val="tx1"/>
                          </a:solidFill>
                          <a:latin typeface="Arial"/>
                          <a:ea typeface="+mn-ea"/>
                          <a:cs typeface="Arial"/>
                        </a:rPr>
                        <a:t>costs</a:t>
                      </a:r>
                      <a:endParaRPr lang="en-US" sz="1400" b="0" i="0" kern="1200" dirty="0">
                        <a:solidFill>
                          <a:schemeClr val="tx1"/>
                        </a:solidFill>
                        <a:latin typeface="Arial"/>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latin typeface="Arial"/>
                          <a:cs typeface="Arial"/>
                        </a:rPr>
                        <a:t>0.02</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599">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tx1"/>
                          </a:solidFill>
                          <a:latin typeface="+mn-lt"/>
                          <a:ea typeface="+mn-ea"/>
                          <a:cs typeface="Arial"/>
                        </a:rPr>
                        <a:t>Adjusted basic EPS (Q1 2015)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latin typeface="Arial"/>
                          <a:cs typeface="Arial"/>
                        </a:rPr>
                        <a:t>$0.70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599">
                <a:tc>
                  <a:txBody>
                    <a:bodyPr/>
                    <a:lstStyle/>
                    <a:p>
                      <a:pPr marL="0" algn="l" defTabSz="457177" rtl="0" eaLnBrk="1" latinLnBrk="0" hangingPunct="1"/>
                      <a:r>
                        <a:rPr lang="en-CA" sz="1400" b="0" i="0" kern="1200" dirty="0" smtClean="0">
                          <a:solidFill>
                            <a:schemeClr val="tx1"/>
                          </a:solidFill>
                          <a:latin typeface="Arial"/>
                          <a:ea typeface="+mn-ea"/>
                          <a:cs typeface="Arial"/>
                        </a:rPr>
                        <a:t>Higher EBITDA excluding restructuring and other costs</a:t>
                      </a: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599">
                <a:tc>
                  <a:txBody>
                    <a:bodyPr/>
                    <a:lstStyle/>
                    <a:p>
                      <a:pPr marL="0" indent="0" algn="l" defTabSz="457177" rtl="0" eaLnBrk="1" latinLnBrk="0" hangingPunct="1">
                        <a:tabLst>
                          <a:tab pos="0" algn="l"/>
                        </a:tabLst>
                      </a:pPr>
                      <a:r>
                        <a:rPr lang="en-US" sz="1400" b="0" i="0" kern="1200" dirty="0" smtClean="0">
                          <a:solidFill>
                            <a:schemeClr val="tx1"/>
                          </a:solidFill>
                          <a:latin typeface="Arial"/>
                          <a:ea typeface="+mn-ea"/>
                          <a:cs typeface="Arial"/>
                        </a:rPr>
                        <a:t>Lower shares outstanding from NCIB</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0.02</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599">
                <a:tc>
                  <a:txBody>
                    <a:bodyPr/>
                    <a:lstStyle/>
                    <a:p>
                      <a:pPr marL="0" algn="l" defTabSz="457177" rtl="0" eaLnBrk="1" latinLnBrk="0" hangingPunct="1"/>
                      <a:r>
                        <a:rPr lang="en-US" sz="1400" b="0" i="0" kern="1200" dirty="0" smtClean="0">
                          <a:solidFill>
                            <a:schemeClr val="tx1"/>
                          </a:solidFill>
                          <a:latin typeface="Arial"/>
                          <a:ea typeface="+mn-ea"/>
                          <a:cs typeface="Arial"/>
                        </a:rPr>
                        <a:t>Higher depreciation and amortization and other</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599">
                <a:tc>
                  <a:txBody>
                    <a:bodyPr/>
                    <a:lstStyle/>
                    <a:p>
                      <a:r>
                        <a:rPr lang="en-US" sz="1600" b="1" i="0" u="none" strike="noStrike" kern="1200" baseline="0" dirty="0" smtClean="0">
                          <a:solidFill>
                            <a:schemeClr val="tx1"/>
                          </a:solidFill>
                          <a:latin typeface="+mn-lt"/>
                          <a:ea typeface="+mn-ea"/>
                          <a:cs typeface="Arial"/>
                        </a:rPr>
                        <a:t>Adjusted basic EPS </a:t>
                      </a:r>
                      <a:r>
                        <a:rPr lang="en-CA" sz="1600" b="1" i="0" kern="1200" dirty="0" smtClean="0">
                          <a:solidFill>
                            <a:schemeClr val="tx1"/>
                          </a:solidFill>
                          <a:latin typeface="Arial"/>
                          <a:ea typeface="+mn-ea"/>
                          <a:cs typeface="Arial"/>
                        </a:rPr>
                        <a:t>(Q1 2016</a:t>
                      </a:r>
                      <a:r>
                        <a:rPr lang="en-CA" sz="1600" b="1" i="0" kern="1200" baseline="0" dirty="0" smtClean="0">
                          <a:solidFill>
                            <a:schemeClr val="tx1"/>
                          </a:solidFill>
                          <a:latin typeface="Arial"/>
                          <a:ea typeface="+mn-ea"/>
                          <a:cs typeface="Arial"/>
                        </a:rPr>
                        <a:t>)</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1" i="0" kern="1200" dirty="0" smtClean="0">
                          <a:solidFill>
                            <a:schemeClr val="tx1"/>
                          </a:solidFill>
                          <a:latin typeface="Arial"/>
                          <a:ea typeface="+mn-ea"/>
                          <a:cs typeface="Arial"/>
                        </a:rPr>
                        <a:t>$0.70</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0599">
                <a:tc>
                  <a:txBody>
                    <a:bodyPr/>
                    <a:lstStyle/>
                    <a:p>
                      <a:pPr marL="0" algn="l" defTabSz="457177" rtl="0" eaLnBrk="1" latinLnBrk="0" hangingPunct="1"/>
                      <a:r>
                        <a:rPr lang="en-CA" sz="1400" b="0" i="0" kern="1200" dirty="0" smtClean="0">
                          <a:solidFill>
                            <a:schemeClr val="tx1"/>
                          </a:solidFill>
                          <a:latin typeface="Arial"/>
                          <a:ea typeface="+mn-ea"/>
                          <a:cs typeface="Arial"/>
                        </a:rPr>
                        <a:t>Restructuring and other costs</a:t>
                      </a:r>
                      <a:endParaRPr lang="en-CA" sz="1400" b="0" i="0" kern="1200" dirty="0">
                        <a:solidFill>
                          <a:schemeClr val="tx1"/>
                        </a:solidFill>
                        <a:latin typeface="Arial"/>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0" i="0" kern="1200" dirty="0" smtClean="0">
                          <a:solidFill>
                            <a:schemeClr val="tx1"/>
                          </a:solidFill>
                          <a:latin typeface="Arial"/>
                          <a:ea typeface="+mn-ea"/>
                          <a:cs typeface="Arial"/>
                        </a:rPr>
                        <a:t>(0.06)</a:t>
                      </a:r>
                      <a:endParaRPr lang="en-CA" sz="1600" b="0"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875">
                <a:tc>
                  <a:txBody>
                    <a:bodyPr/>
                    <a:lstStyle/>
                    <a:p>
                      <a:r>
                        <a:rPr lang="en-US" sz="1600" b="1" i="0" u="none" strike="noStrike" kern="1200" baseline="0" dirty="0" smtClean="0">
                          <a:solidFill>
                            <a:schemeClr val="tx1"/>
                          </a:solidFill>
                          <a:latin typeface="+mn-lt"/>
                          <a:ea typeface="+mn-ea"/>
                          <a:cs typeface="Arial"/>
                        </a:rPr>
                        <a:t>Basic EPS as reported </a:t>
                      </a:r>
                      <a:r>
                        <a:rPr lang="en-CA" sz="1600" b="1" i="0" kern="1200" dirty="0" smtClean="0">
                          <a:solidFill>
                            <a:schemeClr val="tx1"/>
                          </a:solidFill>
                          <a:latin typeface="Arial"/>
                          <a:ea typeface="+mn-ea"/>
                          <a:cs typeface="Arial"/>
                        </a:rPr>
                        <a:t>(Q1</a:t>
                      </a:r>
                      <a:r>
                        <a:rPr lang="en-CA" sz="1600" b="1" i="0" kern="1200" baseline="0" dirty="0" smtClean="0">
                          <a:solidFill>
                            <a:schemeClr val="tx1"/>
                          </a:solidFill>
                          <a:latin typeface="Arial"/>
                          <a:ea typeface="+mn-ea"/>
                          <a:cs typeface="Arial"/>
                        </a:rPr>
                        <a:t> 2016)</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1" i="0" kern="1200" dirty="0" smtClean="0">
                          <a:solidFill>
                            <a:schemeClr val="tx1"/>
                          </a:solidFill>
                          <a:latin typeface="Arial"/>
                          <a:ea typeface="+mn-ea"/>
                          <a:cs typeface="Arial"/>
                        </a:rPr>
                        <a:t>$0.64</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183006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Appendix - free cash flow comparison</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46920395"/>
              </p:ext>
            </p:extLst>
          </p:nvPr>
        </p:nvGraphicFramePr>
        <p:xfrm>
          <a:off x="381000" y="984250"/>
          <a:ext cx="7789057" cy="4851877"/>
        </p:xfrm>
        <a:graphic>
          <a:graphicData uri="http://schemas.openxmlformats.org/drawingml/2006/table">
            <a:tbl>
              <a:tblPr>
                <a:tableStyleId>{5C22544A-7EE6-4342-B048-85BDC9FD1C3A}</a:tableStyleId>
              </a:tblPr>
              <a:tblGrid>
                <a:gridCol w="5051844"/>
                <a:gridCol w="1398972"/>
                <a:gridCol w="1338241"/>
              </a:tblGrid>
              <a:tr h="219710">
                <a:tc>
                  <a:txBody>
                    <a:bodyPr/>
                    <a:lstStyle/>
                    <a:p>
                      <a:pPr algn="l" fontAlgn="b"/>
                      <a:r>
                        <a:rPr lang="en-CA" sz="1400" u="none" strike="noStrike" dirty="0">
                          <a:effectLst/>
                        </a:rPr>
                        <a:t> </a:t>
                      </a:r>
                      <a:endParaRPr lang="en-CA" sz="1400" b="1" i="0" u="none" strike="noStrike" dirty="0">
                        <a:solidFill>
                          <a:srgbClr val="000000"/>
                        </a:solidFill>
                        <a:effectLst/>
                        <a:latin typeface="Arial"/>
                      </a:endParaRPr>
                    </a:p>
                  </a:txBody>
                  <a:tcPr marL="8152" marR="8152" marT="8152" marB="0" anchor="b">
                    <a:noFill/>
                  </a:tcPr>
                </a:tc>
                <a:tc>
                  <a:txBody>
                    <a:bodyPr/>
                    <a:lstStyle/>
                    <a:p>
                      <a:pPr algn="r" fontAlgn="b"/>
                      <a:r>
                        <a:rPr lang="en-CA" sz="1600" b="1" u="none" strike="noStrike" dirty="0" smtClean="0">
                          <a:effectLst/>
                        </a:rPr>
                        <a:t>Q1-2015</a:t>
                      </a:r>
                      <a:endParaRPr lang="en-CA" sz="1600" b="1" i="0" u="none" strike="noStrike" dirty="0">
                        <a:solidFill>
                          <a:srgbClr val="000000"/>
                        </a:solidFill>
                        <a:effectLst/>
                        <a:latin typeface="Arial"/>
                      </a:endParaRPr>
                    </a:p>
                  </a:txBody>
                  <a:tcPr marL="8152" marR="108000" marT="8152" marB="0" anchor="b">
                    <a:lnB w="12700" cap="flat" cmpd="sng" algn="ctr">
                      <a:solidFill>
                        <a:schemeClr val="tx2"/>
                      </a:solidFill>
                      <a:prstDash val="solid"/>
                      <a:round/>
                      <a:headEnd type="none" w="med" len="med"/>
                      <a:tailEnd type="none" w="med" len="med"/>
                    </a:lnB>
                    <a:noFill/>
                  </a:tcPr>
                </a:tc>
                <a:tc>
                  <a:txBody>
                    <a:bodyPr/>
                    <a:lstStyle/>
                    <a:p>
                      <a:pPr algn="r" fontAlgn="b"/>
                      <a:r>
                        <a:rPr lang="en-CA" sz="1600" b="1" u="none" strike="noStrike" dirty="0" smtClean="0">
                          <a:effectLst/>
                        </a:rPr>
                        <a:t>Q1-2016</a:t>
                      </a:r>
                      <a:endParaRPr lang="en-CA" sz="1600" b="1" i="0" u="none" strike="noStrike" dirty="0">
                        <a:solidFill>
                          <a:srgbClr val="000000"/>
                        </a:solidFill>
                        <a:effectLst/>
                        <a:latin typeface="Arial"/>
                      </a:endParaRPr>
                    </a:p>
                  </a:txBody>
                  <a:tcPr marL="8152" marR="108000" marT="8152" marB="0" anchor="b">
                    <a:lnB w="12700" cap="flat" cmpd="sng" algn="ctr">
                      <a:solidFill>
                        <a:schemeClr val="tx2"/>
                      </a:solidFill>
                      <a:prstDash val="solid"/>
                      <a:round/>
                      <a:headEnd type="none" w="med" len="med"/>
                      <a:tailEnd type="none" w="med" len="med"/>
                    </a:lnB>
                    <a:noFill/>
                  </a:tcPr>
                </a:tc>
              </a:tr>
              <a:tr h="238019">
                <a:tc>
                  <a:txBody>
                    <a:bodyPr/>
                    <a:lstStyle/>
                    <a:p>
                      <a:pPr algn="l" fontAlgn="b"/>
                      <a:r>
                        <a:rPr lang="en-CA" sz="1400" u="none" strike="noStrike" dirty="0">
                          <a:effectLst/>
                        </a:rPr>
                        <a:t>EBITDA</a:t>
                      </a:r>
                      <a:endParaRPr lang="en-CA" sz="1400" b="0" i="0" u="none" strike="noStrike" dirty="0">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1,135</a:t>
                      </a:r>
                      <a:endParaRPr lang="en-CA" sz="1400" b="0" i="0" u="none" strike="noStrike">
                        <a:solidFill>
                          <a:srgbClr val="000000"/>
                        </a:solidFill>
                        <a:effectLst/>
                        <a:latin typeface="Arial"/>
                      </a:endParaRPr>
                    </a:p>
                  </a:txBody>
                  <a:tcPr marL="8152" marR="108000" marT="8152" marB="0" anchor="b">
                    <a:lnT w="12700" cap="flat" cmpd="sng" algn="ctr">
                      <a:solidFill>
                        <a:schemeClr val="tx2"/>
                      </a:solidFill>
                      <a:prstDash val="solid"/>
                      <a:round/>
                      <a:headEnd type="none" w="med" len="med"/>
                      <a:tailEnd type="none" w="med" len="med"/>
                    </a:lnT>
                    <a:noFill/>
                  </a:tcPr>
                </a:tc>
                <a:tc>
                  <a:txBody>
                    <a:bodyPr/>
                    <a:lstStyle/>
                    <a:p>
                      <a:pPr algn="r" fontAlgn="b"/>
                      <a:r>
                        <a:rPr lang="en-CA" sz="1400" u="none" strike="noStrike" dirty="0">
                          <a:effectLst/>
                        </a:rPr>
                        <a:t>1,140</a:t>
                      </a:r>
                      <a:endParaRPr lang="en-CA" sz="1400" b="0" i="0" u="none" strike="noStrike" dirty="0">
                        <a:solidFill>
                          <a:srgbClr val="000000"/>
                        </a:solidFill>
                        <a:effectLst/>
                        <a:latin typeface="Arial"/>
                      </a:endParaRPr>
                    </a:p>
                  </a:txBody>
                  <a:tcPr marL="8152" marR="108000" marT="8152" marB="0" anchor="b">
                    <a:lnT w="12700" cap="flat" cmpd="sng" algn="ctr">
                      <a:solidFill>
                        <a:schemeClr val="tx2"/>
                      </a:solidFill>
                      <a:prstDash val="solid"/>
                      <a:round/>
                      <a:headEnd type="none" w="med" len="med"/>
                      <a:tailEnd type="none" w="med" len="med"/>
                    </a:lnT>
                    <a:noFill/>
                  </a:tcPr>
                </a:tc>
              </a:tr>
              <a:tr h="238019">
                <a:tc>
                  <a:txBody>
                    <a:bodyPr/>
                    <a:lstStyle/>
                    <a:p>
                      <a:pPr algn="l" fontAlgn="b"/>
                      <a:r>
                        <a:rPr lang="en-CA" sz="1400" u="none" strike="noStrike">
                          <a:effectLst/>
                        </a:rPr>
                        <a:t>Capex (excluding spectrum licenses)</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(635)</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(618)</a:t>
                      </a:r>
                      <a:endParaRPr lang="en-CA" sz="1400" b="0" i="0" u="none" strike="noStrike" dirty="0">
                        <a:solidFill>
                          <a:srgbClr val="000000"/>
                        </a:solidFill>
                        <a:effectLst/>
                        <a:latin typeface="Arial"/>
                      </a:endParaRPr>
                    </a:p>
                  </a:txBody>
                  <a:tcPr marL="8152" marR="108000" marT="8152" marB="0" anchor="b">
                    <a:noFill/>
                  </a:tcPr>
                </a:tc>
              </a:tr>
              <a:tr h="238019">
                <a:tc>
                  <a:txBody>
                    <a:bodyPr/>
                    <a:lstStyle/>
                    <a:p>
                      <a:pPr algn="l" fontAlgn="b"/>
                      <a:r>
                        <a:rPr lang="en-CA" sz="1400" u="none" strike="noStrike">
                          <a:effectLst/>
                        </a:rPr>
                        <a:t>Net employee defined benefit plans expense </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28</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22</a:t>
                      </a:r>
                      <a:endParaRPr lang="en-CA" sz="1400" b="0" i="0" u="none" strike="noStrike" dirty="0">
                        <a:solidFill>
                          <a:srgbClr val="000000"/>
                        </a:solidFill>
                        <a:effectLst/>
                        <a:latin typeface="Arial"/>
                      </a:endParaRPr>
                    </a:p>
                  </a:txBody>
                  <a:tcPr marL="8152" marR="108000" marT="8152" marB="0" anchor="b">
                    <a:noFill/>
                  </a:tcPr>
                </a:tc>
              </a:tr>
              <a:tr h="238019">
                <a:tc>
                  <a:txBody>
                    <a:bodyPr/>
                    <a:lstStyle/>
                    <a:p>
                      <a:pPr algn="l" fontAlgn="b"/>
                      <a:r>
                        <a:rPr lang="en-CA" sz="1400" u="none" strike="noStrike">
                          <a:effectLst/>
                        </a:rPr>
                        <a:t>Employer contributions to employee defined benefit plans</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(27)</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(25)</a:t>
                      </a:r>
                      <a:endParaRPr lang="en-CA" sz="1400" b="0" i="0" u="none" strike="noStrike" dirty="0">
                        <a:solidFill>
                          <a:srgbClr val="000000"/>
                        </a:solidFill>
                        <a:effectLst/>
                        <a:latin typeface="Arial"/>
                      </a:endParaRPr>
                    </a:p>
                  </a:txBody>
                  <a:tcPr marL="8152" marR="108000" marT="8152" marB="0" anchor="b">
                    <a:noFill/>
                  </a:tcPr>
                </a:tc>
              </a:tr>
              <a:tr h="238019">
                <a:tc>
                  <a:txBody>
                    <a:bodyPr/>
                    <a:lstStyle/>
                    <a:p>
                      <a:pPr algn="l" fontAlgn="b"/>
                      <a:r>
                        <a:rPr lang="en-CA" sz="1400" u="none" strike="noStrike">
                          <a:effectLst/>
                        </a:rPr>
                        <a:t>Interest expense paid, net</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(85)</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(123)</a:t>
                      </a:r>
                      <a:endParaRPr lang="en-CA" sz="1400" b="0" i="0" u="none" strike="noStrike" dirty="0">
                        <a:solidFill>
                          <a:srgbClr val="000000"/>
                        </a:solidFill>
                        <a:effectLst/>
                        <a:latin typeface="Arial"/>
                      </a:endParaRPr>
                    </a:p>
                  </a:txBody>
                  <a:tcPr marL="8152" marR="108000" marT="8152" marB="0" anchor="b">
                    <a:noFill/>
                  </a:tcPr>
                </a:tc>
              </a:tr>
              <a:tr h="238019">
                <a:tc>
                  <a:txBody>
                    <a:bodyPr/>
                    <a:lstStyle/>
                    <a:p>
                      <a:pPr algn="l" fontAlgn="b"/>
                      <a:r>
                        <a:rPr lang="en-CA" sz="1400" u="none" strike="noStrike">
                          <a:effectLst/>
                        </a:rPr>
                        <a:t>Income taxes paid, net of refunds</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(115)</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(273)</a:t>
                      </a:r>
                      <a:endParaRPr lang="en-CA" sz="1400" b="0" i="0" u="none" strike="noStrike" dirty="0">
                        <a:solidFill>
                          <a:srgbClr val="000000"/>
                        </a:solidFill>
                        <a:effectLst/>
                        <a:latin typeface="Arial"/>
                      </a:endParaRPr>
                    </a:p>
                  </a:txBody>
                  <a:tcPr marL="8152" marR="108000" marT="8152" marB="0" anchor="b">
                    <a:noFill/>
                  </a:tcPr>
                </a:tc>
              </a:tr>
              <a:tr h="238019">
                <a:tc>
                  <a:txBody>
                    <a:bodyPr/>
                    <a:lstStyle/>
                    <a:p>
                      <a:pPr algn="l" fontAlgn="b"/>
                      <a:r>
                        <a:rPr lang="en-CA" sz="1400" u="none" strike="noStrike">
                          <a:effectLst/>
                        </a:rPr>
                        <a:t>Share-based compensation</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(23)</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16</a:t>
                      </a:r>
                      <a:endParaRPr lang="en-CA" sz="1400" b="0" i="0" u="none" strike="noStrike" dirty="0">
                        <a:solidFill>
                          <a:srgbClr val="000000"/>
                        </a:solidFill>
                        <a:effectLst/>
                        <a:latin typeface="Arial"/>
                      </a:endParaRPr>
                    </a:p>
                  </a:txBody>
                  <a:tcPr marL="8152" marR="108000" marT="8152" marB="0" anchor="b">
                    <a:noFill/>
                  </a:tcPr>
                </a:tc>
              </a:tr>
              <a:tr h="238019">
                <a:tc>
                  <a:txBody>
                    <a:bodyPr/>
                    <a:lstStyle/>
                    <a:p>
                      <a:pPr algn="l" fontAlgn="b"/>
                      <a:r>
                        <a:rPr lang="en-CA" sz="1400" u="none" strike="noStrike">
                          <a:effectLst/>
                        </a:rPr>
                        <a:t>Restructuring (disbursements) net of restructuring costs</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(7)</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(28)</a:t>
                      </a:r>
                      <a:endParaRPr lang="en-CA" sz="1400" b="0" i="0" u="none" strike="noStrike" dirty="0">
                        <a:solidFill>
                          <a:srgbClr val="000000"/>
                        </a:solidFill>
                        <a:effectLst/>
                        <a:latin typeface="Arial"/>
                      </a:endParaRPr>
                    </a:p>
                  </a:txBody>
                  <a:tcPr marL="8152" marR="108000" marT="8152" marB="0" anchor="b">
                    <a:noFill/>
                  </a:tcPr>
                </a:tc>
              </a:tr>
              <a:tr h="228864">
                <a:tc>
                  <a:txBody>
                    <a:bodyPr/>
                    <a:lstStyle/>
                    <a:p>
                      <a:pPr algn="l" fontAlgn="b"/>
                      <a:r>
                        <a:rPr lang="en-CA" sz="1400" u="none" strike="noStrike" dirty="0">
                          <a:effectLst/>
                        </a:rPr>
                        <a:t>Other</a:t>
                      </a:r>
                      <a:endParaRPr lang="en-CA" sz="1400" b="0" i="0" u="none" strike="noStrike" dirty="0">
                        <a:solidFill>
                          <a:srgbClr val="000000"/>
                        </a:solidFill>
                        <a:effectLst/>
                        <a:latin typeface="Arial"/>
                      </a:endParaRPr>
                    </a:p>
                  </a:txBody>
                  <a:tcPr marL="72000" marR="8152" marT="8152" marB="0" anchor="b">
                    <a:noFill/>
                  </a:tcPr>
                </a:tc>
                <a:tc>
                  <a:txBody>
                    <a:bodyPr/>
                    <a:lstStyle/>
                    <a:p>
                      <a:pPr algn="r" fontAlgn="b"/>
                      <a:r>
                        <a:rPr lang="en-CA" sz="1400" u="none" strike="noStrike" dirty="0">
                          <a:effectLst/>
                        </a:rPr>
                        <a:t>-</a:t>
                      </a:r>
                      <a:endParaRPr lang="en-CA" sz="1400" b="0" i="0" u="none" strike="noStrike" dirty="0">
                        <a:solidFill>
                          <a:srgbClr val="000000"/>
                        </a:solidFill>
                        <a:effectLst/>
                        <a:latin typeface="Arial"/>
                      </a:endParaRPr>
                    </a:p>
                  </a:txBody>
                  <a:tcPr marL="8152" marR="108000" marT="8152" marB="0" anchor="b">
                    <a:lnB w="12700" cap="flat" cmpd="sng" algn="ctr">
                      <a:solidFill>
                        <a:schemeClr val="tx2"/>
                      </a:solidFill>
                      <a:prstDash val="solid"/>
                      <a:round/>
                      <a:headEnd type="none" w="med" len="med"/>
                      <a:tailEnd type="none" w="med" len="med"/>
                    </a:lnB>
                    <a:noFill/>
                  </a:tcPr>
                </a:tc>
                <a:tc>
                  <a:txBody>
                    <a:bodyPr/>
                    <a:lstStyle/>
                    <a:p>
                      <a:pPr algn="r" fontAlgn="b"/>
                      <a:r>
                        <a:rPr lang="en-CA" sz="1400" u="none" strike="noStrike" dirty="0">
                          <a:effectLst/>
                        </a:rPr>
                        <a:t>(3)</a:t>
                      </a:r>
                      <a:endParaRPr lang="en-CA" sz="1400" b="0" i="0" u="none" strike="noStrike" dirty="0">
                        <a:solidFill>
                          <a:srgbClr val="000000"/>
                        </a:solidFill>
                        <a:effectLst/>
                        <a:latin typeface="Arial"/>
                      </a:endParaRPr>
                    </a:p>
                  </a:txBody>
                  <a:tcPr marL="8152" marR="108000" marT="8152" marB="0" anchor="b">
                    <a:lnB w="12700" cap="flat" cmpd="sng" algn="ctr">
                      <a:solidFill>
                        <a:schemeClr val="tx2"/>
                      </a:solidFill>
                      <a:prstDash val="solid"/>
                      <a:round/>
                      <a:headEnd type="none" w="med" len="med"/>
                      <a:tailEnd type="none" w="med" len="med"/>
                    </a:lnB>
                    <a:noFill/>
                  </a:tcPr>
                </a:tc>
              </a:tr>
              <a:tr h="288342">
                <a:tc>
                  <a:txBody>
                    <a:bodyPr/>
                    <a:lstStyle/>
                    <a:p>
                      <a:pPr algn="l" fontAlgn="b"/>
                      <a:r>
                        <a:rPr lang="en-CA" sz="1400" b="1" u="none" strike="noStrike" dirty="0">
                          <a:effectLst/>
                        </a:rPr>
                        <a:t>Free Cash Flow</a:t>
                      </a:r>
                      <a:endParaRPr lang="en-CA" sz="1400" b="1" i="0" u="none" strike="noStrike" dirty="0">
                        <a:solidFill>
                          <a:srgbClr val="000000"/>
                        </a:solidFill>
                        <a:effectLst/>
                        <a:latin typeface="Arial"/>
                      </a:endParaRPr>
                    </a:p>
                  </a:txBody>
                  <a:tcPr marL="72000" marR="8152" marT="8152" marB="0" anchor="b">
                    <a:noFill/>
                  </a:tcPr>
                </a:tc>
                <a:tc>
                  <a:txBody>
                    <a:bodyPr/>
                    <a:lstStyle/>
                    <a:p>
                      <a:pPr algn="r" fontAlgn="b"/>
                      <a:r>
                        <a:rPr lang="en-CA" sz="1400" b="1" u="none" strike="noStrike" dirty="0">
                          <a:effectLst/>
                        </a:rPr>
                        <a:t>271</a:t>
                      </a:r>
                      <a:endParaRPr lang="en-CA" sz="1400" b="1" i="0" u="none" strike="noStrike" dirty="0">
                        <a:solidFill>
                          <a:srgbClr val="000000"/>
                        </a:solidFill>
                        <a:effectLst/>
                        <a:latin typeface="Arial"/>
                      </a:endParaRPr>
                    </a:p>
                  </a:txBody>
                  <a:tcPr marL="8152" marR="108000" marT="8152" marB="0" anchor="b">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CA" sz="1400" b="1" u="none" strike="noStrike" dirty="0">
                          <a:effectLst/>
                        </a:rPr>
                        <a:t>108</a:t>
                      </a:r>
                      <a:endParaRPr lang="en-CA" sz="1400" b="1" i="0" u="none" strike="noStrike" dirty="0">
                        <a:solidFill>
                          <a:srgbClr val="000000"/>
                        </a:solidFill>
                        <a:effectLst/>
                        <a:latin typeface="Arial"/>
                      </a:endParaRPr>
                    </a:p>
                  </a:txBody>
                  <a:tcPr marL="8152" marR="108000" marT="8152" marB="0" anchor="b">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r>
              <a:tr h="228600">
                <a:tc>
                  <a:txBody>
                    <a:bodyPr/>
                    <a:lstStyle/>
                    <a:p>
                      <a:pPr algn="l" fontAlgn="b"/>
                      <a:r>
                        <a:rPr lang="en-CA" sz="1400" u="none" strike="noStrike" dirty="0">
                          <a:effectLst/>
                        </a:rPr>
                        <a:t>Spectrum</a:t>
                      </a:r>
                      <a:endParaRPr lang="en-CA" sz="1400" b="0" i="0" u="none" strike="noStrike" dirty="0">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(302)</a:t>
                      </a:r>
                      <a:endParaRPr lang="en-CA" sz="1400" b="0" i="0" u="none" strike="noStrike">
                        <a:solidFill>
                          <a:srgbClr val="000000"/>
                        </a:solidFill>
                        <a:effectLst/>
                        <a:latin typeface="Arial"/>
                      </a:endParaRPr>
                    </a:p>
                  </a:txBody>
                  <a:tcPr marL="8152" marR="108000" marT="8152" marB="0" anchor="b">
                    <a:lnT w="12700" cap="flat" cmpd="sng" algn="ctr">
                      <a:noFill/>
                      <a:prstDash val="solid"/>
                      <a:round/>
                      <a:headEnd type="none" w="med" len="med"/>
                      <a:tailEnd type="none" w="med" len="med"/>
                    </a:lnT>
                    <a:noFill/>
                  </a:tcPr>
                </a:tc>
                <a:tc>
                  <a:txBody>
                    <a:bodyPr/>
                    <a:lstStyle/>
                    <a:p>
                      <a:pPr algn="r" fontAlgn="b"/>
                      <a:r>
                        <a:rPr lang="en-CA" sz="1400" u="none" strike="noStrike" dirty="0">
                          <a:effectLst/>
                        </a:rPr>
                        <a:t>-</a:t>
                      </a:r>
                      <a:endParaRPr lang="en-CA" sz="1400" b="0" i="0" u="none" strike="noStrike" dirty="0">
                        <a:solidFill>
                          <a:srgbClr val="000000"/>
                        </a:solidFill>
                        <a:effectLst/>
                        <a:latin typeface="Arial"/>
                      </a:endParaRPr>
                    </a:p>
                  </a:txBody>
                  <a:tcPr marL="8152" marR="108000" marT="8152" marB="0" anchor="b">
                    <a:lnT w="12700" cap="flat" cmpd="sng" algn="ctr">
                      <a:noFill/>
                      <a:prstDash val="solid"/>
                      <a:round/>
                      <a:headEnd type="none" w="med" len="med"/>
                      <a:tailEnd type="none" w="med" len="med"/>
                    </a:lnT>
                    <a:noFill/>
                  </a:tcPr>
                </a:tc>
              </a:tr>
              <a:tr h="247174">
                <a:tc>
                  <a:txBody>
                    <a:bodyPr/>
                    <a:lstStyle/>
                    <a:p>
                      <a:pPr algn="l" fontAlgn="b"/>
                      <a:r>
                        <a:rPr lang="en-CA" sz="1400" u="none" strike="noStrike">
                          <a:effectLst/>
                        </a:rPr>
                        <a:t>Purchase of Common Shares for cancellation</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(156)</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(60)</a:t>
                      </a:r>
                      <a:endParaRPr lang="en-CA" sz="1400" b="0" i="0" u="none" strike="noStrike" dirty="0">
                        <a:solidFill>
                          <a:srgbClr val="000000"/>
                        </a:solidFill>
                        <a:effectLst/>
                        <a:latin typeface="Arial"/>
                      </a:endParaRPr>
                    </a:p>
                  </a:txBody>
                  <a:tcPr marL="8152" marR="108000" marT="8152" marB="0" anchor="b">
                    <a:noFill/>
                  </a:tcPr>
                </a:tc>
              </a:tr>
              <a:tr h="247174">
                <a:tc>
                  <a:txBody>
                    <a:bodyPr/>
                    <a:lstStyle/>
                    <a:p>
                      <a:pPr algn="l" fontAlgn="b"/>
                      <a:r>
                        <a:rPr lang="en-CA" sz="1400" u="none" strike="noStrike">
                          <a:effectLst/>
                        </a:rPr>
                        <a:t>Dividends paid to holders of equity shares</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(244)</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(263)</a:t>
                      </a:r>
                      <a:endParaRPr lang="en-CA" sz="1400" b="0" i="0" u="none" strike="noStrike" dirty="0">
                        <a:solidFill>
                          <a:srgbClr val="000000"/>
                        </a:solidFill>
                        <a:effectLst/>
                        <a:latin typeface="Arial"/>
                      </a:endParaRPr>
                    </a:p>
                  </a:txBody>
                  <a:tcPr marL="8152" marR="108000" marT="8152" marB="0" anchor="b">
                    <a:noFill/>
                  </a:tcPr>
                </a:tc>
              </a:tr>
              <a:tr h="247174">
                <a:tc>
                  <a:txBody>
                    <a:bodyPr/>
                    <a:lstStyle/>
                    <a:p>
                      <a:pPr algn="l" fontAlgn="b"/>
                      <a:r>
                        <a:rPr lang="en-CA" sz="1400" u="none" strike="noStrike" dirty="0">
                          <a:effectLst/>
                        </a:rPr>
                        <a:t>Real estate joint ventures</a:t>
                      </a:r>
                      <a:endParaRPr lang="en-CA" sz="1400" b="0" i="0" u="none" strike="noStrike" dirty="0">
                        <a:solidFill>
                          <a:srgbClr val="000000"/>
                        </a:solidFill>
                        <a:effectLst/>
                        <a:latin typeface="Arial"/>
                      </a:endParaRPr>
                    </a:p>
                  </a:txBody>
                  <a:tcPr marL="72000" marR="8152" marT="8152" marB="0" anchor="b">
                    <a:noFill/>
                  </a:tcPr>
                </a:tc>
                <a:tc>
                  <a:txBody>
                    <a:bodyPr/>
                    <a:lstStyle/>
                    <a:p>
                      <a:pPr algn="r" fontAlgn="b"/>
                      <a:r>
                        <a:rPr lang="en-CA" sz="1400" u="none" strike="noStrike">
                          <a:effectLst/>
                        </a:rPr>
                        <a:t>(7)</a:t>
                      </a:r>
                      <a:endParaRPr lang="en-CA" sz="1400" b="0" i="0" u="none" strike="noStrike">
                        <a:solidFill>
                          <a:srgbClr val="000000"/>
                        </a:solidFill>
                        <a:effectLst/>
                        <a:latin typeface="Arial"/>
                      </a:endParaRPr>
                    </a:p>
                  </a:txBody>
                  <a:tcPr marL="8152" marR="108000" marT="8152" marB="0" anchor="b">
                    <a:noFill/>
                  </a:tcPr>
                </a:tc>
                <a:tc>
                  <a:txBody>
                    <a:bodyPr/>
                    <a:lstStyle/>
                    <a:p>
                      <a:pPr algn="r" fontAlgn="b"/>
                      <a:r>
                        <a:rPr lang="en-CA" sz="1400" u="none" strike="noStrike" dirty="0">
                          <a:effectLst/>
                        </a:rPr>
                        <a:t>(12)</a:t>
                      </a:r>
                      <a:endParaRPr lang="en-CA" sz="1400" b="0" i="0" u="none" strike="noStrike" dirty="0">
                        <a:solidFill>
                          <a:srgbClr val="000000"/>
                        </a:solidFill>
                        <a:effectLst/>
                        <a:latin typeface="Arial"/>
                      </a:endParaRPr>
                    </a:p>
                  </a:txBody>
                  <a:tcPr marL="8152" marR="108000" marT="8152" marB="0" anchor="b">
                    <a:noFill/>
                  </a:tcPr>
                </a:tc>
              </a:tr>
              <a:tr h="274637">
                <a:tc>
                  <a:txBody>
                    <a:bodyPr/>
                    <a:lstStyle/>
                    <a:p>
                      <a:pPr algn="l" fontAlgn="b"/>
                      <a:r>
                        <a:rPr lang="en-CA" sz="1400" u="none" strike="noStrike">
                          <a:effectLst/>
                        </a:rPr>
                        <a:t>Working Capital and Other</a:t>
                      </a:r>
                      <a:endParaRPr lang="en-CA" sz="1400" b="0" i="0" u="none" strike="noStrike">
                        <a:solidFill>
                          <a:srgbClr val="000000"/>
                        </a:solidFill>
                        <a:effectLst/>
                        <a:latin typeface="Arial"/>
                      </a:endParaRPr>
                    </a:p>
                  </a:txBody>
                  <a:tcPr marL="72000" marR="8152" marT="8152" marB="0" anchor="b">
                    <a:noFill/>
                  </a:tcPr>
                </a:tc>
                <a:tc>
                  <a:txBody>
                    <a:bodyPr/>
                    <a:lstStyle/>
                    <a:p>
                      <a:pPr algn="r" fontAlgn="b"/>
                      <a:r>
                        <a:rPr lang="en-CA" sz="1400" u="none" strike="noStrike" dirty="0">
                          <a:effectLst/>
                        </a:rPr>
                        <a:t>(</a:t>
                      </a:r>
                      <a:r>
                        <a:rPr lang="en-CA" sz="1400" u="none" strike="noStrike" dirty="0" smtClean="0">
                          <a:effectLst/>
                        </a:rPr>
                        <a:t>179)</a:t>
                      </a:r>
                      <a:endParaRPr lang="en-CA" sz="1400" b="0" i="0" u="none" strike="noStrike" dirty="0">
                        <a:solidFill>
                          <a:srgbClr val="000000"/>
                        </a:solidFill>
                        <a:effectLst/>
                        <a:latin typeface="Arial"/>
                      </a:endParaRPr>
                    </a:p>
                  </a:txBody>
                  <a:tcPr marL="8152" marR="108000" marT="8152" marB="0" anchor="b">
                    <a:lnB w="12700" cap="flat" cmpd="sng" algn="ctr">
                      <a:solidFill>
                        <a:schemeClr val="tx2"/>
                      </a:solidFill>
                      <a:prstDash val="solid"/>
                      <a:round/>
                      <a:headEnd type="none" w="med" len="med"/>
                      <a:tailEnd type="none" w="med" len="med"/>
                    </a:lnB>
                    <a:noFill/>
                  </a:tcPr>
                </a:tc>
                <a:tc>
                  <a:txBody>
                    <a:bodyPr/>
                    <a:lstStyle/>
                    <a:p>
                      <a:pPr algn="r" fontAlgn="b"/>
                      <a:r>
                        <a:rPr lang="en-CA" sz="1400" u="none" strike="noStrike" dirty="0">
                          <a:effectLst/>
                        </a:rPr>
                        <a:t>(193)</a:t>
                      </a:r>
                      <a:endParaRPr lang="en-CA" sz="1400" b="0" i="0" u="none" strike="noStrike" dirty="0">
                        <a:solidFill>
                          <a:srgbClr val="000000"/>
                        </a:solidFill>
                        <a:effectLst/>
                        <a:latin typeface="Arial"/>
                      </a:endParaRPr>
                    </a:p>
                  </a:txBody>
                  <a:tcPr marL="8152" marR="108000" marT="8152" marB="0" anchor="b">
                    <a:lnB w="12700" cap="flat" cmpd="sng" algn="ctr">
                      <a:solidFill>
                        <a:schemeClr val="tx2"/>
                      </a:solidFill>
                      <a:prstDash val="solid"/>
                      <a:round/>
                      <a:headEnd type="none" w="med" len="med"/>
                      <a:tailEnd type="none" w="med" len="med"/>
                    </a:lnB>
                    <a:noFill/>
                  </a:tcPr>
                </a:tc>
              </a:tr>
              <a:tr h="311256">
                <a:tc>
                  <a:txBody>
                    <a:bodyPr/>
                    <a:lstStyle/>
                    <a:p>
                      <a:pPr algn="l" fontAlgn="b"/>
                      <a:r>
                        <a:rPr lang="en-CA" sz="1400" b="1" u="none" strike="noStrike">
                          <a:effectLst/>
                        </a:rPr>
                        <a:t>Funds available for debt redemption</a:t>
                      </a:r>
                      <a:endParaRPr lang="en-CA" sz="1400" b="1" i="0" u="none" strike="noStrike">
                        <a:solidFill>
                          <a:srgbClr val="000000"/>
                        </a:solidFill>
                        <a:effectLst/>
                        <a:latin typeface="Arial"/>
                      </a:endParaRPr>
                    </a:p>
                  </a:txBody>
                  <a:tcPr marL="72000" marR="8152" marT="8152" marB="0" anchor="b">
                    <a:noFill/>
                  </a:tcPr>
                </a:tc>
                <a:tc>
                  <a:txBody>
                    <a:bodyPr/>
                    <a:lstStyle/>
                    <a:p>
                      <a:pPr algn="r" fontAlgn="b"/>
                      <a:r>
                        <a:rPr lang="en-CA" sz="1400" b="1" u="none" strike="noStrike">
                          <a:effectLst/>
                        </a:rPr>
                        <a:t>(617)</a:t>
                      </a:r>
                      <a:endParaRPr lang="en-CA" sz="1400" b="1" i="0" u="none" strike="noStrike">
                        <a:solidFill>
                          <a:srgbClr val="000000"/>
                        </a:solidFill>
                        <a:effectLst/>
                        <a:latin typeface="Arial"/>
                      </a:endParaRPr>
                    </a:p>
                  </a:txBody>
                  <a:tcPr marL="8152" marR="108000" marT="8152" marB="0" anchor="b">
                    <a:lnT w="12700" cap="flat" cmpd="sng" algn="ctr">
                      <a:solidFill>
                        <a:schemeClr val="tx2"/>
                      </a:solidFill>
                      <a:prstDash val="solid"/>
                      <a:round/>
                      <a:headEnd type="none" w="med" len="med"/>
                      <a:tailEnd type="none" w="med" len="med"/>
                    </a:lnT>
                    <a:noFill/>
                  </a:tcPr>
                </a:tc>
                <a:tc>
                  <a:txBody>
                    <a:bodyPr/>
                    <a:lstStyle/>
                    <a:p>
                      <a:pPr algn="r" fontAlgn="b"/>
                      <a:r>
                        <a:rPr lang="en-CA" sz="1400" b="1" u="none" strike="noStrike" dirty="0">
                          <a:effectLst/>
                        </a:rPr>
                        <a:t>(420)</a:t>
                      </a:r>
                      <a:endParaRPr lang="en-CA" sz="1400" b="1" i="0" u="none" strike="noStrike" dirty="0">
                        <a:solidFill>
                          <a:srgbClr val="000000"/>
                        </a:solidFill>
                        <a:effectLst/>
                        <a:latin typeface="Arial"/>
                      </a:endParaRPr>
                    </a:p>
                  </a:txBody>
                  <a:tcPr marL="8152" marR="108000" marT="8152" marB="0" anchor="b">
                    <a:lnT w="12700" cap="flat" cmpd="sng" algn="ctr">
                      <a:solidFill>
                        <a:schemeClr val="tx2"/>
                      </a:solidFill>
                      <a:prstDash val="solid"/>
                      <a:round/>
                      <a:headEnd type="none" w="med" len="med"/>
                      <a:tailEnd type="none" w="med" len="med"/>
                    </a:lnT>
                    <a:noFill/>
                  </a:tcPr>
                </a:tc>
              </a:tr>
              <a:tr h="311256">
                <a:tc>
                  <a:txBody>
                    <a:bodyPr/>
                    <a:lstStyle/>
                    <a:p>
                      <a:pPr algn="l" fontAlgn="b"/>
                      <a:r>
                        <a:rPr lang="en-CA" sz="1400" b="0" u="none" strike="noStrike" dirty="0">
                          <a:effectLst/>
                        </a:rPr>
                        <a:t>Net issuance of debt</a:t>
                      </a:r>
                      <a:endParaRPr lang="en-CA" sz="1400" b="0" i="0" u="none" strike="noStrike" dirty="0">
                        <a:solidFill>
                          <a:srgbClr val="000000"/>
                        </a:solidFill>
                        <a:effectLst/>
                        <a:latin typeface="Arial"/>
                      </a:endParaRPr>
                    </a:p>
                  </a:txBody>
                  <a:tcPr marL="72000" marR="8152" marT="8152" marB="0" anchor="b">
                    <a:noFill/>
                  </a:tcPr>
                </a:tc>
                <a:tc>
                  <a:txBody>
                    <a:bodyPr/>
                    <a:lstStyle/>
                    <a:p>
                      <a:pPr algn="r" fontAlgn="b"/>
                      <a:r>
                        <a:rPr lang="en-CA" sz="1400" b="0" u="none" strike="noStrike" dirty="0">
                          <a:effectLst/>
                        </a:rPr>
                        <a:t>2,136</a:t>
                      </a:r>
                      <a:endParaRPr lang="en-CA" sz="1400" b="0" i="0" u="none" strike="noStrike" dirty="0">
                        <a:solidFill>
                          <a:srgbClr val="000000"/>
                        </a:solidFill>
                        <a:effectLst/>
                        <a:latin typeface="Arial"/>
                      </a:endParaRPr>
                    </a:p>
                  </a:txBody>
                  <a:tcPr marL="8152" marR="108000" marT="8152" marB="0" anchor="b">
                    <a:lnB w="12700" cap="flat" cmpd="sng" algn="ctr">
                      <a:solidFill>
                        <a:schemeClr val="tx2"/>
                      </a:solidFill>
                      <a:prstDash val="solid"/>
                      <a:round/>
                      <a:headEnd type="none" w="med" len="med"/>
                      <a:tailEnd type="none" w="med" len="med"/>
                    </a:lnB>
                    <a:noFill/>
                  </a:tcPr>
                </a:tc>
                <a:tc>
                  <a:txBody>
                    <a:bodyPr/>
                    <a:lstStyle/>
                    <a:p>
                      <a:pPr algn="r" fontAlgn="b"/>
                      <a:r>
                        <a:rPr lang="en-CA" sz="1400" b="0" u="none" strike="noStrike" dirty="0">
                          <a:effectLst/>
                        </a:rPr>
                        <a:t>675</a:t>
                      </a:r>
                      <a:endParaRPr lang="en-CA" sz="1400" b="0" i="0" u="none" strike="noStrike" dirty="0">
                        <a:solidFill>
                          <a:srgbClr val="000000"/>
                        </a:solidFill>
                        <a:effectLst/>
                        <a:latin typeface="Arial"/>
                      </a:endParaRPr>
                    </a:p>
                  </a:txBody>
                  <a:tcPr marL="8152" marR="108000" marT="8152" marB="0" anchor="b">
                    <a:lnB w="12700" cap="flat" cmpd="sng" algn="ctr">
                      <a:solidFill>
                        <a:schemeClr val="tx2"/>
                      </a:solidFill>
                      <a:prstDash val="solid"/>
                      <a:round/>
                      <a:headEnd type="none" w="med" len="med"/>
                      <a:tailEnd type="none" w="med" len="med"/>
                    </a:lnB>
                    <a:noFill/>
                  </a:tcPr>
                </a:tc>
              </a:tr>
              <a:tr h="311256">
                <a:tc>
                  <a:txBody>
                    <a:bodyPr/>
                    <a:lstStyle/>
                    <a:p>
                      <a:pPr algn="l" fontAlgn="b"/>
                      <a:r>
                        <a:rPr lang="en-CA" sz="1400" b="1" u="none" strike="noStrike" dirty="0">
                          <a:effectLst/>
                        </a:rPr>
                        <a:t>Increase in cash</a:t>
                      </a:r>
                      <a:endParaRPr lang="en-CA" sz="1400" b="1" i="0" u="none" strike="noStrike" dirty="0">
                        <a:solidFill>
                          <a:srgbClr val="000000"/>
                        </a:solidFill>
                        <a:effectLst/>
                        <a:latin typeface="Arial"/>
                      </a:endParaRPr>
                    </a:p>
                  </a:txBody>
                  <a:tcPr marL="72000" marR="8152" marT="8152" marB="0" anchor="b">
                    <a:noFill/>
                  </a:tcPr>
                </a:tc>
                <a:tc>
                  <a:txBody>
                    <a:bodyPr/>
                    <a:lstStyle/>
                    <a:p>
                      <a:pPr algn="r" fontAlgn="b"/>
                      <a:r>
                        <a:rPr lang="en-CA" sz="1400" b="1" u="none" strike="noStrike" dirty="0">
                          <a:effectLst/>
                        </a:rPr>
                        <a:t>1,519</a:t>
                      </a:r>
                      <a:endParaRPr lang="en-CA" sz="1400" b="1" i="0" u="none" strike="noStrike" dirty="0">
                        <a:solidFill>
                          <a:srgbClr val="000000"/>
                        </a:solidFill>
                        <a:effectLst/>
                        <a:latin typeface="Arial"/>
                      </a:endParaRPr>
                    </a:p>
                  </a:txBody>
                  <a:tcPr marL="8152" marR="108000" marT="8152"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CA" sz="1400" b="1" u="none" strike="noStrike" dirty="0">
                          <a:effectLst/>
                        </a:rPr>
                        <a:t>255</a:t>
                      </a:r>
                      <a:endParaRPr lang="en-CA" sz="1400" b="1" i="0" u="none" strike="noStrike" dirty="0">
                        <a:solidFill>
                          <a:srgbClr val="000000"/>
                        </a:solidFill>
                        <a:effectLst/>
                        <a:latin typeface="Arial"/>
                      </a:endParaRPr>
                    </a:p>
                  </a:txBody>
                  <a:tcPr marL="8152" marR="108000" marT="8152"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26236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Appendix - definitions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16</a:t>
            </a:fld>
            <a:endParaRPr lang="en-US" dirty="0"/>
          </a:p>
        </p:txBody>
      </p:sp>
      <p:sp>
        <p:nvSpPr>
          <p:cNvPr id="5" name="Content Placeholder 2"/>
          <p:cNvSpPr>
            <a:spLocks noGrp="1"/>
          </p:cNvSpPr>
          <p:nvPr>
            <p:ph idx="1"/>
          </p:nvPr>
        </p:nvSpPr>
        <p:spPr>
          <a:xfrm>
            <a:off x="381000" y="1219200"/>
            <a:ext cx="8458200" cy="5029200"/>
          </a:xfrm>
        </p:spPr>
        <p:txBody>
          <a:bodyPr/>
          <a:lstStyle/>
          <a:p>
            <a:pPr marL="342900" lvl="1" indent="-342900"/>
            <a:r>
              <a:rPr lang="en-US" sz="1900" dirty="0" smtClean="0">
                <a:solidFill>
                  <a:srgbClr val="49166D"/>
                </a:solidFill>
              </a:rPr>
              <a:t>EBITDA </a:t>
            </a:r>
            <a:r>
              <a:rPr lang="en-US" sz="1900" dirty="0">
                <a:solidFill>
                  <a:srgbClr val="49166D"/>
                </a:solidFill>
              </a:rPr>
              <a:t>does not have any standardized meaning prescribed by IFRS-IASB. We have issued guidance on and report EBITDA because it is a key measure used to evaluate performance at a consolidated level and the contribution of our two segments. For definition and explanation, see Section </a:t>
            </a:r>
            <a:r>
              <a:rPr lang="en-US" sz="1900" dirty="0" smtClean="0">
                <a:solidFill>
                  <a:srgbClr val="49166D"/>
                </a:solidFill>
              </a:rPr>
              <a:t>11.1 </a:t>
            </a:r>
            <a:r>
              <a:rPr lang="en-US" sz="1900" dirty="0">
                <a:solidFill>
                  <a:srgbClr val="49166D"/>
                </a:solidFill>
              </a:rPr>
              <a:t>in the </a:t>
            </a:r>
            <a:r>
              <a:rPr lang="en-US" sz="1900" dirty="0" smtClean="0">
                <a:solidFill>
                  <a:srgbClr val="49166D"/>
                </a:solidFill>
              </a:rPr>
              <a:t>2016 first quarter </a:t>
            </a:r>
            <a:r>
              <a:rPr lang="en-US" sz="1900" dirty="0">
                <a:solidFill>
                  <a:srgbClr val="49166D"/>
                </a:solidFill>
              </a:rPr>
              <a:t>Management’s </a:t>
            </a:r>
            <a:r>
              <a:rPr lang="en-US" sz="1900" dirty="0" smtClean="0">
                <a:solidFill>
                  <a:srgbClr val="49166D"/>
                </a:solidFill>
              </a:rPr>
              <a:t>discussion and analysis.</a:t>
            </a:r>
            <a:endParaRPr lang="en-US" sz="1900" dirty="0">
              <a:solidFill>
                <a:srgbClr val="49166D"/>
              </a:solidFill>
            </a:endParaRPr>
          </a:p>
          <a:p>
            <a:pPr marL="342900" lvl="1" indent="-342900"/>
            <a:r>
              <a:rPr lang="en-US" sz="1900" dirty="0">
                <a:solidFill>
                  <a:srgbClr val="49166D"/>
                </a:solidFill>
              </a:rPr>
              <a:t>Adjusted </a:t>
            </a:r>
            <a:r>
              <a:rPr lang="en-US" sz="1900" dirty="0" smtClean="0">
                <a:solidFill>
                  <a:srgbClr val="49166D"/>
                </a:solidFill>
              </a:rPr>
              <a:t>basic EPS does </a:t>
            </a:r>
            <a:r>
              <a:rPr lang="en-US" sz="1900" dirty="0">
                <a:solidFill>
                  <a:srgbClr val="49166D"/>
                </a:solidFill>
              </a:rPr>
              <a:t>not have any standardized meaning prescribed by IFRS-IASB. </a:t>
            </a:r>
            <a:r>
              <a:rPr lang="en-US" sz="1900" dirty="0" smtClean="0">
                <a:solidFill>
                  <a:srgbClr val="49166D"/>
                </a:solidFill>
              </a:rPr>
              <a:t>This term is </a:t>
            </a:r>
            <a:r>
              <a:rPr lang="en-US" sz="1900" dirty="0">
                <a:solidFill>
                  <a:srgbClr val="49166D"/>
                </a:solidFill>
              </a:rPr>
              <a:t>defined in this presentation as excluding (after income taxes</a:t>
            </a:r>
            <a:r>
              <a:rPr lang="en-US" sz="1900" dirty="0" smtClean="0">
                <a:solidFill>
                  <a:srgbClr val="49166D"/>
                </a:solidFill>
              </a:rPr>
              <a:t>), restructuring </a:t>
            </a:r>
            <a:r>
              <a:rPr lang="en-US" sz="1900" dirty="0">
                <a:solidFill>
                  <a:srgbClr val="49166D"/>
                </a:solidFill>
              </a:rPr>
              <a:t>and other </a:t>
            </a:r>
            <a:r>
              <a:rPr lang="en-US" sz="1900" dirty="0" smtClean="0">
                <a:solidFill>
                  <a:srgbClr val="49166D"/>
                </a:solidFill>
              </a:rPr>
              <a:t>costs. For </a:t>
            </a:r>
            <a:r>
              <a:rPr lang="en-US" sz="1900" dirty="0">
                <a:solidFill>
                  <a:srgbClr val="49166D"/>
                </a:solidFill>
              </a:rPr>
              <a:t>further analysis </a:t>
            </a:r>
            <a:r>
              <a:rPr lang="en-US" sz="1900" dirty="0" smtClean="0">
                <a:solidFill>
                  <a:srgbClr val="49166D"/>
                </a:solidFill>
              </a:rPr>
              <a:t>of </a:t>
            </a:r>
            <a:r>
              <a:rPr lang="en-US" sz="1900" dirty="0">
                <a:solidFill>
                  <a:srgbClr val="49166D"/>
                </a:solidFill>
              </a:rPr>
              <a:t>Adjusted basic EPS </a:t>
            </a:r>
            <a:r>
              <a:rPr lang="en-US" sz="1900" dirty="0" smtClean="0">
                <a:solidFill>
                  <a:srgbClr val="49166D"/>
                </a:solidFill>
              </a:rPr>
              <a:t>see </a:t>
            </a:r>
            <a:r>
              <a:rPr lang="en-US" sz="1900" dirty="0">
                <a:solidFill>
                  <a:srgbClr val="49166D"/>
                </a:solidFill>
              </a:rPr>
              <a:t>Section 1.3 in the 2016 first quarter Management’s discussion and analysis</a:t>
            </a:r>
            <a:r>
              <a:rPr lang="en-US" sz="1900" dirty="0" smtClean="0">
                <a:solidFill>
                  <a:srgbClr val="49166D"/>
                </a:solidFill>
              </a:rPr>
              <a:t>.</a:t>
            </a:r>
            <a:endParaRPr lang="en-CA" sz="1900" dirty="0">
              <a:solidFill>
                <a:srgbClr val="49166D"/>
              </a:solidFill>
            </a:endParaRPr>
          </a:p>
          <a:p>
            <a:pPr marL="342900" lvl="1" indent="-342900"/>
            <a:endParaRPr lang="en-US" sz="1900" dirty="0">
              <a:solidFill>
                <a:srgbClr val="49166D"/>
              </a:solidFill>
            </a:endParaRPr>
          </a:p>
          <a:p>
            <a:pPr marL="0" indent="0">
              <a:buClr>
                <a:schemeClr val="tx2"/>
              </a:buClr>
            </a:pPr>
            <a:endParaRPr lang="en-CA" sz="1900" dirty="0" smtClean="0">
              <a:solidFill>
                <a:srgbClr val="49166D"/>
              </a:solidFill>
            </a:endParaRPr>
          </a:p>
        </p:txBody>
      </p:sp>
    </p:spTree>
    <p:extLst>
      <p:ext uri="{BB962C8B-B14F-4D97-AF65-F5344CB8AC3E}">
        <p14:creationId xmlns:p14="http://schemas.microsoft.com/office/powerpoint/2010/main" val="128293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0598"/>
            <a:ext cx="8439148" cy="5029200"/>
          </a:xfrm>
        </p:spPr>
        <p:txBody>
          <a:bodyPr/>
          <a:lstStyle/>
          <a:p>
            <a:pPr marL="0" indent="0" algn="just">
              <a:lnSpc>
                <a:spcPct val="100000"/>
              </a:lnSpc>
              <a:spcBef>
                <a:spcPts val="0"/>
              </a:spcBef>
            </a:pPr>
            <a:r>
              <a:rPr lang="en-CA" sz="1300" dirty="0">
                <a:solidFill>
                  <a:srgbClr val="280069"/>
                </a:solidFill>
              </a:rPr>
              <a:t>Today's presentation and answers to questions </a:t>
            </a:r>
            <a:r>
              <a:rPr lang="en-US" sz="1300" dirty="0">
                <a:solidFill>
                  <a:srgbClr val="280069"/>
                </a:solidFill>
              </a:rPr>
              <a:t>contain statements about financial and operating performance of TELUS (the Company) and future events, including with respect to future dividend increases and normal course issuer bids through 2019, the 2016 annual targets and guidance, the proposed purchase of MTS by BCE and the transfer of a certain portion of MTS’ postpaid wireless subscribers and retail locations to TELUS (the “Transaction”) and the agreement between TELUS International and Baring Private Equity Asia (the “TI-Baring Transaction”) that are forward-looking. By their nature, forward-looking statements require the Company to make assumptions and predictions and are subject to inherent risks and uncertainties. There can be no assurance that the conditions to closing of the MTS-BCE transaction will be satisfied, including, without limitation, the relevant regulatory approvals or that the conditions to closing of the Transaction will be satisfied or that the associated benefits for TELUS shareholders and customers of the Transaction will be realized or that the Transaction will occur on the terms contemplated in this </a:t>
            </a:r>
            <a:r>
              <a:rPr lang="en-US" sz="1300" dirty="0" smtClean="0">
                <a:solidFill>
                  <a:srgbClr val="280069"/>
                </a:solidFill>
              </a:rPr>
              <a:t>presentation. </a:t>
            </a:r>
            <a:r>
              <a:rPr lang="en-US" sz="1300" dirty="0">
                <a:solidFill>
                  <a:srgbClr val="280069"/>
                </a:solidFill>
              </a:rPr>
              <a:t>Furthermore, there can be no assurance that the conditions to closing of the TI-Baring Transaction will be satisfied, that the associated benefits of the transaction for TELUS shareholders and customers will be realized or that growth plans for TELUS International will be realized. There is significant risk that the forward-looking statements will not prove to be accurate. The forward-looking statements contained in this presentation </a:t>
            </a:r>
            <a:r>
              <a:rPr lang="en-US" sz="1300" dirty="0" smtClean="0">
                <a:solidFill>
                  <a:srgbClr val="280069"/>
                </a:solidFill>
              </a:rPr>
              <a:t>describe our </a:t>
            </a:r>
            <a:r>
              <a:rPr lang="en-US" sz="1300" dirty="0">
                <a:solidFill>
                  <a:srgbClr val="280069"/>
                </a:solidFill>
              </a:rPr>
              <a:t>expectations at the date of this presentation and, accordingly, are subject to change after such date. Readers </a:t>
            </a:r>
            <a:r>
              <a:rPr lang="en-US" sz="1300" dirty="0" smtClean="0">
                <a:solidFill>
                  <a:srgbClr val="280069"/>
                </a:solidFill>
              </a:rPr>
              <a:t>and listeners are </a:t>
            </a:r>
            <a:r>
              <a:rPr lang="en-US" sz="1300" dirty="0">
                <a:solidFill>
                  <a:srgbClr val="280069"/>
                </a:solidFill>
              </a:rPr>
              <a:t>cautioned not to place undue reliance on forward-looking statements as a number of factors could cause actual future performance and events to differ materially from those expressed in the forward-looking statements. Accordingly, this presentation is subject to the disclaimer and qualified by the assumptions (including assumptions for the 2016 annual targets and guidance, semi-annual dividend increases through 2019 and our ability to sustain and complete our multi-year share purchase program through 2019), qualifications and risk factors referred to in the first quarter Management’s discussion and analysis and in the 2015 annual report, and in other TELUS public disclosure documents and filings with securities commissions in Canada (on SEDAR at sedar.com) and in the United States (on EDGAR at sec.gov). Except as required by law, TELUS disclaims any intention or obligation to update or revise forward-looking statements, and reserves the right to change, at any time at its sole discretion, its current practice of updating annual targets and guidance. </a:t>
            </a:r>
            <a:endParaRPr lang="en-CA" sz="1300" dirty="0">
              <a:solidFill>
                <a:srgbClr val="280069"/>
              </a:solidFill>
            </a:endParaRP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2</a:t>
            </a:fld>
            <a:endParaRPr lang="en-US" dirty="0"/>
          </a:p>
        </p:txBody>
      </p:sp>
      <p:sp>
        <p:nvSpPr>
          <p:cNvPr id="5" name="Title 4"/>
          <p:cNvSpPr>
            <a:spLocks noGrp="1"/>
          </p:cNvSpPr>
          <p:nvPr>
            <p:ph type="title"/>
          </p:nvPr>
        </p:nvSpPr>
        <p:spPr>
          <a:xfrm>
            <a:off x="0" y="1"/>
            <a:ext cx="9144000" cy="914399"/>
          </a:xfrm>
        </p:spPr>
        <p:txBody>
          <a:bodyPr/>
          <a:lstStyle/>
          <a:p>
            <a:r>
              <a:rPr lang="en-CA" dirty="0" smtClean="0">
                <a:solidFill>
                  <a:srgbClr val="49166D"/>
                </a:solidFill>
              </a:rPr>
              <a:t>Forward looking statement</a:t>
            </a:r>
            <a:endParaRPr lang="en-CA" dirty="0">
              <a:solidFill>
                <a:srgbClr val="49166D"/>
              </a:solidFill>
            </a:endParaRPr>
          </a:p>
        </p:txBody>
      </p:sp>
    </p:spTree>
    <p:extLst>
      <p:ext uri="{BB962C8B-B14F-4D97-AF65-F5344CB8AC3E}">
        <p14:creationId xmlns:p14="http://schemas.microsoft.com/office/powerpoint/2010/main" val="174559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733800"/>
          </a:xfrm>
        </p:spPr>
        <p:txBody>
          <a:bodyPr/>
          <a:lstStyle/>
          <a:p>
            <a:pPr marL="342900" indent="-342900">
              <a:lnSpc>
                <a:spcPct val="100000"/>
              </a:lnSpc>
              <a:spcBef>
                <a:spcPts val="1200"/>
              </a:spcBef>
              <a:spcAft>
                <a:spcPts val="1200"/>
              </a:spcAft>
              <a:buClr>
                <a:schemeClr val="tx2"/>
              </a:buClr>
              <a:buFont typeface="Arial"/>
              <a:buChar char="•"/>
            </a:pPr>
            <a:r>
              <a:rPr lang="en-US" sz="2400" dirty="0" smtClean="0">
                <a:solidFill>
                  <a:srgbClr val="49166D"/>
                </a:solidFill>
              </a:rPr>
              <a:t>Returning </a:t>
            </a:r>
            <a:r>
              <a:rPr lang="en-US" sz="2400" dirty="0">
                <a:solidFill>
                  <a:srgbClr val="49166D"/>
                </a:solidFill>
              </a:rPr>
              <a:t>significant capital to our shareholders </a:t>
            </a:r>
            <a:endParaRPr lang="en-US" sz="2400" dirty="0" smtClean="0">
              <a:solidFill>
                <a:srgbClr val="49166D"/>
              </a:solidFill>
            </a:endParaRPr>
          </a:p>
          <a:p>
            <a:pPr marL="342900" indent="-342900">
              <a:lnSpc>
                <a:spcPct val="100000"/>
              </a:lnSpc>
              <a:spcBef>
                <a:spcPts val="1200"/>
              </a:spcBef>
              <a:spcAft>
                <a:spcPts val="1200"/>
              </a:spcAft>
              <a:buClr>
                <a:schemeClr val="tx2"/>
              </a:buClr>
              <a:buFont typeface="Arial"/>
              <a:buChar char="•"/>
            </a:pPr>
            <a:r>
              <a:rPr lang="en-US" sz="2400" dirty="0">
                <a:solidFill>
                  <a:srgbClr val="49166D"/>
                </a:solidFill>
              </a:rPr>
              <a:t>Extending shareholder friendly initiatives through </a:t>
            </a:r>
            <a:r>
              <a:rPr lang="en-US" sz="2400" dirty="0" smtClean="0">
                <a:solidFill>
                  <a:srgbClr val="49166D"/>
                </a:solidFill>
              </a:rPr>
              <a:t>2019</a:t>
            </a:r>
            <a:endParaRPr lang="en-US" sz="2400" dirty="0">
              <a:solidFill>
                <a:srgbClr val="49166D"/>
              </a:solidFill>
            </a:endParaRPr>
          </a:p>
          <a:p>
            <a:pPr marL="342900" indent="-342900">
              <a:lnSpc>
                <a:spcPct val="100000"/>
              </a:lnSpc>
              <a:spcBef>
                <a:spcPts val="1200"/>
              </a:spcBef>
              <a:spcAft>
                <a:spcPts val="1200"/>
              </a:spcAft>
              <a:buClr>
                <a:schemeClr val="tx2"/>
              </a:buClr>
              <a:buFont typeface="Arial"/>
              <a:buChar char="•"/>
            </a:pPr>
            <a:r>
              <a:rPr lang="en-CA" sz="2400" dirty="0">
                <a:solidFill>
                  <a:srgbClr val="49166D"/>
                </a:solidFill>
              </a:rPr>
              <a:t>Fueling TELUS International’s future success</a:t>
            </a:r>
          </a:p>
          <a:p>
            <a:pPr marL="342900" indent="-342900">
              <a:lnSpc>
                <a:spcPct val="100000"/>
              </a:lnSpc>
              <a:spcBef>
                <a:spcPts val="1200"/>
              </a:spcBef>
              <a:spcAft>
                <a:spcPts val="1200"/>
              </a:spcAft>
              <a:buClr>
                <a:schemeClr val="tx2"/>
              </a:buClr>
              <a:buFont typeface="Arial"/>
              <a:buChar char="•"/>
            </a:pPr>
            <a:r>
              <a:rPr lang="en-US" sz="2400" dirty="0">
                <a:solidFill>
                  <a:srgbClr val="49166D"/>
                </a:solidFill>
              </a:rPr>
              <a:t>Investing for sustainable long-term </a:t>
            </a:r>
            <a:r>
              <a:rPr lang="en-US" sz="2400" dirty="0" smtClean="0">
                <a:solidFill>
                  <a:srgbClr val="49166D"/>
                </a:solidFill>
              </a:rPr>
              <a:t>future growth</a:t>
            </a: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3</a:t>
            </a:fld>
            <a:endParaRPr lang="en-US" dirty="0"/>
          </a:p>
        </p:txBody>
      </p:sp>
      <p:sp>
        <p:nvSpPr>
          <p:cNvPr id="10" name="Title 1"/>
          <p:cNvSpPr>
            <a:spLocks noGrp="1"/>
          </p:cNvSpPr>
          <p:nvPr>
            <p:ph type="title"/>
          </p:nvPr>
        </p:nvSpPr>
        <p:spPr>
          <a:xfrm>
            <a:off x="0" y="1"/>
            <a:ext cx="9144000" cy="914399"/>
          </a:xfrm>
        </p:spPr>
        <p:txBody>
          <a:bodyPr/>
          <a:lstStyle/>
          <a:p>
            <a:r>
              <a:rPr lang="en-US" dirty="0" smtClean="0"/>
              <a:t>Delivering solid results by maintaining</a:t>
            </a:r>
            <a:br>
              <a:rPr lang="en-US" dirty="0" smtClean="0"/>
            </a:br>
            <a:r>
              <a:rPr lang="en-US" dirty="0" smtClean="0"/>
              <a:t>focus on consistent and winning strategy</a:t>
            </a:r>
            <a:endParaRPr lang="en-US" dirty="0"/>
          </a:p>
        </p:txBody>
      </p:sp>
    </p:spTree>
    <p:extLst>
      <p:ext uri="{BB962C8B-B14F-4D97-AF65-F5344CB8AC3E}">
        <p14:creationId xmlns:p14="http://schemas.microsoft.com/office/powerpoint/2010/main" val="3850556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Returning significant cash to shareholders</a:t>
            </a:r>
            <a:endParaRPr lang="en-CA" dirty="0"/>
          </a:p>
        </p:txBody>
      </p:sp>
      <p:sp>
        <p:nvSpPr>
          <p:cNvPr id="3" name="Content Placeholder 2"/>
          <p:cNvSpPr>
            <a:spLocks noGrp="1"/>
          </p:cNvSpPr>
          <p:nvPr>
            <p:ph idx="1"/>
          </p:nvPr>
        </p:nvSpPr>
        <p:spPr>
          <a:xfrm>
            <a:off x="304800" y="1434643"/>
            <a:ext cx="6844147" cy="4395787"/>
          </a:xfrm>
        </p:spPr>
        <p:txBody>
          <a:bodyPr/>
          <a:lstStyle/>
          <a:p>
            <a:pPr marL="0" lvl="1" indent="0">
              <a:spcBef>
                <a:spcPts val="600"/>
              </a:spcBef>
              <a:buClr>
                <a:srgbClr val="7AB800"/>
              </a:buClr>
              <a:buNone/>
            </a:pPr>
            <a:r>
              <a:rPr lang="en-US" sz="1700" b="1" u="sng" dirty="0" smtClean="0">
                <a:solidFill>
                  <a:srgbClr val="49166D"/>
                </a:solidFill>
              </a:rPr>
              <a:t>2011 through Q1-2016</a:t>
            </a:r>
            <a:endParaRPr lang="en-US" sz="1700" u="sng" dirty="0">
              <a:solidFill>
                <a:srgbClr val="49166D"/>
              </a:solidFill>
            </a:endParaRPr>
          </a:p>
          <a:p>
            <a:pPr marL="276225" lvl="1" indent="-276225">
              <a:spcBef>
                <a:spcPts val="600"/>
              </a:spcBef>
              <a:buClr>
                <a:srgbClr val="66CC00"/>
              </a:buClr>
            </a:pPr>
            <a:r>
              <a:rPr lang="en-US" sz="1700" dirty="0" smtClean="0">
                <a:solidFill>
                  <a:srgbClr val="49166D"/>
                </a:solidFill>
              </a:rPr>
              <a:t>11 dividend increases to $1.84 annualized, up 75% since 2011</a:t>
            </a:r>
          </a:p>
          <a:p>
            <a:pPr marL="276225" lvl="1" indent="-276225">
              <a:spcBef>
                <a:spcPts val="600"/>
              </a:spcBef>
              <a:buClr>
                <a:srgbClr val="66CC00"/>
              </a:buClr>
            </a:pPr>
            <a:r>
              <a:rPr lang="en-US" sz="1700" dirty="0" smtClean="0">
                <a:solidFill>
                  <a:srgbClr val="49166D"/>
                </a:solidFill>
              </a:rPr>
              <a:t>Purchased 64 million </a:t>
            </a:r>
            <a:r>
              <a:rPr lang="en-US" sz="1700" dirty="0">
                <a:solidFill>
                  <a:srgbClr val="49166D"/>
                </a:solidFill>
              </a:rPr>
              <a:t>shares for </a:t>
            </a:r>
            <a:r>
              <a:rPr lang="en-US" sz="1700" dirty="0" smtClean="0">
                <a:solidFill>
                  <a:srgbClr val="49166D"/>
                </a:solidFill>
              </a:rPr>
              <a:t>$2.3 billion</a:t>
            </a:r>
            <a:endParaRPr lang="en-US" sz="1700" dirty="0">
              <a:solidFill>
                <a:srgbClr val="49166D"/>
              </a:solidFill>
            </a:endParaRPr>
          </a:p>
          <a:p>
            <a:pPr marL="276225" lvl="1" indent="-276225">
              <a:spcBef>
                <a:spcPts val="600"/>
              </a:spcBef>
              <a:buClr>
                <a:srgbClr val="66CC00"/>
              </a:buClr>
            </a:pPr>
            <a:r>
              <a:rPr lang="en-US" sz="1700" dirty="0" smtClean="0">
                <a:solidFill>
                  <a:srgbClr val="49166D"/>
                </a:solidFill>
              </a:rPr>
              <a:t>$200 million remaining under 2016 NCIB at end of April 2016</a:t>
            </a:r>
          </a:p>
          <a:p>
            <a:pPr marL="0" lvl="1" indent="0">
              <a:spcBef>
                <a:spcPts val="600"/>
              </a:spcBef>
              <a:buClr>
                <a:srgbClr val="7AB800"/>
              </a:buClr>
              <a:buNone/>
            </a:pPr>
            <a:r>
              <a:rPr lang="en-US" sz="1700" b="1" u="sng" dirty="0" smtClean="0">
                <a:solidFill>
                  <a:srgbClr val="49166D"/>
                </a:solidFill>
              </a:rPr>
              <a:t>Since </a:t>
            </a:r>
            <a:r>
              <a:rPr lang="en-US" sz="1700" b="1" u="sng" dirty="0">
                <a:solidFill>
                  <a:srgbClr val="49166D"/>
                </a:solidFill>
              </a:rPr>
              <a:t>2004</a:t>
            </a:r>
          </a:p>
          <a:p>
            <a:pPr marL="276225" lvl="1" indent="-276225">
              <a:spcBef>
                <a:spcPts val="600"/>
              </a:spcBef>
              <a:buClr>
                <a:srgbClr val="66CC00"/>
              </a:buClr>
            </a:pPr>
            <a:r>
              <a:rPr lang="en-US" sz="1700" dirty="0" smtClean="0">
                <a:solidFill>
                  <a:srgbClr val="49166D"/>
                </a:solidFill>
              </a:rPr>
              <a:t>18 </a:t>
            </a:r>
            <a:r>
              <a:rPr lang="en-US" sz="1700" dirty="0">
                <a:solidFill>
                  <a:srgbClr val="49166D"/>
                </a:solidFill>
              </a:rPr>
              <a:t>dividend increases from 2004 through </a:t>
            </a:r>
            <a:r>
              <a:rPr lang="en-US" sz="1700" dirty="0" smtClean="0">
                <a:solidFill>
                  <a:srgbClr val="49166D"/>
                </a:solidFill>
              </a:rPr>
              <a:t>Q1-2016</a:t>
            </a:r>
            <a:endParaRPr lang="en-US" sz="1700" dirty="0">
              <a:solidFill>
                <a:srgbClr val="49166D"/>
              </a:solidFill>
            </a:endParaRPr>
          </a:p>
          <a:p>
            <a:pPr marL="276225" lvl="1" indent="-276225">
              <a:spcBef>
                <a:spcPts val="600"/>
              </a:spcBef>
              <a:buClr>
                <a:srgbClr val="66CC00"/>
              </a:buClr>
            </a:pPr>
            <a:r>
              <a:rPr lang="en-US" sz="1700" dirty="0">
                <a:solidFill>
                  <a:srgbClr val="49166D"/>
                </a:solidFill>
              </a:rPr>
              <a:t>Purchased </a:t>
            </a:r>
            <a:r>
              <a:rPr lang="en-US" sz="1700" dirty="0" smtClean="0">
                <a:solidFill>
                  <a:srgbClr val="49166D"/>
                </a:solidFill>
              </a:rPr>
              <a:t>183 </a:t>
            </a:r>
            <a:r>
              <a:rPr lang="en-US" sz="1700" dirty="0">
                <a:solidFill>
                  <a:srgbClr val="49166D"/>
                </a:solidFill>
              </a:rPr>
              <a:t>million shares </a:t>
            </a:r>
            <a:r>
              <a:rPr lang="en-US" sz="1700" dirty="0" smtClean="0">
                <a:solidFill>
                  <a:srgbClr val="49166D"/>
                </a:solidFill>
              </a:rPr>
              <a:t>for $5.1 billion</a:t>
            </a:r>
            <a:endParaRPr lang="en-US" sz="1700" dirty="0">
              <a:solidFill>
                <a:srgbClr val="49166D"/>
              </a:solidFill>
            </a:endParaRPr>
          </a:p>
          <a:p>
            <a:pPr marL="276225" lvl="1" indent="-276225">
              <a:spcBef>
                <a:spcPts val="600"/>
              </a:spcBef>
              <a:buClr>
                <a:srgbClr val="66CC00"/>
              </a:buClr>
            </a:pPr>
            <a:r>
              <a:rPr lang="en-US" sz="1700" dirty="0">
                <a:solidFill>
                  <a:srgbClr val="49166D"/>
                </a:solidFill>
              </a:rPr>
              <a:t>Returned </a:t>
            </a:r>
            <a:r>
              <a:rPr lang="en-US" sz="1700" dirty="0" smtClean="0">
                <a:solidFill>
                  <a:srgbClr val="49166D"/>
                </a:solidFill>
              </a:rPr>
              <a:t>$13 </a:t>
            </a:r>
            <a:r>
              <a:rPr lang="en-US" sz="1700" dirty="0">
                <a:solidFill>
                  <a:srgbClr val="49166D"/>
                </a:solidFill>
              </a:rPr>
              <a:t>billion or </a:t>
            </a:r>
            <a:r>
              <a:rPr lang="en-US" sz="1700" dirty="0" smtClean="0">
                <a:solidFill>
                  <a:srgbClr val="49166D"/>
                </a:solidFill>
              </a:rPr>
              <a:t>nearly $22 </a:t>
            </a:r>
            <a:r>
              <a:rPr lang="en-US" sz="1700" dirty="0">
                <a:solidFill>
                  <a:srgbClr val="49166D"/>
                </a:solidFill>
              </a:rPr>
              <a:t>per share</a:t>
            </a:r>
          </a:p>
          <a:p>
            <a:endParaRPr lang="en-CA" sz="1700" dirty="0">
              <a:solidFill>
                <a:srgbClr val="49166D"/>
              </a:solidFill>
            </a:endParaRP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4</a:t>
            </a:fld>
            <a:endParaRPr lang="en-US" dirty="0"/>
          </a:p>
        </p:txBody>
      </p:sp>
      <p:sp>
        <p:nvSpPr>
          <p:cNvPr id="5" name="Rectangle 4"/>
          <p:cNvSpPr/>
          <p:nvPr/>
        </p:nvSpPr>
        <p:spPr bwMode="auto">
          <a:xfrm>
            <a:off x="7097989" y="2031087"/>
            <a:ext cx="720000" cy="973155"/>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solidFill>
                <a:schemeClr val="bg1"/>
              </a:solidFill>
              <a:ea typeface="MS PGothic"/>
            </a:endParaRPr>
          </a:p>
        </p:txBody>
      </p:sp>
      <p:sp>
        <p:nvSpPr>
          <p:cNvPr id="6" name="Rectangle 5"/>
          <p:cNvSpPr/>
          <p:nvPr/>
        </p:nvSpPr>
        <p:spPr bwMode="auto">
          <a:xfrm>
            <a:off x="7097989" y="3004242"/>
            <a:ext cx="720000" cy="1641251"/>
          </a:xfrm>
          <a:prstGeom prst="rect">
            <a:avLst/>
          </a:prstGeom>
          <a:solidFill>
            <a:srgbClr val="280069"/>
          </a:solidFill>
          <a:ln w="12700" algn="ctr">
            <a:noFill/>
            <a:miter lim="800000"/>
            <a:headEnd/>
            <a:tailEnd/>
          </a:ln>
        </p:spPr>
        <p:txBody>
          <a:bodyPr lIns="91435" tIns="45718" rIns="91435" bIns="45718"/>
          <a:lstStyle/>
          <a:p>
            <a:endParaRPr lang="en-CA" b="1" dirty="0">
              <a:solidFill>
                <a:srgbClr val="49166D"/>
              </a:solidFill>
            </a:endParaRPr>
          </a:p>
        </p:txBody>
      </p:sp>
      <p:sp>
        <p:nvSpPr>
          <p:cNvPr id="7" name="TextBox 6"/>
          <p:cNvSpPr txBox="1"/>
          <p:nvPr/>
        </p:nvSpPr>
        <p:spPr>
          <a:xfrm>
            <a:off x="7643710" y="2209800"/>
            <a:ext cx="1752600" cy="646331"/>
          </a:xfrm>
          <a:prstGeom prst="rect">
            <a:avLst/>
          </a:prstGeom>
          <a:noFill/>
        </p:spPr>
        <p:txBody>
          <a:bodyPr wrap="square" rtlCol="0">
            <a:spAutoFit/>
          </a:bodyPr>
          <a:lstStyle/>
          <a:p>
            <a:pPr algn="ctr" eaLnBrk="0" fontAlgn="base" hangingPunct="0">
              <a:spcBef>
                <a:spcPct val="0"/>
              </a:spcBef>
              <a:spcAft>
                <a:spcPct val="0"/>
              </a:spcAft>
            </a:pPr>
            <a:r>
              <a:rPr lang="en-CA" sz="1800" dirty="0">
                <a:solidFill>
                  <a:srgbClr val="49166D"/>
                </a:solidFill>
              </a:rPr>
              <a:t>Share P</a:t>
            </a:r>
            <a:r>
              <a:rPr lang="en-CA" sz="1800" dirty="0" smtClean="0">
                <a:solidFill>
                  <a:srgbClr val="49166D"/>
                </a:solidFill>
              </a:rPr>
              <a:t>urchases</a:t>
            </a:r>
            <a:endParaRPr lang="en-CA" sz="1800" dirty="0">
              <a:solidFill>
                <a:srgbClr val="49166D"/>
              </a:solidFill>
            </a:endParaRPr>
          </a:p>
        </p:txBody>
      </p:sp>
      <p:sp>
        <p:nvSpPr>
          <p:cNvPr id="8" name="TextBox 7"/>
          <p:cNvSpPr txBox="1"/>
          <p:nvPr/>
        </p:nvSpPr>
        <p:spPr>
          <a:xfrm>
            <a:off x="7611311" y="3703209"/>
            <a:ext cx="1806124" cy="369332"/>
          </a:xfrm>
          <a:prstGeom prst="rect">
            <a:avLst/>
          </a:prstGeom>
          <a:noFill/>
        </p:spPr>
        <p:txBody>
          <a:bodyPr wrap="square" rtlCol="0">
            <a:spAutoFit/>
          </a:bodyPr>
          <a:lstStyle/>
          <a:p>
            <a:pPr algn="ctr" eaLnBrk="0" fontAlgn="base" hangingPunct="0">
              <a:spcBef>
                <a:spcPct val="0"/>
              </a:spcBef>
              <a:spcAft>
                <a:spcPct val="0"/>
              </a:spcAft>
            </a:pPr>
            <a:r>
              <a:rPr lang="en-CA" sz="1800" dirty="0">
                <a:solidFill>
                  <a:srgbClr val="49166D"/>
                </a:solidFill>
              </a:rPr>
              <a:t>Dividends</a:t>
            </a:r>
          </a:p>
        </p:txBody>
      </p:sp>
      <p:sp>
        <p:nvSpPr>
          <p:cNvPr id="9" name="TextBox 8"/>
          <p:cNvSpPr txBox="1"/>
          <p:nvPr/>
        </p:nvSpPr>
        <p:spPr>
          <a:xfrm>
            <a:off x="6781800" y="1600200"/>
            <a:ext cx="1371600" cy="430887"/>
          </a:xfrm>
          <a:prstGeom prst="rect">
            <a:avLst/>
          </a:prstGeom>
          <a:noFill/>
        </p:spPr>
        <p:txBody>
          <a:bodyPr wrap="square" rtlCol="0">
            <a:spAutoFit/>
          </a:bodyPr>
          <a:lstStyle/>
          <a:p>
            <a:pPr algn="ctr" eaLnBrk="0" fontAlgn="base" hangingPunct="0">
              <a:spcBef>
                <a:spcPct val="0"/>
              </a:spcBef>
              <a:spcAft>
                <a:spcPct val="0"/>
              </a:spcAft>
            </a:pPr>
            <a:r>
              <a:rPr lang="en-CA" sz="2200" dirty="0" smtClean="0">
                <a:solidFill>
                  <a:srgbClr val="49166D"/>
                </a:solidFill>
              </a:rPr>
              <a:t>13.0</a:t>
            </a:r>
            <a:endParaRPr lang="en-CA" sz="2200" dirty="0">
              <a:solidFill>
                <a:srgbClr val="49166D"/>
              </a:solidFill>
            </a:endParaRPr>
          </a:p>
        </p:txBody>
      </p:sp>
      <p:sp>
        <p:nvSpPr>
          <p:cNvPr id="10" name="Rectangle 32"/>
          <p:cNvSpPr>
            <a:spLocks noChangeArrowheads="1"/>
          </p:cNvSpPr>
          <p:nvPr/>
        </p:nvSpPr>
        <p:spPr bwMode="auto">
          <a:xfrm>
            <a:off x="7280056" y="3637922"/>
            <a:ext cx="355867"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chemeClr val="bg1"/>
                </a:solidFill>
              </a:rPr>
              <a:t>7.9</a:t>
            </a:r>
            <a:endParaRPr lang="en-US" sz="2000" dirty="0">
              <a:solidFill>
                <a:schemeClr val="bg1"/>
              </a:solidFill>
            </a:endParaRPr>
          </a:p>
        </p:txBody>
      </p:sp>
      <p:sp>
        <p:nvSpPr>
          <p:cNvPr id="11" name="Rectangle 38"/>
          <p:cNvSpPr>
            <a:spLocks noChangeArrowheads="1"/>
          </p:cNvSpPr>
          <p:nvPr/>
        </p:nvSpPr>
        <p:spPr bwMode="auto">
          <a:xfrm>
            <a:off x="6825803" y="2362200"/>
            <a:ext cx="129888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smtClean="0">
                <a:solidFill>
                  <a:schemeClr val="bg1"/>
                </a:solidFill>
              </a:rPr>
              <a:t>5.1</a:t>
            </a:r>
            <a:endParaRPr lang="en-US" sz="2000" dirty="0">
              <a:solidFill>
                <a:schemeClr val="bg1"/>
              </a:solidFill>
            </a:endParaRPr>
          </a:p>
        </p:txBody>
      </p:sp>
      <p:sp>
        <p:nvSpPr>
          <p:cNvPr id="12" name="Line 14"/>
          <p:cNvSpPr>
            <a:spLocks noChangeShapeType="1"/>
          </p:cNvSpPr>
          <p:nvPr/>
        </p:nvSpPr>
        <p:spPr bwMode="auto">
          <a:xfrm>
            <a:off x="7004983" y="4645493"/>
            <a:ext cx="914400" cy="0"/>
          </a:xfrm>
          <a:prstGeom prst="line">
            <a:avLst/>
          </a:prstGeom>
          <a:noFill/>
          <a:ln w="25400">
            <a:solidFill>
              <a:schemeClr val="tx1"/>
            </a:solidFill>
            <a:round/>
            <a:headEnd/>
            <a:tailEnd/>
          </a:ln>
        </p:spPr>
        <p:txBody>
          <a:bodyPr/>
          <a:lstStyle/>
          <a:p>
            <a:pPr algn="r" eaLnBrk="0" fontAlgn="base" hangingPunct="0">
              <a:spcBef>
                <a:spcPct val="0"/>
              </a:spcBef>
              <a:spcAft>
                <a:spcPct val="0"/>
              </a:spcAft>
            </a:pPr>
            <a:endParaRPr lang="en-CA" sz="2400" dirty="0">
              <a:solidFill>
                <a:srgbClr val="49166D"/>
              </a:solidFill>
            </a:endParaRPr>
          </a:p>
        </p:txBody>
      </p:sp>
      <p:sp>
        <p:nvSpPr>
          <p:cNvPr id="13" name="Rectangle 46"/>
          <p:cNvSpPr>
            <a:spLocks noChangeArrowheads="1"/>
          </p:cNvSpPr>
          <p:nvPr/>
        </p:nvSpPr>
        <p:spPr bwMode="auto">
          <a:xfrm>
            <a:off x="6553200" y="4680217"/>
            <a:ext cx="1921818"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dirty="0">
                <a:solidFill>
                  <a:srgbClr val="49166D"/>
                </a:solidFill>
              </a:rPr>
              <a:t>2004 – </a:t>
            </a:r>
            <a:r>
              <a:rPr lang="en-US" sz="2000" dirty="0" smtClean="0">
                <a:solidFill>
                  <a:srgbClr val="49166D"/>
                </a:solidFill>
              </a:rPr>
              <a:t>2016</a:t>
            </a:r>
            <a:endParaRPr lang="en-US" sz="2000" dirty="0">
              <a:solidFill>
                <a:srgbClr val="49166D"/>
              </a:solidFill>
            </a:endParaRPr>
          </a:p>
          <a:p>
            <a:pPr algn="ctr" fontAlgn="base">
              <a:spcBef>
                <a:spcPct val="0"/>
              </a:spcBef>
              <a:spcAft>
                <a:spcPct val="0"/>
              </a:spcAft>
            </a:pPr>
            <a:r>
              <a:rPr lang="en-US" sz="2000" dirty="0">
                <a:solidFill>
                  <a:srgbClr val="49166D"/>
                </a:solidFill>
              </a:rPr>
              <a:t> </a:t>
            </a:r>
            <a:r>
              <a:rPr lang="en-CA" sz="2000" dirty="0" smtClean="0">
                <a:solidFill>
                  <a:srgbClr val="49166D"/>
                </a:solidFill>
              </a:rPr>
              <a:t>Cumulative</a:t>
            </a:r>
            <a:endParaRPr lang="en-CA" sz="2000" dirty="0">
              <a:solidFill>
                <a:srgbClr val="49166D"/>
              </a:solidFill>
            </a:endParaRPr>
          </a:p>
        </p:txBody>
      </p:sp>
      <p:sp>
        <p:nvSpPr>
          <p:cNvPr id="14" name="TextBox 13"/>
          <p:cNvSpPr txBox="1"/>
          <p:nvPr/>
        </p:nvSpPr>
        <p:spPr>
          <a:xfrm>
            <a:off x="6777753" y="1219200"/>
            <a:ext cx="1371600" cy="430887"/>
          </a:xfrm>
          <a:prstGeom prst="rect">
            <a:avLst/>
          </a:prstGeom>
          <a:noFill/>
        </p:spPr>
        <p:txBody>
          <a:bodyPr wrap="square" rtlCol="0">
            <a:spAutoFit/>
          </a:bodyPr>
          <a:lstStyle/>
          <a:p>
            <a:pPr algn="ctr" eaLnBrk="0" fontAlgn="base" hangingPunct="0">
              <a:spcBef>
                <a:spcPct val="0"/>
              </a:spcBef>
              <a:spcAft>
                <a:spcPct val="0"/>
              </a:spcAft>
            </a:pPr>
            <a:r>
              <a:rPr lang="en-CA" sz="2200" dirty="0">
                <a:solidFill>
                  <a:srgbClr val="49166D"/>
                </a:solidFill>
              </a:rPr>
              <a:t>($B)</a:t>
            </a:r>
          </a:p>
        </p:txBody>
      </p:sp>
      <p:sp>
        <p:nvSpPr>
          <p:cNvPr id="15" name="Rectangle 14"/>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CA" dirty="0">
                <a:solidFill>
                  <a:srgbClr val="49166D"/>
                </a:solidFill>
                <a:latin typeface="Helvetica Neue Light"/>
                <a:ea typeface="+mj-ea"/>
                <a:cs typeface="Helvetica Neue Light"/>
              </a:rPr>
              <a:t>Consistent track record of growth </a:t>
            </a:r>
          </a:p>
          <a:p>
            <a:pPr algn="ctr"/>
            <a:r>
              <a:rPr lang="en-CA" dirty="0">
                <a:solidFill>
                  <a:srgbClr val="49166D"/>
                </a:solidFill>
                <a:latin typeface="Helvetica Neue Light"/>
                <a:ea typeface="+mj-ea"/>
                <a:cs typeface="Helvetica Neue Light"/>
              </a:rPr>
              <a:t>while returning capital to shareholders </a:t>
            </a:r>
          </a:p>
        </p:txBody>
      </p:sp>
    </p:spTree>
    <p:extLst>
      <p:ext uri="{BB962C8B-B14F-4D97-AF65-F5344CB8AC3E}">
        <p14:creationId xmlns:p14="http://schemas.microsoft.com/office/powerpoint/2010/main" val="262725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Wireless postpaid net additions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5</a:t>
            </a:fld>
            <a:endParaRPr lang="en-US" dirty="0"/>
          </a:p>
        </p:txBody>
      </p:sp>
      <p:sp>
        <p:nvSpPr>
          <p:cNvPr id="5" name="Text Box 7"/>
          <p:cNvSpPr txBox="1">
            <a:spLocks noChangeArrowheads="1"/>
          </p:cNvSpPr>
          <p:nvPr/>
        </p:nvSpPr>
        <p:spPr bwMode="auto">
          <a:xfrm>
            <a:off x="992254" y="1612825"/>
            <a:ext cx="1522346" cy="1046436"/>
          </a:xfrm>
          <a:prstGeom prst="rect">
            <a:avLst/>
          </a:prstGeom>
          <a:noFill/>
          <a:ln w="9525">
            <a:noFill/>
            <a:miter lim="800000"/>
            <a:headEnd/>
            <a:tailEnd/>
          </a:ln>
        </p:spPr>
        <p:txBody>
          <a:bodyPr wrap="square" lIns="91435" tIns="45718" rIns="91435" bIns="45718">
            <a:spAutoFit/>
          </a:bodyPr>
          <a:lstStyle/>
          <a:p>
            <a:pPr algn="ctr"/>
            <a:r>
              <a:rPr lang="en-US" dirty="0" smtClean="0"/>
              <a:t>Postpaid net adds </a:t>
            </a:r>
            <a:r>
              <a:rPr lang="en-US" sz="1400" dirty="0" smtClean="0"/>
              <a:t>(000s)</a:t>
            </a:r>
            <a:endParaRPr lang="en-US" sz="1400" baseline="40000" dirty="0"/>
          </a:p>
        </p:txBody>
      </p:sp>
      <p:sp>
        <p:nvSpPr>
          <p:cNvPr id="11" name="Text Box 4"/>
          <p:cNvSpPr txBox="1">
            <a:spLocks noChangeArrowheads="1"/>
          </p:cNvSpPr>
          <p:nvPr/>
        </p:nvSpPr>
        <p:spPr bwMode="auto">
          <a:xfrm>
            <a:off x="5791200" y="1447800"/>
            <a:ext cx="2069307" cy="830263"/>
          </a:xfrm>
          <a:prstGeom prst="rect">
            <a:avLst/>
          </a:prstGeom>
          <a:noFill/>
          <a:ln w="9525">
            <a:noFill/>
            <a:miter lim="800000"/>
            <a:headEnd/>
            <a:tailEnd/>
          </a:ln>
        </p:spPr>
        <p:txBody>
          <a:bodyPr wrap="square">
            <a:spAutoFit/>
          </a:bodyPr>
          <a:lstStyle/>
          <a:p>
            <a:pPr algn="ctr"/>
            <a:r>
              <a:rPr lang="en-US" dirty="0"/>
              <a:t>Wireless </a:t>
            </a:r>
          </a:p>
          <a:p>
            <a:pPr algn="ctr"/>
            <a:r>
              <a:rPr lang="en-US" dirty="0" smtClean="0"/>
              <a:t>subscribers</a:t>
            </a:r>
            <a:endParaRPr lang="en-US" baseline="30000" dirty="0"/>
          </a:p>
        </p:txBody>
      </p:sp>
      <p:sp>
        <p:nvSpPr>
          <p:cNvPr id="12" name="Text Box 11"/>
          <p:cNvSpPr txBox="1">
            <a:spLocks noChangeArrowheads="1"/>
          </p:cNvSpPr>
          <p:nvPr/>
        </p:nvSpPr>
        <p:spPr bwMode="auto">
          <a:xfrm>
            <a:off x="5562600" y="3537707"/>
            <a:ext cx="2484437" cy="769441"/>
          </a:xfrm>
          <a:prstGeom prst="rect">
            <a:avLst/>
          </a:prstGeom>
          <a:noFill/>
          <a:ln w="9525">
            <a:noFill/>
            <a:miter lim="800000"/>
            <a:headEnd/>
            <a:tailEnd/>
          </a:ln>
        </p:spPr>
        <p:txBody>
          <a:bodyPr>
            <a:spAutoFit/>
          </a:bodyPr>
          <a:lstStyle/>
          <a:p>
            <a:pPr algn="ctr">
              <a:spcBef>
                <a:spcPts val="0"/>
              </a:spcBef>
            </a:pPr>
            <a:r>
              <a:rPr lang="en-US" sz="2200" dirty="0" smtClean="0"/>
              <a:t>8.4M</a:t>
            </a:r>
          </a:p>
          <a:p>
            <a:pPr algn="ctr">
              <a:spcBef>
                <a:spcPts val="0"/>
              </a:spcBef>
            </a:pPr>
            <a:r>
              <a:rPr lang="en-US" sz="2200" dirty="0" smtClean="0"/>
              <a:t> </a:t>
            </a:r>
            <a:r>
              <a:rPr lang="en-US" sz="2200" dirty="0"/>
              <a:t>total</a:t>
            </a:r>
          </a:p>
        </p:txBody>
      </p:sp>
      <p:sp>
        <p:nvSpPr>
          <p:cNvPr id="13" name="Text Box 14"/>
          <p:cNvSpPr txBox="1">
            <a:spLocks noChangeArrowheads="1"/>
          </p:cNvSpPr>
          <p:nvPr/>
        </p:nvSpPr>
        <p:spPr bwMode="auto">
          <a:xfrm>
            <a:off x="7791450" y="2311066"/>
            <a:ext cx="1123950" cy="769441"/>
          </a:xfrm>
          <a:prstGeom prst="rect">
            <a:avLst/>
          </a:prstGeom>
          <a:noFill/>
          <a:ln w="9525">
            <a:noFill/>
            <a:miter lim="800000"/>
            <a:headEnd/>
            <a:tailEnd/>
          </a:ln>
        </p:spPr>
        <p:txBody>
          <a:bodyPr>
            <a:spAutoFit/>
          </a:bodyPr>
          <a:lstStyle/>
          <a:p>
            <a:pPr algn="ctr">
              <a:spcBef>
                <a:spcPts val="0"/>
              </a:spcBef>
            </a:pPr>
            <a:r>
              <a:rPr lang="en-US" sz="2200" dirty="0" smtClean="0"/>
              <a:t>1.1M</a:t>
            </a:r>
          </a:p>
          <a:p>
            <a:pPr algn="ctr">
              <a:spcBef>
                <a:spcPts val="0"/>
              </a:spcBef>
            </a:pPr>
            <a:r>
              <a:rPr lang="en-US" sz="2200" dirty="0" smtClean="0"/>
              <a:t>prepaid</a:t>
            </a:r>
            <a:endParaRPr lang="en-US" sz="2200" dirty="0"/>
          </a:p>
        </p:txBody>
      </p:sp>
      <p:grpSp>
        <p:nvGrpSpPr>
          <p:cNvPr id="14" name="Group 13"/>
          <p:cNvGrpSpPr/>
          <p:nvPr/>
        </p:nvGrpSpPr>
        <p:grpSpPr>
          <a:xfrm>
            <a:off x="5276850" y="2394707"/>
            <a:ext cx="2943225" cy="3051175"/>
            <a:chOff x="5514975" y="2054225"/>
            <a:chExt cx="2638425" cy="2759075"/>
          </a:xfrm>
        </p:grpSpPr>
        <p:sp>
          <p:nvSpPr>
            <p:cNvPr id="15" name="Freeform 8"/>
            <p:cNvSpPr>
              <a:spLocks/>
            </p:cNvSpPr>
            <p:nvPr/>
          </p:nvSpPr>
          <p:spPr bwMode="auto">
            <a:xfrm>
              <a:off x="5514975" y="2054225"/>
              <a:ext cx="2638425" cy="2759075"/>
            </a:xfrm>
            <a:custGeom>
              <a:avLst/>
              <a:gdLst/>
              <a:ahLst/>
              <a:cxnLst>
                <a:cxn ang="0">
                  <a:pos x="2978" y="358"/>
                </a:cxn>
                <a:cxn ang="0">
                  <a:pos x="360" y="1668"/>
                </a:cxn>
                <a:cxn ang="0">
                  <a:pos x="1675" y="4277"/>
                </a:cxn>
                <a:cxn ang="0">
                  <a:pos x="4293" y="2967"/>
                </a:cxn>
                <a:cxn ang="0">
                  <a:pos x="4336" y="1816"/>
                </a:cxn>
                <a:cxn ang="0">
                  <a:pos x="3331" y="2067"/>
                </a:cxn>
                <a:cxn ang="0">
                  <a:pos x="2579" y="3314"/>
                </a:cxn>
                <a:cxn ang="0">
                  <a:pos x="1322" y="2568"/>
                </a:cxn>
                <a:cxn ang="0">
                  <a:pos x="2074" y="1320"/>
                </a:cxn>
                <a:cxn ang="0">
                  <a:pos x="2651" y="1341"/>
                </a:cxn>
                <a:cxn ang="0">
                  <a:pos x="2978" y="358"/>
                </a:cxn>
              </a:cxnLst>
              <a:rect l="0" t="0" r="r" b="b"/>
              <a:pathLst>
                <a:path w="4432" h="4635">
                  <a:moveTo>
                    <a:pt x="2978" y="358"/>
                  </a:moveTo>
                  <a:cubicBezTo>
                    <a:pt x="1892" y="0"/>
                    <a:pt x="720" y="586"/>
                    <a:pt x="360" y="1668"/>
                  </a:cubicBezTo>
                  <a:cubicBezTo>
                    <a:pt x="0" y="2750"/>
                    <a:pt x="588" y="3918"/>
                    <a:pt x="1675" y="4277"/>
                  </a:cubicBezTo>
                  <a:cubicBezTo>
                    <a:pt x="2761" y="4635"/>
                    <a:pt x="3933" y="4049"/>
                    <a:pt x="4293" y="2967"/>
                  </a:cubicBezTo>
                  <a:cubicBezTo>
                    <a:pt x="4417" y="2595"/>
                    <a:pt x="4432" y="2196"/>
                    <a:pt x="4336" y="1816"/>
                  </a:cubicBezTo>
                  <a:lnTo>
                    <a:pt x="3331" y="2067"/>
                  </a:lnTo>
                  <a:cubicBezTo>
                    <a:pt x="3471" y="2618"/>
                    <a:pt x="3134" y="3176"/>
                    <a:pt x="2579" y="3314"/>
                  </a:cubicBezTo>
                  <a:cubicBezTo>
                    <a:pt x="2024" y="3453"/>
                    <a:pt x="1461" y="3119"/>
                    <a:pt x="1322" y="2568"/>
                  </a:cubicBezTo>
                  <a:cubicBezTo>
                    <a:pt x="1182" y="2017"/>
                    <a:pt x="1519" y="1459"/>
                    <a:pt x="2074" y="1320"/>
                  </a:cubicBezTo>
                  <a:cubicBezTo>
                    <a:pt x="2264" y="1273"/>
                    <a:pt x="2465" y="1280"/>
                    <a:pt x="2651" y="1341"/>
                  </a:cubicBezTo>
                  <a:lnTo>
                    <a:pt x="2978" y="358"/>
                  </a:lnTo>
                  <a:close/>
                </a:path>
              </a:pathLst>
            </a:cu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45" tIns="0" rIns="0" bIns="0" anchor="ctr"/>
            <a:lstStyle/>
            <a:p>
              <a:pPr>
                <a:defRPr/>
              </a:pPr>
              <a:endParaRPr lang="en-CA" dirty="0">
                <a:ea typeface="MS PGothic"/>
              </a:endParaRPr>
            </a:p>
          </p:txBody>
        </p:sp>
        <p:sp>
          <p:nvSpPr>
            <p:cNvPr id="16" name="Freeform 9"/>
            <p:cNvSpPr>
              <a:spLocks/>
            </p:cNvSpPr>
            <p:nvPr/>
          </p:nvSpPr>
          <p:spPr bwMode="auto">
            <a:xfrm>
              <a:off x="7092950" y="2266950"/>
              <a:ext cx="1003300" cy="1017588"/>
            </a:xfrm>
            <a:custGeom>
              <a:avLst/>
              <a:gdLst/>
              <a:ahLst/>
              <a:cxnLst>
                <a:cxn ang="0">
                  <a:pos x="1685" y="1458"/>
                </a:cxn>
                <a:cxn ang="0">
                  <a:pos x="327" y="0"/>
                </a:cxn>
                <a:cxn ang="0">
                  <a:pos x="0" y="983"/>
                </a:cxn>
                <a:cxn ang="0">
                  <a:pos x="680" y="1709"/>
                </a:cxn>
                <a:cxn ang="0">
                  <a:pos x="1685" y="1458"/>
                </a:cxn>
              </a:cxnLst>
              <a:rect l="0" t="0" r="r" b="b"/>
              <a:pathLst>
                <a:path w="1685" h="1709">
                  <a:moveTo>
                    <a:pt x="1685" y="1458"/>
                  </a:moveTo>
                  <a:cubicBezTo>
                    <a:pt x="1513" y="773"/>
                    <a:pt x="1001" y="223"/>
                    <a:pt x="327" y="0"/>
                  </a:cubicBezTo>
                  <a:lnTo>
                    <a:pt x="0" y="983"/>
                  </a:lnTo>
                  <a:cubicBezTo>
                    <a:pt x="337" y="1094"/>
                    <a:pt x="594" y="1367"/>
                    <a:pt x="680" y="1709"/>
                  </a:cubicBezTo>
                  <a:lnTo>
                    <a:pt x="1685" y="1458"/>
                  </a:lnTo>
                  <a:close/>
                </a:path>
              </a:pathLst>
            </a:custGeom>
            <a:solidFill>
              <a:srgbClr val="280069"/>
            </a:solidFill>
            <a:ln w="9525" algn="ctr">
              <a:noFill/>
              <a:miter lim="800000"/>
              <a:headEnd/>
              <a:tailEnd/>
            </a:ln>
            <a:effectLst>
              <a:outerShdw algn="ctr" rotWithShape="0">
                <a:srgbClr val="808080">
                  <a:alpha val="47000"/>
                </a:srgbClr>
              </a:outerShdw>
            </a:effectLst>
          </p:spPr>
          <p:txBody>
            <a:bodyPr lIns="600045" tIns="0" rIns="0" bIns="0" anchor="ctr"/>
            <a:lstStyle/>
            <a:p>
              <a:pPr algn="l">
                <a:defRPr/>
              </a:pPr>
              <a:endParaRPr lang="en-CA" b="1" dirty="0">
                <a:ea typeface="MS PGothic"/>
              </a:endParaRPr>
            </a:p>
          </p:txBody>
        </p:sp>
      </p:grpSp>
      <p:sp>
        <p:nvSpPr>
          <p:cNvPr id="17" name="Text Box 13"/>
          <p:cNvSpPr txBox="1">
            <a:spLocks noChangeArrowheads="1"/>
          </p:cNvSpPr>
          <p:nvPr/>
        </p:nvSpPr>
        <p:spPr bwMode="auto">
          <a:xfrm>
            <a:off x="5653087" y="4528307"/>
            <a:ext cx="1357313" cy="461665"/>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87%</a:t>
            </a:r>
            <a:endParaRPr lang="en-US" dirty="0">
              <a:solidFill>
                <a:schemeClr val="bg1"/>
              </a:solidFill>
            </a:endParaRPr>
          </a:p>
        </p:txBody>
      </p:sp>
      <p:sp>
        <p:nvSpPr>
          <p:cNvPr id="18" name="Text Box 13"/>
          <p:cNvSpPr txBox="1">
            <a:spLocks noChangeArrowheads="1"/>
          </p:cNvSpPr>
          <p:nvPr/>
        </p:nvSpPr>
        <p:spPr bwMode="auto">
          <a:xfrm>
            <a:off x="6948487" y="3004307"/>
            <a:ext cx="1357313" cy="461665"/>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13%</a:t>
            </a:r>
            <a:endParaRPr lang="en-US" dirty="0">
              <a:solidFill>
                <a:schemeClr val="bg1"/>
              </a:solidFill>
            </a:endParaRPr>
          </a:p>
        </p:txBody>
      </p:sp>
      <p:sp>
        <p:nvSpPr>
          <p:cNvPr id="19" name="Text Box 14"/>
          <p:cNvSpPr txBox="1">
            <a:spLocks noChangeArrowheads="1"/>
          </p:cNvSpPr>
          <p:nvPr/>
        </p:nvSpPr>
        <p:spPr bwMode="auto">
          <a:xfrm>
            <a:off x="5113020" y="5097959"/>
            <a:ext cx="1371600" cy="769441"/>
          </a:xfrm>
          <a:prstGeom prst="rect">
            <a:avLst/>
          </a:prstGeom>
          <a:noFill/>
          <a:ln w="9525">
            <a:noFill/>
            <a:miter lim="800000"/>
            <a:headEnd/>
            <a:tailEnd/>
          </a:ln>
        </p:spPr>
        <p:txBody>
          <a:bodyPr wrap="square">
            <a:spAutoFit/>
          </a:bodyPr>
          <a:lstStyle/>
          <a:p>
            <a:pPr algn="ctr">
              <a:spcBef>
                <a:spcPts val="0"/>
              </a:spcBef>
            </a:pPr>
            <a:r>
              <a:rPr lang="en-US" sz="2200" dirty="0" smtClean="0"/>
              <a:t>7.3M</a:t>
            </a:r>
          </a:p>
          <a:p>
            <a:pPr algn="ctr">
              <a:spcBef>
                <a:spcPts val="0"/>
              </a:spcBef>
            </a:pPr>
            <a:r>
              <a:rPr lang="en-US" sz="2200" dirty="0" smtClean="0"/>
              <a:t>postpaid</a:t>
            </a:r>
            <a:endParaRPr lang="en-US" sz="2200" dirty="0"/>
          </a:p>
        </p:txBody>
      </p:sp>
      <p:sp>
        <p:nvSpPr>
          <p:cNvPr id="27" name="Rectangle 102"/>
          <p:cNvSpPr>
            <a:spLocks noChangeArrowheads="1"/>
          </p:cNvSpPr>
          <p:nvPr/>
        </p:nvSpPr>
        <p:spPr bwMode="auto">
          <a:xfrm>
            <a:off x="1727546" y="4667305"/>
            <a:ext cx="504000" cy="519480"/>
          </a:xfrm>
          <a:prstGeom prst="rect">
            <a:avLst/>
          </a:prstGeom>
          <a:solidFill>
            <a:srgbClr val="280069"/>
          </a:solidFill>
          <a:ln w="12700" algn="ctr">
            <a:noFill/>
            <a:miter lim="800000"/>
            <a:headEnd/>
            <a:tailEnd/>
          </a:ln>
        </p:spPr>
        <p:txBody>
          <a:bodyPr lIns="91435" tIns="45718" rIns="91435" bIns="45718"/>
          <a:lstStyle/>
          <a:p>
            <a:endParaRPr lang="en-US" b="1" dirty="0"/>
          </a:p>
        </p:txBody>
      </p:sp>
      <p:sp>
        <p:nvSpPr>
          <p:cNvPr id="28" name="Text Box 9"/>
          <p:cNvSpPr txBox="1">
            <a:spLocks noChangeArrowheads="1"/>
          </p:cNvSpPr>
          <p:nvPr/>
        </p:nvSpPr>
        <p:spPr bwMode="auto">
          <a:xfrm>
            <a:off x="1593339" y="5264994"/>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Q1-16</a:t>
            </a:r>
            <a:endParaRPr lang="en-US" sz="1600" baseline="30000" dirty="0"/>
          </a:p>
        </p:txBody>
      </p:sp>
      <p:sp>
        <p:nvSpPr>
          <p:cNvPr id="29" name="Text Box 47"/>
          <p:cNvSpPr txBox="1">
            <a:spLocks noChangeArrowheads="1"/>
          </p:cNvSpPr>
          <p:nvPr/>
        </p:nvSpPr>
        <p:spPr bwMode="auto">
          <a:xfrm>
            <a:off x="1866557" y="4267200"/>
            <a:ext cx="474377" cy="400105"/>
          </a:xfrm>
          <a:prstGeom prst="rect">
            <a:avLst/>
          </a:prstGeom>
          <a:noFill/>
          <a:ln w="9525">
            <a:noFill/>
            <a:miter lim="800000"/>
            <a:headEnd/>
            <a:tailEnd/>
          </a:ln>
        </p:spPr>
        <p:txBody>
          <a:bodyPr wrap="square" lIns="36000" tIns="45718" rIns="36000" bIns="45718">
            <a:spAutoFit/>
          </a:bodyPr>
          <a:lstStyle/>
          <a:p>
            <a:pPr algn="l">
              <a:spcBef>
                <a:spcPct val="50000"/>
              </a:spcBef>
            </a:pPr>
            <a:r>
              <a:rPr lang="en-US" sz="2000" dirty="0" smtClean="0"/>
              <a:t>8</a:t>
            </a:r>
            <a:endParaRPr lang="en-US" sz="2000" dirty="0"/>
          </a:p>
        </p:txBody>
      </p:sp>
      <p:sp>
        <p:nvSpPr>
          <p:cNvPr id="30" name="Rectangle 102"/>
          <p:cNvSpPr>
            <a:spLocks noChangeArrowheads="1"/>
          </p:cNvSpPr>
          <p:nvPr/>
        </p:nvSpPr>
        <p:spPr bwMode="auto">
          <a:xfrm>
            <a:off x="844326" y="3429000"/>
            <a:ext cx="504000" cy="1757785"/>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31" name="Text Box 47"/>
          <p:cNvSpPr txBox="1">
            <a:spLocks noChangeArrowheads="1"/>
          </p:cNvSpPr>
          <p:nvPr/>
        </p:nvSpPr>
        <p:spPr bwMode="auto">
          <a:xfrm>
            <a:off x="850602" y="2971800"/>
            <a:ext cx="579120" cy="400105"/>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2000" dirty="0" smtClean="0"/>
              <a:t>37</a:t>
            </a:r>
            <a:endParaRPr lang="en-US" sz="2000" dirty="0"/>
          </a:p>
        </p:txBody>
      </p:sp>
      <p:sp>
        <p:nvSpPr>
          <p:cNvPr id="32" name="Text Box 9"/>
          <p:cNvSpPr txBox="1">
            <a:spLocks noChangeArrowheads="1"/>
          </p:cNvSpPr>
          <p:nvPr/>
        </p:nvSpPr>
        <p:spPr bwMode="auto">
          <a:xfrm>
            <a:off x="685800" y="5264994"/>
            <a:ext cx="80772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Q1-15</a:t>
            </a:r>
            <a:endParaRPr lang="en-US" sz="1600" baseline="30000" dirty="0"/>
          </a:p>
        </p:txBody>
      </p:sp>
      <p:cxnSp>
        <p:nvCxnSpPr>
          <p:cNvPr id="37" name="Straight Connector 36"/>
          <p:cNvCxnSpPr/>
          <p:nvPr/>
        </p:nvCxnSpPr>
        <p:spPr bwMode="auto">
          <a:xfrm>
            <a:off x="777810" y="5190798"/>
            <a:ext cx="15120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9" name="Rectangle 38"/>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a:solidFill>
                  <a:srgbClr val="49166D"/>
                </a:solidFill>
                <a:latin typeface="Helvetica Neue Light"/>
                <a:ea typeface="+mj-ea"/>
                <a:cs typeface="Helvetica Neue Light"/>
              </a:rPr>
              <a:t>Net adds affected by Alberta weakness and competition</a:t>
            </a:r>
          </a:p>
          <a:p>
            <a:pPr algn="ctr"/>
            <a:r>
              <a:rPr lang="en-US" dirty="0">
                <a:solidFill>
                  <a:srgbClr val="49166D"/>
                </a:solidFill>
                <a:latin typeface="Helvetica Neue Light"/>
                <a:ea typeface="+mj-ea"/>
                <a:cs typeface="Helvetica Neue Light"/>
              </a:rPr>
              <a:t>Industry-leading postpaid churn of 0.97%</a:t>
            </a:r>
          </a:p>
        </p:txBody>
      </p:sp>
      <p:sp>
        <p:nvSpPr>
          <p:cNvPr id="35" name="TextBox 1"/>
          <p:cNvSpPr txBox="1"/>
          <p:nvPr/>
        </p:nvSpPr>
        <p:spPr>
          <a:xfrm>
            <a:off x="3151496" y="4008260"/>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0.91%</a:t>
            </a:r>
            <a:endParaRPr lang="en-CA" sz="1800" dirty="0">
              <a:solidFill>
                <a:srgbClr val="000000"/>
              </a:solidFill>
            </a:endParaRPr>
          </a:p>
        </p:txBody>
      </p:sp>
      <p:sp>
        <p:nvSpPr>
          <p:cNvPr id="36" name="TextBox 1"/>
          <p:cNvSpPr txBox="1"/>
          <p:nvPr/>
        </p:nvSpPr>
        <p:spPr>
          <a:xfrm>
            <a:off x="4041347" y="3910452"/>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0.97%</a:t>
            </a:r>
            <a:endParaRPr lang="en-CA" sz="1800" dirty="0">
              <a:solidFill>
                <a:srgbClr val="000000"/>
              </a:solidFill>
            </a:endParaRPr>
          </a:p>
        </p:txBody>
      </p:sp>
      <p:sp>
        <p:nvSpPr>
          <p:cNvPr id="41" name="Rectangle 102"/>
          <p:cNvSpPr>
            <a:spLocks noChangeArrowheads="1"/>
          </p:cNvSpPr>
          <p:nvPr/>
        </p:nvSpPr>
        <p:spPr bwMode="auto">
          <a:xfrm>
            <a:off x="4089746" y="4243585"/>
            <a:ext cx="504000" cy="943200"/>
          </a:xfrm>
          <a:prstGeom prst="rect">
            <a:avLst/>
          </a:prstGeom>
          <a:solidFill>
            <a:srgbClr val="280069"/>
          </a:solidFill>
          <a:ln w="12700" algn="ctr">
            <a:noFill/>
            <a:miter lim="800000"/>
            <a:headEnd/>
            <a:tailEnd/>
          </a:ln>
        </p:spPr>
        <p:txBody>
          <a:bodyPr lIns="91435" tIns="45718" rIns="91435" bIns="45718"/>
          <a:lstStyle/>
          <a:p>
            <a:endParaRPr lang="en-US" b="1" dirty="0"/>
          </a:p>
        </p:txBody>
      </p:sp>
      <p:sp>
        <p:nvSpPr>
          <p:cNvPr id="42" name="Text Box 9"/>
          <p:cNvSpPr txBox="1">
            <a:spLocks noChangeArrowheads="1"/>
          </p:cNvSpPr>
          <p:nvPr/>
        </p:nvSpPr>
        <p:spPr bwMode="auto">
          <a:xfrm>
            <a:off x="3955539" y="5270214"/>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Q1-16</a:t>
            </a:r>
            <a:endParaRPr lang="en-US" sz="1600" baseline="30000" dirty="0"/>
          </a:p>
        </p:txBody>
      </p:sp>
      <p:sp>
        <p:nvSpPr>
          <p:cNvPr id="44" name="Rectangle 102"/>
          <p:cNvSpPr>
            <a:spLocks noChangeArrowheads="1"/>
          </p:cNvSpPr>
          <p:nvPr/>
        </p:nvSpPr>
        <p:spPr bwMode="auto">
          <a:xfrm>
            <a:off x="3206526" y="4307148"/>
            <a:ext cx="504000" cy="879637"/>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46" name="Text Box 9"/>
          <p:cNvSpPr txBox="1">
            <a:spLocks noChangeArrowheads="1"/>
          </p:cNvSpPr>
          <p:nvPr/>
        </p:nvSpPr>
        <p:spPr bwMode="auto">
          <a:xfrm>
            <a:off x="3048000" y="5264994"/>
            <a:ext cx="80772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Q1-15</a:t>
            </a:r>
            <a:endParaRPr lang="en-US" sz="1600" baseline="30000" dirty="0"/>
          </a:p>
        </p:txBody>
      </p:sp>
      <p:cxnSp>
        <p:nvCxnSpPr>
          <p:cNvPr id="47" name="Straight Connector 46"/>
          <p:cNvCxnSpPr/>
          <p:nvPr/>
        </p:nvCxnSpPr>
        <p:spPr bwMode="auto">
          <a:xfrm>
            <a:off x="3140010" y="5190798"/>
            <a:ext cx="15120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8" name="Text Box 7"/>
          <p:cNvSpPr txBox="1">
            <a:spLocks noChangeArrowheads="1"/>
          </p:cNvSpPr>
          <p:nvPr/>
        </p:nvSpPr>
        <p:spPr bwMode="auto">
          <a:xfrm>
            <a:off x="3083188" y="1612825"/>
            <a:ext cx="1730112" cy="830993"/>
          </a:xfrm>
          <a:prstGeom prst="rect">
            <a:avLst/>
          </a:prstGeom>
          <a:noFill/>
          <a:ln w="9525">
            <a:noFill/>
            <a:miter lim="800000"/>
            <a:headEnd/>
            <a:tailEnd/>
          </a:ln>
        </p:spPr>
        <p:txBody>
          <a:bodyPr wrap="square" lIns="91435" tIns="45718" rIns="91435" bIns="45718">
            <a:spAutoFit/>
          </a:bodyPr>
          <a:lstStyle/>
          <a:p>
            <a:pPr algn="ctr"/>
            <a:r>
              <a:rPr lang="en-US" dirty="0" smtClean="0"/>
              <a:t>Postpaid churn rate</a:t>
            </a:r>
          </a:p>
        </p:txBody>
      </p:sp>
    </p:spTree>
    <p:extLst>
      <p:ext uri="{BB962C8B-B14F-4D97-AF65-F5344CB8AC3E}">
        <p14:creationId xmlns:p14="http://schemas.microsoft.com/office/powerpoint/2010/main" val="22018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Investing in retention</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6</a:t>
            </a:fld>
            <a:endParaRPr lang="en-US" dirty="0"/>
          </a:p>
        </p:txBody>
      </p:sp>
      <p:sp>
        <p:nvSpPr>
          <p:cNvPr id="5" name="Text Box 7"/>
          <p:cNvSpPr txBox="1">
            <a:spLocks noChangeArrowheads="1"/>
          </p:cNvSpPr>
          <p:nvPr/>
        </p:nvSpPr>
        <p:spPr bwMode="auto">
          <a:xfrm>
            <a:off x="1601854" y="1143000"/>
            <a:ext cx="1522346" cy="1046436"/>
          </a:xfrm>
          <a:prstGeom prst="rect">
            <a:avLst/>
          </a:prstGeom>
          <a:noFill/>
          <a:ln w="9525">
            <a:noFill/>
            <a:miter lim="800000"/>
            <a:headEnd/>
            <a:tailEnd/>
          </a:ln>
        </p:spPr>
        <p:txBody>
          <a:bodyPr wrap="square" lIns="91435" tIns="45718" rIns="91435" bIns="45718">
            <a:spAutoFit/>
          </a:bodyPr>
          <a:lstStyle/>
          <a:p>
            <a:pPr algn="ctr"/>
            <a:r>
              <a:rPr lang="en-US" dirty="0" smtClean="0"/>
              <a:t>Retention volume</a:t>
            </a:r>
          </a:p>
          <a:p>
            <a:pPr algn="ctr"/>
            <a:r>
              <a:rPr lang="en-US" sz="1400" dirty="0" smtClean="0"/>
              <a:t>(000s)</a:t>
            </a:r>
            <a:endParaRPr lang="en-US" sz="1400" baseline="40000" dirty="0"/>
          </a:p>
        </p:txBody>
      </p:sp>
      <p:sp>
        <p:nvSpPr>
          <p:cNvPr id="27" name="Rectangle 102"/>
          <p:cNvSpPr>
            <a:spLocks noChangeArrowheads="1"/>
          </p:cNvSpPr>
          <p:nvPr/>
        </p:nvSpPr>
        <p:spPr bwMode="auto">
          <a:xfrm>
            <a:off x="2565746" y="3375986"/>
            <a:ext cx="504000" cy="1810800"/>
          </a:xfrm>
          <a:prstGeom prst="rect">
            <a:avLst/>
          </a:prstGeom>
          <a:solidFill>
            <a:srgbClr val="280069"/>
          </a:solidFill>
          <a:ln w="12700" algn="ctr">
            <a:noFill/>
            <a:miter lim="800000"/>
            <a:headEnd/>
            <a:tailEnd/>
          </a:ln>
        </p:spPr>
        <p:txBody>
          <a:bodyPr lIns="91435" tIns="45718" rIns="91435" bIns="45718"/>
          <a:lstStyle/>
          <a:p>
            <a:endParaRPr lang="en-US" b="1" dirty="0"/>
          </a:p>
        </p:txBody>
      </p:sp>
      <p:sp>
        <p:nvSpPr>
          <p:cNvPr id="28" name="Text Box 9"/>
          <p:cNvSpPr txBox="1">
            <a:spLocks noChangeArrowheads="1"/>
          </p:cNvSpPr>
          <p:nvPr/>
        </p:nvSpPr>
        <p:spPr bwMode="auto">
          <a:xfrm>
            <a:off x="2431539" y="5264994"/>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Q1-16</a:t>
            </a:r>
            <a:endParaRPr lang="en-US" sz="1600" baseline="30000" dirty="0"/>
          </a:p>
        </p:txBody>
      </p:sp>
      <p:sp>
        <p:nvSpPr>
          <p:cNvPr id="29" name="Text Box 47"/>
          <p:cNvSpPr txBox="1">
            <a:spLocks noChangeArrowheads="1"/>
          </p:cNvSpPr>
          <p:nvPr/>
        </p:nvSpPr>
        <p:spPr bwMode="auto">
          <a:xfrm>
            <a:off x="2543991" y="3051930"/>
            <a:ext cx="580209" cy="400105"/>
          </a:xfrm>
          <a:prstGeom prst="rect">
            <a:avLst/>
          </a:prstGeom>
          <a:noFill/>
          <a:ln w="9525">
            <a:noFill/>
            <a:miter lim="800000"/>
            <a:headEnd/>
            <a:tailEnd/>
          </a:ln>
        </p:spPr>
        <p:txBody>
          <a:bodyPr wrap="square" lIns="36000" tIns="45718" rIns="36000" bIns="45718">
            <a:spAutoFit/>
          </a:bodyPr>
          <a:lstStyle/>
          <a:p>
            <a:pPr algn="l">
              <a:spcBef>
                <a:spcPct val="50000"/>
              </a:spcBef>
            </a:pPr>
            <a:r>
              <a:rPr lang="en-US" sz="2000" dirty="0" smtClean="0"/>
              <a:t>466</a:t>
            </a:r>
            <a:endParaRPr lang="en-US" sz="2000" dirty="0"/>
          </a:p>
        </p:txBody>
      </p:sp>
      <p:sp>
        <p:nvSpPr>
          <p:cNvPr id="30" name="Rectangle 102"/>
          <p:cNvSpPr>
            <a:spLocks noChangeArrowheads="1"/>
          </p:cNvSpPr>
          <p:nvPr/>
        </p:nvSpPr>
        <p:spPr bwMode="auto">
          <a:xfrm>
            <a:off x="1682526" y="3300146"/>
            <a:ext cx="504000" cy="188664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31" name="Text Box 47"/>
          <p:cNvSpPr txBox="1">
            <a:spLocks noChangeArrowheads="1"/>
          </p:cNvSpPr>
          <p:nvPr/>
        </p:nvSpPr>
        <p:spPr bwMode="auto">
          <a:xfrm>
            <a:off x="1600200" y="2952695"/>
            <a:ext cx="777060" cy="400105"/>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2000" dirty="0" smtClean="0"/>
              <a:t>485</a:t>
            </a:r>
            <a:endParaRPr lang="en-US" sz="2000" dirty="0"/>
          </a:p>
        </p:txBody>
      </p:sp>
      <p:sp>
        <p:nvSpPr>
          <p:cNvPr id="32" name="Text Box 9"/>
          <p:cNvSpPr txBox="1">
            <a:spLocks noChangeArrowheads="1"/>
          </p:cNvSpPr>
          <p:nvPr/>
        </p:nvSpPr>
        <p:spPr bwMode="auto">
          <a:xfrm>
            <a:off x="1524000" y="5264994"/>
            <a:ext cx="80772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Q1-15</a:t>
            </a:r>
            <a:endParaRPr lang="en-US" sz="1600" baseline="30000" dirty="0"/>
          </a:p>
        </p:txBody>
      </p:sp>
      <p:cxnSp>
        <p:nvCxnSpPr>
          <p:cNvPr id="37" name="Straight Connector 36"/>
          <p:cNvCxnSpPr/>
          <p:nvPr/>
        </p:nvCxnSpPr>
        <p:spPr bwMode="auto">
          <a:xfrm>
            <a:off x="1616010" y="5190798"/>
            <a:ext cx="15120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9" name="Rectangle 38"/>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200" dirty="0">
                <a:solidFill>
                  <a:srgbClr val="49166D"/>
                </a:solidFill>
                <a:latin typeface="Helvetica Neue Light"/>
                <a:ea typeface="+mj-ea"/>
                <a:cs typeface="Helvetica Neue Light"/>
              </a:rPr>
              <a:t>Retention volumes down 4%, while COR up </a:t>
            </a:r>
            <a:r>
              <a:rPr lang="en-US" sz="2200" dirty="0" smtClean="0">
                <a:solidFill>
                  <a:srgbClr val="49166D"/>
                </a:solidFill>
                <a:latin typeface="Helvetica Neue Light"/>
                <a:ea typeface="+mj-ea"/>
                <a:cs typeface="Helvetica Neue Light"/>
              </a:rPr>
              <a:t>14% </a:t>
            </a:r>
            <a:r>
              <a:rPr lang="en-US" sz="2200" dirty="0">
                <a:solidFill>
                  <a:srgbClr val="49166D"/>
                </a:solidFill>
                <a:latin typeface="Helvetica Neue Light"/>
                <a:ea typeface="+mj-ea"/>
                <a:cs typeface="Helvetica Neue Light"/>
              </a:rPr>
              <a:t>reflecting continued heightened competitive activity and mix of higher-value smartphones</a:t>
            </a:r>
            <a:endParaRPr lang="en-CA" sz="2200" dirty="0">
              <a:solidFill>
                <a:srgbClr val="49166D"/>
              </a:solidFill>
              <a:latin typeface="Helvetica Neue Light"/>
              <a:ea typeface="+mj-ea"/>
              <a:cs typeface="Helvetica Neue Light"/>
            </a:endParaRPr>
          </a:p>
        </p:txBody>
      </p:sp>
      <p:sp>
        <p:nvSpPr>
          <p:cNvPr id="35" name="TextBox 1"/>
          <p:cNvSpPr txBox="1"/>
          <p:nvPr/>
        </p:nvSpPr>
        <p:spPr>
          <a:xfrm>
            <a:off x="5839384" y="3582798"/>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2000" dirty="0" smtClean="0">
                <a:solidFill>
                  <a:srgbClr val="000000"/>
                </a:solidFill>
              </a:rPr>
              <a:t>188</a:t>
            </a:r>
            <a:endParaRPr lang="en-CA" sz="2000" dirty="0">
              <a:solidFill>
                <a:srgbClr val="000000"/>
              </a:solidFill>
            </a:endParaRPr>
          </a:p>
        </p:txBody>
      </p:sp>
      <p:sp>
        <p:nvSpPr>
          <p:cNvPr id="36" name="TextBox 1"/>
          <p:cNvSpPr txBox="1"/>
          <p:nvPr/>
        </p:nvSpPr>
        <p:spPr>
          <a:xfrm>
            <a:off x="6735985" y="3407705"/>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2000" dirty="0" smtClean="0">
                <a:solidFill>
                  <a:srgbClr val="000000"/>
                </a:solidFill>
              </a:rPr>
              <a:t>214</a:t>
            </a:r>
            <a:endParaRPr lang="en-CA" sz="2000" dirty="0">
              <a:solidFill>
                <a:srgbClr val="000000"/>
              </a:solidFill>
            </a:endParaRPr>
          </a:p>
        </p:txBody>
      </p:sp>
      <p:sp>
        <p:nvSpPr>
          <p:cNvPr id="41" name="Rectangle 102"/>
          <p:cNvSpPr>
            <a:spLocks noChangeArrowheads="1"/>
          </p:cNvSpPr>
          <p:nvPr/>
        </p:nvSpPr>
        <p:spPr bwMode="auto">
          <a:xfrm>
            <a:off x="6832946" y="3786386"/>
            <a:ext cx="504000" cy="1400400"/>
          </a:xfrm>
          <a:prstGeom prst="rect">
            <a:avLst/>
          </a:prstGeom>
          <a:solidFill>
            <a:srgbClr val="280069"/>
          </a:solidFill>
          <a:ln w="12700" algn="ctr">
            <a:noFill/>
            <a:miter lim="800000"/>
            <a:headEnd/>
            <a:tailEnd/>
          </a:ln>
        </p:spPr>
        <p:txBody>
          <a:bodyPr lIns="91435" tIns="45718" rIns="91435" bIns="45718"/>
          <a:lstStyle/>
          <a:p>
            <a:endParaRPr lang="en-US" b="1" dirty="0"/>
          </a:p>
        </p:txBody>
      </p:sp>
      <p:sp>
        <p:nvSpPr>
          <p:cNvPr id="42" name="Text Box 9"/>
          <p:cNvSpPr txBox="1">
            <a:spLocks noChangeArrowheads="1"/>
          </p:cNvSpPr>
          <p:nvPr/>
        </p:nvSpPr>
        <p:spPr bwMode="auto">
          <a:xfrm>
            <a:off x="6739683" y="5270214"/>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Q1-16</a:t>
            </a:r>
            <a:endParaRPr lang="en-US" sz="1600" baseline="30000" dirty="0"/>
          </a:p>
        </p:txBody>
      </p:sp>
      <p:sp>
        <p:nvSpPr>
          <p:cNvPr id="44" name="Rectangle 102"/>
          <p:cNvSpPr>
            <a:spLocks noChangeArrowheads="1"/>
          </p:cNvSpPr>
          <p:nvPr/>
        </p:nvSpPr>
        <p:spPr bwMode="auto">
          <a:xfrm>
            <a:off x="5949726" y="3959186"/>
            <a:ext cx="504000" cy="122760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46" name="Text Box 9"/>
          <p:cNvSpPr txBox="1">
            <a:spLocks noChangeArrowheads="1"/>
          </p:cNvSpPr>
          <p:nvPr/>
        </p:nvSpPr>
        <p:spPr bwMode="auto">
          <a:xfrm>
            <a:off x="5832144" y="5264994"/>
            <a:ext cx="80772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Q1-15</a:t>
            </a:r>
            <a:endParaRPr lang="en-US" sz="1600" baseline="30000" dirty="0"/>
          </a:p>
        </p:txBody>
      </p:sp>
      <p:cxnSp>
        <p:nvCxnSpPr>
          <p:cNvPr id="47" name="Straight Connector 46"/>
          <p:cNvCxnSpPr/>
          <p:nvPr/>
        </p:nvCxnSpPr>
        <p:spPr bwMode="auto">
          <a:xfrm>
            <a:off x="5883210" y="5190798"/>
            <a:ext cx="15120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8" name="Text Box 7"/>
          <p:cNvSpPr txBox="1">
            <a:spLocks noChangeArrowheads="1"/>
          </p:cNvSpPr>
          <p:nvPr/>
        </p:nvSpPr>
        <p:spPr bwMode="auto">
          <a:xfrm>
            <a:off x="5889888" y="1143000"/>
            <a:ext cx="1730112" cy="1046436"/>
          </a:xfrm>
          <a:prstGeom prst="rect">
            <a:avLst/>
          </a:prstGeom>
          <a:noFill/>
          <a:ln w="9525">
            <a:noFill/>
            <a:miter lim="800000"/>
            <a:headEnd/>
            <a:tailEnd/>
          </a:ln>
        </p:spPr>
        <p:txBody>
          <a:bodyPr wrap="square" lIns="91435" tIns="45718" rIns="91435" bIns="45718">
            <a:spAutoFit/>
          </a:bodyPr>
          <a:lstStyle/>
          <a:p>
            <a:pPr algn="ctr"/>
            <a:r>
              <a:rPr lang="en-US" dirty="0" smtClean="0"/>
              <a:t>Cost of Retention</a:t>
            </a:r>
          </a:p>
          <a:p>
            <a:pPr algn="ctr"/>
            <a:r>
              <a:rPr lang="en-US" sz="1400" dirty="0" smtClean="0"/>
              <a:t>($M)</a:t>
            </a:r>
            <a:endParaRPr lang="en-US" sz="1400" baseline="40000" dirty="0"/>
          </a:p>
        </p:txBody>
      </p:sp>
    </p:spTree>
    <p:extLst>
      <p:ext uri="{BB962C8B-B14F-4D97-AF65-F5344CB8AC3E}">
        <p14:creationId xmlns:p14="http://schemas.microsoft.com/office/powerpoint/2010/main" val="361260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Industry-leading ARPU &amp; lifetime revenue per sub</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7</a:t>
            </a:fld>
            <a:endParaRPr lang="en-US" dirty="0"/>
          </a:p>
        </p:txBody>
      </p:sp>
      <p:sp>
        <p:nvSpPr>
          <p:cNvPr id="5" name="Rectangle 4"/>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CA" dirty="0">
                <a:solidFill>
                  <a:srgbClr val="49166D"/>
                </a:solidFill>
                <a:latin typeface="Helvetica Neue Light"/>
                <a:ea typeface="+mj-ea"/>
                <a:cs typeface="Helvetica Neue Light"/>
              </a:rPr>
              <a:t>ARPU and lifetime revenue growth reflective of </a:t>
            </a:r>
          </a:p>
          <a:p>
            <a:pPr algn="ctr"/>
            <a:r>
              <a:rPr lang="en-CA" dirty="0">
                <a:solidFill>
                  <a:srgbClr val="49166D"/>
                </a:solidFill>
                <a:latin typeface="Helvetica Neue Light"/>
                <a:ea typeface="+mj-ea"/>
                <a:cs typeface="Helvetica Neue Light"/>
              </a:rPr>
              <a:t>focus on high-value postpaid subscriber growth</a:t>
            </a:r>
          </a:p>
        </p:txBody>
      </p:sp>
      <p:sp>
        <p:nvSpPr>
          <p:cNvPr id="22" name="Rectangle 43"/>
          <p:cNvSpPr>
            <a:spLocks noChangeArrowheads="1"/>
          </p:cNvSpPr>
          <p:nvPr/>
        </p:nvSpPr>
        <p:spPr bwMode="auto">
          <a:xfrm>
            <a:off x="797256" y="3450650"/>
            <a:ext cx="468000" cy="169920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ea typeface="MS PGothic"/>
            </a:endParaRPr>
          </a:p>
        </p:txBody>
      </p:sp>
      <p:sp>
        <p:nvSpPr>
          <p:cNvPr id="24" name="Rectangle 71"/>
          <p:cNvSpPr>
            <a:spLocks noChangeArrowheads="1"/>
          </p:cNvSpPr>
          <p:nvPr/>
        </p:nvSpPr>
        <p:spPr bwMode="auto">
          <a:xfrm>
            <a:off x="704499"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Q1-15</a:t>
            </a:r>
            <a:endParaRPr lang="en-US" sz="1900" dirty="0">
              <a:solidFill>
                <a:srgbClr val="000000"/>
              </a:solidFill>
              <a:cs typeface="Arial" pitchFamily="34" charset="0"/>
            </a:endParaRPr>
          </a:p>
        </p:txBody>
      </p:sp>
      <p:sp>
        <p:nvSpPr>
          <p:cNvPr id="27" name="Rectangle 44"/>
          <p:cNvSpPr>
            <a:spLocks noChangeArrowheads="1"/>
          </p:cNvSpPr>
          <p:nvPr/>
        </p:nvSpPr>
        <p:spPr bwMode="auto">
          <a:xfrm>
            <a:off x="1641312" y="3429000"/>
            <a:ext cx="468000" cy="1720850"/>
          </a:xfrm>
          <a:prstGeom prst="rect">
            <a:avLst/>
          </a:prstGeom>
          <a:solidFill>
            <a:srgbClr val="280069"/>
          </a:solidFill>
          <a:ln w="12700" algn="ctr">
            <a:noFill/>
            <a:miter lim="800000"/>
            <a:headEnd/>
            <a:tailEnd/>
          </a:ln>
        </p:spPr>
        <p:txBody>
          <a:bodyPr lIns="91435" tIns="45718" rIns="91435" bIns="45718"/>
          <a:lstStyle/>
          <a:p>
            <a:pPr>
              <a:defRPr/>
            </a:pPr>
            <a:endParaRPr lang="en-US" b="1" dirty="0"/>
          </a:p>
        </p:txBody>
      </p:sp>
      <p:sp>
        <p:nvSpPr>
          <p:cNvPr id="28" name="Rectangle 72"/>
          <p:cNvSpPr>
            <a:spLocks noChangeArrowheads="1"/>
          </p:cNvSpPr>
          <p:nvPr/>
        </p:nvSpPr>
        <p:spPr bwMode="auto">
          <a:xfrm>
            <a:off x="1525605"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Q1-16</a:t>
            </a:r>
            <a:endParaRPr lang="en-US" sz="1900" dirty="0">
              <a:solidFill>
                <a:srgbClr val="000000"/>
              </a:solidFill>
              <a:cs typeface="Arial" pitchFamily="34" charset="0"/>
            </a:endParaRPr>
          </a:p>
        </p:txBody>
      </p:sp>
      <p:cxnSp>
        <p:nvCxnSpPr>
          <p:cNvPr id="30" name="Straight Connector 29"/>
          <p:cNvCxnSpPr/>
          <p:nvPr/>
        </p:nvCxnSpPr>
        <p:spPr bwMode="auto">
          <a:xfrm>
            <a:off x="704499" y="5153212"/>
            <a:ext cx="145983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TextBox 1"/>
          <p:cNvSpPr txBox="1"/>
          <p:nvPr/>
        </p:nvSpPr>
        <p:spPr>
          <a:xfrm>
            <a:off x="1530898" y="3072252"/>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$63.08</a:t>
            </a:r>
            <a:endParaRPr lang="en-CA" sz="1800" dirty="0">
              <a:solidFill>
                <a:srgbClr val="000000"/>
              </a:solidFill>
            </a:endParaRPr>
          </a:p>
        </p:txBody>
      </p:sp>
      <p:sp>
        <p:nvSpPr>
          <p:cNvPr id="33" name="TextBox 1"/>
          <p:cNvSpPr txBox="1"/>
          <p:nvPr/>
        </p:nvSpPr>
        <p:spPr>
          <a:xfrm>
            <a:off x="700658" y="3113196"/>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$62.34</a:t>
            </a:r>
            <a:endParaRPr lang="en-CA" sz="1800" dirty="0">
              <a:solidFill>
                <a:srgbClr val="000000"/>
              </a:solidFill>
            </a:endParaRPr>
          </a:p>
        </p:txBody>
      </p:sp>
      <p:sp>
        <p:nvSpPr>
          <p:cNvPr id="35" name="TextBox 34"/>
          <p:cNvSpPr txBox="1"/>
          <p:nvPr/>
        </p:nvSpPr>
        <p:spPr>
          <a:xfrm>
            <a:off x="1473162" y="1276064"/>
            <a:ext cx="1574838" cy="492443"/>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Blended</a:t>
            </a:r>
            <a:endParaRPr lang="en-CA" sz="2600" baseline="30000" dirty="0">
              <a:solidFill>
                <a:srgbClr val="000000"/>
              </a:solidFill>
            </a:endParaRPr>
          </a:p>
        </p:txBody>
      </p:sp>
      <p:sp>
        <p:nvSpPr>
          <p:cNvPr id="44" name="Rectangle 43"/>
          <p:cNvSpPr/>
          <p:nvPr/>
        </p:nvSpPr>
        <p:spPr>
          <a:xfrm>
            <a:off x="5257800" y="5636568"/>
            <a:ext cx="4391025" cy="230832"/>
          </a:xfrm>
          <a:prstGeom prst="rect">
            <a:avLst/>
          </a:prstGeom>
        </p:spPr>
        <p:txBody>
          <a:bodyPr wrap="square">
            <a:spAutoFit/>
          </a:bodyPr>
          <a:lstStyle/>
          <a:p>
            <a:pPr algn="l"/>
            <a:r>
              <a:rPr lang="en-CA" sz="900" baseline="30000" dirty="0"/>
              <a:t>1</a:t>
            </a:r>
            <a:r>
              <a:rPr lang="en-CA" sz="900" dirty="0"/>
              <a:t> Lifetime revenue derived by dividing ARPU by blended churn rate.</a:t>
            </a:r>
          </a:p>
        </p:txBody>
      </p:sp>
      <p:sp>
        <p:nvSpPr>
          <p:cNvPr id="45" name="Rectangle 43"/>
          <p:cNvSpPr>
            <a:spLocks noChangeArrowheads="1"/>
          </p:cNvSpPr>
          <p:nvPr/>
        </p:nvSpPr>
        <p:spPr bwMode="auto">
          <a:xfrm>
            <a:off x="2612408" y="3886200"/>
            <a:ext cx="468000" cy="126365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ea typeface="MS PGothic"/>
            </a:endParaRPr>
          </a:p>
        </p:txBody>
      </p:sp>
      <p:sp>
        <p:nvSpPr>
          <p:cNvPr id="46" name="Rectangle 71"/>
          <p:cNvSpPr>
            <a:spLocks noChangeArrowheads="1"/>
          </p:cNvSpPr>
          <p:nvPr/>
        </p:nvSpPr>
        <p:spPr bwMode="auto">
          <a:xfrm>
            <a:off x="2521263"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Q1-15</a:t>
            </a:r>
            <a:endParaRPr lang="en-US" sz="1900" dirty="0">
              <a:solidFill>
                <a:srgbClr val="000000"/>
              </a:solidFill>
              <a:cs typeface="Arial" pitchFamily="34" charset="0"/>
            </a:endParaRPr>
          </a:p>
        </p:txBody>
      </p:sp>
      <p:sp>
        <p:nvSpPr>
          <p:cNvPr id="47" name="Rectangle 44"/>
          <p:cNvSpPr>
            <a:spLocks noChangeArrowheads="1"/>
          </p:cNvSpPr>
          <p:nvPr/>
        </p:nvSpPr>
        <p:spPr bwMode="auto">
          <a:xfrm>
            <a:off x="3471724" y="3983450"/>
            <a:ext cx="468000" cy="1166400"/>
          </a:xfrm>
          <a:prstGeom prst="rect">
            <a:avLst/>
          </a:prstGeom>
          <a:solidFill>
            <a:srgbClr val="280069"/>
          </a:solidFill>
          <a:ln w="12700" algn="ctr">
            <a:noFill/>
            <a:miter lim="800000"/>
            <a:headEnd/>
            <a:tailEnd/>
          </a:ln>
        </p:spPr>
        <p:txBody>
          <a:bodyPr lIns="91435" tIns="45718" rIns="91435" bIns="45718"/>
          <a:lstStyle/>
          <a:p>
            <a:pPr>
              <a:defRPr/>
            </a:pPr>
            <a:endParaRPr lang="en-US" b="1" dirty="0"/>
          </a:p>
        </p:txBody>
      </p:sp>
      <p:sp>
        <p:nvSpPr>
          <p:cNvPr id="48" name="Rectangle 72"/>
          <p:cNvSpPr>
            <a:spLocks noChangeArrowheads="1"/>
          </p:cNvSpPr>
          <p:nvPr/>
        </p:nvSpPr>
        <p:spPr bwMode="auto">
          <a:xfrm>
            <a:off x="3383313"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Q1-16</a:t>
            </a:r>
            <a:endParaRPr lang="en-US" sz="1900" dirty="0">
              <a:solidFill>
                <a:srgbClr val="000000"/>
              </a:solidFill>
              <a:cs typeface="Arial" pitchFamily="34" charset="0"/>
            </a:endParaRPr>
          </a:p>
        </p:txBody>
      </p:sp>
      <p:cxnSp>
        <p:nvCxnSpPr>
          <p:cNvPr id="49" name="Straight Connector 48"/>
          <p:cNvCxnSpPr/>
          <p:nvPr/>
        </p:nvCxnSpPr>
        <p:spPr bwMode="auto">
          <a:xfrm>
            <a:off x="2521263" y="5153212"/>
            <a:ext cx="145983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0" name="TextBox 1"/>
          <p:cNvSpPr txBox="1"/>
          <p:nvPr/>
        </p:nvSpPr>
        <p:spPr>
          <a:xfrm>
            <a:off x="3384085" y="3627260"/>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1.26%</a:t>
            </a:r>
            <a:endParaRPr lang="en-CA" sz="1800" dirty="0">
              <a:solidFill>
                <a:srgbClr val="000000"/>
              </a:solidFill>
            </a:endParaRPr>
          </a:p>
        </p:txBody>
      </p:sp>
      <p:sp>
        <p:nvSpPr>
          <p:cNvPr id="51" name="TextBox 1"/>
          <p:cNvSpPr txBox="1"/>
          <p:nvPr/>
        </p:nvSpPr>
        <p:spPr>
          <a:xfrm>
            <a:off x="2507850" y="3562088"/>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1.28%</a:t>
            </a:r>
            <a:endParaRPr lang="en-CA" sz="1800" dirty="0">
              <a:solidFill>
                <a:srgbClr val="000000"/>
              </a:solidFill>
            </a:endParaRPr>
          </a:p>
        </p:txBody>
      </p:sp>
      <p:sp>
        <p:nvSpPr>
          <p:cNvPr id="52" name="Rectangle 43"/>
          <p:cNvSpPr>
            <a:spLocks noChangeArrowheads="1"/>
          </p:cNvSpPr>
          <p:nvPr/>
        </p:nvSpPr>
        <p:spPr bwMode="auto">
          <a:xfrm>
            <a:off x="6465624" y="3033050"/>
            <a:ext cx="468000" cy="211680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ea typeface="MS PGothic"/>
            </a:endParaRPr>
          </a:p>
        </p:txBody>
      </p:sp>
      <p:sp>
        <p:nvSpPr>
          <p:cNvPr id="53" name="Rectangle 71"/>
          <p:cNvSpPr>
            <a:spLocks noChangeArrowheads="1"/>
          </p:cNvSpPr>
          <p:nvPr/>
        </p:nvSpPr>
        <p:spPr bwMode="auto">
          <a:xfrm>
            <a:off x="6334832"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Q1-15</a:t>
            </a:r>
            <a:endParaRPr lang="en-US" sz="1900" dirty="0">
              <a:solidFill>
                <a:srgbClr val="000000"/>
              </a:solidFill>
              <a:cs typeface="Arial" pitchFamily="34" charset="0"/>
            </a:endParaRPr>
          </a:p>
        </p:txBody>
      </p:sp>
      <p:sp>
        <p:nvSpPr>
          <p:cNvPr id="54" name="Rectangle 44"/>
          <p:cNvSpPr>
            <a:spLocks noChangeArrowheads="1"/>
          </p:cNvSpPr>
          <p:nvPr/>
        </p:nvSpPr>
        <p:spPr bwMode="auto">
          <a:xfrm>
            <a:off x="7338548" y="2975784"/>
            <a:ext cx="468000" cy="2174066"/>
          </a:xfrm>
          <a:prstGeom prst="rect">
            <a:avLst/>
          </a:prstGeom>
          <a:solidFill>
            <a:srgbClr val="280069"/>
          </a:solidFill>
          <a:ln w="12700" algn="ctr">
            <a:noFill/>
            <a:miter lim="800000"/>
            <a:headEnd/>
            <a:tailEnd/>
          </a:ln>
        </p:spPr>
        <p:txBody>
          <a:bodyPr lIns="91435" tIns="45718" rIns="91435" bIns="45718"/>
          <a:lstStyle/>
          <a:p>
            <a:pPr>
              <a:defRPr/>
            </a:pPr>
            <a:endParaRPr lang="en-US" b="1" dirty="0"/>
          </a:p>
        </p:txBody>
      </p:sp>
      <p:sp>
        <p:nvSpPr>
          <p:cNvPr id="55" name="Rectangle 72"/>
          <p:cNvSpPr>
            <a:spLocks noChangeArrowheads="1"/>
          </p:cNvSpPr>
          <p:nvPr/>
        </p:nvSpPr>
        <p:spPr bwMode="auto">
          <a:xfrm>
            <a:off x="7251474"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Q1-16</a:t>
            </a:r>
            <a:endParaRPr lang="en-US" sz="1900" dirty="0">
              <a:solidFill>
                <a:srgbClr val="000000"/>
              </a:solidFill>
              <a:cs typeface="Arial" pitchFamily="34" charset="0"/>
            </a:endParaRPr>
          </a:p>
        </p:txBody>
      </p:sp>
      <p:cxnSp>
        <p:nvCxnSpPr>
          <p:cNvPr id="56" name="Straight Connector 55"/>
          <p:cNvCxnSpPr/>
          <p:nvPr/>
        </p:nvCxnSpPr>
        <p:spPr bwMode="auto">
          <a:xfrm>
            <a:off x="6389424" y="5153212"/>
            <a:ext cx="145983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7" name="TextBox 1"/>
          <p:cNvSpPr txBox="1"/>
          <p:nvPr/>
        </p:nvSpPr>
        <p:spPr>
          <a:xfrm>
            <a:off x="7192368" y="2601404"/>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$5,006</a:t>
            </a:r>
            <a:endParaRPr lang="en-CA" sz="1800" dirty="0">
              <a:solidFill>
                <a:srgbClr val="000000"/>
              </a:solidFill>
            </a:endParaRPr>
          </a:p>
        </p:txBody>
      </p:sp>
      <p:sp>
        <p:nvSpPr>
          <p:cNvPr id="58" name="TextBox 1"/>
          <p:cNvSpPr txBox="1"/>
          <p:nvPr/>
        </p:nvSpPr>
        <p:spPr>
          <a:xfrm>
            <a:off x="6313224" y="2709532"/>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$4,870</a:t>
            </a:r>
            <a:endParaRPr lang="en-CA" sz="1800" dirty="0">
              <a:solidFill>
                <a:srgbClr val="000000"/>
              </a:solidFill>
            </a:endParaRPr>
          </a:p>
        </p:txBody>
      </p:sp>
      <p:sp>
        <p:nvSpPr>
          <p:cNvPr id="62" name="TextBox 61"/>
          <p:cNvSpPr txBox="1"/>
          <p:nvPr/>
        </p:nvSpPr>
        <p:spPr>
          <a:xfrm>
            <a:off x="2463762" y="1767767"/>
            <a:ext cx="1574838" cy="492443"/>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Churn</a:t>
            </a:r>
            <a:endParaRPr lang="en-CA" sz="2600" baseline="30000" dirty="0">
              <a:solidFill>
                <a:srgbClr val="000000"/>
              </a:solidFill>
            </a:endParaRPr>
          </a:p>
        </p:txBody>
      </p:sp>
      <p:sp>
        <p:nvSpPr>
          <p:cNvPr id="63" name="TextBox 62"/>
          <p:cNvSpPr txBox="1"/>
          <p:nvPr/>
        </p:nvSpPr>
        <p:spPr>
          <a:xfrm>
            <a:off x="5551224" y="1325208"/>
            <a:ext cx="3219099" cy="892552"/>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Average lifetime revenue</a:t>
            </a:r>
            <a:endParaRPr lang="en-CA" sz="2600" baseline="30000" dirty="0">
              <a:solidFill>
                <a:srgbClr val="000000"/>
              </a:solidFill>
            </a:endParaRPr>
          </a:p>
        </p:txBody>
      </p:sp>
      <p:sp>
        <p:nvSpPr>
          <p:cNvPr id="64" name="TextBox 63"/>
          <p:cNvSpPr txBox="1"/>
          <p:nvPr/>
        </p:nvSpPr>
        <p:spPr>
          <a:xfrm>
            <a:off x="493188" y="1767767"/>
            <a:ext cx="1574838" cy="492443"/>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ARPU</a:t>
            </a:r>
            <a:endParaRPr lang="en-CA" sz="2600" baseline="30000" dirty="0">
              <a:solidFill>
                <a:srgbClr val="000000"/>
              </a:solidFill>
            </a:endParaRPr>
          </a:p>
        </p:txBody>
      </p:sp>
    </p:spTree>
    <p:extLst>
      <p:ext uri="{BB962C8B-B14F-4D97-AF65-F5344CB8AC3E}">
        <p14:creationId xmlns:p14="http://schemas.microsoft.com/office/powerpoint/2010/main" val="285932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Wireline subscriber trends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8</a:t>
            </a:fld>
            <a:endParaRPr lang="en-US" dirty="0"/>
          </a:p>
        </p:txBody>
      </p:sp>
      <p:sp>
        <p:nvSpPr>
          <p:cNvPr id="5" name="Rectangle 4"/>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77791" algn="ctr"/>
            <a:r>
              <a:rPr lang="en-CA" dirty="0" smtClean="0">
                <a:solidFill>
                  <a:srgbClr val="49166D"/>
                </a:solidFill>
                <a:latin typeface="Helvetica Neue Light"/>
                <a:ea typeface="+mj-ea"/>
                <a:cs typeface="Helvetica Neue Light"/>
              </a:rPr>
              <a:t>Net adds impacted by economic and competitive pressures</a:t>
            </a:r>
            <a:endParaRPr lang="en-CA" dirty="0">
              <a:solidFill>
                <a:srgbClr val="49166D"/>
              </a:solidFill>
              <a:latin typeface="Helvetica Neue Light"/>
              <a:ea typeface="+mj-ea"/>
              <a:cs typeface="Helvetica Neue Light"/>
            </a:endParaRPr>
          </a:p>
        </p:txBody>
      </p:sp>
      <p:sp>
        <p:nvSpPr>
          <p:cNvPr id="17" name="TextBox 39"/>
          <p:cNvSpPr txBox="1">
            <a:spLocks noChangeArrowheads="1"/>
          </p:cNvSpPr>
          <p:nvPr/>
        </p:nvSpPr>
        <p:spPr bwMode="auto">
          <a:xfrm>
            <a:off x="655636" y="2146300"/>
            <a:ext cx="1424781" cy="369332"/>
          </a:xfrm>
          <a:prstGeom prst="rect">
            <a:avLst/>
          </a:prstGeom>
          <a:noFill/>
          <a:ln w="9525">
            <a:noFill/>
            <a:miter lim="800000"/>
            <a:headEnd/>
            <a:tailEnd/>
          </a:ln>
        </p:spPr>
        <p:txBody>
          <a:bodyPr wrap="square">
            <a:spAutoFit/>
          </a:bodyPr>
          <a:lstStyle/>
          <a:p>
            <a:pPr algn="l" eaLnBrk="0" hangingPunct="0"/>
            <a:r>
              <a:rPr lang="en-CA" sz="1800" dirty="0"/>
              <a:t>TELUS </a:t>
            </a:r>
            <a:r>
              <a:rPr lang="en-CA" sz="1800" dirty="0" smtClean="0"/>
              <a:t>TV</a:t>
            </a:r>
            <a:endParaRPr lang="en-CA" sz="1800" dirty="0"/>
          </a:p>
        </p:txBody>
      </p:sp>
      <p:sp>
        <p:nvSpPr>
          <p:cNvPr id="18" name="TextBox 39"/>
          <p:cNvSpPr txBox="1">
            <a:spLocks noChangeArrowheads="1"/>
          </p:cNvSpPr>
          <p:nvPr/>
        </p:nvSpPr>
        <p:spPr bwMode="auto">
          <a:xfrm>
            <a:off x="655637" y="2525712"/>
            <a:ext cx="2113962" cy="369888"/>
          </a:xfrm>
          <a:prstGeom prst="rect">
            <a:avLst/>
          </a:prstGeom>
          <a:noFill/>
          <a:ln w="9525">
            <a:noFill/>
            <a:miter lim="800000"/>
            <a:headEnd/>
            <a:tailEnd/>
          </a:ln>
        </p:spPr>
        <p:txBody>
          <a:bodyPr wrap="square">
            <a:spAutoFit/>
          </a:bodyPr>
          <a:lstStyle/>
          <a:p>
            <a:pPr algn="l" eaLnBrk="0" hangingPunct="0"/>
            <a:r>
              <a:rPr lang="en-CA" sz="1800" dirty="0"/>
              <a:t>Residential </a:t>
            </a:r>
            <a:r>
              <a:rPr lang="en-CA" sz="1800" dirty="0" smtClean="0"/>
              <a:t>NALs </a:t>
            </a:r>
            <a:endParaRPr lang="en-CA" sz="1800" dirty="0"/>
          </a:p>
        </p:txBody>
      </p:sp>
      <p:sp>
        <p:nvSpPr>
          <p:cNvPr id="19" name="TextBox 39"/>
          <p:cNvSpPr txBox="1">
            <a:spLocks noChangeArrowheads="1"/>
          </p:cNvSpPr>
          <p:nvPr/>
        </p:nvSpPr>
        <p:spPr bwMode="auto">
          <a:xfrm>
            <a:off x="655637" y="1803400"/>
            <a:ext cx="2392364" cy="369332"/>
          </a:xfrm>
          <a:prstGeom prst="rect">
            <a:avLst/>
          </a:prstGeom>
          <a:noFill/>
          <a:ln w="9525">
            <a:noFill/>
            <a:miter lim="800000"/>
            <a:headEnd/>
            <a:tailEnd/>
          </a:ln>
        </p:spPr>
        <p:txBody>
          <a:bodyPr wrap="square">
            <a:spAutoFit/>
          </a:bodyPr>
          <a:lstStyle/>
          <a:p>
            <a:pPr algn="l" eaLnBrk="0" hangingPunct="0"/>
            <a:r>
              <a:rPr lang="en-CA" sz="1800" dirty="0"/>
              <a:t>High-speed </a:t>
            </a:r>
            <a:r>
              <a:rPr lang="en-CA" sz="1800" dirty="0" smtClean="0"/>
              <a:t>Internet</a:t>
            </a:r>
            <a:endParaRPr lang="en-CA" sz="1800" dirty="0"/>
          </a:p>
        </p:txBody>
      </p:sp>
      <p:sp>
        <p:nvSpPr>
          <p:cNvPr id="20" name="Rectangle 19"/>
          <p:cNvSpPr/>
          <p:nvPr/>
        </p:nvSpPr>
        <p:spPr bwMode="auto">
          <a:xfrm>
            <a:off x="457200" y="2601912"/>
            <a:ext cx="231775" cy="228600"/>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pPr algn="r" eaLnBrk="0" hangingPunct="0">
              <a:defRPr/>
            </a:pPr>
            <a:endParaRPr lang="en-US" b="1" dirty="0">
              <a:ea typeface="MS PGothic"/>
              <a:cs typeface="+mn-cs"/>
            </a:endParaRPr>
          </a:p>
        </p:txBody>
      </p:sp>
      <p:sp>
        <p:nvSpPr>
          <p:cNvPr id="21" name="Rectangle 20"/>
          <p:cNvSpPr/>
          <p:nvPr/>
        </p:nvSpPr>
        <p:spPr bwMode="auto">
          <a:xfrm>
            <a:off x="457200" y="1878012"/>
            <a:ext cx="231775" cy="228600"/>
          </a:xfrm>
          <a:prstGeom prst="rect">
            <a:avLst/>
          </a:prstGeom>
          <a:solidFill>
            <a:srgbClr val="280069"/>
          </a:solidFill>
          <a:ln w="12700" algn="ctr">
            <a:noFill/>
            <a:miter lim="800000"/>
            <a:headEnd/>
            <a:tailEnd/>
          </a:ln>
        </p:spPr>
        <p:txBody>
          <a:bodyPr lIns="91435" tIns="45718" rIns="91435" bIns="45718"/>
          <a:lstStyle/>
          <a:p>
            <a:endParaRPr lang="en-CA" b="1" dirty="0">
              <a:solidFill>
                <a:schemeClr val="bg1"/>
              </a:solidFill>
            </a:endParaRPr>
          </a:p>
          <a:p>
            <a:endParaRPr lang="en-US" b="1" dirty="0">
              <a:solidFill>
                <a:schemeClr val="bg1"/>
              </a:solidFill>
            </a:endParaRPr>
          </a:p>
        </p:txBody>
      </p:sp>
      <p:sp>
        <p:nvSpPr>
          <p:cNvPr id="22" name="Rectangle 21"/>
          <p:cNvSpPr/>
          <p:nvPr/>
        </p:nvSpPr>
        <p:spPr bwMode="auto">
          <a:xfrm>
            <a:off x="457200" y="2220912"/>
            <a:ext cx="231775" cy="228600"/>
          </a:xfrm>
          <a:prstGeom prst="rect">
            <a:avLst/>
          </a:prstGeom>
          <a:gradFill>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45" tIns="0" rIns="0" bIns="0" anchor="ctr"/>
          <a:lstStyle/>
          <a:p>
            <a:pPr algn="r" eaLnBrk="0" hangingPunct="0">
              <a:defRPr/>
            </a:pPr>
            <a:endParaRPr lang="en-US" sz="1800" dirty="0">
              <a:ea typeface="MS PGothic"/>
              <a:cs typeface="Arial" pitchFamily="34" charset="0"/>
            </a:endParaRPr>
          </a:p>
        </p:txBody>
      </p:sp>
      <p:sp>
        <p:nvSpPr>
          <p:cNvPr id="25" name="Rectangle 77"/>
          <p:cNvSpPr>
            <a:spLocks noChangeArrowheads="1"/>
          </p:cNvSpPr>
          <p:nvPr/>
        </p:nvSpPr>
        <p:spPr bwMode="auto">
          <a:xfrm>
            <a:off x="443868" y="1482923"/>
            <a:ext cx="2293898"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Net additions (000s)</a:t>
            </a:r>
            <a:endParaRPr lang="en-CA" sz="2000" dirty="0"/>
          </a:p>
        </p:txBody>
      </p:sp>
      <p:sp>
        <p:nvSpPr>
          <p:cNvPr id="48" name="Rectangle 77"/>
          <p:cNvSpPr>
            <a:spLocks noChangeArrowheads="1"/>
          </p:cNvSpPr>
          <p:nvPr/>
        </p:nvSpPr>
        <p:spPr bwMode="auto">
          <a:xfrm>
            <a:off x="100461" y="5429370"/>
            <a:ext cx="4103239"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Total Internet, TV, Residential NALs </a:t>
            </a:r>
            <a:endParaRPr lang="en-CA" sz="2000" dirty="0"/>
          </a:p>
        </p:txBody>
      </p:sp>
      <p:sp>
        <p:nvSpPr>
          <p:cNvPr id="49" name="Rectangle 77"/>
          <p:cNvSpPr>
            <a:spLocks noChangeArrowheads="1"/>
          </p:cNvSpPr>
          <p:nvPr/>
        </p:nvSpPr>
        <p:spPr bwMode="auto">
          <a:xfrm>
            <a:off x="4394283" y="4838700"/>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Q1-15</a:t>
            </a:r>
            <a:endParaRPr lang="en-CA" sz="1800" dirty="0"/>
          </a:p>
        </p:txBody>
      </p:sp>
      <p:sp>
        <p:nvSpPr>
          <p:cNvPr id="50" name="Rectangle 77"/>
          <p:cNvSpPr>
            <a:spLocks noChangeArrowheads="1"/>
          </p:cNvSpPr>
          <p:nvPr/>
        </p:nvSpPr>
        <p:spPr bwMode="auto">
          <a:xfrm>
            <a:off x="4607482" y="5432485"/>
            <a:ext cx="285335"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24</a:t>
            </a:r>
            <a:endParaRPr lang="en-CA" sz="2000" dirty="0"/>
          </a:p>
        </p:txBody>
      </p:sp>
      <p:sp>
        <p:nvSpPr>
          <p:cNvPr id="51" name="Rectangle 77"/>
          <p:cNvSpPr>
            <a:spLocks noChangeArrowheads="1"/>
          </p:cNvSpPr>
          <p:nvPr/>
        </p:nvSpPr>
        <p:spPr bwMode="auto">
          <a:xfrm>
            <a:off x="5521349" y="5432485"/>
            <a:ext cx="285335"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19</a:t>
            </a:r>
            <a:endParaRPr lang="en-CA" sz="2000" dirty="0"/>
          </a:p>
        </p:txBody>
      </p:sp>
      <p:sp>
        <p:nvSpPr>
          <p:cNvPr id="52" name="Rectangle 77"/>
          <p:cNvSpPr>
            <a:spLocks noChangeArrowheads="1"/>
          </p:cNvSpPr>
          <p:nvPr/>
        </p:nvSpPr>
        <p:spPr bwMode="auto">
          <a:xfrm>
            <a:off x="5308150" y="4838700"/>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Q2-15</a:t>
            </a:r>
            <a:endParaRPr lang="en-CA" sz="1800" dirty="0"/>
          </a:p>
        </p:txBody>
      </p:sp>
      <p:sp>
        <p:nvSpPr>
          <p:cNvPr id="53" name="Rectangle 77"/>
          <p:cNvSpPr>
            <a:spLocks noChangeArrowheads="1"/>
          </p:cNvSpPr>
          <p:nvPr/>
        </p:nvSpPr>
        <p:spPr bwMode="auto">
          <a:xfrm>
            <a:off x="6184450" y="4838700"/>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Q3-15</a:t>
            </a:r>
            <a:endParaRPr lang="en-CA" sz="1800" dirty="0"/>
          </a:p>
        </p:txBody>
      </p:sp>
      <p:sp>
        <p:nvSpPr>
          <p:cNvPr id="54" name="Rectangle 77"/>
          <p:cNvSpPr>
            <a:spLocks noChangeArrowheads="1"/>
          </p:cNvSpPr>
          <p:nvPr/>
        </p:nvSpPr>
        <p:spPr bwMode="auto">
          <a:xfrm>
            <a:off x="6397649" y="5432485"/>
            <a:ext cx="285335"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25</a:t>
            </a:r>
            <a:endParaRPr lang="en-CA" sz="2000" dirty="0"/>
          </a:p>
        </p:txBody>
      </p:sp>
      <p:cxnSp>
        <p:nvCxnSpPr>
          <p:cNvPr id="58" name="Straight Connector 57"/>
          <p:cNvCxnSpPr/>
          <p:nvPr/>
        </p:nvCxnSpPr>
        <p:spPr bwMode="auto">
          <a:xfrm>
            <a:off x="4406983" y="5206862"/>
            <a:ext cx="42480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2" name="Rectangle 77"/>
          <p:cNvSpPr>
            <a:spLocks noChangeArrowheads="1"/>
          </p:cNvSpPr>
          <p:nvPr/>
        </p:nvSpPr>
        <p:spPr bwMode="auto">
          <a:xfrm>
            <a:off x="7042382" y="4838700"/>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Q4-15</a:t>
            </a:r>
            <a:endParaRPr lang="en-CA" sz="1800" dirty="0"/>
          </a:p>
        </p:txBody>
      </p:sp>
      <p:sp>
        <p:nvSpPr>
          <p:cNvPr id="43" name="Rectangle 77"/>
          <p:cNvSpPr>
            <a:spLocks noChangeArrowheads="1"/>
          </p:cNvSpPr>
          <p:nvPr/>
        </p:nvSpPr>
        <p:spPr bwMode="auto">
          <a:xfrm>
            <a:off x="7255581" y="5432485"/>
            <a:ext cx="285335"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23</a:t>
            </a:r>
            <a:endParaRPr lang="en-CA" sz="2000" dirty="0"/>
          </a:p>
        </p:txBody>
      </p:sp>
      <p:pic>
        <p:nvPicPr>
          <p:cNvPr id="40"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6758" t="5409"/>
          <a:stretch/>
        </p:blipFill>
        <p:spPr bwMode="auto">
          <a:xfrm>
            <a:off x="1748306" y="3328227"/>
            <a:ext cx="2135698" cy="154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3574595"/>
            <a:ext cx="1728648" cy="1607005"/>
          </a:xfrm>
          <a:prstGeom prst="rect">
            <a:avLst/>
          </a:prstGeom>
        </p:spPr>
      </p:pic>
      <p:sp>
        <p:nvSpPr>
          <p:cNvPr id="31" name="Rectangle 77"/>
          <p:cNvSpPr>
            <a:spLocks noChangeArrowheads="1"/>
          </p:cNvSpPr>
          <p:nvPr/>
        </p:nvSpPr>
        <p:spPr bwMode="auto">
          <a:xfrm>
            <a:off x="4540053" y="2110565"/>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44</a:t>
            </a:r>
            <a:endParaRPr lang="en-CA" sz="1800" dirty="0"/>
          </a:p>
        </p:txBody>
      </p:sp>
      <p:sp>
        <p:nvSpPr>
          <p:cNvPr id="32" name="Rectangle 77"/>
          <p:cNvSpPr>
            <a:spLocks noChangeArrowheads="1"/>
          </p:cNvSpPr>
          <p:nvPr/>
        </p:nvSpPr>
        <p:spPr bwMode="auto">
          <a:xfrm>
            <a:off x="5547074" y="2154866"/>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39</a:t>
            </a:r>
            <a:endParaRPr lang="en-CA" sz="1800" dirty="0"/>
          </a:p>
        </p:txBody>
      </p:sp>
      <p:sp>
        <p:nvSpPr>
          <p:cNvPr id="33" name="Rectangle 77"/>
          <p:cNvSpPr>
            <a:spLocks noChangeArrowheads="1"/>
          </p:cNvSpPr>
          <p:nvPr/>
        </p:nvSpPr>
        <p:spPr bwMode="auto">
          <a:xfrm>
            <a:off x="7207053" y="1964700"/>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47</a:t>
            </a:r>
            <a:endParaRPr lang="en-CA" sz="1800" dirty="0"/>
          </a:p>
        </p:txBody>
      </p:sp>
      <p:sp>
        <p:nvSpPr>
          <p:cNvPr id="34" name="Rectangle 77"/>
          <p:cNvSpPr>
            <a:spLocks noChangeArrowheads="1"/>
          </p:cNvSpPr>
          <p:nvPr/>
        </p:nvSpPr>
        <p:spPr bwMode="auto">
          <a:xfrm>
            <a:off x="6368853" y="1924497"/>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50</a:t>
            </a:r>
            <a:endParaRPr lang="en-CA" sz="1800" dirty="0"/>
          </a:p>
        </p:txBody>
      </p:sp>
      <p:sp>
        <p:nvSpPr>
          <p:cNvPr id="36" name="Rectangle 77"/>
          <p:cNvSpPr>
            <a:spLocks noChangeArrowheads="1"/>
          </p:cNvSpPr>
          <p:nvPr/>
        </p:nvSpPr>
        <p:spPr bwMode="auto">
          <a:xfrm>
            <a:off x="4514702" y="4176269"/>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-20</a:t>
            </a:r>
            <a:endParaRPr lang="en-CA" sz="1800" dirty="0"/>
          </a:p>
        </p:txBody>
      </p:sp>
      <p:sp>
        <p:nvSpPr>
          <p:cNvPr id="37" name="Rectangle 77"/>
          <p:cNvSpPr>
            <a:spLocks noChangeArrowheads="1"/>
          </p:cNvSpPr>
          <p:nvPr/>
        </p:nvSpPr>
        <p:spPr bwMode="auto">
          <a:xfrm>
            <a:off x="5535529" y="4165636"/>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-20</a:t>
            </a:r>
            <a:endParaRPr lang="en-CA" sz="1800" dirty="0"/>
          </a:p>
        </p:txBody>
      </p:sp>
      <p:sp>
        <p:nvSpPr>
          <p:cNvPr id="38" name="Rectangle 77"/>
          <p:cNvSpPr>
            <a:spLocks noChangeArrowheads="1"/>
          </p:cNvSpPr>
          <p:nvPr/>
        </p:nvSpPr>
        <p:spPr bwMode="auto">
          <a:xfrm>
            <a:off x="7184018" y="4267200"/>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-24</a:t>
            </a:r>
            <a:endParaRPr lang="en-CA" sz="1800" dirty="0"/>
          </a:p>
        </p:txBody>
      </p:sp>
      <p:sp>
        <p:nvSpPr>
          <p:cNvPr id="41" name="Rectangle 77"/>
          <p:cNvSpPr>
            <a:spLocks noChangeArrowheads="1"/>
          </p:cNvSpPr>
          <p:nvPr/>
        </p:nvSpPr>
        <p:spPr bwMode="auto">
          <a:xfrm>
            <a:off x="6317193" y="4371201"/>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-25</a:t>
            </a:r>
            <a:endParaRPr lang="en-CA" sz="1800" dirty="0"/>
          </a:p>
        </p:txBody>
      </p:sp>
      <p:sp>
        <p:nvSpPr>
          <p:cNvPr id="62" name="Rectangle 61"/>
          <p:cNvSpPr>
            <a:spLocks noChangeArrowheads="1"/>
          </p:cNvSpPr>
          <p:nvPr/>
        </p:nvSpPr>
        <p:spPr bwMode="auto">
          <a:xfrm>
            <a:off x="4453053" y="2419327"/>
            <a:ext cx="468000" cy="628673"/>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63" name="Rectangle 44"/>
          <p:cNvSpPr>
            <a:spLocks noChangeArrowheads="1"/>
          </p:cNvSpPr>
          <p:nvPr/>
        </p:nvSpPr>
        <p:spPr bwMode="auto">
          <a:xfrm>
            <a:off x="4453053" y="3048000"/>
            <a:ext cx="468000" cy="541362"/>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64" name="Rectangle 44"/>
          <p:cNvSpPr>
            <a:spLocks noChangeArrowheads="1"/>
          </p:cNvSpPr>
          <p:nvPr/>
        </p:nvSpPr>
        <p:spPr bwMode="auto">
          <a:xfrm>
            <a:off x="4453053" y="3582558"/>
            <a:ext cx="468000" cy="527918"/>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65" name="Rectangle 64"/>
          <p:cNvSpPr>
            <a:spLocks noChangeArrowheads="1"/>
          </p:cNvSpPr>
          <p:nvPr/>
        </p:nvSpPr>
        <p:spPr bwMode="auto">
          <a:xfrm>
            <a:off x="5443653" y="2449512"/>
            <a:ext cx="468000" cy="598488"/>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66" name="Rectangle 44"/>
          <p:cNvSpPr>
            <a:spLocks noChangeArrowheads="1"/>
          </p:cNvSpPr>
          <p:nvPr/>
        </p:nvSpPr>
        <p:spPr bwMode="auto">
          <a:xfrm>
            <a:off x="5443653" y="3048000"/>
            <a:ext cx="468000" cy="541362"/>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67" name="Rectangle 44"/>
          <p:cNvSpPr>
            <a:spLocks noChangeArrowheads="1"/>
          </p:cNvSpPr>
          <p:nvPr/>
        </p:nvSpPr>
        <p:spPr bwMode="auto">
          <a:xfrm>
            <a:off x="5443653" y="3582558"/>
            <a:ext cx="468000" cy="527918"/>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68" name="Rectangle 67"/>
          <p:cNvSpPr>
            <a:spLocks noChangeArrowheads="1"/>
          </p:cNvSpPr>
          <p:nvPr/>
        </p:nvSpPr>
        <p:spPr bwMode="auto">
          <a:xfrm>
            <a:off x="6281853" y="2214124"/>
            <a:ext cx="468000" cy="628673"/>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69" name="Rectangle 44"/>
          <p:cNvSpPr>
            <a:spLocks noChangeArrowheads="1"/>
          </p:cNvSpPr>
          <p:nvPr/>
        </p:nvSpPr>
        <p:spPr bwMode="auto">
          <a:xfrm>
            <a:off x="6281853" y="2842798"/>
            <a:ext cx="468000" cy="750888"/>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0" name="Rectangle 44"/>
          <p:cNvSpPr>
            <a:spLocks noChangeArrowheads="1"/>
          </p:cNvSpPr>
          <p:nvPr/>
        </p:nvSpPr>
        <p:spPr bwMode="auto">
          <a:xfrm>
            <a:off x="6281853" y="3586882"/>
            <a:ext cx="468000" cy="770418"/>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71" name="Rectangle 70"/>
          <p:cNvSpPr>
            <a:spLocks noChangeArrowheads="1"/>
          </p:cNvSpPr>
          <p:nvPr/>
        </p:nvSpPr>
        <p:spPr bwMode="auto">
          <a:xfrm>
            <a:off x="7106818" y="2272099"/>
            <a:ext cx="468000" cy="562158"/>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72" name="Rectangle 44"/>
          <p:cNvSpPr>
            <a:spLocks noChangeArrowheads="1"/>
          </p:cNvSpPr>
          <p:nvPr/>
        </p:nvSpPr>
        <p:spPr bwMode="auto">
          <a:xfrm>
            <a:off x="7106818" y="2834258"/>
            <a:ext cx="468000" cy="750888"/>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3" name="Rectangle 44"/>
          <p:cNvSpPr>
            <a:spLocks noChangeArrowheads="1"/>
          </p:cNvSpPr>
          <p:nvPr/>
        </p:nvSpPr>
        <p:spPr bwMode="auto">
          <a:xfrm>
            <a:off x="7106818" y="3578341"/>
            <a:ext cx="468000" cy="640459"/>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cxnSp>
        <p:nvCxnSpPr>
          <p:cNvPr id="6" name="Straight Connector 5"/>
          <p:cNvCxnSpPr/>
          <p:nvPr/>
        </p:nvCxnSpPr>
        <p:spPr bwMode="auto">
          <a:xfrm>
            <a:off x="4333875" y="3581400"/>
            <a:ext cx="427672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Rectangle 77"/>
          <p:cNvSpPr>
            <a:spLocks noChangeArrowheads="1"/>
          </p:cNvSpPr>
          <p:nvPr/>
        </p:nvSpPr>
        <p:spPr bwMode="auto">
          <a:xfrm>
            <a:off x="7912183" y="48347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Q1-16</a:t>
            </a:r>
            <a:endParaRPr lang="en-CA" sz="1800" dirty="0"/>
          </a:p>
        </p:txBody>
      </p:sp>
      <p:sp>
        <p:nvSpPr>
          <p:cNvPr id="59" name="Rectangle 77"/>
          <p:cNvSpPr>
            <a:spLocks noChangeArrowheads="1"/>
          </p:cNvSpPr>
          <p:nvPr/>
        </p:nvSpPr>
        <p:spPr bwMode="auto">
          <a:xfrm>
            <a:off x="8125382" y="5428489"/>
            <a:ext cx="312586"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(3)</a:t>
            </a:r>
            <a:endParaRPr lang="en-CA" sz="2000" dirty="0"/>
          </a:p>
        </p:txBody>
      </p:sp>
      <p:sp>
        <p:nvSpPr>
          <p:cNvPr id="60" name="Rectangle 44"/>
          <p:cNvSpPr>
            <a:spLocks noChangeArrowheads="1"/>
          </p:cNvSpPr>
          <p:nvPr/>
        </p:nvSpPr>
        <p:spPr bwMode="auto">
          <a:xfrm>
            <a:off x="7924418" y="3586882"/>
            <a:ext cx="468000" cy="694800"/>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74" name="Rectangle 73"/>
          <p:cNvSpPr>
            <a:spLocks noChangeArrowheads="1"/>
          </p:cNvSpPr>
          <p:nvPr/>
        </p:nvSpPr>
        <p:spPr bwMode="auto">
          <a:xfrm>
            <a:off x="7924418" y="2937259"/>
            <a:ext cx="468000" cy="306000"/>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75" name="Rectangle 44"/>
          <p:cNvSpPr>
            <a:spLocks noChangeArrowheads="1"/>
          </p:cNvSpPr>
          <p:nvPr/>
        </p:nvSpPr>
        <p:spPr bwMode="auto">
          <a:xfrm>
            <a:off x="7924418" y="3244421"/>
            <a:ext cx="468000" cy="33120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6" name="Rectangle 77"/>
          <p:cNvSpPr>
            <a:spLocks noChangeArrowheads="1"/>
          </p:cNvSpPr>
          <p:nvPr/>
        </p:nvSpPr>
        <p:spPr bwMode="auto">
          <a:xfrm>
            <a:off x="8030055" y="2612066"/>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23</a:t>
            </a:r>
            <a:endParaRPr lang="en-CA" sz="1800" dirty="0"/>
          </a:p>
        </p:txBody>
      </p:sp>
      <p:sp>
        <p:nvSpPr>
          <p:cNvPr id="77" name="Rectangle 77"/>
          <p:cNvSpPr>
            <a:spLocks noChangeArrowheads="1"/>
          </p:cNvSpPr>
          <p:nvPr/>
        </p:nvSpPr>
        <p:spPr bwMode="auto">
          <a:xfrm>
            <a:off x="7982793" y="4343400"/>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-26</a:t>
            </a:r>
            <a:endParaRPr lang="en-CA" sz="1800" dirty="0"/>
          </a:p>
        </p:txBody>
      </p:sp>
    </p:spTree>
    <p:extLst>
      <p:ext uri="{BB962C8B-B14F-4D97-AF65-F5344CB8AC3E}">
        <p14:creationId xmlns:p14="http://schemas.microsoft.com/office/powerpoint/2010/main" val="4126675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524000"/>
            <a:ext cx="8229600" cy="4038600"/>
          </a:xfrm>
        </p:spPr>
        <p:txBody>
          <a:bodyPr/>
          <a:lstStyle/>
          <a:p>
            <a:pPr marL="342900" indent="-342900">
              <a:lnSpc>
                <a:spcPct val="100000"/>
              </a:lnSpc>
              <a:spcBef>
                <a:spcPts val="1200"/>
              </a:spcBef>
              <a:spcAft>
                <a:spcPts val="1200"/>
              </a:spcAft>
              <a:buClr>
                <a:schemeClr val="tx2"/>
              </a:buClr>
              <a:buFont typeface="Arial" panose="020B0604020202020204" pitchFamily="34" charset="0"/>
              <a:buChar char="•"/>
            </a:pPr>
            <a:r>
              <a:rPr lang="en-CA" sz="2400" dirty="0" smtClean="0">
                <a:solidFill>
                  <a:srgbClr val="49166D"/>
                </a:solidFill>
              </a:rPr>
              <a:t>Baring </a:t>
            </a:r>
            <a:r>
              <a:rPr lang="en-CA" sz="2400" dirty="0">
                <a:solidFill>
                  <a:srgbClr val="49166D"/>
                </a:solidFill>
              </a:rPr>
              <a:t>Private Equity </a:t>
            </a:r>
            <a:r>
              <a:rPr lang="en-CA" sz="2400" dirty="0" smtClean="0">
                <a:solidFill>
                  <a:srgbClr val="49166D"/>
                </a:solidFill>
              </a:rPr>
              <a:t>Asia </a:t>
            </a:r>
            <a:r>
              <a:rPr lang="en-CA" sz="2400" dirty="0">
                <a:solidFill>
                  <a:srgbClr val="49166D"/>
                </a:solidFill>
              </a:rPr>
              <a:t>to acquire a 35% </a:t>
            </a:r>
            <a:r>
              <a:rPr lang="en-CA" sz="2400" dirty="0" smtClean="0">
                <a:solidFill>
                  <a:srgbClr val="49166D"/>
                </a:solidFill>
              </a:rPr>
              <a:t>stake in </a:t>
            </a:r>
            <a:r>
              <a:rPr lang="en-CA" sz="2400" dirty="0">
                <a:solidFill>
                  <a:srgbClr val="49166D"/>
                </a:solidFill>
              </a:rPr>
              <a:t>TELUS International (TI</a:t>
            </a:r>
            <a:r>
              <a:rPr lang="en-CA" sz="2400" dirty="0" smtClean="0">
                <a:solidFill>
                  <a:srgbClr val="49166D"/>
                </a:solidFill>
              </a:rPr>
              <a:t>) </a:t>
            </a:r>
            <a:endParaRPr lang="en-CA" sz="2400" dirty="0">
              <a:solidFill>
                <a:srgbClr val="49166D"/>
              </a:solidFill>
            </a:endParaRPr>
          </a:p>
          <a:p>
            <a:pPr marL="342900" indent="-342900">
              <a:lnSpc>
                <a:spcPct val="100000"/>
              </a:lnSpc>
              <a:spcBef>
                <a:spcPts val="1200"/>
              </a:spcBef>
              <a:spcAft>
                <a:spcPts val="1200"/>
              </a:spcAft>
              <a:buClr>
                <a:schemeClr val="tx2"/>
              </a:buClr>
              <a:buFont typeface="Arial" panose="020B0604020202020204" pitchFamily="34" charset="0"/>
              <a:buChar char="•"/>
            </a:pPr>
            <a:r>
              <a:rPr lang="en-CA" sz="2400" dirty="0">
                <a:solidFill>
                  <a:srgbClr val="49166D"/>
                </a:solidFill>
              </a:rPr>
              <a:t>Agreement values TI at </a:t>
            </a:r>
            <a:r>
              <a:rPr lang="en-CA" sz="2400" dirty="0" smtClean="0">
                <a:solidFill>
                  <a:srgbClr val="49166D"/>
                </a:solidFill>
              </a:rPr>
              <a:t>an enterprise value of $1.2 billion </a:t>
            </a:r>
          </a:p>
          <a:p>
            <a:pPr marL="342900" indent="-342900">
              <a:lnSpc>
                <a:spcPct val="100000"/>
              </a:lnSpc>
              <a:spcBef>
                <a:spcPts val="1200"/>
              </a:spcBef>
              <a:spcAft>
                <a:spcPts val="1200"/>
              </a:spcAft>
              <a:buClr>
                <a:schemeClr val="tx2"/>
              </a:buClr>
              <a:buFont typeface="Arial" panose="020B0604020202020204" pitchFamily="34" charset="0"/>
              <a:buChar char="•"/>
            </a:pPr>
            <a:r>
              <a:rPr lang="en-CA" sz="2400" dirty="0" smtClean="0">
                <a:solidFill>
                  <a:srgbClr val="49166D"/>
                </a:solidFill>
              </a:rPr>
              <a:t>TELUS </a:t>
            </a:r>
            <a:r>
              <a:rPr lang="en-CA" sz="2400" dirty="0">
                <a:solidFill>
                  <a:srgbClr val="49166D"/>
                </a:solidFill>
              </a:rPr>
              <a:t>to receive proceeds of approximately $600 million </a:t>
            </a:r>
            <a:r>
              <a:rPr lang="en-CA" sz="2400" dirty="0" smtClean="0">
                <a:solidFill>
                  <a:srgbClr val="49166D"/>
                </a:solidFill>
              </a:rPr>
              <a:t>through debt and equity that </a:t>
            </a:r>
            <a:r>
              <a:rPr lang="en-CA" sz="2400" dirty="0">
                <a:solidFill>
                  <a:srgbClr val="49166D"/>
                </a:solidFill>
              </a:rPr>
              <a:t>will support domestic investments in advanced broadband technologies</a:t>
            </a:r>
          </a:p>
          <a:p>
            <a:pPr marL="342900" indent="-342900">
              <a:lnSpc>
                <a:spcPct val="100000"/>
              </a:lnSpc>
              <a:spcBef>
                <a:spcPts val="1200"/>
              </a:spcBef>
              <a:spcAft>
                <a:spcPts val="1200"/>
              </a:spcAft>
              <a:buClr>
                <a:schemeClr val="tx2"/>
              </a:buClr>
              <a:buFont typeface="Arial" panose="020B0604020202020204" pitchFamily="34" charset="0"/>
              <a:buChar char="•"/>
            </a:pPr>
            <a:r>
              <a:rPr lang="en-US" sz="2400" dirty="0">
                <a:solidFill>
                  <a:srgbClr val="49166D"/>
                </a:solidFill>
              </a:rPr>
              <a:t>TELUS to retain 65% interest in </a:t>
            </a:r>
            <a:r>
              <a:rPr lang="en-US" sz="2400" dirty="0" smtClean="0">
                <a:solidFill>
                  <a:srgbClr val="49166D"/>
                </a:solidFill>
              </a:rPr>
              <a:t>TI</a:t>
            </a:r>
            <a:endParaRPr lang="en-US" sz="2400" dirty="0">
              <a:solidFill>
                <a:srgbClr val="49166D"/>
              </a:solidFill>
            </a:endParaRPr>
          </a:p>
        </p:txBody>
      </p:sp>
      <p:sp>
        <p:nvSpPr>
          <p:cNvPr id="3" name="Slide Number Placeholder 2"/>
          <p:cNvSpPr>
            <a:spLocks noGrp="1"/>
          </p:cNvSpPr>
          <p:nvPr>
            <p:ph type="sldNum" sz="quarter" idx="10"/>
          </p:nvPr>
        </p:nvSpPr>
        <p:spPr/>
        <p:txBody>
          <a:bodyPr/>
          <a:lstStyle/>
          <a:p>
            <a:pPr>
              <a:defRPr/>
            </a:pPr>
            <a:fld id="{A377E423-9511-E543-9F90-06719779F68C}" type="slidenum">
              <a:rPr lang="en-US" smtClean="0"/>
              <a:pPr>
                <a:defRPr/>
              </a:pPr>
              <a:t>9</a:t>
            </a:fld>
            <a:endParaRPr lang="en-US" dirty="0"/>
          </a:p>
        </p:txBody>
      </p:sp>
      <p:sp>
        <p:nvSpPr>
          <p:cNvPr id="4" name="Title 3"/>
          <p:cNvSpPr>
            <a:spLocks noGrp="1"/>
          </p:cNvSpPr>
          <p:nvPr>
            <p:ph type="title"/>
          </p:nvPr>
        </p:nvSpPr>
        <p:spPr/>
        <p:txBody>
          <a:bodyPr/>
          <a:lstStyle/>
          <a:p>
            <a:r>
              <a:rPr lang="en-CA" dirty="0" smtClean="0"/>
              <a:t>Fueling TELUS International’s future growth</a:t>
            </a:r>
            <a:endParaRPr lang="en-CA" dirty="0"/>
          </a:p>
        </p:txBody>
      </p:sp>
      <p:sp>
        <p:nvSpPr>
          <p:cNvPr id="6" name="Rectangle 5"/>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100000"/>
              </a:lnSpc>
              <a:spcBef>
                <a:spcPts val="0"/>
              </a:spcBef>
              <a:spcAft>
                <a:spcPts val="0"/>
              </a:spcAft>
              <a:buClr>
                <a:schemeClr val="tx2"/>
              </a:buClr>
            </a:pPr>
            <a:r>
              <a:rPr lang="en-US" dirty="0">
                <a:solidFill>
                  <a:srgbClr val="49166D"/>
                </a:solidFill>
              </a:rPr>
              <a:t>Agreement positions TI for continued </a:t>
            </a:r>
            <a:r>
              <a:rPr lang="en-US" dirty="0" smtClean="0">
                <a:solidFill>
                  <a:srgbClr val="49166D"/>
                </a:solidFill>
              </a:rPr>
              <a:t>growth through</a:t>
            </a:r>
          </a:p>
          <a:p>
            <a:pPr algn="ctr">
              <a:lnSpc>
                <a:spcPct val="100000"/>
              </a:lnSpc>
              <a:spcBef>
                <a:spcPts val="0"/>
              </a:spcBef>
              <a:spcAft>
                <a:spcPts val="0"/>
              </a:spcAft>
              <a:buClr>
                <a:schemeClr val="tx2"/>
              </a:buClr>
            </a:pPr>
            <a:r>
              <a:rPr lang="en-CA" dirty="0" smtClean="0">
                <a:solidFill>
                  <a:srgbClr val="49166D"/>
                </a:solidFill>
              </a:rPr>
              <a:t>Baring </a:t>
            </a:r>
            <a:r>
              <a:rPr lang="en-CA" dirty="0">
                <a:solidFill>
                  <a:srgbClr val="49166D"/>
                </a:solidFill>
              </a:rPr>
              <a:t>Private Equity Asia </a:t>
            </a:r>
            <a:r>
              <a:rPr lang="en-US" dirty="0">
                <a:solidFill>
                  <a:srgbClr val="49166D"/>
                </a:solidFill>
              </a:rPr>
              <a:t>global network of </a:t>
            </a:r>
            <a:r>
              <a:rPr lang="en-US" dirty="0" smtClean="0">
                <a:solidFill>
                  <a:srgbClr val="49166D"/>
                </a:solidFill>
              </a:rPr>
              <a:t>clients</a:t>
            </a:r>
            <a:endParaRPr lang="en-US" dirty="0">
              <a:solidFill>
                <a:srgbClr val="49166D"/>
              </a:solidFill>
            </a:endParaRPr>
          </a:p>
        </p:txBody>
      </p:sp>
    </p:spTree>
    <p:extLst>
      <p:ext uri="{BB962C8B-B14F-4D97-AF65-F5344CB8AC3E}">
        <p14:creationId xmlns:p14="http://schemas.microsoft.com/office/powerpoint/2010/main" val="365202400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Blank Presentation">
  <a:themeElements>
    <a:clrScheme name="TELUS palette">
      <a:dk1>
        <a:srgbClr val="000000"/>
      </a:dk1>
      <a:lt1>
        <a:srgbClr val="FFFFFF"/>
      </a:lt1>
      <a:dk2>
        <a:srgbClr val="7AB800"/>
      </a:dk2>
      <a:lt2>
        <a:srgbClr val="808080"/>
      </a:lt2>
      <a:accent1>
        <a:srgbClr val="E37031"/>
      </a:accent1>
      <a:accent2>
        <a:srgbClr val="0ABBDD"/>
      </a:accent2>
      <a:accent3>
        <a:srgbClr val="FFFFFF"/>
      </a:accent3>
      <a:accent4>
        <a:srgbClr val="280091"/>
      </a:accent4>
      <a:accent5>
        <a:srgbClr val="EFBBAD"/>
      </a:accent5>
      <a:accent6>
        <a:srgbClr val="08A9C8"/>
      </a:accent6>
      <a:hlink>
        <a:srgbClr val="1B6AB8"/>
      </a:hlink>
      <a:folHlink>
        <a:srgbClr val="E7CB1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a:spPr>
      <a:bodyPr lIns="600015" tIns="0" rIns="0" bIns="0" anchor="ctr"/>
      <a:lstStyle>
        <a:defPPr>
          <a:defRPr dirty="0">
            <a:ea typeface="MS PGothic"/>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LUS palette">
    <a:dk1>
      <a:srgbClr val="000000"/>
    </a:dk1>
    <a:lt1>
      <a:srgbClr val="FFFFFF"/>
    </a:lt1>
    <a:dk2>
      <a:srgbClr val="7AB800"/>
    </a:dk2>
    <a:lt2>
      <a:srgbClr val="808080"/>
    </a:lt2>
    <a:accent1>
      <a:srgbClr val="E37031"/>
    </a:accent1>
    <a:accent2>
      <a:srgbClr val="0ABBDD"/>
    </a:accent2>
    <a:accent3>
      <a:srgbClr val="FFFFFF"/>
    </a:accent3>
    <a:accent4>
      <a:srgbClr val="280091"/>
    </a:accent4>
    <a:accent5>
      <a:srgbClr val="EFBBAD"/>
    </a:accent5>
    <a:accent6>
      <a:srgbClr val="08A9C8"/>
    </a:accent6>
    <a:hlink>
      <a:srgbClr val="1B6AB8"/>
    </a:hlink>
    <a:folHlink>
      <a:srgbClr val="E7CB1B"/>
    </a:folHlink>
  </a:clrScheme>
</a:themeOverride>
</file>

<file path=docProps/app.xml><?xml version="1.0" encoding="utf-8"?>
<Properties xmlns="http://schemas.openxmlformats.org/officeDocument/2006/extended-properties" xmlns:vt="http://schemas.openxmlformats.org/officeDocument/2006/docPropsVTypes">
  <Template/>
  <TotalTime>41053</TotalTime>
  <Words>1506</Words>
  <Application>Microsoft Office PowerPoint</Application>
  <PresentationFormat>On-screen Show (4:3)</PresentationFormat>
  <Paragraphs>322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PowerPoint Presentation</vt:lpstr>
      <vt:lpstr>Forward looking statement</vt:lpstr>
      <vt:lpstr>Delivering solid results by maintaining focus on consistent and winning strategy</vt:lpstr>
      <vt:lpstr>Returning significant cash to shareholders</vt:lpstr>
      <vt:lpstr>Wireless postpaid net additions</vt:lpstr>
      <vt:lpstr>Investing in retention</vt:lpstr>
      <vt:lpstr>Industry-leading ARPU &amp; lifetime revenue per sub</vt:lpstr>
      <vt:lpstr>Wireline subscriber trends</vt:lpstr>
      <vt:lpstr>Fueling TELUS International’s future growth</vt:lpstr>
      <vt:lpstr>First quarter 2016 wireless financial results</vt:lpstr>
      <vt:lpstr>First quarter 2016 wireline financial results</vt:lpstr>
      <vt:lpstr>First quarter 2016 consolidated financial results</vt:lpstr>
      <vt:lpstr>PowerPoint Presentation</vt:lpstr>
      <vt:lpstr>Appendix – Q1 2016 EPS analysis</vt:lpstr>
      <vt:lpstr>Appendix - free cash flow comparison</vt:lpstr>
      <vt:lpstr>Appendix - definitions</vt:lpstr>
    </vt:vector>
  </TitlesOfParts>
  <Company>Lenska Rulaq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Lenska Rulaq</dc:creator>
  <cp:lastModifiedBy>Ian McMillan</cp:lastModifiedBy>
  <cp:revision>721</cp:revision>
  <cp:lastPrinted>2016-05-05T02:52:30Z</cp:lastPrinted>
  <dcterms:created xsi:type="dcterms:W3CDTF">2010-03-18T15:05:15Z</dcterms:created>
  <dcterms:modified xsi:type="dcterms:W3CDTF">2016-05-05T03:34:24Z</dcterms:modified>
</cp:coreProperties>
</file>