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7"/>
  </p:notesMasterIdLst>
  <p:handoutMasterIdLst>
    <p:handoutMasterId r:id="rId18"/>
  </p:handoutMasterIdLst>
  <p:sldIdLst>
    <p:sldId id="256" r:id="rId2"/>
    <p:sldId id="365" r:id="rId3"/>
    <p:sldId id="367" r:id="rId4"/>
    <p:sldId id="382" r:id="rId5"/>
    <p:sldId id="374" r:id="rId6"/>
    <p:sldId id="379" r:id="rId7"/>
    <p:sldId id="395" r:id="rId8"/>
    <p:sldId id="353" r:id="rId9"/>
    <p:sldId id="354" r:id="rId10"/>
    <p:sldId id="355" r:id="rId11"/>
    <p:sldId id="397" r:id="rId12"/>
    <p:sldId id="350" r:id="rId13"/>
    <p:sldId id="381" r:id="rId14"/>
    <p:sldId id="358" r:id="rId15"/>
    <p:sldId id="359" r:id="rId16"/>
  </p:sldIdLst>
  <p:sldSz cx="9144000" cy="6858000" type="screen4x3"/>
  <p:notesSz cx="7315200" cy="9601200"/>
  <p:defaultTextStyle>
    <a:defPPr>
      <a:defRPr lang="en-US"/>
    </a:defPPr>
    <a:lvl1pPr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6724" indent="-136684"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3448" indent="-273368"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283" indent="-411163"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007" indent="-547847"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1600200" algn="l" defTabSz="320040" rtl="0" eaLnBrk="1" latinLnBrk="0" hangingPunct="1">
      <a:defRPr sz="2400" kern="1200">
        <a:solidFill>
          <a:schemeClr val="tx1"/>
        </a:solidFill>
        <a:latin typeface="Arial" charset="0"/>
        <a:ea typeface="ＭＳ Ｐゴシック" charset="0"/>
        <a:cs typeface="ＭＳ Ｐゴシック" charset="0"/>
      </a:defRPr>
    </a:lvl6pPr>
    <a:lvl7pPr marL="1920240" algn="l" defTabSz="320040" rtl="0" eaLnBrk="1" latinLnBrk="0" hangingPunct="1">
      <a:defRPr sz="2400" kern="1200">
        <a:solidFill>
          <a:schemeClr val="tx1"/>
        </a:solidFill>
        <a:latin typeface="Arial" charset="0"/>
        <a:ea typeface="ＭＳ Ｐゴシック" charset="0"/>
        <a:cs typeface="ＭＳ Ｐゴシック" charset="0"/>
      </a:defRPr>
    </a:lvl7pPr>
    <a:lvl8pPr marL="2240280" algn="l" defTabSz="320040" rtl="0" eaLnBrk="1" latinLnBrk="0" hangingPunct="1">
      <a:defRPr sz="2400" kern="1200">
        <a:solidFill>
          <a:schemeClr val="tx1"/>
        </a:solidFill>
        <a:latin typeface="Arial" charset="0"/>
        <a:ea typeface="ＭＳ Ｐゴシック" charset="0"/>
        <a:cs typeface="ＭＳ Ｐゴシック" charset="0"/>
      </a:defRPr>
    </a:lvl8pPr>
    <a:lvl9pPr marL="2560320" algn="l" defTabSz="32004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an McMillan" initials="I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166D"/>
    <a:srgbClr val="F5F6F7"/>
    <a:srgbClr val="D4D8DE"/>
    <a:srgbClr val="66CC00"/>
    <a:srgbClr val="49166C"/>
    <a:srgbClr val="DAD9EA"/>
    <a:srgbClr val="C4DF9B"/>
    <a:srgbClr val="7EDF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83883" autoAdjust="0"/>
  </p:normalViewPr>
  <p:slideViewPr>
    <p:cSldViewPr showGuides="1">
      <p:cViewPr varScale="1">
        <p:scale>
          <a:sx n="92" d="100"/>
          <a:sy n="92" d="100"/>
        </p:scale>
        <p:origin x="-540" y="-96"/>
      </p:cViewPr>
      <p:guideLst>
        <p:guide orient="horz" pos="4128"/>
        <p:guide orient="horz" pos="1056"/>
        <p:guide orient="horz" pos="2208"/>
        <p:guide orient="horz" pos="2928"/>
        <p:guide pos="2112"/>
        <p:guide pos="5472"/>
        <p:guide pos="2880"/>
        <p:guide pos="36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p:scale>
          <a:sx n="75" d="100"/>
          <a:sy n="75" d="100"/>
        </p:scale>
        <p:origin x="-1980" y="-240"/>
      </p:cViewPr>
      <p:guideLst>
        <p:guide orient="horz" pos="2167"/>
        <p:guide orient="horz" pos="353"/>
        <p:guide pos="1126"/>
        <p:guide pos="337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19" tIns="48310" rIns="96619" bIns="48310" rtlCol="0"/>
          <a:lstStyle>
            <a:lvl1pPr algn="l">
              <a:defRPr sz="1300"/>
            </a:lvl1pPr>
          </a:lstStyle>
          <a:p>
            <a:endParaRPr lang="en-US" dirty="0"/>
          </a:p>
        </p:txBody>
      </p:sp>
      <p:sp>
        <p:nvSpPr>
          <p:cNvPr id="3" name="Date Placeholder 2"/>
          <p:cNvSpPr>
            <a:spLocks noGrp="1"/>
          </p:cNvSpPr>
          <p:nvPr>
            <p:ph type="dt" sz="quarter" idx="1"/>
          </p:nvPr>
        </p:nvSpPr>
        <p:spPr>
          <a:xfrm>
            <a:off x="4143590" y="0"/>
            <a:ext cx="3169920" cy="480060"/>
          </a:xfrm>
          <a:prstGeom prst="rect">
            <a:avLst/>
          </a:prstGeom>
        </p:spPr>
        <p:txBody>
          <a:bodyPr vert="horz" lIns="96619" tIns="48310" rIns="96619" bIns="48310" rtlCol="0"/>
          <a:lstStyle>
            <a:lvl1pPr algn="r">
              <a:defRPr sz="1300"/>
            </a:lvl1pPr>
          </a:lstStyle>
          <a:p>
            <a:fld id="{BA3DBD69-FA3E-BA4F-8141-D661B8B5D795}" type="datetimeFigureOut">
              <a:rPr lang="en-US" smtClean="0"/>
              <a:t>11/3/2016</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19" tIns="48310" rIns="96619" bIns="48310"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90" y="9119474"/>
            <a:ext cx="3169920" cy="480060"/>
          </a:xfrm>
          <a:prstGeom prst="rect">
            <a:avLst/>
          </a:prstGeom>
        </p:spPr>
        <p:txBody>
          <a:bodyPr vert="horz" lIns="96619" tIns="48310" rIns="96619" bIns="48310" rtlCol="0" anchor="b"/>
          <a:lstStyle>
            <a:lvl1pPr algn="r">
              <a:defRPr sz="1300"/>
            </a:lvl1pPr>
          </a:lstStyle>
          <a:p>
            <a:fld id="{4B886F01-BBF6-E441-A73A-6523F5CAD532}" type="slidenum">
              <a:rPr lang="en-US" smtClean="0"/>
              <a:t>‹#›</a:t>
            </a:fld>
            <a:endParaRPr lang="en-US" dirty="0"/>
          </a:p>
        </p:txBody>
      </p:sp>
    </p:spTree>
    <p:extLst>
      <p:ext uri="{BB962C8B-B14F-4D97-AF65-F5344CB8AC3E}">
        <p14:creationId xmlns:p14="http://schemas.microsoft.com/office/powerpoint/2010/main" val="12635284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69920" cy="480060"/>
          </a:xfrm>
          <a:prstGeom prst="rect">
            <a:avLst/>
          </a:prstGeom>
          <a:noFill/>
          <a:ln w="9525">
            <a:noFill/>
            <a:miter lim="800000"/>
            <a:headEnd/>
            <a:tailEnd/>
          </a:ln>
        </p:spPr>
        <p:txBody>
          <a:bodyPr vert="horz" wrap="square" lIns="96619" tIns="48310" rIns="96619" bIns="48310" numCol="1" anchor="t" anchorCtr="0" compatLnSpc="1">
            <a:prstTxWarp prst="textNoShape">
              <a:avLst/>
            </a:prstTxWarp>
          </a:bodyPr>
          <a:lstStyle>
            <a:lvl1pPr algn="l">
              <a:defRPr sz="1300"/>
            </a:lvl1pPr>
          </a:lstStyle>
          <a:p>
            <a:pPr>
              <a:defRPr/>
            </a:pPr>
            <a:endParaRPr lang="en-US" dirty="0"/>
          </a:p>
        </p:txBody>
      </p:sp>
      <p:sp>
        <p:nvSpPr>
          <p:cNvPr id="5123" name="Rectangle 3"/>
          <p:cNvSpPr>
            <a:spLocks noGrp="1" noChangeArrowheads="1"/>
          </p:cNvSpPr>
          <p:nvPr>
            <p:ph type="dt" idx="1"/>
          </p:nvPr>
        </p:nvSpPr>
        <p:spPr bwMode="auto">
          <a:xfrm>
            <a:off x="4145283" y="0"/>
            <a:ext cx="3169920" cy="480060"/>
          </a:xfrm>
          <a:prstGeom prst="rect">
            <a:avLst/>
          </a:prstGeom>
          <a:noFill/>
          <a:ln w="9525">
            <a:noFill/>
            <a:miter lim="800000"/>
            <a:headEnd/>
            <a:tailEnd/>
          </a:ln>
        </p:spPr>
        <p:txBody>
          <a:bodyPr vert="horz" wrap="square" lIns="96619" tIns="48310" rIns="96619" bIns="48310" numCol="1" anchor="t" anchorCtr="0" compatLnSpc="1">
            <a:prstTxWarp prst="textNoShape">
              <a:avLst/>
            </a:prstTxWarp>
          </a:bodyPr>
          <a:lstStyle>
            <a:lvl1pPr>
              <a:defRPr sz="1300"/>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5" name="Rectangle 5"/>
          <p:cNvSpPr>
            <a:spLocks noGrp="1" noChangeArrowheads="1"/>
          </p:cNvSpPr>
          <p:nvPr>
            <p:ph type="body" sz="quarter" idx="3"/>
          </p:nvPr>
        </p:nvSpPr>
        <p:spPr bwMode="auto">
          <a:xfrm>
            <a:off x="975361" y="4560570"/>
            <a:ext cx="5364480" cy="4320540"/>
          </a:xfrm>
          <a:prstGeom prst="rect">
            <a:avLst/>
          </a:prstGeom>
          <a:noFill/>
          <a:ln w="9525">
            <a:noFill/>
            <a:miter lim="800000"/>
            <a:headEnd/>
            <a:tailEnd/>
          </a:ln>
        </p:spPr>
        <p:txBody>
          <a:bodyPr vert="horz" wrap="square" lIns="96619" tIns="48310" rIns="96619" bIns="4831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p:spPr>
        <p:txBody>
          <a:bodyPr vert="horz" wrap="square" lIns="96619" tIns="48310" rIns="96619" bIns="48310" numCol="1" anchor="b" anchorCtr="0" compatLnSpc="1">
            <a:prstTxWarp prst="textNoShape">
              <a:avLst/>
            </a:prstTxWarp>
          </a:bodyPr>
          <a:lstStyle>
            <a:lvl1pPr algn="l">
              <a:defRPr sz="1300"/>
            </a:lvl1pPr>
          </a:lstStyle>
          <a:p>
            <a:pPr>
              <a:defRPr/>
            </a:pPr>
            <a:endParaRPr lang="en-US" dirty="0"/>
          </a:p>
        </p:txBody>
      </p:sp>
      <p:sp>
        <p:nvSpPr>
          <p:cNvPr id="5127" name="Rectangle 7"/>
          <p:cNvSpPr>
            <a:spLocks noGrp="1" noChangeArrowheads="1"/>
          </p:cNvSpPr>
          <p:nvPr>
            <p:ph type="sldNum" sz="quarter" idx="5"/>
          </p:nvPr>
        </p:nvSpPr>
        <p:spPr bwMode="auto">
          <a:xfrm>
            <a:off x="4145283" y="9121140"/>
            <a:ext cx="3169920" cy="480060"/>
          </a:xfrm>
          <a:prstGeom prst="rect">
            <a:avLst/>
          </a:prstGeom>
          <a:noFill/>
          <a:ln w="9525">
            <a:noFill/>
            <a:miter lim="800000"/>
            <a:headEnd/>
            <a:tailEnd/>
          </a:ln>
        </p:spPr>
        <p:txBody>
          <a:bodyPr vert="horz" wrap="square" lIns="96619" tIns="48310" rIns="96619" bIns="48310" numCol="1" anchor="b" anchorCtr="0" compatLnSpc="1">
            <a:prstTxWarp prst="textNoShape">
              <a:avLst/>
            </a:prstTxWarp>
          </a:bodyPr>
          <a:lstStyle>
            <a:lvl1pPr>
              <a:defRPr sz="1300"/>
            </a:lvl1pPr>
          </a:lstStyle>
          <a:p>
            <a:pPr>
              <a:defRPr/>
            </a:pPr>
            <a:fld id="{78145D4C-410C-4C48-9FC1-5D00952F5A6A}" type="slidenum">
              <a:rPr lang="en-US"/>
              <a:pPr>
                <a:defRPr/>
              </a:pPr>
              <a:t>‹#›</a:t>
            </a:fld>
            <a:endParaRPr lang="en-US" dirty="0"/>
          </a:p>
        </p:txBody>
      </p:sp>
    </p:spTree>
    <p:extLst>
      <p:ext uri="{BB962C8B-B14F-4D97-AF65-F5344CB8AC3E}">
        <p14:creationId xmlns:p14="http://schemas.microsoft.com/office/powerpoint/2010/main" val="284349872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6724"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3448"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283"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007"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5886" algn="l" defTabSz="457177" rtl="0" eaLnBrk="1" latinLnBrk="0" hangingPunct="1">
      <a:defRPr sz="1200" kern="1200">
        <a:solidFill>
          <a:schemeClr val="tx1"/>
        </a:solidFill>
        <a:latin typeface="+mn-lt"/>
        <a:ea typeface="+mn-ea"/>
        <a:cs typeface="+mn-cs"/>
      </a:defRPr>
    </a:lvl6pPr>
    <a:lvl7pPr marL="2743063" algn="l" defTabSz="457177" rtl="0" eaLnBrk="1" latinLnBrk="0" hangingPunct="1">
      <a:defRPr sz="1200" kern="1200">
        <a:solidFill>
          <a:schemeClr val="tx1"/>
        </a:solidFill>
        <a:latin typeface="+mn-lt"/>
        <a:ea typeface="+mn-ea"/>
        <a:cs typeface="+mn-cs"/>
      </a:defRPr>
    </a:lvl7pPr>
    <a:lvl8pPr marL="3200240" algn="l" defTabSz="457177" rtl="0" eaLnBrk="1" latinLnBrk="0" hangingPunct="1">
      <a:defRPr sz="1200" kern="1200">
        <a:solidFill>
          <a:schemeClr val="tx1"/>
        </a:solidFill>
        <a:latin typeface="+mn-lt"/>
        <a:ea typeface="+mn-ea"/>
        <a:cs typeface="+mn-cs"/>
      </a:defRPr>
    </a:lvl8pPr>
    <a:lvl9pPr marL="3657417" algn="l" defTabSz="4571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charset="0"/>
                <a:ea typeface="ＭＳ Ｐゴシック" charset="0"/>
                <a:cs typeface="ＭＳ Ｐゴシック" charset="0"/>
              </a:defRPr>
            </a:lvl1pPr>
            <a:lvl2pPr marL="785027" indent="-301933">
              <a:defRPr sz="3600">
                <a:solidFill>
                  <a:schemeClr val="tx1"/>
                </a:solidFill>
                <a:latin typeface="Arial" charset="0"/>
                <a:ea typeface="ＭＳ Ｐゴシック" charset="0"/>
              </a:defRPr>
            </a:lvl2pPr>
            <a:lvl3pPr marL="1207734" indent="-241547">
              <a:defRPr sz="3600">
                <a:solidFill>
                  <a:schemeClr val="tx1"/>
                </a:solidFill>
                <a:latin typeface="Arial" charset="0"/>
                <a:ea typeface="ＭＳ Ｐゴシック" charset="0"/>
              </a:defRPr>
            </a:lvl3pPr>
            <a:lvl4pPr marL="1690827" indent="-241547">
              <a:defRPr sz="3600">
                <a:solidFill>
                  <a:schemeClr val="tx1"/>
                </a:solidFill>
                <a:latin typeface="Arial" charset="0"/>
                <a:ea typeface="ＭＳ Ｐゴシック" charset="0"/>
              </a:defRPr>
            </a:lvl4pPr>
            <a:lvl5pPr marL="2173921" indent="-241547">
              <a:defRPr sz="3600">
                <a:solidFill>
                  <a:schemeClr val="tx1"/>
                </a:solidFill>
                <a:latin typeface="Arial" charset="0"/>
                <a:ea typeface="ＭＳ Ｐゴシック" charset="0"/>
              </a:defRPr>
            </a:lvl5pPr>
            <a:lvl6pPr marL="2657017" indent="-241547" algn="r" eaLnBrk="0" fontAlgn="base" hangingPunct="0">
              <a:spcBef>
                <a:spcPct val="0"/>
              </a:spcBef>
              <a:spcAft>
                <a:spcPct val="0"/>
              </a:spcAft>
              <a:defRPr sz="3600">
                <a:solidFill>
                  <a:schemeClr val="tx1"/>
                </a:solidFill>
                <a:latin typeface="Arial" charset="0"/>
                <a:ea typeface="ＭＳ Ｐゴシック" charset="0"/>
              </a:defRPr>
            </a:lvl6pPr>
            <a:lvl7pPr marL="3140108" indent="-241547" algn="r" eaLnBrk="0" fontAlgn="base" hangingPunct="0">
              <a:spcBef>
                <a:spcPct val="0"/>
              </a:spcBef>
              <a:spcAft>
                <a:spcPct val="0"/>
              </a:spcAft>
              <a:defRPr sz="3600">
                <a:solidFill>
                  <a:schemeClr val="tx1"/>
                </a:solidFill>
                <a:latin typeface="Arial" charset="0"/>
                <a:ea typeface="ＭＳ Ｐゴシック" charset="0"/>
              </a:defRPr>
            </a:lvl7pPr>
            <a:lvl8pPr marL="3623203" indent="-241547" algn="r" eaLnBrk="0" fontAlgn="base" hangingPunct="0">
              <a:spcBef>
                <a:spcPct val="0"/>
              </a:spcBef>
              <a:spcAft>
                <a:spcPct val="0"/>
              </a:spcAft>
              <a:defRPr sz="3600">
                <a:solidFill>
                  <a:schemeClr val="tx1"/>
                </a:solidFill>
                <a:latin typeface="Arial" charset="0"/>
                <a:ea typeface="ＭＳ Ｐゴシック" charset="0"/>
              </a:defRPr>
            </a:lvl8pPr>
            <a:lvl9pPr marL="4106297" indent="-241547" algn="r" eaLnBrk="0" fontAlgn="base" hangingPunct="0">
              <a:spcBef>
                <a:spcPct val="0"/>
              </a:spcBef>
              <a:spcAft>
                <a:spcPct val="0"/>
              </a:spcAft>
              <a:defRPr sz="3600">
                <a:solidFill>
                  <a:schemeClr val="tx1"/>
                </a:solidFill>
                <a:latin typeface="Arial" charset="0"/>
                <a:ea typeface="ＭＳ Ｐゴシック" charset="0"/>
              </a:defRPr>
            </a:lvl9pPr>
          </a:lstStyle>
          <a:p>
            <a:fld id="{CE94A469-A390-2F46-9D00-5000C484571A}" type="slidenum">
              <a:rPr lang="en-US" sz="1300"/>
              <a:pPr/>
              <a:t>1</a:t>
            </a:fld>
            <a:endParaRPr lang="en-US" sz="1300" dirty="0"/>
          </a:p>
        </p:txBody>
      </p:sp>
      <p:sp>
        <p:nvSpPr>
          <p:cNvPr id="16386" name="Rectangle 2"/>
          <p:cNvSpPr>
            <a:spLocks noGrp="1" noRot="1" noChangeAspect="1" noChangeArrowheads="1" noTextEdit="1"/>
          </p:cNvSpPr>
          <p:nvPr>
            <p:ph type="sldImg"/>
          </p:nvPr>
        </p:nvSpPr>
        <p:spPr>
          <a:xfrm>
            <a:off x="1658938" y="560388"/>
            <a:ext cx="3838575" cy="2879725"/>
          </a:xfrm>
          <a:ln/>
        </p:spPr>
      </p:sp>
      <p:sp>
        <p:nvSpPr>
          <p:cNvPr id="2" name="Notes Placeholder 1"/>
          <p:cNvSpPr>
            <a:spLocks noGrp="1"/>
          </p:cNvSpPr>
          <p:nvPr>
            <p:ph type="body" sz="quarter" idx="10"/>
          </p:nvPr>
        </p:nvSpPr>
        <p:spPr/>
        <p:txBody>
          <a:bodyPr/>
          <a:lstStyle/>
          <a:p>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7525" y="533400"/>
            <a:ext cx="3524250" cy="2643188"/>
          </a:xfrm>
        </p:spPr>
      </p:sp>
      <p:sp>
        <p:nvSpPr>
          <p:cNvPr id="4" name="Slide Number Placeholder 3"/>
          <p:cNvSpPr>
            <a:spLocks noGrp="1"/>
          </p:cNvSpPr>
          <p:nvPr>
            <p:ph type="sldNum" sz="quarter" idx="10"/>
          </p:nvPr>
        </p:nvSpPr>
        <p:spPr/>
        <p:txBody>
          <a:bodyPr/>
          <a:lstStyle/>
          <a:p>
            <a:pPr>
              <a:defRPr/>
            </a:pPr>
            <a:fld id="{78145D4C-410C-4C48-9FC1-5D00952F5A6A}" type="slidenum">
              <a:rPr lang="en-US" smtClean="0"/>
              <a:pPr>
                <a:defRPr/>
              </a:pPr>
              <a:t>10</a:t>
            </a:fld>
            <a:endParaRPr lang="en-US" dirty="0"/>
          </a:p>
        </p:txBody>
      </p:sp>
      <p:sp>
        <p:nvSpPr>
          <p:cNvPr id="5" name="Notes Placeholder 4"/>
          <p:cNvSpPr>
            <a:spLocks noGrp="1"/>
          </p:cNvSpPr>
          <p:nvPr>
            <p:ph type="body" sz="quarter" idx="11"/>
          </p:nvPr>
        </p:nvSpPr>
        <p:spPr/>
        <p:txBody>
          <a:bodyPr/>
          <a:lstStyle/>
          <a:p>
            <a:endParaRPr lang="en-CA"/>
          </a:p>
        </p:txBody>
      </p:sp>
    </p:spTree>
    <p:extLst>
      <p:ext uri="{BB962C8B-B14F-4D97-AF65-F5344CB8AC3E}">
        <p14:creationId xmlns:p14="http://schemas.microsoft.com/office/powerpoint/2010/main" val="332772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7525" y="533400"/>
            <a:ext cx="3524250" cy="2643188"/>
          </a:xfrm>
        </p:spPr>
      </p:sp>
      <p:sp>
        <p:nvSpPr>
          <p:cNvPr id="4" name="Slide Number Placeholder 3"/>
          <p:cNvSpPr>
            <a:spLocks noGrp="1"/>
          </p:cNvSpPr>
          <p:nvPr>
            <p:ph type="sldNum" sz="quarter" idx="10"/>
          </p:nvPr>
        </p:nvSpPr>
        <p:spPr/>
        <p:txBody>
          <a:bodyPr/>
          <a:lstStyle/>
          <a:p>
            <a:pPr>
              <a:defRPr/>
            </a:pPr>
            <a:fld id="{78145D4C-410C-4C48-9FC1-5D00952F5A6A}" type="slidenum">
              <a:rPr lang="en-US" smtClean="0"/>
              <a:pPr>
                <a:defRPr/>
              </a:pPr>
              <a:t>11</a:t>
            </a:fld>
            <a:endParaRPr lang="en-US" dirty="0"/>
          </a:p>
        </p:txBody>
      </p:sp>
      <p:sp>
        <p:nvSpPr>
          <p:cNvPr id="5" name="Notes Placeholder 4"/>
          <p:cNvSpPr>
            <a:spLocks noGrp="1"/>
          </p:cNvSpPr>
          <p:nvPr>
            <p:ph type="body" sz="quarter" idx="11"/>
          </p:nvPr>
        </p:nvSpPr>
        <p:spPr/>
        <p:txBody>
          <a:bodyPr/>
          <a:lstStyle/>
          <a:p>
            <a:endParaRPr lang="en-CA"/>
          </a:p>
        </p:txBody>
      </p:sp>
    </p:spTree>
    <p:extLst>
      <p:ext uri="{BB962C8B-B14F-4D97-AF65-F5344CB8AC3E}">
        <p14:creationId xmlns:p14="http://schemas.microsoft.com/office/powerpoint/2010/main" val="332772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8938" y="560388"/>
            <a:ext cx="3838575" cy="2879725"/>
          </a:xfrm>
        </p:spPr>
      </p:sp>
      <p:sp>
        <p:nvSpPr>
          <p:cNvPr id="4" name="Slide Number Placeholder 3"/>
          <p:cNvSpPr>
            <a:spLocks noGrp="1"/>
          </p:cNvSpPr>
          <p:nvPr>
            <p:ph type="sldNum" sz="quarter" idx="10"/>
          </p:nvPr>
        </p:nvSpPr>
        <p:spPr/>
        <p:txBody>
          <a:bodyPr/>
          <a:lstStyle/>
          <a:p>
            <a:pPr>
              <a:defRPr/>
            </a:pPr>
            <a:fld id="{78145D4C-410C-4C48-9FC1-5D00952F5A6A}" type="slidenum">
              <a:rPr lang="en-US" smtClean="0"/>
              <a:pPr>
                <a:defRPr/>
              </a:pPr>
              <a:t>12</a:t>
            </a:fld>
            <a:endParaRPr lang="en-US" dirty="0"/>
          </a:p>
        </p:txBody>
      </p:sp>
      <p:sp>
        <p:nvSpPr>
          <p:cNvPr id="5" name="Notes Placeholder 4"/>
          <p:cNvSpPr>
            <a:spLocks noGrp="1"/>
          </p:cNvSpPr>
          <p:nvPr>
            <p:ph type="body" sz="quarter" idx="11"/>
          </p:nvPr>
        </p:nvSpPr>
        <p:spPr/>
        <p:txBody>
          <a:bodyPr/>
          <a:lstStyle/>
          <a:p>
            <a:endParaRPr lang="en-CA"/>
          </a:p>
        </p:txBody>
      </p:sp>
    </p:spTree>
    <p:extLst>
      <p:ext uri="{BB962C8B-B14F-4D97-AF65-F5344CB8AC3E}">
        <p14:creationId xmlns:p14="http://schemas.microsoft.com/office/powerpoint/2010/main" val="3018503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1475" y="563563"/>
            <a:ext cx="3836988" cy="28765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78145D4C-410C-4C48-9FC1-5D00952F5A6A}" type="slidenum">
              <a:rPr lang="en-US" smtClean="0"/>
              <a:pPr>
                <a:defRPr/>
              </a:pPr>
              <a:t>13</a:t>
            </a:fld>
            <a:endParaRPr lang="en-US" dirty="0"/>
          </a:p>
        </p:txBody>
      </p:sp>
    </p:spTree>
    <p:extLst>
      <p:ext uri="{BB962C8B-B14F-4D97-AF65-F5344CB8AC3E}">
        <p14:creationId xmlns:p14="http://schemas.microsoft.com/office/powerpoint/2010/main" val="1784019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9413" y="546100"/>
            <a:ext cx="3857625" cy="28940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78145D4C-410C-4C48-9FC1-5D00952F5A6A}" type="slidenum">
              <a:rPr lang="en-US" smtClean="0"/>
              <a:pPr>
                <a:defRPr/>
              </a:pPr>
              <a:t>14</a:t>
            </a:fld>
            <a:endParaRPr lang="en-US" dirty="0"/>
          </a:p>
        </p:txBody>
      </p:sp>
    </p:spTree>
    <p:extLst>
      <p:ext uri="{BB962C8B-B14F-4D97-AF65-F5344CB8AC3E}">
        <p14:creationId xmlns:p14="http://schemas.microsoft.com/office/powerpoint/2010/main" val="1127905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8938" y="560388"/>
            <a:ext cx="3838575" cy="2879725"/>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78145D4C-410C-4C48-9FC1-5D00952F5A6A}" type="slidenum">
              <a:rPr lang="en-US" smtClean="0"/>
              <a:pPr>
                <a:defRPr/>
              </a:pPr>
              <a:t>15</a:t>
            </a:fld>
            <a:endParaRPr lang="en-US" dirty="0"/>
          </a:p>
        </p:txBody>
      </p:sp>
    </p:spTree>
    <p:extLst>
      <p:ext uri="{BB962C8B-B14F-4D97-AF65-F5344CB8AC3E}">
        <p14:creationId xmlns:p14="http://schemas.microsoft.com/office/powerpoint/2010/main" val="892332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8938" y="560388"/>
            <a:ext cx="3838575" cy="2879725"/>
          </a:xfrm>
        </p:spPr>
      </p:sp>
      <p:sp>
        <p:nvSpPr>
          <p:cNvPr id="4" name="Slide Number Placeholder 3"/>
          <p:cNvSpPr>
            <a:spLocks noGrp="1"/>
          </p:cNvSpPr>
          <p:nvPr>
            <p:ph type="sldNum" sz="quarter" idx="10"/>
          </p:nvPr>
        </p:nvSpPr>
        <p:spPr/>
        <p:txBody>
          <a:bodyPr/>
          <a:lstStyle/>
          <a:p>
            <a:pPr>
              <a:defRPr/>
            </a:pPr>
            <a:fld id="{78145D4C-410C-4C48-9FC1-5D00952F5A6A}" type="slidenum">
              <a:rPr lang="en-US" smtClean="0"/>
              <a:pPr>
                <a:defRPr/>
              </a:pPr>
              <a:t>2</a:t>
            </a:fld>
            <a:endParaRPr lang="en-US" dirty="0"/>
          </a:p>
        </p:txBody>
      </p:sp>
      <p:sp>
        <p:nvSpPr>
          <p:cNvPr id="5" name="Notes Placeholder 4"/>
          <p:cNvSpPr>
            <a:spLocks noGrp="1"/>
          </p:cNvSpPr>
          <p:nvPr>
            <p:ph type="body" sz="quarter" idx="11"/>
          </p:nvPr>
        </p:nvSpPr>
        <p:spPr/>
        <p:txBody>
          <a:bodyPr/>
          <a:lstStyle/>
          <a:p>
            <a:endParaRPr lang="en-CA"/>
          </a:p>
        </p:txBody>
      </p:sp>
    </p:spTree>
    <p:extLst>
      <p:ext uri="{BB962C8B-B14F-4D97-AF65-F5344CB8AC3E}">
        <p14:creationId xmlns:p14="http://schemas.microsoft.com/office/powerpoint/2010/main" val="752557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8938" y="560388"/>
            <a:ext cx="3838575" cy="2879725"/>
          </a:xfrm>
        </p:spPr>
      </p:sp>
      <p:sp>
        <p:nvSpPr>
          <p:cNvPr id="3" name="Notes Placeholder 2"/>
          <p:cNvSpPr>
            <a:spLocks noGrp="1"/>
          </p:cNvSpPr>
          <p:nvPr>
            <p:ph type="body" idx="1"/>
          </p:nvPr>
        </p:nvSpPr>
        <p:spPr>
          <a:xfrm>
            <a:off x="975361" y="3760470"/>
            <a:ext cx="5364480" cy="5120640"/>
          </a:xfrm>
        </p:spPr>
        <p:txBody>
          <a:bodyPr/>
          <a:lstStyle/>
          <a:p>
            <a:endParaRPr lang="en-CA" dirty="0"/>
          </a:p>
        </p:txBody>
      </p:sp>
      <p:sp>
        <p:nvSpPr>
          <p:cNvPr id="4" name="Slide Number Placeholder 3"/>
          <p:cNvSpPr>
            <a:spLocks noGrp="1"/>
          </p:cNvSpPr>
          <p:nvPr>
            <p:ph type="sldNum" sz="quarter" idx="10"/>
          </p:nvPr>
        </p:nvSpPr>
        <p:spPr/>
        <p:txBody>
          <a:bodyPr/>
          <a:lstStyle/>
          <a:p>
            <a:pPr>
              <a:defRPr/>
            </a:pPr>
            <a:fld id="{78145D4C-410C-4C48-9FC1-5D00952F5A6A}" type="slidenum">
              <a:rPr lang="en-US" smtClean="0"/>
              <a:pPr>
                <a:defRPr/>
              </a:pPr>
              <a:t>3</a:t>
            </a:fld>
            <a:endParaRPr lang="en-US" dirty="0"/>
          </a:p>
        </p:txBody>
      </p:sp>
    </p:spTree>
    <p:extLst>
      <p:ext uri="{BB962C8B-B14F-4D97-AF65-F5344CB8AC3E}">
        <p14:creationId xmlns:p14="http://schemas.microsoft.com/office/powerpoint/2010/main" val="2821081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8938" y="560388"/>
            <a:ext cx="3838575" cy="2879725"/>
          </a:xfrm>
        </p:spPr>
      </p:sp>
      <p:sp>
        <p:nvSpPr>
          <p:cNvPr id="3" name="Notes Placeholder 2"/>
          <p:cNvSpPr>
            <a:spLocks noGrp="1"/>
          </p:cNvSpPr>
          <p:nvPr>
            <p:ph type="body" idx="1"/>
          </p:nvPr>
        </p:nvSpPr>
        <p:spPr>
          <a:xfrm>
            <a:off x="975361" y="3680460"/>
            <a:ext cx="5364480" cy="5200650"/>
          </a:xfrm>
        </p:spPr>
        <p:txBody>
          <a:bodyPr/>
          <a:lstStyle/>
          <a:p>
            <a:endParaRPr lang="en-CA" dirty="0"/>
          </a:p>
        </p:txBody>
      </p:sp>
      <p:sp>
        <p:nvSpPr>
          <p:cNvPr id="4" name="Slide Number Placeholder 3"/>
          <p:cNvSpPr>
            <a:spLocks noGrp="1"/>
          </p:cNvSpPr>
          <p:nvPr>
            <p:ph type="sldNum" sz="quarter" idx="10"/>
          </p:nvPr>
        </p:nvSpPr>
        <p:spPr/>
        <p:txBody>
          <a:bodyPr/>
          <a:lstStyle/>
          <a:p>
            <a:pPr>
              <a:defRPr/>
            </a:pPr>
            <a:fld id="{78145D4C-410C-4C48-9FC1-5D00952F5A6A}" type="slidenum">
              <a:rPr lang="en-US" smtClean="0"/>
              <a:pPr>
                <a:defRPr/>
              </a:pPr>
              <a:t>4</a:t>
            </a:fld>
            <a:endParaRPr lang="en-US" dirty="0"/>
          </a:p>
        </p:txBody>
      </p:sp>
    </p:spTree>
    <p:extLst>
      <p:ext uri="{BB962C8B-B14F-4D97-AF65-F5344CB8AC3E}">
        <p14:creationId xmlns:p14="http://schemas.microsoft.com/office/powerpoint/2010/main" val="2606074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8938" y="560388"/>
            <a:ext cx="3838575" cy="2879725"/>
          </a:xfrm>
        </p:spPr>
      </p:sp>
      <p:sp>
        <p:nvSpPr>
          <p:cNvPr id="3" name="Notes Placeholder 2"/>
          <p:cNvSpPr>
            <a:spLocks noGrp="1"/>
          </p:cNvSpPr>
          <p:nvPr>
            <p:ph type="body" idx="1"/>
          </p:nvPr>
        </p:nvSpPr>
        <p:spPr>
          <a:xfrm>
            <a:off x="975361" y="3760470"/>
            <a:ext cx="5364480" cy="5120640"/>
          </a:xfrm>
        </p:spPr>
        <p:txBody>
          <a:bodyPr/>
          <a:lstStyle/>
          <a:p>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78145D4C-410C-4C48-9FC1-5D00952F5A6A}" type="slidenum">
              <a:rPr lang="en-US" smtClean="0"/>
              <a:pPr>
                <a:defRPr/>
              </a:pPr>
              <a:t>5</a:t>
            </a:fld>
            <a:endParaRPr lang="en-US" dirty="0"/>
          </a:p>
        </p:txBody>
      </p:sp>
    </p:spTree>
    <p:extLst>
      <p:ext uri="{BB962C8B-B14F-4D97-AF65-F5344CB8AC3E}">
        <p14:creationId xmlns:p14="http://schemas.microsoft.com/office/powerpoint/2010/main" val="804937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8938" y="560388"/>
            <a:ext cx="3838575" cy="2879725"/>
          </a:xfrm>
        </p:spPr>
      </p:sp>
      <p:sp>
        <p:nvSpPr>
          <p:cNvPr id="3" name="Notes Placeholder 2"/>
          <p:cNvSpPr>
            <a:spLocks noGrp="1"/>
          </p:cNvSpPr>
          <p:nvPr>
            <p:ph type="body" idx="1"/>
          </p:nvPr>
        </p:nvSpPr>
        <p:spPr>
          <a:xfrm>
            <a:off x="975361" y="3600450"/>
            <a:ext cx="5364480" cy="5280660"/>
          </a:xfrm>
        </p:spPr>
        <p:txBody>
          <a:bodyPr/>
          <a:lstStyle/>
          <a:p>
            <a:endParaRPr lang="en-CA" dirty="0"/>
          </a:p>
        </p:txBody>
      </p:sp>
      <p:sp>
        <p:nvSpPr>
          <p:cNvPr id="4" name="Slide Number Placeholder 3"/>
          <p:cNvSpPr>
            <a:spLocks noGrp="1"/>
          </p:cNvSpPr>
          <p:nvPr>
            <p:ph type="sldNum" sz="quarter" idx="10"/>
          </p:nvPr>
        </p:nvSpPr>
        <p:spPr/>
        <p:txBody>
          <a:bodyPr/>
          <a:lstStyle/>
          <a:p>
            <a:pPr>
              <a:defRPr/>
            </a:pPr>
            <a:fld id="{78145D4C-410C-4C48-9FC1-5D00952F5A6A}" type="slidenum">
              <a:rPr lang="en-US" smtClean="0"/>
              <a:pPr>
                <a:defRPr/>
              </a:pPr>
              <a:t>6</a:t>
            </a:fld>
            <a:endParaRPr lang="en-US" dirty="0"/>
          </a:p>
        </p:txBody>
      </p:sp>
    </p:spTree>
    <p:extLst>
      <p:ext uri="{BB962C8B-B14F-4D97-AF65-F5344CB8AC3E}">
        <p14:creationId xmlns:p14="http://schemas.microsoft.com/office/powerpoint/2010/main" val="964358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560388"/>
            <a:ext cx="3840163" cy="2879725"/>
          </a:xfrm>
        </p:spPr>
      </p:sp>
      <p:sp>
        <p:nvSpPr>
          <p:cNvPr id="3" name="Notes Placeholder 2"/>
          <p:cNvSpPr>
            <a:spLocks noGrp="1"/>
          </p:cNvSpPr>
          <p:nvPr>
            <p:ph type="body" idx="1"/>
          </p:nvPr>
        </p:nvSpPr>
        <p:spPr>
          <a:xfrm>
            <a:off x="975361" y="3698824"/>
            <a:ext cx="5364480" cy="5182287"/>
          </a:xfrm>
        </p:spPr>
        <p:txBody>
          <a:bodyPr/>
          <a:lstStyle/>
          <a:p>
            <a:endParaRPr lang="en-CA" dirty="0"/>
          </a:p>
        </p:txBody>
      </p:sp>
      <p:sp>
        <p:nvSpPr>
          <p:cNvPr id="4" name="Slide Number Placeholder 3"/>
          <p:cNvSpPr>
            <a:spLocks noGrp="1"/>
          </p:cNvSpPr>
          <p:nvPr>
            <p:ph type="sldNum" sz="quarter" idx="10"/>
          </p:nvPr>
        </p:nvSpPr>
        <p:spPr/>
        <p:txBody>
          <a:bodyPr/>
          <a:lstStyle/>
          <a:p>
            <a:pPr>
              <a:defRPr/>
            </a:pPr>
            <a:fld id="{78145D4C-410C-4C48-9FC1-5D00952F5A6A}" type="slidenum">
              <a:rPr lang="en-US" smtClean="0"/>
              <a:pPr>
                <a:defRPr/>
              </a:pPr>
              <a:t>7</a:t>
            </a:fld>
            <a:endParaRPr lang="en-US" dirty="0"/>
          </a:p>
        </p:txBody>
      </p:sp>
    </p:spTree>
    <p:extLst>
      <p:ext uri="{BB962C8B-B14F-4D97-AF65-F5344CB8AC3E}">
        <p14:creationId xmlns:p14="http://schemas.microsoft.com/office/powerpoint/2010/main" val="1647428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560388"/>
            <a:ext cx="3838575" cy="2879725"/>
          </a:xfrm>
        </p:spPr>
      </p:sp>
      <p:sp>
        <p:nvSpPr>
          <p:cNvPr id="4" name="Slide Number Placeholder 3"/>
          <p:cNvSpPr>
            <a:spLocks noGrp="1"/>
          </p:cNvSpPr>
          <p:nvPr>
            <p:ph type="sldNum" sz="quarter" idx="10"/>
          </p:nvPr>
        </p:nvSpPr>
        <p:spPr/>
        <p:txBody>
          <a:bodyPr/>
          <a:lstStyle/>
          <a:p>
            <a:pPr>
              <a:defRPr/>
            </a:pPr>
            <a:fld id="{78145D4C-410C-4C48-9FC1-5D00952F5A6A}" type="slidenum">
              <a:rPr lang="en-US" smtClean="0"/>
              <a:pPr>
                <a:defRPr/>
              </a:pPr>
              <a:t>8</a:t>
            </a:fld>
            <a:endParaRPr lang="en-US" dirty="0"/>
          </a:p>
        </p:txBody>
      </p:sp>
      <p:sp>
        <p:nvSpPr>
          <p:cNvPr id="5" name="Notes Placeholder 4"/>
          <p:cNvSpPr>
            <a:spLocks noGrp="1"/>
          </p:cNvSpPr>
          <p:nvPr>
            <p:ph type="body" sz="quarter" idx="11"/>
          </p:nvPr>
        </p:nvSpPr>
        <p:spPr/>
        <p:txBody>
          <a:bodyPr/>
          <a:lstStyle/>
          <a:p>
            <a:endParaRPr lang="en-CA"/>
          </a:p>
        </p:txBody>
      </p:sp>
    </p:spTree>
    <p:extLst>
      <p:ext uri="{BB962C8B-B14F-4D97-AF65-F5344CB8AC3E}">
        <p14:creationId xmlns:p14="http://schemas.microsoft.com/office/powerpoint/2010/main" val="2667470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3063" y="561975"/>
            <a:ext cx="3620498" cy="2714625"/>
          </a:xfrm>
        </p:spPr>
      </p:sp>
      <p:sp>
        <p:nvSpPr>
          <p:cNvPr id="4" name="Slide Number Placeholder 3"/>
          <p:cNvSpPr>
            <a:spLocks noGrp="1"/>
          </p:cNvSpPr>
          <p:nvPr>
            <p:ph type="sldNum" sz="quarter" idx="10"/>
          </p:nvPr>
        </p:nvSpPr>
        <p:spPr/>
        <p:txBody>
          <a:bodyPr/>
          <a:lstStyle/>
          <a:p>
            <a:pPr>
              <a:defRPr/>
            </a:pPr>
            <a:fld id="{78145D4C-410C-4C48-9FC1-5D00952F5A6A}" type="slidenum">
              <a:rPr lang="en-US" smtClean="0"/>
              <a:pPr>
                <a:defRPr/>
              </a:pPr>
              <a:t>9</a:t>
            </a:fld>
            <a:endParaRPr lang="en-US" dirty="0"/>
          </a:p>
        </p:txBody>
      </p:sp>
      <p:sp>
        <p:nvSpPr>
          <p:cNvPr id="5" name="Notes Placeholder 4"/>
          <p:cNvSpPr>
            <a:spLocks noGrp="1"/>
          </p:cNvSpPr>
          <p:nvPr>
            <p:ph type="body" sz="quarter" idx="11"/>
          </p:nvPr>
        </p:nvSpPr>
        <p:spPr/>
        <p:txBody>
          <a:bodyPr/>
          <a:lstStyle/>
          <a:p>
            <a:endParaRPr lang="en-CA"/>
          </a:p>
        </p:txBody>
      </p:sp>
    </p:spTree>
    <p:extLst>
      <p:ext uri="{BB962C8B-B14F-4D97-AF65-F5344CB8AC3E}">
        <p14:creationId xmlns:p14="http://schemas.microsoft.com/office/powerpoint/2010/main" val="1530077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896" r="7791" b="5634"/>
          <a:stretch/>
        </p:blipFill>
        <p:spPr bwMode="auto">
          <a:xfrm>
            <a:off x="1447800" y="2398230"/>
            <a:ext cx="590305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13" descr="telus_c_RGB"/>
          <p:cNvPicPr>
            <a:picLocks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04800" y="6121975"/>
            <a:ext cx="2048256" cy="37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8245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6" name="Picture 13" descr="telus_c_RGB"/>
          <p:cNvPicPr>
            <a:picLocks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66276" y="6245403"/>
            <a:ext cx="2048256" cy="37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7725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252" y="1395413"/>
            <a:ext cx="8296275" cy="4776787"/>
          </a:xfrm>
        </p:spPr>
        <p:txBody>
          <a:bodyPr/>
          <a:lstStyle>
            <a:lvl1pPr>
              <a:defRPr>
                <a:latin typeface="Arial"/>
                <a:cs typeface="Arial"/>
              </a:defRPr>
            </a:lvl1pPr>
            <a:lvl2pPr marL="240030" indent="-240030">
              <a:defRPr>
                <a:latin typeface="Arial"/>
                <a:cs typeface="Arial"/>
              </a:defRPr>
            </a:lvl2pPr>
            <a:lvl3pPr marL="444500" indent="-284480">
              <a:defRPr>
                <a:latin typeface="Arial"/>
                <a:cs typeface="Arial"/>
              </a:defRPr>
            </a:lvl3pPr>
            <a:lvl4pPr marL="560070" indent="-240030">
              <a:defRPr>
                <a:latin typeface="Arial"/>
                <a:cs typeface="Arial"/>
              </a:defRPr>
            </a:lvl4pPr>
            <a:lvl5pPr marL="720090" indent="-240030">
              <a:defRPr>
                <a:latin typeface="Arial"/>
                <a:cs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A377E423-9511-E543-9F90-06719779F68C}" type="slidenum">
              <a:rPr lang="en-US"/>
              <a:pPr>
                <a:defRPr/>
              </a:pPr>
              <a:t>‹#›</a:t>
            </a:fld>
            <a:endParaRPr lang="en-US" dirty="0"/>
          </a:p>
        </p:txBody>
      </p:sp>
      <p:sp>
        <p:nvSpPr>
          <p:cNvPr id="9" name="Rectangle 2"/>
          <p:cNvSpPr>
            <a:spLocks noGrp="1" noChangeArrowheads="1"/>
          </p:cNvSpPr>
          <p:nvPr>
            <p:ph type="title"/>
          </p:nvPr>
        </p:nvSpPr>
        <p:spPr bwMode="auto">
          <a:xfrm>
            <a:off x="0" y="1"/>
            <a:ext cx="9144000" cy="1079500"/>
          </a:xfrm>
          <a:prstGeom prst="rect">
            <a:avLst/>
          </a:prstGeom>
          <a:solidFill>
            <a:srgbClr val="F5F6F7"/>
          </a:solidFill>
          <a:ln w="9525">
            <a:noFill/>
            <a:miter lim="800000"/>
            <a:headEnd/>
            <a:tailEnd/>
          </a:ln>
          <a:effectLst/>
        </p:spPr>
        <p:txBody>
          <a:bodyPr vert="horz" wrap="square" lIns="0" tIns="0" rIns="0" bIns="0" numCol="1" anchor="ctr" anchorCtr="0" compatLnSpc="1">
            <a:prstTxWarp prst="textNoShape">
              <a:avLst/>
            </a:prstTxWarp>
          </a:bodyPr>
          <a:lstStyle>
            <a:lvl1pPr>
              <a:defRPr>
                <a:solidFill>
                  <a:srgbClr val="49166D"/>
                </a:solidFill>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2502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997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0B04048-0023-C345-9AB2-E4F3AFE59022}" type="slidenum">
              <a:rPr lang="en-US"/>
              <a:pPr>
                <a:defRPr/>
              </a:pPr>
              <a:t>‹#›</a:t>
            </a:fld>
            <a:endParaRPr lang="en-US" dirty="0"/>
          </a:p>
        </p:txBody>
      </p:sp>
    </p:spTree>
    <p:extLst>
      <p:ext uri="{BB962C8B-B14F-4D97-AF65-F5344CB8AC3E}">
        <p14:creationId xmlns:p14="http://schemas.microsoft.com/office/powerpoint/2010/main" val="27263616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
            <a:ext cx="9144000" cy="1079500"/>
          </a:xfrm>
          <a:prstGeom prst="rect">
            <a:avLst/>
          </a:prstGeom>
          <a:solidFill>
            <a:srgbClr val="F5F6F7"/>
          </a:solidFill>
          <a:ln w="9525">
            <a:noFill/>
            <a:miter lim="800000"/>
            <a:headEnd/>
            <a:tailEnd/>
          </a:ln>
          <a:effectLst/>
        </p:spPr>
        <p:txBody>
          <a:bodyPr vert="horz" wrap="square" lIns="0" tIns="0" rIns="0" bIns="0" numCol="1" anchor="ctr" anchorCtr="0" compatLnSpc="1">
            <a:prstTxWarp prst="textNoShape">
              <a:avLst/>
            </a:prstTxWarp>
          </a:bodyPr>
          <a:lstStyle/>
          <a:p>
            <a:pPr lvl="0"/>
            <a:r>
              <a:rPr lang="en-US" dirty="0" smtClean="0"/>
              <a:t>click to edit master title style</a:t>
            </a:r>
            <a:endParaRPr lang="en-US" dirty="0"/>
          </a:p>
        </p:txBody>
      </p:sp>
      <p:sp>
        <p:nvSpPr>
          <p:cNvPr id="1027" name="Rectangle 3"/>
          <p:cNvSpPr>
            <a:spLocks noGrp="1" noChangeArrowheads="1"/>
          </p:cNvSpPr>
          <p:nvPr>
            <p:ph type="body" idx="1"/>
          </p:nvPr>
        </p:nvSpPr>
        <p:spPr bwMode="auto">
          <a:xfrm>
            <a:off x="476252" y="1395413"/>
            <a:ext cx="8296275" cy="48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a:t>
            </a:r>
            <a:r>
              <a:rPr lang="en-US" dirty="0"/>
              <a:t>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6610550" y="6273800"/>
            <a:ext cx="2161977" cy="58420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defRPr sz="1200" b="0" i="0">
                <a:solidFill>
                  <a:schemeClr val="bg1">
                    <a:lumMod val="75000"/>
                  </a:schemeClr>
                </a:solidFill>
                <a:latin typeface="Arial"/>
                <a:cs typeface="Arial"/>
              </a:defRPr>
            </a:lvl1pPr>
          </a:lstStyle>
          <a:p>
            <a:pPr>
              <a:defRPr/>
            </a:pPr>
            <a:fld id="{A2D81316-803B-844B-80DE-A0821DEAAB60}" type="slidenum">
              <a:rPr lang="en-US" smtClean="0"/>
              <a:pPr>
                <a:defRPr/>
              </a:pPr>
              <a:t>‹#›</a:t>
            </a:fld>
            <a:endParaRPr lang="en-US" dirty="0"/>
          </a:p>
        </p:txBody>
      </p:sp>
      <p:pic>
        <p:nvPicPr>
          <p:cNvPr id="1029" name="Picture 5"/>
          <p:cNvPicPr>
            <a:picLocks/>
          </p:cNvPicPr>
          <p:nvPr/>
        </p:nvPicPr>
        <p:blipFill>
          <a:blip r:embed="rId7" cstate="screen">
            <a:extLst>
              <a:ext uri="{28A0092B-C50C-407E-A947-70E740481C1C}">
                <a14:useLocalDpi xmlns:a14="http://schemas.microsoft.com/office/drawing/2010/main"/>
              </a:ext>
            </a:extLst>
          </a:blip>
          <a:stretch>
            <a:fillRect/>
          </a:stretch>
        </p:blipFill>
        <p:spPr bwMode="auto">
          <a:xfrm>
            <a:off x="501854" y="6434668"/>
            <a:ext cx="1382573" cy="26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3" r:id="rId1"/>
    <p:sldLayoutId id="2147483724" r:id="rId2"/>
    <p:sldLayoutId id="2147483713" r:id="rId3"/>
    <p:sldLayoutId id="2147483726" r:id="rId4"/>
    <p:sldLayoutId id="2147483718" r:id="rId5"/>
  </p:sldLayoutIdLst>
  <p:hf hdr="0" ftr="0" dt="0"/>
  <p:txStyles>
    <p:titleStyle>
      <a:lvl1pPr algn="ctr" rtl="0" eaLnBrk="0" fontAlgn="base" hangingPunct="0">
        <a:spcBef>
          <a:spcPct val="0"/>
        </a:spcBef>
        <a:spcAft>
          <a:spcPct val="0"/>
        </a:spcAft>
        <a:defRPr sz="3000" b="0" i="0" spc="0">
          <a:solidFill>
            <a:srgbClr val="49166D"/>
          </a:solidFill>
          <a:latin typeface="Helvetica Neue Light"/>
          <a:ea typeface="+mj-ea"/>
          <a:cs typeface="Helvetica Neue Light"/>
        </a:defRPr>
      </a:lvl1pPr>
      <a:lvl2pPr algn="l" rtl="0" eaLnBrk="0" fontAlgn="base" hangingPunct="0">
        <a:spcBef>
          <a:spcPct val="0"/>
        </a:spcBef>
        <a:spcAft>
          <a:spcPct val="0"/>
        </a:spcAft>
        <a:defRPr sz="3100">
          <a:solidFill>
            <a:srgbClr val="280091"/>
          </a:solidFill>
          <a:latin typeface="Arial" charset="0"/>
          <a:ea typeface="ＭＳ Ｐゴシック" charset="-128"/>
          <a:cs typeface="ＭＳ Ｐゴシック" charset="-128"/>
        </a:defRPr>
      </a:lvl2pPr>
      <a:lvl3pPr algn="l" rtl="0" eaLnBrk="0" fontAlgn="base" hangingPunct="0">
        <a:spcBef>
          <a:spcPct val="0"/>
        </a:spcBef>
        <a:spcAft>
          <a:spcPct val="0"/>
        </a:spcAft>
        <a:defRPr sz="3100">
          <a:solidFill>
            <a:srgbClr val="280091"/>
          </a:solidFill>
          <a:latin typeface="Arial" charset="0"/>
          <a:ea typeface="ＭＳ Ｐゴシック" charset="-128"/>
          <a:cs typeface="ＭＳ Ｐゴシック" charset="-128"/>
        </a:defRPr>
      </a:lvl3pPr>
      <a:lvl4pPr algn="l" rtl="0" eaLnBrk="0" fontAlgn="base" hangingPunct="0">
        <a:spcBef>
          <a:spcPct val="0"/>
        </a:spcBef>
        <a:spcAft>
          <a:spcPct val="0"/>
        </a:spcAft>
        <a:defRPr sz="3100">
          <a:solidFill>
            <a:srgbClr val="280091"/>
          </a:solidFill>
          <a:latin typeface="Arial" charset="0"/>
          <a:ea typeface="ＭＳ Ｐゴシック" charset="-128"/>
          <a:cs typeface="ＭＳ Ｐゴシック" charset="-128"/>
        </a:defRPr>
      </a:lvl4pPr>
      <a:lvl5pPr algn="l" rtl="0" eaLnBrk="0" fontAlgn="base" hangingPunct="0">
        <a:spcBef>
          <a:spcPct val="0"/>
        </a:spcBef>
        <a:spcAft>
          <a:spcPct val="0"/>
        </a:spcAft>
        <a:defRPr sz="3100">
          <a:solidFill>
            <a:srgbClr val="280091"/>
          </a:solidFill>
          <a:latin typeface="Arial" charset="0"/>
          <a:ea typeface="ＭＳ Ｐゴシック" charset="-128"/>
          <a:cs typeface="ＭＳ Ｐゴシック" charset="-128"/>
        </a:defRPr>
      </a:lvl5pPr>
      <a:lvl6pPr marL="457177" algn="l" rtl="0" fontAlgn="base">
        <a:spcBef>
          <a:spcPct val="0"/>
        </a:spcBef>
        <a:spcAft>
          <a:spcPct val="0"/>
        </a:spcAft>
        <a:defRPr sz="2800">
          <a:solidFill>
            <a:schemeClr val="bg1"/>
          </a:solidFill>
          <a:latin typeface="Arial" charset="0"/>
          <a:ea typeface="ＭＳ Ｐゴシック" charset="-128"/>
          <a:cs typeface="ＭＳ Ｐゴシック" charset="-128"/>
        </a:defRPr>
      </a:lvl6pPr>
      <a:lvl7pPr marL="914354" algn="l" rtl="0" fontAlgn="base">
        <a:spcBef>
          <a:spcPct val="0"/>
        </a:spcBef>
        <a:spcAft>
          <a:spcPct val="0"/>
        </a:spcAft>
        <a:defRPr sz="2800">
          <a:solidFill>
            <a:schemeClr val="bg1"/>
          </a:solidFill>
          <a:latin typeface="Arial" charset="0"/>
          <a:ea typeface="ＭＳ Ｐゴシック" charset="-128"/>
          <a:cs typeface="ＭＳ Ｐゴシック" charset="-128"/>
        </a:defRPr>
      </a:lvl7pPr>
      <a:lvl8pPr marL="1371532" algn="l" rtl="0" fontAlgn="base">
        <a:spcBef>
          <a:spcPct val="0"/>
        </a:spcBef>
        <a:spcAft>
          <a:spcPct val="0"/>
        </a:spcAft>
        <a:defRPr sz="2800">
          <a:solidFill>
            <a:schemeClr val="bg1"/>
          </a:solidFill>
          <a:latin typeface="Arial" charset="0"/>
          <a:ea typeface="ＭＳ Ｐゴシック" charset="-128"/>
          <a:cs typeface="ＭＳ Ｐゴシック" charset="-128"/>
        </a:defRPr>
      </a:lvl8pPr>
      <a:lvl9pPr marL="1828709" algn="l" rtl="0" fontAlgn="base">
        <a:spcBef>
          <a:spcPct val="0"/>
        </a:spcBef>
        <a:spcAft>
          <a:spcPct val="0"/>
        </a:spcAft>
        <a:defRPr sz="2800">
          <a:solidFill>
            <a:schemeClr val="bg1"/>
          </a:solidFill>
          <a:latin typeface="Arial" charset="0"/>
          <a:ea typeface="ＭＳ Ｐゴシック" charset="-128"/>
          <a:cs typeface="ＭＳ Ｐゴシック" charset="-128"/>
        </a:defRPr>
      </a:lvl9pPr>
    </p:titleStyle>
    <p:bodyStyle>
      <a:lvl1pPr marL="161132" indent="-161132" algn="l" rtl="0" eaLnBrk="0" fontAlgn="base" hangingPunct="0">
        <a:lnSpc>
          <a:spcPts val="2800"/>
        </a:lnSpc>
        <a:spcBef>
          <a:spcPts val="1400"/>
        </a:spcBef>
        <a:spcAft>
          <a:spcPts val="0"/>
        </a:spcAft>
        <a:tabLst>
          <a:tab pos="834549" algn="l"/>
        </a:tabLst>
        <a:defRPr sz="2200" b="0" i="0">
          <a:solidFill>
            <a:srgbClr val="280091"/>
          </a:solidFill>
          <a:latin typeface="Arial"/>
          <a:ea typeface="+mn-ea"/>
          <a:cs typeface="Arial"/>
        </a:defRPr>
      </a:lvl1pPr>
      <a:lvl2pPr marL="240030" indent="-240030" algn="l" rtl="0" eaLnBrk="0" fontAlgn="base" hangingPunct="0">
        <a:lnSpc>
          <a:spcPts val="2800"/>
        </a:lnSpc>
        <a:spcBef>
          <a:spcPts val="1400"/>
        </a:spcBef>
        <a:spcAft>
          <a:spcPts val="0"/>
        </a:spcAft>
        <a:buClr>
          <a:schemeClr val="tx2"/>
        </a:buClr>
        <a:buFont typeface="Arial"/>
        <a:buChar char="•"/>
        <a:tabLst>
          <a:tab pos="834549" algn="l"/>
        </a:tabLst>
        <a:defRPr sz="2200" b="0" i="0">
          <a:solidFill>
            <a:schemeClr val="tx1"/>
          </a:solidFill>
          <a:latin typeface="Arial"/>
          <a:ea typeface="+mn-ea"/>
          <a:cs typeface="Arial"/>
        </a:defRPr>
      </a:lvl2pPr>
      <a:lvl3pPr marL="480060" indent="-240030" algn="l" rtl="0" eaLnBrk="0" fontAlgn="base" hangingPunct="0">
        <a:lnSpc>
          <a:spcPts val="2800"/>
        </a:lnSpc>
        <a:spcBef>
          <a:spcPts val="1400"/>
        </a:spcBef>
        <a:spcAft>
          <a:spcPts val="0"/>
        </a:spcAft>
        <a:buClr>
          <a:schemeClr val="tx2"/>
        </a:buClr>
        <a:buFont typeface="Arial"/>
        <a:buChar char="•"/>
        <a:tabLst>
          <a:tab pos="834549" algn="l"/>
        </a:tabLst>
        <a:defRPr sz="2200" b="0" i="0">
          <a:solidFill>
            <a:schemeClr val="tx1"/>
          </a:solidFill>
          <a:latin typeface="Arial"/>
          <a:ea typeface="+mn-ea"/>
          <a:cs typeface="Arial"/>
        </a:defRPr>
      </a:lvl3pPr>
      <a:lvl4pPr marL="720090" indent="-240030" algn="l" rtl="0" eaLnBrk="0" fontAlgn="base" hangingPunct="0">
        <a:lnSpc>
          <a:spcPts val="2800"/>
        </a:lnSpc>
        <a:spcBef>
          <a:spcPts val="1400"/>
        </a:spcBef>
        <a:spcAft>
          <a:spcPts val="0"/>
        </a:spcAft>
        <a:buClr>
          <a:schemeClr val="tx2"/>
        </a:buClr>
        <a:buFont typeface="Arial"/>
        <a:buChar char="•"/>
        <a:tabLst>
          <a:tab pos="834549" algn="l"/>
        </a:tabLst>
        <a:defRPr sz="2200" b="0" i="0">
          <a:solidFill>
            <a:schemeClr val="tx1"/>
          </a:solidFill>
          <a:latin typeface="Arial"/>
          <a:ea typeface="+mn-ea"/>
          <a:cs typeface="Arial"/>
        </a:defRPr>
      </a:lvl4pPr>
      <a:lvl5pPr marL="960120" indent="-240030" algn="l" rtl="0" eaLnBrk="0" fontAlgn="base" hangingPunct="0">
        <a:lnSpc>
          <a:spcPts val="2800"/>
        </a:lnSpc>
        <a:spcBef>
          <a:spcPts val="1400"/>
        </a:spcBef>
        <a:spcAft>
          <a:spcPts val="0"/>
        </a:spcAft>
        <a:buClr>
          <a:schemeClr val="tx2"/>
        </a:buClr>
        <a:buFont typeface="Arial"/>
        <a:buChar char="•"/>
        <a:tabLst>
          <a:tab pos="960120" algn="l"/>
        </a:tabLst>
        <a:defRPr sz="2200" b="0" i="0">
          <a:solidFill>
            <a:schemeClr val="tx1"/>
          </a:solidFill>
          <a:latin typeface="Arial"/>
          <a:ea typeface="+mn-ea"/>
          <a:cs typeface="Arial"/>
        </a:defRPr>
      </a:lvl5pPr>
      <a:lvl6pPr marL="2090633" indent="-190490" algn="l" rtl="0" fontAlgn="base">
        <a:spcBef>
          <a:spcPct val="25000"/>
        </a:spcBef>
        <a:spcAft>
          <a:spcPct val="0"/>
        </a:spcAft>
        <a:buClr>
          <a:schemeClr val="tx2"/>
        </a:buClr>
        <a:buFont typeface="Wingdings" charset="2"/>
        <a:buChar char="§"/>
        <a:tabLst>
          <a:tab pos="834983" algn="l"/>
        </a:tabLst>
        <a:defRPr sz="2200">
          <a:solidFill>
            <a:schemeClr val="tx1"/>
          </a:solidFill>
          <a:latin typeface="+mn-lt"/>
          <a:ea typeface="+mn-ea"/>
        </a:defRPr>
      </a:lvl6pPr>
      <a:lvl7pPr marL="2547810" indent="-190490" algn="l" rtl="0" fontAlgn="base">
        <a:spcBef>
          <a:spcPct val="25000"/>
        </a:spcBef>
        <a:spcAft>
          <a:spcPct val="0"/>
        </a:spcAft>
        <a:buClr>
          <a:schemeClr val="tx2"/>
        </a:buClr>
        <a:buFont typeface="Wingdings" charset="2"/>
        <a:buChar char="§"/>
        <a:tabLst>
          <a:tab pos="834983" algn="l"/>
        </a:tabLst>
        <a:defRPr sz="2200">
          <a:solidFill>
            <a:schemeClr val="tx1"/>
          </a:solidFill>
          <a:latin typeface="+mn-lt"/>
          <a:ea typeface="+mn-ea"/>
        </a:defRPr>
      </a:lvl7pPr>
      <a:lvl8pPr marL="3004988" indent="-190490" algn="l" rtl="0" fontAlgn="base">
        <a:spcBef>
          <a:spcPct val="25000"/>
        </a:spcBef>
        <a:spcAft>
          <a:spcPct val="0"/>
        </a:spcAft>
        <a:buClr>
          <a:schemeClr val="tx2"/>
        </a:buClr>
        <a:buFont typeface="Wingdings" charset="2"/>
        <a:buChar char="§"/>
        <a:tabLst>
          <a:tab pos="834983" algn="l"/>
        </a:tabLst>
        <a:defRPr sz="2200">
          <a:solidFill>
            <a:schemeClr val="tx1"/>
          </a:solidFill>
          <a:latin typeface="+mn-lt"/>
          <a:ea typeface="+mn-ea"/>
        </a:defRPr>
      </a:lvl8pPr>
      <a:lvl9pPr marL="3462165" indent="-190490" algn="l" rtl="0" fontAlgn="base">
        <a:spcBef>
          <a:spcPct val="25000"/>
        </a:spcBef>
        <a:spcAft>
          <a:spcPct val="0"/>
        </a:spcAft>
        <a:buClr>
          <a:schemeClr val="tx2"/>
        </a:buClr>
        <a:buFont typeface="Wingdings" charset="2"/>
        <a:buChar char="§"/>
        <a:tabLst>
          <a:tab pos="834983" algn="l"/>
        </a:tabLst>
        <a:defRPr sz="2200">
          <a:solidFill>
            <a:schemeClr val="tx1"/>
          </a:solidFill>
          <a:latin typeface="+mn-lt"/>
          <a:ea typeface="+mn-ea"/>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4" algn="l" defTabSz="457177" rtl="0" eaLnBrk="1" latinLnBrk="0" hangingPunct="1">
        <a:defRPr sz="1800" kern="1200">
          <a:solidFill>
            <a:schemeClr val="tx1"/>
          </a:solidFill>
          <a:latin typeface="+mn-lt"/>
          <a:ea typeface="+mn-ea"/>
          <a:cs typeface="+mn-cs"/>
        </a:defRPr>
      </a:lvl3pPr>
      <a:lvl4pPr marL="1371532" algn="l" defTabSz="457177" rtl="0" eaLnBrk="1" latinLnBrk="0" hangingPunct="1">
        <a:defRPr sz="1800" kern="1200">
          <a:solidFill>
            <a:schemeClr val="tx1"/>
          </a:solidFill>
          <a:latin typeface="+mn-lt"/>
          <a:ea typeface="+mn-ea"/>
          <a:cs typeface="+mn-cs"/>
        </a:defRPr>
      </a:lvl4pPr>
      <a:lvl5pPr marL="1828709" algn="l" defTabSz="457177" rtl="0" eaLnBrk="1" latinLnBrk="0" hangingPunct="1">
        <a:defRPr sz="1800" kern="1200">
          <a:solidFill>
            <a:schemeClr val="tx1"/>
          </a:solidFill>
          <a:latin typeface="+mn-lt"/>
          <a:ea typeface="+mn-ea"/>
          <a:cs typeface="+mn-cs"/>
        </a:defRPr>
      </a:lvl5pPr>
      <a:lvl6pPr marL="2285886" algn="l" defTabSz="457177" rtl="0" eaLnBrk="1" latinLnBrk="0" hangingPunct="1">
        <a:defRPr sz="1800" kern="1200">
          <a:solidFill>
            <a:schemeClr val="tx1"/>
          </a:solidFill>
          <a:latin typeface="+mn-lt"/>
          <a:ea typeface="+mn-ea"/>
          <a:cs typeface="+mn-cs"/>
        </a:defRPr>
      </a:lvl6pPr>
      <a:lvl7pPr marL="2743063" algn="l" defTabSz="457177" rtl="0" eaLnBrk="1" latinLnBrk="0" hangingPunct="1">
        <a:defRPr sz="1800" kern="1200">
          <a:solidFill>
            <a:schemeClr val="tx1"/>
          </a:solidFill>
          <a:latin typeface="+mn-lt"/>
          <a:ea typeface="+mn-ea"/>
          <a:cs typeface="+mn-cs"/>
        </a:defRPr>
      </a:lvl7pPr>
      <a:lvl8pPr marL="3200240" algn="l" defTabSz="457177" rtl="0" eaLnBrk="1" latinLnBrk="0" hangingPunct="1">
        <a:defRPr sz="1800" kern="1200">
          <a:solidFill>
            <a:schemeClr val="tx1"/>
          </a:solidFill>
          <a:latin typeface="+mn-lt"/>
          <a:ea typeface="+mn-ea"/>
          <a:cs typeface="+mn-cs"/>
        </a:defRPr>
      </a:lvl8pPr>
      <a:lvl9pPr marL="3657417" algn="l" defTabSz="4571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327" y="533400"/>
            <a:ext cx="3783273" cy="1200329"/>
          </a:xfrm>
          <a:prstGeom prst="rect">
            <a:avLst/>
          </a:prstGeom>
          <a:noFill/>
        </p:spPr>
        <p:txBody>
          <a:bodyPr wrap="square" rtlCol="0">
            <a:spAutoFit/>
          </a:bodyPr>
          <a:lstStyle/>
          <a:p>
            <a:pPr algn="l"/>
            <a:r>
              <a:rPr lang="en-CA" dirty="0" smtClean="0">
                <a:solidFill>
                  <a:srgbClr val="280091"/>
                </a:solidFill>
              </a:rPr>
              <a:t>Q3 2016 investor conference call</a:t>
            </a:r>
          </a:p>
          <a:p>
            <a:pPr algn="l"/>
            <a:r>
              <a:rPr lang="en-CA" dirty="0" smtClean="0">
                <a:solidFill>
                  <a:schemeClr val="tx2"/>
                </a:solidFill>
                <a:latin typeface="Arial"/>
                <a:cs typeface="Arial"/>
              </a:rPr>
              <a:t>November 4, </a:t>
            </a:r>
            <a:r>
              <a:rPr lang="en-CA" dirty="0">
                <a:solidFill>
                  <a:schemeClr val="tx2"/>
                </a:solidFill>
                <a:latin typeface="Arial"/>
                <a:cs typeface="Arial"/>
              </a:rPr>
              <a:t>2016</a:t>
            </a:r>
          </a:p>
        </p:txBody>
      </p:sp>
      <p:sp>
        <p:nvSpPr>
          <p:cNvPr id="3" name="TextBox 2"/>
          <p:cNvSpPr txBox="1"/>
          <p:nvPr/>
        </p:nvSpPr>
        <p:spPr>
          <a:xfrm>
            <a:off x="3962400" y="533400"/>
            <a:ext cx="5280545" cy="803297"/>
          </a:xfrm>
          <a:prstGeom prst="rect">
            <a:avLst/>
          </a:prstGeom>
          <a:noFill/>
        </p:spPr>
        <p:txBody>
          <a:bodyPr wrap="square" lIns="64008" tIns="32004" rIns="64008" bIns="32004" rtlCol="0">
            <a:spAutoFit/>
          </a:bodyPr>
          <a:lstStyle/>
          <a:p>
            <a:pPr algn="l"/>
            <a:r>
              <a:rPr lang="en-US" dirty="0">
                <a:solidFill>
                  <a:srgbClr val="280091"/>
                </a:solidFill>
                <a:latin typeface="Arial"/>
                <a:cs typeface="Arial"/>
              </a:rPr>
              <a:t>Darren </a:t>
            </a:r>
            <a:r>
              <a:rPr lang="en-US" dirty="0" smtClean="0">
                <a:solidFill>
                  <a:srgbClr val="280091"/>
                </a:solidFill>
                <a:latin typeface="Arial"/>
                <a:cs typeface="Arial"/>
              </a:rPr>
              <a:t>Entwistle, </a:t>
            </a:r>
            <a:r>
              <a:rPr lang="en-US" dirty="0" smtClean="0">
                <a:solidFill>
                  <a:schemeClr val="tx2"/>
                </a:solidFill>
                <a:latin typeface="Arial"/>
                <a:cs typeface="Arial"/>
              </a:rPr>
              <a:t>President </a:t>
            </a:r>
            <a:r>
              <a:rPr lang="en-US" dirty="0">
                <a:solidFill>
                  <a:schemeClr val="tx2"/>
                </a:solidFill>
                <a:latin typeface="Arial"/>
                <a:cs typeface="Arial"/>
              </a:rPr>
              <a:t>&amp; </a:t>
            </a:r>
            <a:r>
              <a:rPr lang="en-US" dirty="0" smtClean="0">
                <a:solidFill>
                  <a:schemeClr val="tx2"/>
                </a:solidFill>
                <a:latin typeface="Arial"/>
                <a:cs typeface="Arial"/>
              </a:rPr>
              <a:t>CEO</a:t>
            </a:r>
          </a:p>
          <a:p>
            <a:pPr algn="l"/>
            <a:r>
              <a:rPr lang="en-US" dirty="0" smtClean="0">
                <a:solidFill>
                  <a:srgbClr val="280091"/>
                </a:solidFill>
                <a:latin typeface="Arial"/>
                <a:cs typeface="Arial"/>
              </a:rPr>
              <a:t>Doug French, </a:t>
            </a:r>
            <a:r>
              <a:rPr lang="en-US" dirty="0" smtClean="0">
                <a:solidFill>
                  <a:schemeClr val="tx2"/>
                </a:solidFill>
                <a:latin typeface="Arial"/>
                <a:cs typeface="Arial"/>
              </a:rPr>
              <a:t>EVP &amp; CFO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4399"/>
          </a:xfrm>
        </p:spPr>
        <p:txBody>
          <a:bodyPr/>
          <a:lstStyle/>
          <a:p>
            <a:r>
              <a:rPr lang="en-CA" dirty="0" smtClean="0"/>
              <a:t>Third quarter 2016 consolidated </a:t>
            </a:r>
            <a:r>
              <a:rPr lang="en-CA" dirty="0"/>
              <a:t>financial results</a:t>
            </a:r>
          </a:p>
        </p:txBody>
      </p:sp>
      <p:sp>
        <p:nvSpPr>
          <p:cNvPr id="4" name="Slide Number Placeholder 3"/>
          <p:cNvSpPr>
            <a:spLocks noGrp="1"/>
          </p:cNvSpPr>
          <p:nvPr>
            <p:ph type="sldNum" sz="quarter" idx="10"/>
          </p:nvPr>
        </p:nvSpPr>
        <p:spPr/>
        <p:txBody>
          <a:bodyPr/>
          <a:lstStyle/>
          <a:p>
            <a:pPr>
              <a:defRPr/>
            </a:pPr>
            <a:fld id="{A377E423-9511-E543-9F90-06719779F68C}" type="slidenum">
              <a:rPr lang="en-US" smtClean="0"/>
              <a:pPr>
                <a:defRPr/>
              </a:pPr>
              <a:t>10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623556061"/>
              </p:ext>
            </p:extLst>
          </p:nvPr>
        </p:nvGraphicFramePr>
        <p:xfrm>
          <a:off x="457200" y="1365504"/>
          <a:ext cx="8229600" cy="3063240"/>
        </p:xfrm>
        <a:graphic>
          <a:graphicData uri="http://schemas.openxmlformats.org/drawingml/2006/table">
            <a:tbl>
              <a:tblPr firstRow="1" bandRow="1">
                <a:tableStyleId>{5C22544A-7EE6-4342-B048-85BDC9FD1C3A}</a:tableStyleId>
              </a:tblPr>
              <a:tblGrid>
                <a:gridCol w="5257800"/>
                <a:gridCol w="1371600"/>
                <a:gridCol w="1600200"/>
              </a:tblGrid>
              <a:tr h="381000">
                <a:tc>
                  <a:txBody>
                    <a:bodyPr/>
                    <a:lstStyle/>
                    <a:p>
                      <a:r>
                        <a:rPr lang="en-US" sz="1600" b="0" i="0" dirty="0" smtClean="0">
                          <a:solidFill>
                            <a:schemeClr val="bg1"/>
                          </a:solidFill>
                          <a:latin typeface="Arial"/>
                          <a:cs typeface="Arial"/>
                        </a:rPr>
                        <a:t>($ millions, except EPS)</a:t>
                      </a:r>
                      <a:endParaRPr lang="en-US" sz="1600" b="0" i="0" dirty="0">
                        <a:solidFill>
                          <a:schemeClr val="bg1"/>
                        </a:solidFill>
                        <a:latin typeface="Arial"/>
                        <a:cs typeface="Arial"/>
                      </a:endParaRPr>
                    </a:p>
                  </a:txBody>
                  <a:tcP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166C"/>
                    </a:solidFill>
                  </a:tcPr>
                </a:tc>
                <a:tc>
                  <a:txBody>
                    <a:bodyPr/>
                    <a:lstStyle/>
                    <a:p>
                      <a:pPr algn="ctr"/>
                      <a:r>
                        <a:rPr lang="fr-FR" sz="2000" b="0" i="0" u="none" strike="noStrike" kern="1200" baseline="0" dirty="0" smtClean="0">
                          <a:solidFill>
                            <a:schemeClr val="bg1"/>
                          </a:solidFill>
                          <a:latin typeface="Arial"/>
                          <a:ea typeface="+mn-ea"/>
                          <a:cs typeface="Arial"/>
                        </a:rPr>
                        <a:t>Q3 2016</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166C"/>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fr-FR" sz="2000" b="0" i="0" u="none" strike="noStrike" kern="1200" baseline="0" dirty="0" smtClean="0">
                          <a:solidFill>
                            <a:schemeClr val="bg1"/>
                          </a:solidFill>
                          <a:latin typeface="Arial"/>
                          <a:ea typeface="+mn-ea"/>
                          <a:cs typeface="Arial"/>
                        </a:rPr>
                        <a:t>y/y change 	</a:t>
                      </a:r>
                    </a:p>
                  </a:txBody>
                  <a:tcP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166C"/>
                    </a:solidFill>
                  </a:tcPr>
                </a:tc>
              </a:tr>
              <a:tr h="381000">
                <a:tc>
                  <a:txBody>
                    <a:bodyPr/>
                    <a:lstStyle/>
                    <a:p>
                      <a:r>
                        <a:rPr lang="en-US" sz="1800" b="0" i="0" u="none" strike="noStrike" kern="1200" baseline="0" dirty="0" smtClean="0">
                          <a:solidFill>
                            <a:srgbClr val="280069"/>
                          </a:solidFill>
                          <a:latin typeface="Arial"/>
                          <a:ea typeface="+mn-ea"/>
                          <a:cs typeface="Arial"/>
                        </a:rPr>
                        <a:t>Revenue	</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3,238</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+2.6%</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pPr marL="0" marR="0" indent="0" algn="l" defTabSz="457177" rtl="0" eaLnBrk="1" fontAlgn="auto" latinLnBrk="0" hangingPunct="1">
                        <a:lnSpc>
                          <a:spcPct val="100000"/>
                        </a:lnSpc>
                        <a:spcBef>
                          <a:spcPts val="0"/>
                        </a:spcBef>
                        <a:spcAft>
                          <a:spcPts val="0"/>
                        </a:spcAft>
                        <a:buClrTx/>
                        <a:buSzTx/>
                        <a:buFontTx/>
                        <a:buNone/>
                        <a:tabLst/>
                        <a:defRPr/>
                      </a:pPr>
                      <a:r>
                        <a:rPr lang="en-US" sz="1800" b="0" i="0" kern="1200" dirty="0" smtClean="0">
                          <a:solidFill>
                            <a:srgbClr val="280069"/>
                          </a:solidFill>
                          <a:latin typeface="Arial"/>
                          <a:ea typeface="+mn-ea"/>
                          <a:cs typeface="Arial"/>
                        </a:rPr>
                        <a:t>EBITDA</a:t>
                      </a:r>
                      <a:r>
                        <a:rPr lang="en-US" b="0" i="0" baseline="30000" dirty="0" smtClean="0">
                          <a:solidFill>
                            <a:srgbClr val="280069"/>
                          </a:solidFill>
                          <a:latin typeface="+mn-lt"/>
                          <a:cs typeface="Arial"/>
                        </a:rPr>
                        <a:t>1</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Arial"/>
                          <a:cs typeface="Arial"/>
                        </a:rPr>
                        <a:t>1,131</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+5.8%</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pPr marL="173038" marR="0" indent="0" algn="l" defTabSz="457177" rtl="0" eaLnBrk="1" fontAlgn="auto" latinLnBrk="0" hangingPunct="1">
                        <a:lnSpc>
                          <a:spcPct val="100000"/>
                        </a:lnSpc>
                        <a:spcBef>
                          <a:spcPts val="0"/>
                        </a:spcBef>
                        <a:spcAft>
                          <a:spcPts val="0"/>
                        </a:spcAft>
                        <a:buClrTx/>
                        <a:buSzTx/>
                        <a:buFontTx/>
                        <a:buNone/>
                        <a:tabLst/>
                        <a:defRPr/>
                      </a:pPr>
                      <a:r>
                        <a:rPr lang="en-US" sz="1800" b="0" i="0" dirty="0" smtClean="0">
                          <a:solidFill>
                            <a:srgbClr val="280069"/>
                          </a:solidFill>
                          <a:latin typeface="Arial"/>
                          <a:cs typeface="Arial"/>
                        </a:rPr>
                        <a:t>EBITDA (adjusted)</a:t>
                      </a:r>
                      <a:r>
                        <a:rPr lang="en-US" b="0" i="0" baseline="30000" dirty="0" smtClean="0">
                          <a:solidFill>
                            <a:srgbClr val="280069"/>
                          </a:solidFill>
                          <a:latin typeface="+mn-lt"/>
                          <a:cs typeface="Arial"/>
                        </a:rPr>
                        <a:t> 1</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Arial"/>
                          <a:cs typeface="Arial"/>
                        </a:rPr>
                        <a:t>1,181</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+5.5%</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r>
                        <a:rPr lang="en-US" b="0" i="0" dirty="0" smtClean="0">
                          <a:solidFill>
                            <a:srgbClr val="280069"/>
                          </a:solidFill>
                          <a:latin typeface="Arial"/>
                          <a:cs typeface="Arial"/>
                        </a:rPr>
                        <a:t>EPS (basic)</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Arial"/>
                          <a:cs typeface="Arial"/>
                        </a:rPr>
                        <a:t>0.59</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(3.3)%</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pPr marL="177800" indent="0">
                        <a:tabLst>
                          <a:tab pos="177800" algn="l"/>
                        </a:tabLst>
                      </a:pPr>
                      <a:r>
                        <a:rPr lang="en-US" b="0" i="0" dirty="0" smtClean="0">
                          <a:solidFill>
                            <a:srgbClr val="280069"/>
                          </a:solidFill>
                          <a:latin typeface="Arial"/>
                          <a:cs typeface="Arial"/>
                        </a:rPr>
                        <a:t>Adjusted basic EPS</a:t>
                      </a:r>
                      <a:r>
                        <a:rPr lang="en-US" b="0" i="0" baseline="30000" dirty="0" smtClean="0">
                          <a:solidFill>
                            <a:srgbClr val="280069"/>
                          </a:solidFill>
                          <a:latin typeface="Arial"/>
                          <a:cs typeface="Arial"/>
                        </a:rPr>
                        <a:t>1</a:t>
                      </a:r>
                      <a:endParaRPr lang="en-US" b="0" i="0" baseline="3000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Arial"/>
                          <a:cs typeface="Arial"/>
                        </a:rPr>
                        <a:t>0.65</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(1.5)%</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r>
                        <a:rPr lang="en-US" b="0" i="0" dirty="0" smtClean="0">
                          <a:solidFill>
                            <a:srgbClr val="280069"/>
                          </a:solidFill>
                          <a:latin typeface="Arial"/>
                          <a:cs typeface="Arial"/>
                        </a:rPr>
                        <a:t>Capital expenditures</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Arial"/>
                          <a:cs typeface="Arial"/>
                        </a:rPr>
                        <a:t>787</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26%</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r>
                        <a:rPr lang="en-US" sz="1800" b="0" i="0" kern="1200" dirty="0" smtClean="0">
                          <a:solidFill>
                            <a:srgbClr val="280069"/>
                          </a:solidFill>
                          <a:latin typeface="Arial"/>
                          <a:ea typeface="+mn-ea"/>
                          <a:cs typeface="Arial"/>
                        </a:rPr>
                        <a:t>Free cash flow</a:t>
                      </a:r>
                      <a:endParaRPr lang="en-US" sz="1800" b="0" i="0" kern="1200" dirty="0">
                        <a:solidFill>
                          <a:srgbClr val="280069"/>
                        </a:solidFill>
                        <a:latin typeface="Arial"/>
                        <a:ea typeface="+mn-ea"/>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Arial"/>
                          <a:cs typeface="Arial"/>
                        </a:rPr>
                        <a:t>98</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(68)%</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bl>
          </a:graphicData>
        </a:graphic>
      </p:graphicFrame>
      <p:sp>
        <p:nvSpPr>
          <p:cNvPr id="7" name="Rectangle 6"/>
          <p:cNvSpPr/>
          <p:nvPr/>
        </p:nvSpPr>
        <p:spPr bwMode="auto">
          <a:xfrm>
            <a:off x="0" y="6070600"/>
            <a:ext cx="9144000" cy="787400"/>
          </a:xfrm>
          <a:prstGeom prst="rect">
            <a:avLst/>
          </a:prstGeom>
          <a:solidFill>
            <a:srgbClr val="F5F6F7"/>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dirty="0" smtClean="0">
                <a:solidFill>
                  <a:srgbClr val="49166D"/>
                </a:solidFill>
                <a:latin typeface="Helvetica Neue Light"/>
                <a:ea typeface="+mj-ea"/>
                <a:cs typeface="Helvetica Neue Light"/>
              </a:rPr>
              <a:t>Profitable </a:t>
            </a:r>
            <a:r>
              <a:rPr lang="en-US" dirty="0">
                <a:solidFill>
                  <a:srgbClr val="49166D"/>
                </a:solidFill>
                <a:latin typeface="Helvetica Neue Light"/>
                <a:ea typeface="+mj-ea"/>
                <a:cs typeface="Helvetica Neue Light"/>
              </a:rPr>
              <a:t>consolidated growth </a:t>
            </a:r>
            <a:r>
              <a:rPr lang="en-US" dirty="0" smtClean="0">
                <a:solidFill>
                  <a:srgbClr val="49166D"/>
                </a:solidFill>
                <a:latin typeface="Helvetica Neue Light"/>
                <a:ea typeface="+mj-ea"/>
                <a:cs typeface="Helvetica Neue Light"/>
              </a:rPr>
              <a:t>driven by</a:t>
            </a:r>
          </a:p>
          <a:p>
            <a:pPr algn="ctr"/>
            <a:r>
              <a:rPr lang="en-US" dirty="0" smtClean="0">
                <a:solidFill>
                  <a:srgbClr val="49166D"/>
                </a:solidFill>
                <a:latin typeface="Helvetica Neue Light"/>
                <a:ea typeface="+mj-ea"/>
                <a:cs typeface="Helvetica Neue Light"/>
              </a:rPr>
              <a:t>revenue gains and continued cost efficiency </a:t>
            </a:r>
            <a:endParaRPr lang="en-US" dirty="0">
              <a:solidFill>
                <a:srgbClr val="49166D"/>
              </a:solidFill>
              <a:latin typeface="Helvetica Neue Light"/>
              <a:ea typeface="+mj-ea"/>
              <a:cs typeface="Helvetica Neue Light"/>
            </a:endParaRPr>
          </a:p>
        </p:txBody>
      </p:sp>
      <p:sp>
        <p:nvSpPr>
          <p:cNvPr id="3" name="Rectangle 2"/>
          <p:cNvSpPr/>
          <p:nvPr/>
        </p:nvSpPr>
        <p:spPr>
          <a:xfrm>
            <a:off x="368300" y="4573319"/>
            <a:ext cx="8686800" cy="430887"/>
          </a:xfrm>
          <a:prstGeom prst="rect">
            <a:avLst/>
          </a:prstGeom>
          <a:noFill/>
        </p:spPr>
        <p:txBody>
          <a:bodyPr wrap="square">
            <a:spAutoFit/>
          </a:bodyPr>
          <a:lstStyle/>
          <a:p>
            <a:pPr lvl="0" algn="l"/>
            <a:r>
              <a:rPr lang="en-US" sz="1100" baseline="30000" dirty="0" smtClean="0"/>
              <a:t>1 </a:t>
            </a:r>
            <a:r>
              <a:rPr lang="en-US" sz="1100" dirty="0" smtClean="0"/>
              <a:t>EBITDA, adjusted EBITDA and adjusted basic EPS are </a:t>
            </a:r>
            <a:r>
              <a:rPr lang="en-US" sz="1100" dirty="0"/>
              <a:t>non-GAAP measures </a:t>
            </a:r>
            <a:r>
              <a:rPr lang="en-US" sz="1100" dirty="0" smtClean="0"/>
              <a:t>and do </a:t>
            </a:r>
            <a:r>
              <a:rPr lang="en-US" sz="1100" dirty="0"/>
              <a:t>not have any standardized meaning prescribed by IFRS-IASB. </a:t>
            </a:r>
            <a:r>
              <a:rPr lang="en-US" sz="1100" dirty="0" smtClean="0"/>
              <a:t>Please see the appendix for the definitions. </a:t>
            </a:r>
          </a:p>
        </p:txBody>
      </p:sp>
    </p:spTree>
    <p:extLst>
      <p:ext uri="{BB962C8B-B14F-4D97-AF65-F5344CB8AC3E}">
        <p14:creationId xmlns:p14="http://schemas.microsoft.com/office/powerpoint/2010/main" val="1371616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4399"/>
          </a:xfrm>
        </p:spPr>
        <p:txBody>
          <a:bodyPr/>
          <a:lstStyle/>
          <a:p>
            <a:r>
              <a:rPr lang="en-CA" dirty="0" smtClean="0"/>
              <a:t>2016 outlook</a:t>
            </a:r>
            <a:endParaRPr lang="en-CA" dirty="0"/>
          </a:p>
        </p:txBody>
      </p:sp>
      <p:sp>
        <p:nvSpPr>
          <p:cNvPr id="4" name="Slide Number Placeholder 3"/>
          <p:cNvSpPr>
            <a:spLocks noGrp="1"/>
          </p:cNvSpPr>
          <p:nvPr>
            <p:ph type="sldNum" sz="quarter" idx="10"/>
          </p:nvPr>
        </p:nvSpPr>
        <p:spPr/>
        <p:txBody>
          <a:bodyPr/>
          <a:lstStyle/>
          <a:p>
            <a:pPr>
              <a:defRPr/>
            </a:pPr>
            <a:fld id="{A377E423-9511-E543-9F90-06719779F68C}" type="slidenum">
              <a:rPr lang="en-US" smtClean="0"/>
              <a:pPr>
                <a:defRPr/>
              </a:pPr>
              <a:t>11</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647191115"/>
              </p:ext>
            </p:extLst>
          </p:nvPr>
        </p:nvGraphicFramePr>
        <p:xfrm>
          <a:off x="457200" y="1365504"/>
          <a:ext cx="8229600" cy="1920240"/>
        </p:xfrm>
        <a:graphic>
          <a:graphicData uri="http://schemas.openxmlformats.org/drawingml/2006/table">
            <a:tbl>
              <a:tblPr firstRow="1" bandRow="1">
                <a:tableStyleId>{5C22544A-7EE6-4342-B048-85BDC9FD1C3A}</a:tableStyleId>
              </a:tblPr>
              <a:tblGrid>
                <a:gridCol w="2590800"/>
                <a:gridCol w="4038600"/>
                <a:gridCol w="1600200"/>
              </a:tblGrid>
              <a:tr h="381000">
                <a:tc>
                  <a:txBody>
                    <a:bodyPr/>
                    <a:lstStyle/>
                    <a:p>
                      <a:r>
                        <a:rPr lang="en-US" sz="1600" b="0" i="0" dirty="0" smtClean="0">
                          <a:solidFill>
                            <a:schemeClr val="bg1"/>
                          </a:solidFill>
                          <a:latin typeface="Arial"/>
                          <a:cs typeface="Arial"/>
                        </a:rPr>
                        <a:t>($ millions, except EPS)</a:t>
                      </a:r>
                      <a:endParaRPr lang="en-US" sz="1600" b="0" i="0" dirty="0">
                        <a:solidFill>
                          <a:schemeClr val="bg1"/>
                        </a:solidFill>
                        <a:latin typeface="Arial"/>
                        <a:cs typeface="Arial"/>
                      </a:endParaRPr>
                    </a:p>
                  </a:txBody>
                  <a:tcP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166C"/>
                    </a:solidFill>
                  </a:tcPr>
                </a:tc>
                <a:tc>
                  <a:txBody>
                    <a:bodyPr/>
                    <a:lstStyle/>
                    <a:p>
                      <a:pPr algn="ctr"/>
                      <a:r>
                        <a:rPr lang="fr-FR" sz="2000" b="0" i="0" u="none" strike="noStrike" kern="1200" baseline="0" dirty="0" smtClean="0">
                          <a:solidFill>
                            <a:schemeClr val="bg1"/>
                          </a:solidFill>
                          <a:latin typeface="Arial"/>
                          <a:ea typeface="+mn-ea"/>
                          <a:cs typeface="Arial"/>
                        </a:rPr>
                        <a:t>2016 guidance</a:t>
                      </a:r>
                      <a:r>
                        <a:rPr lang="fr-FR" sz="2000" b="0" i="0" u="none" strike="noStrike" kern="1200" baseline="30000" dirty="0" smtClean="0">
                          <a:solidFill>
                            <a:schemeClr val="bg1"/>
                          </a:solidFill>
                          <a:latin typeface="Arial"/>
                          <a:ea typeface="+mn-ea"/>
                          <a:cs typeface="Arial"/>
                        </a:rPr>
                        <a:t>1</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166C"/>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fr-FR" sz="2000" b="0" i="0" u="none" strike="noStrike" kern="1200" baseline="0" dirty="0" smtClean="0">
                          <a:solidFill>
                            <a:schemeClr val="bg1"/>
                          </a:solidFill>
                          <a:latin typeface="Arial"/>
                          <a:ea typeface="+mn-ea"/>
                          <a:cs typeface="Arial"/>
                        </a:rPr>
                        <a:t>y/y change 	</a:t>
                      </a:r>
                    </a:p>
                  </a:txBody>
                  <a:tcP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166C"/>
                    </a:solidFill>
                  </a:tcPr>
                </a:tc>
              </a:tr>
              <a:tr h="381000">
                <a:tc>
                  <a:txBody>
                    <a:bodyPr/>
                    <a:lstStyle/>
                    <a:p>
                      <a:r>
                        <a:rPr lang="en-US" sz="1800" b="0" i="0" u="none" strike="noStrike" kern="1200" baseline="0" dirty="0" smtClean="0">
                          <a:solidFill>
                            <a:srgbClr val="280069"/>
                          </a:solidFill>
                          <a:latin typeface="Arial"/>
                          <a:ea typeface="+mn-ea"/>
                          <a:cs typeface="Arial"/>
                        </a:rPr>
                        <a:t>Revenue	</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12,775 to 12,875</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+2.2</a:t>
                      </a:r>
                      <a:r>
                        <a:rPr lang="en-US" b="0" i="0" baseline="0" dirty="0" smtClean="0">
                          <a:solidFill>
                            <a:srgbClr val="280069"/>
                          </a:solidFill>
                          <a:latin typeface="Arial"/>
                          <a:cs typeface="Arial"/>
                        </a:rPr>
                        <a:t> to 3.0%</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pPr marL="0" marR="0" indent="0" algn="l" defTabSz="457177" rtl="0" eaLnBrk="1" fontAlgn="auto" latinLnBrk="0" hangingPunct="1">
                        <a:lnSpc>
                          <a:spcPct val="100000"/>
                        </a:lnSpc>
                        <a:spcBef>
                          <a:spcPts val="0"/>
                        </a:spcBef>
                        <a:spcAft>
                          <a:spcPts val="0"/>
                        </a:spcAft>
                        <a:buClrTx/>
                        <a:buSzTx/>
                        <a:buFontTx/>
                        <a:buNone/>
                        <a:tabLst/>
                        <a:defRPr/>
                      </a:pPr>
                      <a:r>
                        <a:rPr lang="en-US" sz="1800" b="0" i="0" kern="1200" dirty="0" smtClean="0">
                          <a:solidFill>
                            <a:srgbClr val="280069"/>
                          </a:solidFill>
                          <a:latin typeface="Arial"/>
                          <a:ea typeface="+mn-ea"/>
                          <a:cs typeface="Arial"/>
                        </a:rPr>
                        <a:t>EBITDA</a:t>
                      </a:r>
                      <a:r>
                        <a:rPr lang="en-US" b="0" i="0" baseline="30000" dirty="0" smtClean="0">
                          <a:solidFill>
                            <a:srgbClr val="280069"/>
                          </a:solidFill>
                          <a:latin typeface="+mn-lt"/>
                          <a:cs typeface="Arial"/>
                        </a:rPr>
                        <a:t>2, 3</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Arial"/>
                          <a:cs typeface="Arial"/>
                        </a:rPr>
                        <a:t>4,650 to 4,755</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+3.6</a:t>
                      </a:r>
                      <a:r>
                        <a:rPr lang="en-US" b="0" i="0" baseline="0" dirty="0" smtClean="0">
                          <a:solidFill>
                            <a:srgbClr val="280069"/>
                          </a:solidFill>
                          <a:latin typeface="Arial"/>
                          <a:cs typeface="Arial"/>
                        </a:rPr>
                        <a:t> to 6.0</a:t>
                      </a:r>
                      <a:r>
                        <a:rPr lang="en-US" b="0" i="0" dirty="0" smtClean="0">
                          <a:solidFill>
                            <a:srgbClr val="280069"/>
                          </a:solidFill>
                          <a:latin typeface="Arial"/>
                          <a:cs typeface="Arial"/>
                        </a:rPr>
                        <a:t>%</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r>
                        <a:rPr lang="en-US" b="0" i="0" dirty="0" smtClean="0">
                          <a:solidFill>
                            <a:srgbClr val="280069"/>
                          </a:solidFill>
                          <a:latin typeface="Arial"/>
                          <a:cs typeface="Arial"/>
                        </a:rPr>
                        <a:t>EPS (basic)</a:t>
                      </a:r>
                      <a:r>
                        <a:rPr lang="en-US" b="0" i="0" baseline="30000" dirty="0" smtClean="0">
                          <a:solidFill>
                            <a:srgbClr val="280069"/>
                          </a:solidFill>
                          <a:latin typeface="Arial"/>
                          <a:cs typeface="Arial"/>
                        </a:rPr>
                        <a:t>3</a:t>
                      </a:r>
                      <a:endParaRPr lang="en-US" b="0" i="0" baseline="3000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Arial"/>
                          <a:cs typeface="Arial"/>
                        </a:rPr>
                        <a:t>2.40 to 2.56</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a:t>
                      </a:r>
                      <a:r>
                        <a:rPr lang="en-US" b="0" i="0" baseline="0" dirty="0" smtClean="0">
                          <a:solidFill>
                            <a:srgbClr val="280069"/>
                          </a:solidFill>
                          <a:latin typeface="Arial"/>
                          <a:cs typeface="Arial"/>
                        </a:rPr>
                        <a:t> 5 to 12</a:t>
                      </a:r>
                      <a:r>
                        <a:rPr lang="en-US" b="0" i="0" dirty="0" smtClean="0">
                          <a:solidFill>
                            <a:srgbClr val="280069"/>
                          </a:solidFill>
                          <a:latin typeface="Arial"/>
                          <a:cs typeface="Arial"/>
                        </a:rPr>
                        <a:t>%</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r>
                        <a:rPr lang="en-US" b="0" i="0" dirty="0" smtClean="0">
                          <a:solidFill>
                            <a:srgbClr val="280069"/>
                          </a:solidFill>
                          <a:latin typeface="Arial"/>
                          <a:cs typeface="Arial"/>
                        </a:rPr>
                        <a:t>Capital expenditures</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Arial"/>
                          <a:cs typeface="Arial"/>
                        </a:rPr>
                        <a:t>Approx. 2,850</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+10%</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bl>
          </a:graphicData>
        </a:graphic>
      </p:graphicFrame>
      <p:sp>
        <p:nvSpPr>
          <p:cNvPr id="7" name="Rectangle 6"/>
          <p:cNvSpPr/>
          <p:nvPr/>
        </p:nvSpPr>
        <p:spPr bwMode="auto">
          <a:xfrm>
            <a:off x="0" y="6070600"/>
            <a:ext cx="9144000" cy="787400"/>
          </a:xfrm>
          <a:prstGeom prst="rect">
            <a:avLst/>
          </a:prstGeom>
          <a:solidFill>
            <a:srgbClr val="F5F6F7"/>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dirty="0" smtClean="0">
                <a:solidFill>
                  <a:srgbClr val="49166D"/>
                </a:solidFill>
                <a:latin typeface="Helvetica Neue Light"/>
                <a:ea typeface="+mj-ea"/>
                <a:cs typeface="Helvetica Neue Light"/>
              </a:rPr>
              <a:t>Strong momentum positions us to achieve 2016 guidance</a:t>
            </a:r>
            <a:endParaRPr lang="en-US" dirty="0">
              <a:solidFill>
                <a:srgbClr val="49166D"/>
              </a:solidFill>
              <a:latin typeface="Helvetica Neue Light"/>
              <a:ea typeface="+mj-ea"/>
              <a:cs typeface="Helvetica Neue Light"/>
            </a:endParaRPr>
          </a:p>
        </p:txBody>
      </p:sp>
      <p:sp>
        <p:nvSpPr>
          <p:cNvPr id="3" name="Rectangle 2"/>
          <p:cNvSpPr/>
          <p:nvPr/>
        </p:nvSpPr>
        <p:spPr>
          <a:xfrm>
            <a:off x="447584" y="3573959"/>
            <a:ext cx="8318500" cy="769441"/>
          </a:xfrm>
          <a:prstGeom prst="rect">
            <a:avLst/>
          </a:prstGeom>
          <a:noFill/>
        </p:spPr>
        <p:txBody>
          <a:bodyPr wrap="square">
            <a:spAutoFit/>
          </a:bodyPr>
          <a:lstStyle/>
          <a:p>
            <a:pPr lvl="0" algn="l"/>
            <a:r>
              <a:rPr lang="en-US" sz="1100" baseline="30000" dirty="0" smtClean="0"/>
              <a:t>1 </a:t>
            </a:r>
            <a:r>
              <a:rPr lang="en-US" sz="1100" dirty="0" smtClean="0"/>
              <a:t>As updated on August 5, 2016</a:t>
            </a:r>
          </a:p>
          <a:p>
            <a:pPr lvl="0" algn="l"/>
            <a:r>
              <a:rPr lang="en-US" sz="1100" baseline="30000" dirty="0" smtClean="0"/>
              <a:t>2</a:t>
            </a:r>
            <a:r>
              <a:rPr lang="en-US" sz="1100" dirty="0" smtClean="0"/>
              <a:t> EBITDA excluding restructuring and other costs.  EBITDA is a </a:t>
            </a:r>
            <a:r>
              <a:rPr lang="en-US" sz="1100" dirty="0"/>
              <a:t>non-GAAP </a:t>
            </a:r>
            <a:r>
              <a:rPr lang="en-US" sz="1100" dirty="0" smtClean="0"/>
              <a:t>measure and does </a:t>
            </a:r>
            <a:r>
              <a:rPr lang="en-US" sz="1100" dirty="0"/>
              <a:t>not have any standardized meaning prescribed by IFRS-IASB. </a:t>
            </a:r>
            <a:r>
              <a:rPr lang="en-US" sz="1100" dirty="0" smtClean="0"/>
              <a:t>Please see the appendix for the definitions. </a:t>
            </a:r>
          </a:p>
          <a:p>
            <a:pPr lvl="0" algn="l"/>
            <a:r>
              <a:rPr lang="en-US" sz="1100" dirty="0" smtClean="0"/>
              <a:t>3 EBITDA and EPS (basic) exclude lump sum compensation expense expected in Q4-16.</a:t>
            </a:r>
          </a:p>
        </p:txBody>
      </p:sp>
    </p:spTree>
    <p:extLst>
      <p:ext uri="{BB962C8B-B14F-4D97-AF65-F5344CB8AC3E}">
        <p14:creationId xmlns:p14="http://schemas.microsoft.com/office/powerpoint/2010/main" val="1476435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8279" r="35185"/>
          <a:stretch/>
        </p:blipFill>
        <p:spPr bwMode="auto">
          <a:xfrm>
            <a:off x="190500" y="152400"/>
            <a:ext cx="4943475" cy="618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294967295"/>
          </p:nvPr>
        </p:nvSpPr>
        <p:spPr>
          <a:xfrm>
            <a:off x="6981826" y="6273800"/>
            <a:ext cx="2162175" cy="584200"/>
          </a:xfrm>
        </p:spPr>
        <p:txBody>
          <a:bodyPr/>
          <a:lstStyle/>
          <a:p>
            <a:pPr>
              <a:defRPr/>
            </a:pPr>
            <a:fld id="{A377E423-9511-E543-9F90-06719779F68C}" type="slidenum">
              <a:rPr lang="en-US" smtClean="0"/>
              <a:pPr>
                <a:defRPr/>
              </a:pPr>
              <a:t>12</a:t>
            </a:fld>
            <a:endParaRPr lang="en-US" dirty="0"/>
          </a:p>
        </p:txBody>
      </p:sp>
      <p:sp>
        <p:nvSpPr>
          <p:cNvPr id="6" name="TextBox 5"/>
          <p:cNvSpPr txBox="1"/>
          <p:nvPr/>
        </p:nvSpPr>
        <p:spPr>
          <a:xfrm>
            <a:off x="5257800" y="1796992"/>
            <a:ext cx="3428999" cy="2649956"/>
          </a:xfrm>
          <a:prstGeom prst="rect">
            <a:avLst/>
          </a:prstGeom>
          <a:noFill/>
        </p:spPr>
        <p:txBody>
          <a:bodyPr wrap="square" lIns="64008" tIns="32004" rIns="64008" bIns="32004" rtlCol="0">
            <a:spAutoFit/>
          </a:bodyPr>
          <a:lstStyle/>
          <a:p>
            <a:pPr algn="ctr"/>
            <a:r>
              <a:rPr lang="en-US" sz="3600" dirty="0" smtClean="0">
                <a:solidFill>
                  <a:srgbClr val="49166D"/>
                </a:solidFill>
                <a:latin typeface="Arial"/>
                <a:cs typeface="Arial"/>
              </a:rPr>
              <a:t>Questions?</a:t>
            </a:r>
          </a:p>
          <a:p>
            <a:pPr algn="ctr"/>
            <a:endParaRPr lang="en-US" sz="3600" dirty="0" smtClean="0">
              <a:solidFill>
                <a:srgbClr val="49166D"/>
              </a:solidFill>
              <a:latin typeface="Arial"/>
              <a:cs typeface="Arial"/>
            </a:endParaRPr>
          </a:p>
          <a:p>
            <a:pPr algn="ctr"/>
            <a:r>
              <a:rPr lang="en-US" dirty="0" smtClean="0">
                <a:solidFill>
                  <a:srgbClr val="49166D"/>
                </a:solidFill>
                <a:latin typeface="Arial"/>
                <a:cs typeface="Arial"/>
              </a:rPr>
              <a:t>Investor relations</a:t>
            </a:r>
          </a:p>
          <a:p>
            <a:pPr algn="ctr"/>
            <a:r>
              <a:rPr lang="en-US" dirty="0" smtClean="0">
                <a:solidFill>
                  <a:srgbClr val="49166D"/>
                </a:solidFill>
                <a:latin typeface="Arial"/>
                <a:cs typeface="Arial"/>
              </a:rPr>
              <a:t>1-800-667-4871</a:t>
            </a:r>
          </a:p>
          <a:p>
            <a:pPr algn="ctr"/>
            <a:r>
              <a:rPr lang="en-US" dirty="0" smtClean="0">
                <a:solidFill>
                  <a:srgbClr val="49166D"/>
                </a:solidFill>
                <a:latin typeface="Arial"/>
                <a:cs typeface="Arial"/>
              </a:rPr>
              <a:t>telus.com/investors</a:t>
            </a:r>
          </a:p>
          <a:p>
            <a:pPr algn="ctr"/>
            <a:r>
              <a:rPr lang="en-US" dirty="0" smtClean="0">
                <a:solidFill>
                  <a:srgbClr val="49166D"/>
                </a:solidFill>
                <a:latin typeface="Arial"/>
                <a:cs typeface="Arial"/>
              </a:rPr>
              <a:t>ir@telus.com</a:t>
            </a:r>
            <a:endParaRPr lang="en-US" dirty="0">
              <a:solidFill>
                <a:srgbClr val="49166D"/>
              </a:solidFill>
              <a:latin typeface="Arial"/>
              <a:cs typeface="Arial"/>
            </a:endParaRPr>
          </a:p>
        </p:txBody>
      </p:sp>
    </p:spTree>
    <p:extLst>
      <p:ext uri="{BB962C8B-B14F-4D97-AF65-F5344CB8AC3E}">
        <p14:creationId xmlns:p14="http://schemas.microsoft.com/office/powerpoint/2010/main" val="2344498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4399"/>
          </a:xfrm>
        </p:spPr>
        <p:txBody>
          <a:bodyPr/>
          <a:lstStyle/>
          <a:p>
            <a:r>
              <a:rPr lang="en-CA" dirty="0"/>
              <a:t>Appendix </a:t>
            </a:r>
            <a:r>
              <a:rPr lang="en-CA" dirty="0" smtClean="0"/>
              <a:t>– Q3 2016 EPS analysis</a:t>
            </a:r>
            <a:endParaRPr lang="en-CA" dirty="0"/>
          </a:p>
        </p:txBody>
      </p:sp>
      <p:sp>
        <p:nvSpPr>
          <p:cNvPr id="4" name="Slide Number Placeholder 3"/>
          <p:cNvSpPr>
            <a:spLocks noGrp="1"/>
          </p:cNvSpPr>
          <p:nvPr>
            <p:ph type="sldNum" sz="quarter" idx="10"/>
          </p:nvPr>
        </p:nvSpPr>
        <p:spPr/>
        <p:txBody>
          <a:bodyPr/>
          <a:lstStyle/>
          <a:p>
            <a:pPr>
              <a:defRPr/>
            </a:pPr>
            <a:fld id="{A377E423-9511-E543-9F90-06719779F68C}" type="slidenum">
              <a:rPr lang="en-US" smtClean="0"/>
              <a:pPr>
                <a:defRPr/>
              </a:pPr>
              <a:t>13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37981171"/>
              </p:ext>
            </p:extLst>
          </p:nvPr>
        </p:nvGraphicFramePr>
        <p:xfrm>
          <a:off x="914400" y="1083015"/>
          <a:ext cx="7086600" cy="4844369"/>
        </p:xfrm>
        <a:graphic>
          <a:graphicData uri="http://schemas.openxmlformats.org/drawingml/2006/table">
            <a:tbl>
              <a:tblPr firstRow="1" bandRow="1">
                <a:tableStyleId>{5C22544A-7EE6-4342-B048-85BDC9FD1C3A}</a:tableStyleId>
              </a:tblPr>
              <a:tblGrid>
                <a:gridCol w="5208224"/>
                <a:gridCol w="1878376"/>
              </a:tblGrid>
              <a:tr h="347006">
                <a:tc>
                  <a:txBody>
                    <a:bodyPr/>
                    <a:lstStyle/>
                    <a:p>
                      <a:r>
                        <a:rPr lang="en-US" sz="1600" b="1" i="0" u="none" strike="noStrike" kern="1200" baseline="0" dirty="0" smtClean="0">
                          <a:solidFill>
                            <a:schemeClr val="tx1"/>
                          </a:solidFill>
                          <a:latin typeface="Arial"/>
                          <a:ea typeface="+mn-ea"/>
                          <a:cs typeface="Arial"/>
                        </a:rPr>
                        <a:t>Basic EPS as reported (Q3 2015)</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i="0" dirty="0" smtClean="0">
                          <a:solidFill>
                            <a:schemeClr val="tx1"/>
                          </a:solidFill>
                          <a:latin typeface="Arial"/>
                          <a:cs typeface="Arial"/>
                        </a:rPr>
                        <a:t>$0.61</a:t>
                      </a:r>
                      <a:endParaRPr lang="en-US" sz="1600" b="1" i="0" dirty="0">
                        <a:solidFill>
                          <a:schemeClr val="tx1"/>
                        </a:solidFill>
                        <a:latin typeface="Arial"/>
                        <a:cs typeface="Aria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5951">
                <a:tc>
                  <a:txBody>
                    <a:bodyPr/>
                    <a:lstStyle/>
                    <a:p>
                      <a:r>
                        <a:rPr lang="en-US" sz="1400" b="0" i="0" kern="1200" dirty="0" smtClean="0">
                          <a:solidFill>
                            <a:schemeClr val="tx1"/>
                          </a:solidFill>
                          <a:latin typeface="Arial"/>
                          <a:ea typeface="+mn-ea"/>
                          <a:cs typeface="Arial"/>
                        </a:rPr>
                        <a:t>Restructuring and other</a:t>
                      </a:r>
                      <a:r>
                        <a:rPr lang="en-US" sz="1400" b="0" i="0" kern="1200" baseline="0" dirty="0" smtClean="0">
                          <a:solidFill>
                            <a:schemeClr val="tx1"/>
                          </a:solidFill>
                          <a:latin typeface="Arial"/>
                          <a:ea typeface="+mn-ea"/>
                          <a:cs typeface="Arial"/>
                        </a:rPr>
                        <a:t> </a:t>
                      </a:r>
                      <a:r>
                        <a:rPr lang="en-US" sz="1400" b="0" i="0" kern="1200" dirty="0" smtClean="0">
                          <a:solidFill>
                            <a:schemeClr val="tx1"/>
                          </a:solidFill>
                          <a:latin typeface="Arial"/>
                          <a:ea typeface="+mn-ea"/>
                          <a:cs typeface="Arial"/>
                        </a:rPr>
                        <a:t>costs</a:t>
                      </a:r>
                      <a:endParaRPr lang="en-US" sz="1400" b="0" i="0" kern="1200" dirty="0">
                        <a:solidFill>
                          <a:schemeClr val="tx1"/>
                        </a:solidFill>
                        <a:latin typeface="Arial"/>
                        <a:ea typeface="+mn-ea"/>
                        <a:cs typeface="Arial"/>
                      </a:endParaRPr>
                    </a:p>
                  </a:txBody>
                  <a:tcPr marL="288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600" b="0" i="0" dirty="0" smtClean="0">
                          <a:solidFill>
                            <a:schemeClr val="tx1"/>
                          </a:solidFill>
                          <a:latin typeface="Arial"/>
                          <a:cs typeface="Arial"/>
                        </a:rPr>
                        <a:t>0.06</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5951">
                <a:tc>
                  <a:txBody>
                    <a:bodyPr/>
                    <a:lstStyle/>
                    <a:p>
                      <a:pPr marL="265113" marR="0" lvl="0" indent="-84138" algn="l" defTabSz="457177" rtl="0" eaLnBrk="1" fontAlgn="auto" latinLnBrk="0" hangingPunct="1">
                        <a:lnSpc>
                          <a:spcPct val="100000"/>
                        </a:lnSpc>
                        <a:spcBef>
                          <a:spcPts val="0"/>
                        </a:spcBef>
                        <a:spcAft>
                          <a:spcPts val="0"/>
                        </a:spcAft>
                        <a:buClrTx/>
                        <a:buSzTx/>
                        <a:buFontTx/>
                        <a:buNone/>
                        <a:tabLst/>
                        <a:defRPr/>
                      </a:pPr>
                      <a:r>
                        <a:rPr lang="en-US" sz="1400" b="0" i="0" kern="1200" dirty="0" smtClean="0">
                          <a:solidFill>
                            <a:schemeClr val="tx1"/>
                          </a:solidFill>
                          <a:latin typeface="Arial"/>
                          <a:ea typeface="+mn-ea"/>
                          <a:cs typeface="Arial"/>
                        </a:rPr>
                        <a:t>Favourable</a:t>
                      </a:r>
                      <a:r>
                        <a:rPr lang="en-US" sz="1400" b="0" i="0" kern="1200" baseline="0" dirty="0" smtClean="0">
                          <a:solidFill>
                            <a:schemeClr val="tx1"/>
                          </a:solidFill>
                          <a:latin typeface="Arial"/>
                          <a:ea typeface="+mn-ea"/>
                          <a:cs typeface="Arial"/>
                        </a:rPr>
                        <a:t> income-tax adjustments</a:t>
                      </a:r>
                      <a:endParaRPr lang="en-US" sz="1400" b="0" i="0" kern="1200" dirty="0" smtClean="0">
                        <a:solidFill>
                          <a:schemeClr val="tx1"/>
                        </a:solidFill>
                        <a:latin typeface="Arial"/>
                        <a:ea typeface="+mn-ea"/>
                        <a:cs typeface="Aria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600" b="0" i="0" dirty="0" smtClean="0">
                          <a:solidFill>
                            <a:schemeClr val="tx1"/>
                          </a:solidFill>
                          <a:latin typeface="Arial"/>
                          <a:cs typeface="Arial"/>
                        </a:rPr>
                        <a:t>(0.01)</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66CC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5951">
                <a:tc>
                  <a:txBody>
                    <a:bodyPr/>
                    <a:lstStyle/>
                    <a:p>
                      <a:pPr marL="0" marR="0" indent="0" algn="l" defTabSz="457177" rtl="0" eaLnBrk="1" fontAlgn="auto" latinLnBrk="0" hangingPunct="1">
                        <a:lnSpc>
                          <a:spcPct val="100000"/>
                        </a:lnSpc>
                        <a:spcBef>
                          <a:spcPts val="0"/>
                        </a:spcBef>
                        <a:spcAft>
                          <a:spcPts val="0"/>
                        </a:spcAft>
                        <a:buClrTx/>
                        <a:buSzTx/>
                        <a:buFontTx/>
                        <a:buNone/>
                        <a:tabLst/>
                        <a:defRPr/>
                      </a:pPr>
                      <a:r>
                        <a:rPr lang="en-US" sz="1600" b="1" i="0" u="none" strike="noStrike" kern="1200" baseline="0" dirty="0" smtClean="0">
                          <a:solidFill>
                            <a:schemeClr val="tx1"/>
                          </a:solidFill>
                          <a:latin typeface="+mn-lt"/>
                          <a:ea typeface="+mn-ea"/>
                          <a:cs typeface="Arial"/>
                        </a:rPr>
                        <a:t>Adjusted basic EPS (Q3 2015)</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600" b="1" i="0" dirty="0" smtClean="0">
                          <a:solidFill>
                            <a:schemeClr val="tx1"/>
                          </a:solidFill>
                          <a:latin typeface="Arial"/>
                          <a:cs typeface="Arial"/>
                        </a:rPr>
                        <a:t>$0.66</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66CC0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5951">
                <a:tc>
                  <a:txBody>
                    <a:bodyPr/>
                    <a:lstStyle/>
                    <a:p>
                      <a:pPr marL="0" algn="l" defTabSz="457177" rtl="0" eaLnBrk="1" latinLnBrk="0" hangingPunct="1"/>
                      <a:r>
                        <a:rPr lang="en-CA" sz="1400" b="0" i="0" kern="1200" dirty="0" smtClean="0">
                          <a:solidFill>
                            <a:schemeClr val="tx1"/>
                          </a:solidFill>
                          <a:latin typeface="Arial"/>
                          <a:ea typeface="+mn-ea"/>
                          <a:cs typeface="Arial"/>
                        </a:rPr>
                        <a:t>Higher EBITDA excluding restructuring and other costs</a:t>
                      </a:r>
                    </a:p>
                  </a:txBody>
                  <a:tcPr marL="288000" marR="288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600" b="0" i="0" kern="1200" dirty="0" smtClean="0">
                          <a:solidFill>
                            <a:schemeClr val="tx1"/>
                          </a:solidFill>
                          <a:latin typeface="Arial"/>
                          <a:ea typeface="+mn-ea"/>
                          <a:cs typeface="Arial"/>
                        </a:rPr>
                        <a:t>0.08</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5951">
                <a:tc>
                  <a:txBody>
                    <a:bodyPr/>
                    <a:lstStyle/>
                    <a:p>
                      <a:pPr marL="0" indent="0" algn="l" defTabSz="457177" rtl="0" eaLnBrk="1" latinLnBrk="0" hangingPunct="1">
                        <a:tabLst>
                          <a:tab pos="0" algn="l"/>
                        </a:tabLst>
                      </a:pPr>
                      <a:r>
                        <a:rPr lang="en-US" sz="1400" b="0" i="0" kern="1200" dirty="0" smtClean="0">
                          <a:solidFill>
                            <a:schemeClr val="tx1"/>
                          </a:solidFill>
                          <a:latin typeface="Arial"/>
                          <a:ea typeface="+mn-ea"/>
                          <a:cs typeface="Arial"/>
                        </a:rPr>
                        <a:t>Lower shares outstanding from NCIB</a:t>
                      </a:r>
                      <a:endParaRPr lang="en-US" sz="1400" b="0" i="0" kern="1200" dirty="0">
                        <a:solidFill>
                          <a:schemeClr val="tx1"/>
                        </a:solidFill>
                        <a:latin typeface="Arial"/>
                        <a:ea typeface="+mn-ea"/>
                        <a:cs typeface="Arial"/>
                      </a:endParaRPr>
                    </a:p>
                  </a:txBody>
                  <a:tcPr marL="288000" marR="288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600" b="0" i="0" kern="1200" dirty="0" smtClean="0">
                          <a:solidFill>
                            <a:schemeClr val="tx1"/>
                          </a:solidFill>
                          <a:latin typeface="Arial"/>
                          <a:ea typeface="+mn-ea"/>
                          <a:cs typeface="Arial"/>
                        </a:rPr>
                        <a:t>0.01</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5951">
                <a:tc>
                  <a:txBody>
                    <a:bodyPr/>
                    <a:lstStyle/>
                    <a:p>
                      <a:pPr marL="0" algn="l" defTabSz="457177" rtl="0" eaLnBrk="1" latinLnBrk="0" hangingPunct="1"/>
                      <a:r>
                        <a:rPr lang="en-US" sz="1400" b="0" i="0" kern="1200" dirty="0" smtClean="0">
                          <a:solidFill>
                            <a:schemeClr val="tx1"/>
                          </a:solidFill>
                          <a:latin typeface="Arial"/>
                          <a:ea typeface="+mn-ea"/>
                          <a:cs typeface="Arial"/>
                        </a:rPr>
                        <a:t>Higher depreciation and amortization and other</a:t>
                      </a:r>
                      <a:endParaRPr lang="en-US" sz="1400" b="0" i="0" kern="1200" dirty="0">
                        <a:solidFill>
                          <a:schemeClr val="tx1"/>
                        </a:solidFill>
                        <a:latin typeface="Arial"/>
                        <a:ea typeface="+mn-ea"/>
                        <a:cs typeface="Arial"/>
                      </a:endParaRPr>
                    </a:p>
                  </a:txBody>
                  <a:tcPr marL="288000" marR="288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600" b="0" i="0" kern="1200" dirty="0" smtClean="0">
                          <a:solidFill>
                            <a:schemeClr val="tx1"/>
                          </a:solidFill>
                          <a:latin typeface="Arial"/>
                          <a:ea typeface="+mn-ea"/>
                          <a:cs typeface="Arial"/>
                        </a:rPr>
                        <a:t>(0.05)</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5951">
                <a:tc>
                  <a:txBody>
                    <a:bodyPr/>
                    <a:lstStyle/>
                    <a:p>
                      <a:pPr marL="0" algn="l" defTabSz="457177" rtl="0" eaLnBrk="1" latinLnBrk="0" hangingPunct="1"/>
                      <a:r>
                        <a:rPr lang="en-US" sz="1400" b="0" i="0" kern="1200" dirty="0" smtClean="0">
                          <a:solidFill>
                            <a:schemeClr val="tx1"/>
                          </a:solidFill>
                          <a:latin typeface="Arial"/>
                          <a:ea typeface="+mn-ea"/>
                          <a:cs typeface="Arial"/>
                        </a:rPr>
                        <a:t>Higher financing costs</a:t>
                      </a:r>
                      <a:endParaRPr lang="en-US" sz="1400" b="0" i="0" kern="1200" dirty="0">
                        <a:solidFill>
                          <a:schemeClr val="tx1"/>
                        </a:solidFill>
                        <a:latin typeface="Arial"/>
                        <a:ea typeface="+mn-ea"/>
                        <a:cs typeface="Arial"/>
                      </a:endParaRPr>
                    </a:p>
                  </a:txBody>
                  <a:tcPr marL="288000" marR="288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600" b="0" i="0" kern="1200" dirty="0" smtClean="0">
                          <a:solidFill>
                            <a:schemeClr val="tx1"/>
                          </a:solidFill>
                          <a:latin typeface="Arial"/>
                          <a:ea typeface="+mn-ea"/>
                          <a:cs typeface="Arial"/>
                        </a:rPr>
                        <a:t>(0.04)</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5951">
                <a:tc>
                  <a:txBody>
                    <a:bodyPr/>
                    <a:lstStyle/>
                    <a:p>
                      <a:pPr marL="0" algn="l" defTabSz="457177" rtl="0" eaLnBrk="1" latinLnBrk="0" hangingPunct="1"/>
                      <a:r>
                        <a:rPr lang="en-US" sz="1400" b="0" i="0" kern="1200" dirty="0" smtClean="0">
                          <a:solidFill>
                            <a:schemeClr val="tx1"/>
                          </a:solidFill>
                          <a:latin typeface="Arial"/>
                          <a:ea typeface="+mn-ea"/>
                          <a:cs typeface="Arial"/>
                        </a:rPr>
                        <a:t>Non-controlling interest</a:t>
                      </a:r>
                      <a:endParaRPr lang="en-US" sz="1400" b="0" i="0" kern="1200" dirty="0">
                        <a:solidFill>
                          <a:schemeClr val="tx1"/>
                        </a:solidFill>
                        <a:latin typeface="Arial"/>
                        <a:ea typeface="+mn-ea"/>
                        <a:cs typeface="Arial"/>
                      </a:endParaRPr>
                    </a:p>
                  </a:txBody>
                  <a:tcPr marL="288000" marR="288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600" b="0" i="0" kern="1200" dirty="0" smtClean="0">
                          <a:solidFill>
                            <a:schemeClr val="tx1"/>
                          </a:solidFill>
                          <a:latin typeface="Arial"/>
                          <a:ea typeface="+mn-ea"/>
                          <a:cs typeface="Arial"/>
                        </a:rPr>
                        <a:t>(0.01)</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5951">
                <a:tc>
                  <a:txBody>
                    <a:bodyPr/>
                    <a:lstStyle/>
                    <a:p>
                      <a:r>
                        <a:rPr lang="en-US" sz="1600" b="1" i="0" u="none" strike="noStrike" kern="1200" baseline="0" dirty="0" smtClean="0">
                          <a:solidFill>
                            <a:schemeClr val="tx1"/>
                          </a:solidFill>
                          <a:latin typeface="+mn-lt"/>
                          <a:ea typeface="+mn-ea"/>
                          <a:cs typeface="Arial"/>
                        </a:rPr>
                        <a:t>Adjusted basic EPS </a:t>
                      </a:r>
                      <a:r>
                        <a:rPr lang="en-CA" sz="1600" b="1" i="0" kern="1200" dirty="0" smtClean="0">
                          <a:solidFill>
                            <a:schemeClr val="tx1"/>
                          </a:solidFill>
                          <a:latin typeface="Arial"/>
                          <a:ea typeface="+mn-ea"/>
                          <a:cs typeface="Arial"/>
                        </a:rPr>
                        <a:t>(Q3 2016</a:t>
                      </a:r>
                      <a:r>
                        <a:rPr lang="en-CA" sz="1600" b="1" i="0" kern="1200" baseline="0" dirty="0" smtClean="0">
                          <a:solidFill>
                            <a:schemeClr val="tx1"/>
                          </a:solidFill>
                          <a:latin typeface="Arial"/>
                          <a:ea typeface="+mn-ea"/>
                          <a:cs typeface="Arial"/>
                        </a:rPr>
                        <a:t>)</a:t>
                      </a:r>
                      <a:endParaRPr lang="en-CA" sz="1600" b="1" i="0" kern="1200" dirty="0">
                        <a:solidFill>
                          <a:schemeClr val="tx1"/>
                        </a:solidFill>
                        <a:latin typeface="Arial"/>
                        <a:ea typeface="+mn-ea"/>
                        <a:cs typeface="Aria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600" b="1" i="0" kern="1200" dirty="0" smtClean="0">
                          <a:solidFill>
                            <a:schemeClr val="tx1"/>
                          </a:solidFill>
                          <a:latin typeface="Arial"/>
                          <a:ea typeface="+mn-ea"/>
                          <a:cs typeface="Arial"/>
                        </a:rPr>
                        <a:t>$0.65</a:t>
                      </a:r>
                      <a:endParaRPr lang="en-CA" sz="1600" b="1" i="0" kern="1200" dirty="0">
                        <a:solidFill>
                          <a:schemeClr val="tx1"/>
                        </a:solidFill>
                        <a:latin typeface="Arial"/>
                        <a:ea typeface="+mn-ea"/>
                        <a:cs typeface="Aria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5951">
                <a:tc>
                  <a:txBody>
                    <a:bodyPr/>
                    <a:lstStyle/>
                    <a:p>
                      <a:pPr marL="0" algn="l" defTabSz="457177" rtl="0" eaLnBrk="1" latinLnBrk="0" hangingPunct="1"/>
                      <a:r>
                        <a:rPr lang="en-CA" sz="1400" b="0" i="0" kern="1200" dirty="0" smtClean="0">
                          <a:solidFill>
                            <a:schemeClr val="tx1"/>
                          </a:solidFill>
                          <a:latin typeface="Arial"/>
                          <a:ea typeface="+mn-ea"/>
                          <a:cs typeface="Arial"/>
                        </a:rPr>
                        <a:t>Restructuring and other costs</a:t>
                      </a:r>
                      <a:endParaRPr lang="en-CA" sz="1400" b="0" i="0" kern="1200" dirty="0">
                        <a:solidFill>
                          <a:schemeClr val="tx1"/>
                        </a:solidFill>
                        <a:latin typeface="Arial"/>
                        <a:ea typeface="+mn-ea"/>
                        <a:cs typeface="Arial"/>
                      </a:endParaRPr>
                    </a:p>
                  </a:txBody>
                  <a:tcPr marL="288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600" b="0" i="0" kern="1200" dirty="0" smtClean="0">
                          <a:solidFill>
                            <a:schemeClr val="tx1"/>
                          </a:solidFill>
                          <a:latin typeface="Arial"/>
                          <a:ea typeface="+mn-ea"/>
                          <a:cs typeface="Arial"/>
                        </a:rPr>
                        <a:t>(0.08)</a:t>
                      </a:r>
                      <a:endParaRPr lang="en-CA" sz="1600" b="0" i="0" kern="1200" dirty="0">
                        <a:solidFill>
                          <a:schemeClr val="tx1"/>
                        </a:solidFill>
                        <a:latin typeface="Arial"/>
                        <a:ea typeface="+mn-ea"/>
                        <a:cs typeface="Aria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5951">
                <a:tc>
                  <a:txBody>
                    <a:bodyPr/>
                    <a:lstStyle/>
                    <a:p>
                      <a:pPr marL="0" marR="0" indent="0" algn="l" defTabSz="457177" rtl="0" eaLnBrk="1" fontAlgn="auto" latinLnBrk="0" hangingPunct="1">
                        <a:lnSpc>
                          <a:spcPct val="100000"/>
                        </a:lnSpc>
                        <a:spcBef>
                          <a:spcPts val="0"/>
                        </a:spcBef>
                        <a:spcAft>
                          <a:spcPts val="0"/>
                        </a:spcAft>
                        <a:buClrTx/>
                        <a:buSzTx/>
                        <a:buFontTx/>
                        <a:buNone/>
                        <a:tabLst/>
                        <a:defRPr/>
                      </a:pPr>
                      <a:r>
                        <a:rPr lang="en-CA" sz="1400" b="0" i="0" kern="1200" dirty="0" smtClean="0">
                          <a:solidFill>
                            <a:schemeClr val="tx1"/>
                          </a:solidFill>
                          <a:latin typeface="+mn-lt"/>
                          <a:ea typeface="+mn-ea"/>
                          <a:cs typeface="Arial"/>
                        </a:rPr>
                        <a:t>Net gains and</a:t>
                      </a:r>
                      <a:r>
                        <a:rPr lang="en-CA" sz="1400" b="0" i="0" kern="1200" baseline="0" dirty="0" smtClean="0">
                          <a:solidFill>
                            <a:schemeClr val="tx1"/>
                          </a:solidFill>
                          <a:latin typeface="+mn-lt"/>
                          <a:ea typeface="+mn-ea"/>
                          <a:cs typeface="Arial"/>
                        </a:rPr>
                        <a:t> equity income from real estate joint ventures</a:t>
                      </a:r>
                      <a:endParaRPr lang="en-CA" sz="1400" b="0" i="0" kern="1200" dirty="0" smtClean="0">
                        <a:solidFill>
                          <a:schemeClr val="tx1"/>
                        </a:solidFill>
                        <a:latin typeface="+mn-lt"/>
                        <a:ea typeface="+mn-ea"/>
                        <a:cs typeface="Arial"/>
                      </a:endParaRPr>
                    </a:p>
                  </a:txBody>
                  <a:tcPr marL="288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600" b="0" i="0" kern="1200" dirty="0" smtClean="0">
                          <a:solidFill>
                            <a:schemeClr val="tx1"/>
                          </a:solidFill>
                          <a:latin typeface="Arial"/>
                          <a:ea typeface="+mn-ea"/>
                          <a:cs typeface="Arial"/>
                        </a:rPr>
                        <a:t>0.01</a:t>
                      </a:r>
                      <a:endParaRPr lang="en-CA" sz="1600" b="0" i="0" kern="1200" dirty="0">
                        <a:solidFill>
                          <a:schemeClr val="tx1"/>
                        </a:solidFill>
                        <a:latin typeface="Arial"/>
                        <a:ea typeface="+mn-ea"/>
                        <a:cs typeface="Aria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5951">
                <a:tc>
                  <a:txBody>
                    <a:bodyPr/>
                    <a:lstStyle/>
                    <a:p>
                      <a:pPr marL="0" algn="l" defTabSz="457177" rtl="0" eaLnBrk="1" latinLnBrk="0" hangingPunct="1"/>
                      <a:r>
                        <a:rPr lang="en-CA" sz="1400" b="0" i="0" kern="1200" dirty="0" smtClean="0">
                          <a:solidFill>
                            <a:schemeClr val="tx1"/>
                          </a:solidFill>
                          <a:latin typeface="Arial"/>
                          <a:ea typeface="+mn-ea"/>
                          <a:cs typeface="Arial"/>
                        </a:rPr>
                        <a:t>Favourable</a:t>
                      </a:r>
                      <a:r>
                        <a:rPr lang="en-CA" sz="1400" b="0" i="0" kern="1200" baseline="0" dirty="0" smtClean="0">
                          <a:solidFill>
                            <a:schemeClr val="tx1"/>
                          </a:solidFill>
                          <a:latin typeface="Arial"/>
                          <a:ea typeface="+mn-ea"/>
                          <a:cs typeface="Arial"/>
                        </a:rPr>
                        <a:t> income-tax adjustments</a:t>
                      </a:r>
                      <a:endParaRPr lang="en-CA" sz="1400" b="0" i="0" kern="1200" dirty="0">
                        <a:solidFill>
                          <a:schemeClr val="tx1"/>
                        </a:solidFill>
                        <a:latin typeface="Arial"/>
                        <a:ea typeface="+mn-ea"/>
                        <a:cs typeface="Arial"/>
                      </a:endParaRPr>
                    </a:p>
                  </a:txBody>
                  <a:tcPr marL="288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600" b="0" i="0" kern="1200" dirty="0" smtClean="0">
                          <a:solidFill>
                            <a:schemeClr val="tx1"/>
                          </a:solidFill>
                          <a:latin typeface="Arial"/>
                          <a:ea typeface="+mn-ea"/>
                          <a:cs typeface="Arial"/>
                        </a:rPr>
                        <a:t>0.01</a:t>
                      </a:r>
                      <a:endParaRPr lang="en-CA" sz="1600" b="0" i="0" kern="1200" dirty="0">
                        <a:solidFill>
                          <a:schemeClr val="tx1"/>
                        </a:solidFill>
                        <a:latin typeface="Arial"/>
                        <a:ea typeface="+mn-ea"/>
                        <a:cs typeface="Aria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5951">
                <a:tc>
                  <a:txBody>
                    <a:bodyPr/>
                    <a:lstStyle/>
                    <a:p>
                      <a:r>
                        <a:rPr lang="en-US" sz="1600" b="1" i="0" u="none" strike="noStrike" kern="1200" baseline="0" dirty="0" smtClean="0">
                          <a:solidFill>
                            <a:schemeClr val="tx1"/>
                          </a:solidFill>
                          <a:latin typeface="+mn-lt"/>
                          <a:ea typeface="+mn-ea"/>
                          <a:cs typeface="Arial"/>
                        </a:rPr>
                        <a:t>Basic EPS as reported </a:t>
                      </a:r>
                      <a:r>
                        <a:rPr lang="en-CA" sz="1600" b="1" i="0" kern="1200" dirty="0" smtClean="0">
                          <a:solidFill>
                            <a:schemeClr val="tx1"/>
                          </a:solidFill>
                          <a:latin typeface="Arial"/>
                          <a:ea typeface="+mn-ea"/>
                          <a:cs typeface="Arial"/>
                        </a:rPr>
                        <a:t>(Q3</a:t>
                      </a:r>
                      <a:r>
                        <a:rPr lang="en-CA" sz="1600" b="1" i="0" kern="1200" baseline="0" dirty="0" smtClean="0">
                          <a:solidFill>
                            <a:schemeClr val="tx1"/>
                          </a:solidFill>
                          <a:latin typeface="Arial"/>
                          <a:ea typeface="+mn-ea"/>
                          <a:cs typeface="Arial"/>
                        </a:rPr>
                        <a:t> 2016)</a:t>
                      </a:r>
                      <a:endParaRPr lang="en-CA" sz="1600" b="1" i="0" kern="1200" dirty="0">
                        <a:solidFill>
                          <a:schemeClr val="tx1"/>
                        </a:solidFill>
                        <a:latin typeface="Arial"/>
                        <a:ea typeface="+mn-ea"/>
                        <a:cs typeface="Aria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600" b="1" i="0" kern="1200" dirty="0" smtClean="0">
                          <a:solidFill>
                            <a:schemeClr val="tx1"/>
                          </a:solidFill>
                          <a:latin typeface="Arial"/>
                          <a:ea typeface="+mn-ea"/>
                          <a:cs typeface="Arial"/>
                        </a:rPr>
                        <a:t>$0.59</a:t>
                      </a:r>
                      <a:endParaRPr lang="en-CA" sz="1600" b="1" i="0" kern="1200" dirty="0">
                        <a:solidFill>
                          <a:schemeClr val="tx1"/>
                        </a:solidFill>
                        <a:latin typeface="Arial"/>
                        <a:ea typeface="+mn-ea"/>
                        <a:cs typeface="Aria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1183006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4399"/>
          </a:xfrm>
        </p:spPr>
        <p:txBody>
          <a:bodyPr/>
          <a:lstStyle/>
          <a:p>
            <a:r>
              <a:rPr lang="en-CA" dirty="0" smtClean="0"/>
              <a:t>Appendix - free cash flow comparison</a:t>
            </a:r>
            <a:endParaRPr lang="en-CA" dirty="0"/>
          </a:p>
        </p:txBody>
      </p:sp>
      <p:sp>
        <p:nvSpPr>
          <p:cNvPr id="4" name="Slide Number Placeholder 3"/>
          <p:cNvSpPr>
            <a:spLocks noGrp="1"/>
          </p:cNvSpPr>
          <p:nvPr>
            <p:ph type="sldNum" sz="quarter" idx="10"/>
          </p:nvPr>
        </p:nvSpPr>
        <p:spPr/>
        <p:txBody>
          <a:bodyPr/>
          <a:lstStyle/>
          <a:p>
            <a:pPr>
              <a:defRPr/>
            </a:pPr>
            <a:fld id="{A377E423-9511-E543-9F90-06719779F68C}" type="slidenum">
              <a:rPr lang="en-US" smtClean="0"/>
              <a:pPr>
                <a:defRPr/>
              </a:pPr>
              <a:t>14</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470092834"/>
              </p:ext>
            </p:extLst>
          </p:nvPr>
        </p:nvGraphicFramePr>
        <p:xfrm>
          <a:off x="228600" y="1066807"/>
          <a:ext cx="8458199" cy="4902223"/>
        </p:xfrm>
        <a:graphic>
          <a:graphicData uri="http://schemas.openxmlformats.org/drawingml/2006/table">
            <a:tbl>
              <a:tblPr>
                <a:tableStyleId>{5C22544A-7EE6-4342-B048-85BDC9FD1C3A}</a:tableStyleId>
              </a:tblPr>
              <a:tblGrid>
                <a:gridCol w="4114800"/>
                <a:gridCol w="1143000"/>
                <a:gridCol w="1143000"/>
                <a:gridCol w="1066800"/>
                <a:gridCol w="990599"/>
              </a:tblGrid>
              <a:tr h="245626">
                <a:tc>
                  <a:txBody>
                    <a:bodyPr/>
                    <a:lstStyle/>
                    <a:p>
                      <a:pPr algn="l" fontAlgn="b"/>
                      <a:r>
                        <a:rPr lang="en-CA" sz="1200" u="none" strike="noStrike" dirty="0">
                          <a:effectLst/>
                        </a:rPr>
                        <a:t> </a:t>
                      </a:r>
                      <a:endParaRPr lang="en-CA" sz="1200" b="1" i="0" u="none" strike="noStrike" dirty="0">
                        <a:solidFill>
                          <a:srgbClr val="000000"/>
                        </a:solidFill>
                        <a:effectLst/>
                        <a:latin typeface="Arial"/>
                      </a:endParaRPr>
                    </a:p>
                  </a:txBody>
                  <a:tcPr marL="6012" marR="6012" marT="6012" marB="0" anchor="b">
                    <a:noFill/>
                  </a:tcPr>
                </a:tc>
                <a:tc>
                  <a:txBody>
                    <a:bodyPr/>
                    <a:lstStyle/>
                    <a:p>
                      <a:pPr algn="r" fontAlgn="b"/>
                      <a:r>
                        <a:rPr lang="en-CA" sz="1400" b="1" u="none" strike="noStrike" dirty="0">
                          <a:effectLst/>
                        </a:rPr>
                        <a:t>Q3-2015</a:t>
                      </a:r>
                      <a:endParaRPr lang="en-CA" sz="1400" b="1" i="0" u="none" strike="noStrike" dirty="0">
                        <a:solidFill>
                          <a:srgbClr val="000000"/>
                        </a:solidFill>
                        <a:effectLst/>
                        <a:latin typeface="Arial"/>
                      </a:endParaRPr>
                    </a:p>
                  </a:txBody>
                  <a:tcPr marL="6012" marR="72000" marT="6012" marB="0" anchor="b">
                    <a:lnB w="12700" cap="flat" cmpd="sng" algn="ctr">
                      <a:solidFill>
                        <a:srgbClr val="66CC00"/>
                      </a:solidFill>
                      <a:prstDash val="solid"/>
                      <a:round/>
                      <a:headEnd type="none" w="med" len="med"/>
                      <a:tailEnd type="none" w="med" len="med"/>
                    </a:lnB>
                    <a:noFill/>
                  </a:tcPr>
                </a:tc>
                <a:tc>
                  <a:txBody>
                    <a:bodyPr/>
                    <a:lstStyle/>
                    <a:p>
                      <a:pPr algn="r" fontAlgn="b"/>
                      <a:r>
                        <a:rPr lang="en-CA" sz="1400" b="1" u="none" strike="noStrike" dirty="0">
                          <a:effectLst/>
                        </a:rPr>
                        <a:t>Q3-2016</a:t>
                      </a:r>
                      <a:endParaRPr lang="en-CA" sz="1400" b="1" i="0" u="none" strike="noStrike" dirty="0">
                        <a:solidFill>
                          <a:srgbClr val="000000"/>
                        </a:solidFill>
                        <a:effectLst/>
                        <a:latin typeface="Arial"/>
                      </a:endParaRPr>
                    </a:p>
                  </a:txBody>
                  <a:tcPr marL="6012" marR="72000" marT="6012" marB="0" anchor="b">
                    <a:lnB w="12700" cap="flat" cmpd="sng" algn="ctr">
                      <a:solidFill>
                        <a:srgbClr val="66CC00"/>
                      </a:solidFill>
                      <a:prstDash val="solid"/>
                      <a:round/>
                      <a:headEnd type="none" w="med" len="med"/>
                      <a:tailEnd type="none" w="med" len="med"/>
                    </a:lnB>
                    <a:noFill/>
                  </a:tcPr>
                </a:tc>
                <a:tc>
                  <a:txBody>
                    <a:bodyPr/>
                    <a:lstStyle/>
                    <a:p>
                      <a:pPr algn="r" fontAlgn="b"/>
                      <a:r>
                        <a:rPr lang="en-CA" sz="1400" b="1" u="none" strike="noStrike" dirty="0">
                          <a:effectLst/>
                        </a:rPr>
                        <a:t>YTD-2015</a:t>
                      </a:r>
                      <a:endParaRPr lang="en-CA" sz="1400" b="1" i="0" u="none" strike="noStrike" dirty="0">
                        <a:solidFill>
                          <a:srgbClr val="000000"/>
                        </a:solidFill>
                        <a:effectLst/>
                        <a:latin typeface="Arial"/>
                      </a:endParaRPr>
                    </a:p>
                  </a:txBody>
                  <a:tcPr marL="6012" marR="72000" marT="6012" marB="0" anchor="b">
                    <a:lnB w="12700" cap="flat" cmpd="sng" algn="ctr">
                      <a:solidFill>
                        <a:srgbClr val="66CC00"/>
                      </a:solidFill>
                      <a:prstDash val="solid"/>
                      <a:round/>
                      <a:headEnd type="none" w="med" len="med"/>
                      <a:tailEnd type="none" w="med" len="med"/>
                    </a:lnB>
                    <a:noFill/>
                  </a:tcPr>
                </a:tc>
                <a:tc>
                  <a:txBody>
                    <a:bodyPr/>
                    <a:lstStyle/>
                    <a:p>
                      <a:pPr algn="r" fontAlgn="b"/>
                      <a:r>
                        <a:rPr lang="en-CA" sz="1400" b="1" u="none" strike="noStrike" dirty="0">
                          <a:effectLst/>
                        </a:rPr>
                        <a:t>YTD-2016</a:t>
                      </a:r>
                      <a:endParaRPr lang="en-CA" sz="1400" b="1" i="0" u="none" strike="noStrike" dirty="0">
                        <a:solidFill>
                          <a:srgbClr val="000000"/>
                        </a:solidFill>
                        <a:effectLst/>
                        <a:latin typeface="Arial"/>
                      </a:endParaRPr>
                    </a:p>
                  </a:txBody>
                  <a:tcPr marL="6012" marR="72000" marT="6012" marB="0" anchor="b">
                    <a:lnB w="12700" cap="flat" cmpd="sng" algn="ctr">
                      <a:solidFill>
                        <a:srgbClr val="66CC00"/>
                      </a:solidFill>
                      <a:prstDash val="solid"/>
                      <a:round/>
                      <a:headEnd type="none" w="med" len="med"/>
                      <a:tailEnd type="none" w="med" len="med"/>
                    </a:lnB>
                    <a:noFill/>
                  </a:tcPr>
                </a:tc>
              </a:tr>
              <a:tr h="211498">
                <a:tc>
                  <a:txBody>
                    <a:bodyPr/>
                    <a:lstStyle/>
                    <a:p>
                      <a:pPr algn="l" fontAlgn="b"/>
                      <a:r>
                        <a:rPr lang="en-CA" sz="1200" u="none" strike="noStrike" dirty="0">
                          <a:effectLst/>
                        </a:rPr>
                        <a:t>EBITDA</a:t>
                      </a:r>
                      <a:endParaRPr lang="en-CA" sz="1200" b="0" i="0" u="none" strike="noStrike" dirty="0">
                        <a:solidFill>
                          <a:srgbClr val="000000"/>
                        </a:solidFill>
                        <a:effectLst/>
                        <a:latin typeface="Arial"/>
                      </a:endParaRPr>
                    </a:p>
                  </a:txBody>
                  <a:tcPr marL="72000" marR="6012" marT="6012" marB="0" anchor="b">
                    <a:noFill/>
                  </a:tcPr>
                </a:tc>
                <a:tc>
                  <a:txBody>
                    <a:bodyPr/>
                    <a:lstStyle/>
                    <a:p>
                      <a:pPr algn="r" fontAlgn="b"/>
                      <a:r>
                        <a:rPr lang="en-CA" sz="1200" u="none" strike="noStrike" dirty="0">
                          <a:effectLst/>
                        </a:rPr>
                        <a:t>1,068</a:t>
                      </a:r>
                      <a:endParaRPr lang="en-CA" sz="1200" b="0" i="0" u="none" strike="noStrike" dirty="0">
                        <a:solidFill>
                          <a:srgbClr val="000000"/>
                        </a:solidFill>
                        <a:effectLst/>
                        <a:latin typeface="Arial"/>
                      </a:endParaRPr>
                    </a:p>
                  </a:txBody>
                  <a:tcPr marL="6012" marR="72000" marT="6012" marB="0" anchor="b">
                    <a:lnT w="12700" cap="flat" cmpd="sng" algn="ctr">
                      <a:solidFill>
                        <a:srgbClr val="66CC00"/>
                      </a:solidFill>
                      <a:prstDash val="solid"/>
                      <a:round/>
                      <a:headEnd type="none" w="med" len="med"/>
                      <a:tailEnd type="none" w="med" len="med"/>
                    </a:lnT>
                    <a:noFill/>
                  </a:tcPr>
                </a:tc>
                <a:tc>
                  <a:txBody>
                    <a:bodyPr/>
                    <a:lstStyle/>
                    <a:p>
                      <a:pPr algn="r" fontAlgn="b"/>
                      <a:r>
                        <a:rPr lang="en-CA" sz="1200" u="none" strike="noStrike" dirty="0">
                          <a:effectLst/>
                        </a:rPr>
                        <a:t>1,131</a:t>
                      </a:r>
                      <a:endParaRPr lang="en-CA" sz="1200" b="0" i="0" u="none" strike="noStrike" dirty="0">
                        <a:solidFill>
                          <a:srgbClr val="000000"/>
                        </a:solidFill>
                        <a:effectLst/>
                        <a:latin typeface="Arial"/>
                      </a:endParaRPr>
                    </a:p>
                  </a:txBody>
                  <a:tcPr marL="6012" marR="72000" marT="6012" marB="0" anchor="b">
                    <a:lnT w="12700" cap="flat" cmpd="sng" algn="ctr">
                      <a:solidFill>
                        <a:srgbClr val="66CC00"/>
                      </a:solidFill>
                      <a:prstDash val="solid"/>
                      <a:round/>
                      <a:headEnd type="none" w="med" len="med"/>
                      <a:tailEnd type="none" w="med" len="med"/>
                    </a:lnT>
                    <a:noFill/>
                  </a:tcPr>
                </a:tc>
                <a:tc>
                  <a:txBody>
                    <a:bodyPr/>
                    <a:lstStyle/>
                    <a:p>
                      <a:pPr algn="r" fontAlgn="b"/>
                      <a:r>
                        <a:rPr lang="en-CA" sz="1200" u="none" strike="noStrike" dirty="0">
                          <a:effectLst/>
                        </a:rPr>
                        <a:t>3,284</a:t>
                      </a:r>
                      <a:endParaRPr lang="en-CA" sz="1200" b="0" i="0" u="none" strike="noStrike" dirty="0">
                        <a:solidFill>
                          <a:srgbClr val="000000"/>
                        </a:solidFill>
                        <a:effectLst/>
                        <a:latin typeface="Arial"/>
                      </a:endParaRPr>
                    </a:p>
                  </a:txBody>
                  <a:tcPr marL="6012" marR="72000" marT="6012" marB="0" anchor="b">
                    <a:lnT w="12700" cap="flat" cmpd="sng" algn="ctr">
                      <a:solidFill>
                        <a:srgbClr val="66CC00"/>
                      </a:solidFill>
                      <a:prstDash val="solid"/>
                      <a:round/>
                      <a:headEnd type="none" w="med" len="med"/>
                      <a:tailEnd type="none" w="med" len="med"/>
                    </a:lnT>
                    <a:noFill/>
                  </a:tcPr>
                </a:tc>
                <a:tc>
                  <a:txBody>
                    <a:bodyPr/>
                    <a:lstStyle/>
                    <a:p>
                      <a:pPr algn="r" fontAlgn="b"/>
                      <a:r>
                        <a:rPr lang="en-CA" sz="1200" u="none" strike="noStrike" dirty="0">
                          <a:effectLst/>
                        </a:rPr>
                        <a:t>3,460</a:t>
                      </a:r>
                      <a:endParaRPr lang="en-CA" sz="1200" b="0" i="0" u="none" strike="noStrike" dirty="0">
                        <a:solidFill>
                          <a:srgbClr val="000000"/>
                        </a:solidFill>
                        <a:effectLst/>
                        <a:latin typeface="Arial"/>
                      </a:endParaRPr>
                    </a:p>
                  </a:txBody>
                  <a:tcPr marL="6012" marR="72000" marT="6012" marB="0" anchor="b">
                    <a:lnT w="12700" cap="flat" cmpd="sng" algn="ctr">
                      <a:solidFill>
                        <a:srgbClr val="66CC00"/>
                      </a:solidFill>
                      <a:prstDash val="solid"/>
                      <a:round/>
                      <a:headEnd type="none" w="med" len="med"/>
                      <a:tailEnd type="none" w="med" len="med"/>
                    </a:lnT>
                    <a:noFill/>
                  </a:tcPr>
                </a:tc>
              </a:tr>
              <a:tr h="211498">
                <a:tc>
                  <a:txBody>
                    <a:bodyPr/>
                    <a:lstStyle/>
                    <a:p>
                      <a:pPr algn="l" fontAlgn="b"/>
                      <a:r>
                        <a:rPr lang="en-CA" sz="1200" u="none" strike="noStrike" dirty="0">
                          <a:effectLst/>
                        </a:rPr>
                        <a:t>Capital expenditures (excluding spectrum licenses)</a:t>
                      </a:r>
                      <a:endParaRPr lang="en-CA" sz="1200" b="0" i="0" u="none" strike="noStrike" dirty="0">
                        <a:solidFill>
                          <a:srgbClr val="000000"/>
                        </a:solidFill>
                        <a:effectLst/>
                        <a:latin typeface="Arial"/>
                      </a:endParaRPr>
                    </a:p>
                  </a:txBody>
                  <a:tcPr marL="72000" marR="6012" marT="6012" marB="0" anchor="b">
                    <a:noFill/>
                  </a:tcPr>
                </a:tc>
                <a:tc>
                  <a:txBody>
                    <a:bodyPr/>
                    <a:lstStyle/>
                    <a:p>
                      <a:pPr algn="r" fontAlgn="b"/>
                      <a:r>
                        <a:rPr lang="en-CA" sz="1200" u="none" strike="noStrike" dirty="0">
                          <a:effectLst/>
                        </a:rPr>
                        <a:t>(623)</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(787)</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(1,922)</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(2,174)</a:t>
                      </a:r>
                      <a:endParaRPr lang="en-CA" sz="1200" b="0" i="0" u="none" strike="noStrike" dirty="0">
                        <a:solidFill>
                          <a:srgbClr val="000000"/>
                        </a:solidFill>
                        <a:effectLst/>
                        <a:latin typeface="Arial"/>
                      </a:endParaRPr>
                    </a:p>
                  </a:txBody>
                  <a:tcPr marL="6012" marR="72000" marT="6012" marB="0" anchor="b">
                    <a:noFill/>
                  </a:tcPr>
                </a:tc>
              </a:tr>
              <a:tr h="211498">
                <a:tc>
                  <a:txBody>
                    <a:bodyPr/>
                    <a:lstStyle/>
                    <a:p>
                      <a:pPr algn="l" fontAlgn="b"/>
                      <a:r>
                        <a:rPr lang="en-CA" sz="1200" u="none" strike="noStrike" dirty="0">
                          <a:effectLst/>
                        </a:rPr>
                        <a:t>Net employee defined benefit plans expense </a:t>
                      </a:r>
                      <a:endParaRPr lang="en-CA" sz="1200" b="0" i="0" u="none" strike="noStrike" dirty="0">
                        <a:solidFill>
                          <a:srgbClr val="000000"/>
                        </a:solidFill>
                        <a:effectLst/>
                        <a:latin typeface="Arial"/>
                      </a:endParaRPr>
                    </a:p>
                  </a:txBody>
                  <a:tcPr marL="72000" marR="6012" marT="6012" marB="0" anchor="b">
                    <a:noFill/>
                  </a:tcPr>
                </a:tc>
                <a:tc>
                  <a:txBody>
                    <a:bodyPr/>
                    <a:lstStyle/>
                    <a:p>
                      <a:pPr algn="r" fontAlgn="b"/>
                      <a:r>
                        <a:rPr lang="en-CA" sz="1200" u="none" strike="noStrike" dirty="0">
                          <a:effectLst/>
                        </a:rPr>
                        <a:t>27</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23</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81</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67</a:t>
                      </a:r>
                      <a:endParaRPr lang="en-CA" sz="1200" b="0" i="0" u="none" strike="noStrike" dirty="0">
                        <a:solidFill>
                          <a:srgbClr val="000000"/>
                        </a:solidFill>
                        <a:effectLst/>
                        <a:latin typeface="Arial"/>
                      </a:endParaRPr>
                    </a:p>
                  </a:txBody>
                  <a:tcPr marL="6012" marR="72000" marT="6012" marB="0" anchor="b">
                    <a:noFill/>
                  </a:tcPr>
                </a:tc>
              </a:tr>
              <a:tr h="211498">
                <a:tc>
                  <a:txBody>
                    <a:bodyPr/>
                    <a:lstStyle/>
                    <a:p>
                      <a:pPr algn="l" fontAlgn="b"/>
                      <a:r>
                        <a:rPr lang="en-CA" sz="1200" u="none" strike="noStrike" dirty="0">
                          <a:effectLst/>
                        </a:rPr>
                        <a:t>Employer contributions to employee defined benefit plans</a:t>
                      </a:r>
                      <a:endParaRPr lang="en-CA" sz="1200" b="0" i="0" u="none" strike="noStrike" dirty="0">
                        <a:solidFill>
                          <a:srgbClr val="000000"/>
                        </a:solidFill>
                        <a:effectLst/>
                        <a:latin typeface="Arial"/>
                      </a:endParaRPr>
                    </a:p>
                  </a:txBody>
                  <a:tcPr marL="72000" marR="6012" marT="6012" marB="0" anchor="b">
                    <a:noFill/>
                  </a:tcPr>
                </a:tc>
                <a:tc>
                  <a:txBody>
                    <a:bodyPr/>
                    <a:lstStyle/>
                    <a:p>
                      <a:pPr algn="r" fontAlgn="b"/>
                      <a:r>
                        <a:rPr lang="en-CA" sz="1200" u="none" strike="noStrike" dirty="0">
                          <a:effectLst/>
                        </a:rPr>
                        <a:t>(20)</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(14)</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(68)</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(53)</a:t>
                      </a:r>
                      <a:endParaRPr lang="en-CA" sz="1200" b="0" i="0" u="none" strike="noStrike" dirty="0">
                        <a:solidFill>
                          <a:srgbClr val="000000"/>
                        </a:solidFill>
                        <a:effectLst/>
                        <a:latin typeface="Arial"/>
                      </a:endParaRPr>
                    </a:p>
                  </a:txBody>
                  <a:tcPr marL="6012" marR="72000" marT="6012" marB="0" anchor="b">
                    <a:noFill/>
                  </a:tcPr>
                </a:tc>
              </a:tr>
              <a:tr h="211498">
                <a:tc>
                  <a:txBody>
                    <a:bodyPr/>
                    <a:lstStyle/>
                    <a:p>
                      <a:pPr algn="l" fontAlgn="b"/>
                      <a:r>
                        <a:rPr lang="en-CA" sz="1200" u="none" strike="noStrike" dirty="0">
                          <a:effectLst/>
                        </a:rPr>
                        <a:t>Interest paid, net</a:t>
                      </a:r>
                      <a:endParaRPr lang="en-CA" sz="1200" b="0" i="0" u="none" strike="noStrike" dirty="0">
                        <a:solidFill>
                          <a:srgbClr val="000000"/>
                        </a:solidFill>
                        <a:effectLst/>
                        <a:latin typeface="Arial"/>
                      </a:endParaRPr>
                    </a:p>
                  </a:txBody>
                  <a:tcPr marL="72000" marR="6012" marT="6012" marB="0" anchor="b">
                    <a:noFill/>
                  </a:tcPr>
                </a:tc>
                <a:tc>
                  <a:txBody>
                    <a:bodyPr/>
                    <a:lstStyle/>
                    <a:p>
                      <a:pPr algn="r" fontAlgn="b"/>
                      <a:r>
                        <a:rPr lang="en-CA" sz="1200" u="none" strike="noStrike" dirty="0">
                          <a:effectLst/>
                        </a:rPr>
                        <a:t>(115)</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(132)</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(326)</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(386)</a:t>
                      </a:r>
                      <a:endParaRPr lang="en-CA" sz="1200" b="0" i="0" u="none" strike="noStrike" dirty="0">
                        <a:solidFill>
                          <a:srgbClr val="000000"/>
                        </a:solidFill>
                        <a:effectLst/>
                        <a:latin typeface="Arial"/>
                      </a:endParaRPr>
                    </a:p>
                  </a:txBody>
                  <a:tcPr marL="6012" marR="72000" marT="6012" marB="0" anchor="b">
                    <a:noFill/>
                  </a:tcPr>
                </a:tc>
              </a:tr>
              <a:tr h="211498">
                <a:tc>
                  <a:txBody>
                    <a:bodyPr/>
                    <a:lstStyle/>
                    <a:p>
                      <a:pPr algn="l" fontAlgn="b"/>
                      <a:r>
                        <a:rPr lang="en-CA" sz="1200" u="none" strike="noStrike" dirty="0">
                          <a:effectLst/>
                        </a:rPr>
                        <a:t>Income taxes paid, net of refunds</a:t>
                      </a:r>
                      <a:endParaRPr lang="en-CA" sz="1200" b="0" i="0" u="none" strike="noStrike" dirty="0">
                        <a:solidFill>
                          <a:srgbClr val="000000"/>
                        </a:solidFill>
                        <a:effectLst/>
                        <a:latin typeface="Arial"/>
                      </a:endParaRPr>
                    </a:p>
                  </a:txBody>
                  <a:tcPr marL="72000" marR="6012" marT="6012" marB="0" anchor="b">
                    <a:noFill/>
                  </a:tcPr>
                </a:tc>
                <a:tc>
                  <a:txBody>
                    <a:bodyPr/>
                    <a:lstStyle/>
                    <a:p>
                      <a:pPr algn="r" fontAlgn="b"/>
                      <a:r>
                        <a:rPr lang="en-CA" sz="1200" u="none" strike="noStrike" dirty="0">
                          <a:effectLst/>
                        </a:rPr>
                        <a:t>(71)</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(148)</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(249)</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(571)</a:t>
                      </a:r>
                      <a:endParaRPr lang="en-CA" sz="1200" b="0" i="0" u="none" strike="noStrike" dirty="0">
                        <a:solidFill>
                          <a:srgbClr val="000000"/>
                        </a:solidFill>
                        <a:effectLst/>
                        <a:latin typeface="Arial"/>
                      </a:endParaRPr>
                    </a:p>
                  </a:txBody>
                  <a:tcPr marL="6012" marR="72000" marT="6012" marB="0" anchor="b">
                    <a:noFill/>
                  </a:tcPr>
                </a:tc>
              </a:tr>
              <a:tr h="211498">
                <a:tc>
                  <a:txBody>
                    <a:bodyPr/>
                    <a:lstStyle/>
                    <a:p>
                      <a:pPr algn="l" fontAlgn="b"/>
                      <a:r>
                        <a:rPr lang="en-CA" sz="1200" u="none" strike="noStrike" dirty="0">
                          <a:effectLst/>
                        </a:rPr>
                        <a:t>Share-based compensation</a:t>
                      </a:r>
                      <a:endParaRPr lang="en-CA" sz="1200" b="0" i="0" u="none" strike="noStrike" dirty="0">
                        <a:solidFill>
                          <a:srgbClr val="000000"/>
                        </a:solidFill>
                        <a:effectLst/>
                        <a:latin typeface="Arial"/>
                      </a:endParaRPr>
                    </a:p>
                  </a:txBody>
                  <a:tcPr marL="72000" marR="6012" marT="6012" marB="0" anchor="b">
                    <a:noFill/>
                  </a:tcPr>
                </a:tc>
                <a:tc>
                  <a:txBody>
                    <a:bodyPr/>
                    <a:lstStyle/>
                    <a:p>
                      <a:pPr algn="r" fontAlgn="b"/>
                      <a:r>
                        <a:rPr lang="en-CA" sz="1200" u="none" strike="noStrike" dirty="0">
                          <a:effectLst/>
                        </a:rPr>
                        <a:t>38</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27</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40</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65</a:t>
                      </a:r>
                      <a:endParaRPr lang="en-CA" sz="1200" b="0" i="0" u="none" strike="noStrike" dirty="0">
                        <a:solidFill>
                          <a:srgbClr val="000000"/>
                        </a:solidFill>
                        <a:effectLst/>
                        <a:latin typeface="Arial"/>
                      </a:endParaRPr>
                    </a:p>
                  </a:txBody>
                  <a:tcPr marL="6012" marR="72000" marT="6012" marB="0" anchor="b">
                    <a:noFill/>
                  </a:tcPr>
                </a:tc>
              </a:tr>
              <a:tr h="211498">
                <a:tc>
                  <a:txBody>
                    <a:bodyPr/>
                    <a:lstStyle/>
                    <a:p>
                      <a:pPr algn="l" fontAlgn="b"/>
                      <a:r>
                        <a:rPr lang="en-CA" sz="1200" u="none" strike="noStrike" dirty="0">
                          <a:effectLst/>
                        </a:rPr>
                        <a:t>Restructuring (disbursements) net of restructuring costs</a:t>
                      </a:r>
                      <a:endParaRPr lang="en-CA" sz="1200" b="0" i="0" u="none" strike="noStrike" dirty="0">
                        <a:solidFill>
                          <a:srgbClr val="000000"/>
                        </a:solidFill>
                        <a:effectLst/>
                        <a:latin typeface="Arial"/>
                      </a:endParaRPr>
                    </a:p>
                  </a:txBody>
                  <a:tcPr marL="72000" marR="6012" marT="6012" marB="0" anchor="b">
                    <a:noFill/>
                  </a:tcPr>
                </a:tc>
                <a:tc>
                  <a:txBody>
                    <a:bodyPr/>
                    <a:lstStyle/>
                    <a:p>
                      <a:pPr algn="r" fontAlgn="b"/>
                      <a:r>
                        <a:rPr lang="en-CA" sz="1200" u="none" strike="noStrike" dirty="0">
                          <a:effectLst/>
                        </a:rPr>
                        <a:t>6</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12</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41</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(27)</a:t>
                      </a:r>
                      <a:endParaRPr lang="en-CA" sz="1200" b="0" i="0" u="none" strike="noStrike" dirty="0">
                        <a:solidFill>
                          <a:srgbClr val="000000"/>
                        </a:solidFill>
                        <a:effectLst/>
                        <a:latin typeface="Arial"/>
                      </a:endParaRPr>
                    </a:p>
                  </a:txBody>
                  <a:tcPr marL="6012" marR="72000" marT="6012" marB="0" anchor="b">
                    <a:noFill/>
                  </a:tcPr>
                </a:tc>
              </a:tr>
              <a:tr h="211498">
                <a:tc>
                  <a:txBody>
                    <a:bodyPr/>
                    <a:lstStyle/>
                    <a:p>
                      <a:pPr algn="l" fontAlgn="b"/>
                      <a:r>
                        <a:rPr lang="en-CA" sz="1200" u="none" strike="noStrike" dirty="0">
                          <a:effectLst/>
                        </a:rPr>
                        <a:t>Gain on the exchange of wireless spectrum licences</a:t>
                      </a:r>
                      <a:endParaRPr lang="en-CA" sz="1200" b="0" i="0" u="none" strike="noStrike" dirty="0">
                        <a:solidFill>
                          <a:srgbClr val="000000"/>
                        </a:solidFill>
                        <a:effectLst/>
                        <a:latin typeface="Arial"/>
                      </a:endParaRPr>
                    </a:p>
                  </a:txBody>
                  <a:tcPr marL="72000" marR="6012" marT="6012" marB="0" anchor="b">
                    <a:noFill/>
                  </a:tcPr>
                </a:tc>
                <a:tc>
                  <a:txBody>
                    <a:bodyPr/>
                    <a:lstStyle/>
                    <a:p>
                      <a:pPr algn="r" fontAlgn="b"/>
                      <a:r>
                        <a:rPr lang="en-CA" sz="1200" u="none" strike="noStrike" dirty="0">
                          <a:effectLst/>
                        </a:rPr>
                        <a:t>-</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(15)</a:t>
                      </a:r>
                      <a:endParaRPr lang="en-CA" sz="1200" b="0" i="0" u="none" strike="noStrike" dirty="0">
                        <a:solidFill>
                          <a:srgbClr val="000000"/>
                        </a:solidFill>
                        <a:effectLst/>
                        <a:latin typeface="Arial"/>
                      </a:endParaRPr>
                    </a:p>
                  </a:txBody>
                  <a:tcPr marL="6012" marR="72000" marT="6012" marB="0" anchor="b">
                    <a:noFill/>
                  </a:tcPr>
                </a:tc>
              </a:tr>
              <a:tr h="213085">
                <a:tc>
                  <a:txBody>
                    <a:bodyPr/>
                    <a:lstStyle/>
                    <a:p>
                      <a:pPr algn="l" fontAlgn="b"/>
                      <a:r>
                        <a:rPr lang="en-CA" sz="1200" u="none" strike="noStrike" dirty="0">
                          <a:effectLst/>
                        </a:rPr>
                        <a:t>Net gains and equity income from real estate joint </a:t>
                      </a:r>
                      <a:r>
                        <a:rPr lang="en-CA" sz="1200" u="none" strike="noStrike" dirty="0" smtClean="0">
                          <a:effectLst/>
                        </a:rPr>
                        <a:t>ventures</a:t>
                      </a:r>
                      <a:endParaRPr lang="en-CA" sz="1200" b="0" i="0" u="none" strike="noStrike" dirty="0">
                        <a:solidFill>
                          <a:srgbClr val="000000"/>
                        </a:solidFill>
                        <a:effectLst/>
                        <a:latin typeface="Arial"/>
                      </a:endParaRPr>
                    </a:p>
                  </a:txBody>
                  <a:tcPr marL="72000" marR="6012" marT="6012" marB="0" anchor="b">
                    <a:noFill/>
                  </a:tcPr>
                </a:tc>
                <a:tc>
                  <a:txBody>
                    <a:bodyPr/>
                    <a:lstStyle/>
                    <a:p>
                      <a:pPr algn="r" fontAlgn="b"/>
                      <a:r>
                        <a:rPr lang="en-CA" sz="1200" u="none" strike="noStrike" dirty="0">
                          <a:effectLst/>
                        </a:rPr>
                        <a:t>-</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(10)</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(19)</a:t>
                      </a:r>
                      <a:endParaRPr lang="en-CA" sz="1200" b="0" i="0" u="none" strike="noStrike" dirty="0">
                        <a:solidFill>
                          <a:srgbClr val="000000"/>
                        </a:solidFill>
                        <a:effectLst/>
                        <a:latin typeface="Arial"/>
                      </a:endParaRPr>
                    </a:p>
                  </a:txBody>
                  <a:tcPr marL="6012" marR="72000" marT="6012" marB="0" anchor="b">
                    <a:noFill/>
                  </a:tcPr>
                </a:tc>
              </a:tr>
              <a:tr h="211498">
                <a:tc>
                  <a:txBody>
                    <a:bodyPr/>
                    <a:lstStyle/>
                    <a:p>
                      <a:pPr algn="l" fontAlgn="b"/>
                      <a:r>
                        <a:rPr lang="en-CA" sz="1200" u="none" strike="noStrike" dirty="0">
                          <a:effectLst/>
                        </a:rPr>
                        <a:t>Gains from the sale of property, plant and equipment</a:t>
                      </a:r>
                      <a:endParaRPr lang="en-CA" sz="1200" b="0" i="0" u="none" strike="noStrike" dirty="0">
                        <a:solidFill>
                          <a:srgbClr val="000000"/>
                        </a:solidFill>
                        <a:effectLst/>
                        <a:latin typeface="Arial"/>
                      </a:endParaRPr>
                    </a:p>
                  </a:txBody>
                  <a:tcPr marL="72000" marR="6012" marT="6012" marB="0" anchor="b">
                    <a:noFill/>
                  </a:tcPr>
                </a:tc>
                <a:tc>
                  <a:txBody>
                    <a:bodyPr/>
                    <a:lstStyle/>
                    <a:p>
                      <a:pPr algn="r" fontAlgn="b"/>
                      <a:r>
                        <a:rPr lang="en-CA" sz="1200" u="none" strike="noStrike" dirty="0">
                          <a:effectLst/>
                        </a:rPr>
                        <a:t>-</a:t>
                      </a:r>
                      <a:endParaRPr lang="en-CA" sz="1200" b="0" i="0" u="none" strike="noStrike" dirty="0">
                        <a:solidFill>
                          <a:srgbClr val="000000"/>
                        </a:solidFill>
                        <a:effectLst/>
                        <a:latin typeface="Arial"/>
                      </a:endParaRPr>
                    </a:p>
                  </a:txBody>
                  <a:tcPr marL="6012" marR="72000" marT="6012" marB="0" anchor="b">
                    <a:lnB w="12700" cap="flat" cmpd="sng" algn="ctr">
                      <a:solidFill>
                        <a:srgbClr val="66CC00"/>
                      </a:solidFill>
                      <a:prstDash val="solid"/>
                      <a:round/>
                      <a:headEnd type="none" w="med" len="med"/>
                      <a:tailEnd type="none" w="med" len="med"/>
                    </a:lnB>
                    <a:noFill/>
                  </a:tcPr>
                </a:tc>
                <a:tc>
                  <a:txBody>
                    <a:bodyPr/>
                    <a:lstStyle/>
                    <a:p>
                      <a:pPr algn="r" fontAlgn="b"/>
                      <a:r>
                        <a:rPr lang="en-CA" sz="1200" u="none" strike="noStrike" dirty="0">
                          <a:effectLst/>
                        </a:rPr>
                        <a:t>(4)</a:t>
                      </a:r>
                      <a:endParaRPr lang="en-CA" sz="1200" b="0" i="0" u="none" strike="noStrike" dirty="0">
                        <a:solidFill>
                          <a:srgbClr val="000000"/>
                        </a:solidFill>
                        <a:effectLst/>
                        <a:latin typeface="Arial"/>
                      </a:endParaRPr>
                    </a:p>
                  </a:txBody>
                  <a:tcPr marL="6012" marR="72000" marT="6012" marB="0" anchor="b">
                    <a:lnB w="12700" cap="flat" cmpd="sng" algn="ctr">
                      <a:solidFill>
                        <a:srgbClr val="66CC00"/>
                      </a:solidFill>
                      <a:prstDash val="solid"/>
                      <a:round/>
                      <a:headEnd type="none" w="med" len="med"/>
                      <a:tailEnd type="none" w="med" len="med"/>
                    </a:lnB>
                    <a:noFill/>
                  </a:tcPr>
                </a:tc>
                <a:tc>
                  <a:txBody>
                    <a:bodyPr/>
                    <a:lstStyle/>
                    <a:p>
                      <a:pPr algn="r" fontAlgn="b"/>
                      <a:r>
                        <a:rPr lang="en-CA" sz="1200" u="none" strike="noStrike" dirty="0">
                          <a:effectLst/>
                        </a:rPr>
                        <a:t>-</a:t>
                      </a:r>
                      <a:endParaRPr lang="en-CA" sz="1200" b="0" i="0" u="none" strike="noStrike" dirty="0">
                        <a:solidFill>
                          <a:srgbClr val="000000"/>
                        </a:solidFill>
                        <a:effectLst/>
                        <a:latin typeface="Arial"/>
                      </a:endParaRPr>
                    </a:p>
                  </a:txBody>
                  <a:tcPr marL="6012" marR="72000" marT="6012" marB="0" anchor="b">
                    <a:lnB w="12700" cap="flat" cmpd="sng" algn="ctr">
                      <a:solidFill>
                        <a:srgbClr val="66CC00"/>
                      </a:solidFill>
                      <a:prstDash val="solid"/>
                      <a:round/>
                      <a:headEnd type="none" w="med" len="med"/>
                      <a:tailEnd type="none" w="med" len="med"/>
                    </a:lnB>
                    <a:noFill/>
                  </a:tcPr>
                </a:tc>
                <a:tc>
                  <a:txBody>
                    <a:bodyPr/>
                    <a:lstStyle/>
                    <a:p>
                      <a:pPr algn="r" fontAlgn="b"/>
                      <a:r>
                        <a:rPr lang="en-CA" sz="1200" u="none" strike="noStrike" dirty="0">
                          <a:effectLst/>
                        </a:rPr>
                        <a:t>(15)</a:t>
                      </a:r>
                      <a:endParaRPr lang="en-CA" sz="1200" b="0" i="0" u="none" strike="noStrike" dirty="0">
                        <a:solidFill>
                          <a:srgbClr val="000000"/>
                        </a:solidFill>
                        <a:effectLst/>
                        <a:latin typeface="Arial"/>
                      </a:endParaRPr>
                    </a:p>
                  </a:txBody>
                  <a:tcPr marL="6012" marR="72000" marT="6012" marB="0" anchor="b">
                    <a:lnB w="12700" cap="flat" cmpd="sng" algn="ctr">
                      <a:solidFill>
                        <a:srgbClr val="66CC00"/>
                      </a:solidFill>
                      <a:prstDash val="solid"/>
                      <a:round/>
                      <a:headEnd type="none" w="med" len="med"/>
                      <a:tailEnd type="none" w="med" len="med"/>
                    </a:lnB>
                    <a:noFill/>
                  </a:tcPr>
                </a:tc>
              </a:tr>
              <a:tr h="211498">
                <a:tc>
                  <a:txBody>
                    <a:bodyPr/>
                    <a:lstStyle/>
                    <a:p>
                      <a:pPr algn="l" fontAlgn="b"/>
                      <a:r>
                        <a:rPr lang="en-CA" sz="1200" b="1" u="none" strike="noStrike" dirty="0">
                          <a:effectLst/>
                        </a:rPr>
                        <a:t>Free Cash Flow</a:t>
                      </a:r>
                      <a:endParaRPr lang="en-CA" sz="1200" b="1" i="0" u="none" strike="noStrike" dirty="0">
                        <a:solidFill>
                          <a:srgbClr val="000000"/>
                        </a:solidFill>
                        <a:effectLst/>
                        <a:latin typeface="Arial"/>
                      </a:endParaRPr>
                    </a:p>
                  </a:txBody>
                  <a:tcPr marL="72000" marR="6012" marT="6012" marB="0" anchor="b">
                    <a:noFill/>
                  </a:tcPr>
                </a:tc>
                <a:tc>
                  <a:txBody>
                    <a:bodyPr/>
                    <a:lstStyle/>
                    <a:p>
                      <a:pPr algn="r" fontAlgn="b"/>
                      <a:r>
                        <a:rPr lang="en-CA" sz="1200" b="1" u="none" strike="noStrike" dirty="0">
                          <a:effectLst/>
                        </a:rPr>
                        <a:t>310</a:t>
                      </a:r>
                      <a:endParaRPr lang="en-CA" sz="1200" b="1" i="0" u="none" strike="noStrike" dirty="0">
                        <a:solidFill>
                          <a:srgbClr val="000000"/>
                        </a:solidFill>
                        <a:effectLst/>
                        <a:latin typeface="Arial"/>
                      </a:endParaRPr>
                    </a:p>
                  </a:txBody>
                  <a:tcPr marL="6012" marR="72000" marT="6012" marB="0" anchor="b">
                    <a:lnT w="12700" cap="flat" cmpd="sng" algn="ctr">
                      <a:solidFill>
                        <a:srgbClr val="66CC00"/>
                      </a:solidFill>
                      <a:prstDash val="solid"/>
                      <a:round/>
                      <a:headEnd type="none" w="med" len="med"/>
                      <a:tailEnd type="none" w="med" len="med"/>
                    </a:lnT>
                    <a:noFill/>
                  </a:tcPr>
                </a:tc>
                <a:tc>
                  <a:txBody>
                    <a:bodyPr/>
                    <a:lstStyle/>
                    <a:p>
                      <a:pPr algn="r" fontAlgn="b"/>
                      <a:r>
                        <a:rPr lang="en-CA" sz="1200" b="1" u="none" strike="noStrike" dirty="0">
                          <a:effectLst/>
                        </a:rPr>
                        <a:t>98</a:t>
                      </a:r>
                      <a:endParaRPr lang="en-CA" sz="1200" b="1" i="0" u="none" strike="noStrike" dirty="0">
                        <a:solidFill>
                          <a:srgbClr val="000000"/>
                        </a:solidFill>
                        <a:effectLst/>
                        <a:latin typeface="Arial"/>
                      </a:endParaRPr>
                    </a:p>
                  </a:txBody>
                  <a:tcPr marL="6012" marR="72000" marT="6012" marB="0" anchor="b">
                    <a:lnT w="12700" cap="flat" cmpd="sng" algn="ctr">
                      <a:solidFill>
                        <a:srgbClr val="66CC00"/>
                      </a:solidFill>
                      <a:prstDash val="solid"/>
                      <a:round/>
                      <a:headEnd type="none" w="med" len="med"/>
                      <a:tailEnd type="none" w="med" len="med"/>
                    </a:lnT>
                    <a:noFill/>
                  </a:tcPr>
                </a:tc>
                <a:tc>
                  <a:txBody>
                    <a:bodyPr/>
                    <a:lstStyle/>
                    <a:p>
                      <a:pPr algn="r" fontAlgn="b"/>
                      <a:r>
                        <a:rPr lang="en-CA" sz="1200" b="1" u="none" strike="noStrike" dirty="0">
                          <a:effectLst/>
                        </a:rPr>
                        <a:t>881</a:t>
                      </a:r>
                      <a:endParaRPr lang="en-CA" sz="1200" b="1" i="0" u="none" strike="noStrike" dirty="0">
                        <a:solidFill>
                          <a:srgbClr val="000000"/>
                        </a:solidFill>
                        <a:effectLst/>
                        <a:latin typeface="Arial"/>
                      </a:endParaRPr>
                    </a:p>
                  </a:txBody>
                  <a:tcPr marL="6012" marR="72000" marT="6012" marB="0" anchor="b">
                    <a:lnT w="12700" cap="flat" cmpd="sng" algn="ctr">
                      <a:solidFill>
                        <a:srgbClr val="66CC00"/>
                      </a:solidFill>
                      <a:prstDash val="solid"/>
                      <a:round/>
                      <a:headEnd type="none" w="med" len="med"/>
                      <a:tailEnd type="none" w="med" len="med"/>
                    </a:lnT>
                    <a:noFill/>
                  </a:tcPr>
                </a:tc>
                <a:tc>
                  <a:txBody>
                    <a:bodyPr/>
                    <a:lstStyle/>
                    <a:p>
                      <a:pPr algn="r" fontAlgn="b"/>
                      <a:r>
                        <a:rPr lang="en-CA" sz="1200" b="1" u="none" strike="noStrike" dirty="0">
                          <a:effectLst/>
                        </a:rPr>
                        <a:t>332</a:t>
                      </a:r>
                      <a:endParaRPr lang="en-CA" sz="1200" b="1" i="0" u="none" strike="noStrike" dirty="0">
                        <a:solidFill>
                          <a:srgbClr val="000000"/>
                        </a:solidFill>
                        <a:effectLst/>
                        <a:latin typeface="Arial"/>
                      </a:endParaRPr>
                    </a:p>
                  </a:txBody>
                  <a:tcPr marL="6012" marR="72000" marT="6012" marB="0" anchor="b">
                    <a:lnT w="12700" cap="flat" cmpd="sng" algn="ctr">
                      <a:solidFill>
                        <a:srgbClr val="66CC00"/>
                      </a:solidFill>
                      <a:prstDash val="solid"/>
                      <a:round/>
                      <a:headEnd type="none" w="med" len="med"/>
                      <a:tailEnd type="none" w="med" len="med"/>
                    </a:lnT>
                    <a:noFill/>
                  </a:tcPr>
                </a:tc>
              </a:tr>
              <a:tr h="211498">
                <a:tc>
                  <a:txBody>
                    <a:bodyPr/>
                    <a:lstStyle/>
                    <a:p>
                      <a:pPr algn="l" fontAlgn="b"/>
                      <a:r>
                        <a:rPr lang="en-CA" sz="1200" u="none" strike="noStrike" dirty="0">
                          <a:effectLst/>
                        </a:rPr>
                        <a:t>Spectrum</a:t>
                      </a:r>
                      <a:endParaRPr lang="en-CA" sz="1200" b="0" i="0" u="none" strike="noStrike" dirty="0">
                        <a:solidFill>
                          <a:srgbClr val="000000"/>
                        </a:solidFill>
                        <a:effectLst/>
                        <a:latin typeface="Arial"/>
                      </a:endParaRPr>
                    </a:p>
                  </a:txBody>
                  <a:tcPr marL="72000" marR="6012" marT="6012" marB="0" anchor="b">
                    <a:noFill/>
                  </a:tcPr>
                </a:tc>
                <a:tc>
                  <a:txBody>
                    <a:bodyPr/>
                    <a:lstStyle/>
                    <a:p>
                      <a:pPr algn="r" fontAlgn="b"/>
                      <a:r>
                        <a:rPr lang="en-CA" sz="1200" u="none" strike="noStrike" dirty="0">
                          <a:effectLst/>
                        </a:rPr>
                        <a:t>(12)</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(2,002)</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(145)</a:t>
                      </a:r>
                      <a:endParaRPr lang="en-CA" sz="1200" b="0" i="0" u="none" strike="noStrike" dirty="0">
                        <a:solidFill>
                          <a:srgbClr val="000000"/>
                        </a:solidFill>
                        <a:effectLst/>
                        <a:latin typeface="Arial"/>
                      </a:endParaRPr>
                    </a:p>
                  </a:txBody>
                  <a:tcPr marL="6012" marR="72000" marT="6012" marB="0" anchor="b">
                    <a:noFill/>
                  </a:tcPr>
                </a:tc>
              </a:tr>
              <a:tr h="211498">
                <a:tc>
                  <a:txBody>
                    <a:bodyPr/>
                    <a:lstStyle/>
                    <a:p>
                      <a:pPr algn="l" fontAlgn="b"/>
                      <a:r>
                        <a:rPr lang="en-CA" sz="1200" u="none" strike="noStrike" dirty="0">
                          <a:effectLst/>
                        </a:rPr>
                        <a:t>Issue of shares by subsidiary to non-controlling interest</a:t>
                      </a:r>
                      <a:endParaRPr lang="en-CA" sz="1200" b="0" i="0" u="none" strike="noStrike" dirty="0">
                        <a:solidFill>
                          <a:srgbClr val="000000"/>
                        </a:solidFill>
                        <a:effectLst/>
                        <a:latin typeface="Arial"/>
                      </a:endParaRPr>
                    </a:p>
                  </a:txBody>
                  <a:tcPr marL="72000" marR="6012" marT="6012" marB="0" anchor="b">
                    <a:noFill/>
                  </a:tcPr>
                </a:tc>
                <a:tc>
                  <a:txBody>
                    <a:bodyPr/>
                    <a:lstStyle/>
                    <a:p>
                      <a:pPr algn="r" fontAlgn="b"/>
                      <a:r>
                        <a:rPr lang="en-CA" sz="1200" u="none" strike="noStrike" dirty="0">
                          <a:effectLst/>
                        </a:rPr>
                        <a:t>-</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(1)</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291</a:t>
                      </a:r>
                      <a:endParaRPr lang="en-CA" sz="1200" b="0" i="0" u="none" strike="noStrike" dirty="0">
                        <a:solidFill>
                          <a:srgbClr val="000000"/>
                        </a:solidFill>
                        <a:effectLst/>
                        <a:latin typeface="Arial"/>
                      </a:endParaRPr>
                    </a:p>
                  </a:txBody>
                  <a:tcPr marL="6012" marR="72000" marT="6012" marB="0" anchor="b">
                    <a:noFill/>
                  </a:tcPr>
                </a:tc>
              </a:tr>
              <a:tr h="211498">
                <a:tc>
                  <a:txBody>
                    <a:bodyPr/>
                    <a:lstStyle/>
                    <a:p>
                      <a:pPr algn="l" fontAlgn="b"/>
                      <a:r>
                        <a:rPr lang="en-CA" sz="1200" u="none" strike="noStrike" dirty="0">
                          <a:effectLst/>
                        </a:rPr>
                        <a:t>Purchase of Common Shares for cancellation</a:t>
                      </a:r>
                      <a:endParaRPr lang="en-CA" sz="1200" b="0" i="0" u="none" strike="noStrike" dirty="0">
                        <a:solidFill>
                          <a:srgbClr val="000000"/>
                        </a:solidFill>
                        <a:effectLst/>
                        <a:latin typeface="Arial"/>
                      </a:endParaRPr>
                    </a:p>
                  </a:txBody>
                  <a:tcPr marL="72000" marR="6012" marT="6012" marB="0" anchor="b">
                    <a:noFill/>
                  </a:tcPr>
                </a:tc>
                <a:tc>
                  <a:txBody>
                    <a:bodyPr/>
                    <a:lstStyle/>
                    <a:p>
                      <a:pPr algn="r" fontAlgn="b"/>
                      <a:r>
                        <a:rPr lang="en-CA" sz="1200" u="none" strike="noStrike" dirty="0">
                          <a:effectLst/>
                        </a:rPr>
                        <a:t>(140)</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(19)</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(402)</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(140)</a:t>
                      </a:r>
                      <a:endParaRPr lang="en-CA" sz="1200" b="0" i="0" u="none" strike="noStrike" dirty="0">
                        <a:solidFill>
                          <a:srgbClr val="000000"/>
                        </a:solidFill>
                        <a:effectLst/>
                        <a:latin typeface="Arial"/>
                      </a:endParaRPr>
                    </a:p>
                  </a:txBody>
                  <a:tcPr marL="6012" marR="72000" marT="6012" marB="0" anchor="b">
                    <a:noFill/>
                  </a:tcPr>
                </a:tc>
              </a:tr>
              <a:tr h="211498">
                <a:tc>
                  <a:txBody>
                    <a:bodyPr/>
                    <a:lstStyle/>
                    <a:p>
                      <a:pPr algn="l" fontAlgn="b"/>
                      <a:r>
                        <a:rPr lang="en-CA" sz="1200" u="none" strike="noStrike" dirty="0">
                          <a:effectLst/>
                        </a:rPr>
                        <a:t>Dividends paid to holders of Common Shares</a:t>
                      </a:r>
                      <a:endParaRPr lang="en-CA" sz="1200" b="0" i="0" u="none" strike="noStrike" dirty="0">
                        <a:solidFill>
                          <a:srgbClr val="000000"/>
                        </a:solidFill>
                        <a:effectLst/>
                        <a:latin typeface="Arial"/>
                      </a:endParaRPr>
                    </a:p>
                  </a:txBody>
                  <a:tcPr marL="72000" marR="6012" marT="6012" marB="0" anchor="b">
                    <a:noFill/>
                  </a:tcPr>
                </a:tc>
                <a:tc>
                  <a:txBody>
                    <a:bodyPr/>
                    <a:lstStyle/>
                    <a:p>
                      <a:pPr algn="r" fontAlgn="b"/>
                      <a:r>
                        <a:rPr lang="en-CA" sz="1200" u="none" strike="noStrike" dirty="0">
                          <a:effectLst/>
                        </a:rPr>
                        <a:t>(253)</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(274)</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(740)</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(798)</a:t>
                      </a:r>
                      <a:endParaRPr lang="en-CA" sz="1200" b="0" i="0" u="none" strike="noStrike" dirty="0">
                        <a:solidFill>
                          <a:srgbClr val="000000"/>
                        </a:solidFill>
                        <a:effectLst/>
                        <a:latin typeface="Arial"/>
                      </a:endParaRPr>
                    </a:p>
                  </a:txBody>
                  <a:tcPr marL="6012" marR="72000" marT="6012" marB="0" anchor="b">
                    <a:noFill/>
                  </a:tcPr>
                </a:tc>
              </a:tr>
              <a:tr h="211498">
                <a:tc>
                  <a:txBody>
                    <a:bodyPr/>
                    <a:lstStyle/>
                    <a:p>
                      <a:pPr algn="l" fontAlgn="b"/>
                      <a:r>
                        <a:rPr lang="en-CA" sz="1200" u="none" strike="noStrike" dirty="0">
                          <a:effectLst/>
                        </a:rPr>
                        <a:t>Cash payments for acquisitions and related investments</a:t>
                      </a:r>
                      <a:endParaRPr lang="en-CA" sz="1200" b="0" i="0" u="none" strike="noStrike" dirty="0">
                        <a:solidFill>
                          <a:srgbClr val="000000"/>
                        </a:solidFill>
                        <a:effectLst/>
                        <a:latin typeface="Arial"/>
                      </a:endParaRPr>
                    </a:p>
                  </a:txBody>
                  <a:tcPr marL="72000" marR="6012" marT="6012" marB="0" anchor="b">
                    <a:noFill/>
                  </a:tcPr>
                </a:tc>
                <a:tc>
                  <a:txBody>
                    <a:bodyPr/>
                    <a:lstStyle/>
                    <a:p>
                      <a:pPr algn="r" fontAlgn="b"/>
                      <a:r>
                        <a:rPr lang="en-CA" sz="1200" u="none" strike="noStrike" dirty="0">
                          <a:effectLst/>
                        </a:rPr>
                        <a:t>(5)</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(14)</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(10)</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(16)</a:t>
                      </a:r>
                      <a:endParaRPr lang="en-CA" sz="1200" b="0" i="0" u="none" strike="noStrike" dirty="0">
                        <a:solidFill>
                          <a:srgbClr val="000000"/>
                        </a:solidFill>
                        <a:effectLst/>
                        <a:latin typeface="Arial"/>
                      </a:endParaRPr>
                    </a:p>
                  </a:txBody>
                  <a:tcPr marL="6012" marR="72000" marT="6012" marB="0" anchor="b">
                    <a:noFill/>
                  </a:tcPr>
                </a:tc>
              </a:tr>
              <a:tr h="211498">
                <a:tc>
                  <a:txBody>
                    <a:bodyPr/>
                    <a:lstStyle/>
                    <a:p>
                      <a:pPr algn="l" fontAlgn="b"/>
                      <a:r>
                        <a:rPr lang="en-CA" sz="1200" u="none" strike="noStrike" dirty="0">
                          <a:effectLst/>
                        </a:rPr>
                        <a:t>Real estate joint ventures</a:t>
                      </a:r>
                      <a:endParaRPr lang="en-CA" sz="1200" b="0" i="0" u="none" strike="noStrike" dirty="0">
                        <a:solidFill>
                          <a:srgbClr val="000000"/>
                        </a:solidFill>
                        <a:effectLst/>
                        <a:latin typeface="Arial"/>
                      </a:endParaRPr>
                    </a:p>
                  </a:txBody>
                  <a:tcPr marL="72000" marR="6012" marT="6012" marB="0" anchor="b">
                    <a:noFill/>
                  </a:tcPr>
                </a:tc>
                <a:tc>
                  <a:txBody>
                    <a:bodyPr/>
                    <a:lstStyle/>
                    <a:p>
                      <a:pPr algn="r" fontAlgn="b"/>
                      <a:r>
                        <a:rPr lang="en-CA" sz="1200" u="none" strike="noStrike" dirty="0">
                          <a:effectLst/>
                        </a:rPr>
                        <a:t>81</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45</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59</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63</a:t>
                      </a:r>
                      <a:endParaRPr lang="en-CA" sz="1200" b="0" i="0" u="none" strike="noStrike" dirty="0">
                        <a:solidFill>
                          <a:srgbClr val="000000"/>
                        </a:solidFill>
                        <a:effectLst/>
                        <a:latin typeface="Arial"/>
                      </a:endParaRPr>
                    </a:p>
                  </a:txBody>
                  <a:tcPr marL="6012" marR="72000" marT="6012" marB="0" anchor="b">
                    <a:noFill/>
                  </a:tcPr>
                </a:tc>
              </a:tr>
              <a:tr h="211498">
                <a:tc>
                  <a:txBody>
                    <a:bodyPr/>
                    <a:lstStyle/>
                    <a:p>
                      <a:pPr algn="l" fontAlgn="b"/>
                      <a:r>
                        <a:rPr lang="en-CA" sz="1200" u="none" strike="noStrike" dirty="0">
                          <a:effectLst/>
                        </a:rPr>
                        <a:t>Working Capital and Other</a:t>
                      </a:r>
                      <a:endParaRPr lang="en-CA" sz="1200" b="0" i="0" u="none" strike="noStrike" dirty="0">
                        <a:solidFill>
                          <a:srgbClr val="000000"/>
                        </a:solidFill>
                        <a:effectLst/>
                        <a:latin typeface="Arial"/>
                      </a:endParaRPr>
                    </a:p>
                  </a:txBody>
                  <a:tcPr marL="72000" marR="6012" marT="6012" marB="0" anchor="b">
                    <a:noFill/>
                  </a:tcPr>
                </a:tc>
                <a:tc>
                  <a:txBody>
                    <a:bodyPr/>
                    <a:lstStyle/>
                    <a:p>
                      <a:pPr algn="r" fontAlgn="b"/>
                      <a:r>
                        <a:rPr lang="en-CA" sz="1200" u="none" strike="noStrike" dirty="0">
                          <a:effectLst/>
                        </a:rPr>
                        <a:t>102</a:t>
                      </a:r>
                      <a:endParaRPr lang="en-CA" sz="1200" b="0" i="0" u="none" strike="noStrike" dirty="0">
                        <a:solidFill>
                          <a:srgbClr val="000000"/>
                        </a:solidFill>
                        <a:effectLst/>
                        <a:latin typeface="Arial"/>
                      </a:endParaRPr>
                    </a:p>
                  </a:txBody>
                  <a:tcPr marL="6012" marR="72000" marT="6012" marB="0" anchor="b">
                    <a:lnB w="12700" cap="flat" cmpd="sng" algn="ctr">
                      <a:solidFill>
                        <a:srgbClr val="66CC00"/>
                      </a:solidFill>
                      <a:prstDash val="solid"/>
                      <a:round/>
                      <a:headEnd type="none" w="med" len="med"/>
                      <a:tailEnd type="none" w="med" len="med"/>
                    </a:lnB>
                    <a:noFill/>
                  </a:tcPr>
                </a:tc>
                <a:tc>
                  <a:txBody>
                    <a:bodyPr/>
                    <a:lstStyle/>
                    <a:p>
                      <a:pPr algn="r" fontAlgn="b"/>
                      <a:r>
                        <a:rPr lang="en-CA" sz="1200" u="none" strike="noStrike" dirty="0">
                          <a:effectLst/>
                        </a:rPr>
                        <a:t>217</a:t>
                      </a:r>
                      <a:endParaRPr lang="en-CA" sz="1200" b="0" i="0" u="none" strike="noStrike" dirty="0">
                        <a:solidFill>
                          <a:srgbClr val="000000"/>
                        </a:solidFill>
                        <a:effectLst/>
                        <a:latin typeface="Arial"/>
                      </a:endParaRPr>
                    </a:p>
                  </a:txBody>
                  <a:tcPr marL="6012" marR="72000" marT="6012" marB="0" anchor="b">
                    <a:lnB w="12700" cap="flat" cmpd="sng" algn="ctr">
                      <a:solidFill>
                        <a:srgbClr val="66CC00"/>
                      </a:solidFill>
                      <a:prstDash val="solid"/>
                      <a:round/>
                      <a:headEnd type="none" w="med" len="med"/>
                      <a:tailEnd type="none" w="med" len="med"/>
                    </a:lnB>
                    <a:noFill/>
                  </a:tcPr>
                </a:tc>
                <a:tc>
                  <a:txBody>
                    <a:bodyPr/>
                    <a:lstStyle/>
                    <a:p>
                      <a:pPr algn="r" fontAlgn="b"/>
                      <a:r>
                        <a:rPr lang="en-CA" sz="1200" u="none" strike="noStrike" dirty="0">
                          <a:effectLst/>
                        </a:rPr>
                        <a:t>(103)</a:t>
                      </a:r>
                      <a:endParaRPr lang="en-CA" sz="1200" b="0" i="0" u="none" strike="noStrike" dirty="0">
                        <a:solidFill>
                          <a:srgbClr val="000000"/>
                        </a:solidFill>
                        <a:effectLst/>
                        <a:latin typeface="Arial"/>
                      </a:endParaRPr>
                    </a:p>
                  </a:txBody>
                  <a:tcPr marL="6012" marR="72000" marT="6012" marB="0" anchor="b">
                    <a:lnB w="12700" cap="flat" cmpd="sng" algn="ctr">
                      <a:solidFill>
                        <a:srgbClr val="66CC00"/>
                      </a:solidFill>
                      <a:prstDash val="solid"/>
                      <a:round/>
                      <a:headEnd type="none" w="med" len="med"/>
                      <a:tailEnd type="none" w="med" len="med"/>
                    </a:lnB>
                    <a:noFill/>
                  </a:tcPr>
                </a:tc>
                <a:tc>
                  <a:txBody>
                    <a:bodyPr/>
                    <a:lstStyle/>
                    <a:p>
                      <a:pPr algn="r" fontAlgn="b"/>
                      <a:r>
                        <a:rPr lang="en-CA" sz="1200" u="none" strike="noStrike" dirty="0">
                          <a:effectLst/>
                        </a:rPr>
                        <a:t>163</a:t>
                      </a:r>
                      <a:endParaRPr lang="en-CA" sz="1200" b="0" i="0" u="none" strike="noStrike" dirty="0">
                        <a:solidFill>
                          <a:srgbClr val="000000"/>
                        </a:solidFill>
                        <a:effectLst/>
                        <a:latin typeface="Arial"/>
                      </a:endParaRPr>
                    </a:p>
                  </a:txBody>
                  <a:tcPr marL="6012" marR="72000" marT="6012" marB="0" anchor="b">
                    <a:lnB w="12700" cap="flat" cmpd="sng" algn="ctr">
                      <a:solidFill>
                        <a:srgbClr val="66CC00"/>
                      </a:solidFill>
                      <a:prstDash val="solid"/>
                      <a:round/>
                      <a:headEnd type="none" w="med" len="med"/>
                      <a:tailEnd type="none" w="med" len="med"/>
                    </a:lnB>
                    <a:noFill/>
                  </a:tcPr>
                </a:tc>
              </a:tr>
              <a:tr h="211498">
                <a:tc>
                  <a:txBody>
                    <a:bodyPr/>
                    <a:lstStyle/>
                    <a:p>
                      <a:pPr algn="l" fontAlgn="b"/>
                      <a:r>
                        <a:rPr lang="en-CA" sz="1200" b="1" u="none" strike="noStrike" dirty="0">
                          <a:effectLst/>
                        </a:rPr>
                        <a:t>Funds available for debt redemption</a:t>
                      </a:r>
                      <a:endParaRPr lang="en-CA" sz="1200" b="1" i="0" u="none" strike="noStrike" dirty="0">
                        <a:solidFill>
                          <a:srgbClr val="000000"/>
                        </a:solidFill>
                        <a:effectLst/>
                        <a:latin typeface="Arial"/>
                      </a:endParaRPr>
                    </a:p>
                  </a:txBody>
                  <a:tcPr marL="72000" marR="6012" marT="6012" marB="0" anchor="b">
                    <a:noFill/>
                  </a:tcPr>
                </a:tc>
                <a:tc>
                  <a:txBody>
                    <a:bodyPr/>
                    <a:lstStyle/>
                    <a:p>
                      <a:pPr algn="r" fontAlgn="b"/>
                      <a:r>
                        <a:rPr lang="en-CA" sz="1200" b="1" u="none" strike="noStrike" dirty="0">
                          <a:effectLst/>
                        </a:rPr>
                        <a:t>83</a:t>
                      </a:r>
                      <a:endParaRPr lang="en-CA" sz="1200" b="1" i="0" u="none" strike="noStrike" dirty="0">
                        <a:solidFill>
                          <a:srgbClr val="000000"/>
                        </a:solidFill>
                        <a:effectLst/>
                        <a:latin typeface="Arial"/>
                      </a:endParaRPr>
                    </a:p>
                  </a:txBody>
                  <a:tcPr marL="6012" marR="72000" marT="6012" marB="0" anchor="b">
                    <a:lnT w="12700" cap="flat" cmpd="sng" algn="ctr">
                      <a:solidFill>
                        <a:srgbClr val="66CC00"/>
                      </a:solidFill>
                      <a:prstDash val="solid"/>
                      <a:round/>
                      <a:headEnd type="none" w="med" len="med"/>
                      <a:tailEnd type="none" w="med" len="med"/>
                    </a:lnT>
                    <a:noFill/>
                  </a:tcPr>
                </a:tc>
                <a:tc>
                  <a:txBody>
                    <a:bodyPr/>
                    <a:lstStyle/>
                    <a:p>
                      <a:pPr algn="r" fontAlgn="b"/>
                      <a:r>
                        <a:rPr lang="en-CA" sz="1200" b="1" u="none" strike="noStrike" dirty="0">
                          <a:effectLst/>
                        </a:rPr>
                        <a:t>52</a:t>
                      </a:r>
                      <a:endParaRPr lang="en-CA" sz="1200" b="1" i="0" u="none" strike="noStrike" dirty="0">
                        <a:solidFill>
                          <a:srgbClr val="000000"/>
                        </a:solidFill>
                        <a:effectLst/>
                        <a:latin typeface="Arial"/>
                      </a:endParaRPr>
                    </a:p>
                  </a:txBody>
                  <a:tcPr marL="6012" marR="72000" marT="6012" marB="0" anchor="b">
                    <a:lnT w="12700" cap="flat" cmpd="sng" algn="ctr">
                      <a:solidFill>
                        <a:srgbClr val="66CC00"/>
                      </a:solidFill>
                      <a:prstDash val="solid"/>
                      <a:round/>
                      <a:headEnd type="none" w="med" len="med"/>
                      <a:tailEnd type="none" w="med" len="med"/>
                    </a:lnT>
                    <a:noFill/>
                  </a:tcPr>
                </a:tc>
                <a:tc>
                  <a:txBody>
                    <a:bodyPr/>
                    <a:lstStyle/>
                    <a:p>
                      <a:pPr algn="r" fontAlgn="b"/>
                      <a:r>
                        <a:rPr lang="en-CA" sz="1200" b="1" u="none" strike="noStrike" dirty="0">
                          <a:effectLst/>
                        </a:rPr>
                        <a:t>(2,317)</a:t>
                      </a:r>
                      <a:endParaRPr lang="en-CA" sz="1200" b="1" i="0" u="none" strike="noStrike" dirty="0">
                        <a:solidFill>
                          <a:srgbClr val="000000"/>
                        </a:solidFill>
                        <a:effectLst/>
                        <a:latin typeface="Arial"/>
                      </a:endParaRPr>
                    </a:p>
                  </a:txBody>
                  <a:tcPr marL="6012" marR="72000" marT="6012" marB="0" anchor="b">
                    <a:lnT w="12700" cap="flat" cmpd="sng" algn="ctr">
                      <a:solidFill>
                        <a:srgbClr val="66CC00"/>
                      </a:solidFill>
                      <a:prstDash val="solid"/>
                      <a:round/>
                      <a:headEnd type="none" w="med" len="med"/>
                      <a:tailEnd type="none" w="med" len="med"/>
                    </a:lnT>
                    <a:noFill/>
                  </a:tcPr>
                </a:tc>
                <a:tc>
                  <a:txBody>
                    <a:bodyPr/>
                    <a:lstStyle/>
                    <a:p>
                      <a:pPr algn="r" fontAlgn="b"/>
                      <a:r>
                        <a:rPr lang="en-CA" sz="1200" b="1" u="none" strike="noStrike" dirty="0">
                          <a:effectLst/>
                        </a:rPr>
                        <a:t>(250)</a:t>
                      </a:r>
                      <a:endParaRPr lang="en-CA" sz="1200" b="1" i="0" u="none" strike="noStrike" dirty="0">
                        <a:solidFill>
                          <a:srgbClr val="000000"/>
                        </a:solidFill>
                        <a:effectLst/>
                        <a:latin typeface="Arial"/>
                      </a:endParaRPr>
                    </a:p>
                  </a:txBody>
                  <a:tcPr marL="6012" marR="72000" marT="6012" marB="0" anchor="b">
                    <a:lnT w="12700" cap="flat" cmpd="sng" algn="ctr">
                      <a:solidFill>
                        <a:srgbClr val="66CC00"/>
                      </a:solidFill>
                      <a:prstDash val="solid"/>
                      <a:round/>
                      <a:headEnd type="none" w="med" len="med"/>
                      <a:tailEnd type="none" w="med" len="med"/>
                    </a:lnT>
                    <a:noFill/>
                  </a:tcPr>
                </a:tc>
              </a:tr>
              <a:tr h="211498">
                <a:tc>
                  <a:txBody>
                    <a:bodyPr/>
                    <a:lstStyle/>
                    <a:p>
                      <a:pPr algn="l" fontAlgn="b"/>
                      <a:r>
                        <a:rPr lang="en-CA" sz="1200" u="none" strike="noStrike" dirty="0">
                          <a:effectLst/>
                        </a:rPr>
                        <a:t>Net issuance of debt</a:t>
                      </a:r>
                      <a:endParaRPr lang="en-CA" sz="1200" b="0" i="0" u="none" strike="noStrike" dirty="0">
                        <a:solidFill>
                          <a:srgbClr val="000000"/>
                        </a:solidFill>
                        <a:effectLst/>
                        <a:latin typeface="Arial"/>
                      </a:endParaRPr>
                    </a:p>
                  </a:txBody>
                  <a:tcPr marL="72000" marR="6012" marT="6012" marB="0" anchor="b">
                    <a:noFill/>
                  </a:tcPr>
                </a:tc>
                <a:tc>
                  <a:txBody>
                    <a:bodyPr/>
                    <a:lstStyle/>
                    <a:p>
                      <a:pPr algn="r" fontAlgn="b"/>
                      <a:r>
                        <a:rPr lang="en-CA" sz="1200" u="none" strike="noStrike" dirty="0">
                          <a:effectLst/>
                        </a:rPr>
                        <a:t>(19)</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(70)</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2,398</a:t>
                      </a:r>
                      <a:endParaRPr lang="en-CA" sz="1200" b="0" i="0" u="none" strike="noStrike" dirty="0">
                        <a:solidFill>
                          <a:srgbClr val="000000"/>
                        </a:solidFill>
                        <a:effectLst/>
                        <a:latin typeface="Arial"/>
                      </a:endParaRPr>
                    </a:p>
                  </a:txBody>
                  <a:tcPr marL="6012" marR="72000" marT="6012" marB="0" anchor="b">
                    <a:noFill/>
                  </a:tcPr>
                </a:tc>
                <a:tc>
                  <a:txBody>
                    <a:bodyPr/>
                    <a:lstStyle/>
                    <a:p>
                      <a:pPr algn="r" fontAlgn="b"/>
                      <a:r>
                        <a:rPr lang="en-CA" sz="1200" u="none" strike="noStrike" dirty="0">
                          <a:effectLst/>
                        </a:rPr>
                        <a:t>437</a:t>
                      </a:r>
                      <a:endParaRPr lang="en-CA" sz="1200" b="0" i="0" u="none" strike="noStrike" dirty="0">
                        <a:solidFill>
                          <a:srgbClr val="000000"/>
                        </a:solidFill>
                        <a:effectLst/>
                        <a:latin typeface="Arial"/>
                      </a:endParaRPr>
                    </a:p>
                  </a:txBody>
                  <a:tcPr marL="6012" marR="72000" marT="6012" marB="0" anchor="b">
                    <a:noFill/>
                  </a:tcPr>
                </a:tc>
              </a:tr>
              <a:tr h="213552">
                <a:tc>
                  <a:txBody>
                    <a:bodyPr/>
                    <a:lstStyle/>
                    <a:p>
                      <a:pPr algn="l" fontAlgn="b"/>
                      <a:r>
                        <a:rPr lang="en-CA" sz="1200" b="1" u="none" strike="noStrike" dirty="0">
                          <a:effectLst/>
                        </a:rPr>
                        <a:t>Increase (decrease) in cash</a:t>
                      </a:r>
                      <a:endParaRPr lang="en-CA" sz="1200" b="1" i="0" u="none" strike="noStrike" dirty="0">
                        <a:solidFill>
                          <a:srgbClr val="000000"/>
                        </a:solidFill>
                        <a:effectLst/>
                        <a:latin typeface="Arial"/>
                      </a:endParaRPr>
                    </a:p>
                  </a:txBody>
                  <a:tcPr marL="72000" marR="6012" marT="6012" marB="0" anchor="b">
                    <a:noFill/>
                  </a:tcPr>
                </a:tc>
                <a:tc>
                  <a:txBody>
                    <a:bodyPr/>
                    <a:lstStyle/>
                    <a:p>
                      <a:pPr algn="r" fontAlgn="b"/>
                      <a:r>
                        <a:rPr lang="en-CA" sz="1200" b="1" u="none" strike="noStrike" dirty="0">
                          <a:effectLst/>
                        </a:rPr>
                        <a:t>64</a:t>
                      </a:r>
                      <a:endParaRPr lang="en-CA" sz="1200" b="1" i="0" u="none" strike="noStrike" dirty="0">
                        <a:solidFill>
                          <a:srgbClr val="000000"/>
                        </a:solidFill>
                        <a:effectLst/>
                        <a:latin typeface="Arial"/>
                      </a:endParaRPr>
                    </a:p>
                  </a:txBody>
                  <a:tcPr marL="6012" marR="72000" marT="6012" marB="0" anchor="b">
                    <a:lnB w="12700" cap="flat" cmpd="sng" algn="ctr">
                      <a:solidFill>
                        <a:srgbClr val="66CC00"/>
                      </a:solidFill>
                      <a:prstDash val="solid"/>
                      <a:round/>
                      <a:headEnd type="none" w="med" len="med"/>
                      <a:tailEnd type="none" w="med" len="med"/>
                    </a:lnB>
                    <a:noFill/>
                  </a:tcPr>
                </a:tc>
                <a:tc>
                  <a:txBody>
                    <a:bodyPr/>
                    <a:lstStyle/>
                    <a:p>
                      <a:pPr algn="r" fontAlgn="b"/>
                      <a:r>
                        <a:rPr lang="en-CA" sz="1200" b="1" u="none" strike="noStrike" dirty="0">
                          <a:effectLst/>
                        </a:rPr>
                        <a:t>(18)</a:t>
                      </a:r>
                      <a:endParaRPr lang="en-CA" sz="1200" b="1" i="0" u="none" strike="noStrike" dirty="0">
                        <a:solidFill>
                          <a:srgbClr val="000000"/>
                        </a:solidFill>
                        <a:effectLst/>
                        <a:latin typeface="Arial"/>
                      </a:endParaRPr>
                    </a:p>
                  </a:txBody>
                  <a:tcPr marL="6012" marR="72000" marT="6012" marB="0" anchor="b">
                    <a:lnB w="12700" cap="flat" cmpd="sng" algn="ctr">
                      <a:solidFill>
                        <a:srgbClr val="66CC00"/>
                      </a:solidFill>
                      <a:prstDash val="solid"/>
                      <a:round/>
                      <a:headEnd type="none" w="med" len="med"/>
                      <a:tailEnd type="none" w="med" len="med"/>
                    </a:lnB>
                    <a:noFill/>
                  </a:tcPr>
                </a:tc>
                <a:tc>
                  <a:txBody>
                    <a:bodyPr/>
                    <a:lstStyle/>
                    <a:p>
                      <a:pPr algn="r" fontAlgn="b"/>
                      <a:r>
                        <a:rPr lang="en-CA" sz="1200" b="1" u="none" strike="noStrike" dirty="0">
                          <a:effectLst/>
                        </a:rPr>
                        <a:t>81</a:t>
                      </a:r>
                      <a:endParaRPr lang="en-CA" sz="1200" b="1" i="0" u="none" strike="noStrike" dirty="0">
                        <a:solidFill>
                          <a:srgbClr val="000000"/>
                        </a:solidFill>
                        <a:effectLst/>
                        <a:latin typeface="Arial"/>
                      </a:endParaRPr>
                    </a:p>
                  </a:txBody>
                  <a:tcPr marL="6012" marR="72000" marT="6012" marB="0" anchor="b">
                    <a:lnB w="12700" cap="flat" cmpd="sng" algn="ctr">
                      <a:solidFill>
                        <a:srgbClr val="66CC00"/>
                      </a:solidFill>
                      <a:prstDash val="solid"/>
                      <a:round/>
                      <a:headEnd type="none" w="med" len="med"/>
                      <a:tailEnd type="none" w="med" len="med"/>
                    </a:lnB>
                    <a:noFill/>
                  </a:tcPr>
                </a:tc>
                <a:tc>
                  <a:txBody>
                    <a:bodyPr/>
                    <a:lstStyle/>
                    <a:p>
                      <a:pPr algn="r" fontAlgn="b"/>
                      <a:r>
                        <a:rPr lang="en-CA" sz="1200" b="1" u="none" strike="noStrike" dirty="0">
                          <a:effectLst/>
                        </a:rPr>
                        <a:t>187</a:t>
                      </a:r>
                      <a:endParaRPr lang="en-CA" sz="1200" b="1" i="0" u="none" strike="noStrike" dirty="0">
                        <a:solidFill>
                          <a:srgbClr val="000000"/>
                        </a:solidFill>
                        <a:effectLst/>
                        <a:latin typeface="Arial"/>
                      </a:endParaRPr>
                    </a:p>
                  </a:txBody>
                  <a:tcPr marL="6012" marR="72000" marT="6012" marB="0" anchor="b">
                    <a:lnB w="12700" cap="flat" cmpd="sng" algn="ctr">
                      <a:solidFill>
                        <a:srgbClr val="66CC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026236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4399"/>
          </a:xfrm>
        </p:spPr>
        <p:txBody>
          <a:bodyPr/>
          <a:lstStyle/>
          <a:p>
            <a:r>
              <a:rPr lang="en-CA" dirty="0" smtClean="0"/>
              <a:t>Appendix - definitions</a:t>
            </a:r>
            <a:endParaRPr lang="en-CA" dirty="0"/>
          </a:p>
        </p:txBody>
      </p:sp>
      <p:sp>
        <p:nvSpPr>
          <p:cNvPr id="4" name="Slide Number Placeholder 3"/>
          <p:cNvSpPr>
            <a:spLocks noGrp="1"/>
          </p:cNvSpPr>
          <p:nvPr>
            <p:ph type="sldNum" sz="quarter" idx="10"/>
          </p:nvPr>
        </p:nvSpPr>
        <p:spPr/>
        <p:txBody>
          <a:bodyPr/>
          <a:lstStyle/>
          <a:p>
            <a:pPr>
              <a:defRPr/>
            </a:pPr>
            <a:fld id="{A377E423-9511-E543-9F90-06719779F68C}" type="slidenum">
              <a:rPr lang="en-US" smtClean="0"/>
              <a:pPr>
                <a:defRPr/>
              </a:pPr>
              <a:t>15</a:t>
            </a:fld>
            <a:endParaRPr lang="en-US" dirty="0"/>
          </a:p>
        </p:txBody>
      </p:sp>
      <p:sp>
        <p:nvSpPr>
          <p:cNvPr id="5" name="Content Placeholder 2"/>
          <p:cNvSpPr>
            <a:spLocks noGrp="1"/>
          </p:cNvSpPr>
          <p:nvPr>
            <p:ph idx="1"/>
          </p:nvPr>
        </p:nvSpPr>
        <p:spPr>
          <a:xfrm>
            <a:off x="228600" y="1143000"/>
            <a:ext cx="8458200" cy="5029200"/>
          </a:xfrm>
        </p:spPr>
        <p:txBody>
          <a:bodyPr/>
          <a:lstStyle/>
          <a:p>
            <a:pPr marL="0" lvl="1" indent="0">
              <a:lnSpc>
                <a:spcPct val="100000"/>
              </a:lnSpc>
              <a:spcBef>
                <a:spcPts val="1200"/>
              </a:spcBef>
              <a:buNone/>
            </a:pPr>
            <a:r>
              <a:rPr lang="en-CA" sz="1600" dirty="0">
                <a:solidFill>
                  <a:srgbClr val="49166D"/>
                </a:solidFill>
              </a:rPr>
              <a:t>Our presentation and answers include the following non-GAAP measures, which may not be comparable to similar measures used by other </a:t>
            </a:r>
            <a:r>
              <a:rPr lang="en-CA" sz="1600" dirty="0" smtClean="0">
                <a:solidFill>
                  <a:srgbClr val="49166D"/>
                </a:solidFill>
              </a:rPr>
              <a:t>issuers:</a:t>
            </a:r>
            <a:endParaRPr lang="en-US" sz="1600" dirty="0" smtClean="0">
              <a:solidFill>
                <a:srgbClr val="49166D"/>
              </a:solidFill>
            </a:endParaRPr>
          </a:p>
          <a:p>
            <a:pPr marL="342900" lvl="1" indent="-342900">
              <a:lnSpc>
                <a:spcPct val="100000"/>
              </a:lnSpc>
              <a:spcBef>
                <a:spcPts val="1200"/>
              </a:spcBef>
            </a:pPr>
            <a:r>
              <a:rPr lang="en-US" sz="1600" dirty="0" smtClean="0">
                <a:solidFill>
                  <a:srgbClr val="49166D"/>
                </a:solidFill>
              </a:rPr>
              <a:t>EBITDA </a:t>
            </a:r>
            <a:r>
              <a:rPr lang="en-US" sz="1600" dirty="0">
                <a:solidFill>
                  <a:srgbClr val="49166D"/>
                </a:solidFill>
              </a:rPr>
              <a:t>does not have any standardized meaning prescribed by IFRS-IASB. We have issued guidance on and report EBITDA because it is a key measure used to evaluate performance at a consolidated level and the contribution of our two segments. For definition and explanation, see Section 11.1 in the 2016 </a:t>
            </a:r>
            <a:r>
              <a:rPr lang="en-US" sz="1600" dirty="0" smtClean="0">
                <a:solidFill>
                  <a:srgbClr val="49166D"/>
                </a:solidFill>
              </a:rPr>
              <a:t>third quarter </a:t>
            </a:r>
            <a:r>
              <a:rPr lang="en-US" sz="1600" dirty="0">
                <a:solidFill>
                  <a:srgbClr val="49166D"/>
                </a:solidFill>
              </a:rPr>
              <a:t>Management’s discussion and </a:t>
            </a:r>
            <a:r>
              <a:rPr lang="en-US" sz="1600" dirty="0" smtClean="0">
                <a:solidFill>
                  <a:srgbClr val="49166D"/>
                </a:solidFill>
              </a:rPr>
              <a:t>analysis.</a:t>
            </a:r>
          </a:p>
          <a:p>
            <a:pPr marL="342900" lvl="1" indent="-342900">
              <a:lnSpc>
                <a:spcPct val="100000"/>
              </a:lnSpc>
              <a:spcBef>
                <a:spcPts val="1200"/>
              </a:spcBef>
            </a:pPr>
            <a:r>
              <a:rPr lang="en-CA" sz="1600" dirty="0" smtClean="0">
                <a:solidFill>
                  <a:srgbClr val="49166D"/>
                </a:solidFill>
              </a:rPr>
              <a:t>Adjusted </a:t>
            </a:r>
            <a:r>
              <a:rPr lang="en-CA" sz="1600" dirty="0">
                <a:solidFill>
                  <a:srgbClr val="49166D"/>
                </a:solidFill>
              </a:rPr>
              <a:t>EBITDA for the third quarter of 2016 excludes:1) net gains and equity income of $10 million related to real estate joint venture developments; and 2) restructuring and other costs of $60 million. </a:t>
            </a:r>
          </a:p>
          <a:p>
            <a:pPr marL="342900" lvl="1" indent="-342900">
              <a:lnSpc>
                <a:spcPct val="100000"/>
              </a:lnSpc>
              <a:spcBef>
                <a:spcPts val="1200"/>
              </a:spcBef>
            </a:pPr>
            <a:r>
              <a:rPr lang="en-US" sz="1600" dirty="0">
                <a:solidFill>
                  <a:srgbClr val="49166D"/>
                </a:solidFill>
              </a:rPr>
              <a:t>Adjusted basic EPS does not have any standardized meaning prescribed by IFRS-IASB. This term is defined in this presentation as excluding (after income taxes), </a:t>
            </a:r>
            <a:r>
              <a:rPr lang="en-CA" sz="1600" dirty="0">
                <a:solidFill>
                  <a:srgbClr val="49166D"/>
                </a:solidFill>
              </a:rPr>
              <a:t>1) net gains and equity income from real estate joint venture developments in the third quarter of 2016; 2) restructuring and other costs in the third quarter of 2016 and 2015; and 3) favourable income tax-related adjustments in the third quarter of 2016 and 2015. For further analysis </a:t>
            </a:r>
            <a:r>
              <a:rPr lang="en-CA" sz="1600" dirty="0" smtClean="0">
                <a:solidFill>
                  <a:srgbClr val="49166D"/>
                </a:solidFill>
              </a:rPr>
              <a:t>see </a:t>
            </a:r>
            <a:r>
              <a:rPr lang="en-CA" sz="1600" dirty="0">
                <a:solidFill>
                  <a:srgbClr val="49166D"/>
                </a:solidFill>
              </a:rPr>
              <a:t>Section 1.3 in the </a:t>
            </a:r>
            <a:r>
              <a:rPr lang="en-CA" sz="1600" dirty="0" smtClean="0">
                <a:solidFill>
                  <a:srgbClr val="49166D"/>
                </a:solidFill>
              </a:rPr>
              <a:t>2016 </a:t>
            </a:r>
            <a:r>
              <a:rPr lang="en-CA" sz="1600" dirty="0">
                <a:solidFill>
                  <a:srgbClr val="49166D"/>
                </a:solidFill>
              </a:rPr>
              <a:t>third quarter Management’s discussion and analysis.</a:t>
            </a:r>
            <a:endParaRPr lang="en-US" sz="1600" dirty="0">
              <a:solidFill>
                <a:srgbClr val="49166D"/>
              </a:solidFill>
            </a:endParaRPr>
          </a:p>
          <a:p>
            <a:pPr marL="0" indent="0">
              <a:lnSpc>
                <a:spcPct val="100000"/>
              </a:lnSpc>
              <a:spcBef>
                <a:spcPts val="1200"/>
              </a:spcBef>
              <a:buClr>
                <a:schemeClr val="tx2"/>
              </a:buClr>
            </a:pPr>
            <a:endParaRPr lang="en-CA" sz="1600" dirty="0" smtClean="0">
              <a:solidFill>
                <a:srgbClr val="49166D"/>
              </a:solidFill>
            </a:endParaRPr>
          </a:p>
        </p:txBody>
      </p:sp>
    </p:spTree>
    <p:extLst>
      <p:ext uri="{BB962C8B-B14F-4D97-AF65-F5344CB8AC3E}">
        <p14:creationId xmlns:p14="http://schemas.microsoft.com/office/powerpoint/2010/main" val="1282937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30598"/>
            <a:ext cx="8439148" cy="5029200"/>
          </a:xfrm>
        </p:spPr>
        <p:txBody>
          <a:bodyPr/>
          <a:lstStyle/>
          <a:p>
            <a:pPr marL="0" indent="0" algn="just">
              <a:lnSpc>
                <a:spcPct val="100000"/>
              </a:lnSpc>
              <a:spcBef>
                <a:spcPts val="0"/>
              </a:spcBef>
            </a:pPr>
            <a:r>
              <a:rPr lang="en-CA" sz="1600" dirty="0">
                <a:solidFill>
                  <a:srgbClr val="280069"/>
                </a:solidFill>
              </a:rPr>
              <a:t>Today's presentation and answers to questions </a:t>
            </a:r>
            <a:r>
              <a:rPr lang="en-US" sz="1600" dirty="0">
                <a:solidFill>
                  <a:srgbClr val="280069"/>
                </a:solidFill>
              </a:rPr>
              <a:t>contain statements about financial and operating performance of TELUS (the Company) and future events, including with respect to future dividend increases and normal course issuer bids through 2019, the 2016 annual targets and </a:t>
            </a:r>
            <a:r>
              <a:rPr lang="en-US" sz="1600" dirty="0" smtClean="0">
                <a:solidFill>
                  <a:srgbClr val="280069"/>
                </a:solidFill>
              </a:rPr>
              <a:t>guidance that </a:t>
            </a:r>
            <a:r>
              <a:rPr lang="en-US" sz="1600" dirty="0">
                <a:solidFill>
                  <a:srgbClr val="280069"/>
                </a:solidFill>
              </a:rPr>
              <a:t>are forward-looking. By their nature, forward-looking statements require the Company to make assumptions and predictions and are subject to inherent risks and uncertainties. </a:t>
            </a:r>
            <a:r>
              <a:rPr lang="en-US" sz="1600" dirty="0" smtClean="0">
                <a:solidFill>
                  <a:srgbClr val="280069"/>
                </a:solidFill>
              </a:rPr>
              <a:t>There </a:t>
            </a:r>
            <a:r>
              <a:rPr lang="en-US" sz="1600" dirty="0">
                <a:solidFill>
                  <a:srgbClr val="280069"/>
                </a:solidFill>
              </a:rPr>
              <a:t>is significant risk that the forward-looking statements will not prove to be accurate. The forward-looking statements contained in this presentation </a:t>
            </a:r>
            <a:r>
              <a:rPr lang="en-US" sz="1600" dirty="0" smtClean="0">
                <a:solidFill>
                  <a:srgbClr val="280069"/>
                </a:solidFill>
              </a:rPr>
              <a:t>describe our </a:t>
            </a:r>
            <a:r>
              <a:rPr lang="en-US" sz="1600" dirty="0">
                <a:solidFill>
                  <a:srgbClr val="280069"/>
                </a:solidFill>
              </a:rPr>
              <a:t>expectations at the date of this presentation and, accordingly, are subject to change after such date. Readers </a:t>
            </a:r>
            <a:r>
              <a:rPr lang="en-US" sz="1600" dirty="0" smtClean="0">
                <a:solidFill>
                  <a:srgbClr val="280069"/>
                </a:solidFill>
              </a:rPr>
              <a:t>and listeners are </a:t>
            </a:r>
            <a:r>
              <a:rPr lang="en-US" sz="1600" dirty="0">
                <a:solidFill>
                  <a:srgbClr val="280069"/>
                </a:solidFill>
              </a:rPr>
              <a:t>cautioned not to place undue reliance on forward-looking statements as a number of factors could cause actual future performance and events to differ materially from those expressed in the forward-looking statements. Accordingly, this presentation is subject to the disclaimer and qualified by the assumptions (including assumptions for the 2016 annual targets and guidance, semi-annual dividend increases through 2019 and our ability to sustain and complete our multi-year share purchase program through 2019), qualifications and risk factors referred to in the </a:t>
            </a:r>
            <a:r>
              <a:rPr lang="en-US" sz="1600" dirty="0" smtClean="0">
                <a:solidFill>
                  <a:srgbClr val="280069"/>
                </a:solidFill>
              </a:rPr>
              <a:t>first, second and third quarter </a:t>
            </a:r>
            <a:r>
              <a:rPr lang="en-US" sz="1600" dirty="0">
                <a:solidFill>
                  <a:srgbClr val="280069"/>
                </a:solidFill>
              </a:rPr>
              <a:t>Management’s discussion and analysis and in the 2015 annual report, and in other TELUS public disclosure documents and filings with securities commissions in Canada (on SEDAR at sedar.com) and in the United States (on EDGAR at sec.gov). Except as required by law, TELUS disclaims any intention or obligation to update or revise forward-looking statements, and reserves the right to change, at any time at its sole discretion, its current practice of updating annual targets and guidance. </a:t>
            </a:r>
            <a:endParaRPr lang="en-CA" sz="1600" dirty="0">
              <a:solidFill>
                <a:srgbClr val="280069"/>
              </a:solidFill>
            </a:endParaRPr>
          </a:p>
        </p:txBody>
      </p:sp>
      <p:sp>
        <p:nvSpPr>
          <p:cNvPr id="4" name="Slide Number Placeholder 3"/>
          <p:cNvSpPr>
            <a:spLocks noGrp="1"/>
          </p:cNvSpPr>
          <p:nvPr>
            <p:ph type="sldNum" sz="quarter" idx="10"/>
          </p:nvPr>
        </p:nvSpPr>
        <p:spPr/>
        <p:txBody>
          <a:bodyPr/>
          <a:lstStyle/>
          <a:p>
            <a:pPr>
              <a:defRPr/>
            </a:pPr>
            <a:fld id="{A377E423-9511-E543-9F90-06719779F68C}" type="slidenum">
              <a:rPr lang="en-US" smtClean="0"/>
              <a:pPr>
                <a:defRPr/>
              </a:pPr>
              <a:t>2</a:t>
            </a:fld>
            <a:endParaRPr lang="en-US" dirty="0"/>
          </a:p>
        </p:txBody>
      </p:sp>
      <p:sp>
        <p:nvSpPr>
          <p:cNvPr id="5" name="Title 4"/>
          <p:cNvSpPr>
            <a:spLocks noGrp="1"/>
          </p:cNvSpPr>
          <p:nvPr>
            <p:ph type="title"/>
          </p:nvPr>
        </p:nvSpPr>
        <p:spPr>
          <a:xfrm>
            <a:off x="0" y="1"/>
            <a:ext cx="9144000" cy="914399"/>
          </a:xfrm>
        </p:spPr>
        <p:txBody>
          <a:bodyPr/>
          <a:lstStyle/>
          <a:p>
            <a:r>
              <a:rPr lang="en-CA" dirty="0" smtClean="0">
                <a:solidFill>
                  <a:srgbClr val="49166D"/>
                </a:solidFill>
              </a:rPr>
              <a:t>Forward looking statement</a:t>
            </a:r>
            <a:endParaRPr lang="en-CA" dirty="0">
              <a:solidFill>
                <a:srgbClr val="49166D"/>
              </a:solidFill>
            </a:endParaRPr>
          </a:p>
        </p:txBody>
      </p:sp>
    </p:spTree>
    <p:extLst>
      <p:ext uri="{BB962C8B-B14F-4D97-AF65-F5344CB8AC3E}">
        <p14:creationId xmlns:p14="http://schemas.microsoft.com/office/powerpoint/2010/main" val="1745592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960" y="1562100"/>
            <a:ext cx="8549640" cy="2857500"/>
          </a:xfrm>
        </p:spPr>
        <p:txBody>
          <a:bodyPr/>
          <a:lstStyle/>
          <a:p>
            <a:pPr marL="342900" indent="-342900">
              <a:lnSpc>
                <a:spcPct val="100000"/>
              </a:lnSpc>
              <a:spcBef>
                <a:spcPts val="1200"/>
              </a:spcBef>
              <a:spcAft>
                <a:spcPts val="1200"/>
              </a:spcAft>
              <a:buClr>
                <a:schemeClr val="tx2"/>
              </a:buClr>
              <a:buFont typeface="Arial"/>
              <a:buChar char="•"/>
            </a:pPr>
            <a:r>
              <a:rPr lang="en-US" sz="2400" dirty="0" smtClean="0">
                <a:solidFill>
                  <a:srgbClr val="49166D"/>
                </a:solidFill>
              </a:rPr>
              <a:t>Executing strategy to deliver strong quarterly results</a:t>
            </a:r>
          </a:p>
          <a:p>
            <a:pPr marL="342900" indent="-342900">
              <a:lnSpc>
                <a:spcPct val="100000"/>
              </a:lnSpc>
              <a:spcBef>
                <a:spcPts val="1200"/>
              </a:spcBef>
              <a:spcAft>
                <a:spcPts val="1200"/>
              </a:spcAft>
              <a:buClr>
                <a:schemeClr val="tx2"/>
              </a:buClr>
              <a:buFont typeface="Arial"/>
              <a:buChar char="•"/>
            </a:pPr>
            <a:r>
              <a:rPr lang="en-US" sz="2400" dirty="0">
                <a:solidFill>
                  <a:srgbClr val="49166D"/>
                </a:solidFill>
              </a:rPr>
              <a:t>Investing </a:t>
            </a:r>
            <a:r>
              <a:rPr lang="en-US" sz="2400" dirty="0" smtClean="0">
                <a:solidFill>
                  <a:srgbClr val="49166D"/>
                </a:solidFill>
              </a:rPr>
              <a:t>for </a:t>
            </a:r>
            <a:r>
              <a:rPr lang="en-US" sz="2400" dirty="0">
                <a:solidFill>
                  <a:srgbClr val="49166D"/>
                </a:solidFill>
              </a:rPr>
              <a:t>sustainable long-term future growth</a:t>
            </a:r>
          </a:p>
          <a:p>
            <a:pPr marL="342900" indent="-342900">
              <a:lnSpc>
                <a:spcPct val="100000"/>
              </a:lnSpc>
              <a:spcBef>
                <a:spcPts val="1200"/>
              </a:spcBef>
              <a:spcAft>
                <a:spcPts val="1200"/>
              </a:spcAft>
              <a:buClr>
                <a:schemeClr val="tx2"/>
              </a:buClr>
              <a:buFont typeface="Arial"/>
              <a:buChar char="•"/>
            </a:pPr>
            <a:r>
              <a:rPr lang="en-US" sz="2400" dirty="0">
                <a:solidFill>
                  <a:srgbClr val="49166D"/>
                </a:solidFill>
              </a:rPr>
              <a:t>Delivering on shareholder friendly initiatives </a:t>
            </a:r>
          </a:p>
          <a:p>
            <a:pPr marL="342900" indent="-342900">
              <a:lnSpc>
                <a:spcPct val="100000"/>
              </a:lnSpc>
              <a:spcBef>
                <a:spcPts val="1200"/>
              </a:spcBef>
              <a:spcAft>
                <a:spcPts val="1200"/>
              </a:spcAft>
              <a:buClr>
                <a:schemeClr val="tx2"/>
              </a:buClr>
              <a:buFont typeface="Arial"/>
              <a:buChar char="•"/>
            </a:pPr>
            <a:r>
              <a:rPr lang="en-US" sz="2400" dirty="0" smtClean="0">
                <a:solidFill>
                  <a:srgbClr val="49166D"/>
                </a:solidFill>
              </a:rPr>
              <a:t>Progressing our customer service commitment</a:t>
            </a:r>
          </a:p>
          <a:p>
            <a:pPr marL="0" indent="0">
              <a:lnSpc>
                <a:spcPct val="100000"/>
              </a:lnSpc>
              <a:spcBef>
                <a:spcPts val="1200"/>
              </a:spcBef>
              <a:spcAft>
                <a:spcPts val="1200"/>
              </a:spcAft>
              <a:buClr>
                <a:schemeClr val="tx2"/>
              </a:buClr>
            </a:pPr>
            <a:endParaRPr lang="en-US" sz="2800" dirty="0" smtClean="0">
              <a:solidFill>
                <a:srgbClr val="49166D"/>
              </a:solidFill>
            </a:endParaRPr>
          </a:p>
        </p:txBody>
      </p:sp>
      <p:sp>
        <p:nvSpPr>
          <p:cNvPr id="4" name="Slide Number Placeholder 3"/>
          <p:cNvSpPr>
            <a:spLocks noGrp="1"/>
          </p:cNvSpPr>
          <p:nvPr>
            <p:ph type="sldNum" sz="quarter" idx="10"/>
          </p:nvPr>
        </p:nvSpPr>
        <p:spPr/>
        <p:txBody>
          <a:bodyPr/>
          <a:lstStyle/>
          <a:p>
            <a:pPr>
              <a:defRPr/>
            </a:pPr>
            <a:fld id="{A377E423-9511-E543-9F90-06719779F68C}" type="slidenum">
              <a:rPr lang="en-US" smtClean="0"/>
              <a:pPr>
                <a:defRPr/>
              </a:pPr>
              <a:t>3</a:t>
            </a:fld>
            <a:endParaRPr lang="en-US" dirty="0"/>
          </a:p>
        </p:txBody>
      </p:sp>
      <p:sp>
        <p:nvSpPr>
          <p:cNvPr id="10" name="Title 1"/>
          <p:cNvSpPr>
            <a:spLocks noGrp="1"/>
          </p:cNvSpPr>
          <p:nvPr>
            <p:ph type="title"/>
          </p:nvPr>
        </p:nvSpPr>
        <p:spPr>
          <a:xfrm>
            <a:off x="0" y="1"/>
            <a:ext cx="9144000" cy="914399"/>
          </a:xfrm>
        </p:spPr>
        <p:txBody>
          <a:bodyPr/>
          <a:lstStyle/>
          <a:p>
            <a:r>
              <a:rPr lang="en-US" sz="2700" dirty="0" smtClean="0"/>
              <a:t>Strong wireless and wireline results</a:t>
            </a:r>
            <a:br>
              <a:rPr lang="en-US" sz="2700" dirty="0" smtClean="0"/>
            </a:br>
            <a:r>
              <a:rPr lang="en-US" sz="2700" dirty="0" smtClean="0"/>
              <a:t>supported by customer service excellence</a:t>
            </a:r>
            <a:endParaRPr lang="en-US" sz="270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8136" r="28050"/>
          <a:stretch/>
        </p:blipFill>
        <p:spPr>
          <a:xfrm rot="5400000">
            <a:off x="6855171" y="4557741"/>
            <a:ext cx="2303087" cy="2297430"/>
          </a:xfrm>
          <a:prstGeom prst="rect">
            <a:avLst/>
          </a:prstGeom>
        </p:spPr>
      </p:pic>
    </p:spTree>
    <p:extLst>
      <p:ext uri="{BB962C8B-B14F-4D97-AF65-F5344CB8AC3E}">
        <p14:creationId xmlns:p14="http://schemas.microsoft.com/office/powerpoint/2010/main" val="3850556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4399"/>
          </a:xfrm>
        </p:spPr>
        <p:txBody>
          <a:bodyPr/>
          <a:lstStyle/>
          <a:p>
            <a:r>
              <a:rPr lang="en-CA" dirty="0" smtClean="0"/>
              <a:t>Wireless postpaid subscriber trends</a:t>
            </a:r>
            <a:endParaRPr lang="en-CA" dirty="0"/>
          </a:p>
        </p:txBody>
      </p:sp>
      <p:sp>
        <p:nvSpPr>
          <p:cNvPr id="4" name="Slide Number Placeholder 3"/>
          <p:cNvSpPr>
            <a:spLocks noGrp="1"/>
          </p:cNvSpPr>
          <p:nvPr>
            <p:ph type="sldNum" sz="quarter" idx="10"/>
          </p:nvPr>
        </p:nvSpPr>
        <p:spPr/>
        <p:txBody>
          <a:bodyPr/>
          <a:lstStyle/>
          <a:p>
            <a:pPr>
              <a:defRPr/>
            </a:pPr>
            <a:fld id="{A377E423-9511-E543-9F90-06719779F68C}" type="slidenum">
              <a:rPr lang="en-US" smtClean="0"/>
              <a:pPr>
                <a:defRPr/>
              </a:pPr>
              <a:t>4</a:t>
            </a:fld>
            <a:endParaRPr lang="en-US" dirty="0"/>
          </a:p>
        </p:txBody>
      </p:sp>
      <p:sp>
        <p:nvSpPr>
          <p:cNvPr id="5" name="Text Box 7"/>
          <p:cNvSpPr txBox="1">
            <a:spLocks noChangeArrowheads="1"/>
          </p:cNvSpPr>
          <p:nvPr/>
        </p:nvSpPr>
        <p:spPr bwMode="auto">
          <a:xfrm>
            <a:off x="685800" y="1612825"/>
            <a:ext cx="1522346" cy="1046436"/>
          </a:xfrm>
          <a:prstGeom prst="rect">
            <a:avLst/>
          </a:prstGeom>
          <a:noFill/>
          <a:ln w="9525">
            <a:noFill/>
            <a:miter lim="800000"/>
            <a:headEnd/>
            <a:tailEnd/>
          </a:ln>
        </p:spPr>
        <p:txBody>
          <a:bodyPr wrap="square" lIns="91435" tIns="45718" rIns="91435" bIns="45718">
            <a:spAutoFit/>
          </a:bodyPr>
          <a:lstStyle/>
          <a:p>
            <a:pPr algn="ctr"/>
            <a:r>
              <a:rPr lang="en-US" dirty="0" smtClean="0"/>
              <a:t>Postpaid net adds </a:t>
            </a:r>
            <a:r>
              <a:rPr lang="en-US" sz="1400" dirty="0" smtClean="0"/>
              <a:t>(000s)</a:t>
            </a:r>
            <a:endParaRPr lang="en-US" sz="1400" baseline="40000" dirty="0"/>
          </a:p>
        </p:txBody>
      </p:sp>
      <p:sp>
        <p:nvSpPr>
          <p:cNvPr id="11" name="Text Box 4"/>
          <p:cNvSpPr txBox="1">
            <a:spLocks noChangeArrowheads="1"/>
          </p:cNvSpPr>
          <p:nvPr/>
        </p:nvSpPr>
        <p:spPr bwMode="auto">
          <a:xfrm>
            <a:off x="5791200" y="1613555"/>
            <a:ext cx="2069307" cy="830263"/>
          </a:xfrm>
          <a:prstGeom prst="rect">
            <a:avLst/>
          </a:prstGeom>
          <a:noFill/>
          <a:ln w="9525">
            <a:noFill/>
            <a:miter lim="800000"/>
            <a:headEnd/>
            <a:tailEnd/>
          </a:ln>
        </p:spPr>
        <p:txBody>
          <a:bodyPr wrap="square">
            <a:spAutoFit/>
          </a:bodyPr>
          <a:lstStyle/>
          <a:p>
            <a:pPr algn="ctr"/>
            <a:r>
              <a:rPr lang="en-US" dirty="0"/>
              <a:t>Wireless </a:t>
            </a:r>
          </a:p>
          <a:p>
            <a:pPr algn="ctr"/>
            <a:r>
              <a:rPr lang="en-US" dirty="0" smtClean="0"/>
              <a:t>subscribers</a:t>
            </a:r>
            <a:endParaRPr lang="en-US" baseline="30000" dirty="0"/>
          </a:p>
        </p:txBody>
      </p:sp>
      <p:sp>
        <p:nvSpPr>
          <p:cNvPr id="12" name="Text Box 11"/>
          <p:cNvSpPr txBox="1">
            <a:spLocks noChangeArrowheads="1"/>
          </p:cNvSpPr>
          <p:nvPr/>
        </p:nvSpPr>
        <p:spPr bwMode="auto">
          <a:xfrm>
            <a:off x="5562600" y="3537707"/>
            <a:ext cx="2484437" cy="769441"/>
          </a:xfrm>
          <a:prstGeom prst="rect">
            <a:avLst/>
          </a:prstGeom>
          <a:noFill/>
          <a:ln w="9525">
            <a:noFill/>
            <a:miter lim="800000"/>
            <a:headEnd/>
            <a:tailEnd/>
          </a:ln>
        </p:spPr>
        <p:txBody>
          <a:bodyPr>
            <a:spAutoFit/>
          </a:bodyPr>
          <a:lstStyle/>
          <a:p>
            <a:pPr algn="ctr">
              <a:spcBef>
                <a:spcPts val="0"/>
              </a:spcBef>
            </a:pPr>
            <a:r>
              <a:rPr lang="en-US" sz="2200" dirty="0" smtClean="0"/>
              <a:t>8.5M</a:t>
            </a:r>
          </a:p>
          <a:p>
            <a:pPr algn="ctr">
              <a:spcBef>
                <a:spcPts val="0"/>
              </a:spcBef>
            </a:pPr>
            <a:r>
              <a:rPr lang="en-US" sz="2200" dirty="0" smtClean="0"/>
              <a:t> </a:t>
            </a:r>
            <a:r>
              <a:rPr lang="en-US" sz="2200" dirty="0"/>
              <a:t>total</a:t>
            </a:r>
          </a:p>
        </p:txBody>
      </p:sp>
      <p:sp>
        <p:nvSpPr>
          <p:cNvPr id="13" name="Text Box 14"/>
          <p:cNvSpPr txBox="1">
            <a:spLocks noChangeArrowheads="1"/>
          </p:cNvSpPr>
          <p:nvPr/>
        </p:nvSpPr>
        <p:spPr bwMode="auto">
          <a:xfrm>
            <a:off x="7791450" y="2311066"/>
            <a:ext cx="1123950" cy="769441"/>
          </a:xfrm>
          <a:prstGeom prst="rect">
            <a:avLst/>
          </a:prstGeom>
          <a:noFill/>
          <a:ln w="9525">
            <a:noFill/>
            <a:miter lim="800000"/>
            <a:headEnd/>
            <a:tailEnd/>
          </a:ln>
        </p:spPr>
        <p:txBody>
          <a:bodyPr>
            <a:spAutoFit/>
          </a:bodyPr>
          <a:lstStyle/>
          <a:p>
            <a:pPr algn="ctr">
              <a:spcBef>
                <a:spcPts val="0"/>
              </a:spcBef>
            </a:pPr>
            <a:r>
              <a:rPr lang="en-US" sz="2200" dirty="0" smtClean="0"/>
              <a:t>1.0M</a:t>
            </a:r>
          </a:p>
          <a:p>
            <a:pPr algn="ctr">
              <a:spcBef>
                <a:spcPts val="0"/>
              </a:spcBef>
            </a:pPr>
            <a:r>
              <a:rPr lang="en-US" sz="2200" dirty="0" smtClean="0"/>
              <a:t>prepaid</a:t>
            </a:r>
            <a:endParaRPr lang="en-US" sz="2200" dirty="0"/>
          </a:p>
        </p:txBody>
      </p:sp>
      <p:grpSp>
        <p:nvGrpSpPr>
          <p:cNvPr id="14" name="Group 13"/>
          <p:cNvGrpSpPr/>
          <p:nvPr/>
        </p:nvGrpSpPr>
        <p:grpSpPr>
          <a:xfrm>
            <a:off x="5276850" y="2394707"/>
            <a:ext cx="2943225" cy="3051175"/>
            <a:chOff x="5514975" y="2054225"/>
            <a:chExt cx="2638425" cy="2759075"/>
          </a:xfrm>
        </p:grpSpPr>
        <p:sp>
          <p:nvSpPr>
            <p:cNvPr id="15" name="Freeform 8"/>
            <p:cNvSpPr>
              <a:spLocks/>
            </p:cNvSpPr>
            <p:nvPr/>
          </p:nvSpPr>
          <p:spPr bwMode="auto">
            <a:xfrm>
              <a:off x="5514975" y="2054225"/>
              <a:ext cx="2638425" cy="2759075"/>
            </a:xfrm>
            <a:custGeom>
              <a:avLst/>
              <a:gdLst/>
              <a:ahLst/>
              <a:cxnLst>
                <a:cxn ang="0">
                  <a:pos x="2978" y="358"/>
                </a:cxn>
                <a:cxn ang="0">
                  <a:pos x="360" y="1668"/>
                </a:cxn>
                <a:cxn ang="0">
                  <a:pos x="1675" y="4277"/>
                </a:cxn>
                <a:cxn ang="0">
                  <a:pos x="4293" y="2967"/>
                </a:cxn>
                <a:cxn ang="0">
                  <a:pos x="4336" y="1816"/>
                </a:cxn>
                <a:cxn ang="0">
                  <a:pos x="3331" y="2067"/>
                </a:cxn>
                <a:cxn ang="0">
                  <a:pos x="2579" y="3314"/>
                </a:cxn>
                <a:cxn ang="0">
                  <a:pos x="1322" y="2568"/>
                </a:cxn>
                <a:cxn ang="0">
                  <a:pos x="2074" y="1320"/>
                </a:cxn>
                <a:cxn ang="0">
                  <a:pos x="2651" y="1341"/>
                </a:cxn>
                <a:cxn ang="0">
                  <a:pos x="2978" y="358"/>
                </a:cxn>
              </a:cxnLst>
              <a:rect l="0" t="0" r="r" b="b"/>
              <a:pathLst>
                <a:path w="4432" h="4635">
                  <a:moveTo>
                    <a:pt x="2978" y="358"/>
                  </a:moveTo>
                  <a:cubicBezTo>
                    <a:pt x="1892" y="0"/>
                    <a:pt x="720" y="586"/>
                    <a:pt x="360" y="1668"/>
                  </a:cubicBezTo>
                  <a:cubicBezTo>
                    <a:pt x="0" y="2750"/>
                    <a:pt x="588" y="3918"/>
                    <a:pt x="1675" y="4277"/>
                  </a:cubicBezTo>
                  <a:cubicBezTo>
                    <a:pt x="2761" y="4635"/>
                    <a:pt x="3933" y="4049"/>
                    <a:pt x="4293" y="2967"/>
                  </a:cubicBezTo>
                  <a:cubicBezTo>
                    <a:pt x="4417" y="2595"/>
                    <a:pt x="4432" y="2196"/>
                    <a:pt x="4336" y="1816"/>
                  </a:cubicBezTo>
                  <a:lnTo>
                    <a:pt x="3331" y="2067"/>
                  </a:lnTo>
                  <a:cubicBezTo>
                    <a:pt x="3471" y="2618"/>
                    <a:pt x="3134" y="3176"/>
                    <a:pt x="2579" y="3314"/>
                  </a:cubicBezTo>
                  <a:cubicBezTo>
                    <a:pt x="2024" y="3453"/>
                    <a:pt x="1461" y="3119"/>
                    <a:pt x="1322" y="2568"/>
                  </a:cubicBezTo>
                  <a:cubicBezTo>
                    <a:pt x="1182" y="2017"/>
                    <a:pt x="1519" y="1459"/>
                    <a:pt x="2074" y="1320"/>
                  </a:cubicBezTo>
                  <a:cubicBezTo>
                    <a:pt x="2264" y="1273"/>
                    <a:pt x="2465" y="1280"/>
                    <a:pt x="2651" y="1341"/>
                  </a:cubicBezTo>
                  <a:lnTo>
                    <a:pt x="2978" y="358"/>
                  </a:lnTo>
                  <a:close/>
                </a:path>
              </a:pathLst>
            </a:custGeom>
            <a:gradFill rotWithShape="0">
              <a:gsLst>
                <a:gs pos="0">
                  <a:schemeClr val="tx2"/>
                </a:gs>
                <a:gs pos="100000">
                  <a:schemeClr val="tx2">
                    <a:gamma/>
                    <a:shade val="84314"/>
                    <a:invGamma/>
                  </a:schemeClr>
                </a:gs>
              </a:gsLst>
              <a:lin ang="5400000" scaled="1"/>
            </a:gradFill>
            <a:ln w="9525" cap="flat" cmpd="sng">
              <a:noFill/>
              <a:prstDash val="solid"/>
              <a:round/>
              <a:headEnd/>
              <a:tailEnd/>
            </a:ln>
            <a:effectLst>
              <a:outerShdw algn="ctr" rotWithShape="0">
                <a:srgbClr val="808080">
                  <a:alpha val="47000"/>
                </a:srgbClr>
              </a:outerShdw>
            </a:effectLst>
          </p:spPr>
          <p:txBody>
            <a:bodyPr lIns="600045" tIns="0" rIns="0" bIns="0" anchor="ctr"/>
            <a:lstStyle/>
            <a:p>
              <a:pPr>
                <a:defRPr/>
              </a:pPr>
              <a:endParaRPr lang="en-CA" dirty="0">
                <a:ea typeface="MS PGothic"/>
              </a:endParaRPr>
            </a:p>
          </p:txBody>
        </p:sp>
        <p:sp>
          <p:nvSpPr>
            <p:cNvPr id="16" name="Freeform 9"/>
            <p:cNvSpPr>
              <a:spLocks/>
            </p:cNvSpPr>
            <p:nvPr/>
          </p:nvSpPr>
          <p:spPr bwMode="auto">
            <a:xfrm>
              <a:off x="7092950" y="2266950"/>
              <a:ext cx="1003300" cy="1017588"/>
            </a:xfrm>
            <a:custGeom>
              <a:avLst/>
              <a:gdLst/>
              <a:ahLst/>
              <a:cxnLst>
                <a:cxn ang="0">
                  <a:pos x="1685" y="1458"/>
                </a:cxn>
                <a:cxn ang="0">
                  <a:pos x="327" y="0"/>
                </a:cxn>
                <a:cxn ang="0">
                  <a:pos x="0" y="983"/>
                </a:cxn>
                <a:cxn ang="0">
                  <a:pos x="680" y="1709"/>
                </a:cxn>
                <a:cxn ang="0">
                  <a:pos x="1685" y="1458"/>
                </a:cxn>
              </a:cxnLst>
              <a:rect l="0" t="0" r="r" b="b"/>
              <a:pathLst>
                <a:path w="1685" h="1709">
                  <a:moveTo>
                    <a:pt x="1685" y="1458"/>
                  </a:moveTo>
                  <a:cubicBezTo>
                    <a:pt x="1513" y="773"/>
                    <a:pt x="1001" y="223"/>
                    <a:pt x="327" y="0"/>
                  </a:cubicBezTo>
                  <a:lnTo>
                    <a:pt x="0" y="983"/>
                  </a:lnTo>
                  <a:cubicBezTo>
                    <a:pt x="337" y="1094"/>
                    <a:pt x="594" y="1367"/>
                    <a:pt x="680" y="1709"/>
                  </a:cubicBezTo>
                  <a:lnTo>
                    <a:pt x="1685" y="1458"/>
                  </a:lnTo>
                  <a:close/>
                </a:path>
              </a:pathLst>
            </a:custGeom>
            <a:solidFill>
              <a:srgbClr val="280069"/>
            </a:solidFill>
            <a:ln w="9525" algn="ctr">
              <a:noFill/>
              <a:miter lim="800000"/>
              <a:headEnd/>
              <a:tailEnd/>
            </a:ln>
            <a:effectLst>
              <a:outerShdw algn="ctr" rotWithShape="0">
                <a:srgbClr val="808080">
                  <a:alpha val="47000"/>
                </a:srgbClr>
              </a:outerShdw>
            </a:effectLst>
          </p:spPr>
          <p:txBody>
            <a:bodyPr lIns="600045" tIns="0" rIns="0" bIns="0" anchor="ctr"/>
            <a:lstStyle/>
            <a:p>
              <a:pPr algn="l">
                <a:defRPr/>
              </a:pPr>
              <a:endParaRPr lang="en-CA" b="1" dirty="0">
                <a:ea typeface="MS PGothic"/>
              </a:endParaRPr>
            </a:p>
          </p:txBody>
        </p:sp>
      </p:grpSp>
      <p:sp>
        <p:nvSpPr>
          <p:cNvPr id="17" name="Text Box 13"/>
          <p:cNvSpPr txBox="1">
            <a:spLocks noChangeArrowheads="1"/>
          </p:cNvSpPr>
          <p:nvPr/>
        </p:nvSpPr>
        <p:spPr bwMode="auto">
          <a:xfrm>
            <a:off x="5653087" y="4528307"/>
            <a:ext cx="1357313" cy="461665"/>
          </a:xfrm>
          <a:prstGeom prst="rect">
            <a:avLst/>
          </a:prstGeom>
          <a:noFill/>
          <a:ln w="9525">
            <a:noFill/>
            <a:miter lim="800000"/>
            <a:headEnd/>
            <a:tailEnd/>
          </a:ln>
        </p:spPr>
        <p:txBody>
          <a:bodyPr wrap="square">
            <a:spAutoFit/>
          </a:bodyPr>
          <a:lstStyle/>
          <a:p>
            <a:pPr algn="ctr">
              <a:spcBef>
                <a:spcPct val="50000"/>
              </a:spcBef>
            </a:pPr>
            <a:r>
              <a:rPr lang="en-US" dirty="0" smtClean="0">
                <a:solidFill>
                  <a:schemeClr val="bg1"/>
                </a:solidFill>
              </a:rPr>
              <a:t>88%</a:t>
            </a:r>
            <a:endParaRPr lang="en-US" dirty="0">
              <a:solidFill>
                <a:schemeClr val="bg1"/>
              </a:solidFill>
            </a:endParaRPr>
          </a:p>
        </p:txBody>
      </p:sp>
      <p:sp>
        <p:nvSpPr>
          <p:cNvPr id="18" name="Text Box 13"/>
          <p:cNvSpPr txBox="1">
            <a:spLocks noChangeArrowheads="1"/>
          </p:cNvSpPr>
          <p:nvPr/>
        </p:nvSpPr>
        <p:spPr bwMode="auto">
          <a:xfrm>
            <a:off x="6948487" y="3004307"/>
            <a:ext cx="1357313" cy="461665"/>
          </a:xfrm>
          <a:prstGeom prst="rect">
            <a:avLst/>
          </a:prstGeom>
          <a:noFill/>
          <a:ln w="9525">
            <a:noFill/>
            <a:miter lim="800000"/>
            <a:headEnd/>
            <a:tailEnd/>
          </a:ln>
        </p:spPr>
        <p:txBody>
          <a:bodyPr wrap="square">
            <a:spAutoFit/>
          </a:bodyPr>
          <a:lstStyle/>
          <a:p>
            <a:pPr algn="ctr">
              <a:spcBef>
                <a:spcPct val="50000"/>
              </a:spcBef>
            </a:pPr>
            <a:r>
              <a:rPr lang="en-US" dirty="0" smtClean="0">
                <a:solidFill>
                  <a:schemeClr val="bg1"/>
                </a:solidFill>
              </a:rPr>
              <a:t>12%</a:t>
            </a:r>
            <a:endParaRPr lang="en-US" dirty="0">
              <a:solidFill>
                <a:schemeClr val="bg1"/>
              </a:solidFill>
            </a:endParaRPr>
          </a:p>
        </p:txBody>
      </p:sp>
      <p:sp>
        <p:nvSpPr>
          <p:cNvPr id="19" name="Text Box 14"/>
          <p:cNvSpPr txBox="1">
            <a:spLocks noChangeArrowheads="1"/>
          </p:cNvSpPr>
          <p:nvPr/>
        </p:nvSpPr>
        <p:spPr bwMode="auto">
          <a:xfrm>
            <a:off x="5113020" y="5097959"/>
            <a:ext cx="1371600" cy="769441"/>
          </a:xfrm>
          <a:prstGeom prst="rect">
            <a:avLst/>
          </a:prstGeom>
          <a:noFill/>
          <a:ln w="9525">
            <a:noFill/>
            <a:miter lim="800000"/>
            <a:headEnd/>
            <a:tailEnd/>
          </a:ln>
        </p:spPr>
        <p:txBody>
          <a:bodyPr wrap="square">
            <a:spAutoFit/>
          </a:bodyPr>
          <a:lstStyle/>
          <a:p>
            <a:pPr algn="ctr">
              <a:spcBef>
                <a:spcPts val="0"/>
              </a:spcBef>
            </a:pPr>
            <a:r>
              <a:rPr lang="en-US" sz="2200" dirty="0" smtClean="0"/>
              <a:t>7.5M</a:t>
            </a:r>
          </a:p>
          <a:p>
            <a:pPr algn="ctr">
              <a:spcBef>
                <a:spcPts val="0"/>
              </a:spcBef>
            </a:pPr>
            <a:r>
              <a:rPr lang="en-US" sz="2200" dirty="0" smtClean="0"/>
              <a:t>postpaid</a:t>
            </a:r>
            <a:endParaRPr lang="en-US" sz="2200" dirty="0"/>
          </a:p>
        </p:txBody>
      </p:sp>
      <p:sp>
        <p:nvSpPr>
          <p:cNvPr id="28" name="Text Box 9"/>
          <p:cNvSpPr txBox="1">
            <a:spLocks noChangeArrowheads="1"/>
          </p:cNvSpPr>
          <p:nvPr/>
        </p:nvSpPr>
        <p:spPr bwMode="auto">
          <a:xfrm>
            <a:off x="526539" y="5575014"/>
            <a:ext cx="768861" cy="292386"/>
          </a:xfrm>
          <a:prstGeom prst="rect">
            <a:avLst/>
          </a:prstGeom>
          <a:noFill/>
          <a:ln w="9525">
            <a:noFill/>
            <a:miter lim="800000"/>
            <a:headEnd/>
            <a:tailEnd/>
          </a:ln>
        </p:spPr>
        <p:txBody>
          <a:bodyPr wrap="square" lIns="91435" tIns="45718" rIns="91435" bIns="0">
            <a:spAutoFit/>
          </a:bodyPr>
          <a:lstStyle/>
          <a:p>
            <a:pPr algn="l">
              <a:spcBef>
                <a:spcPct val="50000"/>
              </a:spcBef>
            </a:pPr>
            <a:r>
              <a:rPr lang="en-US" sz="1600" dirty="0" smtClean="0"/>
              <a:t>2015</a:t>
            </a:r>
            <a:endParaRPr lang="en-US" sz="1600" baseline="30000" dirty="0"/>
          </a:p>
        </p:txBody>
      </p:sp>
      <p:cxnSp>
        <p:nvCxnSpPr>
          <p:cNvPr id="37" name="Straight Connector 36"/>
          <p:cNvCxnSpPr/>
          <p:nvPr/>
        </p:nvCxnSpPr>
        <p:spPr bwMode="auto">
          <a:xfrm>
            <a:off x="464061" y="5190798"/>
            <a:ext cx="21336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39" name="Rectangle 38"/>
          <p:cNvSpPr/>
          <p:nvPr/>
        </p:nvSpPr>
        <p:spPr bwMode="auto">
          <a:xfrm>
            <a:off x="0" y="6070600"/>
            <a:ext cx="9144000" cy="787400"/>
          </a:xfrm>
          <a:prstGeom prst="rect">
            <a:avLst/>
          </a:prstGeom>
          <a:solidFill>
            <a:srgbClr val="F5F6F7"/>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dirty="0" smtClean="0">
                <a:solidFill>
                  <a:srgbClr val="49166D"/>
                </a:solidFill>
                <a:latin typeface="Helvetica Neue Light"/>
                <a:ea typeface="+mj-ea"/>
                <a:cs typeface="Helvetica Neue Light"/>
              </a:rPr>
              <a:t>Operating momentum continues with strong postpaid adds</a:t>
            </a:r>
            <a:endParaRPr lang="en-US" dirty="0">
              <a:solidFill>
                <a:srgbClr val="49166D"/>
              </a:solidFill>
              <a:latin typeface="Helvetica Neue Light"/>
              <a:ea typeface="+mj-ea"/>
              <a:cs typeface="Helvetica Neue Light"/>
            </a:endParaRPr>
          </a:p>
          <a:p>
            <a:pPr algn="ctr"/>
            <a:r>
              <a:rPr lang="en-US" dirty="0">
                <a:solidFill>
                  <a:srgbClr val="49166D"/>
                </a:solidFill>
                <a:latin typeface="Helvetica Neue Light"/>
                <a:ea typeface="+mj-ea"/>
                <a:cs typeface="Helvetica Neue Light"/>
              </a:rPr>
              <a:t>Industry-leading postpaid churn of </a:t>
            </a:r>
            <a:r>
              <a:rPr lang="en-US" dirty="0" smtClean="0">
                <a:solidFill>
                  <a:srgbClr val="49166D"/>
                </a:solidFill>
                <a:latin typeface="Helvetica Neue Light"/>
                <a:ea typeface="+mj-ea"/>
                <a:cs typeface="Helvetica Neue Light"/>
              </a:rPr>
              <a:t>0.94%</a:t>
            </a:r>
            <a:endParaRPr lang="en-US" dirty="0">
              <a:solidFill>
                <a:srgbClr val="49166D"/>
              </a:solidFill>
              <a:latin typeface="Helvetica Neue Light"/>
              <a:ea typeface="+mj-ea"/>
              <a:cs typeface="Helvetica Neue Light"/>
            </a:endParaRPr>
          </a:p>
        </p:txBody>
      </p:sp>
      <p:sp>
        <p:nvSpPr>
          <p:cNvPr id="35" name="TextBox 1"/>
          <p:cNvSpPr txBox="1"/>
          <p:nvPr/>
        </p:nvSpPr>
        <p:spPr>
          <a:xfrm>
            <a:off x="3291196" y="3733800"/>
            <a:ext cx="692550" cy="44659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spcBef>
                <a:spcPct val="0"/>
              </a:spcBef>
              <a:spcAft>
                <a:spcPct val="0"/>
              </a:spcAft>
            </a:pPr>
            <a:r>
              <a:rPr lang="en-CA" sz="1800" dirty="0" smtClean="0">
                <a:solidFill>
                  <a:srgbClr val="000000"/>
                </a:solidFill>
              </a:rPr>
              <a:t>0.97%</a:t>
            </a:r>
            <a:endParaRPr lang="en-CA" sz="1800" dirty="0">
              <a:solidFill>
                <a:srgbClr val="000000"/>
              </a:solidFill>
            </a:endParaRPr>
          </a:p>
        </p:txBody>
      </p:sp>
      <p:sp>
        <p:nvSpPr>
          <p:cNvPr id="36" name="TextBox 1"/>
          <p:cNvSpPr txBox="1"/>
          <p:nvPr/>
        </p:nvSpPr>
        <p:spPr>
          <a:xfrm>
            <a:off x="4181047" y="3910452"/>
            <a:ext cx="692550" cy="44659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spcBef>
                <a:spcPct val="0"/>
              </a:spcBef>
              <a:spcAft>
                <a:spcPct val="0"/>
              </a:spcAft>
            </a:pPr>
            <a:r>
              <a:rPr lang="en-CA" sz="1800" dirty="0" smtClean="0">
                <a:solidFill>
                  <a:srgbClr val="000000"/>
                </a:solidFill>
              </a:rPr>
              <a:t>0.94%</a:t>
            </a:r>
            <a:endParaRPr lang="en-CA" sz="1800" dirty="0">
              <a:solidFill>
                <a:srgbClr val="000000"/>
              </a:solidFill>
            </a:endParaRPr>
          </a:p>
        </p:txBody>
      </p:sp>
      <p:sp>
        <p:nvSpPr>
          <p:cNvPr id="41" name="Rectangle 102"/>
          <p:cNvSpPr>
            <a:spLocks noChangeArrowheads="1"/>
          </p:cNvSpPr>
          <p:nvPr/>
        </p:nvSpPr>
        <p:spPr bwMode="auto">
          <a:xfrm>
            <a:off x="4229446" y="4243585"/>
            <a:ext cx="504000" cy="943200"/>
          </a:xfrm>
          <a:prstGeom prst="rect">
            <a:avLst/>
          </a:prstGeom>
          <a:solidFill>
            <a:srgbClr val="280069"/>
          </a:solidFill>
          <a:ln w="12700" algn="ctr">
            <a:noFill/>
            <a:miter lim="800000"/>
            <a:headEnd/>
            <a:tailEnd/>
          </a:ln>
        </p:spPr>
        <p:txBody>
          <a:bodyPr lIns="91435" tIns="45718" rIns="91435" bIns="45718"/>
          <a:lstStyle/>
          <a:p>
            <a:endParaRPr lang="en-US" b="1" dirty="0"/>
          </a:p>
        </p:txBody>
      </p:sp>
      <p:sp>
        <p:nvSpPr>
          <p:cNvPr id="42" name="Text Box 9"/>
          <p:cNvSpPr txBox="1">
            <a:spLocks noChangeArrowheads="1"/>
          </p:cNvSpPr>
          <p:nvPr/>
        </p:nvSpPr>
        <p:spPr bwMode="auto">
          <a:xfrm>
            <a:off x="4095239" y="5270214"/>
            <a:ext cx="768861" cy="292386"/>
          </a:xfrm>
          <a:prstGeom prst="rect">
            <a:avLst/>
          </a:prstGeom>
          <a:noFill/>
          <a:ln w="9525">
            <a:noFill/>
            <a:miter lim="800000"/>
            <a:headEnd/>
            <a:tailEnd/>
          </a:ln>
        </p:spPr>
        <p:txBody>
          <a:bodyPr wrap="square" lIns="91435" tIns="45718" rIns="91435" bIns="0">
            <a:spAutoFit/>
          </a:bodyPr>
          <a:lstStyle/>
          <a:p>
            <a:pPr algn="l">
              <a:spcBef>
                <a:spcPct val="50000"/>
              </a:spcBef>
            </a:pPr>
            <a:r>
              <a:rPr lang="en-US" sz="1600" dirty="0" smtClean="0"/>
              <a:t>Q3-16</a:t>
            </a:r>
            <a:endParaRPr lang="en-US" sz="1600" baseline="30000" dirty="0"/>
          </a:p>
        </p:txBody>
      </p:sp>
      <p:sp>
        <p:nvSpPr>
          <p:cNvPr id="44" name="Rectangle 102"/>
          <p:cNvSpPr>
            <a:spLocks noChangeArrowheads="1"/>
          </p:cNvSpPr>
          <p:nvPr/>
        </p:nvSpPr>
        <p:spPr bwMode="auto">
          <a:xfrm>
            <a:off x="3346226" y="4148536"/>
            <a:ext cx="504000" cy="1038250"/>
          </a:xfrm>
          <a:prstGeom prst="rect">
            <a:avLst/>
          </a:prstGeom>
          <a:gradFill rotWithShape="0">
            <a:gsLst>
              <a:gs pos="0">
                <a:schemeClr val="tx2"/>
              </a:gs>
              <a:gs pos="100000">
                <a:schemeClr val="tx2">
                  <a:gamma/>
                  <a:shade val="84314"/>
                  <a:invGamma/>
                </a:schemeClr>
              </a:gs>
            </a:gsLst>
            <a:lin ang="5400000" scaled="1"/>
          </a:gradFill>
          <a:ln w="9525" cap="flat" cmpd="sng">
            <a:noFill/>
            <a:prstDash val="solid"/>
            <a:round/>
            <a:headEnd/>
            <a:tailEnd/>
          </a:ln>
          <a:effectLst>
            <a:outerShdw algn="ctr" rotWithShape="0">
              <a:srgbClr val="808080">
                <a:alpha val="47000"/>
              </a:srgbClr>
            </a:outerShdw>
          </a:effectLst>
        </p:spPr>
        <p:txBody>
          <a:bodyPr lIns="600015" tIns="0" rIns="0" bIns="0" anchor="ctr"/>
          <a:lstStyle/>
          <a:p>
            <a:pPr>
              <a:defRPr/>
            </a:pPr>
            <a:endParaRPr lang="en-US" dirty="0">
              <a:ea typeface="MS PGothic"/>
            </a:endParaRPr>
          </a:p>
        </p:txBody>
      </p:sp>
      <p:sp>
        <p:nvSpPr>
          <p:cNvPr id="46" name="Text Box 9"/>
          <p:cNvSpPr txBox="1">
            <a:spLocks noChangeArrowheads="1"/>
          </p:cNvSpPr>
          <p:nvPr/>
        </p:nvSpPr>
        <p:spPr bwMode="auto">
          <a:xfrm>
            <a:off x="3187700" y="5264994"/>
            <a:ext cx="807720" cy="292386"/>
          </a:xfrm>
          <a:prstGeom prst="rect">
            <a:avLst/>
          </a:prstGeom>
          <a:noFill/>
          <a:ln w="9525">
            <a:noFill/>
            <a:miter lim="800000"/>
            <a:headEnd/>
            <a:tailEnd/>
          </a:ln>
        </p:spPr>
        <p:txBody>
          <a:bodyPr wrap="square" lIns="91435" tIns="45718" rIns="91435" bIns="0">
            <a:spAutoFit/>
          </a:bodyPr>
          <a:lstStyle/>
          <a:p>
            <a:pPr algn="l">
              <a:spcBef>
                <a:spcPct val="50000"/>
              </a:spcBef>
            </a:pPr>
            <a:r>
              <a:rPr lang="en-US" sz="1600" dirty="0" smtClean="0"/>
              <a:t>Q3-15</a:t>
            </a:r>
            <a:endParaRPr lang="en-US" sz="1600" baseline="30000" dirty="0"/>
          </a:p>
        </p:txBody>
      </p:sp>
      <p:cxnSp>
        <p:nvCxnSpPr>
          <p:cNvPr id="47" name="Straight Connector 46"/>
          <p:cNvCxnSpPr/>
          <p:nvPr/>
        </p:nvCxnSpPr>
        <p:spPr bwMode="auto">
          <a:xfrm>
            <a:off x="3279710" y="5190798"/>
            <a:ext cx="15120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48" name="Text Box 7"/>
          <p:cNvSpPr txBox="1">
            <a:spLocks noChangeArrowheads="1"/>
          </p:cNvSpPr>
          <p:nvPr/>
        </p:nvSpPr>
        <p:spPr bwMode="auto">
          <a:xfrm>
            <a:off x="3222888" y="1612825"/>
            <a:ext cx="1730112" cy="830993"/>
          </a:xfrm>
          <a:prstGeom prst="rect">
            <a:avLst/>
          </a:prstGeom>
          <a:noFill/>
          <a:ln w="9525">
            <a:noFill/>
            <a:miter lim="800000"/>
            <a:headEnd/>
            <a:tailEnd/>
          </a:ln>
        </p:spPr>
        <p:txBody>
          <a:bodyPr wrap="square" lIns="91435" tIns="45718" rIns="91435" bIns="45718">
            <a:spAutoFit/>
          </a:bodyPr>
          <a:lstStyle/>
          <a:p>
            <a:pPr algn="ctr"/>
            <a:r>
              <a:rPr lang="en-US" dirty="0" smtClean="0"/>
              <a:t>Postpaid churn rate</a:t>
            </a:r>
          </a:p>
        </p:txBody>
      </p:sp>
      <p:sp>
        <p:nvSpPr>
          <p:cNvPr id="33" name="Rectangle 102"/>
          <p:cNvSpPr>
            <a:spLocks noChangeArrowheads="1"/>
          </p:cNvSpPr>
          <p:nvPr/>
        </p:nvSpPr>
        <p:spPr bwMode="auto">
          <a:xfrm>
            <a:off x="622587" y="3434220"/>
            <a:ext cx="245334" cy="1757785"/>
          </a:xfrm>
          <a:prstGeom prst="rect">
            <a:avLst/>
          </a:prstGeom>
          <a:gradFill rotWithShape="0">
            <a:gsLst>
              <a:gs pos="0">
                <a:schemeClr val="tx2"/>
              </a:gs>
              <a:gs pos="100000">
                <a:schemeClr val="tx2">
                  <a:gamma/>
                  <a:shade val="84314"/>
                  <a:invGamma/>
                </a:schemeClr>
              </a:gs>
            </a:gsLst>
            <a:lin ang="5400000" scaled="1"/>
          </a:gradFill>
          <a:ln w="9525" cap="flat" cmpd="sng">
            <a:noFill/>
            <a:prstDash val="solid"/>
            <a:round/>
            <a:headEnd/>
            <a:tailEnd/>
          </a:ln>
          <a:effectLst>
            <a:outerShdw algn="ctr" rotWithShape="0">
              <a:srgbClr val="808080">
                <a:alpha val="47000"/>
              </a:srgbClr>
            </a:outerShdw>
          </a:effectLst>
        </p:spPr>
        <p:txBody>
          <a:bodyPr lIns="600015" tIns="0" rIns="0" bIns="0" anchor="ctr"/>
          <a:lstStyle/>
          <a:p>
            <a:pPr>
              <a:defRPr/>
            </a:pPr>
            <a:endParaRPr lang="en-US" dirty="0">
              <a:ea typeface="MS PGothic"/>
            </a:endParaRPr>
          </a:p>
        </p:txBody>
      </p:sp>
      <p:sp>
        <p:nvSpPr>
          <p:cNvPr id="34" name="Text Box 47"/>
          <p:cNvSpPr txBox="1">
            <a:spLocks noChangeArrowheads="1"/>
          </p:cNvSpPr>
          <p:nvPr/>
        </p:nvSpPr>
        <p:spPr bwMode="auto">
          <a:xfrm>
            <a:off x="540261" y="3095670"/>
            <a:ext cx="426720" cy="338550"/>
          </a:xfrm>
          <a:prstGeom prst="rect">
            <a:avLst/>
          </a:prstGeom>
          <a:noFill/>
          <a:ln w="9525">
            <a:noFill/>
            <a:miter lim="800000"/>
            <a:headEnd/>
            <a:tailEnd/>
          </a:ln>
        </p:spPr>
        <p:txBody>
          <a:bodyPr wrap="square" lIns="91435" tIns="45718" rIns="91435" bIns="45718">
            <a:spAutoFit/>
          </a:bodyPr>
          <a:lstStyle/>
          <a:p>
            <a:pPr algn="l">
              <a:spcBef>
                <a:spcPct val="50000"/>
              </a:spcBef>
            </a:pPr>
            <a:r>
              <a:rPr lang="en-US" sz="1600" dirty="0" smtClean="0"/>
              <a:t>69</a:t>
            </a:r>
            <a:endParaRPr lang="en-US" sz="1600" dirty="0"/>
          </a:p>
        </p:txBody>
      </p:sp>
      <p:sp>
        <p:nvSpPr>
          <p:cNvPr id="38" name="Text Box 9"/>
          <p:cNvSpPr txBox="1">
            <a:spLocks noChangeArrowheads="1"/>
          </p:cNvSpPr>
          <p:nvPr/>
        </p:nvSpPr>
        <p:spPr bwMode="auto">
          <a:xfrm>
            <a:off x="464061" y="5270214"/>
            <a:ext cx="525780" cy="292386"/>
          </a:xfrm>
          <a:prstGeom prst="rect">
            <a:avLst/>
          </a:prstGeom>
          <a:noFill/>
          <a:ln w="9525">
            <a:noFill/>
            <a:miter lim="800000"/>
            <a:headEnd/>
            <a:tailEnd/>
          </a:ln>
        </p:spPr>
        <p:txBody>
          <a:bodyPr wrap="square" lIns="91435" tIns="45718" rIns="91435" bIns="0">
            <a:spAutoFit/>
          </a:bodyPr>
          <a:lstStyle/>
          <a:p>
            <a:pPr algn="l">
              <a:spcBef>
                <a:spcPct val="50000"/>
              </a:spcBef>
            </a:pPr>
            <a:r>
              <a:rPr lang="en-US" sz="1600" dirty="0" smtClean="0"/>
              <a:t>Q3</a:t>
            </a:r>
            <a:endParaRPr lang="en-US" sz="1600" baseline="30000" dirty="0"/>
          </a:p>
        </p:txBody>
      </p:sp>
      <p:sp>
        <p:nvSpPr>
          <p:cNvPr id="40" name="Rectangle 102"/>
          <p:cNvSpPr>
            <a:spLocks noChangeArrowheads="1"/>
          </p:cNvSpPr>
          <p:nvPr/>
        </p:nvSpPr>
        <p:spPr bwMode="auto">
          <a:xfrm>
            <a:off x="1011207" y="3561600"/>
            <a:ext cx="245334" cy="1620000"/>
          </a:xfrm>
          <a:prstGeom prst="rect">
            <a:avLst/>
          </a:prstGeom>
          <a:gradFill rotWithShape="0">
            <a:gsLst>
              <a:gs pos="0">
                <a:schemeClr val="tx2"/>
              </a:gs>
              <a:gs pos="100000">
                <a:schemeClr val="tx2">
                  <a:gamma/>
                  <a:shade val="84314"/>
                  <a:invGamma/>
                </a:schemeClr>
              </a:gs>
            </a:gsLst>
            <a:lin ang="5400000" scaled="1"/>
          </a:gradFill>
          <a:ln w="9525" cap="flat" cmpd="sng">
            <a:noFill/>
            <a:prstDash val="solid"/>
            <a:round/>
            <a:headEnd/>
            <a:tailEnd/>
          </a:ln>
          <a:effectLst>
            <a:outerShdw algn="ctr" rotWithShape="0">
              <a:srgbClr val="808080">
                <a:alpha val="47000"/>
              </a:srgbClr>
            </a:outerShdw>
          </a:effectLst>
        </p:spPr>
        <p:txBody>
          <a:bodyPr lIns="600015" tIns="0" rIns="0" bIns="0" anchor="ctr"/>
          <a:lstStyle/>
          <a:p>
            <a:pPr>
              <a:defRPr/>
            </a:pPr>
            <a:endParaRPr lang="en-US" dirty="0">
              <a:ea typeface="MS PGothic"/>
            </a:endParaRPr>
          </a:p>
        </p:txBody>
      </p:sp>
      <p:sp>
        <p:nvSpPr>
          <p:cNvPr id="43" name="Text Box 47"/>
          <p:cNvSpPr txBox="1">
            <a:spLocks noChangeArrowheads="1"/>
          </p:cNvSpPr>
          <p:nvPr/>
        </p:nvSpPr>
        <p:spPr bwMode="auto">
          <a:xfrm>
            <a:off x="928881" y="3242850"/>
            <a:ext cx="426720" cy="338550"/>
          </a:xfrm>
          <a:prstGeom prst="rect">
            <a:avLst/>
          </a:prstGeom>
          <a:noFill/>
          <a:ln w="9525">
            <a:noFill/>
            <a:miter lim="800000"/>
            <a:headEnd/>
            <a:tailEnd/>
          </a:ln>
        </p:spPr>
        <p:txBody>
          <a:bodyPr wrap="square" lIns="91435" tIns="45718" rIns="91435" bIns="45718">
            <a:spAutoFit/>
          </a:bodyPr>
          <a:lstStyle/>
          <a:p>
            <a:pPr algn="l">
              <a:spcBef>
                <a:spcPct val="50000"/>
              </a:spcBef>
            </a:pPr>
            <a:r>
              <a:rPr lang="en-US" sz="1600" dirty="0" smtClean="0"/>
              <a:t>62</a:t>
            </a:r>
            <a:endParaRPr lang="en-US" sz="1600" dirty="0"/>
          </a:p>
        </p:txBody>
      </p:sp>
      <p:sp>
        <p:nvSpPr>
          <p:cNvPr id="45" name="Text Box 9"/>
          <p:cNvSpPr txBox="1">
            <a:spLocks noChangeArrowheads="1"/>
          </p:cNvSpPr>
          <p:nvPr/>
        </p:nvSpPr>
        <p:spPr bwMode="auto">
          <a:xfrm>
            <a:off x="852681" y="5270214"/>
            <a:ext cx="525780" cy="292386"/>
          </a:xfrm>
          <a:prstGeom prst="rect">
            <a:avLst/>
          </a:prstGeom>
          <a:noFill/>
          <a:ln w="9525">
            <a:noFill/>
            <a:miter lim="800000"/>
            <a:headEnd/>
            <a:tailEnd/>
          </a:ln>
        </p:spPr>
        <p:txBody>
          <a:bodyPr wrap="square" lIns="91435" tIns="45718" rIns="91435" bIns="0">
            <a:spAutoFit/>
          </a:bodyPr>
          <a:lstStyle/>
          <a:p>
            <a:pPr algn="l">
              <a:spcBef>
                <a:spcPct val="50000"/>
              </a:spcBef>
            </a:pPr>
            <a:r>
              <a:rPr lang="en-US" sz="1600" dirty="0" smtClean="0"/>
              <a:t>Q4</a:t>
            </a:r>
            <a:endParaRPr lang="en-US" sz="1600" baseline="30000" dirty="0"/>
          </a:p>
        </p:txBody>
      </p:sp>
      <p:sp>
        <p:nvSpPr>
          <p:cNvPr id="49" name="Rectangle 102"/>
          <p:cNvSpPr>
            <a:spLocks noChangeArrowheads="1"/>
          </p:cNvSpPr>
          <p:nvPr/>
        </p:nvSpPr>
        <p:spPr bwMode="auto">
          <a:xfrm>
            <a:off x="1498887" y="4821600"/>
            <a:ext cx="245334" cy="360000"/>
          </a:xfrm>
          <a:prstGeom prst="rect">
            <a:avLst/>
          </a:prstGeom>
          <a:gradFill rotWithShape="0">
            <a:gsLst>
              <a:gs pos="0">
                <a:schemeClr val="tx2"/>
              </a:gs>
              <a:gs pos="100000">
                <a:schemeClr val="tx2">
                  <a:gamma/>
                  <a:shade val="84314"/>
                  <a:invGamma/>
                </a:schemeClr>
              </a:gs>
            </a:gsLst>
            <a:lin ang="5400000" scaled="1"/>
          </a:gradFill>
          <a:ln w="9525" cap="flat" cmpd="sng">
            <a:noFill/>
            <a:prstDash val="solid"/>
            <a:round/>
            <a:headEnd/>
            <a:tailEnd/>
          </a:ln>
          <a:effectLst>
            <a:outerShdw algn="ctr" rotWithShape="0">
              <a:srgbClr val="808080">
                <a:alpha val="47000"/>
              </a:srgbClr>
            </a:outerShdw>
          </a:effectLst>
        </p:spPr>
        <p:txBody>
          <a:bodyPr lIns="600015" tIns="0" rIns="0" bIns="0" anchor="ctr"/>
          <a:lstStyle/>
          <a:p>
            <a:pPr>
              <a:defRPr/>
            </a:pPr>
            <a:endParaRPr lang="en-US" dirty="0">
              <a:ea typeface="MS PGothic"/>
            </a:endParaRPr>
          </a:p>
        </p:txBody>
      </p:sp>
      <p:sp>
        <p:nvSpPr>
          <p:cNvPr id="50" name="Text Box 47"/>
          <p:cNvSpPr txBox="1">
            <a:spLocks noChangeArrowheads="1"/>
          </p:cNvSpPr>
          <p:nvPr/>
        </p:nvSpPr>
        <p:spPr bwMode="auto">
          <a:xfrm>
            <a:off x="1485141" y="4462050"/>
            <a:ext cx="426720" cy="338550"/>
          </a:xfrm>
          <a:prstGeom prst="rect">
            <a:avLst/>
          </a:prstGeom>
          <a:noFill/>
          <a:ln w="9525">
            <a:noFill/>
            <a:miter lim="800000"/>
            <a:headEnd/>
            <a:tailEnd/>
          </a:ln>
        </p:spPr>
        <p:txBody>
          <a:bodyPr wrap="square" lIns="91435" tIns="45718" rIns="91435" bIns="45718">
            <a:spAutoFit/>
          </a:bodyPr>
          <a:lstStyle/>
          <a:p>
            <a:pPr algn="l">
              <a:spcBef>
                <a:spcPct val="50000"/>
              </a:spcBef>
            </a:pPr>
            <a:r>
              <a:rPr lang="en-US" sz="1600" dirty="0" smtClean="0"/>
              <a:t>8</a:t>
            </a:r>
            <a:endParaRPr lang="en-US" sz="1600" dirty="0"/>
          </a:p>
        </p:txBody>
      </p:sp>
      <p:sp>
        <p:nvSpPr>
          <p:cNvPr id="51" name="Text Box 9"/>
          <p:cNvSpPr txBox="1">
            <a:spLocks noChangeArrowheads="1"/>
          </p:cNvSpPr>
          <p:nvPr/>
        </p:nvSpPr>
        <p:spPr bwMode="auto">
          <a:xfrm>
            <a:off x="1340361" y="5270214"/>
            <a:ext cx="525780" cy="292386"/>
          </a:xfrm>
          <a:prstGeom prst="rect">
            <a:avLst/>
          </a:prstGeom>
          <a:noFill/>
          <a:ln w="9525">
            <a:noFill/>
            <a:miter lim="800000"/>
            <a:headEnd/>
            <a:tailEnd/>
          </a:ln>
        </p:spPr>
        <p:txBody>
          <a:bodyPr wrap="square" lIns="91435" tIns="45718" rIns="91435" bIns="0">
            <a:spAutoFit/>
          </a:bodyPr>
          <a:lstStyle/>
          <a:p>
            <a:pPr algn="l">
              <a:spcBef>
                <a:spcPct val="50000"/>
              </a:spcBef>
            </a:pPr>
            <a:r>
              <a:rPr lang="en-US" sz="1600" dirty="0" smtClean="0"/>
              <a:t>Q1</a:t>
            </a:r>
            <a:endParaRPr lang="en-US" sz="1600" baseline="30000" dirty="0"/>
          </a:p>
        </p:txBody>
      </p:sp>
      <p:sp>
        <p:nvSpPr>
          <p:cNvPr id="52" name="Rectangle 102"/>
          <p:cNvSpPr>
            <a:spLocks noChangeArrowheads="1"/>
          </p:cNvSpPr>
          <p:nvPr/>
        </p:nvSpPr>
        <p:spPr bwMode="auto">
          <a:xfrm>
            <a:off x="1849407" y="3561600"/>
            <a:ext cx="245334" cy="1620000"/>
          </a:xfrm>
          <a:prstGeom prst="rect">
            <a:avLst/>
          </a:prstGeom>
          <a:gradFill rotWithShape="0">
            <a:gsLst>
              <a:gs pos="0">
                <a:schemeClr val="tx2"/>
              </a:gs>
              <a:gs pos="100000">
                <a:schemeClr val="tx2">
                  <a:gamma/>
                  <a:shade val="84314"/>
                  <a:invGamma/>
                </a:schemeClr>
              </a:gs>
            </a:gsLst>
            <a:lin ang="5400000" scaled="1"/>
          </a:gradFill>
          <a:ln w="9525" cap="flat" cmpd="sng">
            <a:noFill/>
            <a:prstDash val="solid"/>
            <a:round/>
            <a:headEnd/>
            <a:tailEnd/>
          </a:ln>
          <a:effectLst>
            <a:outerShdw algn="ctr" rotWithShape="0">
              <a:srgbClr val="808080">
                <a:alpha val="47000"/>
              </a:srgbClr>
            </a:outerShdw>
          </a:effectLst>
        </p:spPr>
        <p:txBody>
          <a:bodyPr lIns="600015" tIns="0" rIns="0" bIns="0" anchor="ctr"/>
          <a:lstStyle/>
          <a:p>
            <a:endParaRPr lang="en-US" dirty="0">
              <a:ea typeface="MS PGothic"/>
            </a:endParaRPr>
          </a:p>
        </p:txBody>
      </p:sp>
      <p:sp>
        <p:nvSpPr>
          <p:cNvPr id="53" name="Text Box 47"/>
          <p:cNvSpPr txBox="1">
            <a:spLocks noChangeArrowheads="1"/>
          </p:cNvSpPr>
          <p:nvPr/>
        </p:nvSpPr>
        <p:spPr bwMode="auto">
          <a:xfrm>
            <a:off x="1767081" y="3242850"/>
            <a:ext cx="426720" cy="338550"/>
          </a:xfrm>
          <a:prstGeom prst="rect">
            <a:avLst/>
          </a:prstGeom>
          <a:noFill/>
          <a:ln w="9525">
            <a:noFill/>
            <a:miter lim="800000"/>
            <a:headEnd/>
            <a:tailEnd/>
          </a:ln>
        </p:spPr>
        <p:txBody>
          <a:bodyPr wrap="square" lIns="91435" tIns="45718" rIns="91435" bIns="45718">
            <a:spAutoFit/>
          </a:bodyPr>
          <a:lstStyle/>
          <a:p>
            <a:pPr algn="l">
              <a:spcBef>
                <a:spcPct val="50000"/>
              </a:spcBef>
            </a:pPr>
            <a:r>
              <a:rPr lang="en-US" sz="1600" dirty="0" smtClean="0"/>
              <a:t>61</a:t>
            </a:r>
            <a:endParaRPr lang="en-US" sz="1600" dirty="0"/>
          </a:p>
        </p:txBody>
      </p:sp>
      <p:sp>
        <p:nvSpPr>
          <p:cNvPr id="54" name="Text Box 9"/>
          <p:cNvSpPr txBox="1">
            <a:spLocks noChangeArrowheads="1"/>
          </p:cNvSpPr>
          <p:nvPr/>
        </p:nvSpPr>
        <p:spPr bwMode="auto">
          <a:xfrm>
            <a:off x="1767081" y="5270214"/>
            <a:ext cx="525780" cy="292386"/>
          </a:xfrm>
          <a:prstGeom prst="rect">
            <a:avLst/>
          </a:prstGeom>
          <a:noFill/>
          <a:ln w="9525">
            <a:noFill/>
            <a:miter lim="800000"/>
            <a:headEnd/>
            <a:tailEnd/>
          </a:ln>
        </p:spPr>
        <p:txBody>
          <a:bodyPr wrap="square" lIns="91435" tIns="45718" rIns="91435" bIns="0">
            <a:spAutoFit/>
          </a:bodyPr>
          <a:lstStyle/>
          <a:p>
            <a:pPr algn="l">
              <a:spcBef>
                <a:spcPct val="50000"/>
              </a:spcBef>
            </a:pPr>
            <a:r>
              <a:rPr lang="en-US" sz="1600" dirty="0" smtClean="0"/>
              <a:t>Q2</a:t>
            </a:r>
            <a:endParaRPr lang="en-US" sz="1600" baseline="30000" dirty="0"/>
          </a:p>
        </p:txBody>
      </p:sp>
      <p:sp>
        <p:nvSpPr>
          <p:cNvPr id="55" name="Text Box 9"/>
          <p:cNvSpPr txBox="1">
            <a:spLocks noChangeArrowheads="1"/>
          </p:cNvSpPr>
          <p:nvPr/>
        </p:nvSpPr>
        <p:spPr bwMode="auto">
          <a:xfrm>
            <a:off x="1676400" y="5562600"/>
            <a:ext cx="768861" cy="292386"/>
          </a:xfrm>
          <a:prstGeom prst="rect">
            <a:avLst/>
          </a:prstGeom>
          <a:noFill/>
          <a:ln w="9525">
            <a:noFill/>
            <a:miter lim="800000"/>
            <a:headEnd/>
            <a:tailEnd/>
          </a:ln>
        </p:spPr>
        <p:txBody>
          <a:bodyPr wrap="square" lIns="91435" tIns="45718" rIns="91435" bIns="0">
            <a:spAutoFit/>
          </a:bodyPr>
          <a:lstStyle/>
          <a:p>
            <a:pPr algn="l">
              <a:spcBef>
                <a:spcPct val="50000"/>
              </a:spcBef>
            </a:pPr>
            <a:r>
              <a:rPr lang="en-US" sz="1600" dirty="0" smtClean="0"/>
              <a:t>2016</a:t>
            </a:r>
            <a:endParaRPr lang="en-US" sz="1600" baseline="30000" dirty="0"/>
          </a:p>
        </p:txBody>
      </p:sp>
      <p:sp>
        <p:nvSpPr>
          <p:cNvPr id="56" name="Rectangle 102"/>
          <p:cNvSpPr>
            <a:spLocks noChangeArrowheads="1"/>
          </p:cNvSpPr>
          <p:nvPr/>
        </p:nvSpPr>
        <p:spPr bwMode="auto">
          <a:xfrm>
            <a:off x="2276127" y="3095670"/>
            <a:ext cx="245334" cy="2105730"/>
          </a:xfrm>
          <a:prstGeom prst="rect">
            <a:avLst/>
          </a:prstGeom>
          <a:solidFill>
            <a:srgbClr val="280069"/>
          </a:solidFill>
          <a:ln w="12700" algn="ctr">
            <a:noFill/>
            <a:miter lim="800000"/>
            <a:headEnd/>
            <a:tailEnd/>
          </a:ln>
        </p:spPr>
        <p:txBody>
          <a:bodyPr lIns="91435" tIns="45718" rIns="91435" bIns="45718"/>
          <a:lstStyle/>
          <a:p>
            <a:endParaRPr lang="en-US" b="1" dirty="0"/>
          </a:p>
        </p:txBody>
      </p:sp>
      <p:sp>
        <p:nvSpPr>
          <p:cNvPr id="57" name="Text Box 9"/>
          <p:cNvSpPr txBox="1">
            <a:spLocks noChangeArrowheads="1"/>
          </p:cNvSpPr>
          <p:nvPr/>
        </p:nvSpPr>
        <p:spPr bwMode="auto">
          <a:xfrm>
            <a:off x="2148081" y="5270214"/>
            <a:ext cx="525780" cy="292386"/>
          </a:xfrm>
          <a:prstGeom prst="rect">
            <a:avLst/>
          </a:prstGeom>
          <a:noFill/>
          <a:ln w="9525">
            <a:noFill/>
            <a:miter lim="800000"/>
            <a:headEnd/>
            <a:tailEnd/>
          </a:ln>
        </p:spPr>
        <p:txBody>
          <a:bodyPr wrap="square" lIns="91435" tIns="45718" rIns="91435" bIns="0">
            <a:spAutoFit/>
          </a:bodyPr>
          <a:lstStyle/>
          <a:p>
            <a:pPr algn="l">
              <a:spcBef>
                <a:spcPct val="50000"/>
              </a:spcBef>
            </a:pPr>
            <a:r>
              <a:rPr lang="en-US" sz="1600" dirty="0" smtClean="0"/>
              <a:t>Q3</a:t>
            </a:r>
            <a:endParaRPr lang="en-US" sz="1600" baseline="30000" dirty="0"/>
          </a:p>
        </p:txBody>
      </p:sp>
      <p:sp>
        <p:nvSpPr>
          <p:cNvPr id="58" name="Text Box 47"/>
          <p:cNvSpPr txBox="1">
            <a:spLocks noChangeArrowheads="1"/>
          </p:cNvSpPr>
          <p:nvPr/>
        </p:nvSpPr>
        <p:spPr bwMode="auto">
          <a:xfrm>
            <a:off x="2185434" y="2798353"/>
            <a:ext cx="426720" cy="338550"/>
          </a:xfrm>
          <a:prstGeom prst="rect">
            <a:avLst/>
          </a:prstGeom>
          <a:noFill/>
          <a:ln w="9525">
            <a:noFill/>
            <a:miter lim="800000"/>
            <a:headEnd/>
            <a:tailEnd/>
          </a:ln>
        </p:spPr>
        <p:txBody>
          <a:bodyPr wrap="square" lIns="91435" tIns="45718" rIns="91435" bIns="45718">
            <a:spAutoFit/>
          </a:bodyPr>
          <a:lstStyle/>
          <a:p>
            <a:pPr algn="l">
              <a:spcBef>
                <a:spcPct val="50000"/>
              </a:spcBef>
            </a:pPr>
            <a:r>
              <a:rPr lang="en-US" sz="1600" dirty="0" smtClean="0"/>
              <a:t>87</a:t>
            </a:r>
            <a:endParaRPr lang="en-US" sz="1600" dirty="0"/>
          </a:p>
        </p:txBody>
      </p:sp>
    </p:spTree>
    <p:extLst>
      <p:ext uri="{BB962C8B-B14F-4D97-AF65-F5344CB8AC3E}">
        <p14:creationId xmlns:p14="http://schemas.microsoft.com/office/powerpoint/2010/main" val="2201815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4399"/>
          </a:xfrm>
        </p:spPr>
        <p:txBody>
          <a:bodyPr/>
          <a:lstStyle/>
          <a:p>
            <a:r>
              <a:rPr lang="en-CA" dirty="0" smtClean="0"/>
              <a:t>Industry-leading wireless lifetime revenue per sub</a:t>
            </a:r>
            <a:endParaRPr lang="en-CA" dirty="0"/>
          </a:p>
        </p:txBody>
      </p:sp>
      <p:sp>
        <p:nvSpPr>
          <p:cNvPr id="4" name="Slide Number Placeholder 3"/>
          <p:cNvSpPr>
            <a:spLocks noGrp="1"/>
          </p:cNvSpPr>
          <p:nvPr>
            <p:ph type="sldNum" sz="quarter" idx="10"/>
          </p:nvPr>
        </p:nvSpPr>
        <p:spPr/>
        <p:txBody>
          <a:bodyPr/>
          <a:lstStyle/>
          <a:p>
            <a:pPr>
              <a:defRPr/>
            </a:pPr>
            <a:fld id="{A377E423-9511-E543-9F90-06719779F68C}" type="slidenum">
              <a:rPr lang="en-US" smtClean="0"/>
              <a:pPr>
                <a:defRPr/>
              </a:pPr>
              <a:t>5</a:t>
            </a:fld>
            <a:endParaRPr lang="en-US" dirty="0"/>
          </a:p>
        </p:txBody>
      </p:sp>
      <p:sp>
        <p:nvSpPr>
          <p:cNvPr id="5" name="Rectangle 4"/>
          <p:cNvSpPr/>
          <p:nvPr/>
        </p:nvSpPr>
        <p:spPr bwMode="auto">
          <a:xfrm>
            <a:off x="0" y="6070600"/>
            <a:ext cx="9144000" cy="787400"/>
          </a:xfrm>
          <a:prstGeom prst="rect">
            <a:avLst/>
          </a:prstGeom>
          <a:solidFill>
            <a:srgbClr val="F5F6F7"/>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CA" dirty="0" smtClean="0">
                <a:solidFill>
                  <a:srgbClr val="49166D"/>
                </a:solidFill>
                <a:latin typeface="Helvetica Neue Light"/>
                <a:ea typeface="+mj-ea"/>
                <a:cs typeface="Helvetica Neue Light"/>
              </a:rPr>
              <a:t>Continued focus </a:t>
            </a:r>
            <a:r>
              <a:rPr lang="en-CA" dirty="0">
                <a:solidFill>
                  <a:srgbClr val="49166D"/>
                </a:solidFill>
                <a:latin typeface="Helvetica Neue Light"/>
                <a:ea typeface="+mj-ea"/>
                <a:cs typeface="Helvetica Neue Light"/>
              </a:rPr>
              <a:t>on </a:t>
            </a:r>
            <a:r>
              <a:rPr lang="en-CA" dirty="0" smtClean="0">
                <a:solidFill>
                  <a:srgbClr val="49166D"/>
                </a:solidFill>
                <a:latin typeface="Helvetica Neue Light"/>
                <a:ea typeface="+mj-ea"/>
                <a:cs typeface="Helvetica Neue Light"/>
              </a:rPr>
              <a:t>high-quality </a:t>
            </a:r>
            <a:r>
              <a:rPr lang="en-CA" dirty="0">
                <a:solidFill>
                  <a:srgbClr val="49166D"/>
                </a:solidFill>
                <a:latin typeface="Helvetica Neue Light"/>
                <a:ea typeface="+mj-ea"/>
                <a:cs typeface="Helvetica Neue Light"/>
              </a:rPr>
              <a:t>postpaid subscriber </a:t>
            </a:r>
            <a:r>
              <a:rPr lang="en-CA" dirty="0" smtClean="0">
                <a:solidFill>
                  <a:srgbClr val="49166D"/>
                </a:solidFill>
                <a:latin typeface="Helvetica Neue Light"/>
                <a:ea typeface="+mj-ea"/>
                <a:cs typeface="Helvetica Neue Light"/>
              </a:rPr>
              <a:t>growth delivering leading lifetime revenue per subscriber</a:t>
            </a:r>
            <a:endParaRPr lang="en-CA" dirty="0">
              <a:solidFill>
                <a:srgbClr val="49166D"/>
              </a:solidFill>
              <a:latin typeface="Helvetica Neue Light"/>
              <a:ea typeface="+mj-ea"/>
              <a:cs typeface="Helvetica Neue Light"/>
            </a:endParaRPr>
          </a:p>
        </p:txBody>
      </p:sp>
      <p:sp>
        <p:nvSpPr>
          <p:cNvPr id="22" name="Rectangle 43"/>
          <p:cNvSpPr>
            <a:spLocks noChangeArrowheads="1"/>
          </p:cNvSpPr>
          <p:nvPr/>
        </p:nvSpPr>
        <p:spPr bwMode="auto">
          <a:xfrm>
            <a:off x="797256" y="3375409"/>
            <a:ext cx="468000" cy="1774441"/>
          </a:xfrm>
          <a:prstGeom prst="rect">
            <a:avLst/>
          </a:prstGeom>
          <a:gradFill rotWithShape="0">
            <a:gsLst>
              <a:gs pos="0">
                <a:schemeClr val="tx2"/>
              </a:gs>
              <a:gs pos="100000">
                <a:schemeClr val="tx2">
                  <a:gamma/>
                  <a:shade val="84314"/>
                  <a:invGamma/>
                </a:schemeClr>
              </a:gs>
            </a:gsLst>
            <a:lin ang="5400000" scaled="1"/>
          </a:gradFill>
          <a:ln w="9525" algn="ctr">
            <a:noFill/>
            <a:miter lim="800000"/>
            <a:headEnd/>
            <a:tailEnd/>
          </a:ln>
          <a:effectLst>
            <a:outerShdw algn="ctr" rotWithShape="0">
              <a:srgbClr val="808080">
                <a:alpha val="47000"/>
              </a:srgbClr>
            </a:outerShdw>
          </a:effectLst>
        </p:spPr>
        <p:txBody>
          <a:bodyPr lIns="600015" tIns="0" rIns="0" bIns="0" anchor="ctr"/>
          <a:lstStyle/>
          <a:p>
            <a:endParaRPr lang="en-CA" dirty="0">
              <a:ea typeface="MS PGothic"/>
            </a:endParaRPr>
          </a:p>
        </p:txBody>
      </p:sp>
      <p:sp>
        <p:nvSpPr>
          <p:cNvPr id="24" name="Rectangle 71"/>
          <p:cNvSpPr>
            <a:spLocks noChangeArrowheads="1"/>
          </p:cNvSpPr>
          <p:nvPr/>
        </p:nvSpPr>
        <p:spPr bwMode="auto">
          <a:xfrm>
            <a:off x="704499" y="5194012"/>
            <a:ext cx="679674" cy="292388"/>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900" dirty="0" smtClean="0">
                <a:solidFill>
                  <a:srgbClr val="000000"/>
                </a:solidFill>
                <a:cs typeface="Arial" pitchFamily="34" charset="0"/>
              </a:rPr>
              <a:t>Q3-15</a:t>
            </a:r>
            <a:endParaRPr lang="en-US" sz="1900" dirty="0">
              <a:solidFill>
                <a:srgbClr val="000000"/>
              </a:solidFill>
              <a:cs typeface="Arial" pitchFamily="34" charset="0"/>
            </a:endParaRPr>
          </a:p>
        </p:txBody>
      </p:sp>
      <p:sp>
        <p:nvSpPr>
          <p:cNvPr id="27" name="Rectangle 44"/>
          <p:cNvSpPr>
            <a:spLocks noChangeArrowheads="1"/>
          </p:cNvSpPr>
          <p:nvPr/>
        </p:nvSpPr>
        <p:spPr bwMode="auto">
          <a:xfrm>
            <a:off x="1641312" y="3236042"/>
            <a:ext cx="468000" cy="1913808"/>
          </a:xfrm>
          <a:prstGeom prst="rect">
            <a:avLst/>
          </a:prstGeom>
          <a:solidFill>
            <a:srgbClr val="280069"/>
          </a:solidFill>
          <a:ln w="12700" algn="ctr">
            <a:noFill/>
            <a:miter lim="800000"/>
            <a:headEnd/>
            <a:tailEnd/>
          </a:ln>
        </p:spPr>
        <p:txBody>
          <a:bodyPr lIns="91435" tIns="45718" rIns="91435" bIns="45718"/>
          <a:lstStyle/>
          <a:p>
            <a:pPr>
              <a:defRPr/>
            </a:pPr>
            <a:endParaRPr lang="en-US" b="1" dirty="0"/>
          </a:p>
        </p:txBody>
      </p:sp>
      <p:sp>
        <p:nvSpPr>
          <p:cNvPr id="28" name="Rectangle 72"/>
          <p:cNvSpPr>
            <a:spLocks noChangeArrowheads="1"/>
          </p:cNvSpPr>
          <p:nvPr/>
        </p:nvSpPr>
        <p:spPr bwMode="auto">
          <a:xfrm>
            <a:off x="1525605" y="5194012"/>
            <a:ext cx="679674" cy="292388"/>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900" dirty="0" smtClean="0">
                <a:solidFill>
                  <a:srgbClr val="000000"/>
                </a:solidFill>
                <a:cs typeface="Arial" pitchFamily="34" charset="0"/>
              </a:rPr>
              <a:t>Q3-16</a:t>
            </a:r>
            <a:endParaRPr lang="en-US" sz="1900" dirty="0">
              <a:solidFill>
                <a:srgbClr val="000000"/>
              </a:solidFill>
              <a:cs typeface="Arial" pitchFamily="34" charset="0"/>
            </a:endParaRPr>
          </a:p>
        </p:txBody>
      </p:sp>
      <p:cxnSp>
        <p:nvCxnSpPr>
          <p:cNvPr id="30" name="Straight Connector 29"/>
          <p:cNvCxnSpPr/>
          <p:nvPr/>
        </p:nvCxnSpPr>
        <p:spPr bwMode="auto">
          <a:xfrm>
            <a:off x="704499" y="5153212"/>
            <a:ext cx="1459836"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32" name="TextBox 1"/>
          <p:cNvSpPr txBox="1"/>
          <p:nvPr/>
        </p:nvSpPr>
        <p:spPr>
          <a:xfrm>
            <a:off x="1530898" y="2882030"/>
            <a:ext cx="692550" cy="44659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spcBef>
                <a:spcPct val="0"/>
              </a:spcBef>
              <a:spcAft>
                <a:spcPct val="0"/>
              </a:spcAft>
            </a:pPr>
            <a:r>
              <a:rPr lang="en-CA" sz="1800" dirty="0" smtClean="0">
                <a:solidFill>
                  <a:srgbClr val="000000"/>
                </a:solidFill>
              </a:rPr>
              <a:t>$66.67</a:t>
            </a:r>
            <a:endParaRPr lang="en-CA" sz="1800" dirty="0">
              <a:solidFill>
                <a:srgbClr val="000000"/>
              </a:solidFill>
            </a:endParaRPr>
          </a:p>
        </p:txBody>
      </p:sp>
      <p:sp>
        <p:nvSpPr>
          <p:cNvPr id="33" name="TextBox 1"/>
          <p:cNvSpPr txBox="1"/>
          <p:nvPr/>
        </p:nvSpPr>
        <p:spPr>
          <a:xfrm>
            <a:off x="700658" y="3012744"/>
            <a:ext cx="692550" cy="44659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spcBef>
                <a:spcPct val="0"/>
              </a:spcBef>
              <a:spcAft>
                <a:spcPct val="0"/>
              </a:spcAft>
            </a:pPr>
            <a:r>
              <a:rPr lang="en-CA" sz="1800" dirty="0" smtClean="0">
                <a:solidFill>
                  <a:srgbClr val="000000"/>
                </a:solidFill>
              </a:rPr>
              <a:t>$64.22</a:t>
            </a:r>
            <a:endParaRPr lang="en-CA" sz="1800" dirty="0">
              <a:solidFill>
                <a:srgbClr val="000000"/>
              </a:solidFill>
            </a:endParaRPr>
          </a:p>
        </p:txBody>
      </p:sp>
      <p:sp>
        <p:nvSpPr>
          <p:cNvPr id="35" name="TextBox 34"/>
          <p:cNvSpPr txBox="1"/>
          <p:nvPr/>
        </p:nvSpPr>
        <p:spPr>
          <a:xfrm>
            <a:off x="1473162" y="1276064"/>
            <a:ext cx="1574838" cy="492443"/>
          </a:xfrm>
          <a:prstGeom prst="rect">
            <a:avLst/>
          </a:prstGeom>
          <a:noFill/>
        </p:spPr>
        <p:txBody>
          <a:bodyPr wrap="square" rtlCol="0">
            <a:spAutoFit/>
          </a:bodyPr>
          <a:lstStyle/>
          <a:p>
            <a:pPr algn="ctr" eaLnBrk="0" fontAlgn="base" hangingPunct="0">
              <a:spcBef>
                <a:spcPct val="0"/>
              </a:spcBef>
              <a:spcAft>
                <a:spcPct val="0"/>
              </a:spcAft>
            </a:pPr>
            <a:r>
              <a:rPr lang="en-CA" sz="2600" dirty="0" smtClean="0">
                <a:solidFill>
                  <a:srgbClr val="000000"/>
                </a:solidFill>
              </a:rPr>
              <a:t>Blended</a:t>
            </a:r>
            <a:endParaRPr lang="en-CA" sz="2600" baseline="30000" dirty="0">
              <a:solidFill>
                <a:srgbClr val="000000"/>
              </a:solidFill>
            </a:endParaRPr>
          </a:p>
        </p:txBody>
      </p:sp>
      <p:sp>
        <p:nvSpPr>
          <p:cNvPr id="44" name="Rectangle 43"/>
          <p:cNvSpPr/>
          <p:nvPr/>
        </p:nvSpPr>
        <p:spPr>
          <a:xfrm>
            <a:off x="5257800" y="5636568"/>
            <a:ext cx="4391025" cy="230832"/>
          </a:xfrm>
          <a:prstGeom prst="rect">
            <a:avLst/>
          </a:prstGeom>
        </p:spPr>
        <p:txBody>
          <a:bodyPr wrap="square">
            <a:spAutoFit/>
          </a:bodyPr>
          <a:lstStyle/>
          <a:p>
            <a:pPr algn="l"/>
            <a:r>
              <a:rPr lang="en-CA" sz="900" baseline="30000" dirty="0"/>
              <a:t>1</a:t>
            </a:r>
            <a:r>
              <a:rPr lang="en-CA" sz="900" dirty="0"/>
              <a:t> Lifetime revenue derived by dividing ARPU by blended churn rate.</a:t>
            </a:r>
          </a:p>
        </p:txBody>
      </p:sp>
      <p:sp>
        <p:nvSpPr>
          <p:cNvPr id="45" name="Rectangle 43"/>
          <p:cNvSpPr>
            <a:spLocks noChangeArrowheads="1"/>
          </p:cNvSpPr>
          <p:nvPr/>
        </p:nvSpPr>
        <p:spPr bwMode="auto">
          <a:xfrm>
            <a:off x="2612408" y="3882457"/>
            <a:ext cx="468000" cy="1267393"/>
          </a:xfrm>
          <a:prstGeom prst="rect">
            <a:avLst/>
          </a:prstGeom>
          <a:gradFill rotWithShape="0">
            <a:gsLst>
              <a:gs pos="0">
                <a:schemeClr val="tx2"/>
              </a:gs>
              <a:gs pos="100000">
                <a:schemeClr val="tx2">
                  <a:gamma/>
                  <a:shade val="84314"/>
                  <a:invGamma/>
                </a:schemeClr>
              </a:gs>
            </a:gsLst>
            <a:lin ang="5400000" scaled="1"/>
          </a:gradFill>
          <a:ln w="9525" algn="ctr">
            <a:noFill/>
            <a:miter lim="800000"/>
            <a:headEnd/>
            <a:tailEnd/>
          </a:ln>
          <a:effectLst>
            <a:outerShdw algn="ctr" rotWithShape="0">
              <a:srgbClr val="808080">
                <a:alpha val="47000"/>
              </a:srgbClr>
            </a:outerShdw>
          </a:effectLst>
        </p:spPr>
        <p:txBody>
          <a:bodyPr lIns="600015" tIns="0" rIns="0" bIns="0" anchor="ctr"/>
          <a:lstStyle/>
          <a:p>
            <a:endParaRPr lang="en-CA" dirty="0">
              <a:ea typeface="MS PGothic"/>
            </a:endParaRPr>
          </a:p>
        </p:txBody>
      </p:sp>
      <p:sp>
        <p:nvSpPr>
          <p:cNvPr id="46" name="Rectangle 71"/>
          <p:cNvSpPr>
            <a:spLocks noChangeArrowheads="1"/>
          </p:cNvSpPr>
          <p:nvPr/>
        </p:nvSpPr>
        <p:spPr bwMode="auto">
          <a:xfrm>
            <a:off x="2521263" y="5194012"/>
            <a:ext cx="679674" cy="292388"/>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900" dirty="0" smtClean="0">
                <a:solidFill>
                  <a:srgbClr val="000000"/>
                </a:solidFill>
                <a:cs typeface="Arial" pitchFamily="34" charset="0"/>
              </a:rPr>
              <a:t>Q3-15</a:t>
            </a:r>
            <a:endParaRPr lang="en-US" sz="1900" dirty="0">
              <a:solidFill>
                <a:srgbClr val="000000"/>
              </a:solidFill>
              <a:cs typeface="Arial" pitchFamily="34" charset="0"/>
            </a:endParaRPr>
          </a:p>
        </p:txBody>
      </p:sp>
      <p:sp>
        <p:nvSpPr>
          <p:cNvPr id="47" name="Rectangle 44"/>
          <p:cNvSpPr>
            <a:spLocks noChangeArrowheads="1"/>
          </p:cNvSpPr>
          <p:nvPr/>
        </p:nvSpPr>
        <p:spPr bwMode="auto">
          <a:xfrm>
            <a:off x="3471724" y="3983450"/>
            <a:ext cx="468000" cy="1166400"/>
          </a:xfrm>
          <a:prstGeom prst="rect">
            <a:avLst/>
          </a:prstGeom>
          <a:solidFill>
            <a:srgbClr val="280069"/>
          </a:solidFill>
          <a:ln w="12700" algn="ctr">
            <a:noFill/>
            <a:miter lim="800000"/>
            <a:headEnd/>
            <a:tailEnd/>
          </a:ln>
        </p:spPr>
        <p:txBody>
          <a:bodyPr lIns="91435" tIns="45718" rIns="91435" bIns="45718"/>
          <a:lstStyle/>
          <a:p>
            <a:pPr>
              <a:defRPr/>
            </a:pPr>
            <a:endParaRPr lang="en-US" b="1" dirty="0"/>
          </a:p>
        </p:txBody>
      </p:sp>
      <p:sp>
        <p:nvSpPr>
          <p:cNvPr id="48" name="Rectangle 72"/>
          <p:cNvSpPr>
            <a:spLocks noChangeArrowheads="1"/>
          </p:cNvSpPr>
          <p:nvPr/>
        </p:nvSpPr>
        <p:spPr bwMode="auto">
          <a:xfrm>
            <a:off x="3383313" y="5194012"/>
            <a:ext cx="679674" cy="292388"/>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900" dirty="0" smtClean="0">
                <a:solidFill>
                  <a:srgbClr val="000000"/>
                </a:solidFill>
                <a:cs typeface="Arial" pitchFamily="34" charset="0"/>
              </a:rPr>
              <a:t>Q3-16</a:t>
            </a:r>
            <a:endParaRPr lang="en-US" sz="1900" dirty="0">
              <a:solidFill>
                <a:srgbClr val="000000"/>
              </a:solidFill>
              <a:cs typeface="Arial" pitchFamily="34" charset="0"/>
            </a:endParaRPr>
          </a:p>
        </p:txBody>
      </p:sp>
      <p:cxnSp>
        <p:nvCxnSpPr>
          <p:cNvPr id="49" name="Straight Connector 48"/>
          <p:cNvCxnSpPr/>
          <p:nvPr/>
        </p:nvCxnSpPr>
        <p:spPr bwMode="auto">
          <a:xfrm>
            <a:off x="2521263" y="5153212"/>
            <a:ext cx="1459836"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50" name="TextBox 1"/>
          <p:cNvSpPr txBox="1"/>
          <p:nvPr/>
        </p:nvSpPr>
        <p:spPr>
          <a:xfrm>
            <a:off x="3426617" y="3659159"/>
            <a:ext cx="692550" cy="44659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spcBef>
                <a:spcPct val="0"/>
              </a:spcBef>
              <a:spcAft>
                <a:spcPct val="0"/>
              </a:spcAft>
            </a:pPr>
            <a:r>
              <a:rPr lang="en-CA" sz="1800" dirty="0" smtClean="0">
                <a:solidFill>
                  <a:srgbClr val="000000"/>
                </a:solidFill>
              </a:rPr>
              <a:t>1.18%</a:t>
            </a:r>
            <a:endParaRPr lang="en-CA" sz="1800" dirty="0">
              <a:solidFill>
                <a:srgbClr val="000000"/>
              </a:solidFill>
            </a:endParaRPr>
          </a:p>
        </p:txBody>
      </p:sp>
      <p:sp>
        <p:nvSpPr>
          <p:cNvPr id="51" name="TextBox 1"/>
          <p:cNvSpPr txBox="1"/>
          <p:nvPr/>
        </p:nvSpPr>
        <p:spPr>
          <a:xfrm>
            <a:off x="2541518" y="3526666"/>
            <a:ext cx="692550" cy="44659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spcBef>
                <a:spcPct val="0"/>
              </a:spcBef>
              <a:spcAft>
                <a:spcPct val="0"/>
              </a:spcAft>
            </a:pPr>
            <a:r>
              <a:rPr lang="en-CA" sz="1800" dirty="0" smtClean="0">
                <a:solidFill>
                  <a:srgbClr val="000000"/>
                </a:solidFill>
              </a:rPr>
              <a:t>1.28%</a:t>
            </a:r>
            <a:endParaRPr lang="en-CA" sz="1800" dirty="0">
              <a:solidFill>
                <a:srgbClr val="000000"/>
              </a:solidFill>
            </a:endParaRPr>
          </a:p>
        </p:txBody>
      </p:sp>
      <p:sp>
        <p:nvSpPr>
          <p:cNvPr id="52" name="Rectangle 43"/>
          <p:cNvSpPr>
            <a:spLocks noChangeArrowheads="1"/>
          </p:cNvSpPr>
          <p:nvPr/>
        </p:nvSpPr>
        <p:spPr bwMode="auto">
          <a:xfrm>
            <a:off x="6465624" y="3236042"/>
            <a:ext cx="468000" cy="1913808"/>
          </a:xfrm>
          <a:prstGeom prst="rect">
            <a:avLst/>
          </a:prstGeom>
          <a:gradFill rotWithShape="0">
            <a:gsLst>
              <a:gs pos="0">
                <a:schemeClr val="tx2"/>
              </a:gs>
              <a:gs pos="100000">
                <a:schemeClr val="tx2">
                  <a:gamma/>
                  <a:shade val="84314"/>
                  <a:invGamma/>
                </a:schemeClr>
              </a:gs>
            </a:gsLst>
            <a:lin ang="5400000" scaled="1"/>
          </a:gradFill>
          <a:ln w="9525" algn="ctr">
            <a:noFill/>
            <a:miter lim="800000"/>
            <a:headEnd/>
            <a:tailEnd/>
          </a:ln>
          <a:effectLst>
            <a:outerShdw algn="ctr" rotWithShape="0">
              <a:srgbClr val="808080">
                <a:alpha val="47000"/>
              </a:srgbClr>
            </a:outerShdw>
          </a:effectLst>
        </p:spPr>
        <p:txBody>
          <a:bodyPr lIns="600015" tIns="0" rIns="0" bIns="0" anchor="ctr"/>
          <a:lstStyle/>
          <a:p>
            <a:endParaRPr lang="en-CA" dirty="0">
              <a:ea typeface="MS PGothic"/>
            </a:endParaRPr>
          </a:p>
        </p:txBody>
      </p:sp>
      <p:sp>
        <p:nvSpPr>
          <p:cNvPr id="53" name="Rectangle 71"/>
          <p:cNvSpPr>
            <a:spLocks noChangeArrowheads="1"/>
          </p:cNvSpPr>
          <p:nvPr/>
        </p:nvSpPr>
        <p:spPr bwMode="auto">
          <a:xfrm>
            <a:off x="6334832" y="5194012"/>
            <a:ext cx="679674" cy="292388"/>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900" dirty="0" smtClean="0">
                <a:solidFill>
                  <a:srgbClr val="000000"/>
                </a:solidFill>
                <a:cs typeface="Arial" pitchFamily="34" charset="0"/>
              </a:rPr>
              <a:t>Q3-15</a:t>
            </a:r>
            <a:endParaRPr lang="en-US" sz="1900" dirty="0">
              <a:solidFill>
                <a:srgbClr val="000000"/>
              </a:solidFill>
              <a:cs typeface="Arial" pitchFamily="34" charset="0"/>
            </a:endParaRPr>
          </a:p>
        </p:txBody>
      </p:sp>
      <p:sp>
        <p:nvSpPr>
          <p:cNvPr id="54" name="Rectangle 44"/>
          <p:cNvSpPr>
            <a:spLocks noChangeArrowheads="1"/>
          </p:cNvSpPr>
          <p:nvPr/>
        </p:nvSpPr>
        <p:spPr bwMode="auto">
          <a:xfrm>
            <a:off x="7338548" y="2890298"/>
            <a:ext cx="468000" cy="2259552"/>
          </a:xfrm>
          <a:prstGeom prst="rect">
            <a:avLst/>
          </a:prstGeom>
          <a:solidFill>
            <a:srgbClr val="280069"/>
          </a:solidFill>
          <a:ln w="12700" algn="ctr">
            <a:noFill/>
            <a:miter lim="800000"/>
            <a:headEnd/>
            <a:tailEnd/>
          </a:ln>
        </p:spPr>
        <p:txBody>
          <a:bodyPr lIns="91435" tIns="45718" rIns="91435" bIns="45718"/>
          <a:lstStyle/>
          <a:p>
            <a:pPr>
              <a:defRPr/>
            </a:pPr>
            <a:endParaRPr lang="en-US" b="1" dirty="0"/>
          </a:p>
        </p:txBody>
      </p:sp>
      <p:sp>
        <p:nvSpPr>
          <p:cNvPr id="55" name="Rectangle 72"/>
          <p:cNvSpPr>
            <a:spLocks noChangeArrowheads="1"/>
          </p:cNvSpPr>
          <p:nvPr/>
        </p:nvSpPr>
        <p:spPr bwMode="auto">
          <a:xfrm>
            <a:off x="7251474" y="5194012"/>
            <a:ext cx="679674" cy="292388"/>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900" dirty="0" smtClean="0">
                <a:solidFill>
                  <a:srgbClr val="000000"/>
                </a:solidFill>
                <a:cs typeface="Arial" pitchFamily="34" charset="0"/>
              </a:rPr>
              <a:t>Q3-16</a:t>
            </a:r>
            <a:endParaRPr lang="en-US" sz="1900" dirty="0">
              <a:solidFill>
                <a:srgbClr val="000000"/>
              </a:solidFill>
              <a:cs typeface="Arial" pitchFamily="34" charset="0"/>
            </a:endParaRPr>
          </a:p>
        </p:txBody>
      </p:sp>
      <p:cxnSp>
        <p:nvCxnSpPr>
          <p:cNvPr id="56" name="Straight Connector 55"/>
          <p:cNvCxnSpPr/>
          <p:nvPr/>
        </p:nvCxnSpPr>
        <p:spPr bwMode="auto">
          <a:xfrm>
            <a:off x="6389424" y="5153212"/>
            <a:ext cx="1459836"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57" name="TextBox 1"/>
          <p:cNvSpPr txBox="1"/>
          <p:nvPr/>
        </p:nvSpPr>
        <p:spPr>
          <a:xfrm>
            <a:off x="7192368" y="2514600"/>
            <a:ext cx="692550" cy="44659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spcBef>
                <a:spcPct val="0"/>
              </a:spcBef>
              <a:spcAft>
                <a:spcPct val="0"/>
              </a:spcAft>
            </a:pPr>
            <a:r>
              <a:rPr lang="en-CA" sz="1800" dirty="0" smtClean="0">
                <a:solidFill>
                  <a:srgbClr val="000000"/>
                </a:solidFill>
              </a:rPr>
              <a:t>$5,650</a:t>
            </a:r>
            <a:endParaRPr lang="en-CA" sz="1800" dirty="0">
              <a:solidFill>
                <a:srgbClr val="000000"/>
              </a:solidFill>
            </a:endParaRPr>
          </a:p>
        </p:txBody>
      </p:sp>
      <p:sp>
        <p:nvSpPr>
          <p:cNvPr id="58" name="TextBox 1"/>
          <p:cNvSpPr txBox="1"/>
          <p:nvPr/>
        </p:nvSpPr>
        <p:spPr>
          <a:xfrm>
            <a:off x="6325750" y="2892634"/>
            <a:ext cx="692550" cy="44659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spcBef>
                <a:spcPct val="0"/>
              </a:spcBef>
              <a:spcAft>
                <a:spcPct val="0"/>
              </a:spcAft>
            </a:pPr>
            <a:r>
              <a:rPr lang="en-CA" sz="1800" dirty="0" smtClean="0">
                <a:solidFill>
                  <a:srgbClr val="000000"/>
                </a:solidFill>
              </a:rPr>
              <a:t>$5,000</a:t>
            </a:r>
            <a:endParaRPr lang="en-CA" sz="1800" dirty="0">
              <a:solidFill>
                <a:srgbClr val="000000"/>
              </a:solidFill>
            </a:endParaRPr>
          </a:p>
        </p:txBody>
      </p:sp>
      <p:sp>
        <p:nvSpPr>
          <p:cNvPr id="62" name="TextBox 61"/>
          <p:cNvSpPr txBox="1"/>
          <p:nvPr/>
        </p:nvSpPr>
        <p:spPr>
          <a:xfrm>
            <a:off x="2463762" y="1767767"/>
            <a:ext cx="1574838" cy="492443"/>
          </a:xfrm>
          <a:prstGeom prst="rect">
            <a:avLst/>
          </a:prstGeom>
          <a:noFill/>
        </p:spPr>
        <p:txBody>
          <a:bodyPr wrap="square" rtlCol="0">
            <a:spAutoFit/>
          </a:bodyPr>
          <a:lstStyle/>
          <a:p>
            <a:pPr algn="ctr" eaLnBrk="0" fontAlgn="base" hangingPunct="0">
              <a:spcBef>
                <a:spcPct val="0"/>
              </a:spcBef>
              <a:spcAft>
                <a:spcPct val="0"/>
              </a:spcAft>
            </a:pPr>
            <a:r>
              <a:rPr lang="en-CA" sz="2600" dirty="0" smtClean="0">
                <a:solidFill>
                  <a:srgbClr val="000000"/>
                </a:solidFill>
              </a:rPr>
              <a:t>Churn</a:t>
            </a:r>
            <a:endParaRPr lang="en-CA" sz="2600" baseline="30000" dirty="0">
              <a:solidFill>
                <a:srgbClr val="000000"/>
              </a:solidFill>
            </a:endParaRPr>
          </a:p>
        </p:txBody>
      </p:sp>
      <p:sp>
        <p:nvSpPr>
          <p:cNvPr id="63" name="TextBox 62"/>
          <p:cNvSpPr txBox="1"/>
          <p:nvPr/>
        </p:nvSpPr>
        <p:spPr>
          <a:xfrm>
            <a:off x="5551224" y="1325208"/>
            <a:ext cx="3219099" cy="892552"/>
          </a:xfrm>
          <a:prstGeom prst="rect">
            <a:avLst/>
          </a:prstGeom>
          <a:noFill/>
        </p:spPr>
        <p:txBody>
          <a:bodyPr wrap="square" rtlCol="0">
            <a:spAutoFit/>
          </a:bodyPr>
          <a:lstStyle/>
          <a:p>
            <a:pPr algn="ctr" eaLnBrk="0" fontAlgn="base" hangingPunct="0">
              <a:spcBef>
                <a:spcPct val="0"/>
              </a:spcBef>
              <a:spcAft>
                <a:spcPct val="0"/>
              </a:spcAft>
            </a:pPr>
            <a:r>
              <a:rPr lang="en-CA" sz="2600" dirty="0" smtClean="0">
                <a:solidFill>
                  <a:srgbClr val="000000"/>
                </a:solidFill>
              </a:rPr>
              <a:t>Average lifetime revenue</a:t>
            </a:r>
            <a:endParaRPr lang="en-CA" sz="2600" baseline="30000" dirty="0">
              <a:solidFill>
                <a:srgbClr val="000000"/>
              </a:solidFill>
            </a:endParaRPr>
          </a:p>
        </p:txBody>
      </p:sp>
      <p:sp>
        <p:nvSpPr>
          <p:cNvPr id="64" name="TextBox 63"/>
          <p:cNvSpPr txBox="1"/>
          <p:nvPr/>
        </p:nvSpPr>
        <p:spPr>
          <a:xfrm>
            <a:off x="493188" y="1767767"/>
            <a:ext cx="1574838" cy="492443"/>
          </a:xfrm>
          <a:prstGeom prst="rect">
            <a:avLst/>
          </a:prstGeom>
          <a:noFill/>
        </p:spPr>
        <p:txBody>
          <a:bodyPr wrap="square" rtlCol="0">
            <a:spAutoFit/>
          </a:bodyPr>
          <a:lstStyle/>
          <a:p>
            <a:pPr algn="ctr" eaLnBrk="0" fontAlgn="base" hangingPunct="0">
              <a:spcBef>
                <a:spcPct val="0"/>
              </a:spcBef>
              <a:spcAft>
                <a:spcPct val="0"/>
              </a:spcAft>
            </a:pPr>
            <a:r>
              <a:rPr lang="en-CA" sz="2600" dirty="0" smtClean="0">
                <a:solidFill>
                  <a:srgbClr val="000000"/>
                </a:solidFill>
              </a:rPr>
              <a:t>ARPU</a:t>
            </a:r>
            <a:endParaRPr lang="en-CA" sz="2600" baseline="30000" dirty="0">
              <a:solidFill>
                <a:srgbClr val="000000"/>
              </a:solidFill>
            </a:endParaRPr>
          </a:p>
        </p:txBody>
      </p:sp>
    </p:spTree>
    <p:extLst>
      <p:ext uri="{BB962C8B-B14F-4D97-AF65-F5344CB8AC3E}">
        <p14:creationId xmlns:p14="http://schemas.microsoft.com/office/powerpoint/2010/main" val="2859329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4399"/>
          </a:xfrm>
        </p:spPr>
        <p:txBody>
          <a:bodyPr/>
          <a:lstStyle/>
          <a:p>
            <a:r>
              <a:rPr lang="en-CA" dirty="0" smtClean="0"/>
              <a:t>Wireline subscriber trends</a:t>
            </a:r>
            <a:endParaRPr lang="en-CA" dirty="0"/>
          </a:p>
        </p:txBody>
      </p:sp>
      <p:sp>
        <p:nvSpPr>
          <p:cNvPr id="4" name="Slide Number Placeholder 3"/>
          <p:cNvSpPr>
            <a:spLocks noGrp="1"/>
          </p:cNvSpPr>
          <p:nvPr>
            <p:ph type="sldNum" sz="quarter" idx="10"/>
          </p:nvPr>
        </p:nvSpPr>
        <p:spPr/>
        <p:txBody>
          <a:bodyPr/>
          <a:lstStyle/>
          <a:p>
            <a:pPr>
              <a:defRPr/>
            </a:pPr>
            <a:fld id="{A377E423-9511-E543-9F90-06719779F68C}" type="slidenum">
              <a:rPr lang="en-US" smtClean="0"/>
              <a:pPr>
                <a:defRPr/>
              </a:pPr>
              <a:t>6</a:t>
            </a:fld>
            <a:endParaRPr lang="en-US" dirty="0"/>
          </a:p>
        </p:txBody>
      </p:sp>
      <p:sp>
        <p:nvSpPr>
          <p:cNvPr id="5" name="Rectangle 4"/>
          <p:cNvSpPr/>
          <p:nvPr/>
        </p:nvSpPr>
        <p:spPr bwMode="auto">
          <a:xfrm>
            <a:off x="0" y="6070600"/>
            <a:ext cx="9144000" cy="787400"/>
          </a:xfrm>
          <a:prstGeom prst="rect">
            <a:avLst/>
          </a:prstGeom>
          <a:solidFill>
            <a:srgbClr val="F5F6F7"/>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177791" algn="ctr"/>
            <a:r>
              <a:rPr lang="en-CA" dirty="0" smtClean="0">
                <a:solidFill>
                  <a:srgbClr val="49166D"/>
                </a:solidFill>
                <a:latin typeface="Helvetica Neue Light"/>
                <a:ea typeface="+mj-ea"/>
                <a:cs typeface="Helvetica Neue Light"/>
              </a:rPr>
              <a:t>Positive wireline net adds despite heightened </a:t>
            </a:r>
          </a:p>
          <a:p>
            <a:pPr marL="177791" algn="ctr"/>
            <a:r>
              <a:rPr lang="en-CA" dirty="0" smtClean="0">
                <a:solidFill>
                  <a:srgbClr val="49166D"/>
                </a:solidFill>
                <a:latin typeface="Helvetica Neue Light"/>
                <a:ea typeface="+mj-ea"/>
                <a:cs typeface="Helvetica Neue Light"/>
              </a:rPr>
              <a:t>competitive intensity in Western Canada and weak AB economy </a:t>
            </a:r>
            <a:endParaRPr lang="en-CA" dirty="0">
              <a:solidFill>
                <a:srgbClr val="49166D"/>
              </a:solidFill>
              <a:latin typeface="Helvetica Neue Light"/>
              <a:ea typeface="+mj-ea"/>
              <a:cs typeface="Helvetica Neue Light"/>
            </a:endParaRPr>
          </a:p>
        </p:txBody>
      </p:sp>
      <p:sp>
        <p:nvSpPr>
          <p:cNvPr id="17" name="TextBox 39"/>
          <p:cNvSpPr txBox="1">
            <a:spLocks noChangeArrowheads="1"/>
          </p:cNvSpPr>
          <p:nvPr/>
        </p:nvSpPr>
        <p:spPr bwMode="auto">
          <a:xfrm>
            <a:off x="533835" y="3282161"/>
            <a:ext cx="1424781" cy="369332"/>
          </a:xfrm>
          <a:prstGeom prst="rect">
            <a:avLst/>
          </a:prstGeom>
          <a:noFill/>
          <a:ln w="9525">
            <a:noFill/>
            <a:miter lim="800000"/>
            <a:headEnd/>
            <a:tailEnd/>
          </a:ln>
        </p:spPr>
        <p:txBody>
          <a:bodyPr wrap="square">
            <a:spAutoFit/>
          </a:bodyPr>
          <a:lstStyle/>
          <a:p>
            <a:pPr algn="l" eaLnBrk="0" hangingPunct="0"/>
            <a:r>
              <a:rPr lang="en-CA" sz="1800" dirty="0"/>
              <a:t>TELUS </a:t>
            </a:r>
            <a:r>
              <a:rPr lang="en-CA" sz="1800" dirty="0" smtClean="0"/>
              <a:t>TV</a:t>
            </a:r>
            <a:endParaRPr lang="en-CA" sz="1800" dirty="0"/>
          </a:p>
        </p:txBody>
      </p:sp>
      <p:sp>
        <p:nvSpPr>
          <p:cNvPr id="18" name="TextBox 39"/>
          <p:cNvSpPr txBox="1">
            <a:spLocks noChangeArrowheads="1"/>
          </p:cNvSpPr>
          <p:nvPr/>
        </p:nvSpPr>
        <p:spPr bwMode="auto">
          <a:xfrm>
            <a:off x="533836" y="3661573"/>
            <a:ext cx="2113962" cy="369888"/>
          </a:xfrm>
          <a:prstGeom prst="rect">
            <a:avLst/>
          </a:prstGeom>
          <a:noFill/>
          <a:ln w="9525">
            <a:noFill/>
            <a:miter lim="800000"/>
            <a:headEnd/>
            <a:tailEnd/>
          </a:ln>
        </p:spPr>
        <p:txBody>
          <a:bodyPr wrap="square">
            <a:spAutoFit/>
          </a:bodyPr>
          <a:lstStyle/>
          <a:p>
            <a:pPr algn="l" eaLnBrk="0" hangingPunct="0"/>
            <a:r>
              <a:rPr lang="en-CA" sz="1800" dirty="0"/>
              <a:t>Residential </a:t>
            </a:r>
            <a:r>
              <a:rPr lang="en-CA" sz="1800" dirty="0" smtClean="0"/>
              <a:t>NALs </a:t>
            </a:r>
            <a:endParaRPr lang="en-CA" sz="1800" dirty="0"/>
          </a:p>
        </p:txBody>
      </p:sp>
      <p:sp>
        <p:nvSpPr>
          <p:cNvPr id="19" name="TextBox 39"/>
          <p:cNvSpPr txBox="1">
            <a:spLocks noChangeArrowheads="1"/>
          </p:cNvSpPr>
          <p:nvPr/>
        </p:nvSpPr>
        <p:spPr bwMode="auto">
          <a:xfrm>
            <a:off x="533836" y="2939261"/>
            <a:ext cx="2392364" cy="369332"/>
          </a:xfrm>
          <a:prstGeom prst="rect">
            <a:avLst/>
          </a:prstGeom>
          <a:noFill/>
          <a:ln w="9525">
            <a:noFill/>
            <a:miter lim="800000"/>
            <a:headEnd/>
            <a:tailEnd/>
          </a:ln>
        </p:spPr>
        <p:txBody>
          <a:bodyPr wrap="square">
            <a:spAutoFit/>
          </a:bodyPr>
          <a:lstStyle/>
          <a:p>
            <a:pPr algn="l" eaLnBrk="0" hangingPunct="0"/>
            <a:r>
              <a:rPr lang="en-CA" sz="1800" dirty="0"/>
              <a:t>High-speed </a:t>
            </a:r>
            <a:r>
              <a:rPr lang="en-CA" sz="1800" dirty="0" smtClean="0"/>
              <a:t>Internet</a:t>
            </a:r>
            <a:endParaRPr lang="en-CA" sz="1800" dirty="0"/>
          </a:p>
        </p:txBody>
      </p:sp>
      <p:sp>
        <p:nvSpPr>
          <p:cNvPr id="20" name="Rectangle 19"/>
          <p:cNvSpPr/>
          <p:nvPr/>
        </p:nvSpPr>
        <p:spPr bwMode="auto">
          <a:xfrm>
            <a:off x="335399" y="3737773"/>
            <a:ext cx="231775" cy="228600"/>
          </a:xfrm>
          <a:prstGeom prst="rect">
            <a:avLst/>
          </a:prstGeom>
          <a:solidFill>
            <a:schemeClr val="accent2">
              <a:alpha val="65000"/>
            </a:schemeClr>
          </a:solidFill>
          <a:ln w="9525" algn="ctr">
            <a:noFill/>
            <a:miter lim="800000"/>
            <a:headEnd/>
            <a:tailEnd/>
          </a:ln>
          <a:effectLst>
            <a:outerShdw algn="ctr" rotWithShape="0">
              <a:srgbClr val="808080">
                <a:alpha val="47000"/>
              </a:srgbClr>
            </a:outerShdw>
          </a:effectLst>
        </p:spPr>
        <p:txBody>
          <a:bodyPr lIns="600045" tIns="0" rIns="0" bIns="0" anchor="ctr"/>
          <a:lstStyle/>
          <a:p>
            <a:pPr algn="r" eaLnBrk="0" hangingPunct="0">
              <a:defRPr/>
            </a:pPr>
            <a:endParaRPr lang="en-US" b="1" dirty="0">
              <a:ea typeface="MS PGothic"/>
              <a:cs typeface="+mn-cs"/>
            </a:endParaRPr>
          </a:p>
        </p:txBody>
      </p:sp>
      <p:sp>
        <p:nvSpPr>
          <p:cNvPr id="21" name="Rectangle 20"/>
          <p:cNvSpPr/>
          <p:nvPr/>
        </p:nvSpPr>
        <p:spPr bwMode="auto">
          <a:xfrm>
            <a:off x="335399" y="3013873"/>
            <a:ext cx="231775" cy="228600"/>
          </a:xfrm>
          <a:prstGeom prst="rect">
            <a:avLst/>
          </a:prstGeom>
          <a:solidFill>
            <a:srgbClr val="280069"/>
          </a:solidFill>
          <a:ln w="12700" algn="ctr">
            <a:noFill/>
            <a:miter lim="800000"/>
            <a:headEnd/>
            <a:tailEnd/>
          </a:ln>
        </p:spPr>
        <p:txBody>
          <a:bodyPr lIns="91435" tIns="45718" rIns="91435" bIns="45718"/>
          <a:lstStyle/>
          <a:p>
            <a:endParaRPr lang="en-CA" b="1" dirty="0">
              <a:solidFill>
                <a:schemeClr val="bg1"/>
              </a:solidFill>
            </a:endParaRPr>
          </a:p>
          <a:p>
            <a:endParaRPr lang="en-US" b="1" dirty="0">
              <a:solidFill>
                <a:schemeClr val="bg1"/>
              </a:solidFill>
            </a:endParaRPr>
          </a:p>
        </p:txBody>
      </p:sp>
      <p:sp>
        <p:nvSpPr>
          <p:cNvPr id="22" name="Rectangle 21"/>
          <p:cNvSpPr/>
          <p:nvPr/>
        </p:nvSpPr>
        <p:spPr bwMode="auto">
          <a:xfrm>
            <a:off x="335399" y="3356773"/>
            <a:ext cx="231775" cy="228600"/>
          </a:xfrm>
          <a:prstGeom prst="rect">
            <a:avLst/>
          </a:prstGeom>
          <a:gradFill>
            <a:gsLst>
              <a:gs pos="0">
                <a:schemeClr val="tx2"/>
              </a:gs>
              <a:gs pos="100000">
                <a:schemeClr val="tx2">
                  <a:gamma/>
                  <a:shade val="84314"/>
                  <a:invGamma/>
                </a:schemeClr>
              </a:gs>
            </a:gsLst>
            <a:lin ang="5400000" scaled="1"/>
          </a:gradFill>
          <a:ln w="9525" cap="flat" cmpd="sng">
            <a:noFill/>
            <a:prstDash val="solid"/>
            <a:round/>
            <a:headEnd/>
            <a:tailEnd/>
          </a:ln>
          <a:effectLst>
            <a:outerShdw algn="ctr" rotWithShape="0">
              <a:srgbClr val="808080">
                <a:alpha val="47000"/>
              </a:srgbClr>
            </a:outerShdw>
          </a:effectLst>
        </p:spPr>
        <p:txBody>
          <a:bodyPr lIns="600045" tIns="0" rIns="0" bIns="0" anchor="ctr"/>
          <a:lstStyle/>
          <a:p>
            <a:pPr algn="r" eaLnBrk="0" hangingPunct="0">
              <a:defRPr/>
            </a:pPr>
            <a:endParaRPr lang="en-US" sz="1800" dirty="0">
              <a:ea typeface="MS PGothic"/>
              <a:cs typeface="Arial" pitchFamily="34" charset="0"/>
            </a:endParaRPr>
          </a:p>
        </p:txBody>
      </p:sp>
      <p:sp>
        <p:nvSpPr>
          <p:cNvPr id="25" name="Rectangle 77"/>
          <p:cNvSpPr>
            <a:spLocks noChangeArrowheads="1"/>
          </p:cNvSpPr>
          <p:nvPr/>
        </p:nvSpPr>
        <p:spPr bwMode="auto">
          <a:xfrm>
            <a:off x="322067" y="2618784"/>
            <a:ext cx="2293898" cy="307777"/>
          </a:xfrm>
          <a:prstGeom prst="rect">
            <a:avLst/>
          </a:prstGeom>
          <a:noFill/>
          <a:ln w="9525">
            <a:noFill/>
            <a:miter lim="800000"/>
            <a:headEnd/>
            <a:tailEnd/>
          </a:ln>
        </p:spPr>
        <p:txBody>
          <a:bodyPr wrap="none" lIns="0" tIns="0" rIns="0" bIns="0">
            <a:spAutoFit/>
          </a:bodyPr>
          <a:lstStyle/>
          <a:p>
            <a:pPr algn="l" eaLnBrk="0" hangingPunct="0"/>
            <a:r>
              <a:rPr lang="en-CA" sz="2000" dirty="0" smtClean="0"/>
              <a:t>Net additions (000s)</a:t>
            </a:r>
            <a:endParaRPr lang="en-CA" sz="2000" dirty="0"/>
          </a:p>
        </p:txBody>
      </p:sp>
      <p:sp>
        <p:nvSpPr>
          <p:cNvPr id="48" name="Rectangle 77"/>
          <p:cNvSpPr>
            <a:spLocks noChangeArrowheads="1"/>
          </p:cNvSpPr>
          <p:nvPr/>
        </p:nvSpPr>
        <p:spPr bwMode="auto">
          <a:xfrm>
            <a:off x="537697" y="5429370"/>
            <a:ext cx="2510303" cy="307777"/>
          </a:xfrm>
          <a:prstGeom prst="rect">
            <a:avLst/>
          </a:prstGeom>
          <a:noFill/>
          <a:ln w="9525">
            <a:noFill/>
            <a:miter lim="800000"/>
            <a:headEnd/>
            <a:tailEnd/>
          </a:ln>
        </p:spPr>
        <p:txBody>
          <a:bodyPr wrap="none" lIns="0" tIns="0" rIns="0" bIns="0">
            <a:spAutoFit/>
          </a:bodyPr>
          <a:lstStyle/>
          <a:p>
            <a:pPr algn="l" eaLnBrk="0" hangingPunct="0"/>
            <a:r>
              <a:rPr lang="en-CA" sz="2000" dirty="0" smtClean="0"/>
              <a:t>Net wireline additions </a:t>
            </a:r>
            <a:endParaRPr lang="en-CA" sz="2000" dirty="0"/>
          </a:p>
        </p:txBody>
      </p:sp>
      <p:sp>
        <p:nvSpPr>
          <p:cNvPr id="51" name="Rectangle 77"/>
          <p:cNvSpPr>
            <a:spLocks noChangeArrowheads="1"/>
          </p:cNvSpPr>
          <p:nvPr/>
        </p:nvSpPr>
        <p:spPr bwMode="auto">
          <a:xfrm>
            <a:off x="4486366" y="5432485"/>
            <a:ext cx="285335" cy="307777"/>
          </a:xfrm>
          <a:prstGeom prst="rect">
            <a:avLst/>
          </a:prstGeom>
          <a:noFill/>
          <a:ln w="9525">
            <a:noFill/>
            <a:miter lim="800000"/>
            <a:headEnd/>
            <a:tailEnd/>
          </a:ln>
        </p:spPr>
        <p:txBody>
          <a:bodyPr wrap="none" lIns="0" tIns="0" rIns="0" bIns="0">
            <a:spAutoFit/>
          </a:bodyPr>
          <a:lstStyle/>
          <a:p>
            <a:pPr algn="l" eaLnBrk="0" hangingPunct="0"/>
            <a:r>
              <a:rPr lang="en-CA" sz="2000" dirty="0" smtClean="0"/>
              <a:t>25</a:t>
            </a:r>
            <a:endParaRPr lang="en-CA" sz="2000" dirty="0"/>
          </a:p>
        </p:txBody>
      </p:sp>
      <p:sp>
        <p:nvSpPr>
          <p:cNvPr id="52" name="Rectangle 77"/>
          <p:cNvSpPr>
            <a:spLocks noChangeArrowheads="1"/>
          </p:cNvSpPr>
          <p:nvPr/>
        </p:nvSpPr>
        <p:spPr bwMode="auto">
          <a:xfrm>
            <a:off x="4273167" y="4848604"/>
            <a:ext cx="641201" cy="276999"/>
          </a:xfrm>
          <a:prstGeom prst="rect">
            <a:avLst/>
          </a:prstGeom>
          <a:noFill/>
          <a:ln w="9525">
            <a:noFill/>
            <a:miter lim="800000"/>
            <a:headEnd/>
            <a:tailEnd/>
          </a:ln>
        </p:spPr>
        <p:txBody>
          <a:bodyPr wrap="none" lIns="0" tIns="0" rIns="0" bIns="0">
            <a:spAutoFit/>
          </a:bodyPr>
          <a:lstStyle/>
          <a:p>
            <a:pPr algn="l" eaLnBrk="0" hangingPunct="0"/>
            <a:r>
              <a:rPr lang="en-CA" sz="1800" dirty="0" smtClean="0"/>
              <a:t>Q3-15</a:t>
            </a:r>
            <a:endParaRPr lang="en-CA" sz="1800" dirty="0"/>
          </a:p>
        </p:txBody>
      </p:sp>
      <p:sp>
        <p:nvSpPr>
          <p:cNvPr id="53" name="Rectangle 77"/>
          <p:cNvSpPr>
            <a:spLocks noChangeArrowheads="1"/>
          </p:cNvSpPr>
          <p:nvPr/>
        </p:nvSpPr>
        <p:spPr bwMode="auto">
          <a:xfrm>
            <a:off x="5149467" y="4848604"/>
            <a:ext cx="641201" cy="276999"/>
          </a:xfrm>
          <a:prstGeom prst="rect">
            <a:avLst/>
          </a:prstGeom>
          <a:noFill/>
          <a:ln w="9525">
            <a:noFill/>
            <a:miter lim="800000"/>
            <a:headEnd/>
            <a:tailEnd/>
          </a:ln>
        </p:spPr>
        <p:txBody>
          <a:bodyPr wrap="none" lIns="0" tIns="0" rIns="0" bIns="0">
            <a:spAutoFit/>
          </a:bodyPr>
          <a:lstStyle/>
          <a:p>
            <a:pPr algn="l" eaLnBrk="0" hangingPunct="0"/>
            <a:r>
              <a:rPr lang="en-CA" sz="1800" dirty="0" smtClean="0"/>
              <a:t>Q4-15</a:t>
            </a:r>
            <a:endParaRPr lang="en-CA" sz="1800" dirty="0"/>
          </a:p>
        </p:txBody>
      </p:sp>
      <p:sp>
        <p:nvSpPr>
          <p:cNvPr id="54" name="Rectangle 77"/>
          <p:cNvSpPr>
            <a:spLocks noChangeArrowheads="1"/>
          </p:cNvSpPr>
          <p:nvPr/>
        </p:nvSpPr>
        <p:spPr bwMode="auto">
          <a:xfrm>
            <a:off x="5362666" y="5432485"/>
            <a:ext cx="285335" cy="307777"/>
          </a:xfrm>
          <a:prstGeom prst="rect">
            <a:avLst/>
          </a:prstGeom>
          <a:noFill/>
          <a:ln w="9525">
            <a:noFill/>
            <a:miter lim="800000"/>
            <a:headEnd/>
            <a:tailEnd/>
          </a:ln>
        </p:spPr>
        <p:txBody>
          <a:bodyPr wrap="none" lIns="0" tIns="0" rIns="0" bIns="0">
            <a:spAutoFit/>
          </a:bodyPr>
          <a:lstStyle/>
          <a:p>
            <a:pPr algn="l" eaLnBrk="0" hangingPunct="0"/>
            <a:r>
              <a:rPr lang="en-CA" sz="2000" dirty="0" smtClean="0"/>
              <a:t>23</a:t>
            </a:r>
            <a:endParaRPr lang="en-CA" sz="2000" dirty="0"/>
          </a:p>
        </p:txBody>
      </p:sp>
      <p:cxnSp>
        <p:nvCxnSpPr>
          <p:cNvPr id="58" name="Straight Connector 57"/>
          <p:cNvCxnSpPr/>
          <p:nvPr/>
        </p:nvCxnSpPr>
        <p:spPr bwMode="auto">
          <a:xfrm>
            <a:off x="4114800" y="5206862"/>
            <a:ext cx="42672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42" name="Rectangle 77"/>
          <p:cNvSpPr>
            <a:spLocks noChangeArrowheads="1"/>
          </p:cNvSpPr>
          <p:nvPr/>
        </p:nvSpPr>
        <p:spPr bwMode="auto">
          <a:xfrm>
            <a:off x="6007399" y="4848604"/>
            <a:ext cx="641201" cy="276999"/>
          </a:xfrm>
          <a:prstGeom prst="rect">
            <a:avLst/>
          </a:prstGeom>
          <a:noFill/>
          <a:ln w="9525">
            <a:noFill/>
            <a:miter lim="800000"/>
            <a:headEnd/>
            <a:tailEnd/>
          </a:ln>
        </p:spPr>
        <p:txBody>
          <a:bodyPr wrap="none" lIns="0" tIns="0" rIns="0" bIns="0">
            <a:spAutoFit/>
          </a:bodyPr>
          <a:lstStyle/>
          <a:p>
            <a:pPr algn="l" eaLnBrk="0" hangingPunct="0"/>
            <a:r>
              <a:rPr lang="en-CA" sz="1800" dirty="0" smtClean="0"/>
              <a:t>Q1-16</a:t>
            </a:r>
            <a:endParaRPr lang="en-CA" sz="1800" dirty="0"/>
          </a:p>
        </p:txBody>
      </p:sp>
      <p:sp>
        <p:nvSpPr>
          <p:cNvPr id="43" name="Rectangle 77"/>
          <p:cNvSpPr>
            <a:spLocks noChangeArrowheads="1"/>
          </p:cNvSpPr>
          <p:nvPr/>
        </p:nvSpPr>
        <p:spPr bwMode="auto">
          <a:xfrm>
            <a:off x="6220598" y="5432485"/>
            <a:ext cx="312586" cy="307777"/>
          </a:xfrm>
          <a:prstGeom prst="rect">
            <a:avLst/>
          </a:prstGeom>
          <a:noFill/>
          <a:ln w="9525">
            <a:noFill/>
            <a:miter lim="800000"/>
            <a:headEnd/>
            <a:tailEnd/>
          </a:ln>
        </p:spPr>
        <p:txBody>
          <a:bodyPr wrap="none" lIns="0" tIns="0" rIns="0" bIns="0">
            <a:spAutoFit/>
          </a:bodyPr>
          <a:lstStyle/>
          <a:p>
            <a:pPr algn="l" eaLnBrk="0" hangingPunct="0"/>
            <a:r>
              <a:rPr lang="en-CA" sz="2000" dirty="0" smtClean="0"/>
              <a:t>(3)</a:t>
            </a:r>
            <a:endParaRPr lang="en-CA" sz="2000" dirty="0"/>
          </a:p>
        </p:txBody>
      </p:sp>
      <p:sp>
        <p:nvSpPr>
          <p:cNvPr id="33" name="Rectangle 77"/>
          <p:cNvSpPr>
            <a:spLocks noChangeArrowheads="1"/>
          </p:cNvSpPr>
          <p:nvPr/>
        </p:nvSpPr>
        <p:spPr bwMode="auto">
          <a:xfrm>
            <a:off x="5247252" y="1964700"/>
            <a:ext cx="256480" cy="276999"/>
          </a:xfrm>
          <a:prstGeom prst="rect">
            <a:avLst/>
          </a:prstGeom>
          <a:noFill/>
          <a:ln w="9525">
            <a:noFill/>
            <a:miter lim="800000"/>
            <a:headEnd/>
            <a:tailEnd/>
          </a:ln>
        </p:spPr>
        <p:txBody>
          <a:bodyPr wrap="none" lIns="0" tIns="0" rIns="0" bIns="0">
            <a:spAutoFit/>
          </a:bodyPr>
          <a:lstStyle/>
          <a:p>
            <a:pPr algn="l" eaLnBrk="0" hangingPunct="0"/>
            <a:r>
              <a:rPr lang="en-CA" sz="1800" dirty="0" smtClean="0"/>
              <a:t>47</a:t>
            </a:r>
            <a:endParaRPr lang="en-CA" sz="1800" dirty="0"/>
          </a:p>
        </p:txBody>
      </p:sp>
      <p:sp>
        <p:nvSpPr>
          <p:cNvPr id="34" name="Rectangle 77"/>
          <p:cNvSpPr>
            <a:spLocks noChangeArrowheads="1"/>
          </p:cNvSpPr>
          <p:nvPr/>
        </p:nvSpPr>
        <p:spPr bwMode="auto">
          <a:xfrm>
            <a:off x="4409052" y="1924497"/>
            <a:ext cx="256480" cy="276999"/>
          </a:xfrm>
          <a:prstGeom prst="rect">
            <a:avLst/>
          </a:prstGeom>
          <a:noFill/>
          <a:ln w="9525">
            <a:noFill/>
            <a:miter lim="800000"/>
            <a:headEnd/>
            <a:tailEnd/>
          </a:ln>
        </p:spPr>
        <p:txBody>
          <a:bodyPr wrap="none" lIns="0" tIns="0" rIns="0" bIns="0">
            <a:spAutoFit/>
          </a:bodyPr>
          <a:lstStyle/>
          <a:p>
            <a:pPr algn="l" eaLnBrk="0" hangingPunct="0"/>
            <a:r>
              <a:rPr lang="en-CA" sz="1800" dirty="0" smtClean="0"/>
              <a:t>50</a:t>
            </a:r>
            <a:endParaRPr lang="en-CA" sz="1800" dirty="0"/>
          </a:p>
        </p:txBody>
      </p:sp>
      <p:sp>
        <p:nvSpPr>
          <p:cNvPr id="38" name="Rectangle 77"/>
          <p:cNvSpPr>
            <a:spLocks noChangeArrowheads="1"/>
          </p:cNvSpPr>
          <p:nvPr/>
        </p:nvSpPr>
        <p:spPr bwMode="auto">
          <a:xfrm>
            <a:off x="5224217" y="4267200"/>
            <a:ext cx="333425" cy="276999"/>
          </a:xfrm>
          <a:prstGeom prst="rect">
            <a:avLst/>
          </a:prstGeom>
          <a:noFill/>
          <a:ln w="9525">
            <a:noFill/>
            <a:miter lim="800000"/>
            <a:headEnd/>
            <a:tailEnd/>
          </a:ln>
        </p:spPr>
        <p:txBody>
          <a:bodyPr wrap="none" lIns="0" tIns="0" rIns="0" bIns="0">
            <a:spAutoFit/>
          </a:bodyPr>
          <a:lstStyle/>
          <a:p>
            <a:pPr algn="l" eaLnBrk="0" hangingPunct="0"/>
            <a:r>
              <a:rPr lang="en-CA" sz="1800" dirty="0" smtClean="0"/>
              <a:t>-24</a:t>
            </a:r>
            <a:endParaRPr lang="en-CA" sz="1800" dirty="0"/>
          </a:p>
        </p:txBody>
      </p:sp>
      <p:sp>
        <p:nvSpPr>
          <p:cNvPr id="41" name="Rectangle 77"/>
          <p:cNvSpPr>
            <a:spLocks noChangeArrowheads="1"/>
          </p:cNvSpPr>
          <p:nvPr/>
        </p:nvSpPr>
        <p:spPr bwMode="auto">
          <a:xfrm>
            <a:off x="4357392" y="4371201"/>
            <a:ext cx="333425" cy="276999"/>
          </a:xfrm>
          <a:prstGeom prst="rect">
            <a:avLst/>
          </a:prstGeom>
          <a:noFill/>
          <a:ln w="9525">
            <a:noFill/>
            <a:miter lim="800000"/>
            <a:headEnd/>
            <a:tailEnd/>
          </a:ln>
        </p:spPr>
        <p:txBody>
          <a:bodyPr wrap="none" lIns="0" tIns="0" rIns="0" bIns="0">
            <a:spAutoFit/>
          </a:bodyPr>
          <a:lstStyle/>
          <a:p>
            <a:pPr algn="l" eaLnBrk="0" hangingPunct="0"/>
            <a:r>
              <a:rPr lang="en-CA" sz="1800" dirty="0" smtClean="0"/>
              <a:t>-25</a:t>
            </a:r>
            <a:endParaRPr lang="en-CA" sz="1800" dirty="0"/>
          </a:p>
        </p:txBody>
      </p:sp>
      <p:sp>
        <p:nvSpPr>
          <p:cNvPr id="68" name="Rectangle 67"/>
          <p:cNvSpPr>
            <a:spLocks noChangeArrowheads="1"/>
          </p:cNvSpPr>
          <p:nvPr/>
        </p:nvSpPr>
        <p:spPr bwMode="auto">
          <a:xfrm>
            <a:off x="4322052" y="2214124"/>
            <a:ext cx="468000" cy="628673"/>
          </a:xfrm>
          <a:prstGeom prst="rect">
            <a:avLst/>
          </a:prstGeom>
          <a:solidFill>
            <a:srgbClr val="280069"/>
          </a:solidFill>
          <a:ln w="12700" algn="ctr">
            <a:noFill/>
            <a:miter lim="800000"/>
            <a:headEnd/>
            <a:tailEnd/>
          </a:ln>
        </p:spPr>
        <p:txBody>
          <a:bodyPr lIns="91435" tIns="45718" rIns="91435" bIns="45718"/>
          <a:lstStyle/>
          <a:p>
            <a:endParaRPr lang="en-CA" b="1" dirty="0"/>
          </a:p>
        </p:txBody>
      </p:sp>
      <p:sp>
        <p:nvSpPr>
          <p:cNvPr id="69" name="Rectangle 44"/>
          <p:cNvSpPr>
            <a:spLocks noChangeArrowheads="1"/>
          </p:cNvSpPr>
          <p:nvPr/>
        </p:nvSpPr>
        <p:spPr bwMode="auto">
          <a:xfrm>
            <a:off x="4322052" y="2842798"/>
            <a:ext cx="468000" cy="750888"/>
          </a:xfrm>
          <a:prstGeom prst="rect">
            <a:avLst/>
          </a:prstGeom>
          <a:gradFill rotWithShape="0">
            <a:gsLst>
              <a:gs pos="0">
                <a:schemeClr val="tx2"/>
              </a:gs>
              <a:gs pos="100000">
                <a:schemeClr val="tx2">
                  <a:gamma/>
                  <a:shade val="84314"/>
                  <a:invGamma/>
                </a:schemeClr>
              </a:gs>
            </a:gsLst>
            <a:lin ang="5400000" scaled="1"/>
          </a:gradFill>
          <a:ln w="9525" algn="ctr">
            <a:noFill/>
            <a:miter lim="800000"/>
            <a:headEnd/>
            <a:tailEnd/>
          </a:ln>
          <a:effectLst>
            <a:outerShdw algn="ctr" rotWithShape="0">
              <a:srgbClr val="808080">
                <a:alpha val="47000"/>
              </a:srgbClr>
            </a:outerShdw>
          </a:effectLst>
        </p:spPr>
        <p:txBody>
          <a:bodyPr lIns="600015" tIns="0" rIns="0" bIns="0" anchor="ctr"/>
          <a:lstStyle/>
          <a:p>
            <a:endParaRPr lang="en-US" dirty="0">
              <a:ea typeface="MS PGothic"/>
            </a:endParaRPr>
          </a:p>
        </p:txBody>
      </p:sp>
      <p:sp>
        <p:nvSpPr>
          <p:cNvPr id="70" name="Rectangle 44"/>
          <p:cNvSpPr>
            <a:spLocks noChangeArrowheads="1"/>
          </p:cNvSpPr>
          <p:nvPr/>
        </p:nvSpPr>
        <p:spPr bwMode="auto">
          <a:xfrm>
            <a:off x="4322052" y="3586882"/>
            <a:ext cx="468000" cy="680318"/>
          </a:xfrm>
          <a:prstGeom prst="rect">
            <a:avLst/>
          </a:prstGeom>
          <a:solidFill>
            <a:schemeClr val="accent2">
              <a:alpha val="65000"/>
            </a:schemeClr>
          </a:solidFill>
          <a:ln w="9525" algn="ctr">
            <a:noFill/>
            <a:miter lim="800000"/>
            <a:headEnd/>
            <a:tailEnd/>
          </a:ln>
          <a:effectLst>
            <a:outerShdw algn="ctr" rotWithShape="0">
              <a:srgbClr val="808080">
                <a:alpha val="47000"/>
              </a:srgbClr>
            </a:outerShdw>
          </a:effectLst>
        </p:spPr>
        <p:txBody>
          <a:bodyPr lIns="600045" tIns="0" rIns="0" bIns="0" anchor="ctr"/>
          <a:lstStyle/>
          <a:p>
            <a:endParaRPr lang="en-US" b="1" dirty="0">
              <a:ea typeface="MS PGothic"/>
              <a:cs typeface="+mn-cs"/>
            </a:endParaRPr>
          </a:p>
        </p:txBody>
      </p:sp>
      <p:sp>
        <p:nvSpPr>
          <p:cNvPr id="71" name="Rectangle 70"/>
          <p:cNvSpPr>
            <a:spLocks noChangeArrowheads="1"/>
          </p:cNvSpPr>
          <p:nvPr/>
        </p:nvSpPr>
        <p:spPr bwMode="auto">
          <a:xfrm>
            <a:off x="5147017" y="2272099"/>
            <a:ext cx="468000" cy="562158"/>
          </a:xfrm>
          <a:prstGeom prst="rect">
            <a:avLst/>
          </a:prstGeom>
          <a:solidFill>
            <a:srgbClr val="280069"/>
          </a:solidFill>
          <a:ln w="12700" algn="ctr">
            <a:noFill/>
            <a:miter lim="800000"/>
            <a:headEnd/>
            <a:tailEnd/>
          </a:ln>
        </p:spPr>
        <p:txBody>
          <a:bodyPr lIns="91435" tIns="45718" rIns="91435" bIns="45718"/>
          <a:lstStyle/>
          <a:p>
            <a:endParaRPr lang="en-CA" b="1" dirty="0"/>
          </a:p>
        </p:txBody>
      </p:sp>
      <p:sp>
        <p:nvSpPr>
          <p:cNvPr id="72" name="Rectangle 44"/>
          <p:cNvSpPr>
            <a:spLocks noChangeArrowheads="1"/>
          </p:cNvSpPr>
          <p:nvPr/>
        </p:nvSpPr>
        <p:spPr bwMode="auto">
          <a:xfrm>
            <a:off x="5147017" y="2834258"/>
            <a:ext cx="468000" cy="750888"/>
          </a:xfrm>
          <a:prstGeom prst="rect">
            <a:avLst/>
          </a:prstGeom>
          <a:gradFill rotWithShape="0">
            <a:gsLst>
              <a:gs pos="0">
                <a:schemeClr val="tx2"/>
              </a:gs>
              <a:gs pos="100000">
                <a:schemeClr val="tx2">
                  <a:gamma/>
                  <a:shade val="84314"/>
                  <a:invGamma/>
                </a:schemeClr>
              </a:gs>
            </a:gsLst>
            <a:lin ang="5400000" scaled="1"/>
          </a:gradFill>
          <a:ln w="9525" algn="ctr">
            <a:noFill/>
            <a:miter lim="800000"/>
            <a:headEnd/>
            <a:tailEnd/>
          </a:ln>
          <a:effectLst>
            <a:outerShdw algn="ctr" rotWithShape="0">
              <a:srgbClr val="808080">
                <a:alpha val="47000"/>
              </a:srgbClr>
            </a:outerShdw>
          </a:effectLst>
        </p:spPr>
        <p:txBody>
          <a:bodyPr lIns="600015" tIns="0" rIns="0" bIns="0" anchor="ctr"/>
          <a:lstStyle/>
          <a:p>
            <a:endParaRPr lang="en-US" dirty="0">
              <a:ea typeface="MS PGothic"/>
            </a:endParaRPr>
          </a:p>
        </p:txBody>
      </p:sp>
      <p:sp>
        <p:nvSpPr>
          <p:cNvPr id="73" name="Rectangle 44"/>
          <p:cNvSpPr>
            <a:spLocks noChangeArrowheads="1"/>
          </p:cNvSpPr>
          <p:nvPr/>
        </p:nvSpPr>
        <p:spPr bwMode="auto">
          <a:xfrm>
            <a:off x="5147017" y="3578341"/>
            <a:ext cx="468000" cy="640459"/>
          </a:xfrm>
          <a:prstGeom prst="rect">
            <a:avLst/>
          </a:prstGeom>
          <a:solidFill>
            <a:schemeClr val="accent2">
              <a:alpha val="65000"/>
            </a:schemeClr>
          </a:solidFill>
          <a:ln w="9525" algn="ctr">
            <a:noFill/>
            <a:miter lim="800000"/>
            <a:headEnd/>
            <a:tailEnd/>
          </a:ln>
          <a:effectLst>
            <a:outerShdw algn="ctr" rotWithShape="0">
              <a:srgbClr val="808080">
                <a:alpha val="47000"/>
              </a:srgbClr>
            </a:outerShdw>
          </a:effectLst>
        </p:spPr>
        <p:txBody>
          <a:bodyPr lIns="600045" tIns="0" rIns="0" bIns="0" anchor="ctr"/>
          <a:lstStyle/>
          <a:p>
            <a:endParaRPr lang="en-US" b="1" dirty="0">
              <a:ea typeface="MS PGothic"/>
              <a:cs typeface="+mn-cs"/>
            </a:endParaRPr>
          </a:p>
        </p:txBody>
      </p:sp>
      <p:cxnSp>
        <p:nvCxnSpPr>
          <p:cNvPr id="6" name="Straight Connector 5"/>
          <p:cNvCxnSpPr/>
          <p:nvPr/>
        </p:nvCxnSpPr>
        <p:spPr bwMode="auto">
          <a:xfrm flipV="1">
            <a:off x="4114800" y="3581400"/>
            <a:ext cx="4114800" cy="14018"/>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5" name="Rectangle 77"/>
          <p:cNvSpPr>
            <a:spLocks noChangeArrowheads="1"/>
          </p:cNvSpPr>
          <p:nvPr/>
        </p:nvSpPr>
        <p:spPr bwMode="auto">
          <a:xfrm>
            <a:off x="6877200" y="4848604"/>
            <a:ext cx="641201" cy="276999"/>
          </a:xfrm>
          <a:prstGeom prst="rect">
            <a:avLst/>
          </a:prstGeom>
          <a:noFill/>
          <a:ln w="9525">
            <a:noFill/>
            <a:miter lim="800000"/>
            <a:headEnd/>
            <a:tailEnd/>
          </a:ln>
        </p:spPr>
        <p:txBody>
          <a:bodyPr wrap="none" lIns="0" tIns="0" rIns="0" bIns="0">
            <a:spAutoFit/>
          </a:bodyPr>
          <a:lstStyle/>
          <a:p>
            <a:pPr algn="l" eaLnBrk="0" hangingPunct="0"/>
            <a:r>
              <a:rPr lang="en-CA" sz="1800" dirty="0" smtClean="0"/>
              <a:t>Q2-16</a:t>
            </a:r>
            <a:endParaRPr lang="en-CA" sz="1800" dirty="0"/>
          </a:p>
        </p:txBody>
      </p:sp>
      <p:sp>
        <p:nvSpPr>
          <p:cNvPr id="59" name="Rectangle 77"/>
          <p:cNvSpPr>
            <a:spLocks noChangeArrowheads="1"/>
          </p:cNvSpPr>
          <p:nvPr/>
        </p:nvSpPr>
        <p:spPr bwMode="auto">
          <a:xfrm>
            <a:off x="7090399" y="5428489"/>
            <a:ext cx="266291" cy="307777"/>
          </a:xfrm>
          <a:prstGeom prst="rect">
            <a:avLst/>
          </a:prstGeom>
          <a:noFill/>
          <a:ln w="9525">
            <a:noFill/>
            <a:miter lim="800000"/>
            <a:headEnd/>
            <a:tailEnd/>
          </a:ln>
        </p:spPr>
        <p:txBody>
          <a:bodyPr wrap="none" lIns="0" tIns="0" rIns="0" bIns="0">
            <a:spAutoFit/>
          </a:bodyPr>
          <a:lstStyle/>
          <a:p>
            <a:pPr algn="l" eaLnBrk="0" hangingPunct="0"/>
            <a:r>
              <a:rPr lang="en-CA" sz="2000" dirty="0" smtClean="0"/>
              <a:t>11</a:t>
            </a:r>
            <a:endParaRPr lang="en-CA" sz="2000" dirty="0"/>
          </a:p>
        </p:txBody>
      </p:sp>
      <p:sp>
        <p:nvSpPr>
          <p:cNvPr id="60" name="Rectangle 44"/>
          <p:cNvSpPr>
            <a:spLocks noChangeArrowheads="1"/>
          </p:cNvSpPr>
          <p:nvPr/>
        </p:nvSpPr>
        <p:spPr bwMode="auto">
          <a:xfrm>
            <a:off x="6030017" y="3593231"/>
            <a:ext cx="468000" cy="777969"/>
          </a:xfrm>
          <a:prstGeom prst="rect">
            <a:avLst/>
          </a:prstGeom>
          <a:solidFill>
            <a:schemeClr val="accent2">
              <a:alpha val="65000"/>
            </a:schemeClr>
          </a:solidFill>
          <a:ln w="9525" algn="ctr">
            <a:noFill/>
            <a:miter lim="800000"/>
            <a:headEnd/>
            <a:tailEnd/>
          </a:ln>
          <a:effectLst>
            <a:outerShdw algn="ctr" rotWithShape="0">
              <a:srgbClr val="808080">
                <a:alpha val="47000"/>
              </a:srgbClr>
            </a:outerShdw>
          </a:effectLst>
        </p:spPr>
        <p:txBody>
          <a:bodyPr lIns="600045" tIns="0" rIns="0" bIns="0" anchor="ctr"/>
          <a:lstStyle/>
          <a:p>
            <a:endParaRPr lang="en-US" b="1" dirty="0">
              <a:ea typeface="MS PGothic"/>
              <a:cs typeface="+mn-cs"/>
            </a:endParaRPr>
          </a:p>
        </p:txBody>
      </p:sp>
      <p:sp>
        <p:nvSpPr>
          <p:cNvPr id="74" name="Rectangle 73"/>
          <p:cNvSpPr>
            <a:spLocks noChangeArrowheads="1"/>
          </p:cNvSpPr>
          <p:nvPr/>
        </p:nvSpPr>
        <p:spPr bwMode="auto">
          <a:xfrm>
            <a:off x="6030017" y="2956309"/>
            <a:ext cx="468000" cy="306000"/>
          </a:xfrm>
          <a:prstGeom prst="rect">
            <a:avLst/>
          </a:prstGeom>
          <a:solidFill>
            <a:srgbClr val="280069"/>
          </a:solidFill>
          <a:ln w="12700" algn="ctr">
            <a:noFill/>
            <a:miter lim="800000"/>
            <a:headEnd/>
            <a:tailEnd/>
          </a:ln>
        </p:spPr>
        <p:txBody>
          <a:bodyPr lIns="91435" tIns="45718" rIns="91435" bIns="45718"/>
          <a:lstStyle/>
          <a:p>
            <a:endParaRPr lang="en-CA" b="1" dirty="0"/>
          </a:p>
        </p:txBody>
      </p:sp>
      <p:sp>
        <p:nvSpPr>
          <p:cNvPr id="75" name="Rectangle 44"/>
          <p:cNvSpPr>
            <a:spLocks noChangeArrowheads="1"/>
          </p:cNvSpPr>
          <p:nvPr/>
        </p:nvSpPr>
        <p:spPr bwMode="auto">
          <a:xfrm>
            <a:off x="6030017" y="3241246"/>
            <a:ext cx="468000" cy="331200"/>
          </a:xfrm>
          <a:prstGeom prst="rect">
            <a:avLst/>
          </a:prstGeom>
          <a:gradFill rotWithShape="0">
            <a:gsLst>
              <a:gs pos="0">
                <a:schemeClr val="tx2"/>
              </a:gs>
              <a:gs pos="100000">
                <a:schemeClr val="tx2">
                  <a:gamma/>
                  <a:shade val="84314"/>
                  <a:invGamma/>
                </a:schemeClr>
              </a:gs>
            </a:gsLst>
            <a:lin ang="5400000" scaled="1"/>
          </a:gradFill>
          <a:ln w="9525" algn="ctr">
            <a:noFill/>
            <a:miter lim="800000"/>
            <a:headEnd/>
            <a:tailEnd/>
          </a:ln>
          <a:effectLst>
            <a:outerShdw algn="ctr" rotWithShape="0">
              <a:srgbClr val="808080">
                <a:alpha val="47000"/>
              </a:srgbClr>
            </a:outerShdw>
          </a:effectLst>
        </p:spPr>
        <p:txBody>
          <a:bodyPr lIns="600015" tIns="0" rIns="0" bIns="0" anchor="ctr"/>
          <a:lstStyle/>
          <a:p>
            <a:endParaRPr lang="en-US" dirty="0">
              <a:ea typeface="MS PGothic"/>
            </a:endParaRPr>
          </a:p>
        </p:txBody>
      </p:sp>
      <p:sp>
        <p:nvSpPr>
          <p:cNvPr id="76" name="Rectangle 77"/>
          <p:cNvSpPr>
            <a:spLocks noChangeArrowheads="1"/>
          </p:cNvSpPr>
          <p:nvPr/>
        </p:nvSpPr>
        <p:spPr bwMode="auto">
          <a:xfrm>
            <a:off x="6135654" y="2681916"/>
            <a:ext cx="256480" cy="276999"/>
          </a:xfrm>
          <a:prstGeom prst="rect">
            <a:avLst/>
          </a:prstGeom>
          <a:noFill/>
          <a:ln w="9525">
            <a:noFill/>
            <a:miter lim="800000"/>
            <a:headEnd/>
            <a:tailEnd/>
          </a:ln>
        </p:spPr>
        <p:txBody>
          <a:bodyPr wrap="none" lIns="0" tIns="0" rIns="0" bIns="0">
            <a:spAutoFit/>
          </a:bodyPr>
          <a:lstStyle/>
          <a:p>
            <a:pPr algn="l" eaLnBrk="0" hangingPunct="0"/>
            <a:r>
              <a:rPr lang="en-CA" sz="1800" dirty="0" smtClean="0"/>
              <a:t>23</a:t>
            </a:r>
            <a:endParaRPr lang="en-CA" sz="1800" dirty="0"/>
          </a:p>
        </p:txBody>
      </p:sp>
      <p:sp>
        <p:nvSpPr>
          <p:cNvPr id="77" name="Rectangle 77"/>
          <p:cNvSpPr>
            <a:spLocks noChangeArrowheads="1"/>
          </p:cNvSpPr>
          <p:nvPr/>
        </p:nvSpPr>
        <p:spPr bwMode="auto">
          <a:xfrm>
            <a:off x="6088392" y="4343400"/>
            <a:ext cx="333425" cy="276999"/>
          </a:xfrm>
          <a:prstGeom prst="rect">
            <a:avLst/>
          </a:prstGeom>
          <a:noFill/>
          <a:ln w="9525">
            <a:noFill/>
            <a:miter lim="800000"/>
            <a:headEnd/>
            <a:tailEnd/>
          </a:ln>
        </p:spPr>
        <p:txBody>
          <a:bodyPr wrap="none" lIns="0" tIns="0" rIns="0" bIns="0">
            <a:spAutoFit/>
          </a:bodyPr>
          <a:lstStyle/>
          <a:p>
            <a:pPr algn="l" eaLnBrk="0" hangingPunct="0"/>
            <a:r>
              <a:rPr lang="en-CA" sz="1800" dirty="0" smtClean="0"/>
              <a:t>-26</a:t>
            </a:r>
            <a:endParaRPr lang="en-CA" sz="1800" dirty="0"/>
          </a:p>
        </p:txBody>
      </p:sp>
      <p:sp>
        <p:nvSpPr>
          <p:cNvPr id="56" name="Rectangle 44"/>
          <p:cNvSpPr>
            <a:spLocks noChangeArrowheads="1"/>
          </p:cNvSpPr>
          <p:nvPr/>
        </p:nvSpPr>
        <p:spPr bwMode="auto">
          <a:xfrm>
            <a:off x="6879017" y="3591450"/>
            <a:ext cx="468000" cy="519026"/>
          </a:xfrm>
          <a:prstGeom prst="rect">
            <a:avLst/>
          </a:prstGeom>
          <a:solidFill>
            <a:schemeClr val="accent2">
              <a:alpha val="65000"/>
            </a:schemeClr>
          </a:solidFill>
          <a:ln w="9525" algn="ctr">
            <a:noFill/>
            <a:miter lim="800000"/>
            <a:headEnd/>
            <a:tailEnd/>
          </a:ln>
          <a:effectLst>
            <a:outerShdw algn="ctr" rotWithShape="0">
              <a:srgbClr val="808080">
                <a:alpha val="47000"/>
              </a:srgbClr>
            </a:outerShdw>
          </a:effectLst>
        </p:spPr>
        <p:txBody>
          <a:bodyPr lIns="600045" tIns="0" rIns="0" bIns="0" anchor="ctr"/>
          <a:lstStyle/>
          <a:p>
            <a:endParaRPr lang="en-US" b="1" dirty="0">
              <a:ea typeface="MS PGothic"/>
              <a:cs typeface="+mn-cs"/>
            </a:endParaRPr>
          </a:p>
        </p:txBody>
      </p:sp>
      <p:sp>
        <p:nvSpPr>
          <p:cNvPr id="57" name="Rectangle 56"/>
          <p:cNvSpPr>
            <a:spLocks noChangeArrowheads="1"/>
          </p:cNvSpPr>
          <p:nvPr/>
        </p:nvSpPr>
        <p:spPr bwMode="auto">
          <a:xfrm>
            <a:off x="6879017" y="2739231"/>
            <a:ext cx="468000" cy="518121"/>
          </a:xfrm>
          <a:prstGeom prst="rect">
            <a:avLst/>
          </a:prstGeom>
          <a:solidFill>
            <a:srgbClr val="280069"/>
          </a:solidFill>
          <a:ln w="12700" algn="ctr">
            <a:noFill/>
            <a:miter lim="800000"/>
            <a:headEnd/>
            <a:tailEnd/>
          </a:ln>
        </p:spPr>
        <p:txBody>
          <a:bodyPr lIns="91435" tIns="45718" rIns="91435" bIns="45718"/>
          <a:lstStyle/>
          <a:p>
            <a:endParaRPr lang="en-CA" b="1" dirty="0"/>
          </a:p>
        </p:txBody>
      </p:sp>
      <p:sp>
        <p:nvSpPr>
          <p:cNvPr id="61" name="Rectangle 44"/>
          <p:cNvSpPr>
            <a:spLocks noChangeArrowheads="1"/>
          </p:cNvSpPr>
          <p:nvPr/>
        </p:nvSpPr>
        <p:spPr bwMode="auto">
          <a:xfrm>
            <a:off x="6879017" y="3241246"/>
            <a:ext cx="468000" cy="331200"/>
          </a:xfrm>
          <a:prstGeom prst="rect">
            <a:avLst/>
          </a:prstGeom>
          <a:gradFill rotWithShape="0">
            <a:gsLst>
              <a:gs pos="0">
                <a:schemeClr val="tx2"/>
              </a:gs>
              <a:gs pos="100000">
                <a:schemeClr val="tx2">
                  <a:gamma/>
                  <a:shade val="84314"/>
                  <a:invGamma/>
                </a:schemeClr>
              </a:gs>
            </a:gsLst>
            <a:lin ang="5400000" scaled="1"/>
          </a:gradFill>
          <a:ln w="9525" algn="ctr">
            <a:noFill/>
            <a:miter lim="800000"/>
            <a:headEnd/>
            <a:tailEnd/>
          </a:ln>
          <a:effectLst>
            <a:outerShdw algn="ctr" rotWithShape="0">
              <a:srgbClr val="808080">
                <a:alpha val="47000"/>
              </a:srgbClr>
            </a:outerShdw>
          </a:effectLst>
        </p:spPr>
        <p:txBody>
          <a:bodyPr lIns="600015" tIns="0" rIns="0" bIns="0" anchor="ctr"/>
          <a:lstStyle/>
          <a:p>
            <a:endParaRPr lang="en-US" dirty="0">
              <a:ea typeface="MS PGothic"/>
            </a:endParaRPr>
          </a:p>
        </p:txBody>
      </p:sp>
      <p:sp>
        <p:nvSpPr>
          <p:cNvPr id="78" name="Rectangle 77"/>
          <p:cNvSpPr>
            <a:spLocks noChangeArrowheads="1"/>
          </p:cNvSpPr>
          <p:nvPr/>
        </p:nvSpPr>
        <p:spPr bwMode="auto">
          <a:xfrm>
            <a:off x="6984654" y="2459851"/>
            <a:ext cx="256480" cy="276999"/>
          </a:xfrm>
          <a:prstGeom prst="rect">
            <a:avLst/>
          </a:prstGeom>
          <a:noFill/>
          <a:ln w="9525">
            <a:noFill/>
            <a:miter lim="800000"/>
            <a:headEnd/>
            <a:tailEnd/>
          </a:ln>
        </p:spPr>
        <p:txBody>
          <a:bodyPr wrap="none" lIns="0" tIns="0" rIns="0" bIns="0">
            <a:spAutoFit/>
          </a:bodyPr>
          <a:lstStyle/>
          <a:p>
            <a:pPr algn="l" eaLnBrk="0" hangingPunct="0"/>
            <a:r>
              <a:rPr lang="en-CA" sz="1800" dirty="0" smtClean="0"/>
              <a:t>31</a:t>
            </a:r>
            <a:endParaRPr lang="en-CA" sz="1800" dirty="0"/>
          </a:p>
        </p:txBody>
      </p:sp>
      <p:sp>
        <p:nvSpPr>
          <p:cNvPr id="79" name="Rectangle 77"/>
          <p:cNvSpPr>
            <a:spLocks noChangeArrowheads="1"/>
          </p:cNvSpPr>
          <p:nvPr/>
        </p:nvSpPr>
        <p:spPr bwMode="auto">
          <a:xfrm>
            <a:off x="6955217" y="4191000"/>
            <a:ext cx="333425" cy="276999"/>
          </a:xfrm>
          <a:prstGeom prst="rect">
            <a:avLst/>
          </a:prstGeom>
          <a:noFill/>
          <a:ln w="9525">
            <a:noFill/>
            <a:miter lim="800000"/>
            <a:headEnd/>
            <a:tailEnd/>
          </a:ln>
        </p:spPr>
        <p:txBody>
          <a:bodyPr wrap="none" lIns="0" tIns="0" rIns="0" bIns="0">
            <a:spAutoFit/>
          </a:bodyPr>
          <a:lstStyle/>
          <a:p>
            <a:pPr algn="l" eaLnBrk="0" hangingPunct="0"/>
            <a:r>
              <a:rPr lang="en-CA" sz="1800" dirty="0" smtClean="0"/>
              <a:t>-20</a:t>
            </a:r>
            <a:endParaRPr lang="en-CA" sz="1800" dirty="0"/>
          </a:p>
        </p:txBody>
      </p:sp>
      <p:sp>
        <p:nvSpPr>
          <p:cNvPr id="62" name="Rectangle 44"/>
          <p:cNvSpPr>
            <a:spLocks noChangeArrowheads="1"/>
          </p:cNvSpPr>
          <p:nvPr/>
        </p:nvSpPr>
        <p:spPr bwMode="auto">
          <a:xfrm>
            <a:off x="7685400" y="3595418"/>
            <a:ext cx="468000" cy="671781"/>
          </a:xfrm>
          <a:prstGeom prst="rect">
            <a:avLst/>
          </a:prstGeom>
          <a:solidFill>
            <a:schemeClr val="accent2">
              <a:alpha val="65000"/>
            </a:schemeClr>
          </a:solidFill>
          <a:ln w="9525" algn="ctr">
            <a:noFill/>
            <a:miter lim="800000"/>
            <a:headEnd/>
            <a:tailEnd/>
          </a:ln>
          <a:effectLst>
            <a:outerShdw algn="ctr" rotWithShape="0">
              <a:srgbClr val="808080">
                <a:alpha val="47000"/>
              </a:srgbClr>
            </a:outerShdw>
          </a:effectLst>
        </p:spPr>
        <p:txBody>
          <a:bodyPr lIns="600045" tIns="0" rIns="0" bIns="0" anchor="ctr"/>
          <a:lstStyle/>
          <a:p>
            <a:endParaRPr lang="en-US" b="1" dirty="0">
              <a:ea typeface="MS PGothic"/>
              <a:cs typeface="+mn-cs"/>
            </a:endParaRPr>
          </a:p>
        </p:txBody>
      </p:sp>
      <p:sp>
        <p:nvSpPr>
          <p:cNvPr id="63" name="Rectangle 62"/>
          <p:cNvSpPr>
            <a:spLocks noChangeArrowheads="1"/>
          </p:cNvSpPr>
          <p:nvPr/>
        </p:nvSpPr>
        <p:spPr bwMode="auto">
          <a:xfrm>
            <a:off x="7685400" y="2772672"/>
            <a:ext cx="468000" cy="488649"/>
          </a:xfrm>
          <a:prstGeom prst="rect">
            <a:avLst/>
          </a:prstGeom>
          <a:solidFill>
            <a:srgbClr val="280069"/>
          </a:solidFill>
          <a:ln w="12700" algn="ctr">
            <a:noFill/>
            <a:miter lim="800000"/>
            <a:headEnd/>
            <a:tailEnd/>
          </a:ln>
        </p:spPr>
        <p:txBody>
          <a:bodyPr lIns="91435" tIns="45718" rIns="91435" bIns="45718"/>
          <a:lstStyle/>
          <a:p>
            <a:endParaRPr lang="en-CA" b="1" dirty="0"/>
          </a:p>
        </p:txBody>
      </p:sp>
      <p:sp>
        <p:nvSpPr>
          <p:cNvPr id="64" name="Rectangle 44"/>
          <p:cNvSpPr>
            <a:spLocks noChangeArrowheads="1"/>
          </p:cNvSpPr>
          <p:nvPr/>
        </p:nvSpPr>
        <p:spPr bwMode="auto">
          <a:xfrm>
            <a:off x="7685400" y="3241246"/>
            <a:ext cx="468000" cy="331200"/>
          </a:xfrm>
          <a:prstGeom prst="rect">
            <a:avLst/>
          </a:prstGeom>
          <a:gradFill rotWithShape="0">
            <a:gsLst>
              <a:gs pos="0">
                <a:schemeClr val="tx2"/>
              </a:gs>
              <a:gs pos="100000">
                <a:schemeClr val="tx2">
                  <a:gamma/>
                  <a:shade val="84314"/>
                  <a:invGamma/>
                </a:schemeClr>
              </a:gs>
            </a:gsLst>
            <a:lin ang="5400000" scaled="1"/>
          </a:gradFill>
          <a:ln w="9525" algn="ctr">
            <a:noFill/>
            <a:miter lim="800000"/>
            <a:headEnd/>
            <a:tailEnd/>
          </a:ln>
          <a:effectLst>
            <a:outerShdw algn="ctr" rotWithShape="0">
              <a:srgbClr val="808080">
                <a:alpha val="47000"/>
              </a:srgbClr>
            </a:outerShdw>
          </a:effectLst>
        </p:spPr>
        <p:txBody>
          <a:bodyPr lIns="600015" tIns="0" rIns="0" bIns="0" anchor="ctr"/>
          <a:lstStyle/>
          <a:p>
            <a:endParaRPr lang="en-US" dirty="0">
              <a:ea typeface="MS PGothic"/>
            </a:endParaRPr>
          </a:p>
        </p:txBody>
      </p:sp>
      <p:sp>
        <p:nvSpPr>
          <p:cNvPr id="80" name="Rectangle 79"/>
          <p:cNvSpPr>
            <a:spLocks noChangeArrowheads="1"/>
          </p:cNvSpPr>
          <p:nvPr/>
        </p:nvSpPr>
        <p:spPr bwMode="auto">
          <a:xfrm>
            <a:off x="7791037" y="2487652"/>
            <a:ext cx="256480" cy="276999"/>
          </a:xfrm>
          <a:prstGeom prst="rect">
            <a:avLst/>
          </a:prstGeom>
          <a:noFill/>
          <a:ln w="9525">
            <a:noFill/>
            <a:miter lim="800000"/>
            <a:headEnd/>
            <a:tailEnd/>
          </a:ln>
        </p:spPr>
        <p:txBody>
          <a:bodyPr wrap="none" lIns="0" tIns="0" rIns="0" bIns="0">
            <a:spAutoFit/>
          </a:bodyPr>
          <a:lstStyle/>
          <a:p>
            <a:pPr algn="l" eaLnBrk="0" hangingPunct="0"/>
            <a:r>
              <a:rPr lang="en-CA" sz="1800" dirty="0" smtClean="0"/>
              <a:t>28</a:t>
            </a:r>
            <a:endParaRPr lang="en-CA" sz="1800" dirty="0"/>
          </a:p>
        </p:txBody>
      </p:sp>
      <p:sp>
        <p:nvSpPr>
          <p:cNvPr id="81" name="Rectangle 77"/>
          <p:cNvSpPr>
            <a:spLocks noChangeArrowheads="1"/>
          </p:cNvSpPr>
          <p:nvPr/>
        </p:nvSpPr>
        <p:spPr bwMode="auto">
          <a:xfrm>
            <a:off x="7761600" y="4371201"/>
            <a:ext cx="333425" cy="276999"/>
          </a:xfrm>
          <a:prstGeom prst="rect">
            <a:avLst/>
          </a:prstGeom>
          <a:noFill/>
          <a:ln w="9525">
            <a:noFill/>
            <a:miter lim="800000"/>
            <a:headEnd/>
            <a:tailEnd/>
          </a:ln>
        </p:spPr>
        <p:txBody>
          <a:bodyPr wrap="none" lIns="0" tIns="0" rIns="0" bIns="0">
            <a:spAutoFit/>
          </a:bodyPr>
          <a:lstStyle/>
          <a:p>
            <a:pPr algn="l" eaLnBrk="0" hangingPunct="0"/>
            <a:r>
              <a:rPr lang="en-CA" sz="1800" dirty="0" smtClean="0"/>
              <a:t>-25</a:t>
            </a:r>
            <a:endParaRPr lang="en-CA" sz="1800" dirty="0"/>
          </a:p>
        </p:txBody>
      </p:sp>
      <p:sp>
        <p:nvSpPr>
          <p:cNvPr id="82" name="Rectangle 77"/>
          <p:cNvSpPr>
            <a:spLocks noChangeArrowheads="1"/>
          </p:cNvSpPr>
          <p:nvPr/>
        </p:nvSpPr>
        <p:spPr bwMode="auto">
          <a:xfrm>
            <a:off x="7670625" y="4848604"/>
            <a:ext cx="641201" cy="276999"/>
          </a:xfrm>
          <a:prstGeom prst="rect">
            <a:avLst/>
          </a:prstGeom>
          <a:noFill/>
          <a:ln w="9525">
            <a:noFill/>
            <a:miter lim="800000"/>
            <a:headEnd/>
            <a:tailEnd/>
          </a:ln>
        </p:spPr>
        <p:txBody>
          <a:bodyPr wrap="none" lIns="0" tIns="0" rIns="0" bIns="0">
            <a:spAutoFit/>
          </a:bodyPr>
          <a:lstStyle/>
          <a:p>
            <a:pPr algn="l" eaLnBrk="0" hangingPunct="0"/>
            <a:r>
              <a:rPr lang="en-CA" sz="1800" dirty="0" smtClean="0"/>
              <a:t>Q3-16</a:t>
            </a:r>
            <a:endParaRPr lang="en-CA" sz="1800" dirty="0"/>
          </a:p>
        </p:txBody>
      </p:sp>
      <p:sp>
        <p:nvSpPr>
          <p:cNvPr id="83" name="Rectangle 77"/>
          <p:cNvSpPr>
            <a:spLocks noChangeArrowheads="1"/>
          </p:cNvSpPr>
          <p:nvPr/>
        </p:nvSpPr>
        <p:spPr bwMode="auto">
          <a:xfrm>
            <a:off x="7883824" y="5428489"/>
            <a:ext cx="142668" cy="307777"/>
          </a:xfrm>
          <a:prstGeom prst="rect">
            <a:avLst/>
          </a:prstGeom>
          <a:noFill/>
          <a:ln w="9525">
            <a:noFill/>
            <a:miter lim="800000"/>
            <a:headEnd/>
            <a:tailEnd/>
          </a:ln>
        </p:spPr>
        <p:txBody>
          <a:bodyPr wrap="none" lIns="0" tIns="0" rIns="0" bIns="0">
            <a:spAutoFit/>
          </a:bodyPr>
          <a:lstStyle/>
          <a:p>
            <a:pPr algn="l" eaLnBrk="0" hangingPunct="0"/>
            <a:r>
              <a:rPr lang="en-CA" sz="2000" dirty="0" smtClean="0"/>
              <a:t>3</a:t>
            </a:r>
            <a:endParaRPr lang="en-CA" sz="2000" dirty="0"/>
          </a:p>
        </p:txBody>
      </p:sp>
    </p:spTree>
    <p:extLst>
      <p:ext uri="{BB962C8B-B14F-4D97-AF65-F5344CB8AC3E}">
        <p14:creationId xmlns:p14="http://schemas.microsoft.com/office/powerpoint/2010/main" val="4126675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4399"/>
          </a:xfrm>
        </p:spPr>
        <p:txBody>
          <a:bodyPr/>
          <a:lstStyle/>
          <a:p>
            <a:r>
              <a:rPr lang="en-CA" dirty="0" smtClean="0"/>
              <a:t>Returning significant cash to shareholders</a:t>
            </a:r>
            <a:endParaRPr lang="en-CA" dirty="0"/>
          </a:p>
        </p:txBody>
      </p:sp>
      <p:sp>
        <p:nvSpPr>
          <p:cNvPr id="3" name="Content Placeholder 2"/>
          <p:cNvSpPr>
            <a:spLocks noGrp="1"/>
          </p:cNvSpPr>
          <p:nvPr>
            <p:ph idx="1"/>
          </p:nvPr>
        </p:nvSpPr>
        <p:spPr>
          <a:xfrm>
            <a:off x="304800" y="1434643"/>
            <a:ext cx="6844147" cy="4395787"/>
          </a:xfrm>
        </p:spPr>
        <p:txBody>
          <a:bodyPr/>
          <a:lstStyle/>
          <a:p>
            <a:pPr marL="0" lvl="1" indent="0">
              <a:spcBef>
                <a:spcPts val="600"/>
              </a:spcBef>
              <a:buClr>
                <a:srgbClr val="7AB800"/>
              </a:buClr>
              <a:buNone/>
            </a:pPr>
            <a:r>
              <a:rPr lang="en-US" sz="1700" b="1" u="sng" dirty="0" smtClean="0">
                <a:solidFill>
                  <a:srgbClr val="49166D"/>
                </a:solidFill>
              </a:rPr>
              <a:t>2011 through 2016</a:t>
            </a:r>
            <a:endParaRPr lang="en-US" sz="1700" u="sng" dirty="0">
              <a:solidFill>
                <a:srgbClr val="49166D"/>
              </a:solidFill>
            </a:endParaRPr>
          </a:p>
          <a:p>
            <a:pPr marL="276225" lvl="1" indent="-276225">
              <a:spcBef>
                <a:spcPts val="600"/>
              </a:spcBef>
              <a:buClr>
                <a:srgbClr val="66CC00"/>
              </a:buClr>
            </a:pPr>
            <a:r>
              <a:rPr lang="en-US" sz="1700" dirty="0" smtClean="0">
                <a:solidFill>
                  <a:srgbClr val="49166D"/>
                </a:solidFill>
              </a:rPr>
              <a:t>12 dividend increases to </a:t>
            </a:r>
            <a:r>
              <a:rPr lang="en-US" sz="1700" dirty="0" smtClean="0">
                <a:solidFill>
                  <a:srgbClr val="49166D"/>
                </a:solidFill>
              </a:rPr>
              <a:t>$1.92 </a:t>
            </a:r>
            <a:r>
              <a:rPr lang="en-US" sz="1700" dirty="0" smtClean="0">
                <a:solidFill>
                  <a:srgbClr val="49166D"/>
                </a:solidFill>
              </a:rPr>
              <a:t>annualized, up 83% since 2011</a:t>
            </a:r>
          </a:p>
          <a:p>
            <a:pPr marL="276225" lvl="1" indent="-276225">
              <a:spcBef>
                <a:spcPts val="600"/>
              </a:spcBef>
              <a:buClr>
                <a:srgbClr val="66CC00"/>
              </a:buClr>
            </a:pPr>
            <a:r>
              <a:rPr lang="en-US" sz="1700" dirty="0" smtClean="0">
                <a:solidFill>
                  <a:srgbClr val="49166D"/>
                </a:solidFill>
              </a:rPr>
              <a:t>Purchased 66 million </a:t>
            </a:r>
            <a:r>
              <a:rPr lang="en-US" sz="1700" dirty="0">
                <a:solidFill>
                  <a:srgbClr val="49166D"/>
                </a:solidFill>
              </a:rPr>
              <a:t>shares for </a:t>
            </a:r>
            <a:r>
              <a:rPr lang="en-US" sz="1700" dirty="0" smtClean="0">
                <a:solidFill>
                  <a:srgbClr val="49166D"/>
                </a:solidFill>
              </a:rPr>
              <a:t>$2.4 billion</a:t>
            </a:r>
            <a:endParaRPr lang="en-US" sz="1700" dirty="0">
              <a:solidFill>
                <a:srgbClr val="49166D"/>
              </a:solidFill>
            </a:endParaRPr>
          </a:p>
          <a:p>
            <a:pPr marL="0" lvl="1" indent="0">
              <a:spcBef>
                <a:spcPts val="600"/>
              </a:spcBef>
              <a:buClr>
                <a:srgbClr val="66CC00"/>
              </a:buClr>
              <a:buNone/>
            </a:pPr>
            <a:endParaRPr lang="en-US" sz="1700" dirty="0" smtClean="0">
              <a:solidFill>
                <a:srgbClr val="49166D"/>
              </a:solidFill>
            </a:endParaRPr>
          </a:p>
          <a:p>
            <a:pPr marL="0" lvl="1" indent="0">
              <a:spcBef>
                <a:spcPts val="600"/>
              </a:spcBef>
              <a:buClr>
                <a:srgbClr val="7AB800"/>
              </a:buClr>
              <a:buNone/>
            </a:pPr>
            <a:r>
              <a:rPr lang="en-US" sz="1700" b="1" u="sng" dirty="0" smtClean="0">
                <a:solidFill>
                  <a:srgbClr val="49166D"/>
                </a:solidFill>
              </a:rPr>
              <a:t>Since </a:t>
            </a:r>
            <a:r>
              <a:rPr lang="en-US" sz="1700" b="1" u="sng" dirty="0">
                <a:solidFill>
                  <a:srgbClr val="49166D"/>
                </a:solidFill>
              </a:rPr>
              <a:t>2004</a:t>
            </a:r>
          </a:p>
          <a:p>
            <a:pPr marL="276225" lvl="1" indent="-276225">
              <a:spcBef>
                <a:spcPts val="600"/>
              </a:spcBef>
              <a:buClr>
                <a:srgbClr val="66CC00"/>
              </a:buClr>
            </a:pPr>
            <a:r>
              <a:rPr lang="en-US" sz="1700" dirty="0" smtClean="0">
                <a:solidFill>
                  <a:srgbClr val="49166D"/>
                </a:solidFill>
              </a:rPr>
              <a:t>19 </a:t>
            </a:r>
            <a:r>
              <a:rPr lang="en-US" sz="1700" dirty="0">
                <a:solidFill>
                  <a:srgbClr val="49166D"/>
                </a:solidFill>
              </a:rPr>
              <a:t>dividend increases from 2004 </a:t>
            </a:r>
            <a:r>
              <a:rPr lang="en-US" sz="1700" dirty="0" smtClean="0">
                <a:solidFill>
                  <a:srgbClr val="49166D"/>
                </a:solidFill>
              </a:rPr>
              <a:t>through 2016</a:t>
            </a:r>
            <a:endParaRPr lang="en-US" sz="1700" dirty="0">
              <a:solidFill>
                <a:srgbClr val="49166D"/>
              </a:solidFill>
            </a:endParaRPr>
          </a:p>
          <a:p>
            <a:pPr marL="276225" lvl="1" indent="-276225">
              <a:spcBef>
                <a:spcPts val="600"/>
              </a:spcBef>
              <a:buClr>
                <a:srgbClr val="66CC00"/>
              </a:buClr>
            </a:pPr>
            <a:r>
              <a:rPr lang="en-US" sz="1700" dirty="0">
                <a:solidFill>
                  <a:srgbClr val="49166D"/>
                </a:solidFill>
              </a:rPr>
              <a:t>Purchased </a:t>
            </a:r>
            <a:r>
              <a:rPr lang="en-US" sz="1700" dirty="0" smtClean="0">
                <a:solidFill>
                  <a:srgbClr val="49166D"/>
                </a:solidFill>
              </a:rPr>
              <a:t>185 million </a:t>
            </a:r>
            <a:r>
              <a:rPr lang="en-US" sz="1700" dirty="0">
                <a:solidFill>
                  <a:srgbClr val="49166D"/>
                </a:solidFill>
              </a:rPr>
              <a:t>shares </a:t>
            </a:r>
            <a:r>
              <a:rPr lang="en-US" sz="1700" dirty="0" smtClean="0">
                <a:solidFill>
                  <a:srgbClr val="49166D"/>
                </a:solidFill>
              </a:rPr>
              <a:t>for $5.2 billion</a:t>
            </a:r>
            <a:endParaRPr lang="en-US" sz="1700" dirty="0">
              <a:solidFill>
                <a:srgbClr val="49166D"/>
              </a:solidFill>
            </a:endParaRPr>
          </a:p>
          <a:p>
            <a:pPr marL="276225" lvl="1" indent="-276225">
              <a:spcBef>
                <a:spcPts val="600"/>
              </a:spcBef>
              <a:buClr>
                <a:srgbClr val="66CC00"/>
              </a:buClr>
            </a:pPr>
            <a:r>
              <a:rPr lang="en-US" sz="1700" dirty="0">
                <a:solidFill>
                  <a:srgbClr val="49166D"/>
                </a:solidFill>
              </a:rPr>
              <a:t>Returned </a:t>
            </a:r>
            <a:r>
              <a:rPr lang="en-US" sz="1700" dirty="0" smtClean="0">
                <a:solidFill>
                  <a:srgbClr val="49166D"/>
                </a:solidFill>
              </a:rPr>
              <a:t>$13.6 </a:t>
            </a:r>
            <a:r>
              <a:rPr lang="en-US" sz="1700" dirty="0">
                <a:solidFill>
                  <a:srgbClr val="49166D"/>
                </a:solidFill>
              </a:rPr>
              <a:t>billion or </a:t>
            </a:r>
            <a:r>
              <a:rPr lang="en-US" sz="1700" dirty="0" smtClean="0">
                <a:solidFill>
                  <a:srgbClr val="49166D"/>
                </a:solidFill>
              </a:rPr>
              <a:t>$23 </a:t>
            </a:r>
            <a:r>
              <a:rPr lang="en-US" sz="1700" dirty="0">
                <a:solidFill>
                  <a:srgbClr val="49166D"/>
                </a:solidFill>
              </a:rPr>
              <a:t>per share</a:t>
            </a:r>
          </a:p>
          <a:p>
            <a:endParaRPr lang="en-CA" sz="1700" dirty="0">
              <a:solidFill>
                <a:srgbClr val="49166D"/>
              </a:solidFill>
            </a:endParaRPr>
          </a:p>
        </p:txBody>
      </p:sp>
      <p:sp>
        <p:nvSpPr>
          <p:cNvPr id="4" name="Slide Number Placeholder 3"/>
          <p:cNvSpPr>
            <a:spLocks noGrp="1"/>
          </p:cNvSpPr>
          <p:nvPr>
            <p:ph type="sldNum" sz="quarter" idx="10"/>
          </p:nvPr>
        </p:nvSpPr>
        <p:spPr/>
        <p:txBody>
          <a:bodyPr/>
          <a:lstStyle/>
          <a:p>
            <a:pPr>
              <a:defRPr/>
            </a:pPr>
            <a:fld id="{A377E423-9511-E543-9F90-06719779F68C}" type="slidenum">
              <a:rPr lang="en-US" smtClean="0"/>
              <a:pPr>
                <a:defRPr/>
              </a:pPr>
              <a:t>7</a:t>
            </a:fld>
            <a:endParaRPr lang="en-US" dirty="0"/>
          </a:p>
        </p:txBody>
      </p:sp>
      <p:sp>
        <p:nvSpPr>
          <p:cNvPr id="5" name="Rectangle 4"/>
          <p:cNvSpPr/>
          <p:nvPr/>
        </p:nvSpPr>
        <p:spPr bwMode="auto">
          <a:xfrm>
            <a:off x="7097989" y="2031087"/>
            <a:ext cx="720000" cy="973155"/>
          </a:xfrm>
          <a:prstGeom prst="rect">
            <a:avLst/>
          </a:prstGeom>
          <a:gradFill rotWithShape="0">
            <a:gsLst>
              <a:gs pos="0">
                <a:schemeClr val="tx2"/>
              </a:gs>
              <a:gs pos="100000">
                <a:schemeClr val="tx2">
                  <a:gamma/>
                  <a:shade val="84314"/>
                  <a:invGamma/>
                </a:schemeClr>
              </a:gs>
            </a:gsLst>
            <a:lin ang="5400000" scaled="1"/>
          </a:gradFill>
          <a:ln w="9525" algn="ctr">
            <a:noFill/>
            <a:miter lim="800000"/>
            <a:headEnd/>
            <a:tailEnd/>
          </a:ln>
          <a:effectLst>
            <a:outerShdw algn="ctr" rotWithShape="0">
              <a:srgbClr val="808080">
                <a:alpha val="47000"/>
              </a:srgbClr>
            </a:outerShdw>
          </a:effectLst>
        </p:spPr>
        <p:txBody>
          <a:bodyPr lIns="600015" tIns="0" rIns="0" bIns="0" anchor="ctr"/>
          <a:lstStyle/>
          <a:p>
            <a:endParaRPr lang="en-CA" dirty="0">
              <a:solidFill>
                <a:schemeClr val="bg1"/>
              </a:solidFill>
              <a:ea typeface="MS PGothic"/>
            </a:endParaRPr>
          </a:p>
        </p:txBody>
      </p:sp>
      <p:sp>
        <p:nvSpPr>
          <p:cNvPr id="6" name="Rectangle 5"/>
          <p:cNvSpPr/>
          <p:nvPr/>
        </p:nvSpPr>
        <p:spPr bwMode="auto">
          <a:xfrm>
            <a:off x="7097989" y="3004242"/>
            <a:ext cx="720000" cy="1641251"/>
          </a:xfrm>
          <a:prstGeom prst="rect">
            <a:avLst/>
          </a:prstGeom>
          <a:solidFill>
            <a:srgbClr val="280069"/>
          </a:solidFill>
          <a:ln w="12700" algn="ctr">
            <a:noFill/>
            <a:miter lim="800000"/>
            <a:headEnd/>
            <a:tailEnd/>
          </a:ln>
        </p:spPr>
        <p:txBody>
          <a:bodyPr lIns="91435" tIns="45718" rIns="91435" bIns="45718"/>
          <a:lstStyle/>
          <a:p>
            <a:endParaRPr lang="en-CA" b="1" dirty="0">
              <a:solidFill>
                <a:srgbClr val="49166D"/>
              </a:solidFill>
            </a:endParaRPr>
          </a:p>
        </p:txBody>
      </p:sp>
      <p:sp>
        <p:nvSpPr>
          <p:cNvPr id="7" name="TextBox 6"/>
          <p:cNvSpPr txBox="1"/>
          <p:nvPr/>
        </p:nvSpPr>
        <p:spPr>
          <a:xfrm>
            <a:off x="7643710" y="2209800"/>
            <a:ext cx="1752600" cy="646331"/>
          </a:xfrm>
          <a:prstGeom prst="rect">
            <a:avLst/>
          </a:prstGeom>
          <a:noFill/>
        </p:spPr>
        <p:txBody>
          <a:bodyPr wrap="square" rtlCol="0">
            <a:spAutoFit/>
          </a:bodyPr>
          <a:lstStyle/>
          <a:p>
            <a:pPr algn="ctr" eaLnBrk="0" fontAlgn="base" hangingPunct="0">
              <a:spcBef>
                <a:spcPct val="0"/>
              </a:spcBef>
              <a:spcAft>
                <a:spcPct val="0"/>
              </a:spcAft>
            </a:pPr>
            <a:r>
              <a:rPr lang="en-CA" sz="1800" dirty="0">
                <a:solidFill>
                  <a:srgbClr val="49166D"/>
                </a:solidFill>
              </a:rPr>
              <a:t>Share P</a:t>
            </a:r>
            <a:r>
              <a:rPr lang="en-CA" sz="1800" dirty="0" smtClean="0">
                <a:solidFill>
                  <a:srgbClr val="49166D"/>
                </a:solidFill>
              </a:rPr>
              <a:t>urchases</a:t>
            </a:r>
            <a:endParaRPr lang="en-CA" sz="1800" dirty="0">
              <a:solidFill>
                <a:srgbClr val="49166D"/>
              </a:solidFill>
            </a:endParaRPr>
          </a:p>
        </p:txBody>
      </p:sp>
      <p:sp>
        <p:nvSpPr>
          <p:cNvPr id="8" name="TextBox 7"/>
          <p:cNvSpPr txBox="1"/>
          <p:nvPr/>
        </p:nvSpPr>
        <p:spPr>
          <a:xfrm>
            <a:off x="7611311" y="3703209"/>
            <a:ext cx="1806124" cy="369332"/>
          </a:xfrm>
          <a:prstGeom prst="rect">
            <a:avLst/>
          </a:prstGeom>
          <a:noFill/>
        </p:spPr>
        <p:txBody>
          <a:bodyPr wrap="square" rtlCol="0">
            <a:spAutoFit/>
          </a:bodyPr>
          <a:lstStyle/>
          <a:p>
            <a:pPr algn="ctr" eaLnBrk="0" fontAlgn="base" hangingPunct="0">
              <a:spcBef>
                <a:spcPct val="0"/>
              </a:spcBef>
              <a:spcAft>
                <a:spcPct val="0"/>
              </a:spcAft>
            </a:pPr>
            <a:r>
              <a:rPr lang="en-CA" sz="1800" dirty="0">
                <a:solidFill>
                  <a:srgbClr val="49166D"/>
                </a:solidFill>
              </a:rPr>
              <a:t>Dividends</a:t>
            </a:r>
          </a:p>
        </p:txBody>
      </p:sp>
      <p:sp>
        <p:nvSpPr>
          <p:cNvPr id="9" name="TextBox 8"/>
          <p:cNvSpPr txBox="1"/>
          <p:nvPr/>
        </p:nvSpPr>
        <p:spPr>
          <a:xfrm>
            <a:off x="6781800" y="1600200"/>
            <a:ext cx="1371600" cy="430887"/>
          </a:xfrm>
          <a:prstGeom prst="rect">
            <a:avLst/>
          </a:prstGeom>
          <a:noFill/>
        </p:spPr>
        <p:txBody>
          <a:bodyPr wrap="square" rtlCol="0">
            <a:spAutoFit/>
          </a:bodyPr>
          <a:lstStyle/>
          <a:p>
            <a:pPr algn="ctr" eaLnBrk="0" fontAlgn="base" hangingPunct="0">
              <a:spcBef>
                <a:spcPct val="0"/>
              </a:spcBef>
              <a:spcAft>
                <a:spcPct val="0"/>
              </a:spcAft>
            </a:pPr>
            <a:r>
              <a:rPr lang="en-CA" sz="2200" dirty="0" smtClean="0">
                <a:solidFill>
                  <a:srgbClr val="49166D"/>
                </a:solidFill>
              </a:rPr>
              <a:t>13.6</a:t>
            </a:r>
            <a:endParaRPr lang="en-CA" sz="2200" dirty="0">
              <a:solidFill>
                <a:srgbClr val="49166D"/>
              </a:solidFill>
            </a:endParaRPr>
          </a:p>
        </p:txBody>
      </p:sp>
      <p:sp>
        <p:nvSpPr>
          <p:cNvPr id="10" name="Rectangle 32"/>
          <p:cNvSpPr>
            <a:spLocks noChangeArrowheads="1"/>
          </p:cNvSpPr>
          <p:nvPr/>
        </p:nvSpPr>
        <p:spPr bwMode="auto">
          <a:xfrm>
            <a:off x="7280056" y="3637922"/>
            <a:ext cx="355867"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b="1" dirty="0" smtClean="0">
                <a:solidFill>
                  <a:schemeClr val="bg1"/>
                </a:solidFill>
              </a:rPr>
              <a:t>8.4</a:t>
            </a:r>
            <a:endParaRPr lang="en-US" sz="2000" dirty="0">
              <a:solidFill>
                <a:schemeClr val="bg1"/>
              </a:solidFill>
            </a:endParaRPr>
          </a:p>
        </p:txBody>
      </p:sp>
      <p:sp>
        <p:nvSpPr>
          <p:cNvPr id="11" name="Rectangle 38"/>
          <p:cNvSpPr>
            <a:spLocks noChangeArrowheads="1"/>
          </p:cNvSpPr>
          <p:nvPr/>
        </p:nvSpPr>
        <p:spPr bwMode="auto">
          <a:xfrm>
            <a:off x="6825803" y="2362200"/>
            <a:ext cx="1298887"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000" b="1" dirty="0" smtClean="0">
                <a:solidFill>
                  <a:schemeClr val="bg1"/>
                </a:solidFill>
              </a:rPr>
              <a:t>5.2</a:t>
            </a:r>
            <a:endParaRPr lang="en-US" sz="2000" dirty="0">
              <a:solidFill>
                <a:schemeClr val="bg1"/>
              </a:solidFill>
            </a:endParaRPr>
          </a:p>
        </p:txBody>
      </p:sp>
      <p:sp>
        <p:nvSpPr>
          <p:cNvPr id="12" name="Line 14"/>
          <p:cNvSpPr>
            <a:spLocks noChangeShapeType="1"/>
          </p:cNvSpPr>
          <p:nvPr/>
        </p:nvSpPr>
        <p:spPr bwMode="auto">
          <a:xfrm>
            <a:off x="7004983" y="4645493"/>
            <a:ext cx="914400" cy="0"/>
          </a:xfrm>
          <a:prstGeom prst="line">
            <a:avLst/>
          </a:prstGeom>
          <a:noFill/>
          <a:ln w="25400">
            <a:solidFill>
              <a:schemeClr val="tx1"/>
            </a:solidFill>
            <a:round/>
            <a:headEnd/>
            <a:tailEnd/>
          </a:ln>
        </p:spPr>
        <p:txBody>
          <a:bodyPr/>
          <a:lstStyle/>
          <a:p>
            <a:pPr algn="r" eaLnBrk="0" fontAlgn="base" hangingPunct="0">
              <a:spcBef>
                <a:spcPct val="0"/>
              </a:spcBef>
              <a:spcAft>
                <a:spcPct val="0"/>
              </a:spcAft>
            </a:pPr>
            <a:endParaRPr lang="en-CA" sz="2400" dirty="0">
              <a:solidFill>
                <a:srgbClr val="49166D"/>
              </a:solidFill>
            </a:endParaRPr>
          </a:p>
        </p:txBody>
      </p:sp>
      <p:sp>
        <p:nvSpPr>
          <p:cNvPr id="13" name="Rectangle 46"/>
          <p:cNvSpPr>
            <a:spLocks noChangeArrowheads="1"/>
          </p:cNvSpPr>
          <p:nvPr/>
        </p:nvSpPr>
        <p:spPr bwMode="auto">
          <a:xfrm>
            <a:off x="6553200" y="4680217"/>
            <a:ext cx="1921818" cy="61555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000" dirty="0">
                <a:solidFill>
                  <a:srgbClr val="49166D"/>
                </a:solidFill>
              </a:rPr>
              <a:t>2004 – </a:t>
            </a:r>
            <a:r>
              <a:rPr lang="en-US" sz="2000" dirty="0" smtClean="0">
                <a:solidFill>
                  <a:srgbClr val="49166D"/>
                </a:solidFill>
              </a:rPr>
              <a:t>2016</a:t>
            </a:r>
            <a:endParaRPr lang="en-US" sz="2000" dirty="0">
              <a:solidFill>
                <a:srgbClr val="49166D"/>
              </a:solidFill>
            </a:endParaRPr>
          </a:p>
          <a:p>
            <a:pPr algn="ctr" fontAlgn="base">
              <a:spcBef>
                <a:spcPct val="0"/>
              </a:spcBef>
              <a:spcAft>
                <a:spcPct val="0"/>
              </a:spcAft>
            </a:pPr>
            <a:r>
              <a:rPr lang="en-US" sz="2000" dirty="0">
                <a:solidFill>
                  <a:srgbClr val="49166D"/>
                </a:solidFill>
              </a:rPr>
              <a:t> </a:t>
            </a:r>
            <a:r>
              <a:rPr lang="en-CA" sz="2000" dirty="0" smtClean="0">
                <a:solidFill>
                  <a:srgbClr val="49166D"/>
                </a:solidFill>
              </a:rPr>
              <a:t>Cumulative</a:t>
            </a:r>
            <a:endParaRPr lang="en-CA" sz="2000" dirty="0">
              <a:solidFill>
                <a:srgbClr val="49166D"/>
              </a:solidFill>
            </a:endParaRPr>
          </a:p>
        </p:txBody>
      </p:sp>
      <p:sp>
        <p:nvSpPr>
          <p:cNvPr id="14" name="TextBox 13"/>
          <p:cNvSpPr txBox="1"/>
          <p:nvPr/>
        </p:nvSpPr>
        <p:spPr>
          <a:xfrm>
            <a:off x="6777753" y="1219200"/>
            <a:ext cx="1371600" cy="430887"/>
          </a:xfrm>
          <a:prstGeom prst="rect">
            <a:avLst/>
          </a:prstGeom>
          <a:noFill/>
        </p:spPr>
        <p:txBody>
          <a:bodyPr wrap="square" rtlCol="0">
            <a:spAutoFit/>
          </a:bodyPr>
          <a:lstStyle/>
          <a:p>
            <a:pPr algn="ctr" eaLnBrk="0" fontAlgn="base" hangingPunct="0">
              <a:spcBef>
                <a:spcPct val="0"/>
              </a:spcBef>
              <a:spcAft>
                <a:spcPct val="0"/>
              </a:spcAft>
            </a:pPr>
            <a:r>
              <a:rPr lang="en-CA" sz="2200" dirty="0">
                <a:solidFill>
                  <a:srgbClr val="49166D"/>
                </a:solidFill>
              </a:rPr>
              <a:t>($B)</a:t>
            </a:r>
          </a:p>
        </p:txBody>
      </p:sp>
      <p:sp>
        <p:nvSpPr>
          <p:cNvPr id="15" name="Rectangle 14"/>
          <p:cNvSpPr/>
          <p:nvPr/>
        </p:nvSpPr>
        <p:spPr bwMode="auto">
          <a:xfrm>
            <a:off x="0" y="6070600"/>
            <a:ext cx="9144000" cy="787400"/>
          </a:xfrm>
          <a:prstGeom prst="rect">
            <a:avLst/>
          </a:prstGeom>
          <a:solidFill>
            <a:srgbClr val="F5F6F7"/>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CA" dirty="0" smtClean="0">
                <a:solidFill>
                  <a:srgbClr val="49166D"/>
                </a:solidFill>
                <a:latin typeface="Helvetica Neue Light"/>
                <a:ea typeface="+mj-ea"/>
                <a:cs typeface="Helvetica Neue Light"/>
              </a:rPr>
              <a:t>Consistent </a:t>
            </a:r>
            <a:r>
              <a:rPr lang="en-CA" dirty="0">
                <a:solidFill>
                  <a:srgbClr val="49166D"/>
                </a:solidFill>
                <a:latin typeface="Helvetica Neue Light"/>
                <a:ea typeface="+mj-ea"/>
                <a:cs typeface="Helvetica Neue Light"/>
              </a:rPr>
              <a:t>track record of growth </a:t>
            </a:r>
          </a:p>
          <a:p>
            <a:pPr algn="ctr"/>
            <a:r>
              <a:rPr lang="en-CA" dirty="0">
                <a:solidFill>
                  <a:srgbClr val="49166D"/>
                </a:solidFill>
                <a:latin typeface="Helvetica Neue Light"/>
                <a:ea typeface="+mj-ea"/>
                <a:cs typeface="Helvetica Neue Light"/>
              </a:rPr>
              <a:t>while returning capital to shareholders </a:t>
            </a:r>
          </a:p>
        </p:txBody>
      </p:sp>
    </p:spTree>
    <p:extLst>
      <p:ext uri="{BB962C8B-B14F-4D97-AF65-F5344CB8AC3E}">
        <p14:creationId xmlns:p14="http://schemas.microsoft.com/office/powerpoint/2010/main" val="2627251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4399"/>
          </a:xfrm>
        </p:spPr>
        <p:txBody>
          <a:bodyPr/>
          <a:lstStyle/>
          <a:p>
            <a:r>
              <a:rPr lang="en-CA" dirty="0"/>
              <a:t>T</a:t>
            </a:r>
            <a:r>
              <a:rPr lang="en-CA" dirty="0" smtClean="0"/>
              <a:t>hird quarter 2016 wireless financial results</a:t>
            </a:r>
            <a:endParaRPr lang="en-CA" dirty="0"/>
          </a:p>
        </p:txBody>
      </p:sp>
      <p:sp>
        <p:nvSpPr>
          <p:cNvPr id="4" name="Slide Number Placeholder 3"/>
          <p:cNvSpPr>
            <a:spLocks noGrp="1"/>
          </p:cNvSpPr>
          <p:nvPr>
            <p:ph type="sldNum" sz="quarter" idx="10"/>
          </p:nvPr>
        </p:nvSpPr>
        <p:spPr/>
        <p:txBody>
          <a:bodyPr/>
          <a:lstStyle/>
          <a:p>
            <a:pPr>
              <a:defRPr/>
            </a:pPr>
            <a:fld id="{A377E423-9511-E543-9F90-06719779F68C}" type="slidenum">
              <a:rPr lang="en-US" smtClean="0"/>
              <a:pPr>
                <a:defRPr/>
              </a:pPr>
              <a:t>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43614380"/>
              </p:ext>
            </p:extLst>
          </p:nvPr>
        </p:nvGraphicFramePr>
        <p:xfrm>
          <a:off x="457200" y="1365504"/>
          <a:ext cx="8229600" cy="3063240"/>
        </p:xfrm>
        <a:graphic>
          <a:graphicData uri="http://schemas.openxmlformats.org/drawingml/2006/table">
            <a:tbl>
              <a:tblPr firstRow="1" bandRow="1">
                <a:tableStyleId>{5C22544A-7EE6-4342-B048-85BDC9FD1C3A}</a:tableStyleId>
              </a:tblPr>
              <a:tblGrid>
                <a:gridCol w="5257800"/>
                <a:gridCol w="1371600"/>
                <a:gridCol w="1600200"/>
              </a:tblGrid>
              <a:tr h="381000">
                <a:tc>
                  <a:txBody>
                    <a:bodyPr/>
                    <a:lstStyle/>
                    <a:p>
                      <a:r>
                        <a:rPr lang="en-US" sz="1600" b="0" i="0" dirty="0" smtClean="0">
                          <a:solidFill>
                            <a:schemeClr val="bg1"/>
                          </a:solidFill>
                          <a:latin typeface="Arial"/>
                          <a:cs typeface="Arial"/>
                        </a:rPr>
                        <a:t>($ millions, except margin)</a:t>
                      </a:r>
                      <a:endParaRPr lang="en-US" sz="1600" b="0" i="0" dirty="0">
                        <a:solidFill>
                          <a:schemeClr val="bg1"/>
                        </a:solidFill>
                        <a:latin typeface="Arial"/>
                        <a:cs typeface="Arial"/>
                      </a:endParaRPr>
                    </a:p>
                  </a:txBody>
                  <a:tcP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166D"/>
                    </a:solidFill>
                  </a:tcPr>
                </a:tc>
                <a:tc>
                  <a:txBody>
                    <a:bodyPr/>
                    <a:lstStyle/>
                    <a:p>
                      <a:pPr algn="ctr"/>
                      <a:r>
                        <a:rPr lang="fr-FR" sz="2000" b="0" i="0" u="none" strike="noStrike" kern="1200" baseline="0" dirty="0" smtClean="0">
                          <a:solidFill>
                            <a:schemeClr val="bg1"/>
                          </a:solidFill>
                          <a:latin typeface="Arial"/>
                          <a:ea typeface="+mn-ea"/>
                          <a:cs typeface="Arial"/>
                        </a:rPr>
                        <a:t>Q3 2016</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166D"/>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fr-FR" sz="2000" b="0" i="0" u="none" strike="noStrike" kern="1200" baseline="0" dirty="0" smtClean="0">
                          <a:solidFill>
                            <a:schemeClr val="bg1"/>
                          </a:solidFill>
                          <a:latin typeface="Arial"/>
                          <a:ea typeface="+mn-ea"/>
                          <a:cs typeface="Arial"/>
                        </a:rPr>
                        <a:t>y/y change 	</a:t>
                      </a:r>
                    </a:p>
                  </a:txBody>
                  <a:tcP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166D"/>
                    </a:solidFill>
                  </a:tcPr>
                </a:tc>
              </a:tr>
              <a:tr h="381000">
                <a:tc>
                  <a:txBody>
                    <a:bodyPr/>
                    <a:lstStyle/>
                    <a:p>
                      <a:r>
                        <a:rPr lang="en-US" sz="1800" b="0" i="0" u="none" strike="noStrike" kern="1200" baseline="0" dirty="0" smtClean="0">
                          <a:solidFill>
                            <a:srgbClr val="280069"/>
                          </a:solidFill>
                          <a:latin typeface="Arial"/>
                          <a:ea typeface="+mn-ea"/>
                          <a:cs typeface="Arial"/>
                        </a:rPr>
                        <a:t>Revenue </a:t>
                      </a:r>
                      <a:r>
                        <a:rPr lang="en-US" sz="1500" b="0" i="0" u="none" strike="noStrike" kern="1200" baseline="0" dirty="0" smtClean="0">
                          <a:solidFill>
                            <a:srgbClr val="280069"/>
                          </a:solidFill>
                          <a:latin typeface="Arial"/>
                          <a:ea typeface="+mn-ea"/>
                          <a:cs typeface="Arial"/>
                        </a:rPr>
                        <a:t>(external)</a:t>
                      </a:r>
                      <a:r>
                        <a:rPr lang="en-US" sz="1800" b="0" i="0" u="none" strike="noStrike" kern="1200" baseline="0" dirty="0" smtClean="0">
                          <a:solidFill>
                            <a:srgbClr val="280069"/>
                          </a:solidFill>
                          <a:latin typeface="Arial"/>
                          <a:ea typeface="+mn-ea"/>
                          <a:cs typeface="Arial"/>
                        </a:rPr>
                        <a:t> 	</a:t>
                      </a:r>
                    </a:p>
                  </a:txBody>
                  <a:tcPr>
                    <a:lnL w="12700" cap="flat" cmpd="sng" algn="ctr">
                      <a:solidFill>
                        <a:schemeClr val="tx1"/>
                      </a:solidFill>
                      <a:prstDash val="solid"/>
                      <a:round/>
                      <a:headEnd type="none" w="med" len="med"/>
                      <a:tailEnd type="none" w="med" len="med"/>
                    </a:lnL>
                    <a:lnR w="635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1,818</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+2.9%</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r>
                        <a:rPr lang="en-US" b="0" i="0" dirty="0" smtClean="0">
                          <a:solidFill>
                            <a:srgbClr val="280069"/>
                          </a:solidFill>
                          <a:latin typeface="Arial"/>
                          <a:cs typeface="Arial"/>
                        </a:rPr>
                        <a:t>Network revenue</a:t>
                      </a:r>
                      <a:endParaRPr lang="en-US" b="0" i="0" dirty="0">
                        <a:solidFill>
                          <a:srgbClr val="280069"/>
                        </a:solidFill>
                        <a:latin typeface="Arial"/>
                        <a:cs typeface="Arial"/>
                      </a:endParaRPr>
                    </a:p>
                  </a:txBody>
                  <a:tcPr>
                    <a:lnL w="12700" cap="flat" cmpd="sng" algn="ctr">
                      <a:solidFill>
                        <a:schemeClr val="tx1"/>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Arial"/>
                          <a:cs typeface="Arial"/>
                        </a:rPr>
                        <a:t>1,679</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+4.9%</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pPr marL="455613" lvl="1" indent="-455613"/>
                      <a:r>
                        <a:rPr lang="en-US" sz="1800" b="0" i="0" kern="1200" dirty="0" smtClean="0">
                          <a:solidFill>
                            <a:srgbClr val="280069"/>
                          </a:solidFill>
                          <a:latin typeface="Arial"/>
                          <a:ea typeface="+mn-ea"/>
                          <a:cs typeface="Arial"/>
                        </a:rPr>
                        <a:t>EBITDA</a:t>
                      </a:r>
                      <a:r>
                        <a:rPr lang="en-US" sz="1800" b="0" i="0" kern="1200" baseline="30000" dirty="0" smtClean="0">
                          <a:solidFill>
                            <a:srgbClr val="280069"/>
                          </a:solidFill>
                          <a:latin typeface="Arial"/>
                          <a:ea typeface="+mn-ea"/>
                          <a:cs typeface="Arial"/>
                        </a:rPr>
                        <a:t>1</a:t>
                      </a:r>
                      <a:endParaRPr lang="en-US" sz="1800" b="0" i="0" kern="1200" baseline="30000" dirty="0">
                        <a:solidFill>
                          <a:srgbClr val="280069"/>
                        </a:solidFill>
                        <a:latin typeface="Arial"/>
                        <a:ea typeface="+mn-ea"/>
                        <a:cs typeface="Arial"/>
                      </a:endParaRPr>
                    </a:p>
                  </a:txBody>
                  <a:tcPr>
                    <a:lnL w="12700" cap="flat" cmpd="sng" algn="ctr">
                      <a:solidFill>
                        <a:schemeClr val="tx1"/>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800" b="0" i="0" kern="1200" dirty="0" smtClean="0">
                          <a:solidFill>
                            <a:srgbClr val="280069"/>
                          </a:solidFill>
                          <a:latin typeface="Arial"/>
                          <a:ea typeface="+mn-ea"/>
                          <a:cs typeface="Arial"/>
                        </a:rPr>
                        <a:t>759</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sz="1800" b="0" i="0" kern="1200" dirty="0" smtClean="0">
                          <a:solidFill>
                            <a:srgbClr val="280069"/>
                          </a:solidFill>
                          <a:latin typeface="Arial"/>
                          <a:ea typeface="+mn-ea"/>
                          <a:cs typeface="Arial"/>
                        </a:rPr>
                        <a:t>+6.2%</a:t>
                      </a:r>
                      <a:endParaRPr lang="en-US" sz="1800" b="0" i="0" kern="1200" dirty="0">
                        <a:solidFill>
                          <a:srgbClr val="280069"/>
                        </a:solidFill>
                        <a:latin typeface="Arial"/>
                        <a:ea typeface="+mn-ea"/>
                        <a:cs typeface="Arial"/>
                      </a:endParaRPr>
                    </a:p>
                  </a:txBody>
                  <a:tcPr>
                    <a:lnL w="635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pPr marL="180975" marR="0" indent="0" algn="l"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mn-lt"/>
                          <a:cs typeface="Arial"/>
                        </a:rPr>
                        <a:t>Adjusted</a:t>
                      </a:r>
                      <a:r>
                        <a:rPr lang="en-US" b="0" i="0" baseline="0" dirty="0" smtClean="0">
                          <a:solidFill>
                            <a:srgbClr val="280069"/>
                          </a:solidFill>
                          <a:latin typeface="+mn-lt"/>
                          <a:cs typeface="Arial"/>
                        </a:rPr>
                        <a:t> </a:t>
                      </a:r>
                      <a:r>
                        <a:rPr lang="en-US" b="0" i="0" dirty="0" smtClean="0">
                          <a:solidFill>
                            <a:srgbClr val="280069"/>
                          </a:solidFill>
                          <a:latin typeface="+mn-lt"/>
                          <a:cs typeface="Arial"/>
                        </a:rPr>
                        <a:t>EBITDA</a:t>
                      </a:r>
                      <a:r>
                        <a:rPr lang="en-US" b="0" i="0" strike="noStrike" baseline="30000" dirty="0" smtClean="0">
                          <a:solidFill>
                            <a:srgbClr val="280069"/>
                          </a:solidFill>
                          <a:latin typeface="+mn-lt"/>
                          <a:cs typeface="Arial"/>
                        </a:rPr>
                        <a:t>1</a:t>
                      </a:r>
                      <a:endParaRPr lang="en-US" sz="1800" b="0" i="0" strike="noStrike" baseline="30000" dirty="0" smtClean="0">
                        <a:solidFill>
                          <a:srgbClr val="280069"/>
                        </a:solidFill>
                        <a:latin typeface="+mn-lt"/>
                        <a:cs typeface="Arial"/>
                      </a:endParaRPr>
                    </a:p>
                  </a:txBody>
                  <a:tcPr>
                    <a:lnL w="12700" cap="flat" cmpd="sng" algn="ctr">
                      <a:solidFill>
                        <a:schemeClr val="tx1"/>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800" b="0" i="0" kern="1200" dirty="0" smtClean="0">
                          <a:solidFill>
                            <a:srgbClr val="280069"/>
                          </a:solidFill>
                          <a:latin typeface="Arial"/>
                          <a:ea typeface="+mn-ea"/>
                          <a:cs typeface="Arial"/>
                        </a:rPr>
                        <a:t>773</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sz="1800" b="0" i="0" kern="1200" dirty="0" smtClean="0">
                          <a:solidFill>
                            <a:srgbClr val="280069"/>
                          </a:solidFill>
                          <a:latin typeface="Arial"/>
                          <a:ea typeface="+mn-ea"/>
                          <a:cs typeface="Arial"/>
                        </a:rPr>
                        <a:t>+6.1%</a:t>
                      </a:r>
                      <a:endParaRPr lang="en-US" sz="1800" b="0" i="0" kern="1200" dirty="0">
                        <a:solidFill>
                          <a:srgbClr val="280069"/>
                        </a:solidFill>
                        <a:latin typeface="Arial"/>
                        <a:ea typeface="+mn-ea"/>
                        <a:cs typeface="Arial"/>
                      </a:endParaRPr>
                    </a:p>
                  </a:txBody>
                  <a:tcPr>
                    <a:lnL w="635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r>
                        <a:rPr lang="en-US" sz="1800" b="0" i="0" kern="1200" dirty="0" smtClean="0">
                          <a:solidFill>
                            <a:srgbClr val="280069"/>
                          </a:solidFill>
                          <a:latin typeface="Arial"/>
                          <a:ea typeface="+mn-ea"/>
                          <a:cs typeface="Arial"/>
                        </a:rPr>
                        <a:t>EBITDA margin</a:t>
                      </a:r>
                      <a:r>
                        <a:rPr lang="en-US" sz="1800" b="0" i="0" u="none" strike="noStrike" kern="1200" baseline="30000" dirty="0" smtClean="0">
                          <a:solidFill>
                            <a:srgbClr val="280069"/>
                          </a:solidFill>
                          <a:latin typeface="+mn-lt"/>
                          <a:ea typeface="+mn-ea"/>
                          <a:cs typeface="Arial"/>
                        </a:rPr>
                        <a:t>2</a:t>
                      </a:r>
                      <a:endParaRPr lang="en-US" sz="1800" b="0" i="0" kern="1200" baseline="30000" dirty="0" smtClean="0">
                        <a:solidFill>
                          <a:srgbClr val="280069"/>
                        </a:solidFill>
                        <a:latin typeface="Arial"/>
                        <a:ea typeface="+mn-ea"/>
                        <a:cs typeface="Arial"/>
                      </a:endParaRPr>
                    </a:p>
                  </a:txBody>
                  <a:tcPr>
                    <a:lnL w="12700" cap="flat" cmpd="sng" algn="ctr">
                      <a:solidFill>
                        <a:schemeClr val="tx1"/>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800" b="0" i="0" kern="1200" dirty="0" smtClean="0">
                          <a:solidFill>
                            <a:srgbClr val="280069"/>
                          </a:solidFill>
                          <a:latin typeface="Arial"/>
                          <a:ea typeface="+mn-ea"/>
                          <a:cs typeface="Arial"/>
                        </a:rPr>
                        <a:t>41.4%</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sz="1800" b="0" i="0" kern="1200" dirty="0" smtClean="0">
                          <a:solidFill>
                            <a:srgbClr val="280069"/>
                          </a:solidFill>
                          <a:latin typeface="Arial"/>
                          <a:ea typeface="+mn-ea"/>
                          <a:cs typeface="Arial"/>
                        </a:rPr>
                        <a:t>+1.3 pts</a:t>
                      </a:r>
                      <a:endParaRPr lang="en-US" sz="1800" b="0" i="0" kern="1200" dirty="0">
                        <a:solidFill>
                          <a:srgbClr val="280069"/>
                        </a:solidFill>
                        <a:latin typeface="Arial"/>
                        <a:ea typeface="+mn-ea"/>
                        <a:cs typeface="Arial"/>
                      </a:endParaRPr>
                    </a:p>
                  </a:txBody>
                  <a:tcPr>
                    <a:lnL w="635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pPr marL="180975" marR="0" indent="0" algn="l"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mn-lt"/>
                          <a:cs typeface="Arial"/>
                        </a:rPr>
                        <a:t>Adjusted EBITDA margin</a:t>
                      </a:r>
                      <a:r>
                        <a:rPr lang="en-US" sz="1800" b="0" i="0" u="none" strike="noStrike" kern="1200" baseline="30000" dirty="0" smtClean="0">
                          <a:solidFill>
                            <a:srgbClr val="280069"/>
                          </a:solidFill>
                          <a:latin typeface="+mn-lt"/>
                          <a:ea typeface="+mn-ea"/>
                          <a:cs typeface="Arial"/>
                        </a:rPr>
                        <a:t>2</a:t>
                      </a:r>
                      <a:endParaRPr lang="en-US" sz="1800" b="0" i="0" kern="1200" baseline="30000" dirty="0" smtClean="0">
                        <a:solidFill>
                          <a:srgbClr val="280069"/>
                        </a:solidFill>
                        <a:latin typeface="+mn-lt"/>
                        <a:ea typeface="+mn-ea"/>
                        <a:cs typeface="Arial"/>
                      </a:endParaRPr>
                    </a:p>
                  </a:txBody>
                  <a:tcPr>
                    <a:lnL w="12700" cap="flat" cmpd="sng" algn="ctr">
                      <a:solidFill>
                        <a:schemeClr val="tx1"/>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800" b="0" i="0" kern="1200" dirty="0" smtClean="0">
                          <a:solidFill>
                            <a:srgbClr val="280069"/>
                          </a:solidFill>
                          <a:latin typeface="Arial"/>
                          <a:ea typeface="+mn-ea"/>
                          <a:cs typeface="Arial"/>
                        </a:rPr>
                        <a:t>42.3%</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sz="1800" b="0" i="0" kern="1200" dirty="0" smtClean="0">
                          <a:solidFill>
                            <a:srgbClr val="280069"/>
                          </a:solidFill>
                          <a:latin typeface="Arial"/>
                          <a:ea typeface="+mn-ea"/>
                          <a:cs typeface="Arial"/>
                        </a:rPr>
                        <a:t>+1.4 pts</a:t>
                      </a:r>
                      <a:endParaRPr lang="en-US" sz="1800" b="0" i="0" kern="1200" dirty="0">
                        <a:solidFill>
                          <a:srgbClr val="280069"/>
                        </a:solidFill>
                        <a:latin typeface="Arial"/>
                        <a:ea typeface="+mn-ea"/>
                        <a:cs typeface="Arial"/>
                      </a:endParaRPr>
                    </a:p>
                  </a:txBody>
                  <a:tcPr>
                    <a:lnL w="635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r>
                        <a:rPr lang="en-US" sz="1800" b="0" i="0" kern="1200" dirty="0" smtClean="0">
                          <a:solidFill>
                            <a:srgbClr val="280069"/>
                          </a:solidFill>
                          <a:latin typeface="Arial"/>
                          <a:ea typeface="+mn-ea"/>
                          <a:cs typeface="Arial"/>
                        </a:rPr>
                        <a:t>Capital expenditures</a:t>
                      </a:r>
                      <a:endParaRPr lang="en-US" sz="1800" b="0" i="0" kern="1200" dirty="0">
                        <a:solidFill>
                          <a:srgbClr val="280069"/>
                        </a:solidFill>
                        <a:latin typeface="Arial"/>
                        <a:ea typeface="+mn-ea"/>
                        <a:cs typeface="Arial"/>
                      </a:endParaRPr>
                    </a:p>
                  </a:txBody>
                  <a:tcPr>
                    <a:lnL w="12700" cap="flat" cmpd="sng" algn="ctr">
                      <a:solidFill>
                        <a:schemeClr val="tx1"/>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800" b="0" i="0" kern="1200" dirty="0" smtClean="0">
                          <a:solidFill>
                            <a:srgbClr val="280069"/>
                          </a:solidFill>
                          <a:latin typeface="Arial"/>
                          <a:ea typeface="+mn-ea"/>
                          <a:cs typeface="Arial"/>
                        </a:rPr>
                        <a:t>295</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0" i="0" kern="1200" dirty="0" smtClean="0">
                          <a:solidFill>
                            <a:srgbClr val="280069"/>
                          </a:solidFill>
                          <a:latin typeface="Arial"/>
                          <a:ea typeface="+mn-ea"/>
                          <a:cs typeface="Arial"/>
                        </a:rPr>
                        <a:t>+41%</a:t>
                      </a:r>
                      <a:endParaRPr lang="en-US" sz="1800" b="0" i="0" kern="1200" dirty="0">
                        <a:solidFill>
                          <a:srgbClr val="280069"/>
                        </a:solidFill>
                        <a:latin typeface="Arial"/>
                        <a:ea typeface="+mn-ea"/>
                        <a:cs typeface="Arial"/>
                      </a:endParaRPr>
                    </a:p>
                  </a:txBody>
                  <a:tcPr>
                    <a:lnL w="635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Rectangle 5"/>
          <p:cNvSpPr/>
          <p:nvPr/>
        </p:nvSpPr>
        <p:spPr bwMode="auto">
          <a:xfrm>
            <a:off x="0" y="6070600"/>
            <a:ext cx="9144000" cy="787400"/>
          </a:xfrm>
          <a:prstGeom prst="rect">
            <a:avLst/>
          </a:prstGeom>
          <a:solidFill>
            <a:srgbClr val="F5F6F7"/>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2000" dirty="0" smtClean="0">
                <a:solidFill>
                  <a:srgbClr val="49166D"/>
                </a:solidFill>
                <a:latin typeface="Helvetica Neue Light"/>
                <a:ea typeface="+mj-ea"/>
                <a:cs typeface="Helvetica Neue Light"/>
              </a:rPr>
              <a:t>EBITDA driven </a:t>
            </a:r>
            <a:r>
              <a:rPr lang="en-US" sz="2000" dirty="0">
                <a:solidFill>
                  <a:srgbClr val="49166D"/>
                </a:solidFill>
                <a:latin typeface="Helvetica Neue Light"/>
                <a:ea typeface="+mj-ea"/>
                <a:cs typeface="Helvetica Neue Light"/>
              </a:rPr>
              <a:t>by </a:t>
            </a:r>
            <a:r>
              <a:rPr lang="en-US" sz="2000" dirty="0" smtClean="0">
                <a:solidFill>
                  <a:srgbClr val="49166D"/>
                </a:solidFill>
                <a:latin typeface="Helvetica Neue Light"/>
                <a:ea typeface="+mj-ea"/>
                <a:cs typeface="Helvetica Neue Light"/>
              </a:rPr>
              <a:t>strong network revenue gains from higher ARPU and  customer growth while cost </a:t>
            </a:r>
            <a:r>
              <a:rPr lang="en-US" sz="2000" dirty="0">
                <a:solidFill>
                  <a:srgbClr val="49166D"/>
                </a:solidFill>
                <a:latin typeface="Helvetica Neue Light"/>
                <a:ea typeface="+mj-ea"/>
                <a:cs typeface="Helvetica Neue Light"/>
              </a:rPr>
              <a:t>savings </a:t>
            </a:r>
            <a:r>
              <a:rPr lang="en-US" sz="2000" dirty="0" smtClean="0">
                <a:solidFill>
                  <a:srgbClr val="49166D"/>
                </a:solidFill>
                <a:latin typeface="Helvetica Neue Light"/>
                <a:ea typeface="+mj-ea"/>
                <a:cs typeface="Helvetica Neue Light"/>
              </a:rPr>
              <a:t>offset higher acquisition &amp; retention spending</a:t>
            </a:r>
            <a:endParaRPr lang="en-US" sz="2000" dirty="0">
              <a:solidFill>
                <a:srgbClr val="49166D"/>
              </a:solidFill>
              <a:latin typeface="Helvetica Neue Light"/>
              <a:ea typeface="+mj-ea"/>
              <a:cs typeface="Helvetica Neue Light"/>
            </a:endParaRPr>
          </a:p>
        </p:txBody>
      </p:sp>
      <p:sp>
        <p:nvSpPr>
          <p:cNvPr id="7" name="TextBox 6"/>
          <p:cNvSpPr txBox="1"/>
          <p:nvPr/>
        </p:nvSpPr>
        <p:spPr>
          <a:xfrm>
            <a:off x="381000" y="4500890"/>
            <a:ext cx="8458200" cy="600164"/>
          </a:xfrm>
          <a:prstGeom prst="rect">
            <a:avLst/>
          </a:prstGeom>
          <a:noFill/>
        </p:spPr>
        <p:txBody>
          <a:bodyPr wrap="square" rtlCol="0">
            <a:spAutoFit/>
          </a:bodyPr>
          <a:lstStyle/>
          <a:p>
            <a:pPr lvl="0" algn="l"/>
            <a:r>
              <a:rPr lang="en-CA" sz="1100" baseline="30000" dirty="0" smtClean="0"/>
              <a:t>1</a:t>
            </a:r>
            <a:r>
              <a:rPr lang="en-CA" sz="1100" dirty="0" smtClean="0"/>
              <a:t> EBITDA and Adjusted EBITDA are non-GAAP measures and </a:t>
            </a:r>
            <a:r>
              <a:rPr lang="en-US" sz="1100" dirty="0" smtClean="0"/>
              <a:t>do </a:t>
            </a:r>
            <a:r>
              <a:rPr lang="en-US" sz="1100" dirty="0"/>
              <a:t>not have any standardized meaning prescribed by IFRS-IASB. Please see the appendix for the </a:t>
            </a:r>
            <a:r>
              <a:rPr lang="en-US" sz="1100" dirty="0" smtClean="0"/>
              <a:t>definitions.</a:t>
            </a:r>
            <a:r>
              <a:rPr lang="en-CA" sz="1100" dirty="0" smtClean="0"/>
              <a:t> </a:t>
            </a:r>
          </a:p>
          <a:p>
            <a:pPr algn="l"/>
            <a:r>
              <a:rPr lang="en-CA" sz="1100" baseline="30000" dirty="0" smtClean="0"/>
              <a:t>2</a:t>
            </a:r>
            <a:r>
              <a:rPr lang="en-CA" sz="1100" dirty="0" smtClean="0"/>
              <a:t> As a percentage of total revenue.</a:t>
            </a:r>
            <a:endParaRPr lang="en-CA" sz="1100" dirty="0"/>
          </a:p>
        </p:txBody>
      </p:sp>
    </p:spTree>
    <p:extLst>
      <p:ext uri="{BB962C8B-B14F-4D97-AF65-F5344CB8AC3E}">
        <p14:creationId xmlns:p14="http://schemas.microsoft.com/office/powerpoint/2010/main" val="1399494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4399"/>
          </a:xfrm>
        </p:spPr>
        <p:txBody>
          <a:bodyPr/>
          <a:lstStyle/>
          <a:p>
            <a:r>
              <a:rPr lang="en-CA" dirty="0" smtClean="0"/>
              <a:t>Third </a:t>
            </a:r>
            <a:r>
              <a:rPr lang="en-CA" dirty="0"/>
              <a:t>quarter </a:t>
            </a:r>
            <a:r>
              <a:rPr lang="en-CA" dirty="0" smtClean="0"/>
              <a:t>2016 wireline </a:t>
            </a:r>
            <a:r>
              <a:rPr lang="en-CA" dirty="0"/>
              <a:t>financial results</a:t>
            </a:r>
          </a:p>
        </p:txBody>
      </p:sp>
      <p:sp>
        <p:nvSpPr>
          <p:cNvPr id="4" name="Slide Number Placeholder 3"/>
          <p:cNvSpPr>
            <a:spLocks noGrp="1"/>
          </p:cNvSpPr>
          <p:nvPr>
            <p:ph type="sldNum" sz="quarter" idx="10"/>
          </p:nvPr>
        </p:nvSpPr>
        <p:spPr/>
        <p:txBody>
          <a:bodyPr/>
          <a:lstStyle/>
          <a:p>
            <a:pPr>
              <a:defRPr/>
            </a:pPr>
            <a:fld id="{A377E423-9511-E543-9F90-06719779F68C}" type="slidenum">
              <a:rPr lang="en-US" smtClean="0"/>
              <a:pPr>
                <a:defRPr/>
              </a:pPr>
              <a:t>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7059374"/>
              </p:ext>
            </p:extLst>
          </p:nvPr>
        </p:nvGraphicFramePr>
        <p:xfrm>
          <a:off x="457200" y="1365504"/>
          <a:ext cx="8229600" cy="2682240"/>
        </p:xfrm>
        <a:graphic>
          <a:graphicData uri="http://schemas.openxmlformats.org/drawingml/2006/table">
            <a:tbl>
              <a:tblPr firstRow="1" bandRow="1">
                <a:tableStyleId>{5C22544A-7EE6-4342-B048-85BDC9FD1C3A}</a:tableStyleId>
              </a:tblPr>
              <a:tblGrid>
                <a:gridCol w="5257800"/>
                <a:gridCol w="1371600"/>
                <a:gridCol w="1600200"/>
              </a:tblGrid>
              <a:tr h="381000">
                <a:tc>
                  <a:txBody>
                    <a:bodyPr/>
                    <a:lstStyle/>
                    <a:p>
                      <a:r>
                        <a:rPr lang="en-US" sz="1600" b="0" i="0" dirty="0" smtClean="0">
                          <a:solidFill>
                            <a:schemeClr val="bg1"/>
                          </a:solidFill>
                          <a:latin typeface="Arial"/>
                          <a:cs typeface="Arial"/>
                        </a:rPr>
                        <a:t>($ millions, except margin)</a:t>
                      </a:r>
                      <a:endParaRPr lang="en-US" sz="1600" b="0" i="0" dirty="0">
                        <a:solidFill>
                          <a:schemeClr val="bg1"/>
                        </a:solidFill>
                        <a:latin typeface="Arial"/>
                        <a:cs typeface="Arial"/>
                      </a:endParaRPr>
                    </a:p>
                  </a:txBody>
                  <a:tcP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166C"/>
                    </a:solidFill>
                  </a:tcPr>
                </a:tc>
                <a:tc>
                  <a:txBody>
                    <a:bodyPr/>
                    <a:lstStyle/>
                    <a:p>
                      <a:pPr algn="ctr"/>
                      <a:r>
                        <a:rPr lang="fr-FR" sz="2000" b="0" i="0" u="none" strike="noStrike" kern="1200" baseline="0" dirty="0" smtClean="0">
                          <a:solidFill>
                            <a:schemeClr val="bg1"/>
                          </a:solidFill>
                          <a:latin typeface="Arial"/>
                          <a:ea typeface="+mn-ea"/>
                          <a:cs typeface="Arial"/>
                        </a:rPr>
                        <a:t>Q3 2016</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166C"/>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fr-FR" sz="2000" b="0" i="0" u="none" strike="noStrike" kern="1200" baseline="0" dirty="0" smtClean="0">
                          <a:solidFill>
                            <a:schemeClr val="bg1"/>
                          </a:solidFill>
                          <a:latin typeface="Arial"/>
                          <a:ea typeface="+mn-ea"/>
                          <a:cs typeface="Arial"/>
                        </a:rPr>
                        <a:t>y/y change 	</a:t>
                      </a:r>
                    </a:p>
                  </a:txBody>
                  <a:tcP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166C"/>
                    </a:solidFill>
                  </a:tcPr>
                </a:tc>
              </a:tr>
              <a:tr h="381000">
                <a:tc>
                  <a:txBody>
                    <a:bodyPr/>
                    <a:lstStyle/>
                    <a:p>
                      <a:r>
                        <a:rPr lang="en-US" sz="1800" b="0" i="0" u="none" strike="noStrike" kern="1200" baseline="0" dirty="0" smtClean="0">
                          <a:solidFill>
                            <a:srgbClr val="280069"/>
                          </a:solidFill>
                          <a:latin typeface="Arial"/>
                          <a:ea typeface="+mn-ea"/>
                          <a:cs typeface="Arial"/>
                        </a:rPr>
                        <a:t>Revenue </a:t>
                      </a:r>
                      <a:r>
                        <a:rPr lang="en-US" sz="1500" b="0" i="0" kern="1200" dirty="0" smtClean="0">
                          <a:solidFill>
                            <a:srgbClr val="280069"/>
                          </a:solidFill>
                          <a:latin typeface="Arial"/>
                          <a:ea typeface="+mn-ea"/>
                          <a:cs typeface="Arial"/>
                        </a:rPr>
                        <a:t>(external)</a:t>
                      </a:r>
                      <a:r>
                        <a:rPr lang="en-US" sz="1500" b="0" i="0" kern="1200" baseline="30000" dirty="0" smtClean="0">
                          <a:solidFill>
                            <a:srgbClr val="280069"/>
                          </a:solidFill>
                          <a:latin typeface="Arial"/>
                          <a:ea typeface="+mn-ea"/>
                          <a:cs typeface="Arial"/>
                        </a:rPr>
                        <a:t>1</a:t>
                      </a:r>
                      <a:r>
                        <a:rPr lang="en-US" sz="1800" b="0" i="0" u="none" strike="noStrike" kern="1200" baseline="0" dirty="0" smtClean="0">
                          <a:solidFill>
                            <a:srgbClr val="280069"/>
                          </a:solidFill>
                          <a:latin typeface="Arial"/>
                          <a:ea typeface="+mn-ea"/>
                          <a:cs typeface="Arial"/>
                        </a:rPr>
                        <a:t>	</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1,420</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+2.3%</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r>
                        <a:rPr lang="en-US" b="0" i="0" dirty="0" smtClean="0">
                          <a:solidFill>
                            <a:srgbClr val="280069"/>
                          </a:solidFill>
                          <a:latin typeface="Arial"/>
                          <a:cs typeface="Arial"/>
                        </a:rPr>
                        <a:t>EBITDA</a:t>
                      </a:r>
                      <a:r>
                        <a:rPr lang="en-US" sz="1800" b="0" i="0" kern="1200" baseline="30000" dirty="0" smtClean="0">
                          <a:solidFill>
                            <a:srgbClr val="280069"/>
                          </a:solidFill>
                          <a:latin typeface="+mn-lt"/>
                          <a:ea typeface="+mn-ea"/>
                          <a:cs typeface="Arial"/>
                        </a:rPr>
                        <a:t>1</a:t>
                      </a:r>
                      <a:endParaRPr lang="en-US" b="0" i="0" baseline="3000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Arial"/>
                          <a:cs typeface="Arial"/>
                        </a:rPr>
                        <a:t>372</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+5.1%</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pPr marL="173038" indent="0"/>
                      <a:r>
                        <a:rPr lang="en-US" sz="1800" b="0" i="0" dirty="0" smtClean="0">
                          <a:solidFill>
                            <a:srgbClr val="280069"/>
                          </a:solidFill>
                          <a:latin typeface="Arial"/>
                          <a:cs typeface="Arial"/>
                        </a:rPr>
                        <a:t>Adjusted EBITDA</a:t>
                      </a:r>
                      <a:r>
                        <a:rPr lang="en-US" sz="1800" b="0" i="0" kern="1200" baseline="30000" dirty="0" smtClean="0">
                          <a:solidFill>
                            <a:srgbClr val="280069"/>
                          </a:solidFill>
                          <a:latin typeface="+mn-lt"/>
                          <a:ea typeface="+mn-ea"/>
                          <a:cs typeface="Arial"/>
                        </a:rPr>
                        <a:t>1</a:t>
                      </a:r>
                      <a:endParaRPr lang="en-US" sz="1800"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Arial"/>
                          <a:cs typeface="Arial"/>
                        </a:rPr>
                        <a:t>408</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+4.2%</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r>
                        <a:rPr lang="en-US" sz="1800" b="0" i="0" dirty="0" smtClean="0">
                          <a:solidFill>
                            <a:srgbClr val="280069"/>
                          </a:solidFill>
                          <a:latin typeface="Arial"/>
                          <a:cs typeface="Arial"/>
                        </a:rPr>
                        <a:t>EBITDA</a:t>
                      </a:r>
                      <a:r>
                        <a:rPr lang="en-US" sz="1800" b="0" i="0" baseline="0" dirty="0" smtClean="0">
                          <a:solidFill>
                            <a:srgbClr val="280069"/>
                          </a:solidFill>
                          <a:latin typeface="Arial"/>
                          <a:cs typeface="Arial"/>
                        </a:rPr>
                        <a:t> margin</a:t>
                      </a:r>
                      <a:r>
                        <a:rPr lang="en-US" sz="1800" b="0" i="0" kern="1200" baseline="30000" dirty="0" smtClean="0">
                          <a:solidFill>
                            <a:srgbClr val="280069"/>
                          </a:solidFill>
                          <a:latin typeface="+mn-lt"/>
                          <a:ea typeface="+mn-ea"/>
                          <a:cs typeface="Arial"/>
                        </a:rPr>
                        <a:t>2</a:t>
                      </a:r>
                      <a:endParaRPr lang="en-US" sz="1800" b="0" i="0" baseline="3000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Arial"/>
                          <a:cs typeface="Arial"/>
                        </a:rPr>
                        <a:t>25.3%</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+0.6 pts</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pPr marL="173038" indent="0"/>
                      <a:r>
                        <a:rPr lang="en-US" sz="1800" b="0" i="0" dirty="0" smtClean="0">
                          <a:solidFill>
                            <a:srgbClr val="280069"/>
                          </a:solidFill>
                          <a:latin typeface="Arial"/>
                          <a:cs typeface="Arial"/>
                        </a:rPr>
                        <a:t>Adjusted EBITDA margin</a:t>
                      </a:r>
                      <a:r>
                        <a:rPr lang="en-US" sz="1800" b="0" i="0" kern="1200" baseline="30000" dirty="0" smtClean="0">
                          <a:solidFill>
                            <a:srgbClr val="280069"/>
                          </a:solidFill>
                          <a:latin typeface="+mn-lt"/>
                          <a:ea typeface="+mn-ea"/>
                          <a:cs typeface="Arial"/>
                        </a:rPr>
                        <a:t>2</a:t>
                      </a:r>
                      <a:endParaRPr lang="en-US" sz="1800" b="0" i="0" kern="1200" dirty="0">
                        <a:solidFill>
                          <a:srgbClr val="280069"/>
                        </a:solidFill>
                        <a:latin typeface="Arial"/>
                        <a:ea typeface="+mn-ea"/>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Arial"/>
                          <a:cs typeface="Arial"/>
                        </a:rPr>
                        <a:t>27.8%</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+0.5 pts</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81000">
                <a:tc>
                  <a:txBody>
                    <a:bodyPr/>
                    <a:lstStyle/>
                    <a:p>
                      <a:r>
                        <a:rPr lang="en-US" b="0" i="0" dirty="0" smtClean="0">
                          <a:solidFill>
                            <a:srgbClr val="280069"/>
                          </a:solidFill>
                          <a:latin typeface="Arial"/>
                          <a:cs typeface="Arial"/>
                        </a:rPr>
                        <a:t>Capital expenditures</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b="0" i="0" dirty="0" smtClean="0">
                          <a:solidFill>
                            <a:srgbClr val="280069"/>
                          </a:solidFill>
                          <a:latin typeface="Arial"/>
                          <a:cs typeface="Arial"/>
                        </a:rPr>
                        <a:t>492</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algn="ctr"/>
                      <a:r>
                        <a:rPr lang="en-US" b="0" i="0" dirty="0" smtClean="0">
                          <a:solidFill>
                            <a:srgbClr val="280069"/>
                          </a:solidFill>
                          <a:latin typeface="Arial"/>
                          <a:cs typeface="Arial"/>
                        </a:rPr>
                        <a:t>+19%</a:t>
                      </a:r>
                      <a:endParaRPr lang="en-US" b="0" i="0" dirty="0">
                        <a:solidFill>
                          <a:srgbClr val="280069"/>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bl>
          </a:graphicData>
        </a:graphic>
      </p:graphicFrame>
      <p:sp>
        <p:nvSpPr>
          <p:cNvPr id="6" name="Rectangle 5"/>
          <p:cNvSpPr/>
          <p:nvPr/>
        </p:nvSpPr>
        <p:spPr bwMode="auto">
          <a:xfrm>
            <a:off x="0" y="6070600"/>
            <a:ext cx="9144000" cy="787400"/>
          </a:xfrm>
          <a:prstGeom prst="rect">
            <a:avLst/>
          </a:prstGeom>
          <a:solidFill>
            <a:srgbClr val="F5F6F7"/>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dirty="0" smtClean="0">
                <a:solidFill>
                  <a:srgbClr val="49166D"/>
                </a:solidFill>
                <a:latin typeface="Helvetica Neue Light"/>
                <a:ea typeface="+mj-ea"/>
                <a:cs typeface="Helvetica Neue Light"/>
              </a:rPr>
              <a:t>EBITDA growth reflects improving margins in growing data services as well as operational efficiency &amp; effectiveness programs </a:t>
            </a:r>
            <a:endParaRPr lang="en-US" dirty="0">
              <a:solidFill>
                <a:srgbClr val="49166D"/>
              </a:solidFill>
              <a:latin typeface="Helvetica Neue Light"/>
              <a:ea typeface="+mj-ea"/>
              <a:cs typeface="Helvetica Neue Light"/>
            </a:endParaRPr>
          </a:p>
        </p:txBody>
      </p:sp>
      <p:sp>
        <p:nvSpPr>
          <p:cNvPr id="8" name="TextBox 7"/>
          <p:cNvSpPr txBox="1"/>
          <p:nvPr/>
        </p:nvSpPr>
        <p:spPr>
          <a:xfrm>
            <a:off x="381000" y="4191000"/>
            <a:ext cx="8458200" cy="600164"/>
          </a:xfrm>
          <a:prstGeom prst="rect">
            <a:avLst/>
          </a:prstGeom>
          <a:noFill/>
        </p:spPr>
        <p:txBody>
          <a:bodyPr wrap="square" rtlCol="0">
            <a:spAutoFit/>
          </a:bodyPr>
          <a:lstStyle/>
          <a:p>
            <a:pPr lvl="0" algn="l"/>
            <a:r>
              <a:rPr lang="en-CA" sz="1100" baseline="30000" dirty="0" smtClean="0"/>
              <a:t>1</a:t>
            </a:r>
            <a:r>
              <a:rPr lang="en-CA" sz="1100" dirty="0" smtClean="0"/>
              <a:t> EBITDA and Adjusted </a:t>
            </a:r>
            <a:r>
              <a:rPr lang="en-CA" sz="1100" dirty="0"/>
              <a:t>EBITDA are non-GAAP </a:t>
            </a:r>
            <a:r>
              <a:rPr lang="en-CA" sz="1100" dirty="0" smtClean="0"/>
              <a:t>measures and </a:t>
            </a:r>
            <a:r>
              <a:rPr lang="en-US" sz="1100" dirty="0" smtClean="0"/>
              <a:t>do </a:t>
            </a:r>
            <a:r>
              <a:rPr lang="en-US" sz="1100" dirty="0"/>
              <a:t>not have any standardized meaning prescribed by IFRS-IASB. Please see the appendix for the </a:t>
            </a:r>
            <a:r>
              <a:rPr lang="en-US" sz="1100" dirty="0" smtClean="0"/>
              <a:t>definitions.</a:t>
            </a:r>
            <a:r>
              <a:rPr lang="en-CA" sz="1100" dirty="0" smtClean="0"/>
              <a:t> </a:t>
            </a:r>
          </a:p>
          <a:p>
            <a:pPr algn="l"/>
            <a:r>
              <a:rPr lang="en-CA" sz="1100" baseline="30000" dirty="0" smtClean="0"/>
              <a:t>2</a:t>
            </a:r>
            <a:r>
              <a:rPr lang="en-CA" sz="1100" dirty="0" smtClean="0"/>
              <a:t> As a percentage of total revenue.</a:t>
            </a:r>
            <a:endParaRPr lang="en-CA" sz="1100" dirty="0"/>
          </a:p>
        </p:txBody>
      </p:sp>
    </p:spTree>
    <p:extLst>
      <p:ext uri="{BB962C8B-B14F-4D97-AF65-F5344CB8AC3E}">
        <p14:creationId xmlns:p14="http://schemas.microsoft.com/office/powerpoint/2010/main" val="1449470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TELUS palette">
      <a:dk1>
        <a:srgbClr val="000000"/>
      </a:dk1>
      <a:lt1>
        <a:srgbClr val="FFFFFF"/>
      </a:lt1>
      <a:dk2>
        <a:srgbClr val="7AB800"/>
      </a:dk2>
      <a:lt2>
        <a:srgbClr val="808080"/>
      </a:lt2>
      <a:accent1>
        <a:srgbClr val="E37031"/>
      </a:accent1>
      <a:accent2>
        <a:srgbClr val="0ABBDD"/>
      </a:accent2>
      <a:accent3>
        <a:srgbClr val="FFFFFF"/>
      </a:accent3>
      <a:accent4>
        <a:srgbClr val="280091"/>
      </a:accent4>
      <a:accent5>
        <a:srgbClr val="EFBBAD"/>
      </a:accent5>
      <a:accent6>
        <a:srgbClr val="08A9C8"/>
      </a:accent6>
      <a:hlink>
        <a:srgbClr val="1B6AB8"/>
      </a:hlink>
      <a:folHlink>
        <a:srgbClr val="E7CB1B"/>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0">
          <a:gsLst>
            <a:gs pos="0">
              <a:schemeClr val="tx2"/>
            </a:gs>
            <a:gs pos="100000">
              <a:schemeClr val="tx2">
                <a:gamma/>
                <a:shade val="84314"/>
                <a:invGamma/>
              </a:schemeClr>
            </a:gs>
          </a:gsLst>
          <a:lin ang="5400000" scaled="1"/>
        </a:gradFill>
        <a:ln w="9525" algn="ctr">
          <a:noFill/>
          <a:miter lim="800000"/>
          <a:headEnd/>
          <a:tailEnd/>
        </a:ln>
        <a:effectLst>
          <a:outerShdw algn="ctr" rotWithShape="0">
            <a:srgbClr val="808080">
              <a:alpha val="47000"/>
            </a:srgbClr>
          </a:outerShdw>
        </a:effectLst>
      </a:spPr>
      <a:bodyPr lIns="600015" tIns="0" rIns="0" bIns="0" anchor="ctr"/>
      <a:lstStyle>
        <a:defPPr>
          <a:defRPr dirty="0">
            <a:ea typeface="MS PGothic"/>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47939</TotalTime>
  <Words>1546</Words>
  <Application>Microsoft Office PowerPoint</Application>
  <PresentationFormat>On-screen Show (4:3)</PresentationFormat>
  <Paragraphs>394</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Blank Presentation</vt:lpstr>
      <vt:lpstr>PowerPoint Presentation</vt:lpstr>
      <vt:lpstr>Forward looking statement</vt:lpstr>
      <vt:lpstr>Strong wireless and wireline results supported by customer service excellence</vt:lpstr>
      <vt:lpstr>Wireless postpaid subscriber trends</vt:lpstr>
      <vt:lpstr>Industry-leading wireless lifetime revenue per sub</vt:lpstr>
      <vt:lpstr>Wireline subscriber trends</vt:lpstr>
      <vt:lpstr>Returning significant cash to shareholders</vt:lpstr>
      <vt:lpstr>Third quarter 2016 wireless financial results</vt:lpstr>
      <vt:lpstr>Third quarter 2016 wireline financial results</vt:lpstr>
      <vt:lpstr>Third quarter 2016 consolidated financial results</vt:lpstr>
      <vt:lpstr>2016 outlook</vt:lpstr>
      <vt:lpstr>PowerPoint Presentation</vt:lpstr>
      <vt:lpstr>Appendix – Q3 2016 EPS analysis</vt:lpstr>
      <vt:lpstr>Appendix - free cash flow comparison</vt:lpstr>
      <vt:lpstr>Appendix - definitions</vt:lpstr>
    </vt:vector>
  </TitlesOfParts>
  <Company>Lenska Rulaq</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Lenska Rulaq</dc:creator>
  <cp:lastModifiedBy>Ian McMillan</cp:lastModifiedBy>
  <cp:revision>885</cp:revision>
  <cp:lastPrinted>2016-10-31T19:15:45Z</cp:lastPrinted>
  <dcterms:created xsi:type="dcterms:W3CDTF">2010-03-18T15:05:15Z</dcterms:created>
  <dcterms:modified xsi:type="dcterms:W3CDTF">2016-11-04T01:23:50Z</dcterms:modified>
</cp:coreProperties>
</file>