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handoutMasterIdLst>
    <p:handoutMasterId r:id="rId20"/>
  </p:handoutMasterIdLst>
  <p:sldIdLst>
    <p:sldId id="458" r:id="rId2"/>
    <p:sldId id="467" r:id="rId3"/>
    <p:sldId id="376" r:id="rId4"/>
    <p:sldId id="460" r:id="rId5"/>
    <p:sldId id="468" r:id="rId6"/>
    <p:sldId id="461" r:id="rId7"/>
    <p:sldId id="426" r:id="rId8"/>
    <p:sldId id="463" r:id="rId9"/>
    <p:sldId id="358" r:id="rId10"/>
    <p:sldId id="350" r:id="rId11"/>
    <p:sldId id="429" r:id="rId12"/>
    <p:sldId id="462" r:id="rId13"/>
    <p:sldId id="285" r:id="rId14"/>
    <p:sldId id="304" r:id="rId15"/>
    <p:sldId id="464" r:id="rId16"/>
    <p:sldId id="465" r:id="rId17"/>
    <p:sldId id="466" r:id="rId18"/>
  </p:sldIdLst>
  <p:sldSz cx="9144000" cy="5143500" type="screen16x9"/>
  <p:notesSz cx="7010400" cy="92964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ola Wasson" initials="NW"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95F"/>
    <a:srgbClr val="4B286D"/>
    <a:srgbClr val="248700"/>
    <a:srgbClr val="E1E1E1"/>
    <a:srgbClr val="66CC00"/>
    <a:srgbClr val="9DA5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3" autoAdjust="0"/>
    <p:restoredTop sz="76403" autoAdjust="0"/>
  </p:normalViewPr>
  <p:slideViewPr>
    <p:cSldViewPr snapToGrid="0">
      <p:cViewPr>
        <p:scale>
          <a:sx n="100" d="100"/>
          <a:sy n="100" d="100"/>
        </p:scale>
        <p:origin x="-198" y="-26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1998" y="-96"/>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7898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9226DB28-2C2C-4402-9A80-24569BC42B12}" type="datetimeFigureOut">
              <a:rPr lang="en-CA" smtClean="0"/>
              <a:t>08/11/2017</a:t>
            </a:fld>
            <a:endParaRPr lang="en-CA"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004FF276-D07A-46D0-8236-115E70033268}" type="slidenum">
              <a:rPr lang="en-CA" smtClean="0"/>
              <a:t>‹#›</a:t>
            </a:fld>
            <a:endParaRPr lang="en-CA" dirty="0"/>
          </a:p>
        </p:txBody>
      </p:sp>
    </p:spTree>
    <p:extLst>
      <p:ext uri="{BB962C8B-B14F-4D97-AF65-F5344CB8AC3E}">
        <p14:creationId xmlns:p14="http://schemas.microsoft.com/office/powerpoint/2010/main" val="3749971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t>1</a:t>
            </a:fld>
            <a:endParaRPr lang="en-CA" dirty="0"/>
          </a:p>
        </p:txBody>
      </p:sp>
    </p:spTree>
    <p:extLst>
      <p:ext uri="{BB962C8B-B14F-4D97-AF65-F5344CB8AC3E}">
        <p14:creationId xmlns:p14="http://schemas.microsoft.com/office/powerpoint/2010/main" val="4096093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CA" sz="13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04FF276-D07A-46D0-8236-115E70033268}" type="slidenum">
              <a:rPr lang="en-CA" smtClean="0"/>
              <a:t>10</a:t>
            </a:fld>
            <a:endParaRPr lang="en-CA" dirty="0"/>
          </a:p>
        </p:txBody>
      </p:sp>
    </p:spTree>
    <p:extLst>
      <p:ext uri="{BB962C8B-B14F-4D97-AF65-F5344CB8AC3E}">
        <p14:creationId xmlns:p14="http://schemas.microsoft.com/office/powerpoint/2010/main" val="673357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sz="130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CA" sz="1300"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CA" sz="13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04FF276-D07A-46D0-8236-115E70033268}" type="slidenum">
              <a:rPr lang="en-CA" smtClean="0"/>
              <a:t>11</a:t>
            </a:fld>
            <a:endParaRPr lang="en-CA" dirty="0"/>
          </a:p>
        </p:txBody>
      </p:sp>
    </p:spTree>
    <p:extLst>
      <p:ext uri="{BB962C8B-B14F-4D97-AF65-F5344CB8AC3E}">
        <p14:creationId xmlns:p14="http://schemas.microsoft.com/office/powerpoint/2010/main" val="67335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CA" sz="13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04FF276-D07A-46D0-8236-115E70033268}" type="slidenum">
              <a:rPr lang="en-CA" smtClean="0"/>
              <a:t>12</a:t>
            </a:fld>
            <a:endParaRPr lang="en-CA" dirty="0"/>
          </a:p>
        </p:txBody>
      </p:sp>
    </p:spTree>
    <p:extLst>
      <p:ext uri="{BB962C8B-B14F-4D97-AF65-F5344CB8AC3E}">
        <p14:creationId xmlns:p14="http://schemas.microsoft.com/office/powerpoint/2010/main" val="673357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7763" y="696913"/>
            <a:ext cx="4718050" cy="2654300"/>
          </a:xfrm>
        </p:spPr>
      </p:sp>
      <p:sp>
        <p:nvSpPr>
          <p:cNvPr id="3" name="Notes Placeholder 2"/>
          <p:cNvSpPr>
            <a:spLocks noGrp="1"/>
          </p:cNvSpPr>
          <p:nvPr>
            <p:ph type="body" idx="1"/>
          </p:nvPr>
        </p:nvSpPr>
        <p:spPr>
          <a:xfrm>
            <a:off x="242336" y="3466065"/>
            <a:ext cx="6519960" cy="5133105"/>
          </a:xfrm>
        </p:spPr>
        <p:txBody>
          <a:bodyPr/>
          <a:lstStyle/>
          <a:p>
            <a:pPr marL="171450" indent="-171450">
              <a:buFont typeface="Arial" panose="020B0604020202020204" pitchFamily="34" charset="0"/>
              <a:buChar char="•"/>
            </a:pPr>
            <a:endParaRPr lang="en-CA" sz="14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04FF276-D07A-46D0-8236-115E70033268}" type="slidenum">
              <a:rPr lang="en-CA" smtClean="0"/>
              <a:t>13</a:t>
            </a:fld>
            <a:endParaRPr lang="en-CA" dirty="0"/>
          </a:p>
        </p:txBody>
      </p:sp>
    </p:spTree>
    <p:extLst>
      <p:ext uri="{BB962C8B-B14F-4D97-AF65-F5344CB8AC3E}">
        <p14:creationId xmlns:p14="http://schemas.microsoft.com/office/powerpoint/2010/main" val="196508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t>14</a:t>
            </a:fld>
            <a:endParaRPr lang="en-CA" dirty="0"/>
          </a:p>
        </p:txBody>
      </p:sp>
    </p:spTree>
    <p:extLst>
      <p:ext uri="{BB962C8B-B14F-4D97-AF65-F5344CB8AC3E}">
        <p14:creationId xmlns:p14="http://schemas.microsoft.com/office/powerpoint/2010/main" val="71402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t>15</a:t>
            </a:fld>
            <a:endParaRPr lang="en-CA" dirty="0"/>
          </a:p>
        </p:txBody>
      </p:sp>
    </p:spTree>
    <p:extLst>
      <p:ext uri="{BB962C8B-B14F-4D97-AF65-F5344CB8AC3E}">
        <p14:creationId xmlns:p14="http://schemas.microsoft.com/office/powerpoint/2010/main" val="6733573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t>16</a:t>
            </a:fld>
            <a:endParaRPr lang="en-CA" dirty="0"/>
          </a:p>
        </p:txBody>
      </p:sp>
    </p:spTree>
    <p:extLst>
      <p:ext uri="{BB962C8B-B14F-4D97-AF65-F5344CB8AC3E}">
        <p14:creationId xmlns:p14="http://schemas.microsoft.com/office/powerpoint/2010/main" val="673357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t>17</a:t>
            </a:fld>
            <a:endParaRPr lang="en-CA" dirty="0"/>
          </a:p>
        </p:txBody>
      </p:sp>
    </p:spTree>
    <p:extLst>
      <p:ext uri="{BB962C8B-B14F-4D97-AF65-F5344CB8AC3E}">
        <p14:creationId xmlns:p14="http://schemas.microsoft.com/office/powerpoint/2010/main" val="673357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t>2</a:t>
            </a:fld>
            <a:endParaRPr lang="en-CA" dirty="0"/>
          </a:p>
        </p:txBody>
      </p:sp>
    </p:spTree>
    <p:extLst>
      <p:ext uri="{BB962C8B-B14F-4D97-AF65-F5344CB8AC3E}">
        <p14:creationId xmlns:p14="http://schemas.microsoft.com/office/powerpoint/2010/main" val="288850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t>3</a:t>
            </a:fld>
            <a:endParaRPr lang="en-CA" dirty="0"/>
          </a:p>
        </p:txBody>
      </p:sp>
    </p:spTree>
    <p:extLst>
      <p:ext uri="{BB962C8B-B14F-4D97-AF65-F5344CB8AC3E}">
        <p14:creationId xmlns:p14="http://schemas.microsoft.com/office/powerpoint/2010/main" val="710382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t>4</a:t>
            </a:fld>
            <a:endParaRPr lang="en-CA" dirty="0"/>
          </a:p>
        </p:txBody>
      </p:sp>
    </p:spTree>
    <p:extLst>
      <p:ext uri="{BB962C8B-B14F-4D97-AF65-F5344CB8AC3E}">
        <p14:creationId xmlns:p14="http://schemas.microsoft.com/office/powerpoint/2010/main" val="4268371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t>5</a:t>
            </a:fld>
            <a:endParaRPr lang="en-CA" dirty="0"/>
          </a:p>
        </p:txBody>
      </p:sp>
    </p:spTree>
    <p:extLst>
      <p:ext uri="{BB962C8B-B14F-4D97-AF65-F5344CB8AC3E}">
        <p14:creationId xmlns:p14="http://schemas.microsoft.com/office/powerpoint/2010/main" val="67335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t>6</a:t>
            </a:fld>
            <a:endParaRPr lang="en-CA" dirty="0"/>
          </a:p>
        </p:txBody>
      </p:sp>
    </p:spTree>
    <p:extLst>
      <p:ext uri="{BB962C8B-B14F-4D97-AF65-F5344CB8AC3E}">
        <p14:creationId xmlns:p14="http://schemas.microsoft.com/office/powerpoint/2010/main" val="673357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04FF276-D07A-46D0-8236-115E70033268}" type="slidenum">
              <a:rPr lang="en-CA" smtClean="0"/>
              <a:t>7</a:t>
            </a:fld>
            <a:endParaRPr lang="en-CA" dirty="0"/>
          </a:p>
        </p:txBody>
      </p:sp>
    </p:spTree>
    <p:extLst>
      <p:ext uri="{BB962C8B-B14F-4D97-AF65-F5344CB8AC3E}">
        <p14:creationId xmlns:p14="http://schemas.microsoft.com/office/powerpoint/2010/main" val="673357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04FF276-D07A-46D0-8236-115E70033268}" type="slidenum">
              <a:rPr lang="en-CA" smtClean="0"/>
              <a:t>8</a:t>
            </a:fld>
            <a:endParaRPr lang="en-CA" dirty="0"/>
          </a:p>
        </p:txBody>
      </p:sp>
    </p:spTree>
    <p:extLst>
      <p:ext uri="{BB962C8B-B14F-4D97-AF65-F5344CB8AC3E}">
        <p14:creationId xmlns:p14="http://schemas.microsoft.com/office/powerpoint/2010/main" val="407877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426972" y="4415790"/>
            <a:ext cx="5882389" cy="4183380"/>
          </a:xfrm>
        </p:spPr>
        <p:txBody>
          <a:bodyPr/>
          <a:lstStyle/>
          <a:p>
            <a:pPr marL="0" indent="0">
              <a:buFont typeface="Arial" panose="020B0604020202020204" pitchFamily="34" charset="0"/>
              <a:buNone/>
            </a:pPr>
            <a:endParaRPr lang="en-CA" sz="1300" baseline="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04FF276-D07A-46D0-8236-115E70033268}" type="slidenum">
              <a:rPr lang="en-CA" smtClean="0"/>
              <a:t>9</a:t>
            </a:fld>
            <a:endParaRPr lang="en-CA" dirty="0"/>
          </a:p>
        </p:txBody>
      </p:sp>
    </p:spTree>
    <p:extLst>
      <p:ext uri="{BB962C8B-B14F-4D97-AF65-F5344CB8AC3E}">
        <p14:creationId xmlns:p14="http://schemas.microsoft.com/office/powerpoint/2010/main" val="67335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7C2F7E7A-156C-4062-8600-1E89A6A5E372}" type="datetimeFigureOut">
              <a:rPr lang="en-CA" smtClean="0"/>
              <a:t>08/11/2017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2C0C21-518B-4DA0-A76A-8F38F00E663A}" type="slidenum">
              <a:rPr lang="en-CA" smtClean="0"/>
              <a:t>‹#›</a:t>
            </a:fld>
            <a:endParaRPr lang="en-CA" dirty="0"/>
          </a:p>
        </p:txBody>
      </p:sp>
    </p:spTree>
    <p:extLst>
      <p:ext uri="{BB962C8B-B14F-4D97-AF65-F5344CB8AC3E}">
        <p14:creationId xmlns:p14="http://schemas.microsoft.com/office/powerpoint/2010/main" val="4266020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C2F7E7A-156C-4062-8600-1E89A6A5E372}" type="datetimeFigureOut">
              <a:rPr lang="en-CA" smtClean="0"/>
              <a:t>08/11/2017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2C0C21-518B-4DA0-A76A-8F38F00E663A}" type="slidenum">
              <a:rPr lang="en-CA" smtClean="0"/>
              <a:t>‹#›</a:t>
            </a:fld>
            <a:endParaRPr lang="en-CA" dirty="0"/>
          </a:p>
        </p:txBody>
      </p:sp>
    </p:spTree>
    <p:extLst>
      <p:ext uri="{BB962C8B-B14F-4D97-AF65-F5344CB8AC3E}">
        <p14:creationId xmlns:p14="http://schemas.microsoft.com/office/powerpoint/2010/main" val="425389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C2F7E7A-156C-4062-8600-1E89A6A5E372}" type="datetimeFigureOut">
              <a:rPr lang="en-CA" smtClean="0"/>
              <a:t>08/11/2017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2C0C21-518B-4DA0-A76A-8F38F00E663A}" type="slidenum">
              <a:rPr lang="en-CA" smtClean="0"/>
              <a:t>‹#›</a:t>
            </a:fld>
            <a:endParaRPr lang="en-CA" dirty="0"/>
          </a:p>
        </p:txBody>
      </p:sp>
    </p:spTree>
    <p:extLst>
      <p:ext uri="{BB962C8B-B14F-4D97-AF65-F5344CB8AC3E}">
        <p14:creationId xmlns:p14="http://schemas.microsoft.com/office/powerpoint/2010/main" val="2475852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C2F7E7A-156C-4062-8600-1E89A6A5E372}" type="datetimeFigureOut">
              <a:rPr lang="en-CA" smtClean="0"/>
              <a:t>08/11/2017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2C0C21-518B-4DA0-A76A-8F38F00E663A}" type="slidenum">
              <a:rPr lang="en-CA" smtClean="0"/>
              <a:t>‹#›</a:t>
            </a:fld>
            <a:endParaRPr lang="en-CA" dirty="0"/>
          </a:p>
        </p:txBody>
      </p:sp>
    </p:spTree>
    <p:extLst>
      <p:ext uri="{BB962C8B-B14F-4D97-AF65-F5344CB8AC3E}">
        <p14:creationId xmlns:p14="http://schemas.microsoft.com/office/powerpoint/2010/main" val="2338835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2F7E7A-156C-4062-8600-1E89A6A5E372}" type="datetimeFigureOut">
              <a:rPr lang="en-CA" smtClean="0"/>
              <a:t>08/11/2017</a:t>
            </a:fld>
            <a:endParaRPr lang="en-CA" dirty="0"/>
          </a:p>
        </p:txBody>
      </p:sp>
      <p:sp>
        <p:nvSpPr>
          <p:cNvPr id="5" name="Footer Placeholder 4"/>
          <p:cNvSpPr>
            <a:spLocks noGrp="1"/>
          </p:cNvSpPr>
          <p:nvPr>
            <p:ph type="ftr" sz="quarter" idx="11"/>
          </p:nvPr>
        </p:nvSpPr>
        <p:spPr/>
        <p:txBody>
          <a:bodyPr/>
          <a:lstStyle/>
          <a:p>
            <a:endParaRPr lang="en-CA" dirty="0"/>
          </a:p>
        </p:txBody>
      </p:sp>
      <p:sp>
        <p:nvSpPr>
          <p:cNvPr id="6" name="Slide Number Placeholder 5"/>
          <p:cNvSpPr>
            <a:spLocks noGrp="1"/>
          </p:cNvSpPr>
          <p:nvPr>
            <p:ph type="sldNum" sz="quarter" idx="12"/>
          </p:nvPr>
        </p:nvSpPr>
        <p:spPr/>
        <p:txBody>
          <a:bodyPr/>
          <a:lstStyle/>
          <a:p>
            <a:fld id="{2C2C0C21-518B-4DA0-A76A-8F38F00E663A}" type="slidenum">
              <a:rPr lang="en-CA" smtClean="0"/>
              <a:t>‹#›</a:t>
            </a:fld>
            <a:endParaRPr lang="en-CA" dirty="0"/>
          </a:p>
        </p:txBody>
      </p:sp>
    </p:spTree>
    <p:extLst>
      <p:ext uri="{BB962C8B-B14F-4D97-AF65-F5344CB8AC3E}">
        <p14:creationId xmlns:p14="http://schemas.microsoft.com/office/powerpoint/2010/main" val="3645284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7C2F7E7A-156C-4062-8600-1E89A6A5E372}" type="datetimeFigureOut">
              <a:rPr lang="en-CA" smtClean="0"/>
              <a:t>08/11/2017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2C0C21-518B-4DA0-A76A-8F38F00E663A}" type="slidenum">
              <a:rPr lang="en-CA" smtClean="0"/>
              <a:t>‹#›</a:t>
            </a:fld>
            <a:endParaRPr lang="en-CA" dirty="0"/>
          </a:p>
        </p:txBody>
      </p:sp>
    </p:spTree>
    <p:extLst>
      <p:ext uri="{BB962C8B-B14F-4D97-AF65-F5344CB8AC3E}">
        <p14:creationId xmlns:p14="http://schemas.microsoft.com/office/powerpoint/2010/main" val="698242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7C2F7E7A-156C-4062-8600-1E89A6A5E372}" type="datetimeFigureOut">
              <a:rPr lang="en-CA" smtClean="0"/>
              <a:t>08/11/2017</a:t>
            </a:fld>
            <a:endParaRPr lang="en-CA" dirty="0"/>
          </a:p>
        </p:txBody>
      </p:sp>
      <p:sp>
        <p:nvSpPr>
          <p:cNvPr id="8" name="Footer Placeholder 7"/>
          <p:cNvSpPr>
            <a:spLocks noGrp="1"/>
          </p:cNvSpPr>
          <p:nvPr>
            <p:ph type="ftr" sz="quarter" idx="11"/>
          </p:nvPr>
        </p:nvSpPr>
        <p:spPr/>
        <p:txBody>
          <a:bodyPr/>
          <a:lstStyle/>
          <a:p>
            <a:endParaRPr lang="en-CA" dirty="0"/>
          </a:p>
        </p:txBody>
      </p:sp>
      <p:sp>
        <p:nvSpPr>
          <p:cNvPr id="9" name="Slide Number Placeholder 8"/>
          <p:cNvSpPr>
            <a:spLocks noGrp="1"/>
          </p:cNvSpPr>
          <p:nvPr>
            <p:ph type="sldNum" sz="quarter" idx="12"/>
          </p:nvPr>
        </p:nvSpPr>
        <p:spPr/>
        <p:txBody>
          <a:bodyPr/>
          <a:lstStyle/>
          <a:p>
            <a:fld id="{2C2C0C21-518B-4DA0-A76A-8F38F00E663A}" type="slidenum">
              <a:rPr lang="en-CA" smtClean="0"/>
              <a:t>‹#›</a:t>
            </a:fld>
            <a:endParaRPr lang="en-CA" dirty="0"/>
          </a:p>
        </p:txBody>
      </p:sp>
    </p:spTree>
    <p:extLst>
      <p:ext uri="{BB962C8B-B14F-4D97-AF65-F5344CB8AC3E}">
        <p14:creationId xmlns:p14="http://schemas.microsoft.com/office/powerpoint/2010/main" val="143128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7C2F7E7A-156C-4062-8600-1E89A6A5E372}" type="datetimeFigureOut">
              <a:rPr lang="en-CA" smtClean="0"/>
              <a:t>08/11/2017</a:t>
            </a:fld>
            <a:endParaRPr lang="en-CA" dirty="0"/>
          </a:p>
        </p:txBody>
      </p:sp>
      <p:sp>
        <p:nvSpPr>
          <p:cNvPr id="4" name="Footer Placeholder 3"/>
          <p:cNvSpPr>
            <a:spLocks noGrp="1"/>
          </p:cNvSpPr>
          <p:nvPr>
            <p:ph type="ftr" sz="quarter" idx="11"/>
          </p:nvPr>
        </p:nvSpPr>
        <p:spPr/>
        <p:txBody>
          <a:bodyPr/>
          <a:lstStyle/>
          <a:p>
            <a:endParaRPr lang="en-CA" dirty="0"/>
          </a:p>
        </p:txBody>
      </p:sp>
      <p:sp>
        <p:nvSpPr>
          <p:cNvPr id="5" name="Slide Number Placeholder 4"/>
          <p:cNvSpPr>
            <a:spLocks noGrp="1"/>
          </p:cNvSpPr>
          <p:nvPr>
            <p:ph type="sldNum" sz="quarter" idx="12"/>
          </p:nvPr>
        </p:nvSpPr>
        <p:spPr/>
        <p:txBody>
          <a:bodyPr/>
          <a:lstStyle/>
          <a:p>
            <a:fld id="{2C2C0C21-518B-4DA0-A76A-8F38F00E663A}" type="slidenum">
              <a:rPr lang="en-CA" smtClean="0"/>
              <a:t>‹#›</a:t>
            </a:fld>
            <a:endParaRPr lang="en-CA" dirty="0"/>
          </a:p>
        </p:txBody>
      </p:sp>
    </p:spTree>
    <p:extLst>
      <p:ext uri="{BB962C8B-B14F-4D97-AF65-F5344CB8AC3E}">
        <p14:creationId xmlns:p14="http://schemas.microsoft.com/office/powerpoint/2010/main" val="59118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2F7E7A-156C-4062-8600-1E89A6A5E372}" type="datetimeFigureOut">
              <a:rPr lang="en-CA" smtClean="0"/>
              <a:t>08/11/2017</a:t>
            </a:fld>
            <a:endParaRPr lang="en-CA" dirty="0"/>
          </a:p>
        </p:txBody>
      </p:sp>
      <p:sp>
        <p:nvSpPr>
          <p:cNvPr id="3" name="Footer Placeholder 2"/>
          <p:cNvSpPr>
            <a:spLocks noGrp="1"/>
          </p:cNvSpPr>
          <p:nvPr>
            <p:ph type="ftr" sz="quarter" idx="11"/>
          </p:nvPr>
        </p:nvSpPr>
        <p:spPr/>
        <p:txBody>
          <a:bodyPr/>
          <a:lstStyle/>
          <a:p>
            <a:endParaRPr lang="en-CA" dirty="0"/>
          </a:p>
        </p:txBody>
      </p:sp>
      <p:sp>
        <p:nvSpPr>
          <p:cNvPr id="4" name="Slide Number Placeholder 3"/>
          <p:cNvSpPr>
            <a:spLocks noGrp="1"/>
          </p:cNvSpPr>
          <p:nvPr>
            <p:ph type="sldNum" sz="quarter" idx="12"/>
          </p:nvPr>
        </p:nvSpPr>
        <p:spPr/>
        <p:txBody>
          <a:bodyPr/>
          <a:lstStyle/>
          <a:p>
            <a:fld id="{2C2C0C21-518B-4DA0-A76A-8F38F00E663A}" type="slidenum">
              <a:rPr lang="en-CA" smtClean="0"/>
              <a:t>‹#›</a:t>
            </a:fld>
            <a:endParaRPr lang="en-CA" dirty="0"/>
          </a:p>
        </p:txBody>
      </p:sp>
    </p:spTree>
    <p:extLst>
      <p:ext uri="{BB962C8B-B14F-4D97-AF65-F5344CB8AC3E}">
        <p14:creationId xmlns:p14="http://schemas.microsoft.com/office/powerpoint/2010/main" val="4188211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2F7E7A-156C-4062-8600-1E89A6A5E372}" type="datetimeFigureOut">
              <a:rPr lang="en-CA" smtClean="0"/>
              <a:t>08/11/2017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2C0C21-518B-4DA0-A76A-8F38F00E663A}" type="slidenum">
              <a:rPr lang="en-CA" smtClean="0"/>
              <a:t>‹#›</a:t>
            </a:fld>
            <a:endParaRPr lang="en-CA" dirty="0"/>
          </a:p>
        </p:txBody>
      </p:sp>
    </p:spTree>
    <p:extLst>
      <p:ext uri="{BB962C8B-B14F-4D97-AF65-F5344CB8AC3E}">
        <p14:creationId xmlns:p14="http://schemas.microsoft.com/office/powerpoint/2010/main" val="1835647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2F7E7A-156C-4062-8600-1E89A6A5E372}" type="datetimeFigureOut">
              <a:rPr lang="en-CA" smtClean="0"/>
              <a:t>08/11/2017</a:t>
            </a:fld>
            <a:endParaRPr lang="en-CA" dirty="0"/>
          </a:p>
        </p:txBody>
      </p:sp>
      <p:sp>
        <p:nvSpPr>
          <p:cNvPr id="6" name="Footer Placeholder 5"/>
          <p:cNvSpPr>
            <a:spLocks noGrp="1"/>
          </p:cNvSpPr>
          <p:nvPr>
            <p:ph type="ftr" sz="quarter" idx="11"/>
          </p:nvPr>
        </p:nvSpPr>
        <p:spPr/>
        <p:txBody>
          <a:bodyPr/>
          <a:lstStyle/>
          <a:p>
            <a:endParaRPr lang="en-CA" dirty="0"/>
          </a:p>
        </p:txBody>
      </p:sp>
      <p:sp>
        <p:nvSpPr>
          <p:cNvPr id="7" name="Slide Number Placeholder 6"/>
          <p:cNvSpPr>
            <a:spLocks noGrp="1"/>
          </p:cNvSpPr>
          <p:nvPr>
            <p:ph type="sldNum" sz="quarter" idx="12"/>
          </p:nvPr>
        </p:nvSpPr>
        <p:spPr/>
        <p:txBody>
          <a:bodyPr/>
          <a:lstStyle/>
          <a:p>
            <a:fld id="{2C2C0C21-518B-4DA0-A76A-8F38F00E663A}" type="slidenum">
              <a:rPr lang="en-CA" smtClean="0"/>
              <a:t>‹#›</a:t>
            </a:fld>
            <a:endParaRPr lang="en-CA" dirty="0"/>
          </a:p>
        </p:txBody>
      </p:sp>
    </p:spTree>
    <p:extLst>
      <p:ext uri="{BB962C8B-B14F-4D97-AF65-F5344CB8AC3E}">
        <p14:creationId xmlns:p14="http://schemas.microsoft.com/office/powerpoint/2010/main" val="17151641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2F7E7A-156C-4062-8600-1E89A6A5E372}" type="datetimeFigureOut">
              <a:rPr lang="en-CA" smtClean="0"/>
              <a:t>08/11/2017</a:t>
            </a:fld>
            <a:endParaRPr lang="en-CA"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a:t>
            </a:fld>
            <a:endParaRPr lang="en-CA" dirty="0"/>
          </a:p>
        </p:txBody>
      </p:sp>
    </p:spTree>
    <p:extLst>
      <p:ext uri="{BB962C8B-B14F-4D97-AF65-F5344CB8AC3E}">
        <p14:creationId xmlns:p14="http://schemas.microsoft.com/office/powerpoint/2010/main" val="11259111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7086" y="1853954"/>
            <a:ext cx="7518654" cy="3272980"/>
          </a:xfrm>
          <a:prstGeom prst="rect">
            <a:avLst/>
          </a:prstGeom>
        </p:spPr>
      </p:pic>
      <p:sp>
        <p:nvSpPr>
          <p:cNvPr id="5" name="TextBox 4"/>
          <p:cNvSpPr txBox="1"/>
          <p:nvPr/>
        </p:nvSpPr>
        <p:spPr>
          <a:xfrm>
            <a:off x="474018" y="1040532"/>
            <a:ext cx="2207656" cy="1107996"/>
          </a:xfrm>
          <a:prstGeom prst="rect">
            <a:avLst/>
          </a:prstGeom>
          <a:noFill/>
        </p:spPr>
        <p:txBody>
          <a:bodyPr wrap="none" rtlCol="0">
            <a:spAutoFit/>
          </a:bodyPr>
          <a:lstStyle/>
          <a:p>
            <a:r>
              <a:rPr lang="en-US" sz="6600" dirty="0" smtClean="0">
                <a:solidFill>
                  <a:srgbClr val="66CC00"/>
                </a:solidFill>
                <a:latin typeface="Arial" panose="020B0604020202020204" pitchFamily="34" charset="0"/>
                <a:cs typeface="Arial" panose="020B0604020202020204" pitchFamily="34" charset="0"/>
              </a:rPr>
              <a:t>rising</a:t>
            </a:r>
            <a:endParaRPr lang="en-CA" sz="6600" dirty="0">
              <a:solidFill>
                <a:srgbClr val="66CC00"/>
              </a:solidFill>
              <a:latin typeface="Arial" panose="020B0604020202020204" pitchFamily="34" charset="0"/>
              <a:cs typeface="Arial" panose="020B0604020202020204" pitchFamily="34" charset="0"/>
            </a:endParaRPr>
          </a:p>
        </p:txBody>
      </p:sp>
      <p:sp>
        <p:nvSpPr>
          <p:cNvPr id="6" name="TextBox 5"/>
          <p:cNvSpPr txBox="1"/>
          <p:nvPr/>
        </p:nvSpPr>
        <p:spPr>
          <a:xfrm>
            <a:off x="2923423" y="536476"/>
            <a:ext cx="2492990" cy="1107996"/>
          </a:xfrm>
          <a:prstGeom prst="rect">
            <a:avLst/>
          </a:prstGeom>
          <a:noFill/>
        </p:spPr>
        <p:txBody>
          <a:bodyPr wrap="none" rtlCol="0">
            <a:spAutoFit/>
          </a:bodyPr>
          <a:lstStyle/>
          <a:p>
            <a:r>
              <a:rPr lang="en-US" sz="6600" dirty="0" smtClean="0">
                <a:solidFill>
                  <a:srgbClr val="4B286D"/>
                </a:solidFill>
                <a:latin typeface="Arial" panose="020B0604020202020204" pitchFamily="34" charset="0"/>
                <a:cs typeface="Arial" panose="020B0604020202020204" pitchFamily="34" charset="0"/>
              </a:rPr>
              <a:t>above</a:t>
            </a:r>
            <a:endParaRPr lang="en-CA" sz="6600" dirty="0">
              <a:solidFill>
                <a:srgbClr val="4B286D"/>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767" y="270708"/>
            <a:ext cx="1440156" cy="360037"/>
          </a:xfrm>
          <a:prstGeom prst="rect">
            <a:avLst/>
          </a:prstGeom>
        </p:spPr>
      </p:pic>
      <p:sp>
        <p:nvSpPr>
          <p:cNvPr id="8" name="TextBox 7"/>
          <p:cNvSpPr txBox="1"/>
          <p:nvPr/>
        </p:nvSpPr>
        <p:spPr>
          <a:xfrm>
            <a:off x="529590" y="4254971"/>
            <a:ext cx="3930884" cy="707886"/>
          </a:xfrm>
          <a:prstGeom prst="rect">
            <a:avLst/>
          </a:prstGeom>
          <a:noFill/>
        </p:spPr>
        <p:txBody>
          <a:bodyPr wrap="none" rtlCol="0">
            <a:spAutoFit/>
          </a:bodyPr>
          <a:lstStyle/>
          <a:p>
            <a:r>
              <a:rPr lang="en-US" sz="2000" dirty="0" smtClean="0">
                <a:solidFill>
                  <a:srgbClr val="54595F"/>
                </a:solidFill>
                <a:latin typeface="Arial" panose="020B0604020202020204" pitchFamily="34" charset="0"/>
                <a:cs typeface="Arial" panose="020B0604020202020204" pitchFamily="34" charset="0"/>
              </a:rPr>
              <a:t>Q3 2017 investor conference call</a:t>
            </a:r>
          </a:p>
          <a:p>
            <a:r>
              <a:rPr lang="en-US" sz="2000" dirty="0" smtClean="0">
                <a:solidFill>
                  <a:srgbClr val="54595F"/>
                </a:solidFill>
                <a:latin typeface="Arial" panose="020B0604020202020204" pitchFamily="34" charset="0"/>
                <a:cs typeface="Arial" panose="020B0604020202020204" pitchFamily="34" charset="0"/>
              </a:rPr>
              <a:t>November 9, 2017</a:t>
            </a:r>
            <a:endParaRPr lang="en-CA" sz="2000" dirty="0">
              <a:solidFill>
                <a:srgbClr val="5459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4834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8379"/>
            <a:ext cx="9144000" cy="849086"/>
          </a:xfrm>
          <a:prstGeom prst="rect">
            <a:avLst/>
          </a:prstGeom>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l="32842" t="45641" r="37575" b="10093"/>
          <a:stretch/>
        </p:blipFill>
        <p:spPr>
          <a:xfrm>
            <a:off x="1918324" y="1571630"/>
            <a:ext cx="2276091" cy="2276815"/>
          </a:xfrm>
          <a:prstGeom prst="ellipse">
            <a:avLst/>
          </a:prstGeom>
        </p:spPr>
      </p:pic>
      <p:pic>
        <p:nvPicPr>
          <p:cNvPr id="22" name="Picture 2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17000"/>
                    </a14:imgEffect>
                  </a14:imgLayer>
                </a14:imgProps>
              </a:ext>
              <a:ext uri="{28A0092B-C50C-407E-A947-70E740481C1C}">
                <a14:useLocalDpi xmlns:a14="http://schemas.microsoft.com/office/drawing/2010/main" val="0"/>
              </a:ext>
            </a:extLst>
          </a:blip>
          <a:srcRect l="54747" t="30556" r="15670" b="25514"/>
          <a:stretch/>
        </p:blipFill>
        <p:spPr>
          <a:xfrm>
            <a:off x="4949587" y="1571631"/>
            <a:ext cx="2276090" cy="2259550"/>
          </a:xfrm>
          <a:prstGeom prst="ellipse">
            <a:avLst/>
          </a:prstGeom>
        </p:spPr>
      </p:pic>
      <p:sp>
        <p:nvSpPr>
          <p:cNvPr id="4" name="TextBox 3"/>
          <p:cNvSpPr txBox="1"/>
          <p:nvPr/>
        </p:nvSpPr>
        <p:spPr>
          <a:xfrm>
            <a:off x="323528" y="339503"/>
            <a:ext cx="7160935" cy="646331"/>
          </a:xfrm>
          <a:prstGeom prst="rect">
            <a:avLst/>
          </a:prstGeom>
          <a:noFill/>
        </p:spPr>
        <p:txBody>
          <a:bodyPr wrap="none" rtlCol="0">
            <a:spAutoFit/>
          </a:bodyPr>
          <a:lstStyle/>
          <a:p>
            <a:r>
              <a:rPr lang="en-CA" sz="3600" dirty="0" smtClean="0">
                <a:solidFill>
                  <a:srgbClr val="4B286D"/>
                </a:solidFill>
                <a:latin typeface="Arial" panose="020B0604020202020204" pitchFamily="34" charset="0"/>
                <a:cs typeface="Arial" panose="020B0604020202020204" pitchFamily="34" charset="0"/>
              </a:rPr>
              <a:t>Third quarter 2017 wireline results</a:t>
            </a:r>
            <a:endParaRPr lang="en-CA" sz="3600" dirty="0">
              <a:solidFill>
                <a:srgbClr val="4B286D"/>
              </a:solidFill>
              <a:latin typeface="Arial" panose="020B0604020202020204" pitchFamily="34" charset="0"/>
              <a:cs typeface="Arial" panose="020B0604020202020204" pitchFamily="34" charset="0"/>
            </a:endParaRPr>
          </a:p>
        </p:txBody>
      </p:sp>
      <p:sp>
        <p:nvSpPr>
          <p:cNvPr id="28" name="Oval 27"/>
          <p:cNvSpPr/>
          <p:nvPr/>
        </p:nvSpPr>
        <p:spPr>
          <a:xfrm>
            <a:off x="1918324" y="1571631"/>
            <a:ext cx="2272245" cy="2259550"/>
          </a:xfrm>
          <a:prstGeom prst="ellipse">
            <a:avLst/>
          </a:prstGeom>
          <a:solidFill>
            <a:srgbClr val="4B286D">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latin typeface="Arial" panose="020B0604020202020204" pitchFamily="34" charset="0"/>
              <a:cs typeface="Arial" panose="020B0604020202020204" pitchFamily="34" charset="0"/>
            </a:endParaRPr>
          </a:p>
        </p:txBody>
      </p:sp>
      <p:sp>
        <p:nvSpPr>
          <p:cNvPr id="15" name="Oval 14"/>
          <p:cNvSpPr/>
          <p:nvPr/>
        </p:nvSpPr>
        <p:spPr>
          <a:xfrm>
            <a:off x="4949589" y="1572354"/>
            <a:ext cx="2276091" cy="2258827"/>
          </a:xfrm>
          <a:prstGeom prst="ellipse">
            <a:avLst/>
          </a:prstGeom>
          <a:solidFill>
            <a:srgbClr val="4B286D">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latin typeface="Arial" panose="020B0604020202020204" pitchFamily="34" charset="0"/>
              <a:cs typeface="Arial" panose="020B0604020202020204" pitchFamily="34" charset="0"/>
            </a:endParaRPr>
          </a:p>
        </p:txBody>
      </p:sp>
      <p:sp>
        <p:nvSpPr>
          <p:cNvPr id="12" name="TextBox 11"/>
          <p:cNvSpPr txBox="1"/>
          <p:nvPr/>
        </p:nvSpPr>
        <p:spPr>
          <a:xfrm>
            <a:off x="766004" y="4046005"/>
            <a:ext cx="7612020" cy="461665"/>
          </a:xfrm>
          <a:prstGeom prst="rect">
            <a:avLst/>
          </a:prstGeom>
          <a:noFill/>
        </p:spPr>
        <p:txBody>
          <a:bodyPr wrap="none" rtlCol="0">
            <a:spAutoFit/>
          </a:bodyPr>
          <a:lstStyle/>
          <a:p>
            <a:pPr algn="ctr"/>
            <a:r>
              <a:rPr lang="en-CA" sz="2400" dirty="0" smtClean="0">
                <a:solidFill>
                  <a:srgbClr val="54595F"/>
                </a:solidFill>
                <a:latin typeface="Arial" panose="020B0604020202020204" pitchFamily="34" charset="0"/>
                <a:cs typeface="Arial" panose="020B0604020202020204" pitchFamily="34" charset="0"/>
              </a:rPr>
              <a:t>Adjusted EBITDA margins up 50 basis points to 28.3%</a:t>
            </a:r>
            <a:endParaRPr lang="en-CA" sz="2400" dirty="0">
              <a:solidFill>
                <a:srgbClr val="54595F"/>
              </a:solidFill>
              <a:latin typeface="Arial" panose="020B0604020202020204" pitchFamily="34" charset="0"/>
              <a:cs typeface="Arial" panose="020B0604020202020204" pitchFamily="34" charset="0"/>
            </a:endParaRPr>
          </a:p>
        </p:txBody>
      </p:sp>
      <p:sp>
        <p:nvSpPr>
          <p:cNvPr id="13" name="TextBox 12"/>
          <p:cNvSpPr txBox="1"/>
          <p:nvPr/>
        </p:nvSpPr>
        <p:spPr>
          <a:xfrm>
            <a:off x="2195736" y="2037979"/>
            <a:ext cx="1698034"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a:t>
            </a:r>
            <a:r>
              <a:rPr lang="en-US" sz="3200" dirty="0">
                <a:solidFill>
                  <a:schemeClr val="bg1"/>
                </a:solidFill>
                <a:latin typeface="Arial" panose="020B0604020202020204" pitchFamily="34" charset="0"/>
                <a:cs typeface="Arial" panose="020B0604020202020204" pitchFamily="34" charset="0"/>
              </a:rPr>
              <a:t>0</a:t>
            </a:r>
            <a:r>
              <a:rPr lang="en-US" sz="3200" dirty="0" smtClean="0">
                <a:solidFill>
                  <a:schemeClr val="bg1"/>
                </a:solidFill>
                <a:latin typeface="Arial" panose="020B0604020202020204" pitchFamily="34" charset="0"/>
                <a:cs typeface="Arial" panose="020B0604020202020204" pitchFamily="34" charset="0"/>
              </a:rPr>
              <a:t>.8%</a:t>
            </a:r>
            <a:endParaRPr lang="en-CA" sz="3200"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1912875" y="2487720"/>
            <a:ext cx="2263760" cy="400110"/>
          </a:xfrm>
          <a:prstGeom prst="rect">
            <a:avLst/>
          </a:prstGeom>
          <a:noFill/>
        </p:spPr>
        <p:txBody>
          <a:bodyPr wrap="none" rtlCol="0">
            <a:spAutoFit/>
          </a:bodyPr>
          <a:lstStyle/>
          <a:p>
            <a:pPr algn="ctr"/>
            <a:r>
              <a:rPr lang="en-US" sz="2000" dirty="0">
                <a:solidFill>
                  <a:schemeClr val="bg1"/>
                </a:solidFill>
                <a:latin typeface="Arial" panose="020B0604020202020204" pitchFamily="34" charset="0"/>
                <a:cs typeface="Arial" panose="020B0604020202020204" pitchFamily="34" charset="0"/>
              </a:rPr>
              <a:t>r</a:t>
            </a:r>
            <a:r>
              <a:rPr lang="en-US" sz="2000" dirty="0" smtClean="0">
                <a:solidFill>
                  <a:schemeClr val="bg1"/>
                </a:solidFill>
                <a:latin typeface="Arial" panose="020B0604020202020204" pitchFamily="34" charset="0"/>
                <a:cs typeface="Arial" panose="020B0604020202020204" pitchFamily="34" charset="0"/>
              </a:rPr>
              <a:t>evenue (external)</a:t>
            </a:r>
            <a:endParaRPr lang="en-CA" sz="2000" dirty="0">
              <a:solidFill>
                <a:schemeClr val="bg1"/>
              </a:solidFill>
              <a:latin typeface="Arial" panose="020B0604020202020204" pitchFamily="34" charset="0"/>
              <a:cs typeface="Arial" panose="020B0604020202020204" pitchFamily="34" charset="0"/>
            </a:endParaRPr>
          </a:p>
        </p:txBody>
      </p:sp>
      <p:cxnSp>
        <p:nvCxnSpPr>
          <p:cNvPr id="16" name="Straight Connector 15"/>
          <p:cNvCxnSpPr/>
          <p:nvPr/>
        </p:nvCxnSpPr>
        <p:spPr>
          <a:xfrm>
            <a:off x="2468689" y="3061288"/>
            <a:ext cx="11521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60540" y="3133296"/>
            <a:ext cx="1768433" cy="400110"/>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$1,432 million</a:t>
            </a:r>
            <a:endParaRPr lang="en-CA" sz="2000"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5234211" y="2037979"/>
            <a:ext cx="1698034"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+3.0%</a:t>
            </a:r>
            <a:endParaRPr lang="en-CA" sz="3200"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5006653" y="2487720"/>
            <a:ext cx="2153154" cy="400110"/>
          </a:xfrm>
          <a:prstGeom prst="rect">
            <a:avLst/>
          </a:prstGeom>
          <a:noFill/>
        </p:spPr>
        <p:txBody>
          <a:bodyPr wrap="none" rtlCol="0">
            <a:spAutoFit/>
          </a:bodyPr>
          <a:lstStyle/>
          <a:p>
            <a:pPr algn="ctr"/>
            <a:r>
              <a:rPr lang="en-US" sz="2000" dirty="0">
                <a:solidFill>
                  <a:schemeClr val="bg1"/>
                </a:solidFill>
                <a:latin typeface="Arial" panose="020B0604020202020204" pitchFamily="34" charset="0"/>
                <a:cs typeface="Arial" panose="020B0604020202020204" pitchFamily="34" charset="0"/>
              </a:rPr>
              <a:t>a</a:t>
            </a:r>
            <a:r>
              <a:rPr lang="en-US" sz="2000" dirty="0" smtClean="0">
                <a:solidFill>
                  <a:schemeClr val="bg1"/>
                </a:solidFill>
                <a:latin typeface="Arial" panose="020B0604020202020204" pitchFamily="34" charset="0"/>
                <a:cs typeface="Arial" panose="020B0604020202020204" pitchFamily="34" charset="0"/>
              </a:rPr>
              <a:t>djusted EBITDA</a:t>
            </a:r>
            <a:endParaRPr lang="en-CA" sz="2000" dirty="0">
              <a:solidFill>
                <a:schemeClr val="bg1"/>
              </a:solidFill>
              <a:latin typeface="Arial" panose="020B0604020202020204" pitchFamily="34" charset="0"/>
              <a:cs typeface="Arial" panose="020B0604020202020204" pitchFamily="34" charset="0"/>
            </a:endParaRPr>
          </a:p>
        </p:txBody>
      </p:sp>
      <p:cxnSp>
        <p:nvCxnSpPr>
          <p:cNvPr id="21" name="Straight Connector 20"/>
          <p:cNvCxnSpPr/>
          <p:nvPr/>
        </p:nvCxnSpPr>
        <p:spPr>
          <a:xfrm>
            <a:off x="5507164" y="3061288"/>
            <a:ext cx="11521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05611" y="3133296"/>
            <a:ext cx="1555234" cy="400110"/>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$420 </a:t>
            </a:r>
            <a:r>
              <a:rPr lang="en-US" sz="2000" dirty="0">
                <a:solidFill>
                  <a:schemeClr val="bg1"/>
                </a:solidFill>
                <a:latin typeface="Arial" panose="020B0604020202020204" pitchFamily="34" charset="0"/>
                <a:cs typeface="Arial" panose="020B0604020202020204" pitchFamily="34" charset="0"/>
              </a:rPr>
              <a:t>m</a:t>
            </a:r>
            <a:r>
              <a:rPr lang="en-US" sz="2000" dirty="0" smtClean="0">
                <a:solidFill>
                  <a:schemeClr val="bg1"/>
                </a:solidFill>
                <a:latin typeface="Arial" panose="020B0604020202020204" pitchFamily="34" charset="0"/>
                <a:cs typeface="Arial" panose="020B0604020202020204" pitchFamily="34" charset="0"/>
              </a:rPr>
              <a:t>illion</a:t>
            </a:r>
            <a:endParaRPr lang="en-CA" sz="2000" dirty="0">
              <a:solidFill>
                <a:schemeClr val="bg1"/>
              </a:solidFill>
              <a:latin typeface="Arial" panose="020B0604020202020204" pitchFamily="34" charset="0"/>
              <a:cs typeface="Arial" panose="020B0604020202020204" pitchFamily="34" charset="0"/>
            </a:endParaRPr>
          </a:p>
        </p:txBody>
      </p:sp>
      <p:sp>
        <p:nvSpPr>
          <p:cNvPr id="24"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10</a:t>
            </a:fld>
            <a:endParaRPr lang="en-CA" dirty="0"/>
          </a:p>
        </p:txBody>
      </p:sp>
    </p:spTree>
    <p:extLst>
      <p:ext uri="{BB962C8B-B14F-4D97-AF65-F5344CB8AC3E}">
        <p14:creationId xmlns:p14="http://schemas.microsoft.com/office/powerpoint/2010/main" val="389420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3877" t="6070" r="31388" b="50038"/>
          <a:stretch/>
        </p:blipFill>
        <p:spPr>
          <a:xfrm>
            <a:off x="4940803" y="1590262"/>
            <a:ext cx="2261711" cy="2257580"/>
          </a:xfrm>
          <a:prstGeom prst="ellipse">
            <a:avLst/>
          </a:prstGeom>
        </p:spPr>
      </p:pic>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l="17441" t="8947" r="57827" b="47191"/>
          <a:stretch/>
        </p:blipFill>
        <p:spPr>
          <a:xfrm>
            <a:off x="1918322" y="1591803"/>
            <a:ext cx="2261508" cy="2256038"/>
          </a:xfrm>
          <a:prstGeom prst="ellipse">
            <a:avLst/>
          </a:prstGeom>
        </p:spPr>
      </p:pic>
      <p:sp>
        <p:nvSpPr>
          <p:cNvPr id="4" name="TextBox 3"/>
          <p:cNvSpPr txBox="1"/>
          <p:nvPr/>
        </p:nvSpPr>
        <p:spPr>
          <a:xfrm>
            <a:off x="323527" y="339503"/>
            <a:ext cx="8315647" cy="615553"/>
          </a:xfrm>
          <a:prstGeom prst="rect">
            <a:avLst/>
          </a:prstGeom>
          <a:noFill/>
        </p:spPr>
        <p:txBody>
          <a:bodyPr wrap="square" rtlCol="0">
            <a:spAutoFit/>
          </a:bodyPr>
          <a:lstStyle/>
          <a:p>
            <a:r>
              <a:rPr lang="en-US" sz="3400" dirty="0">
                <a:solidFill>
                  <a:srgbClr val="4B286D"/>
                </a:solidFill>
                <a:latin typeface="Arial" panose="020B0604020202020204" pitchFamily="34" charset="0"/>
                <a:cs typeface="Arial" panose="020B0604020202020204" pitchFamily="34" charset="0"/>
              </a:rPr>
              <a:t>T</a:t>
            </a:r>
            <a:r>
              <a:rPr lang="en-US" sz="3400" dirty="0" smtClean="0">
                <a:solidFill>
                  <a:srgbClr val="4B286D"/>
                </a:solidFill>
                <a:latin typeface="Arial" panose="020B0604020202020204" pitchFamily="34" charset="0"/>
                <a:cs typeface="Arial" panose="020B0604020202020204" pitchFamily="34" charset="0"/>
              </a:rPr>
              <a:t>hird quarter 2017 consolidated results</a:t>
            </a:r>
            <a:endParaRPr lang="en-CA" sz="3400" dirty="0">
              <a:solidFill>
                <a:srgbClr val="4B286D"/>
              </a:solidFill>
              <a:latin typeface="Arial" panose="020B0604020202020204" pitchFamily="34" charset="0"/>
              <a:cs typeface="Arial" panose="020B0604020202020204" pitchFamily="34" charset="0"/>
            </a:endParaRPr>
          </a:p>
        </p:txBody>
      </p:sp>
      <p:sp>
        <p:nvSpPr>
          <p:cNvPr id="28" name="Oval 27"/>
          <p:cNvSpPr/>
          <p:nvPr/>
        </p:nvSpPr>
        <p:spPr>
          <a:xfrm>
            <a:off x="1918322" y="1590261"/>
            <a:ext cx="2261508" cy="2259550"/>
          </a:xfrm>
          <a:prstGeom prst="ellipse">
            <a:avLst/>
          </a:prstGeom>
          <a:solidFill>
            <a:srgbClr val="4B286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Oval 14"/>
          <p:cNvSpPr/>
          <p:nvPr/>
        </p:nvSpPr>
        <p:spPr>
          <a:xfrm>
            <a:off x="4940805" y="1590261"/>
            <a:ext cx="2261710" cy="2256038"/>
          </a:xfrm>
          <a:prstGeom prst="ellipse">
            <a:avLst/>
          </a:prstGeom>
          <a:solidFill>
            <a:srgbClr val="4B286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7" name="TextBox 16"/>
          <p:cNvSpPr txBox="1"/>
          <p:nvPr/>
        </p:nvSpPr>
        <p:spPr>
          <a:xfrm>
            <a:off x="1161847" y="4136763"/>
            <a:ext cx="6820329" cy="830997"/>
          </a:xfrm>
          <a:prstGeom prst="rect">
            <a:avLst/>
          </a:prstGeom>
          <a:noFill/>
        </p:spPr>
        <p:txBody>
          <a:bodyPr wrap="none" rtlCol="0">
            <a:spAutoFit/>
          </a:bodyPr>
          <a:lstStyle/>
          <a:p>
            <a:pPr algn="ctr"/>
            <a:r>
              <a:rPr lang="en-US" sz="2400" dirty="0" smtClean="0">
                <a:solidFill>
                  <a:srgbClr val="54595F"/>
                </a:solidFill>
                <a:latin typeface="Arial" panose="020B0604020202020204" pitchFamily="34" charset="0"/>
                <a:cs typeface="Arial" panose="020B0604020202020204" pitchFamily="34" charset="0"/>
              </a:rPr>
              <a:t>Growth in wireless </a:t>
            </a:r>
            <a:r>
              <a:rPr lang="en-US" sz="2400" dirty="0">
                <a:solidFill>
                  <a:srgbClr val="54595F"/>
                </a:solidFill>
                <a:latin typeface="Arial" panose="020B0604020202020204" pitchFamily="34" charset="0"/>
                <a:cs typeface="Arial" panose="020B0604020202020204" pitchFamily="34" charset="0"/>
              </a:rPr>
              <a:t>and </a:t>
            </a:r>
            <a:r>
              <a:rPr lang="en-US" sz="2400" dirty="0" smtClean="0">
                <a:solidFill>
                  <a:srgbClr val="54595F"/>
                </a:solidFill>
                <a:latin typeface="Arial" panose="020B0604020202020204" pitchFamily="34" charset="0"/>
                <a:cs typeface="Arial" panose="020B0604020202020204" pitchFamily="34" charset="0"/>
              </a:rPr>
              <a:t>wireline data</a:t>
            </a:r>
          </a:p>
          <a:p>
            <a:pPr algn="ctr"/>
            <a:r>
              <a:rPr lang="en-US" sz="2400" dirty="0" smtClean="0">
                <a:solidFill>
                  <a:srgbClr val="54595F"/>
                </a:solidFill>
                <a:latin typeface="Arial" panose="020B0604020202020204" pitchFamily="34" charset="0"/>
                <a:cs typeface="Arial" panose="020B0604020202020204" pitchFamily="34" charset="0"/>
              </a:rPr>
              <a:t>augmented by continued focus on cost efficiency</a:t>
            </a:r>
            <a:endParaRPr lang="en-CA" sz="2400" dirty="0">
              <a:solidFill>
                <a:srgbClr val="54595F"/>
              </a:solidFill>
              <a:latin typeface="Arial" panose="020B0604020202020204" pitchFamily="34" charset="0"/>
              <a:cs typeface="Arial" panose="020B0604020202020204" pitchFamily="34" charset="0"/>
            </a:endParaRPr>
          </a:p>
        </p:txBody>
      </p:sp>
      <p:sp>
        <p:nvSpPr>
          <p:cNvPr id="34" name="TextBox 33"/>
          <p:cNvSpPr txBox="1"/>
          <p:nvPr/>
        </p:nvSpPr>
        <p:spPr>
          <a:xfrm>
            <a:off x="2195736" y="2066554"/>
            <a:ext cx="1698034"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+4.0%</a:t>
            </a:r>
            <a:endParaRPr lang="en-CA" sz="3200" dirty="0">
              <a:solidFill>
                <a:schemeClr val="bg1"/>
              </a:solidFill>
              <a:latin typeface="Arial" panose="020B0604020202020204" pitchFamily="34" charset="0"/>
              <a:cs typeface="Arial" panose="020B0604020202020204" pitchFamily="34" charset="0"/>
            </a:endParaRPr>
          </a:p>
        </p:txBody>
      </p:sp>
      <p:sp>
        <p:nvSpPr>
          <p:cNvPr id="35" name="TextBox 34"/>
          <p:cNvSpPr txBox="1"/>
          <p:nvPr/>
        </p:nvSpPr>
        <p:spPr>
          <a:xfrm>
            <a:off x="2441864" y="2487720"/>
            <a:ext cx="1205779" cy="430887"/>
          </a:xfrm>
          <a:prstGeom prst="rect">
            <a:avLst/>
          </a:prstGeom>
          <a:noFill/>
        </p:spPr>
        <p:txBody>
          <a:bodyPr wrap="none" rtlCol="0">
            <a:spAutoFit/>
          </a:bodyPr>
          <a:lstStyle/>
          <a:p>
            <a:pPr algn="ctr"/>
            <a:r>
              <a:rPr lang="en-US" sz="2200" dirty="0" smtClean="0">
                <a:solidFill>
                  <a:schemeClr val="bg1"/>
                </a:solidFill>
                <a:latin typeface="Arial" panose="020B0604020202020204" pitchFamily="34" charset="0"/>
                <a:cs typeface="Arial" panose="020B0604020202020204" pitchFamily="34" charset="0"/>
              </a:rPr>
              <a:t>revenue</a:t>
            </a:r>
            <a:endParaRPr lang="en-CA" sz="2200" dirty="0">
              <a:solidFill>
                <a:schemeClr val="bg1"/>
              </a:solidFill>
              <a:latin typeface="Arial" panose="020B0604020202020204" pitchFamily="34" charset="0"/>
              <a:cs typeface="Arial" panose="020B0604020202020204" pitchFamily="34" charset="0"/>
            </a:endParaRPr>
          </a:p>
        </p:txBody>
      </p:sp>
      <p:cxnSp>
        <p:nvCxnSpPr>
          <p:cNvPr id="36" name="Straight Connector 35"/>
          <p:cNvCxnSpPr/>
          <p:nvPr/>
        </p:nvCxnSpPr>
        <p:spPr>
          <a:xfrm>
            <a:off x="2468689" y="3061288"/>
            <a:ext cx="11521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160538" y="3133296"/>
            <a:ext cx="1768433" cy="400110"/>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$3,366 million</a:t>
            </a:r>
            <a:endParaRPr lang="en-CA" sz="2000" dirty="0">
              <a:solidFill>
                <a:schemeClr val="bg1"/>
              </a:solidFill>
              <a:latin typeface="Arial" panose="020B0604020202020204" pitchFamily="34" charset="0"/>
              <a:cs typeface="Arial" panose="020B0604020202020204" pitchFamily="34" charset="0"/>
            </a:endParaRPr>
          </a:p>
        </p:txBody>
      </p:sp>
      <p:sp>
        <p:nvSpPr>
          <p:cNvPr id="42" name="TextBox 41"/>
          <p:cNvSpPr txBox="1"/>
          <p:nvPr/>
        </p:nvSpPr>
        <p:spPr>
          <a:xfrm>
            <a:off x="5220072" y="2066554"/>
            <a:ext cx="1698034"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+4.4%</a:t>
            </a:r>
            <a:endParaRPr lang="en-CA" sz="3200" dirty="0">
              <a:solidFill>
                <a:schemeClr val="bg1"/>
              </a:solidFill>
              <a:latin typeface="Arial" panose="020B0604020202020204" pitchFamily="34" charset="0"/>
              <a:cs typeface="Arial" panose="020B0604020202020204" pitchFamily="34" charset="0"/>
            </a:endParaRPr>
          </a:p>
        </p:txBody>
      </p:sp>
      <p:sp>
        <p:nvSpPr>
          <p:cNvPr id="43" name="TextBox 42"/>
          <p:cNvSpPr txBox="1"/>
          <p:nvPr/>
        </p:nvSpPr>
        <p:spPr>
          <a:xfrm>
            <a:off x="4894730" y="2578138"/>
            <a:ext cx="2348720" cy="430887"/>
          </a:xfrm>
          <a:prstGeom prst="rect">
            <a:avLst/>
          </a:prstGeom>
          <a:noFill/>
        </p:spPr>
        <p:txBody>
          <a:bodyPr wrap="none" rtlCol="0">
            <a:spAutoFit/>
          </a:bodyPr>
          <a:lstStyle/>
          <a:p>
            <a:pPr algn="ctr"/>
            <a:r>
              <a:rPr lang="en-US" sz="2200" dirty="0" smtClean="0">
                <a:solidFill>
                  <a:schemeClr val="bg1"/>
                </a:solidFill>
                <a:latin typeface="Arial" panose="020B0604020202020204" pitchFamily="34" charset="0"/>
                <a:cs typeface="Arial" panose="020B0604020202020204" pitchFamily="34" charset="0"/>
              </a:rPr>
              <a:t>adjusted EBITDA</a:t>
            </a:r>
            <a:endParaRPr lang="en-CA" sz="2200" dirty="0">
              <a:solidFill>
                <a:schemeClr val="bg1"/>
              </a:solidFill>
              <a:latin typeface="Arial" panose="020B0604020202020204" pitchFamily="34" charset="0"/>
              <a:cs typeface="Arial" panose="020B0604020202020204" pitchFamily="34" charset="0"/>
            </a:endParaRPr>
          </a:p>
        </p:txBody>
      </p:sp>
      <p:cxnSp>
        <p:nvCxnSpPr>
          <p:cNvPr id="44" name="Straight Connector 43"/>
          <p:cNvCxnSpPr/>
          <p:nvPr/>
        </p:nvCxnSpPr>
        <p:spPr>
          <a:xfrm>
            <a:off x="5493025" y="3061288"/>
            <a:ext cx="11521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184873" y="3133296"/>
            <a:ext cx="1768433" cy="400110"/>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$1,232 </a:t>
            </a:r>
            <a:r>
              <a:rPr lang="en-US" sz="2000" dirty="0">
                <a:solidFill>
                  <a:schemeClr val="bg1"/>
                </a:solidFill>
                <a:latin typeface="Arial" panose="020B0604020202020204" pitchFamily="34" charset="0"/>
                <a:cs typeface="Arial" panose="020B0604020202020204" pitchFamily="34" charset="0"/>
              </a:rPr>
              <a:t>m</a:t>
            </a:r>
            <a:r>
              <a:rPr lang="en-US" sz="2000" dirty="0" smtClean="0">
                <a:solidFill>
                  <a:schemeClr val="bg1"/>
                </a:solidFill>
                <a:latin typeface="Arial" panose="020B0604020202020204" pitchFamily="34" charset="0"/>
                <a:cs typeface="Arial" panose="020B0604020202020204" pitchFamily="34" charset="0"/>
              </a:rPr>
              <a:t>illion</a:t>
            </a:r>
            <a:endParaRPr lang="en-CA" sz="2000" dirty="0">
              <a:solidFill>
                <a:schemeClr val="bg1"/>
              </a:solidFill>
              <a:latin typeface="Arial" panose="020B0604020202020204" pitchFamily="34" charset="0"/>
              <a:cs typeface="Arial" panose="020B0604020202020204" pitchFamily="34" charset="0"/>
            </a:endParaRPr>
          </a:p>
        </p:txBody>
      </p:sp>
      <p:sp>
        <p:nvSpPr>
          <p:cNvPr id="19"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11</a:t>
            </a:fld>
            <a:endParaRPr lang="en-CA" dirty="0"/>
          </a:p>
        </p:txBody>
      </p:sp>
    </p:spTree>
    <p:extLst>
      <p:ext uri="{BB962C8B-B14F-4D97-AF65-F5344CB8AC3E}">
        <p14:creationId xmlns:p14="http://schemas.microsoft.com/office/powerpoint/2010/main" val="2277393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8379"/>
            <a:ext cx="9144000" cy="849086"/>
          </a:xfrm>
          <a:prstGeom prst="rect">
            <a:avLst/>
          </a:prstGeom>
        </p:spPr>
      </p:pic>
      <p:sp>
        <p:nvSpPr>
          <p:cNvPr id="4" name="TextBox 3"/>
          <p:cNvSpPr txBox="1"/>
          <p:nvPr/>
        </p:nvSpPr>
        <p:spPr>
          <a:xfrm>
            <a:off x="323528" y="339503"/>
            <a:ext cx="8186857" cy="646331"/>
          </a:xfrm>
          <a:prstGeom prst="rect">
            <a:avLst/>
          </a:prstGeom>
          <a:noFill/>
        </p:spPr>
        <p:txBody>
          <a:bodyPr wrap="none" rtlCol="0">
            <a:spAutoFit/>
          </a:bodyPr>
          <a:lstStyle/>
          <a:p>
            <a:r>
              <a:rPr lang="en-US" sz="3600" dirty="0" smtClean="0">
                <a:solidFill>
                  <a:srgbClr val="4B286D"/>
                </a:solidFill>
                <a:latin typeface="Arial" panose="020B0604020202020204" pitchFamily="34" charset="0"/>
                <a:cs typeface="Arial" panose="020B0604020202020204" pitchFamily="34" charset="0"/>
              </a:rPr>
              <a:t>Third </a:t>
            </a:r>
            <a:r>
              <a:rPr lang="en-US" sz="3600" dirty="0">
                <a:solidFill>
                  <a:srgbClr val="4B286D"/>
                </a:solidFill>
                <a:latin typeface="Arial" panose="020B0604020202020204" pitchFamily="34" charset="0"/>
                <a:cs typeface="Arial" panose="020B0604020202020204" pitchFamily="34" charset="0"/>
              </a:rPr>
              <a:t>quarter 2017 consolidated results</a:t>
            </a:r>
            <a:endParaRPr lang="en-CA" sz="3600" dirty="0">
              <a:solidFill>
                <a:srgbClr val="4B286D"/>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3000"/>
                    </a14:imgEffect>
                  </a14:imgLayer>
                </a14:imgProps>
              </a:ext>
              <a:ext uri="{28A0092B-C50C-407E-A947-70E740481C1C}">
                <a14:useLocalDpi xmlns:a14="http://schemas.microsoft.com/office/drawing/2010/main" val="0"/>
              </a:ext>
            </a:extLst>
          </a:blip>
          <a:srcRect l="15596" t="30675" r="54902" b="25073"/>
          <a:stretch/>
        </p:blipFill>
        <p:spPr>
          <a:xfrm>
            <a:off x="1918325" y="1591080"/>
            <a:ext cx="2276089" cy="2276092"/>
          </a:xfrm>
          <a:prstGeom prst="ellipse">
            <a:avLst/>
          </a:prstGeom>
        </p:spPr>
      </p:pic>
      <p:sp>
        <p:nvSpPr>
          <p:cNvPr id="28" name="Oval 27"/>
          <p:cNvSpPr/>
          <p:nvPr/>
        </p:nvSpPr>
        <p:spPr>
          <a:xfrm>
            <a:off x="1918324" y="1591080"/>
            <a:ext cx="2276091" cy="2276815"/>
          </a:xfrm>
          <a:prstGeom prst="ellipse">
            <a:avLst/>
          </a:prstGeom>
          <a:solidFill>
            <a:srgbClr val="4B286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6" name="TextBox 15"/>
          <p:cNvSpPr txBox="1"/>
          <p:nvPr/>
        </p:nvSpPr>
        <p:spPr>
          <a:xfrm>
            <a:off x="2472718" y="3147077"/>
            <a:ext cx="1167307" cy="400110"/>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Up 5.1%</a:t>
            </a:r>
            <a:endParaRPr lang="en-CA" sz="2000" dirty="0">
              <a:solidFill>
                <a:schemeClr val="bg1"/>
              </a:solidFill>
              <a:latin typeface="Arial" panose="020B0604020202020204" pitchFamily="34" charset="0"/>
              <a:cs typeface="Arial" panose="020B0604020202020204" pitchFamily="34" charset="0"/>
            </a:endParaRPr>
          </a:p>
        </p:txBody>
      </p:sp>
      <p:cxnSp>
        <p:nvCxnSpPr>
          <p:cNvPr id="19" name="Straight Connector 18"/>
          <p:cNvCxnSpPr/>
          <p:nvPr/>
        </p:nvCxnSpPr>
        <p:spPr>
          <a:xfrm>
            <a:off x="2368923" y="3134883"/>
            <a:ext cx="13748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3000"/>
                    </a14:imgEffect>
                  </a14:imgLayer>
                </a14:imgProps>
              </a:ext>
              <a:ext uri="{28A0092B-C50C-407E-A947-70E740481C1C}">
                <a14:useLocalDpi xmlns:a14="http://schemas.microsoft.com/office/drawing/2010/main" val="0"/>
              </a:ext>
            </a:extLst>
          </a:blip>
          <a:srcRect l="54848" t="30675" r="15651" b="25073"/>
          <a:stretch/>
        </p:blipFill>
        <p:spPr>
          <a:xfrm>
            <a:off x="4949584" y="1590356"/>
            <a:ext cx="2276092" cy="2276092"/>
          </a:xfrm>
          <a:prstGeom prst="ellipse">
            <a:avLst/>
          </a:prstGeom>
        </p:spPr>
      </p:pic>
      <p:sp>
        <p:nvSpPr>
          <p:cNvPr id="15" name="Oval 14"/>
          <p:cNvSpPr/>
          <p:nvPr/>
        </p:nvSpPr>
        <p:spPr>
          <a:xfrm>
            <a:off x="4949586" y="1591080"/>
            <a:ext cx="2276091" cy="2276092"/>
          </a:xfrm>
          <a:prstGeom prst="ellipse">
            <a:avLst/>
          </a:prstGeom>
          <a:solidFill>
            <a:srgbClr val="4B286D">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7" name="TextBox 16"/>
          <p:cNvSpPr txBox="1"/>
          <p:nvPr/>
        </p:nvSpPr>
        <p:spPr>
          <a:xfrm>
            <a:off x="2195736" y="2142754"/>
            <a:ext cx="1698034"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$0.62</a:t>
            </a:r>
            <a:endParaRPr lang="en-CA" sz="32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2360112" y="2602020"/>
            <a:ext cx="1369286" cy="400110"/>
          </a:xfrm>
          <a:prstGeom prst="rect">
            <a:avLst/>
          </a:prstGeom>
          <a:noFill/>
        </p:spPr>
        <p:txBody>
          <a:bodyPr wrap="none" rtlCol="0">
            <a:spAutoFit/>
          </a:bodyPr>
          <a:lstStyle/>
          <a:p>
            <a:pPr algn="ctr"/>
            <a:r>
              <a:rPr lang="en-US" sz="2000" dirty="0">
                <a:solidFill>
                  <a:schemeClr val="bg1"/>
                </a:solidFill>
                <a:latin typeface="Arial" panose="020B0604020202020204" pitchFamily="34" charset="0"/>
                <a:cs typeface="Arial" panose="020B0604020202020204" pitchFamily="34" charset="0"/>
              </a:rPr>
              <a:t>b</a:t>
            </a:r>
            <a:r>
              <a:rPr lang="en-US" sz="2000" dirty="0" smtClean="0">
                <a:solidFill>
                  <a:schemeClr val="bg1"/>
                </a:solidFill>
                <a:latin typeface="Arial" panose="020B0604020202020204" pitchFamily="34" charset="0"/>
                <a:cs typeface="Arial" panose="020B0604020202020204" pitchFamily="34" charset="0"/>
              </a:rPr>
              <a:t>asic EPS</a:t>
            </a:r>
            <a:endParaRPr lang="en-CA" sz="20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5530245" y="3147077"/>
            <a:ext cx="1167307" cy="400110"/>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Up 1.5%</a:t>
            </a:r>
            <a:endParaRPr lang="en-CA" sz="2000" dirty="0">
              <a:solidFill>
                <a:schemeClr val="bg1"/>
              </a:solidFill>
              <a:latin typeface="Arial" panose="020B0604020202020204" pitchFamily="34" charset="0"/>
              <a:cs typeface="Arial" panose="020B0604020202020204" pitchFamily="34" charset="0"/>
            </a:endParaRPr>
          </a:p>
        </p:txBody>
      </p:sp>
      <p:cxnSp>
        <p:nvCxnSpPr>
          <p:cNvPr id="25" name="Straight Connector 24"/>
          <p:cNvCxnSpPr/>
          <p:nvPr/>
        </p:nvCxnSpPr>
        <p:spPr>
          <a:xfrm>
            <a:off x="5426448" y="3134883"/>
            <a:ext cx="137489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48250" y="2104654"/>
            <a:ext cx="1981200"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$0.66</a:t>
            </a:r>
            <a:endParaRPr lang="en-CA" sz="2000" dirty="0">
              <a:solidFill>
                <a:schemeClr val="bg1"/>
              </a:solidFill>
              <a:latin typeface="Arial" panose="020B0604020202020204" pitchFamily="34" charset="0"/>
              <a:cs typeface="Arial" panose="020B0604020202020204" pitchFamily="34" charset="0"/>
            </a:endParaRPr>
          </a:p>
        </p:txBody>
      </p:sp>
      <p:sp>
        <p:nvSpPr>
          <p:cNvPr id="27" name="TextBox 26"/>
          <p:cNvSpPr txBox="1"/>
          <p:nvPr/>
        </p:nvSpPr>
        <p:spPr>
          <a:xfrm>
            <a:off x="4886080" y="2632320"/>
            <a:ext cx="2305540"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Adjusted</a:t>
            </a:r>
            <a:r>
              <a:rPr lang="en-US" sz="1600" dirty="0" smtClean="0">
                <a:solidFill>
                  <a:schemeClr val="bg1"/>
                </a:solidFill>
                <a:latin typeface="Arial" panose="020B0604020202020204" pitchFamily="34" charset="0"/>
                <a:cs typeface="Arial" panose="020B0604020202020204" pitchFamily="34" charset="0"/>
              </a:rPr>
              <a:t> </a:t>
            </a:r>
            <a:r>
              <a:rPr lang="en-US" sz="2000" dirty="0" smtClean="0">
                <a:solidFill>
                  <a:schemeClr val="bg1"/>
                </a:solidFill>
                <a:latin typeface="Arial" panose="020B0604020202020204" pitchFamily="34" charset="0"/>
                <a:cs typeface="Arial" panose="020B0604020202020204" pitchFamily="34" charset="0"/>
              </a:rPr>
              <a:t>EPS</a:t>
            </a:r>
            <a:endParaRPr lang="en-CA" sz="2000" dirty="0">
              <a:solidFill>
                <a:schemeClr val="bg1"/>
              </a:solidFill>
              <a:latin typeface="Arial" panose="020B0604020202020204" pitchFamily="34" charset="0"/>
              <a:cs typeface="Arial" panose="020B0604020202020204" pitchFamily="34" charset="0"/>
            </a:endParaRPr>
          </a:p>
        </p:txBody>
      </p:sp>
      <p:sp>
        <p:nvSpPr>
          <p:cNvPr id="20" name="TextBox 19"/>
          <p:cNvSpPr txBox="1"/>
          <p:nvPr/>
        </p:nvSpPr>
        <p:spPr>
          <a:xfrm>
            <a:off x="1232900" y="4136763"/>
            <a:ext cx="6678303" cy="830997"/>
          </a:xfrm>
          <a:prstGeom prst="rect">
            <a:avLst/>
          </a:prstGeom>
          <a:noFill/>
        </p:spPr>
        <p:txBody>
          <a:bodyPr wrap="none" rtlCol="0">
            <a:spAutoFit/>
          </a:bodyPr>
          <a:lstStyle/>
          <a:p>
            <a:pPr algn="ctr"/>
            <a:r>
              <a:rPr lang="en-US" sz="2400" dirty="0" smtClean="0">
                <a:solidFill>
                  <a:srgbClr val="54595F"/>
                </a:solidFill>
                <a:latin typeface="Arial" panose="020B0604020202020204" pitchFamily="34" charset="0"/>
                <a:cs typeface="Arial" panose="020B0604020202020204" pitchFamily="34" charset="0"/>
              </a:rPr>
              <a:t>Higher EPS reflects growth in EBITDA offset by </a:t>
            </a:r>
          </a:p>
          <a:p>
            <a:pPr algn="ctr"/>
            <a:r>
              <a:rPr lang="en-US" sz="2400" dirty="0" smtClean="0">
                <a:solidFill>
                  <a:srgbClr val="54595F"/>
                </a:solidFill>
                <a:latin typeface="Arial" panose="020B0604020202020204" pitchFamily="34" charset="0"/>
                <a:cs typeface="Arial" panose="020B0604020202020204" pitchFamily="34" charset="0"/>
              </a:rPr>
              <a:t>higher depreciation and financing costs</a:t>
            </a:r>
            <a:endParaRPr lang="en-CA" sz="2400" dirty="0">
              <a:solidFill>
                <a:srgbClr val="54595F"/>
              </a:solidFill>
              <a:latin typeface="Arial" panose="020B0604020202020204" pitchFamily="34" charset="0"/>
              <a:cs typeface="Arial" panose="020B0604020202020204" pitchFamily="34" charset="0"/>
            </a:endParaRPr>
          </a:p>
        </p:txBody>
      </p:sp>
      <p:sp>
        <p:nvSpPr>
          <p:cNvPr id="21"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12</a:t>
            </a:fld>
            <a:endParaRPr lang="en-CA" dirty="0"/>
          </a:p>
        </p:txBody>
      </p:sp>
    </p:spTree>
    <p:extLst>
      <p:ext uri="{BB962C8B-B14F-4D97-AF65-F5344CB8AC3E}">
        <p14:creationId xmlns:p14="http://schemas.microsoft.com/office/powerpoint/2010/main" val="879268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2958" t="15181" r="20615" b="15181"/>
          <a:stretch/>
        </p:blipFill>
        <p:spPr>
          <a:xfrm>
            <a:off x="5474976" y="1131590"/>
            <a:ext cx="2661420" cy="2664821"/>
          </a:xfrm>
          <a:prstGeom prst="ellipse">
            <a:avLst/>
          </a:prstGeom>
        </p:spPr>
      </p:pic>
      <p:sp>
        <p:nvSpPr>
          <p:cNvPr id="5" name="Oval 4"/>
          <p:cNvSpPr/>
          <p:nvPr/>
        </p:nvSpPr>
        <p:spPr>
          <a:xfrm>
            <a:off x="5474976" y="1131591"/>
            <a:ext cx="2664820" cy="2664820"/>
          </a:xfrm>
          <a:prstGeom prst="ellipse">
            <a:avLst/>
          </a:prstGeom>
          <a:solidFill>
            <a:srgbClr val="4B286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9" name="TextBox 8"/>
          <p:cNvSpPr txBox="1"/>
          <p:nvPr/>
        </p:nvSpPr>
        <p:spPr>
          <a:xfrm>
            <a:off x="6286915" y="1759285"/>
            <a:ext cx="1019831" cy="585866"/>
          </a:xfrm>
          <a:prstGeom prst="rect">
            <a:avLst/>
          </a:prstGeom>
          <a:noFill/>
        </p:spPr>
        <p:txBody>
          <a:bodyPr wrap="none" bIns="46800" rtlCol="0">
            <a:spAutoFit/>
          </a:bodyPr>
          <a:lstStyle/>
          <a:p>
            <a:pPr algn="ctr"/>
            <a:r>
              <a:rPr lang="en-US" sz="3200" baseline="8000" dirty="0">
                <a:solidFill>
                  <a:schemeClr val="bg1"/>
                </a:solidFill>
                <a:latin typeface="Arial" panose="020B0604020202020204" pitchFamily="34" charset="0"/>
                <a:cs typeface="Arial" panose="020B0604020202020204" pitchFamily="34" charset="0"/>
              </a:rPr>
              <a:t>$</a:t>
            </a:r>
            <a:r>
              <a:rPr lang="en-US" sz="3200" dirty="0" smtClean="0">
                <a:solidFill>
                  <a:schemeClr val="bg1"/>
                </a:solidFill>
                <a:latin typeface="Arial" panose="020B0604020202020204" pitchFamily="34" charset="0"/>
                <a:cs typeface="Arial" panose="020B0604020202020204" pitchFamily="34" charset="0"/>
              </a:rPr>
              <a:t>821</a:t>
            </a:r>
            <a:endParaRPr lang="en-CA" sz="32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457200" y="1469234"/>
            <a:ext cx="4686300" cy="2800767"/>
          </a:xfrm>
          <a:prstGeom prst="rect">
            <a:avLst/>
          </a:prstGeom>
          <a:noFill/>
        </p:spPr>
        <p:txBody>
          <a:bodyPr wrap="square" rtlCol="0">
            <a:spAutoFit/>
          </a:bodyPr>
          <a:lstStyle/>
          <a:p>
            <a:pPr marL="457200" indent="-457200">
              <a:buClr>
                <a:srgbClr val="4B286D"/>
              </a:buClr>
              <a:buFont typeface="Arial" panose="020B0604020202020204" pitchFamily="34" charset="0"/>
              <a:buChar char="•"/>
            </a:pPr>
            <a:r>
              <a:rPr lang="en-CA" sz="2400" dirty="0" smtClean="0">
                <a:solidFill>
                  <a:srgbClr val="54595F"/>
                </a:solidFill>
                <a:latin typeface="Arial" panose="020B0604020202020204" pitchFamily="34" charset="0"/>
                <a:cs typeface="Arial" panose="020B0604020202020204" pitchFamily="34" charset="0"/>
              </a:rPr>
              <a:t>1.33 </a:t>
            </a:r>
            <a:r>
              <a:rPr lang="en-CA" sz="2400" dirty="0">
                <a:solidFill>
                  <a:srgbClr val="54595F"/>
                </a:solidFill>
                <a:latin typeface="Arial" panose="020B0604020202020204" pitchFamily="34" charset="0"/>
                <a:cs typeface="Arial" panose="020B0604020202020204" pitchFamily="34" charset="0"/>
              </a:rPr>
              <a:t>million TELUS PureFibre </a:t>
            </a:r>
            <a:r>
              <a:rPr lang="en-CA" sz="2400" dirty="0" smtClean="0">
                <a:solidFill>
                  <a:srgbClr val="54595F"/>
                </a:solidFill>
                <a:latin typeface="Arial" panose="020B0604020202020204" pitchFamily="34" charset="0"/>
                <a:cs typeface="Arial" panose="020B0604020202020204" pitchFamily="34" charset="0"/>
              </a:rPr>
              <a:t>premises (45% of current Optik footprint) </a:t>
            </a:r>
            <a:endParaRPr lang="en-CA" sz="2400" dirty="0">
              <a:solidFill>
                <a:srgbClr val="54595F"/>
              </a:solidFill>
              <a:latin typeface="Arial" panose="020B0604020202020204" pitchFamily="34" charset="0"/>
              <a:cs typeface="Arial" panose="020B0604020202020204" pitchFamily="34" charset="0"/>
            </a:endParaRPr>
          </a:p>
          <a:p>
            <a:pPr marL="457200" indent="-457200">
              <a:buClr>
                <a:srgbClr val="4B286D"/>
              </a:buClr>
              <a:buFont typeface="Arial" panose="020B0604020202020204" pitchFamily="34" charset="0"/>
              <a:buChar char="•"/>
            </a:pPr>
            <a:endParaRPr lang="en-CA" sz="2400" dirty="0">
              <a:solidFill>
                <a:srgbClr val="54595F"/>
              </a:solidFill>
              <a:latin typeface="Arial" panose="020B0604020202020204" pitchFamily="34" charset="0"/>
              <a:cs typeface="Arial" panose="020B0604020202020204" pitchFamily="34" charset="0"/>
            </a:endParaRPr>
          </a:p>
          <a:p>
            <a:pPr marL="457200" indent="-457200">
              <a:buClr>
                <a:srgbClr val="4B286D"/>
              </a:buClr>
              <a:buFont typeface="Arial" panose="020B0604020202020204" pitchFamily="34" charset="0"/>
              <a:buChar char="•"/>
            </a:pPr>
            <a:r>
              <a:rPr lang="en-CA" sz="2400" dirty="0">
                <a:solidFill>
                  <a:srgbClr val="54595F"/>
                </a:solidFill>
                <a:latin typeface="Arial" panose="020B0604020202020204" pitchFamily="34" charset="0"/>
                <a:cs typeface="Arial" panose="020B0604020202020204" pitchFamily="34" charset="0"/>
              </a:rPr>
              <a:t>4G LTE to </a:t>
            </a:r>
            <a:r>
              <a:rPr lang="en-CA" sz="2400" dirty="0" smtClean="0">
                <a:solidFill>
                  <a:srgbClr val="54595F"/>
                </a:solidFill>
                <a:latin typeface="Arial" panose="020B0604020202020204" pitchFamily="34" charset="0"/>
                <a:cs typeface="Arial" panose="020B0604020202020204" pitchFamily="34" charset="0"/>
              </a:rPr>
              <a:t>99%, </a:t>
            </a:r>
            <a:r>
              <a:rPr lang="en-CA" sz="2400" dirty="0">
                <a:solidFill>
                  <a:srgbClr val="54595F"/>
                </a:solidFill>
                <a:latin typeface="Arial" panose="020B0604020202020204" pitchFamily="34" charset="0"/>
                <a:cs typeface="Arial" panose="020B0604020202020204" pitchFamily="34" charset="0"/>
              </a:rPr>
              <a:t>LTE-A to </a:t>
            </a:r>
            <a:r>
              <a:rPr lang="en-CA" sz="2400" dirty="0" smtClean="0">
                <a:solidFill>
                  <a:srgbClr val="54595F"/>
                </a:solidFill>
                <a:latin typeface="Arial" panose="020B0604020202020204" pitchFamily="34" charset="0"/>
                <a:cs typeface="Arial" panose="020B0604020202020204" pitchFamily="34" charset="0"/>
              </a:rPr>
              <a:t>85% </a:t>
            </a:r>
            <a:r>
              <a:rPr lang="en-CA" sz="2400" dirty="0">
                <a:solidFill>
                  <a:srgbClr val="54595F"/>
                </a:solidFill>
                <a:latin typeface="Arial" panose="020B0604020202020204" pitchFamily="34" charset="0"/>
                <a:cs typeface="Arial" panose="020B0604020202020204" pitchFamily="34" charset="0"/>
              </a:rPr>
              <a:t>of Canadians</a:t>
            </a:r>
          </a:p>
          <a:p>
            <a:pPr marL="457200" indent="-457200">
              <a:buClr>
                <a:srgbClr val="4B286D"/>
              </a:buClr>
              <a:buFont typeface="Arial" panose="020B0604020202020204" pitchFamily="34" charset="0"/>
              <a:buChar char="•"/>
            </a:pPr>
            <a:endParaRPr lang="en-CA" sz="3200" dirty="0" smtClean="0">
              <a:solidFill>
                <a:srgbClr val="4B286D"/>
              </a:solidFill>
              <a:latin typeface="Arial" panose="020B0604020202020204" pitchFamily="34" charset="0"/>
              <a:cs typeface="Arial" panose="020B0604020202020204" pitchFamily="34" charset="0"/>
            </a:endParaRPr>
          </a:p>
        </p:txBody>
      </p:sp>
      <p:sp>
        <p:nvSpPr>
          <p:cNvPr id="2" name="TextBox 1"/>
          <p:cNvSpPr txBox="1"/>
          <p:nvPr/>
        </p:nvSpPr>
        <p:spPr>
          <a:xfrm>
            <a:off x="6117798" y="2222190"/>
            <a:ext cx="1346844" cy="584775"/>
          </a:xfrm>
          <a:prstGeom prst="rect">
            <a:avLst/>
          </a:prstGeom>
          <a:noFill/>
        </p:spPr>
        <p:txBody>
          <a:bodyPr wrap="none" rtlCol="0">
            <a:spAutoFit/>
          </a:bodyPr>
          <a:lstStyle/>
          <a:p>
            <a:r>
              <a:rPr lang="en-CA" sz="3200" dirty="0">
                <a:solidFill>
                  <a:schemeClr val="bg1"/>
                </a:solidFill>
                <a:latin typeface="Arial" panose="020B0604020202020204" pitchFamily="34" charset="0"/>
                <a:cs typeface="Arial" panose="020B0604020202020204" pitchFamily="34" charset="0"/>
              </a:rPr>
              <a:t>m</a:t>
            </a:r>
            <a:r>
              <a:rPr lang="en-CA" sz="3200" dirty="0" smtClean="0">
                <a:solidFill>
                  <a:schemeClr val="bg1"/>
                </a:solidFill>
                <a:latin typeface="Arial" panose="020B0604020202020204" pitchFamily="34" charset="0"/>
                <a:cs typeface="Arial" panose="020B0604020202020204" pitchFamily="34" charset="0"/>
              </a:rPr>
              <a:t>illion</a:t>
            </a:r>
            <a:endParaRPr lang="en-CA" sz="32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5684992" y="2949140"/>
            <a:ext cx="2223686" cy="646331"/>
          </a:xfrm>
          <a:prstGeom prst="rect">
            <a:avLst/>
          </a:prstGeom>
          <a:noFill/>
        </p:spPr>
        <p:txBody>
          <a:bodyPr wrap="none" rtlCol="0">
            <a:spAutoFit/>
          </a:bodyPr>
          <a:lstStyle/>
          <a:p>
            <a:pPr algn="ctr"/>
            <a:r>
              <a:rPr lang="en-US" dirty="0">
                <a:solidFill>
                  <a:schemeClr val="bg1"/>
                </a:solidFill>
                <a:latin typeface="Arial" panose="020B0604020202020204" pitchFamily="34" charset="0"/>
                <a:cs typeface="Arial" panose="020B0604020202020204" pitchFamily="34" charset="0"/>
              </a:rPr>
              <a:t>c</a:t>
            </a:r>
            <a:r>
              <a:rPr lang="en-US" dirty="0" smtClean="0">
                <a:solidFill>
                  <a:schemeClr val="bg1"/>
                </a:solidFill>
                <a:latin typeface="Arial" panose="020B0604020202020204" pitchFamily="34" charset="0"/>
                <a:cs typeface="Arial" panose="020B0604020202020204" pitchFamily="34" charset="0"/>
              </a:rPr>
              <a:t>onsolidated capex </a:t>
            </a:r>
          </a:p>
          <a:p>
            <a:pPr algn="ctr"/>
            <a:r>
              <a:rPr lang="en-US" dirty="0" smtClean="0">
                <a:solidFill>
                  <a:schemeClr val="bg1"/>
                </a:solidFill>
                <a:latin typeface="Arial" panose="020B0604020202020204" pitchFamily="34" charset="0"/>
                <a:cs typeface="Arial" panose="020B0604020202020204" pitchFamily="34" charset="0"/>
              </a:rPr>
              <a:t>up 4.3%</a:t>
            </a:r>
            <a:endParaRPr lang="en-CA" dirty="0">
              <a:solidFill>
                <a:schemeClr val="bg1"/>
              </a:solidFill>
              <a:latin typeface="Arial" panose="020B0604020202020204" pitchFamily="34" charset="0"/>
              <a:cs typeface="Arial" panose="020B0604020202020204" pitchFamily="34" charset="0"/>
            </a:endParaRPr>
          </a:p>
        </p:txBody>
      </p:sp>
      <p:cxnSp>
        <p:nvCxnSpPr>
          <p:cNvPr id="6" name="Straight Connector 5"/>
          <p:cNvCxnSpPr/>
          <p:nvPr/>
        </p:nvCxnSpPr>
        <p:spPr>
          <a:xfrm>
            <a:off x="5854740" y="2844351"/>
            <a:ext cx="18841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3528" y="339503"/>
            <a:ext cx="7920880" cy="646331"/>
          </a:xfrm>
          <a:prstGeom prst="rect">
            <a:avLst/>
          </a:prstGeom>
          <a:noFill/>
        </p:spPr>
        <p:txBody>
          <a:bodyPr wrap="square" rtlCol="0">
            <a:spAutoFit/>
          </a:bodyPr>
          <a:lstStyle/>
          <a:p>
            <a:r>
              <a:rPr lang="en-US" sz="3600" dirty="0" smtClean="0">
                <a:solidFill>
                  <a:srgbClr val="4B286D"/>
                </a:solidFill>
                <a:latin typeface="Arial" panose="020B0604020202020204" pitchFamily="34" charset="0"/>
                <a:cs typeface="Arial" panose="020B0604020202020204" pitchFamily="34" charset="0"/>
              </a:rPr>
              <a:t>Investing for future growth</a:t>
            </a:r>
            <a:endParaRPr lang="en-CA" sz="3600" dirty="0">
              <a:solidFill>
                <a:srgbClr val="4B286D"/>
              </a:solidFill>
              <a:latin typeface="Arial" panose="020B0604020202020204" pitchFamily="34" charset="0"/>
              <a:cs typeface="Arial" panose="020B0604020202020204" pitchFamily="34" charset="0"/>
            </a:endParaRPr>
          </a:p>
        </p:txBody>
      </p:sp>
      <p:sp>
        <p:nvSpPr>
          <p:cNvPr id="11" name="TextBox 10"/>
          <p:cNvSpPr txBox="1"/>
          <p:nvPr/>
        </p:nvSpPr>
        <p:spPr>
          <a:xfrm>
            <a:off x="1359444" y="4136763"/>
            <a:ext cx="6425157" cy="523220"/>
          </a:xfrm>
          <a:prstGeom prst="rect">
            <a:avLst/>
          </a:prstGeom>
          <a:noFill/>
        </p:spPr>
        <p:txBody>
          <a:bodyPr wrap="none" rtlCol="0">
            <a:spAutoFit/>
          </a:bodyPr>
          <a:lstStyle/>
          <a:p>
            <a:pPr algn="ctr"/>
            <a:r>
              <a:rPr lang="en-US" sz="2800" dirty="0" smtClean="0">
                <a:solidFill>
                  <a:srgbClr val="54595F"/>
                </a:solidFill>
                <a:latin typeface="Arial" panose="020B0604020202020204" pitchFamily="34" charset="0"/>
                <a:cs typeface="Arial" panose="020B0604020202020204" pitchFamily="34" charset="0"/>
              </a:rPr>
              <a:t>Free cash flow doubled to $215 million </a:t>
            </a:r>
            <a:endParaRPr lang="en-CA" sz="2800" dirty="0">
              <a:solidFill>
                <a:srgbClr val="54595F"/>
              </a:solidFill>
              <a:latin typeface="Arial" panose="020B0604020202020204" pitchFamily="34" charset="0"/>
              <a:cs typeface="Arial" panose="020B0604020202020204" pitchFamily="34" charset="0"/>
            </a:endParaRPr>
          </a:p>
        </p:txBody>
      </p:sp>
      <p:sp>
        <p:nvSpPr>
          <p:cNvPr id="13"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13</a:t>
            </a:fld>
            <a:endParaRPr lang="en-CA" dirty="0"/>
          </a:p>
        </p:txBody>
      </p:sp>
    </p:spTree>
    <p:extLst>
      <p:ext uri="{BB962C8B-B14F-4D97-AF65-F5344CB8AC3E}">
        <p14:creationId xmlns:p14="http://schemas.microsoft.com/office/powerpoint/2010/main" val="2222667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6" r="23962"/>
          <a:stretch/>
        </p:blipFill>
        <p:spPr>
          <a:xfrm>
            <a:off x="5600650" y="245157"/>
            <a:ext cx="3543350" cy="4653186"/>
          </a:xfrm>
          <a:prstGeom prst="rect">
            <a:avLst/>
          </a:prstGeom>
        </p:spPr>
      </p:pic>
      <p:sp>
        <p:nvSpPr>
          <p:cNvPr id="4" name="TextBox 3"/>
          <p:cNvSpPr txBox="1"/>
          <p:nvPr/>
        </p:nvSpPr>
        <p:spPr>
          <a:xfrm>
            <a:off x="787787" y="911560"/>
            <a:ext cx="3685624" cy="3231654"/>
          </a:xfrm>
          <a:prstGeom prst="rect">
            <a:avLst/>
          </a:prstGeom>
          <a:noFill/>
        </p:spPr>
        <p:txBody>
          <a:bodyPr wrap="none" rtlCol="0">
            <a:spAutoFit/>
          </a:bodyPr>
          <a:lstStyle/>
          <a:p>
            <a:r>
              <a:rPr lang="en-CA" sz="5400" dirty="0" smtClean="0">
                <a:solidFill>
                  <a:srgbClr val="4B286D"/>
                </a:solidFill>
                <a:latin typeface="Arial" panose="020B0604020202020204" pitchFamily="34" charset="0"/>
                <a:cs typeface="Arial" panose="020B0604020202020204" pitchFamily="34" charset="0"/>
              </a:rPr>
              <a:t>Questions?</a:t>
            </a:r>
          </a:p>
          <a:p>
            <a:endParaRPr lang="en-CA" sz="5400" dirty="0">
              <a:solidFill>
                <a:srgbClr val="4B286D"/>
              </a:solidFill>
              <a:latin typeface="Arial" panose="020B0604020202020204" pitchFamily="34" charset="0"/>
              <a:cs typeface="Arial" panose="020B0604020202020204" pitchFamily="34" charset="0"/>
            </a:endParaRPr>
          </a:p>
          <a:p>
            <a:r>
              <a:rPr lang="en-CA" sz="2400" dirty="0">
                <a:solidFill>
                  <a:srgbClr val="54595F"/>
                </a:solidFill>
                <a:latin typeface="Arial" panose="020B0604020202020204" pitchFamily="34" charset="0"/>
                <a:cs typeface="Arial" panose="020B0604020202020204" pitchFamily="34" charset="0"/>
              </a:rPr>
              <a:t>Investor relations</a:t>
            </a:r>
          </a:p>
          <a:p>
            <a:r>
              <a:rPr lang="en-CA" sz="2400" dirty="0">
                <a:solidFill>
                  <a:srgbClr val="54595F"/>
                </a:solidFill>
                <a:latin typeface="Arial" panose="020B0604020202020204" pitchFamily="34" charset="0"/>
                <a:cs typeface="Arial" panose="020B0604020202020204" pitchFamily="34" charset="0"/>
              </a:rPr>
              <a:t>1-800-667-4871</a:t>
            </a:r>
          </a:p>
          <a:p>
            <a:r>
              <a:rPr lang="en-CA" sz="2400" dirty="0">
                <a:solidFill>
                  <a:srgbClr val="54595F"/>
                </a:solidFill>
                <a:latin typeface="Arial" panose="020B0604020202020204" pitchFamily="34" charset="0"/>
                <a:cs typeface="Arial" panose="020B0604020202020204" pitchFamily="34" charset="0"/>
              </a:rPr>
              <a:t>telus.com/investors</a:t>
            </a:r>
          </a:p>
          <a:p>
            <a:r>
              <a:rPr lang="en-CA" sz="2400" dirty="0">
                <a:solidFill>
                  <a:srgbClr val="54595F"/>
                </a:solidFill>
                <a:latin typeface="Arial" panose="020B0604020202020204" pitchFamily="34" charset="0"/>
                <a:cs typeface="Arial" panose="020B0604020202020204" pitchFamily="34" charset="0"/>
              </a:rPr>
              <a:t>IR@telus.com</a:t>
            </a:r>
          </a:p>
        </p:txBody>
      </p:sp>
    </p:spTree>
    <p:extLst>
      <p:ext uri="{BB962C8B-B14F-4D97-AF65-F5344CB8AC3E}">
        <p14:creationId xmlns:p14="http://schemas.microsoft.com/office/powerpoint/2010/main" val="108834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187103"/>
            <a:ext cx="7237879" cy="646331"/>
          </a:xfrm>
          <a:prstGeom prst="rect">
            <a:avLst/>
          </a:prstGeom>
          <a:noFill/>
        </p:spPr>
        <p:txBody>
          <a:bodyPr wrap="none" rtlCol="0">
            <a:spAutoFit/>
          </a:bodyPr>
          <a:lstStyle/>
          <a:p>
            <a:r>
              <a:rPr lang="en-CA" sz="3600" dirty="0">
                <a:solidFill>
                  <a:srgbClr val="4B286D"/>
                </a:solidFill>
                <a:latin typeface="Arial" panose="020B0604020202020204" pitchFamily="34" charset="0"/>
                <a:cs typeface="Arial" panose="020B0604020202020204" pitchFamily="34" charset="0"/>
              </a:rPr>
              <a:t>Appendix – </a:t>
            </a:r>
            <a:r>
              <a:rPr lang="en-CA" sz="3600" dirty="0" smtClean="0">
                <a:solidFill>
                  <a:srgbClr val="4B286D"/>
                </a:solidFill>
                <a:latin typeface="Arial" panose="020B0604020202020204" pitchFamily="34" charset="0"/>
                <a:cs typeface="Arial" panose="020B0604020202020204" pitchFamily="34" charset="0"/>
              </a:rPr>
              <a:t>Q3 </a:t>
            </a:r>
            <a:r>
              <a:rPr lang="en-CA" sz="3600" dirty="0">
                <a:solidFill>
                  <a:srgbClr val="4B286D"/>
                </a:solidFill>
                <a:latin typeface="Arial" panose="020B0604020202020204" pitchFamily="34" charset="0"/>
                <a:cs typeface="Arial" panose="020B0604020202020204" pitchFamily="34" charset="0"/>
              </a:rPr>
              <a:t>2017 EPS analysis</a:t>
            </a:r>
          </a:p>
        </p:txBody>
      </p:sp>
      <p:graphicFrame>
        <p:nvGraphicFramePr>
          <p:cNvPr id="3" name="Table 2"/>
          <p:cNvGraphicFramePr>
            <a:graphicFrameLocks noGrp="1"/>
          </p:cNvGraphicFramePr>
          <p:nvPr>
            <p:extLst>
              <p:ext uri="{D42A27DB-BD31-4B8C-83A1-F6EECF244321}">
                <p14:modId xmlns:p14="http://schemas.microsoft.com/office/powerpoint/2010/main" val="888545601"/>
              </p:ext>
            </p:extLst>
          </p:nvPr>
        </p:nvGraphicFramePr>
        <p:xfrm>
          <a:off x="876299" y="790574"/>
          <a:ext cx="7000875" cy="4302026"/>
        </p:xfrm>
        <a:graphic>
          <a:graphicData uri="http://schemas.openxmlformats.org/drawingml/2006/table">
            <a:tbl>
              <a:tblPr firstRow="1" bandRow="1">
                <a:tableStyleId>{5C22544A-7EE6-4342-B048-85BDC9FD1C3A}</a:tableStyleId>
              </a:tblPr>
              <a:tblGrid>
                <a:gridCol w="5145221"/>
                <a:gridCol w="1855654"/>
              </a:tblGrid>
              <a:tr h="397596">
                <a:tc>
                  <a:txBody>
                    <a:bodyPr/>
                    <a:lstStyle/>
                    <a:p>
                      <a:r>
                        <a:rPr lang="en-US" sz="1600" b="1" i="0" u="none" strike="noStrike" kern="1200" baseline="0" dirty="0" smtClean="0">
                          <a:solidFill>
                            <a:srgbClr val="54595F"/>
                          </a:solidFill>
                          <a:latin typeface="Arial" panose="020B0604020202020204" pitchFamily="34" charset="0"/>
                          <a:ea typeface="+mn-ea"/>
                          <a:cs typeface="Arial" panose="020B0604020202020204" pitchFamily="34" charset="0"/>
                        </a:rPr>
                        <a:t>Basic EPS as reported (Q3 2016)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600" b="1" i="0" dirty="0" smtClean="0">
                          <a:solidFill>
                            <a:srgbClr val="54595F"/>
                          </a:solidFill>
                          <a:latin typeface="Arial" panose="020B0604020202020204" pitchFamily="34" charset="0"/>
                          <a:cs typeface="Arial" panose="020B0604020202020204" pitchFamily="34" charset="0"/>
                        </a:rPr>
                        <a:t>$0.59</a:t>
                      </a:r>
                      <a:endParaRPr lang="en-US" sz="1600" b="1" i="0" dirty="0">
                        <a:solidFill>
                          <a:srgbClr val="54595F"/>
                        </a:solidFill>
                        <a:latin typeface="Arial" panose="020B0604020202020204" pitchFamily="34" charset="0"/>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15">
                <a:tc>
                  <a:txBody>
                    <a:bodyPr/>
                    <a:lstStyle/>
                    <a:p>
                      <a:r>
                        <a:rPr lang="en-US" sz="1400" b="0" i="0" kern="1200" dirty="0" smtClean="0">
                          <a:solidFill>
                            <a:srgbClr val="54595F"/>
                          </a:solidFill>
                          <a:latin typeface="Arial" panose="020B0604020202020204" pitchFamily="34" charset="0"/>
                          <a:ea typeface="+mn-ea"/>
                          <a:cs typeface="Arial" panose="020B0604020202020204" pitchFamily="34" charset="0"/>
                        </a:rPr>
                        <a:t>Restructuring and other</a:t>
                      </a:r>
                      <a:r>
                        <a:rPr lang="en-US" sz="1400" b="0" i="0" kern="1200" baseline="0" dirty="0" smtClean="0">
                          <a:solidFill>
                            <a:srgbClr val="54595F"/>
                          </a:solidFill>
                          <a:latin typeface="Arial" panose="020B0604020202020204" pitchFamily="34" charset="0"/>
                          <a:ea typeface="+mn-ea"/>
                          <a:cs typeface="Arial" panose="020B0604020202020204" pitchFamily="34" charset="0"/>
                        </a:rPr>
                        <a:t> </a:t>
                      </a:r>
                      <a:r>
                        <a:rPr lang="en-US" sz="1400" b="0" i="0" kern="1200" dirty="0" smtClean="0">
                          <a:solidFill>
                            <a:srgbClr val="54595F"/>
                          </a:solidFill>
                          <a:latin typeface="Arial" panose="020B0604020202020204" pitchFamily="34" charset="0"/>
                          <a:ea typeface="+mn-ea"/>
                          <a:cs typeface="Arial" panose="020B0604020202020204" pitchFamily="34" charset="0"/>
                        </a:rPr>
                        <a:t>costs</a:t>
                      </a:r>
                      <a:endParaRPr lang="en-US" sz="1400" b="0" i="0" kern="1200" dirty="0">
                        <a:solidFill>
                          <a:srgbClr val="54595F"/>
                        </a:solidFill>
                        <a:latin typeface="Arial" panose="020B0604020202020204" pitchFamily="34" charset="0"/>
                        <a:ea typeface="+mn-ea"/>
                        <a:cs typeface="Arial" panose="020B0604020202020204" pitchFamily="34" charset="0"/>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dirty="0" smtClean="0">
                          <a:solidFill>
                            <a:srgbClr val="54595F"/>
                          </a:solidFill>
                          <a:latin typeface="Arial" panose="020B0604020202020204" pitchFamily="34" charset="0"/>
                          <a:cs typeface="Arial" panose="020B0604020202020204" pitchFamily="34" charset="0"/>
                        </a:rPr>
                        <a:t>0.08</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15">
                <a:tc>
                  <a:txBody>
                    <a:bodyPr/>
                    <a:lstStyle/>
                    <a:p>
                      <a:r>
                        <a:rPr lang="en-US" sz="1400" b="0" i="0" kern="1200" dirty="0" smtClean="0">
                          <a:solidFill>
                            <a:srgbClr val="54595F"/>
                          </a:solidFill>
                          <a:latin typeface="Arial" panose="020B0604020202020204" pitchFamily="34" charset="0"/>
                          <a:ea typeface="+mn-ea"/>
                          <a:cs typeface="Arial" panose="020B0604020202020204" pitchFamily="34" charset="0"/>
                        </a:rPr>
                        <a:t>Favourable</a:t>
                      </a:r>
                      <a:r>
                        <a:rPr lang="en-US" sz="1400" b="0" i="0" kern="1200" baseline="0" dirty="0" smtClean="0">
                          <a:solidFill>
                            <a:srgbClr val="54595F"/>
                          </a:solidFill>
                          <a:latin typeface="Arial" panose="020B0604020202020204" pitchFamily="34" charset="0"/>
                          <a:ea typeface="+mn-ea"/>
                          <a:cs typeface="Arial" panose="020B0604020202020204" pitchFamily="34" charset="0"/>
                        </a:rPr>
                        <a:t> income tax-related adjustments</a:t>
                      </a:r>
                      <a:endParaRPr lang="en-US" sz="1400" b="0" i="0" kern="1200" dirty="0">
                        <a:solidFill>
                          <a:srgbClr val="54595F"/>
                        </a:solidFill>
                        <a:latin typeface="Arial" panose="020B0604020202020204" pitchFamily="34" charset="0"/>
                        <a:ea typeface="+mn-ea"/>
                        <a:cs typeface="Arial" panose="020B0604020202020204" pitchFamily="34" charset="0"/>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dirty="0" smtClean="0">
                          <a:solidFill>
                            <a:srgbClr val="54595F"/>
                          </a:solidFill>
                          <a:latin typeface="Arial" panose="020B0604020202020204" pitchFamily="34" charset="0"/>
                          <a:cs typeface="Arial" panose="020B0604020202020204" pitchFamily="34" charset="0"/>
                        </a:rPr>
                        <a:t>(0.01)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15">
                <a:tc>
                  <a:txBody>
                    <a:bodyPr/>
                    <a:lstStyle/>
                    <a:p>
                      <a:r>
                        <a:rPr lang="en-US" sz="1400" b="0" i="0" kern="1200" dirty="0" smtClean="0">
                          <a:solidFill>
                            <a:srgbClr val="54595F"/>
                          </a:solidFill>
                          <a:latin typeface="Arial" panose="020B0604020202020204" pitchFamily="34" charset="0"/>
                          <a:ea typeface="+mn-ea"/>
                          <a:cs typeface="Arial" panose="020B0604020202020204" pitchFamily="34" charset="0"/>
                        </a:rPr>
                        <a:t>Net</a:t>
                      </a:r>
                      <a:r>
                        <a:rPr lang="en-US" sz="1400" b="0" i="0" kern="1200" baseline="0" dirty="0" smtClean="0">
                          <a:solidFill>
                            <a:srgbClr val="54595F"/>
                          </a:solidFill>
                          <a:latin typeface="Arial" panose="020B0604020202020204" pitchFamily="34" charset="0"/>
                          <a:ea typeface="+mn-ea"/>
                          <a:cs typeface="Arial" panose="020B0604020202020204" pitchFamily="34" charset="0"/>
                        </a:rPr>
                        <a:t> gains from real estate developments</a:t>
                      </a:r>
                      <a:endParaRPr lang="en-US" sz="1400" b="0" i="0" kern="1200" dirty="0">
                        <a:solidFill>
                          <a:srgbClr val="54595F"/>
                        </a:solidFill>
                        <a:latin typeface="Arial" panose="020B0604020202020204" pitchFamily="34" charset="0"/>
                        <a:ea typeface="+mn-ea"/>
                        <a:cs typeface="Arial" panose="020B0604020202020204" pitchFamily="34" charset="0"/>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dirty="0" smtClean="0">
                          <a:solidFill>
                            <a:srgbClr val="54595F"/>
                          </a:solidFill>
                          <a:latin typeface="Arial" panose="020B0604020202020204" pitchFamily="34" charset="0"/>
                          <a:cs typeface="Arial" panose="020B0604020202020204" pitchFamily="34" charset="0"/>
                        </a:rPr>
                        <a:t>(0.01)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15">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US" sz="1600" b="1" i="0" u="none" strike="noStrike" kern="1200" baseline="0" dirty="0" smtClean="0">
                          <a:solidFill>
                            <a:srgbClr val="54595F"/>
                          </a:solidFill>
                          <a:latin typeface="Arial" panose="020B0604020202020204" pitchFamily="34" charset="0"/>
                          <a:ea typeface="+mn-ea"/>
                          <a:cs typeface="Arial" panose="020B0604020202020204" pitchFamily="34" charset="0"/>
                        </a:rPr>
                        <a:t>Adjusted basic EPS (Q3 2016)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1" i="0" dirty="0" smtClean="0">
                          <a:solidFill>
                            <a:srgbClr val="54595F"/>
                          </a:solidFill>
                          <a:latin typeface="Arial" panose="020B0604020202020204" pitchFamily="34" charset="0"/>
                          <a:cs typeface="Arial" panose="020B0604020202020204" pitchFamily="34" charset="0"/>
                        </a:rPr>
                        <a:t>$0.65</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15">
                <a:tc>
                  <a:txBody>
                    <a:bodyPr/>
                    <a:lstStyle/>
                    <a:p>
                      <a:pPr marL="0" algn="l" defTabSz="457177" rtl="0" eaLnBrk="1" latinLnBrk="0" hangingPunct="1"/>
                      <a:r>
                        <a:rPr lang="en-CA" sz="1400" b="0" i="0" kern="1200" dirty="0" smtClean="0">
                          <a:solidFill>
                            <a:srgbClr val="54595F"/>
                          </a:solidFill>
                          <a:latin typeface="Arial" panose="020B0604020202020204" pitchFamily="34" charset="0"/>
                          <a:ea typeface="+mn-ea"/>
                          <a:cs typeface="Arial" panose="020B0604020202020204" pitchFamily="34" charset="0"/>
                        </a:rPr>
                        <a:t>Higher EBITDA excluding restructuring and other costs</a:t>
                      </a: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rgbClr val="54595F"/>
                          </a:solidFill>
                          <a:latin typeface="Arial" panose="020B0604020202020204" pitchFamily="34" charset="0"/>
                          <a:ea typeface="+mn-ea"/>
                          <a:cs typeface="Arial" panose="020B0604020202020204" pitchFamily="34" charset="0"/>
                        </a:rPr>
                        <a:t>0.06</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15">
                <a:tc>
                  <a:txBody>
                    <a:bodyPr/>
                    <a:lstStyle/>
                    <a:p>
                      <a:pPr marL="0" algn="l" defTabSz="457177" rtl="0" eaLnBrk="1" latinLnBrk="0" hangingPunct="1"/>
                      <a:r>
                        <a:rPr lang="en-US" sz="1400" b="0" i="0" kern="1200" dirty="0" smtClean="0">
                          <a:solidFill>
                            <a:srgbClr val="54595F"/>
                          </a:solidFill>
                          <a:latin typeface="Arial" panose="020B0604020202020204" pitchFamily="34" charset="0"/>
                          <a:ea typeface="+mn-ea"/>
                          <a:cs typeface="Arial" panose="020B0604020202020204" pitchFamily="34" charset="0"/>
                        </a:rPr>
                        <a:t>Higher depreciation and amortization</a:t>
                      </a:r>
                      <a:endParaRPr lang="en-US" sz="1400" b="0" i="0" kern="1200" dirty="0">
                        <a:solidFill>
                          <a:srgbClr val="54595F"/>
                        </a:solidFill>
                        <a:latin typeface="Arial" panose="020B0604020202020204" pitchFamily="34" charset="0"/>
                        <a:ea typeface="+mn-ea"/>
                        <a:cs typeface="Arial" panose="020B0604020202020204" pitchFamily="34" charset="0"/>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rgbClr val="54595F"/>
                          </a:solidFill>
                          <a:latin typeface="Arial" panose="020B0604020202020204" pitchFamily="34" charset="0"/>
                          <a:ea typeface="+mn-ea"/>
                          <a:cs typeface="Arial" panose="020B0604020202020204" pitchFamily="34" charset="0"/>
                        </a:rPr>
                        <a:t>(0.04)</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15">
                <a:tc>
                  <a:txBody>
                    <a:bodyPr/>
                    <a:lstStyle/>
                    <a:p>
                      <a:r>
                        <a:rPr lang="en-CA" sz="1400" b="0" i="0" kern="1200" dirty="0" smtClean="0">
                          <a:solidFill>
                            <a:srgbClr val="54595F"/>
                          </a:solidFill>
                          <a:latin typeface="Arial" panose="020B0604020202020204" pitchFamily="34" charset="0"/>
                          <a:ea typeface="+mn-ea"/>
                          <a:cs typeface="Arial" panose="020B0604020202020204" pitchFamily="34" charset="0"/>
                        </a:rPr>
                        <a:t>Higher financing costs, non-controlling interest and other</a:t>
                      </a:r>
                      <a:endParaRPr lang="en-CA" sz="1400" b="0" i="0" kern="1200" dirty="0">
                        <a:solidFill>
                          <a:srgbClr val="54595F"/>
                        </a:solidFill>
                        <a:latin typeface="Arial" panose="020B0604020202020204" pitchFamily="34" charset="0"/>
                        <a:ea typeface="+mn-ea"/>
                        <a:cs typeface="Arial" panose="020B0604020202020204" pitchFamily="34" charset="0"/>
                      </a:endParaRPr>
                    </a:p>
                  </a:txBody>
                  <a:tcPr marL="288000" marR="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177" rtl="0" eaLnBrk="1" fontAlgn="auto" latinLnBrk="0" hangingPunct="1">
                        <a:lnSpc>
                          <a:spcPct val="100000"/>
                        </a:lnSpc>
                        <a:spcBef>
                          <a:spcPts val="0"/>
                        </a:spcBef>
                        <a:spcAft>
                          <a:spcPts val="0"/>
                        </a:spcAft>
                        <a:buClrTx/>
                        <a:buSzTx/>
                        <a:buFontTx/>
                        <a:buNone/>
                        <a:tabLst/>
                        <a:defRPr/>
                      </a:pPr>
                      <a:r>
                        <a:rPr lang="en-US" sz="1600" b="0" i="0" kern="1200" dirty="0" smtClean="0">
                          <a:solidFill>
                            <a:srgbClr val="54595F"/>
                          </a:solidFill>
                          <a:latin typeface="Arial" panose="020B0604020202020204" pitchFamily="34" charset="0"/>
                          <a:ea typeface="+mn-ea"/>
                          <a:cs typeface="Arial" panose="020B0604020202020204" pitchFamily="34" charset="0"/>
                        </a:rPr>
                        <a:t>(0.01)</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15">
                <a:tc>
                  <a:txBody>
                    <a:bodyPr/>
                    <a:lstStyle/>
                    <a:p>
                      <a:r>
                        <a:rPr lang="en-US" sz="1600" b="1" i="0" u="none" strike="noStrike" kern="1200" baseline="0" dirty="0" smtClean="0">
                          <a:solidFill>
                            <a:srgbClr val="54595F"/>
                          </a:solidFill>
                          <a:latin typeface="Arial" panose="020B0604020202020204" pitchFamily="34" charset="0"/>
                          <a:ea typeface="+mn-ea"/>
                          <a:cs typeface="Arial" panose="020B0604020202020204" pitchFamily="34" charset="0"/>
                        </a:rPr>
                        <a:t>Adjusted basic EPS </a:t>
                      </a:r>
                      <a:r>
                        <a:rPr lang="en-CA" sz="1600" b="1" i="0" kern="1200" dirty="0" smtClean="0">
                          <a:solidFill>
                            <a:srgbClr val="54595F"/>
                          </a:solidFill>
                          <a:latin typeface="Arial" panose="020B0604020202020204" pitchFamily="34" charset="0"/>
                          <a:ea typeface="+mn-ea"/>
                          <a:cs typeface="Arial" panose="020B0604020202020204" pitchFamily="34" charset="0"/>
                        </a:rPr>
                        <a:t>(Q3 2017</a:t>
                      </a:r>
                      <a:r>
                        <a:rPr lang="en-CA" sz="1600" b="1" i="0" kern="1200" baseline="0" dirty="0" smtClean="0">
                          <a:solidFill>
                            <a:srgbClr val="54595F"/>
                          </a:solidFill>
                          <a:latin typeface="Arial" panose="020B0604020202020204" pitchFamily="34" charset="0"/>
                          <a:ea typeface="+mn-ea"/>
                          <a:cs typeface="Arial" panose="020B0604020202020204" pitchFamily="34" charset="0"/>
                        </a:rPr>
                        <a:t>)</a:t>
                      </a:r>
                      <a:endParaRPr lang="en-CA" sz="1600" b="1" i="0" kern="1200" dirty="0">
                        <a:solidFill>
                          <a:srgbClr val="54595F"/>
                        </a:solidFill>
                        <a:latin typeface="Arial" panose="020B0604020202020204" pitchFamily="34" charset="0"/>
                        <a:ea typeface="+mn-ea"/>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1" i="0" kern="1200" dirty="0" smtClean="0">
                          <a:solidFill>
                            <a:srgbClr val="54595F"/>
                          </a:solidFill>
                          <a:latin typeface="Arial" panose="020B0604020202020204" pitchFamily="34" charset="0"/>
                          <a:ea typeface="+mn-ea"/>
                          <a:cs typeface="Arial" panose="020B0604020202020204" pitchFamily="34" charset="0"/>
                        </a:rPr>
                        <a:t>$0.66</a:t>
                      </a:r>
                      <a:endParaRPr lang="en-CA" sz="1600" b="1" i="0" kern="1200" dirty="0">
                        <a:solidFill>
                          <a:srgbClr val="54595F"/>
                        </a:solidFill>
                        <a:latin typeface="Arial" panose="020B0604020202020204" pitchFamily="34" charset="0"/>
                        <a:ea typeface="+mn-ea"/>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15">
                <a:tc>
                  <a:txBody>
                    <a:bodyPr/>
                    <a:lstStyle/>
                    <a:p>
                      <a:pPr marL="0" algn="l" defTabSz="457177" rtl="0" eaLnBrk="1" latinLnBrk="0" hangingPunct="1"/>
                      <a:r>
                        <a:rPr lang="en-CA" sz="1400" b="0" i="0" kern="1200" dirty="0" smtClean="0">
                          <a:solidFill>
                            <a:srgbClr val="54595F"/>
                          </a:solidFill>
                          <a:latin typeface="Arial" panose="020B0604020202020204" pitchFamily="34" charset="0"/>
                          <a:ea typeface="+mn-ea"/>
                          <a:cs typeface="Arial" panose="020B0604020202020204" pitchFamily="34" charset="0"/>
                        </a:rPr>
                        <a:t>Restructuring and other costs</a:t>
                      </a:r>
                      <a:endParaRPr lang="en-CA" sz="1400" b="0" i="0" kern="1200" dirty="0">
                        <a:solidFill>
                          <a:srgbClr val="54595F"/>
                        </a:solidFill>
                        <a:latin typeface="Arial" panose="020B0604020202020204" pitchFamily="34" charset="0"/>
                        <a:ea typeface="+mn-ea"/>
                        <a:cs typeface="Arial" panose="020B0604020202020204" pitchFamily="34" charset="0"/>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0" i="0" kern="1200" dirty="0" smtClean="0">
                          <a:solidFill>
                            <a:srgbClr val="54595F"/>
                          </a:solidFill>
                          <a:latin typeface="Arial" panose="020B0604020202020204" pitchFamily="34" charset="0"/>
                          <a:ea typeface="+mn-ea"/>
                          <a:cs typeface="Arial" panose="020B0604020202020204" pitchFamily="34" charset="0"/>
                        </a:rPr>
                        <a:t>(0.05)</a:t>
                      </a:r>
                      <a:endParaRPr lang="en-CA" sz="1600" b="0" i="0" kern="1200" dirty="0">
                        <a:solidFill>
                          <a:srgbClr val="54595F"/>
                        </a:solidFill>
                        <a:latin typeface="Arial" panose="020B0604020202020204" pitchFamily="34" charset="0"/>
                        <a:ea typeface="+mn-ea"/>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56915">
                <a:tc>
                  <a:txBody>
                    <a:bodyPr/>
                    <a:lstStyle/>
                    <a:p>
                      <a:pPr marL="0" marR="0" indent="0" algn="l" defTabSz="457177" rtl="0" eaLnBrk="1" fontAlgn="auto" latinLnBrk="0" hangingPunct="1">
                        <a:lnSpc>
                          <a:spcPct val="100000"/>
                        </a:lnSpc>
                        <a:spcBef>
                          <a:spcPts val="0"/>
                        </a:spcBef>
                        <a:spcAft>
                          <a:spcPts val="0"/>
                        </a:spcAft>
                        <a:buClrTx/>
                        <a:buSzTx/>
                        <a:buFontTx/>
                        <a:buNone/>
                        <a:tabLst/>
                        <a:defRPr/>
                      </a:pPr>
                      <a:r>
                        <a:rPr lang="en-US" sz="1400" b="0" i="0" kern="1200" dirty="0" smtClean="0">
                          <a:solidFill>
                            <a:srgbClr val="54595F"/>
                          </a:solidFill>
                          <a:latin typeface="Arial" panose="020B0604020202020204" pitchFamily="34" charset="0"/>
                          <a:ea typeface="+mn-ea"/>
                          <a:cs typeface="Arial" panose="020B0604020202020204" pitchFamily="34" charset="0"/>
                        </a:rPr>
                        <a:t>Favourable</a:t>
                      </a:r>
                      <a:r>
                        <a:rPr lang="en-US" sz="1400" b="0" i="0" kern="1200" baseline="0" dirty="0" smtClean="0">
                          <a:solidFill>
                            <a:srgbClr val="54595F"/>
                          </a:solidFill>
                          <a:latin typeface="Arial" panose="020B0604020202020204" pitchFamily="34" charset="0"/>
                          <a:ea typeface="+mn-ea"/>
                          <a:cs typeface="Arial" panose="020B0604020202020204" pitchFamily="34" charset="0"/>
                        </a:rPr>
                        <a:t> income tax-related adjustments</a:t>
                      </a:r>
                      <a:endParaRPr lang="en-US" sz="1400" b="0" i="0" kern="1200" dirty="0" smtClean="0">
                        <a:solidFill>
                          <a:srgbClr val="54595F"/>
                        </a:solidFill>
                        <a:latin typeface="Arial" panose="020B0604020202020204" pitchFamily="34" charset="0"/>
                        <a:ea typeface="+mn-ea"/>
                        <a:cs typeface="Arial" panose="020B0604020202020204" pitchFamily="34" charset="0"/>
                      </a:endParaRPr>
                    </a:p>
                  </a:txBody>
                  <a:tcPr marL="288000">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0" i="0" kern="1200" dirty="0" smtClean="0">
                          <a:solidFill>
                            <a:srgbClr val="54595F"/>
                          </a:solidFill>
                          <a:latin typeface="Arial" panose="020B0604020202020204" pitchFamily="34" charset="0"/>
                          <a:ea typeface="+mn-ea"/>
                          <a:cs typeface="Arial" panose="020B0604020202020204" pitchFamily="34" charset="0"/>
                        </a:rPr>
                        <a:t>0.01</a:t>
                      </a:r>
                      <a:endParaRPr lang="en-CA" sz="1600" b="0" i="0" kern="1200" dirty="0">
                        <a:solidFill>
                          <a:srgbClr val="54595F"/>
                        </a:solidFill>
                        <a:latin typeface="Arial" panose="020B0604020202020204" pitchFamily="34" charset="0"/>
                        <a:ea typeface="+mn-ea"/>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24124">
                <a:tc>
                  <a:txBody>
                    <a:bodyPr/>
                    <a:lstStyle/>
                    <a:p>
                      <a:r>
                        <a:rPr lang="en-US" sz="1600" b="1" i="0" u="none" strike="noStrike" kern="1200" baseline="0" dirty="0" smtClean="0">
                          <a:solidFill>
                            <a:srgbClr val="54595F"/>
                          </a:solidFill>
                          <a:latin typeface="Arial" panose="020B0604020202020204" pitchFamily="34" charset="0"/>
                          <a:ea typeface="+mn-ea"/>
                          <a:cs typeface="Arial" panose="020B0604020202020204" pitchFamily="34" charset="0"/>
                        </a:rPr>
                        <a:t>Basic EPS as reported </a:t>
                      </a:r>
                      <a:r>
                        <a:rPr lang="en-CA" sz="1600" b="1" i="0" kern="1200" dirty="0" smtClean="0">
                          <a:solidFill>
                            <a:srgbClr val="54595F"/>
                          </a:solidFill>
                          <a:latin typeface="Arial" panose="020B0604020202020204" pitchFamily="34" charset="0"/>
                          <a:ea typeface="+mn-ea"/>
                          <a:cs typeface="Arial" panose="020B0604020202020204" pitchFamily="34" charset="0"/>
                        </a:rPr>
                        <a:t>(Q3</a:t>
                      </a:r>
                      <a:r>
                        <a:rPr lang="en-CA" sz="1600" b="1" i="0" kern="1200" baseline="0" dirty="0" smtClean="0">
                          <a:solidFill>
                            <a:srgbClr val="54595F"/>
                          </a:solidFill>
                          <a:latin typeface="Arial" panose="020B0604020202020204" pitchFamily="34" charset="0"/>
                          <a:ea typeface="+mn-ea"/>
                          <a:cs typeface="Arial" panose="020B0604020202020204" pitchFamily="34" charset="0"/>
                        </a:rPr>
                        <a:t> 2017)</a:t>
                      </a:r>
                      <a:endParaRPr lang="en-CA" sz="1600" b="1" i="0" kern="1200" dirty="0">
                        <a:solidFill>
                          <a:srgbClr val="54595F"/>
                        </a:solidFill>
                        <a:latin typeface="Arial" panose="020B0604020202020204" pitchFamily="34" charset="0"/>
                        <a:ea typeface="+mn-ea"/>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600" b="1" i="0" kern="1200" dirty="0" smtClean="0">
                          <a:solidFill>
                            <a:srgbClr val="54595F"/>
                          </a:solidFill>
                          <a:latin typeface="Arial" panose="020B0604020202020204" pitchFamily="34" charset="0"/>
                          <a:ea typeface="+mn-ea"/>
                          <a:cs typeface="Arial" panose="020B0604020202020204" pitchFamily="34" charset="0"/>
                        </a:rPr>
                        <a:t>$0.62</a:t>
                      </a:r>
                      <a:endParaRPr lang="en-CA" sz="1600" b="1" i="0" kern="1200" dirty="0">
                        <a:solidFill>
                          <a:srgbClr val="54595F"/>
                        </a:solidFill>
                        <a:latin typeface="Arial" panose="020B0604020202020204" pitchFamily="34" charset="0"/>
                        <a:ea typeface="+mn-ea"/>
                        <a:cs typeface="Arial" panose="020B0604020202020204" pitchFamily="34" charset="0"/>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15</a:t>
            </a:fld>
            <a:endParaRPr lang="en-CA" dirty="0"/>
          </a:p>
        </p:txBody>
      </p:sp>
    </p:spTree>
    <p:extLst>
      <p:ext uri="{BB962C8B-B14F-4D97-AF65-F5344CB8AC3E}">
        <p14:creationId xmlns:p14="http://schemas.microsoft.com/office/powerpoint/2010/main" val="1316310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16</a:t>
            </a:fld>
            <a:endParaRPr lang="en-CA" dirty="0"/>
          </a:p>
        </p:txBody>
      </p:sp>
      <p:sp>
        <p:nvSpPr>
          <p:cNvPr id="7" name="TextBox 6"/>
          <p:cNvSpPr txBox="1"/>
          <p:nvPr/>
        </p:nvSpPr>
        <p:spPr>
          <a:xfrm>
            <a:off x="323528" y="187103"/>
            <a:ext cx="5468164" cy="646331"/>
          </a:xfrm>
          <a:prstGeom prst="rect">
            <a:avLst/>
          </a:prstGeom>
          <a:noFill/>
        </p:spPr>
        <p:txBody>
          <a:bodyPr wrap="none" rtlCol="0">
            <a:spAutoFit/>
          </a:bodyPr>
          <a:lstStyle/>
          <a:p>
            <a:r>
              <a:rPr lang="en-CA" sz="3600" dirty="0">
                <a:solidFill>
                  <a:srgbClr val="4B286D"/>
                </a:solidFill>
                <a:latin typeface="Arial" panose="020B0604020202020204" pitchFamily="34" charset="0"/>
                <a:cs typeface="Arial" panose="020B0604020202020204" pitchFamily="34" charset="0"/>
              </a:rPr>
              <a:t>Appendix – free cash flow</a:t>
            </a: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060" y="704851"/>
            <a:ext cx="8117089" cy="439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734176" y="3143250"/>
            <a:ext cx="1704974" cy="3143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0078557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352425" y="728658"/>
            <a:ext cx="8591549" cy="3852867"/>
          </a:xfrm>
        </p:spPr>
        <p:txBody>
          <a:bodyPr>
            <a:noAutofit/>
          </a:bodyPr>
          <a:lstStyle/>
          <a:p>
            <a:pPr marL="0" lvl="1" indent="0">
              <a:lnSpc>
                <a:spcPct val="100000"/>
              </a:lnSpc>
              <a:spcBef>
                <a:spcPts val="1200"/>
              </a:spcBef>
              <a:buNone/>
            </a:pPr>
            <a:r>
              <a:rPr lang="en-CA" sz="1400" dirty="0">
                <a:solidFill>
                  <a:srgbClr val="54595F"/>
                </a:solidFill>
                <a:latin typeface="Arial" panose="020B0604020202020204" pitchFamily="34" charset="0"/>
                <a:cs typeface="Arial" panose="020B0604020202020204" pitchFamily="34" charset="0"/>
              </a:rPr>
              <a:t>Our presentation and answers include the following non-GAAP measures, which may not be comparable to similar measures used by other issuers:</a:t>
            </a:r>
            <a:endParaRPr lang="en-US" sz="1400" dirty="0">
              <a:solidFill>
                <a:srgbClr val="54595F"/>
              </a:solidFill>
              <a:latin typeface="Arial" panose="020B0604020202020204" pitchFamily="34" charset="0"/>
              <a:cs typeface="Arial" panose="020B0604020202020204" pitchFamily="34" charset="0"/>
            </a:endParaRPr>
          </a:p>
          <a:p>
            <a:pPr marL="342900" lvl="1" indent="-342900">
              <a:spcBef>
                <a:spcPts val="1200"/>
              </a:spcBef>
              <a:buClr>
                <a:srgbClr val="4B286D"/>
              </a:buClr>
              <a:buFont typeface="Arial" panose="020B0604020202020204" pitchFamily="34" charset="0"/>
              <a:buChar char="•"/>
            </a:pPr>
            <a:r>
              <a:rPr lang="en-US" sz="1400" dirty="0">
                <a:solidFill>
                  <a:srgbClr val="54595F"/>
                </a:solidFill>
                <a:latin typeface="Arial" panose="020B0604020202020204" pitchFamily="34" charset="0"/>
                <a:cs typeface="Arial" panose="020B0604020202020204" pitchFamily="34" charset="0"/>
              </a:rPr>
              <a:t>EBITDA does not have any standardized meaning prescribed by IFRS-IASB. We have issued guidance on and report EBITDA because it is a key measure used to evaluate performance at a consolidated level and the contribution of our two segments. For definition and explanation, see Section 11.1 in the 2017 </a:t>
            </a:r>
            <a:r>
              <a:rPr lang="en-US" sz="1400" dirty="0" smtClean="0">
                <a:solidFill>
                  <a:srgbClr val="54595F"/>
                </a:solidFill>
                <a:latin typeface="Arial" panose="020B0604020202020204" pitchFamily="34" charset="0"/>
                <a:cs typeface="Arial" panose="020B0604020202020204" pitchFamily="34" charset="0"/>
              </a:rPr>
              <a:t>third </a:t>
            </a:r>
            <a:r>
              <a:rPr lang="en-US" sz="1400" dirty="0">
                <a:solidFill>
                  <a:srgbClr val="54595F"/>
                </a:solidFill>
                <a:latin typeface="Arial" panose="020B0604020202020204" pitchFamily="34" charset="0"/>
                <a:cs typeface="Arial" panose="020B0604020202020204" pitchFamily="34" charset="0"/>
              </a:rPr>
              <a:t>quarter Management’s discussion and </a:t>
            </a:r>
            <a:r>
              <a:rPr lang="en-US" sz="1400" dirty="0" smtClean="0">
                <a:solidFill>
                  <a:srgbClr val="54595F"/>
                </a:solidFill>
                <a:latin typeface="Arial" panose="020B0604020202020204" pitchFamily="34" charset="0"/>
                <a:cs typeface="Arial" panose="020B0604020202020204" pitchFamily="34" charset="0"/>
              </a:rPr>
              <a:t>analysis (MD&amp;A).</a:t>
            </a:r>
            <a:endParaRPr lang="en-US" sz="1400" dirty="0">
              <a:solidFill>
                <a:srgbClr val="54595F"/>
              </a:solidFill>
              <a:latin typeface="Arial" panose="020B0604020202020204" pitchFamily="34" charset="0"/>
              <a:cs typeface="Arial" panose="020B0604020202020204" pitchFamily="34" charset="0"/>
            </a:endParaRPr>
          </a:p>
          <a:p>
            <a:pPr marL="342900" lvl="1" indent="-342900">
              <a:spcBef>
                <a:spcPts val="1200"/>
              </a:spcBef>
              <a:buClr>
                <a:srgbClr val="4B286D"/>
              </a:buClr>
              <a:buFont typeface="Arial" panose="020B0604020202020204" pitchFamily="34" charset="0"/>
              <a:buChar char="•"/>
            </a:pPr>
            <a:r>
              <a:rPr lang="en-CA" sz="1400" dirty="0">
                <a:solidFill>
                  <a:srgbClr val="54595F"/>
                </a:solidFill>
                <a:latin typeface="Arial" panose="020B0604020202020204" pitchFamily="34" charset="0"/>
                <a:cs typeface="Arial" panose="020B0604020202020204" pitchFamily="34" charset="0"/>
              </a:rPr>
              <a:t>Adjusted EBITDA </a:t>
            </a:r>
            <a:r>
              <a:rPr lang="en-CA" sz="1400" dirty="0" smtClean="0">
                <a:solidFill>
                  <a:srgbClr val="54595F"/>
                </a:solidFill>
                <a:latin typeface="Arial" panose="020B0604020202020204" pitchFamily="34" charset="0"/>
                <a:cs typeface="Arial" panose="020B0604020202020204" pitchFamily="34" charset="0"/>
              </a:rPr>
              <a:t>for the third quarter excludes:1</a:t>
            </a:r>
            <a:r>
              <a:rPr lang="en-CA" sz="1400" dirty="0">
                <a:solidFill>
                  <a:srgbClr val="54595F"/>
                </a:solidFill>
                <a:latin typeface="Arial" panose="020B0604020202020204" pitchFamily="34" charset="0"/>
                <a:cs typeface="Arial" panose="020B0604020202020204" pitchFamily="34" charset="0"/>
              </a:rPr>
              <a:t>) restructuring and other costs of </a:t>
            </a:r>
            <a:r>
              <a:rPr lang="en-CA" sz="1400" dirty="0" smtClean="0">
                <a:solidFill>
                  <a:srgbClr val="54595F"/>
                </a:solidFill>
                <a:latin typeface="Arial" panose="020B0604020202020204" pitchFamily="34" charset="0"/>
                <a:cs typeface="Arial" panose="020B0604020202020204" pitchFamily="34" charset="0"/>
              </a:rPr>
              <a:t>$36 </a:t>
            </a:r>
            <a:r>
              <a:rPr lang="en-CA" sz="1400" dirty="0">
                <a:solidFill>
                  <a:srgbClr val="54595F"/>
                </a:solidFill>
                <a:latin typeface="Arial" panose="020B0604020202020204" pitchFamily="34" charset="0"/>
                <a:cs typeface="Arial" panose="020B0604020202020204" pitchFamily="34" charset="0"/>
              </a:rPr>
              <a:t>million </a:t>
            </a:r>
            <a:r>
              <a:rPr lang="en-CA" sz="1400" dirty="0" smtClean="0">
                <a:solidFill>
                  <a:srgbClr val="54595F"/>
                </a:solidFill>
                <a:latin typeface="Arial" panose="020B0604020202020204" pitchFamily="34" charset="0"/>
                <a:cs typeface="Arial" panose="020B0604020202020204" pitchFamily="34" charset="0"/>
              </a:rPr>
              <a:t>(vs. $60 </a:t>
            </a:r>
            <a:r>
              <a:rPr lang="en-CA" sz="1400" dirty="0">
                <a:solidFill>
                  <a:srgbClr val="54595F"/>
                </a:solidFill>
                <a:latin typeface="Arial" panose="020B0604020202020204" pitchFamily="34" charset="0"/>
                <a:cs typeface="Arial" panose="020B0604020202020204" pitchFamily="34" charset="0"/>
              </a:rPr>
              <a:t>million in </a:t>
            </a:r>
            <a:r>
              <a:rPr lang="en-CA" sz="1400" dirty="0" smtClean="0">
                <a:solidFill>
                  <a:srgbClr val="54595F"/>
                </a:solidFill>
                <a:latin typeface="Arial" panose="020B0604020202020204" pitchFamily="34" charset="0"/>
                <a:cs typeface="Arial" panose="020B0604020202020204" pitchFamily="34" charset="0"/>
              </a:rPr>
              <a:t>2016); 2</a:t>
            </a:r>
            <a:r>
              <a:rPr lang="en-CA" sz="1400" dirty="0">
                <a:solidFill>
                  <a:srgbClr val="54595F"/>
                </a:solidFill>
                <a:latin typeface="Arial" panose="020B0604020202020204" pitchFamily="34" charset="0"/>
                <a:cs typeface="Arial" panose="020B0604020202020204" pitchFamily="34" charset="0"/>
              </a:rPr>
              <a:t>) gains from the exchange of wireless spectrum </a:t>
            </a:r>
            <a:r>
              <a:rPr lang="en-CA" sz="1400" dirty="0" smtClean="0">
                <a:solidFill>
                  <a:srgbClr val="54595F"/>
                </a:solidFill>
                <a:latin typeface="Arial" panose="020B0604020202020204" pitchFamily="34" charset="0"/>
                <a:cs typeface="Arial" panose="020B0604020202020204" pitchFamily="34" charset="0"/>
              </a:rPr>
              <a:t>($15 million in 2016); and 3) </a:t>
            </a:r>
            <a:r>
              <a:rPr lang="en-CA" sz="1400" dirty="0">
                <a:solidFill>
                  <a:srgbClr val="54595F"/>
                </a:solidFill>
                <a:latin typeface="Arial" panose="020B0604020202020204" pitchFamily="34" charset="0"/>
                <a:cs typeface="Arial" panose="020B0604020202020204" pitchFamily="34" charset="0"/>
              </a:rPr>
              <a:t>net gains and equity income of </a:t>
            </a:r>
            <a:r>
              <a:rPr lang="en-CA" sz="1400" dirty="0" smtClean="0">
                <a:solidFill>
                  <a:srgbClr val="54595F"/>
                </a:solidFill>
                <a:latin typeface="Arial" panose="020B0604020202020204" pitchFamily="34" charset="0"/>
                <a:cs typeface="Arial" panose="020B0604020202020204" pitchFamily="34" charset="0"/>
              </a:rPr>
              <a:t>$- million </a:t>
            </a:r>
            <a:r>
              <a:rPr lang="en-CA" sz="1400" dirty="0">
                <a:solidFill>
                  <a:srgbClr val="54595F"/>
                </a:solidFill>
                <a:latin typeface="Arial" panose="020B0604020202020204" pitchFamily="34" charset="0"/>
                <a:cs typeface="Arial" panose="020B0604020202020204" pitchFamily="34" charset="0"/>
              </a:rPr>
              <a:t>related to real estate joint venture </a:t>
            </a:r>
            <a:r>
              <a:rPr lang="en-CA" sz="1400" dirty="0" smtClean="0">
                <a:solidFill>
                  <a:srgbClr val="54595F"/>
                </a:solidFill>
                <a:latin typeface="Arial" panose="020B0604020202020204" pitchFamily="34" charset="0"/>
                <a:cs typeface="Arial" panose="020B0604020202020204" pitchFamily="34" charset="0"/>
              </a:rPr>
              <a:t>developments (vs. $10 million in 2016).  </a:t>
            </a:r>
            <a:endParaRPr lang="en-CA" sz="1400" dirty="0">
              <a:solidFill>
                <a:srgbClr val="54595F"/>
              </a:solidFill>
              <a:latin typeface="Arial" panose="020B0604020202020204" pitchFamily="34" charset="0"/>
              <a:cs typeface="Arial" panose="020B0604020202020204" pitchFamily="34" charset="0"/>
            </a:endParaRPr>
          </a:p>
          <a:p>
            <a:pPr marL="342900" lvl="1" indent="-342900">
              <a:spcBef>
                <a:spcPts val="1200"/>
              </a:spcBef>
              <a:buClr>
                <a:srgbClr val="4B286D"/>
              </a:buClr>
              <a:buFont typeface="Arial" panose="020B0604020202020204" pitchFamily="34" charset="0"/>
              <a:buChar char="•"/>
            </a:pPr>
            <a:r>
              <a:rPr lang="en-US" sz="1400" dirty="0" smtClean="0">
                <a:solidFill>
                  <a:srgbClr val="54595F"/>
                </a:solidFill>
                <a:latin typeface="Arial" panose="020B0604020202020204" pitchFamily="34" charset="0"/>
                <a:cs typeface="Arial" panose="020B0604020202020204" pitchFamily="34" charset="0"/>
              </a:rPr>
              <a:t>Adjusted </a:t>
            </a:r>
            <a:r>
              <a:rPr lang="en-US" sz="1400" dirty="0">
                <a:solidFill>
                  <a:srgbClr val="54595F"/>
                </a:solidFill>
                <a:latin typeface="Arial" panose="020B0604020202020204" pitchFamily="34" charset="0"/>
                <a:cs typeface="Arial" panose="020B0604020202020204" pitchFamily="34" charset="0"/>
              </a:rPr>
              <a:t>basic EPS does not have any standardized meaning prescribed by IFRS-IASB. This term is defined in this presentation as excluding (after income taxes)</a:t>
            </a:r>
            <a:r>
              <a:rPr lang="en-CA" sz="1400" dirty="0">
                <a:solidFill>
                  <a:srgbClr val="54595F"/>
                </a:solidFill>
                <a:latin typeface="Arial" panose="020B0604020202020204" pitchFamily="34" charset="0"/>
                <a:cs typeface="Arial" panose="020B0604020202020204" pitchFamily="34" charset="0"/>
              </a:rPr>
              <a:t> 1) restructuring and other </a:t>
            </a:r>
            <a:r>
              <a:rPr lang="en-CA" sz="1400" dirty="0" smtClean="0">
                <a:solidFill>
                  <a:srgbClr val="54595F"/>
                </a:solidFill>
                <a:latin typeface="Arial" panose="020B0604020202020204" pitchFamily="34" charset="0"/>
                <a:cs typeface="Arial" panose="020B0604020202020204" pitchFamily="34" charset="0"/>
              </a:rPr>
              <a:t>costs; 2) gains from the exchange of wireless </a:t>
            </a:r>
            <a:r>
              <a:rPr lang="en-CA" sz="1400" dirty="0">
                <a:solidFill>
                  <a:srgbClr val="54595F"/>
                </a:solidFill>
                <a:latin typeface="Arial" panose="020B0604020202020204" pitchFamily="34" charset="0"/>
                <a:cs typeface="Arial" panose="020B0604020202020204" pitchFamily="34" charset="0"/>
              </a:rPr>
              <a:t>spectrum 2) net gains and equity income </a:t>
            </a:r>
            <a:r>
              <a:rPr lang="en-CA" sz="1400" dirty="0" smtClean="0">
                <a:solidFill>
                  <a:srgbClr val="54595F"/>
                </a:solidFill>
                <a:latin typeface="Arial" panose="020B0604020202020204" pitchFamily="34" charset="0"/>
                <a:cs typeface="Arial" panose="020B0604020202020204" pitchFamily="34" charset="0"/>
              </a:rPr>
              <a:t>related </a:t>
            </a:r>
            <a:r>
              <a:rPr lang="en-CA" sz="1400" dirty="0">
                <a:solidFill>
                  <a:srgbClr val="54595F"/>
                </a:solidFill>
                <a:latin typeface="Arial" panose="020B0604020202020204" pitchFamily="34" charset="0"/>
                <a:cs typeface="Arial" panose="020B0604020202020204" pitchFamily="34" charset="0"/>
              </a:rPr>
              <a:t>to real estate </a:t>
            </a:r>
            <a:r>
              <a:rPr lang="en-CA" sz="1400" dirty="0" smtClean="0">
                <a:solidFill>
                  <a:srgbClr val="54595F"/>
                </a:solidFill>
                <a:latin typeface="Arial" panose="020B0604020202020204" pitchFamily="34" charset="0"/>
                <a:cs typeface="Arial" panose="020B0604020202020204" pitchFamily="34" charset="0"/>
              </a:rPr>
              <a:t>developments. For </a:t>
            </a:r>
            <a:r>
              <a:rPr lang="en-CA" sz="1400" dirty="0">
                <a:solidFill>
                  <a:srgbClr val="54595F"/>
                </a:solidFill>
                <a:latin typeface="Arial" panose="020B0604020202020204" pitchFamily="34" charset="0"/>
                <a:cs typeface="Arial" panose="020B0604020202020204" pitchFamily="34" charset="0"/>
              </a:rPr>
              <a:t>further analysis see Section 1.3 in the </a:t>
            </a:r>
            <a:r>
              <a:rPr lang="en-US" sz="1400" dirty="0">
                <a:solidFill>
                  <a:srgbClr val="54595F"/>
                </a:solidFill>
                <a:latin typeface="Arial" panose="020B0604020202020204" pitchFamily="34" charset="0"/>
                <a:cs typeface="Arial" panose="020B0604020202020204" pitchFamily="34" charset="0"/>
              </a:rPr>
              <a:t>2017 </a:t>
            </a:r>
            <a:r>
              <a:rPr lang="en-US" sz="1400" dirty="0" smtClean="0">
                <a:solidFill>
                  <a:srgbClr val="54595F"/>
                </a:solidFill>
                <a:latin typeface="Arial" panose="020B0604020202020204" pitchFamily="34" charset="0"/>
                <a:cs typeface="Arial" panose="020B0604020202020204" pitchFamily="34" charset="0"/>
              </a:rPr>
              <a:t>third </a:t>
            </a:r>
            <a:r>
              <a:rPr lang="en-US" sz="1400" dirty="0">
                <a:solidFill>
                  <a:srgbClr val="54595F"/>
                </a:solidFill>
                <a:latin typeface="Arial" panose="020B0604020202020204" pitchFamily="34" charset="0"/>
                <a:cs typeface="Arial" panose="020B0604020202020204" pitchFamily="34" charset="0"/>
              </a:rPr>
              <a:t>quarter </a:t>
            </a:r>
            <a:r>
              <a:rPr lang="en-US" sz="1400" dirty="0" smtClean="0">
                <a:solidFill>
                  <a:srgbClr val="54595F"/>
                </a:solidFill>
                <a:latin typeface="Arial" panose="020B0604020202020204" pitchFamily="34" charset="0"/>
                <a:cs typeface="Arial" panose="020B0604020202020204" pitchFamily="34" charset="0"/>
              </a:rPr>
              <a:t>MD&amp;A, and the appendix of this presentation.</a:t>
            </a:r>
            <a:endParaRPr lang="en-CA" sz="1400" dirty="0">
              <a:solidFill>
                <a:srgbClr val="54595F"/>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17</a:t>
            </a:fld>
            <a:endParaRPr lang="en-CA" dirty="0"/>
          </a:p>
        </p:txBody>
      </p:sp>
      <p:sp>
        <p:nvSpPr>
          <p:cNvPr id="7" name="TextBox 6"/>
          <p:cNvSpPr txBox="1"/>
          <p:nvPr/>
        </p:nvSpPr>
        <p:spPr>
          <a:xfrm>
            <a:off x="323528" y="187103"/>
            <a:ext cx="4698722" cy="646331"/>
          </a:xfrm>
          <a:prstGeom prst="rect">
            <a:avLst/>
          </a:prstGeom>
          <a:noFill/>
        </p:spPr>
        <p:txBody>
          <a:bodyPr wrap="none" rtlCol="0">
            <a:spAutoFit/>
          </a:bodyPr>
          <a:lstStyle/>
          <a:p>
            <a:r>
              <a:rPr lang="en-CA" sz="3600" dirty="0">
                <a:solidFill>
                  <a:srgbClr val="4B286D"/>
                </a:solidFill>
                <a:latin typeface="Arial" panose="020B0604020202020204" pitchFamily="34" charset="0"/>
                <a:cs typeface="Arial" panose="020B0604020202020204" pitchFamily="34" charset="0"/>
              </a:rPr>
              <a:t>Appendix – definitions</a:t>
            </a:r>
          </a:p>
        </p:txBody>
      </p:sp>
    </p:spTree>
    <p:extLst>
      <p:ext uri="{BB962C8B-B14F-4D97-AF65-F5344CB8AC3E}">
        <p14:creationId xmlns:p14="http://schemas.microsoft.com/office/powerpoint/2010/main" val="1327273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780931"/>
            <a:ext cx="8743950" cy="4093428"/>
          </a:xfrm>
          <a:prstGeom prst="rect">
            <a:avLst/>
          </a:prstGeom>
        </p:spPr>
        <p:txBody>
          <a:bodyPr wrap="square">
            <a:spAutoFit/>
          </a:bodyPr>
          <a:lstStyle/>
          <a:p>
            <a:pPr algn="just"/>
            <a:r>
              <a:rPr lang="en-CA" sz="1300" dirty="0">
                <a:solidFill>
                  <a:srgbClr val="54595F"/>
                </a:solidFill>
                <a:latin typeface="Arial" panose="020B0604020202020204" pitchFamily="34" charset="0"/>
                <a:cs typeface="Arial" panose="020B0604020202020204" pitchFamily="34" charset="0"/>
              </a:rPr>
              <a:t>This presentation and answers to questions contain forward-looking statements about expected events, including relating to our 2017 </a:t>
            </a:r>
            <a:r>
              <a:rPr lang="en-CA" sz="1300" dirty="0" smtClean="0">
                <a:solidFill>
                  <a:srgbClr val="54595F"/>
                </a:solidFill>
                <a:latin typeface="Arial" panose="020B0604020202020204" pitchFamily="34" charset="0"/>
                <a:cs typeface="Arial" panose="020B0604020202020204" pitchFamily="34" charset="0"/>
              </a:rPr>
              <a:t>and 2018 targets, guidance and assumptions, </a:t>
            </a:r>
            <a:r>
              <a:rPr lang="en-CA" sz="1300" dirty="0">
                <a:solidFill>
                  <a:srgbClr val="54595F"/>
                </a:solidFill>
                <a:latin typeface="Arial" panose="020B0604020202020204" pitchFamily="34" charset="0"/>
                <a:cs typeface="Arial" panose="020B0604020202020204" pitchFamily="34" charset="0"/>
              </a:rPr>
              <a:t>multi-year dividend growth and </a:t>
            </a:r>
            <a:r>
              <a:rPr lang="en-CA" sz="1300" dirty="0" smtClean="0">
                <a:solidFill>
                  <a:srgbClr val="54595F"/>
                </a:solidFill>
                <a:latin typeface="Arial" panose="020B0604020202020204" pitchFamily="34" charset="0"/>
                <a:cs typeface="Arial" panose="020B0604020202020204" pitchFamily="34" charset="0"/>
              </a:rPr>
              <a:t>our normal course issuer bid, </a:t>
            </a:r>
            <a:r>
              <a:rPr lang="en-CA" sz="1300" dirty="0">
                <a:solidFill>
                  <a:srgbClr val="54595F"/>
                </a:solidFill>
                <a:latin typeface="Arial" panose="020B0604020202020204" pitchFamily="34" charset="0"/>
                <a:cs typeface="Arial" panose="020B0604020202020204" pitchFamily="34" charset="0"/>
              </a:rPr>
              <a:t>fibre network and other capital investments, leverage ratios, and the performance of TELUS. By their nature, forward-looking statements do not refer to historical facts and require the Company to make assumptions and predictions, and are subject to inherent risks. There is significant risk that the forward-looking statements will not prove to be accurate. There can be no assurances that TELUS will complete all </a:t>
            </a:r>
            <a:r>
              <a:rPr lang="en-CA" sz="1300" dirty="0" smtClean="0">
                <a:solidFill>
                  <a:srgbClr val="54595F"/>
                </a:solidFill>
                <a:latin typeface="Arial" panose="020B0604020202020204" pitchFamily="34" charset="0"/>
                <a:cs typeface="Arial" panose="020B0604020202020204" pitchFamily="34" charset="0"/>
              </a:rPr>
              <a:t>or any purchases </a:t>
            </a:r>
            <a:r>
              <a:rPr lang="en-CA" sz="1300" dirty="0">
                <a:solidFill>
                  <a:srgbClr val="54595F"/>
                </a:solidFill>
                <a:latin typeface="Arial" panose="020B0604020202020204" pitchFamily="34" charset="0"/>
                <a:cs typeface="Arial" panose="020B0604020202020204" pitchFamily="34" charset="0"/>
              </a:rPr>
              <a:t>under </a:t>
            </a:r>
            <a:r>
              <a:rPr lang="en-CA" sz="1300" dirty="0" smtClean="0">
                <a:solidFill>
                  <a:srgbClr val="54595F"/>
                </a:solidFill>
                <a:latin typeface="Arial" panose="020B0604020202020204" pitchFamily="34" charset="0"/>
                <a:cs typeface="Arial" panose="020B0604020202020204" pitchFamily="34" charset="0"/>
              </a:rPr>
              <a:t>its </a:t>
            </a:r>
            <a:r>
              <a:rPr lang="en-CA" sz="1300" dirty="0">
                <a:solidFill>
                  <a:srgbClr val="54595F"/>
                </a:solidFill>
                <a:latin typeface="Arial" panose="020B0604020202020204" pitchFamily="34" charset="0"/>
                <a:cs typeface="Arial" panose="020B0604020202020204" pitchFamily="34" charset="0"/>
              </a:rPr>
              <a:t>normal course issuer bid </a:t>
            </a:r>
            <a:r>
              <a:rPr lang="en-CA" sz="1300" dirty="0" smtClean="0">
                <a:solidFill>
                  <a:srgbClr val="54595F"/>
                </a:solidFill>
                <a:latin typeface="Arial" panose="020B0604020202020204" pitchFamily="34" charset="0"/>
                <a:cs typeface="Arial" panose="020B0604020202020204" pitchFamily="34" charset="0"/>
              </a:rPr>
              <a:t>or a future normal course issuer bid, or that TELUS will maintain </a:t>
            </a:r>
            <a:r>
              <a:rPr lang="en-CA" sz="1300" dirty="0">
                <a:solidFill>
                  <a:srgbClr val="54595F"/>
                </a:solidFill>
                <a:latin typeface="Arial" panose="020B0604020202020204" pitchFamily="34" charset="0"/>
                <a:cs typeface="Arial" panose="020B0604020202020204" pitchFamily="34" charset="0"/>
              </a:rPr>
              <a:t>its multi-year dividend growth </a:t>
            </a:r>
            <a:r>
              <a:rPr lang="en-CA" sz="1300" dirty="0" smtClean="0">
                <a:solidFill>
                  <a:srgbClr val="54595F"/>
                </a:solidFill>
                <a:latin typeface="Arial" panose="020B0604020202020204" pitchFamily="34" charset="0"/>
                <a:cs typeface="Arial" panose="020B0604020202020204" pitchFamily="34" charset="0"/>
              </a:rPr>
              <a:t>program. </a:t>
            </a:r>
            <a:r>
              <a:rPr lang="en-CA" sz="1300" dirty="0">
                <a:solidFill>
                  <a:srgbClr val="54595F"/>
                </a:solidFill>
                <a:latin typeface="Arial" panose="020B0604020202020204" pitchFamily="34" charset="0"/>
                <a:cs typeface="Arial" panose="020B0604020202020204" pitchFamily="34" charset="0"/>
              </a:rPr>
              <a:t>Readers are cautioned not to place undue reliance on forward-looking statements as a number of factors (such as competition, technological substitution, regulatory developments, government decisions, economic performance in Canada, our cost reduction initiatives, our earnings and free cash flow, our capital expenditures and </a:t>
            </a:r>
            <a:r>
              <a:rPr lang="en-CA" sz="1300" dirty="0" smtClean="0">
                <a:solidFill>
                  <a:srgbClr val="54595F"/>
                </a:solidFill>
                <a:latin typeface="Arial" panose="020B0604020202020204" pitchFamily="34" charset="0"/>
                <a:cs typeface="Arial" panose="020B0604020202020204" pitchFamily="34" charset="0"/>
              </a:rPr>
              <a:t>decisions regarding our dividend or intent to purchase </a:t>
            </a:r>
            <a:r>
              <a:rPr lang="en-CA" sz="1300" dirty="0">
                <a:solidFill>
                  <a:srgbClr val="54595F"/>
                </a:solidFill>
                <a:latin typeface="Arial" panose="020B0604020202020204" pitchFamily="34" charset="0"/>
                <a:cs typeface="Arial" panose="020B0604020202020204" pitchFamily="34" charset="0"/>
              </a:rPr>
              <a:t>shares) could cause actual future performance and events to differ materially from those expressed in the forward-looking statements. Accordingly, all forward-looking statements made today are subject to the disclaimer and qualified by the assumptions (including assumptions for the 2017 annual targets and guidance, </a:t>
            </a:r>
            <a:r>
              <a:rPr lang="en-CA" sz="1300" dirty="0" smtClean="0">
                <a:solidFill>
                  <a:srgbClr val="54595F"/>
                </a:solidFill>
                <a:latin typeface="Arial" panose="020B0604020202020204" pitchFamily="34" charset="0"/>
                <a:cs typeface="Arial" panose="020B0604020202020204" pitchFamily="34" charset="0"/>
              </a:rPr>
              <a:t>and semi-annual </a:t>
            </a:r>
            <a:r>
              <a:rPr lang="en-CA" sz="1300" dirty="0">
                <a:solidFill>
                  <a:srgbClr val="54595F"/>
                </a:solidFill>
                <a:latin typeface="Arial" panose="020B0604020202020204" pitchFamily="34" charset="0"/>
                <a:cs typeface="Arial" panose="020B0604020202020204" pitchFamily="34" charset="0"/>
              </a:rPr>
              <a:t>dividend increases through </a:t>
            </a:r>
            <a:r>
              <a:rPr lang="en-CA" sz="1300" dirty="0" smtClean="0">
                <a:solidFill>
                  <a:srgbClr val="54595F"/>
                </a:solidFill>
                <a:latin typeface="Arial" panose="020B0604020202020204" pitchFamily="34" charset="0"/>
                <a:cs typeface="Arial" panose="020B0604020202020204" pitchFamily="34" charset="0"/>
              </a:rPr>
              <a:t>2019), qualifications </a:t>
            </a:r>
            <a:r>
              <a:rPr lang="en-CA" sz="1300" dirty="0">
                <a:solidFill>
                  <a:srgbClr val="54595F"/>
                </a:solidFill>
                <a:latin typeface="Arial" panose="020B0604020202020204" pitchFamily="34" charset="0"/>
                <a:cs typeface="Arial" panose="020B0604020202020204" pitchFamily="34" charset="0"/>
              </a:rPr>
              <a:t>and risk factors as set out in the </a:t>
            </a:r>
            <a:r>
              <a:rPr lang="en-CA" sz="1300" dirty="0" smtClean="0">
                <a:solidFill>
                  <a:srgbClr val="54595F"/>
                </a:solidFill>
                <a:latin typeface="Arial" panose="020B0604020202020204" pitchFamily="34" charset="0"/>
                <a:cs typeface="Arial" panose="020B0604020202020204" pitchFamily="34" charset="0"/>
              </a:rPr>
              <a:t>third </a:t>
            </a:r>
            <a:r>
              <a:rPr lang="en-CA" sz="1300" dirty="0">
                <a:solidFill>
                  <a:srgbClr val="54595F"/>
                </a:solidFill>
                <a:latin typeface="Arial" panose="020B0604020202020204" pitchFamily="34" charset="0"/>
                <a:cs typeface="Arial" panose="020B0604020202020204" pitchFamily="34" charset="0"/>
              </a:rPr>
              <a:t>quarter Management’s discussion and analysis (MD&amp;A) and in the 2016 annual report’s MD&amp;A, especially Sections 9 and 10, and in other TELUS public disclosure documents and filings with securities commissions in Canada (on SEDAR at sedar.com) and in the United States (on EDGAR at sec.gov). Except as required by law, TELUS disclaims any intention or obligation to update or revise forward-looking statements, and reserves the right to change, at any time at its sole discretion, its current practice of updating annual targets and guidance</a:t>
            </a:r>
            <a:r>
              <a:rPr lang="en-CA" sz="1300" dirty="0" smtClean="0">
                <a:solidFill>
                  <a:srgbClr val="4B286D"/>
                </a:solidFill>
                <a:latin typeface="Arial" panose="020B0604020202020204" pitchFamily="34" charset="0"/>
                <a:cs typeface="Arial" panose="020B0604020202020204" pitchFamily="34" charset="0"/>
              </a:rPr>
              <a:t>.</a:t>
            </a:r>
            <a:endParaRPr lang="en-CA" sz="1300" dirty="0">
              <a:solidFill>
                <a:srgbClr val="4B286D"/>
              </a:solidFill>
              <a:latin typeface="Arial" panose="020B0604020202020204" pitchFamily="34" charset="0"/>
              <a:cs typeface="Arial" panose="020B0604020202020204" pitchFamily="34" charset="0"/>
            </a:endParaRPr>
          </a:p>
        </p:txBody>
      </p:sp>
      <p:sp>
        <p:nvSpPr>
          <p:cNvPr id="3" name="TextBox 2"/>
          <p:cNvSpPr txBox="1"/>
          <p:nvPr/>
        </p:nvSpPr>
        <p:spPr>
          <a:xfrm>
            <a:off x="323528" y="225203"/>
            <a:ext cx="8449749" cy="584775"/>
          </a:xfrm>
          <a:prstGeom prst="rect">
            <a:avLst/>
          </a:prstGeom>
          <a:noFill/>
        </p:spPr>
        <p:txBody>
          <a:bodyPr wrap="none" rtlCol="0">
            <a:spAutoFit/>
          </a:bodyPr>
          <a:lstStyle/>
          <a:p>
            <a:r>
              <a:rPr lang="en-US" sz="3200" dirty="0" smtClean="0">
                <a:solidFill>
                  <a:srgbClr val="4B286D"/>
                </a:solidFill>
                <a:latin typeface="Arial" panose="020B0604020202020204" pitchFamily="34" charset="0"/>
                <a:cs typeface="Arial" panose="020B0604020202020204" pitchFamily="34" charset="0"/>
              </a:rPr>
              <a:t>Caution regarding forward looking statements</a:t>
            </a:r>
            <a:endParaRPr lang="en-CA" sz="3200" dirty="0">
              <a:solidFill>
                <a:srgbClr val="4B286D"/>
              </a:solidFill>
              <a:latin typeface="Arial" panose="020B0604020202020204" pitchFamily="34" charset="0"/>
              <a:cs typeface="Arial" panose="020B0604020202020204" pitchFamily="34" charset="0"/>
            </a:endParaRPr>
          </a:p>
        </p:txBody>
      </p:sp>
      <p:sp>
        <p:nvSpPr>
          <p:cNvPr id="4"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2</a:t>
            </a:fld>
            <a:endParaRPr lang="en-CA" dirty="0"/>
          </a:p>
        </p:txBody>
      </p:sp>
    </p:spTree>
    <p:extLst>
      <p:ext uri="{BB962C8B-B14F-4D97-AF65-F5344CB8AC3E}">
        <p14:creationId xmlns:p14="http://schemas.microsoft.com/office/powerpoint/2010/main" val="2286232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1438" y="875557"/>
            <a:ext cx="4214615" cy="1077218"/>
          </a:xfrm>
          <a:prstGeom prst="rect">
            <a:avLst/>
          </a:prstGeom>
          <a:noFill/>
        </p:spPr>
        <p:txBody>
          <a:bodyPr wrap="none" rtlCol="0">
            <a:spAutoFit/>
          </a:bodyPr>
          <a:lstStyle/>
          <a:p>
            <a:r>
              <a:rPr lang="en-US" sz="3200" dirty="0" smtClean="0">
                <a:solidFill>
                  <a:srgbClr val="4B286D"/>
                </a:solidFill>
                <a:latin typeface="Arial" panose="020B0604020202020204" pitchFamily="34" charset="0"/>
                <a:cs typeface="Arial" panose="020B0604020202020204" pitchFamily="34" charset="0"/>
              </a:rPr>
              <a:t>Building outstanding </a:t>
            </a:r>
          </a:p>
          <a:p>
            <a:r>
              <a:rPr lang="en-US" sz="3200" dirty="0" smtClean="0">
                <a:solidFill>
                  <a:srgbClr val="4B286D"/>
                </a:solidFill>
                <a:latin typeface="Arial" panose="020B0604020202020204" pitchFamily="34" charset="0"/>
                <a:cs typeface="Arial" panose="020B0604020202020204" pitchFamily="34" charset="0"/>
              </a:rPr>
              <a:t>value for our investors</a:t>
            </a:r>
            <a:endParaRPr lang="en-CA" sz="3200" dirty="0">
              <a:solidFill>
                <a:srgbClr val="4B286D"/>
              </a:solidFill>
              <a:latin typeface="Arial" panose="020B0604020202020204" pitchFamily="34" charset="0"/>
              <a:cs typeface="Arial" panose="020B0604020202020204" pitchFamily="34" charset="0"/>
            </a:endParaRPr>
          </a:p>
        </p:txBody>
      </p:sp>
      <p:sp>
        <p:nvSpPr>
          <p:cNvPr id="6" name="TextBox 5"/>
          <p:cNvSpPr txBox="1"/>
          <p:nvPr/>
        </p:nvSpPr>
        <p:spPr>
          <a:xfrm>
            <a:off x="685427" y="2223104"/>
            <a:ext cx="5519460" cy="1323439"/>
          </a:xfrm>
          <a:prstGeom prst="rect">
            <a:avLst/>
          </a:prstGeom>
          <a:noFill/>
        </p:spPr>
        <p:txBody>
          <a:bodyPr wrap="none" rtlCol="0">
            <a:spAutoFit/>
          </a:bodyPr>
          <a:lstStyle/>
          <a:p>
            <a:pPr marL="342900" indent="-342900">
              <a:buClr>
                <a:srgbClr val="4B286D"/>
              </a:buClr>
              <a:buFont typeface="Arial" panose="020B0604020202020204" pitchFamily="34" charset="0"/>
              <a:buChar char="•"/>
            </a:pPr>
            <a:r>
              <a:rPr lang="en-CA" sz="2000" dirty="0" smtClean="0">
                <a:solidFill>
                  <a:srgbClr val="54595F"/>
                </a:solidFill>
                <a:latin typeface="Arial" panose="020B0604020202020204" pitchFamily="34" charset="0"/>
                <a:cs typeface="Arial" panose="020B0604020202020204" pitchFamily="34" charset="0"/>
              </a:rPr>
              <a:t>Continuing wireless execution &amp; momentum</a:t>
            </a:r>
          </a:p>
          <a:p>
            <a:pPr marL="342900" indent="-342900">
              <a:buClr>
                <a:srgbClr val="4B286D"/>
              </a:buClr>
              <a:buFont typeface="Arial" panose="020B0604020202020204" pitchFamily="34" charset="0"/>
              <a:buChar char="•"/>
            </a:pPr>
            <a:r>
              <a:rPr lang="en-CA" sz="2000" dirty="0" smtClean="0">
                <a:solidFill>
                  <a:srgbClr val="54595F"/>
                </a:solidFill>
                <a:latin typeface="Arial" panose="020B0604020202020204" pitchFamily="34" charset="0"/>
                <a:cs typeface="Arial" panose="020B0604020202020204" pitchFamily="34" charset="0"/>
              </a:rPr>
              <a:t>Generating profitable wireline growth</a:t>
            </a:r>
            <a:endParaRPr lang="en-CA" sz="2000" dirty="0">
              <a:solidFill>
                <a:srgbClr val="54595F"/>
              </a:solidFill>
              <a:latin typeface="Arial" panose="020B0604020202020204" pitchFamily="34" charset="0"/>
              <a:cs typeface="Arial" panose="020B0604020202020204" pitchFamily="34" charset="0"/>
            </a:endParaRPr>
          </a:p>
          <a:p>
            <a:pPr marL="342900" indent="-342900">
              <a:buClr>
                <a:srgbClr val="4B286D"/>
              </a:buClr>
              <a:buFont typeface="Arial" panose="020B0604020202020204" pitchFamily="34" charset="0"/>
              <a:buChar char="•"/>
            </a:pPr>
            <a:r>
              <a:rPr lang="en-CA" sz="2000" dirty="0">
                <a:solidFill>
                  <a:srgbClr val="54595F"/>
                </a:solidFill>
                <a:latin typeface="Arial" panose="020B0604020202020204" pitchFamily="34" charset="0"/>
                <a:cs typeface="Arial" panose="020B0604020202020204" pitchFamily="34" charset="0"/>
              </a:rPr>
              <a:t>Returning significant capital</a:t>
            </a:r>
          </a:p>
          <a:p>
            <a:pPr marL="342900" indent="-342900">
              <a:buClr>
                <a:srgbClr val="4B286D"/>
              </a:buClr>
              <a:buFont typeface="Arial" panose="020B0604020202020204" pitchFamily="34" charset="0"/>
              <a:buChar char="•"/>
            </a:pPr>
            <a:r>
              <a:rPr lang="en-CA" sz="2000" dirty="0" smtClean="0">
                <a:solidFill>
                  <a:srgbClr val="54595F"/>
                </a:solidFill>
                <a:latin typeface="Arial" panose="020B0604020202020204" pitchFamily="34" charset="0"/>
                <a:cs typeface="Arial" panose="020B0604020202020204" pitchFamily="34" charset="0"/>
              </a:rPr>
              <a:t>Investing for future growth</a:t>
            </a:r>
          </a:p>
        </p:txBody>
      </p:sp>
      <p:sp>
        <p:nvSpPr>
          <p:cNvPr id="8"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3</a:t>
            </a:fld>
            <a:endParaRPr lang="en-CA"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814" y="-14089"/>
            <a:ext cx="2843213" cy="5143500"/>
          </a:xfrm>
          <a:prstGeom prst="rect">
            <a:avLst/>
          </a:prstGeom>
        </p:spPr>
      </p:pic>
    </p:spTree>
    <p:extLst>
      <p:ext uri="{BB962C8B-B14F-4D97-AF65-F5344CB8AC3E}">
        <p14:creationId xmlns:p14="http://schemas.microsoft.com/office/powerpoint/2010/main" val="526836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02376"/>
            <a:ext cx="9144000" cy="849086"/>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64858" t="50000" r="13902" b="12244"/>
          <a:stretch/>
        </p:blipFill>
        <p:spPr>
          <a:xfrm>
            <a:off x="5848819" y="1671651"/>
            <a:ext cx="1800201" cy="1800200"/>
          </a:xfrm>
          <a:prstGeom prst="ellipse">
            <a:avLst/>
          </a:prstGeom>
        </p:spPr>
      </p:pic>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49034" t="41700" r="29726" b="20545"/>
          <a:stretch/>
        </p:blipFill>
        <p:spPr>
          <a:xfrm>
            <a:off x="3644235" y="1671958"/>
            <a:ext cx="1800200" cy="1800200"/>
          </a:xfrm>
          <a:prstGeom prst="ellipse">
            <a:avLst/>
          </a:prstGeom>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13040" t="50006" r="65719" b="12245"/>
          <a:stretch/>
        </p:blipFill>
        <p:spPr>
          <a:xfrm>
            <a:off x="1439652" y="1671958"/>
            <a:ext cx="1800200" cy="1799892"/>
          </a:xfrm>
          <a:prstGeom prst="ellipse">
            <a:avLst/>
          </a:prstGeom>
        </p:spPr>
      </p:pic>
      <p:sp>
        <p:nvSpPr>
          <p:cNvPr id="3" name="TextBox 2"/>
          <p:cNvSpPr txBox="1"/>
          <p:nvPr/>
        </p:nvSpPr>
        <p:spPr>
          <a:xfrm>
            <a:off x="-1260648" y="2355726"/>
            <a:ext cx="184731" cy="369332"/>
          </a:xfrm>
          <a:prstGeom prst="rect">
            <a:avLst/>
          </a:prstGeom>
          <a:noFill/>
        </p:spPr>
        <p:txBody>
          <a:bodyPr wrap="none" rtlCol="0">
            <a:spAutoFit/>
          </a:bodyPr>
          <a:lstStyle/>
          <a:p>
            <a:endParaRPr lang="en-CA" dirty="0"/>
          </a:p>
        </p:txBody>
      </p:sp>
      <p:sp>
        <p:nvSpPr>
          <p:cNvPr id="9" name="TextBox 8"/>
          <p:cNvSpPr txBox="1"/>
          <p:nvPr/>
        </p:nvSpPr>
        <p:spPr>
          <a:xfrm>
            <a:off x="323528" y="339503"/>
            <a:ext cx="7417415" cy="646331"/>
          </a:xfrm>
          <a:prstGeom prst="rect">
            <a:avLst/>
          </a:prstGeom>
          <a:noFill/>
        </p:spPr>
        <p:txBody>
          <a:bodyPr wrap="none" rtlCol="0">
            <a:spAutoFit/>
          </a:bodyPr>
          <a:lstStyle/>
          <a:p>
            <a:r>
              <a:rPr lang="en-US" sz="3600" dirty="0" smtClean="0">
                <a:solidFill>
                  <a:srgbClr val="4B286D"/>
                </a:solidFill>
                <a:latin typeface="Arial" panose="020B0604020202020204" pitchFamily="34" charset="0"/>
                <a:cs typeface="Arial" panose="020B0604020202020204" pitchFamily="34" charset="0"/>
              </a:rPr>
              <a:t>Continuing our wireless momentum</a:t>
            </a:r>
            <a:endParaRPr lang="en-CA" sz="3600" dirty="0">
              <a:solidFill>
                <a:srgbClr val="4B286D"/>
              </a:solidFill>
              <a:latin typeface="Arial" panose="020B0604020202020204" pitchFamily="34" charset="0"/>
              <a:cs typeface="Arial" panose="020B0604020202020204" pitchFamily="34" charset="0"/>
            </a:endParaRPr>
          </a:p>
        </p:txBody>
      </p:sp>
      <p:sp>
        <p:nvSpPr>
          <p:cNvPr id="2" name="Oval 1"/>
          <p:cNvSpPr/>
          <p:nvPr/>
        </p:nvSpPr>
        <p:spPr>
          <a:xfrm>
            <a:off x="1439652" y="1671958"/>
            <a:ext cx="1800200" cy="1800200"/>
          </a:xfrm>
          <a:prstGeom prst="ellipse">
            <a:avLst/>
          </a:prstGeom>
          <a:solidFill>
            <a:srgbClr val="4B286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7" name="Oval 6"/>
          <p:cNvSpPr/>
          <p:nvPr/>
        </p:nvSpPr>
        <p:spPr>
          <a:xfrm>
            <a:off x="3644235" y="1671651"/>
            <a:ext cx="1800200" cy="1800200"/>
          </a:xfrm>
          <a:prstGeom prst="ellipse">
            <a:avLst/>
          </a:prstGeom>
          <a:solidFill>
            <a:srgbClr val="4B286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8" name="Oval 7"/>
          <p:cNvSpPr/>
          <p:nvPr/>
        </p:nvSpPr>
        <p:spPr>
          <a:xfrm>
            <a:off x="5848818" y="1671651"/>
            <a:ext cx="1800200" cy="1800200"/>
          </a:xfrm>
          <a:prstGeom prst="ellipse">
            <a:avLst/>
          </a:prstGeom>
          <a:solidFill>
            <a:srgbClr val="4B286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26" name="TextBox 25"/>
          <p:cNvSpPr txBox="1"/>
          <p:nvPr/>
        </p:nvSpPr>
        <p:spPr>
          <a:xfrm>
            <a:off x="244556" y="4136763"/>
            <a:ext cx="8654933" cy="461665"/>
          </a:xfrm>
          <a:prstGeom prst="rect">
            <a:avLst/>
          </a:prstGeom>
          <a:noFill/>
        </p:spPr>
        <p:txBody>
          <a:bodyPr wrap="none" rtlCol="0">
            <a:spAutoFit/>
          </a:bodyPr>
          <a:lstStyle/>
          <a:p>
            <a:pPr algn="ctr"/>
            <a:r>
              <a:rPr lang="en-US" sz="2400" dirty="0" smtClean="0">
                <a:solidFill>
                  <a:srgbClr val="54595F"/>
                </a:solidFill>
                <a:latin typeface="Arial" panose="020B0604020202020204" pitchFamily="34" charset="0"/>
                <a:cs typeface="Arial" panose="020B0604020202020204" pitchFamily="34" charset="0"/>
              </a:rPr>
              <a:t>Record low 3</a:t>
            </a:r>
            <a:r>
              <a:rPr lang="en-US" sz="2400" baseline="30000" dirty="0" smtClean="0">
                <a:solidFill>
                  <a:srgbClr val="54595F"/>
                </a:solidFill>
                <a:latin typeface="Arial" panose="020B0604020202020204" pitchFamily="34" charset="0"/>
                <a:cs typeface="Arial" panose="020B0604020202020204" pitchFamily="34" charset="0"/>
              </a:rPr>
              <a:t>rd</a:t>
            </a:r>
            <a:r>
              <a:rPr lang="en-US" sz="2400" dirty="0" smtClean="0">
                <a:solidFill>
                  <a:srgbClr val="54595F"/>
                </a:solidFill>
                <a:latin typeface="Arial" panose="020B0604020202020204" pitchFamily="34" charset="0"/>
                <a:cs typeface="Arial" panose="020B0604020202020204" pitchFamily="34" charset="0"/>
              </a:rPr>
              <a:t> quarter churn rate and strong postpaid loading </a:t>
            </a:r>
            <a:endParaRPr lang="en-CA" sz="2400" dirty="0">
              <a:solidFill>
                <a:srgbClr val="54595F"/>
              </a:solidFill>
              <a:latin typeface="Arial" panose="020B0604020202020204" pitchFamily="34" charset="0"/>
              <a:cs typeface="Arial" panose="020B0604020202020204" pitchFamily="34" charset="0"/>
            </a:endParaRPr>
          </a:p>
        </p:txBody>
      </p:sp>
      <p:sp>
        <p:nvSpPr>
          <p:cNvPr id="29" name="TextBox 28"/>
          <p:cNvSpPr txBox="1"/>
          <p:nvPr/>
        </p:nvSpPr>
        <p:spPr>
          <a:xfrm>
            <a:off x="1439652" y="2067695"/>
            <a:ext cx="1800200"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115,000</a:t>
            </a:r>
            <a:endParaRPr lang="en-CA" sz="20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1756097" y="2614142"/>
            <a:ext cx="1167306" cy="682238"/>
          </a:xfrm>
          <a:prstGeom prst="rect">
            <a:avLst/>
          </a:prstGeom>
          <a:noFill/>
        </p:spPr>
        <p:txBody>
          <a:bodyPr wrap="none" rtlCol="0">
            <a:spAutoFit/>
          </a:bodyPr>
          <a:lstStyle/>
          <a:p>
            <a:pPr algn="ctr">
              <a:lnSpc>
                <a:spcPts val="2200"/>
              </a:lnSpc>
            </a:pPr>
            <a:r>
              <a:rPr lang="en-CA" sz="2000" dirty="0" smtClean="0">
                <a:solidFill>
                  <a:schemeClr val="bg1"/>
                </a:solidFill>
                <a:latin typeface="Arial" panose="020B0604020202020204" pitchFamily="34" charset="0"/>
                <a:cs typeface="Arial" panose="020B0604020202020204" pitchFamily="34" charset="0"/>
              </a:rPr>
              <a:t>postpaid</a:t>
            </a:r>
          </a:p>
          <a:p>
            <a:pPr algn="ctr"/>
            <a:r>
              <a:rPr lang="en-CA" sz="2000" dirty="0" smtClean="0">
                <a:solidFill>
                  <a:schemeClr val="bg1"/>
                </a:solidFill>
                <a:latin typeface="Arial" panose="020B0604020202020204" pitchFamily="34" charset="0"/>
                <a:cs typeface="Arial" panose="020B0604020202020204" pitchFamily="34" charset="0"/>
              </a:rPr>
              <a:t>net adds</a:t>
            </a:r>
            <a:endParaRPr lang="en-CA" sz="2000" dirty="0">
              <a:solidFill>
                <a:schemeClr val="bg1"/>
              </a:solidFill>
              <a:latin typeface="Arial" panose="020B0604020202020204" pitchFamily="34" charset="0"/>
              <a:cs typeface="Arial" panose="020B0604020202020204" pitchFamily="34" charset="0"/>
            </a:endParaRPr>
          </a:p>
        </p:txBody>
      </p:sp>
      <p:sp>
        <p:nvSpPr>
          <p:cNvPr id="35" name="TextBox 34"/>
          <p:cNvSpPr txBox="1"/>
          <p:nvPr/>
        </p:nvSpPr>
        <p:spPr>
          <a:xfrm>
            <a:off x="3644235" y="2067695"/>
            <a:ext cx="1800200"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0.86</a:t>
            </a:r>
            <a:r>
              <a:rPr lang="en-US" sz="2000" dirty="0" smtClean="0">
                <a:solidFill>
                  <a:schemeClr val="bg1"/>
                </a:solidFill>
                <a:latin typeface="Arial" panose="020B0604020202020204" pitchFamily="34" charset="0"/>
                <a:cs typeface="Arial" panose="020B0604020202020204" pitchFamily="34" charset="0"/>
              </a:rPr>
              <a:t>%</a:t>
            </a:r>
            <a:endParaRPr lang="en-CA" sz="2000" dirty="0">
              <a:solidFill>
                <a:schemeClr val="bg1"/>
              </a:solidFill>
              <a:latin typeface="Arial" panose="020B0604020202020204" pitchFamily="34" charset="0"/>
              <a:cs typeface="Arial" panose="020B0604020202020204" pitchFamily="34" charset="0"/>
            </a:endParaRPr>
          </a:p>
        </p:txBody>
      </p:sp>
      <p:sp>
        <p:nvSpPr>
          <p:cNvPr id="36" name="TextBox 35"/>
          <p:cNvSpPr txBox="1"/>
          <p:nvPr/>
        </p:nvSpPr>
        <p:spPr>
          <a:xfrm>
            <a:off x="3931831" y="2614141"/>
            <a:ext cx="1225014" cy="656590"/>
          </a:xfrm>
          <a:prstGeom prst="rect">
            <a:avLst/>
          </a:prstGeom>
          <a:noFill/>
        </p:spPr>
        <p:txBody>
          <a:bodyPr wrap="none" rtlCol="0">
            <a:spAutoFit/>
          </a:bodyPr>
          <a:lstStyle/>
          <a:p>
            <a:pPr algn="ctr">
              <a:lnSpc>
                <a:spcPts val="2200"/>
              </a:lnSpc>
            </a:pPr>
            <a:r>
              <a:rPr lang="en-CA" sz="2000" dirty="0">
                <a:solidFill>
                  <a:schemeClr val="bg1"/>
                </a:solidFill>
                <a:latin typeface="Arial" panose="020B0604020202020204" pitchFamily="34" charset="0"/>
                <a:cs typeface="Arial" panose="020B0604020202020204" pitchFamily="34" charset="0"/>
              </a:rPr>
              <a:t>p</a:t>
            </a:r>
            <a:r>
              <a:rPr lang="en-CA" sz="2000" dirty="0" smtClean="0">
                <a:solidFill>
                  <a:schemeClr val="bg1"/>
                </a:solidFill>
                <a:latin typeface="Arial" panose="020B0604020202020204" pitchFamily="34" charset="0"/>
                <a:cs typeface="Arial" panose="020B0604020202020204" pitchFamily="34" charset="0"/>
              </a:rPr>
              <a:t>ostpaid </a:t>
            </a:r>
          </a:p>
          <a:p>
            <a:pPr algn="ctr">
              <a:lnSpc>
                <a:spcPts val="2200"/>
              </a:lnSpc>
            </a:pPr>
            <a:r>
              <a:rPr lang="en-CA" sz="2000" dirty="0" smtClean="0">
                <a:solidFill>
                  <a:schemeClr val="bg1"/>
                </a:solidFill>
                <a:latin typeface="Arial" panose="020B0604020202020204" pitchFamily="34" charset="0"/>
                <a:cs typeface="Arial" panose="020B0604020202020204" pitchFamily="34" charset="0"/>
              </a:rPr>
              <a:t>chu</a:t>
            </a:r>
            <a:r>
              <a:rPr lang="en-CA" sz="2000" spc="130" dirty="0" smtClean="0">
                <a:solidFill>
                  <a:schemeClr val="bg1"/>
                </a:solidFill>
                <a:latin typeface="Arial" panose="020B0604020202020204" pitchFamily="34" charset="0"/>
                <a:cs typeface="Arial" panose="020B0604020202020204" pitchFamily="34" charset="0"/>
              </a:rPr>
              <a:t>r</a:t>
            </a:r>
            <a:r>
              <a:rPr lang="en-CA" sz="2000" dirty="0" smtClean="0">
                <a:solidFill>
                  <a:schemeClr val="bg1"/>
                </a:solidFill>
                <a:latin typeface="Arial" panose="020B0604020202020204" pitchFamily="34" charset="0"/>
                <a:cs typeface="Arial" panose="020B0604020202020204" pitchFamily="34" charset="0"/>
              </a:rPr>
              <a:t>n</a:t>
            </a:r>
            <a:endParaRPr lang="en-CA" sz="2000" dirty="0">
              <a:solidFill>
                <a:schemeClr val="bg1"/>
              </a:solidFill>
              <a:latin typeface="Arial" panose="020B0604020202020204" pitchFamily="34" charset="0"/>
              <a:cs typeface="Arial" panose="020B0604020202020204" pitchFamily="34" charset="0"/>
            </a:endParaRPr>
          </a:p>
        </p:txBody>
      </p:sp>
      <p:sp>
        <p:nvSpPr>
          <p:cNvPr id="37" name="TextBox 36"/>
          <p:cNvSpPr txBox="1"/>
          <p:nvPr/>
        </p:nvSpPr>
        <p:spPr>
          <a:xfrm>
            <a:off x="5848819" y="2067695"/>
            <a:ext cx="1800200" cy="584775"/>
          </a:xfrm>
          <a:prstGeom prst="rect">
            <a:avLst/>
          </a:prstGeom>
          <a:noFill/>
        </p:spPr>
        <p:txBody>
          <a:bodyPr wrap="square" rtlCol="0">
            <a:spAutoFit/>
          </a:bodyPr>
          <a:lstStyle/>
          <a:p>
            <a:pPr algn="ctr"/>
            <a:r>
              <a:rPr lang="en-US" sz="2800" spc="300" dirty="0" smtClean="0">
                <a:solidFill>
                  <a:schemeClr val="bg1"/>
                </a:solidFill>
                <a:latin typeface="Arial" panose="020B0604020202020204" pitchFamily="34" charset="0"/>
                <a:cs typeface="Arial" panose="020B0604020202020204" pitchFamily="34" charset="0"/>
              </a:rPr>
              <a:t>$</a:t>
            </a:r>
            <a:r>
              <a:rPr lang="en-US" sz="3200" dirty="0" smtClean="0">
                <a:solidFill>
                  <a:schemeClr val="bg1"/>
                </a:solidFill>
                <a:latin typeface="Arial" panose="020B0604020202020204" pitchFamily="34" charset="0"/>
                <a:cs typeface="Arial" panose="020B0604020202020204" pitchFamily="34" charset="0"/>
              </a:rPr>
              <a:t>68.67</a:t>
            </a:r>
            <a:endParaRPr lang="en-CA" sz="2000" dirty="0">
              <a:solidFill>
                <a:schemeClr val="bg1"/>
              </a:solidFill>
              <a:latin typeface="Arial" panose="020B0604020202020204" pitchFamily="34" charset="0"/>
              <a:cs typeface="Arial" panose="020B0604020202020204" pitchFamily="34" charset="0"/>
            </a:endParaRPr>
          </a:p>
        </p:txBody>
      </p:sp>
      <p:sp>
        <p:nvSpPr>
          <p:cNvPr id="38" name="TextBox 37"/>
          <p:cNvSpPr txBox="1"/>
          <p:nvPr/>
        </p:nvSpPr>
        <p:spPr>
          <a:xfrm>
            <a:off x="5814081" y="2614141"/>
            <a:ext cx="1869679" cy="656590"/>
          </a:xfrm>
          <a:prstGeom prst="rect">
            <a:avLst/>
          </a:prstGeom>
          <a:noFill/>
        </p:spPr>
        <p:txBody>
          <a:bodyPr wrap="none" rtlCol="0">
            <a:spAutoFit/>
          </a:bodyPr>
          <a:lstStyle/>
          <a:p>
            <a:pPr algn="ctr">
              <a:lnSpc>
                <a:spcPts val="2200"/>
              </a:lnSpc>
            </a:pPr>
            <a:r>
              <a:rPr lang="en-CA" sz="2000" dirty="0">
                <a:solidFill>
                  <a:schemeClr val="bg1"/>
                </a:solidFill>
                <a:latin typeface="Arial" panose="020B0604020202020204" pitchFamily="34" charset="0"/>
                <a:cs typeface="Arial" panose="020B0604020202020204" pitchFamily="34" charset="0"/>
              </a:rPr>
              <a:t>b</a:t>
            </a:r>
            <a:r>
              <a:rPr lang="en-CA" sz="2000" dirty="0" smtClean="0">
                <a:solidFill>
                  <a:schemeClr val="bg1"/>
                </a:solidFill>
                <a:latin typeface="Arial" panose="020B0604020202020204" pitchFamily="34" charset="0"/>
                <a:cs typeface="Arial" panose="020B0604020202020204" pitchFamily="34" charset="0"/>
              </a:rPr>
              <a:t>lended ARPU</a:t>
            </a:r>
          </a:p>
          <a:p>
            <a:pPr algn="ctr">
              <a:lnSpc>
                <a:spcPts val="2200"/>
              </a:lnSpc>
            </a:pPr>
            <a:r>
              <a:rPr lang="en-CA" dirty="0">
                <a:solidFill>
                  <a:schemeClr val="bg1"/>
                </a:solidFill>
                <a:latin typeface="Arial" panose="020B0604020202020204" pitchFamily="34" charset="0"/>
                <a:cs typeface="Arial" panose="020B0604020202020204" pitchFamily="34" charset="0"/>
              </a:rPr>
              <a:t>u</a:t>
            </a:r>
            <a:r>
              <a:rPr lang="en-CA" dirty="0" smtClean="0">
                <a:solidFill>
                  <a:schemeClr val="bg1"/>
                </a:solidFill>
                <a:latin typeface="Arial" panose="020B0604020202020204" pitchFamily="34" charset="0"/>
                <a:cs typeface="Arial" panose="020B0604020202020204" pitchFamily="34" charset="0"/>
              </a:rPr>
              <a:t>p 3.0%</a:t>
            </a:r>
            <a:endParaRPr lang="en-CA" dirty="0">
              <a:solidFill>
                <a:schemeClr val="bg1"/>
              </a:solidFill>
              <a:latin typeface="Arial" panose="020B0604020202020204" pitchFamily="34" charset="0"/>
              <a:cs typeface="Arial" panose="020B0604020202020204" pitchFamily="34" charset="0"/>
            </a:endParaRPr>
          </a:p>
        </p:txBody>
      </p:sp>
      <p:sp>
        <p:nvSpPr>
          <p:cNvPr id="18"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4</a:t>
            </a:fld>
            <a:endParaRPr lang="en-CA" dirty="0"/>
          </a:p>
        </p:txBody>
      </p:sp>
    </p:spTree>
    <p:extLst>
      <p:ext uri="{BB962C8B-B14F-4D97-AF65-F5344CB8AC3E}">
        <p14:creationId xmlns:p14="http://schemas.microsoft.com/office/powerpoint/2010/main" val="319068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0569" t="50000" r="54695" b="6111"/>
          <a:stretch/>
        </p:blipFill>
        <p:spPr>
          <a:xfrm>
            <a:off x="2975597" y="1590436"/>
            <a:ext cx="2261508" cy="2257404"/>
          </a:xfrm>
          <a:prstGeom prst="ellipse">
            <a:avLst/>
          </a:prstGeom>
        </p:spPr>
      </p:pic>
      <p:sp>
        <p:nvSpPr>
          <p:cNvPr id="4" name="TextBox 3"/>
          <p:cNvSpPr txBox="1"/>
          <p:nvPr/>
        </p:nvSpPr>
        <p:spPr>
          <a:xfrm>
            <a:off x="323528" y="339503"/>
            <a:ext cx="7920880" cy="646331"/>
          </a:xfrm>
          <a:prstGeom prst="rect">
            <a:avLst/>
          </a:prstGeom>
          <a:noFill/>
        </p:spPr>
        <p:txBody>
          <a:bodyPr wrap="square" rtlCol="0">
            <a:spAutoFit/>
          </a:bodyPr>
          <a:lstStyle/>
          <a:p>
            <a:r>
              <a:rPr lang="en-CA" sz="3600" dirty="0" smtClean="0">
                <a:solidFill>
                  <a:srgbClr val="4B286D"/>
                </a:solidFill>
                <a:latin typeface="Arial" panose="020B0604020202020204" pitchFamily="34" charset="0"/>
                <a:cs typeface="Arial" panose="020B0604020202020204" pitchFamily="34" charset="0"/>
              </a:rPr>
              <a:t>Generating leading lifetime revenue </a:t>
            </a:r>
            <a:endParaRPr lang="en-CA" sz="3600" dirty="0">
              <a:solidFill>
                <a:srgbClr val="4B286D"/>
              </a:solidFill>
              <a:latin typeface="Arial" panose="020B0604020202020204" pitchFamily="34" charset="0"/>
              <a:cs typeface="Arial" panose="020B0604020202020204" pitchFamily="34" charset="0"/>
            </a:endParaRPr>
          </a:p>
        </p:txBody>
      </p:sp>
      <p:sp>
        <p:nvSpPr>
          <p:cNvPr id="17" name="TextBox 16"/>
          <p:cNvSpPr txBox="1"/>
          <p:nvPr/>
        </p:nvSpPr>
        <p:spPr>
          <a:xfrm>
            <a:off x="1312195" y="4136763"/>
            <a:ext cx="6519734" cy="830997"/>
          </a:xfrm>
          <a:prstGeom prst="rect">
            <a:avLst/>
          </a:prstGeom>
          <a:noFill/>
        </p:spPr>
        <p:txBody>
          <a:bodyPr wrap="none" rtlCol="0">
            <a:spAutoFit/>
          </a:bodyPr>
          <a:lstStyle/>
          <a:p>
            <a:pPr algn="ctr"/>
            <a:r>
              <a:rPr lang="en-CA" sz="2400" dirty="0" smtClean="0">
                <a:solidFill>
                  <a:srgbClr val="54595F"/>
                </a:solidFill>
                <a:latin typeface="Arial" panose="020B0604020202020204" pitchFamily="34" charset="0"/>
                <a:cs typeface="Arial" panose="020B0604020202020204" pitchFamily="34" charset="0"/>
              </a:rPr>
              <a:t>Attracting and retaining high-quality customers</a:t>
            </a:r>
          </a:p>
          <a:p>
            <a:pPr algn="ctr"/>
            <a:r>
              <a:rPr lang="en-CA" sz="2400" dirty="0" smtClean="0">
                <a:solidFill>
                  <a:srgbClr val="54595F"/>
                </a:solidFill>
                <a:latin typeface="Arial" panose="020B0604020202020204" pitchFamily="34" charset="0"/>
                <a:cs typeface="Arial" panose="020B0604020202020204" pitchFamily="34" charset="0"/>
              </a:rPr>
              <a:t> through superior customer experience</a:t>
            </a:r>
            <a:endParaRPr lang="en-CA" sz="2400" dirty="0">
              <a:solidFill>
                <a:srgbClr val="54595F"/>
              </a:solidFill>
              <a:latin typeface="Arial" panose="020B0604020202020204" pitchFamily="34" charset="0"/>
              <a:cs typeface="Arial" panose="020B0604020202020204" pitchFamily="34" charset="0"/>
            </a:endParaRPr>
          </a:p>
        </p:txBody>
      </p:sp>
      <p:sp>
        <p:nvSpPr>
          <p:cNvPr id="22" name="TextBox 21"/>
          <p:cNvSpPr txBox="1"/>
          <p:nvPr/>
        </p:nvSpPr>
        <p:spPr>
          <a:xfrm>
            <a:off x="3141206" y="2159047"/>
            <a:ext cx="1792478" cy="707886"/>
          </a:xfrm>
          <a:prstGeom prst="rect">
            <a:avLst/>
          </a:prstGeom>
          <a:noFill/>
        </p:spPr>
        <p:txBody>
          <a:bodyPr wrap="none" rtlCol="0">
            <a:spAutoFit/>
          </a:bodyPr>
          <a:lstStyle/>
          <a:p>
            <a:pPr algn="ctr"/>
            <a:r>
              <a:rPr lang="en-US" sz="4000" spc="300" dirty="0" smtClean="0">
                <a:solidFill>
                  <a:schemeClr val="bg1"/>
                </a:solidFill>
                <a:latin typeface="Arial" panose="020B0604020202020204" pitchFamily="34" charset="0"/>
                <a:cs typeface="Arial" panose="020B0604020202020204" pitchFamily="34" charset="0"/>
              </a:rPr>
              <a:t>$</a:t>
            </a:r>
            <a:r>
              <a:rPr lang="en-US" sz="4000" dirty="0" smtClean="0">
                <a:solidFill>
                  <a:schemeClr val="bg1"/>
                </a:solidFill>
                <a:latin typeface="Arial" panose="020B0604020202020204" pitchFamily="34" charset="0"/>
                <a:cs typeface="Arial" panose="020B0604020202020204" pitchFamily="34" charset="0"/>
              </a:rPr>
              <a:t>6,540</a:t>
            </a:r>
            <a:endParaRPr lang="en-CA" sz="4000" dirty="0">
              <a:solidFill>
                <a:schemeClr val="bg1"/>
              </a:solidFill>
              <a:latin typeface="Arial" panose="020B0604020202020204" pitchFamily="34" charset="0"/>
              <a:cs typeface="Arial" panose="020B0604020202020204" pitchFamily="34" charset="0"/>
            </a:endParaRPr>
          </a:p>
        </p:txBody>
      </p:sp>
      <p:sp>
        <p:nvSpPr>
          <p:cNvPr id="16"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5</a:t>
            </a:fld>
            <a:endParaRPr lang="en-CA" dirty="0"/>
          </a:p>
        </p:txBody>
      </p:sp>
      <p:sp>
        <p:nvSpPr>
          <p:cNvPr id="10" name="TextBox 9"/>
          <p:cNvSpPr txBox="1"/>
          <p:nvPr/>
        </p:nvSpPr>
        <p:spPr>
          <a:xfrm>
            <a:off x="2933503" y="2785591"/>
            <a:ext cx="2334935" cy="656590"/>
          </a:xfrm>
          <a:prstGeom prst="rect">
            <a:avLst/>
          </a:prstGeom>
          <a:noFill/>
        </p:spPr>
        <p:txBody>
          <a:bodyPr wrap="none" rtlCol="0">
            <a:spAutoFit/>
          </a:bodyPr>
          <a:lstStyle/>
          <a:p>
            <a:pPr algn="ctr">
              <a:lnSpc>
                <a:spcPts val="2200"/>
              </a:lnSpc>
            </a:pPr>
            <a:r>
              <a:rPr lang="en-CA" dirty="0" smtClean="0">
                <a:solidFill>
                  <a:schemeClr val="bg1"/>
                </a:solidFill>
                <a:latin typeface="Arial" panose="020B0604020202020204" pitchFamily="34" charset="0"/>
                <a:cs typeface="Arial" panose="020B0604020202020204" pitchFamily="34" charset="0"/>
              </a:rPr>
              <a:t>Avg. lifetime revenue</a:t>
            </a:r>
          </a:p>
          <a:p>
            <a:pPr algn="ctr">
              <a:lnSpc>
                <a:spcPts val="2200"/>
              </a:lnSpc>
            </a:pPr>
            <a:r>
              <a:rPr lang="en-CA" dirty="0" smtClean="0">
                <a:solidFill>
                  <a:schemeClr val="bg1"/>
                </a:solidFill>
                <a:latin typeface="Arial" panose="020B0604020202020204" pitchFamily="34" charset="0"/>
                <a:cs typeface="Arial" panose="020B0604020202020204" pitchFamily="34" charset="0"/>
              </a:rPr>
              <a:t>up 16%</a:t>
            </a:r>
            <a:endParaRPr lang="en-CA"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1768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8379"/>
            <a:ext cx="9144000" cy="849086"/>
          </a:xfrm>
          <a:prstGeom prst="rect">
            <a:avLst/>
          </a:prstGeom>
        </p:spPr>
      </p:pic>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35000"/>
                    </a14:imgEffect>
                  </a14:imgLayer>
                </a14:imgProps>
              </a:ext>
              <a:ext uri="{28A0092B-C50C-407E-A947-70E740481C1C}">
                <a14:useLocalDpi xmlns:a14="http://schemas.microsoft.com/office/drawing/2010/main" val="0"/>
              </a:ext>
            </a:extLst>
          </a:blip>
          <a:srcRect l="5757" t="5799" r="64594" b="50000"/>
          <a:stretch/>
        </p:blipFill>
        <p:spPr>
          <a:xfrm>
            <a:off x="1909094" y="1557684"/>
            <a:ext cx="2276090" cy="2273496"/>
          </a:xfrm>
          <a:prstGeom prst="ellipse">
            <a:avLst/>
          </a:prstGeom>
        </p:spPr>
      </p:pic>
      <p:pic>
        <p:nvPicPr>
          <p:cNvPr id="20" name="Picture 19"/>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35000"/>
                    </a14:imgEffect>
                  </a14:imgLayer>
                </a14:imgProps>
              </a:ext>
              <a:ext uri="{28A0092B-C50C-407E-A947-70E740481C1C}">
                <a14:useLocalDpi xmlns:a14="http://schemas.microsoft.com/office/drawing/2010/main" val="0"/>
              </a:ext>
            </a:extLst>
          </a:blip>
          <a:srcRect l="45303" t="5799" r="24988" b="50000"/>
          <a:stretch/>
        </p:blipFill>
        <p:spPr>
          <a:xfrm>
            <a:off x="4949586" y="1555088"/>
            <a:ext cx="2280706" cy="2273496"/>
          </a:xfrm>
          <a:prstGeom prst="ellipse">
            <a:avLst/>
          </a:prstGeom>
        </p:spPr>
      </p:pic>
      <p:sp>
        <p:nvSpPr>
          <p:cNvPr id="4" name="TextBox 3"/>
          <p:cNvSpPr txBox="1"/>
          <p:nvPr/>
        </p:nvSpPr>
        <p:spPr>
          <a:xfrm>
            <a:off x="323529" y="339503"/>
            <a:ext cx="7366119" cy="646331"/>
          </a:xfrm>
          <a:prstGeom prst="rect">
            <a:avLst/>
          </a:prstGeom>
          <a:noFill/>
        </p:spPr>
        <p:txBody>
          <a:bodyPr wrap="none" rtlCol="0">
            <a:spAutoFit/>
          </a:bodyPr>
          <a:lstStyle/>
          <a:p>
            <a:r>
              <a:rPr lang="en-CA" sz="3600" dirty="0" smtClean="0">
                <a:solidFill>
                  <a:srgbClr val="4B286D"/>
                </a:solidFill>
                <a:latin typeface="Arial" panose="020B0604020202020204" pitchFamily="34" charset="0"/>
                <a:cs typeface="Arial" panose="020B0604020202020204" pitchFamily="34" charset="0"/>
              </a:rPr>
              <a:t>Profitable wireline customer growth</a:t>
            </a:r>
            <a:endParaRPr lang="en-CA" sz="3600" dirty="0">
              <a:solidFill>
                <a:srgbClr val="4B286D"/>
              </a:solidFill>
              <a:latin typeface="Arial" panose="020B0604020202020204" pitchFamily="34" charset="0"/>
              <a:cs typeface="Arial" panose="020B0604020202020204" pitchFamily="34" charset="0"/>
            </a:endParaRPr>
          </a:p>
        </p:txBody>
      </p:sp>
      <p:sp>
        <p:nvSpPr>
          <p:cNvPr id="28" name="Oval 27"/>
          <p:cNvSpPr/>
          <p:nvPr/>
        </p:nvSpPr>
        <p:spPr>
          <a:xfrm>
            <a:off x="1896684" y="1555089"/>
            <a:ext cx="2276091" cy="2276815"/>
          </a:xfrm>
          <a:prstGeom prst="ellipse">
            <a:avLst/>
          </a:prstGeom>
          <a:solidFill>
            <a:srgbClr val="4B286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Oval 14"/>
          <p:cNvSpPr/>
          <p:nvPr/>
        </p:nvSpPr>
        <p:spPr>
          <a:xfrm>
            <a:off x="4936234" y="1552493"/>
            <a:ext cx="2276091" cy="2276092"/>
          </a:xfrm>
          <a:prstGeom prst="ellipse">
            <a:avLst/>
          </a:prstGeom>
          <a:solidFill>
            <a:srgbClr val="4B286D">
              <a:alpha val="1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3" name="TextBox 12"/>
          <p:cNvSpPr txBox="1"/>
          <p:nvPr/>
        </p:nvSpPr>
        <p:spPr>
          <a:xfrm>
            <a:off x="1810312" y="2102558"/>
            <a:ext cx="2473657" cy="584775"/>
          </a:xfrm>
          <a:prstGeom prst="rect">
            <a:avLst/>
          </a:prstGeom>
          <a:noFill/>
        </p:spPr>
        <p:txBody>
          <a:bodyPr wrap="square" rtlCol="0">
            <a:spAutoFit/>
          </a:bodyPr>
          <a:lstStyle/>
          <a:p>
            <a:pPr algn="ctr"/>
            <a:r>
              <a:rPr lang="en-US" sz="3200" dirty="0" smtClean="0">
                <a:solidFill>
                  <a:schemeClr val="bg1"/>
                </a:solidFill>
                <a:latin typeface="Arial" panose="020B0604020202020204" pitchFamily="34" charset="0"/>
                <a:cs typeface="Arial" panose="020B0604020202020204" pitchFamily="34" charset="0"/>
              </a:rPr>
              <a:t>19,000</a:t>
            </a:r>
            <a:endParaRPr lang="en-CA" sz="3200"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1994610" y="2607755"/>
            <a:ext cx="2105063" cy="707886"/>
          </a:xfrm>
          <a:prstGeom prst="rect">
            <a:avLst/>
          </a:prstGeom>
          <a:noFill/>
        </p:spPr>
        <p:txBody>
          <a:bodyPr wrap="none" rtlCol="0">
            <a:spAutoFit/>
          </a:bodyPr>
          <a:lstStyle/>
          <a:p>
            <a:pPr algn="ctr"/>
            <a:r>
              <a:rPr lang="en-CA" sz="2000" dirty="0" smtClean="0">
                <a:solidFill>
                  <a:schemeClr val="bg1"/>
                </a:solidFill>
                <a:latin typeface="Arial" panose="020B0604020202020204" pitchFamily="34" charset="0"/>
                <a:cs typeface="Arial" panose="020B0604020202020204" pitchFamily="34" charset="0"/>
              </a:rPr>
              <a:t>high-speed</a:t>
            </a:r>
            <a:br>
              <a:rPr lang="en-CA" sz="2000" dirty="0" smtClean="0">
                <a:solidFill>
                  <a:schemeClr val="bg1"/>
                </a:solidFill>
                <a:latin typeface="Arial" panose="020B0604020202020204" pitchFamily="34" charset="0"/>
                <a:cs typeface="Arial" panose="020B0604020202020204" pitchFamily="34" charset="0"/>
              </a:rPr>
            </a:br>
            <a:r>
              <a:rPr lang="en-CA" sz="2000" dirty="0" smtClean="0">
                <a:solidFill>
                  <a:schemeClr val="bg1"/>
                </a:solidFill>
                <a:latin typeface="Arial" panose="020B0604020202020204" pitchFamily="34" charset="0"/>
                <a:cs typeface="Arial" panose="020B0604020202020204" pitchFamily="34" charset="0"/>
              </a:rPr>
              <a:t>Internet net adds</a:t>
            </a:r>
            <a:endParaRPr lang="en-CA" sz="2000" dirty="0">
              <a:solidFill>
                <a:schemeClr val="bg1"/>
              </a:solidFill>
              <a:latin typeface="Arial" panose="020B0604020202020204" pitchFamily="34" charset="0"/>
              <a:cs typeface="Arial" panose="020B0604020202020204" pitchFamily="34" charset="0"/>
            </a:endParaRPr>
          </a:p>
        </p:txBody>
      </p:sp>
      <p:sp>
        <p:nvSpPr>
          <p:cNvPr id="16" name="TextBox 15"/>
          <p:cNvSpPr txBox="1"/>
          <p:nvPr/>
        </p:nvSpPr>
        <p:spPr>
          <a:xfrm>
            <a:off x="5070290" y="2102558"/>
            <a:ext cx="2034683" cy="584775"/>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9</a:t>
            </a:r>
            <a:r>
              <a:rPr lang="en-US" sz="3200" dirty="0" smtClean="0">
                <a:solidFill>
                  <a:schemeClr val="bg1"/>
                </a:solidFill>
                <a:latin typeface="Arial" panose="020B0604020202020204" pitchFamily="34" charset="0"/>
                <a:cs typeface="Arial" panose="020B0604020202020204" pitchFamily="34" charset="0"/>
              </a:rPr>
              <a:t>,000</a:t>
            </a:r>
            <a:endParaRPr lang="en-CA" sz="2000" dirty="0">
              <a:solidFill>
                <a:schemeClr val="bg1"/>
              </a:solidFill>
              <a:latin typeface="Arial" panose="020B0604020202020204" pitchFamily="34" charset="0"/>
              <a:cs typeface="Arial" panose="020B0604020202020204" pitchFamily="34" charset="0"/>
            </a:endParaRPr>
          </a:p>
        </p:txBody>
      </p:sp>
      <p:sp>
        <p:nvSpPr>
          <p:cNvPr id="19" name="TextBox 18"/>
          <p:cNvSpPr txBox="1"/>
          <p:nvPr/>
        </p:nvSpPr>
        <p:spPr>
          <a:xfrm>
            <a:off x="5404592" y="2607755"/>
            <a:ext cx="1366079" cy="707886"/>
          </a:xfrm>
          <a:prstGeom prst="rect">
            <a:avLst/>
          </a:prstGeom>
          <a:noFill/>
        </p:spPr>
        <p:txBody>
          <a:bodyPr wrap="none" rtlCol="0">
            <a:spAutoFit/>
          </a:bodyPr>
          <a:lstStyle/>
          <a:p>
            <a:pPr algn="ctr"/>
            <a:r>
              <a:rPr lang="en-CA" sz="2000" dirty="0">
                <a:solidFill>
                  <a:schemeClr val="bg1"/>
                </a:solidFill>
                <a:latin typeface="Arial" panose="020B0604020202020204" pitchFamily="34" charset="0"/>
                <a:cs typeface="Arial" panose="020B0604020202020204" pitchFamily="34" charset="0"/>
              </a:rPr>
              <a:t>n</a:t>
            </a:r>
            <a:r>
              <a:rPr lang="en-CA" sz="2000" dirty="0" smtClean="0">
                <a:solidFill>
                  <a:schemeClr val="bg1"/>
                </a:solidFill>
                <a:latin typeface="Arial" panose="020B0604020202020204" pitchFamily="34" charset="0"/>
                <a:cs typeface="Arial" panose="020B0604020202020204" pitchFamily="34" charset="0"/>
              </a:rPr>
              <a:t>ew TV </a:t>
            </a:r>
          </a:p>
          <a:p>
            <a:pPr algn="ctr"/>
            <a:r>
              <a:rPr lang="en-CA" sz="2000" dirty="0" smtClean="0">
                <a:solidFill>
                  <a:schemeClr val="bg1"/>
                </a:solidFill>
                <a:latin typeface="Arial" panose="020B0604020202020204" pitchFamily="34" charset="0"/>
                <a:cs typeface="Arial" panose="020B0604020202020204" pitchFamily="34" charset="0"/>
              </a:rPr>
              <a:t>customers</a:t>
            </a:r>
            <a:endParaRPr lang="en-CA" sz="2000"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1697681" y="4136763"/>
            <a:ext cx="5748690" cy="830997"/>
          </a:xfrm>
          <a:prstGeom prst="rect">
            <a:avLst/>
          </a:prstGeom>
          <a:noFill/>
        </p:spPr>
        <p:txBody>
          <a:bodyPr wrap="none" rtlCol="0">
            <a:spAutoFit/>
          </a:bodyPr>
          <a:lstStyle/>
          <a:p>
            <a:pPr algn="ctr"/>
            <a:r>
              <a:rPr lang="en-US" sz="2400" dirty="0" smtClean="0">
                <a:solidFill>
                  <a:srgbClr val="54595F"/>
                </a:solidFill>
                <a:latin typeface="Arial" panose="020B0604020202020204" pitchFamily="34" charset="0"/>
                <a:cs typeface="Arial" panose="020B0604020202020204" pitchFamily="34" charset="0"/>
              </a:rPr>
              <a:t>Generating profitable customer growth in</a:t>
            </a:r>
          </a:p>
          <a:p>
            <a:pPr algn="ctr"/>
            <a:r>
              <a:rPr lang="en-US" sz="2400" dirty="0" smtClean="0">
                <a:solidFill>
                  <a:srgbClr val="54595F"/>
                </a:solidFill>
                <a:latin typeface="Arial" panose="020B0604020202020204" pitchFamily="34" charset="0"/>
                <a:cs typeface="Arial" panose="020B0604020202020204" pitchFamily="34" charset="0"/>
              </a:rPr>
              <a:t>competitive Western Canada market</a:t>
            </a:r>
          </a:p>
        </p:txBody>
      </p:sp>
      <p:sp>
        <p:nvSpPr>
          <p:cNvPr id="17"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6</a:t>
            </a:fld>
            <a:endParaRPr lang="en-CA" dirty="0"/>
          </a:p>
        </p:txBody>
      </p:sp>
    </p:spTree>
    <p:extLst>
      <p:ext uri="{BB962C8B-B14F-4D97-AF65-F5344CB8AC3E}">
        <p14:creationId xmlns:p14="http://schemas.microsoft.com/office/powerpoint/2010/main" val="287663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38379"/>
            <a:ext cx="9144000" cy="849086"/>
          </a:xfrm>
          <a:prstGeom prst="rect">
            <a:avLst/>
          </a:prstGeom>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20569" t="50000" r="54695" b="6111"/>
          <a:stretch/>
        </p:blipFill>
        <p:spPr>
          <a:xfrm>
            <a:off x="1918322" y="1590436"/>
            <a:ext cx="2261508" cy="2257404"/>
          </a:xfrm>
          <a:prstGeom prst="ellipse">
            <a:avLst/>
          </a:prstGeom>
        </p:spPr>
      </p:pic>
      <p:pic>
        <p:nvPicPr>
          <p:cNvPr id="33" name="Picture 32"/>
          <p:cNvPicPr>
            <a:picLocks noChangeAspect="1"/>
          </p:cNvPicPr>
          <p:nvPr/>
        </p:nvPicPr>
        <p:blipFill rotWithShape="1">
          <a:blip r:embed="rId4" cstate="print">
            <a:extLst>
              <a:ext uri="{28A0092B-C50C-407E-A947-70E740481C1C}">
                <a14:useLocalDpi xmlns:a14="http://schemas.microsoft.com/office/drawing/2010/main" val="0"/>
              </a:ext>
            </a:extLst>
          </a:blip>
          <a:srcRect l="70462" t="50011" r="4643" b="6100"/>
          <a:stretch/>
        </p:blipFill>
        <p:spPr>
          <a:xfrm>
            <a:off x="4940804" y="1590436"/>
            <a:ext cx="2276092" cy="2257405"/>
          </a:xfrm>
          <a:prstGeom prst="ellipse">
            <a:avLst/>
          </a:prstGeom>
        </p:spPr>
      </p:pic>
      <p:sp>
        <p:nvSpPr>
          <p:cNvPr id="4" name="TextBox 3"/>
          <p:cNvSpPr txBox="1"/>
          <p:nvPr/>
        </p:nvSpPr>
        <p:spPr>
          <a:xfrm>
            <a:off x="323528" y="339503"/>
            <a:ext cx="7920880" cy="646331"/>
          </a:xfrm>
          <a:prstGeom prst="rect">
            <a:avLst/>
          </a:prstGeom>
          <a:noFill/>
        </p:spPr>
        <p:txBody>
          <a:bodyPr wrap="square" rtlCol="0">
            <a:spAutoFit/>
          </a:bodyPr>
          <a:lstStyle/>
          <a:p>
            <a:r>
              <a:rPr lang="en-CA" sz="3600" dirty="0">
                <a:solidFill>
                  <a:srgbClr val="4B286D"/>
                </a:solidFill>
                <a:latin typeface="Arial" panose="020B0604020202020204" pitchFamily="34" charset="0"/>
                <a:cs typeface="Arial" panose="020B0604020202020204" pitchFamily="34" charset="0"/>
              </a:rPr>
              <a:t>Delivering on </a:t>
            </a:r>
            <a:r>
              <a:rPr lang="en-CA" sz="3600" dirty="0" smtClean="0">
                <a:solidFill>
                  <a:srgbClr val="4B286D"/>
                </a:solidFill>
                <a:latin typeface="Arial" panose="020B0604020202020204" pitchFamily="34" charset="0"/>
                <a:cs typeface="Arial" panose="020B0604020202020204" pitchFamily="34" charset="0"/>
              </a:rPr>
              <a:t>our multi-year </a:t>
            </a:r>
            <a:r>
              <a:rPr lang="en-CA" sz="3600" dirty="0">
                <a:solidFill>
                  <a:srgbClr val="4B286D"/>
                </a:solidFill>
                <a:latin typeface="Arial" panose="020B0604020202020204" pitchFamily="34" charset="0"/>
                <a:cs typeface="Arial" panose="020B0604020202020204" pitchFamily="34" charset="0"/>
              </a:rPr>
              <a:t>program</a:t>
            </a:r>
          </a:p>
        </p:txBody>
      </p:sp>
      <p:sp>
        <p:nvSpPr>
          <p:cNvPr id="28" name="Oval 27"/>
          <p:cNvSpPr/>
          <p:nvPr/>
        </p:nvSpPr>
        <p:spPr>
          <a:xfrm>
            <a:off x="1918322" y="1590261"/>
            <a:ext cx="2261508" cy="2259550"/>
          </a:xfrm>
          <a:prstGeom prst="ellipse">
            <a:avLst/>
          </a:prstGeom>
          <a:solidFill>
            <a:srgbClr val="4B286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5" name="Oval 14"/>
          <p:cNvSpPr/>
          <p:nvPr/>
        </p:nvSpPr>
        <p:spPr>
          <a:xfrm>
            <a:off x="4940804" y="1590641"/>
            <a:ext cx="2276091" cy="2257200"/>
          </a:xfrm>
          <a:prstGeom prst="ellipse">
            <a:avLst/>
          </a:prstGeom>
          <a:solidFill>
            <a:srgbClr val="4B286D">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sp>
        <p:nvSpPr>
          <p:cNvPr id="17" name="TextBox 16"/>
          <p:cNvSpPr txBox="1"/>
          <p:nvPr/>
        </p:nvSpPr>
        <p:spPr>
          <a:xfrm>
            <a:off x="849675" y="4136763"/>
            <a:ext cx="7444667" cy="461665"/>
          </a:xfrm>
          <a:prstGeom prst="rect">
            <a:avLst/>
          </a:prstGeom>
          <a:noFill/>
        </p:spPr>
        <p:txBody>
          <a:bodyPr wrap="none" rtlCol="0">
            <a:spAutoFit/>
          </a:bodyPr>
          <a:lstStyle/>
          <a:p>
            <a:pPr algn="ctr"/>
            <a:r>
              <a:rPr lang="en-CA" sz="2400" dirty="0" smtClean="0">
                <a:solidFill>
                  <a:srgbClr val="54595F"/>
                </a:solidFill>
                <a:latin typeface="Arial" panose="020B0604020202020204" pitchFamily="34" charset="0"/>
                <a:cs typeface="Arial" panose="020B0604020202020204" pitchFamily="34" charset="0"/>
              </a:rPr>
              <a:t>Returning </a:t>
            </a:r>
            <a:r>
              <a:rPr lang="en-CA" sz="2400" dirty="0">
                <a:solidFill>
                  <a:srgbClr val="54595F"/>
                </a:solidFill>
                <a:latin typeface="Arial" panose="020B0604020202020204" pitchFamily="34" charset="0"/>
                <a:cs typeface="Arial" panose="020B0604020202020204" pitchFamily="34" charset="0"/>
              </a:rPr>
              <a:t>significant capital </a:t>
            </a:r>
            <a:r>
              <a:rPr lang="en-CA" sz="2400" dirty="0" smtClean="0">
                <a:solidFill>
                  <a:srgbClr val="54595F"/>
                </a:solidFill>
                <a:latin typeface="Arial" panose="020B0604020202020204" pitchFamily="34" charset="0"/>
                <a:cs typeface="Arial" panose="020B0604020202020204" pitchFamily="34" charset="0"/>
              </a:rPr>
              <a:t>to investors since 2004</a:t>
            </a:r>
            <a:endParaRPr lang="en-CA" sz="2400" dirty="0">
              <a:solidFill>
                <a:srgbClr val="54595F"/>
              </a:solidFill>
              <a:latin typeface="Arial" panose="020B0604020202020204" pitchFamily="34" charset="0"/>
              <a:cs typeface="Arial" panose="020B0604020202020204" pitchFamily="34" charset="0"/>
            </a:endParaRPr>
          </a:p>
        </p:txBody>
      </p:sp>
      <p:sp>
        <p:nvSpPr>
          <p:cNvPr id="22" name="TextBox 21"/>
          <p:cNvSpPr txBox="1"/>
          <p:nvPr/>
        </p:nvSpPr>
        <p:spPr>
          <a:xfrm>
            <a:off x="2422629" y="2044747"/>
            <a:ext cx="1019831" cy="584775"/>
          </a:xfrm>
          <a:prstGeom prst="rect">
            <a:avLst/>
          </a:prstGeom>
          <a:noFill/>
        </p:spPr>
        <p:txBody>
          <a:bodyPr wrap="none" rtlCol="0">
            <a:spAutoFit/>
          </a:bodyPr>
          <a:lstStyle/>
          <a:p>
            <a:pPr algn="ctr"/>
            <a:r>
              <a:rPr lang="en-US" sz="3200" spc="300" dirty="0" smtClean="0">
                <a:solidFill>
                  <a:schemeClr val="bg1"/>
                </a:solidFill>
                <a:latin typeface="Arial" panose="020B0604020202020204" pitchFamily="34" charset="0"/>
                <a:cs typeface="Arial" panose="020B0604020202020204" pitchFamily="34" charset="0"/>
              </a:rPr>
              <a:t>$</a:t>
            </a:r>
            <a:r>
              <a:rPr lang="en-US" sz="3200" dirty="0" smtClean="0">
                <a:solidFill>
                  <a:schemeClr val="bg1"/>
                </a:solidFill>
                <a:latin typeface="Arial" panose="020B0604020202020204" pitchFamily="34" charset="0"/>
                <a:cs typeface="Arial" panose="020B0604020202020204" pitchFamily="34" charset="0"/>
              </a:rPr>
              <a:t>9.6</a:t>
            </a:r>
            <a:endParaRPr lang="en-CA" sz="32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2377337" y="2463035"/>
            <a:ext cx="1233030" cy="584775"/>
          </a:xfrm>
          <a:prstGeom prst="rect">
            <a:avLst/>
          </a:prstGeom>
          <a:noFill/>
        </p:spPr>
        <p:txBody>
          <a:bodyPr wrap="none" rtlCol="0">
            <a:spAutoFit/>
          </a:bodyPr>
          <a:lstStyle/>
          <a:p>
            <a:r>
              <a:rPr lang="en-CA" sz="3200" dirty="0" smtClean="0">
                <a:solidFill>
                  <a:schemeClr val="bg1"/>
                </a:solidFill>
                <a:latin typeface="Arial" panose="020B0604020202020204" pitchFamily="34" charset="0"/>
                <a:cs typeface="Arial" panose="020B0604020202020204" pitchFamily="34" charset="0"/>
              </a:rPr>
              <a:t>billion</a:t>
            </a:r>
            <a:endParaRPr lang="en-CA" sz="32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2421423" y="2932931"/>
            <a:ext cx="1269899" cy="400110"/>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dividends</a:t>
            </a:r>
            <a:endParaRPr lang="en-CA" sz="2000"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5382706" y="2044747"/>
            <a:ext cx="1324402" cy="584775"/>
          </a:xfrm>
          <a:prstGeom prst="rect">
            <a:avLst/>
          </a:prstGeom>
          <a:noFill/>
        </p:spPr>
        <p:txBody>
          <a:bodyPr wrap="none" rtlCol="0">
            <a:spAutoFit/>
          </a:bodyPr>
          <a:lstStyle/>
          <a:p>
            <a:pPr algn="ctr"/>
            <a:r>
              <a:rPr lang="en-US" sz="3200" spc="300" dirty="0" smtClean="0">
                <a:solidFill>
                  <a:schemeClr val="bg1"/>
                </a:solidFill>
                <a:latin typeface="Arial" panose="020B0604020202020204" pitchFamily="34" charset="0"/>
                <a:cs typeface="Arial" panose="020B0604020202020204" pitchFamily="34" charset="0"/>
              </a:rPr>
              <a:t>$14</a:t>
            </a:r>
            <a:r>
              <a:rPr lang="en-US" sz="3200" dirty="0" smtClean="0">
                <a:solidFill>
                  <a:schemeClr val="bg1"/>
                </a:solidFill>
                <a:latin typeface="Arial" panose="020B0604020202020204" pitchFamily="34" charset="0"/>
                <a:cs typeface="Arial" panose="020B0604020202020204" pitchFamily="34" charset="0"/>
              </a:rPr>
              <a:t>.8</a:t>
            </a:r>
            <a:endParaRPr lang="en-CA" sz="3200"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5466491" y="2463035"/>
            <a:ext cx="1233030" cy="584775"/>
          </a:xfrm>
          <a:prstGeom prst="rect">
            <a:avLst/>
          </a:prstGeom>
          <a:noFill/>
        </p:spPr>
        <p:txBody>
          <a:bodyPr wrap="none" rtlCol="0">
            <a:spAutoFit/>
          </a:bodyPr>
          <a:lstStyle/>
          <a:p>
            <a:r>
              <a:rPr lang="en-CA" sz="3200" dirty="0" smtClean="0">
                <a:solidFill>
                  <a:schemeClr val="bg1"/>
                </a:solidFill>
                <a:latin typeface="Arial" panose="020B0604020202020204" pitchFamily="34" charset="0"/>
                <a:cs typeface="Arial" panose="020B0604020202020204" pitchFamily="34" charset="0"/>
              </a:rPr>
              <a:t>billion</a:t>
            </a:r>
            <a:endParaRPr lang="en-CA" sz="3200" dirty="0">
              <a:solidFill>
                <a:schemeClr val="bg1"/>
              </a:solidFill>
              <a:latin typeface="Arial" panose="020B0604020202020204" pitchFamily="34" charset="0"/>
              <a:cs typeface="Arial" panose="020B0604020202020204" pitchFamily="34" charset="0"/>
            </a:endParaRPr>
          </a:p>
        </p:txBody>
      </p:sp>
      <p:sp>
        <p:nvSpPr>
          <p:cNvPr id="32" name="TextBox 31"/>
          <p:cNvSpPr txBox="1"/>
          <p:nvPr/>
        </p:nvSpPr>
        <p:spPr>
          <a:xfrm>
            <a:off x="5338110" y="2932931"/>
            <a:ext cx="1481496" cy="400110"/>
          </a:xfrm>
          <a:prstGeom prst="rect">
            <a:avLst/>
          </a:prstGeom>
          <a:noFill/>
        </p:spPr>
        <p:txBody>
          <a:bodyPr wrap="none" rtlCol="0">
            <a:spAutoFit/>
          </a:bodyPr>
          <a:lstStyle/>
          <a:p>
            <a:pPr algn="ctr"/>
            <a:r>
              <a:rPr lang="en-US" sz="2000" dirty="0">
                <a:solidFill>
                  <a:schemeClr val="bg1"/>
                </a:solidFill>
                <a:latin typeface="Arial" panose="020B0604020202020204" pitchFamily="34" charset="0"/>
                <a:cs typeface="Arial" panose="020B0604020202020204" pitchFamily="34" charset="0"/>
              </a:rPr>
              <a:t>t</a:t>
            </a:r>
            <a:r>
              <a:rPr lang="en-US" sz="2000" dirty="0" smtClean="0">
                <a:solidFill>
                  <a:schemeClr val="bg1"/>
                </a:solidFill>
                <a:latin typeface="Arial" panose="020B0604020202020204" pitchFamily="34" charset="0"/>
                <a:cs typeface="Arial" panose="020B0604020202020204" pitchFamily="34" charset="0"/>
              </a:rPr>
              <a:t>otal capital</a:t>
            </a:r>
            <a:endParaRPr lang="en-CA" sz="2000" dirty="0">
              <a:solidFill>
                <a:schemeClr val="bg1"/>
              </a:solidFill>
              <a:latin typeface="Arial" panose="020B0604020202020204" pitchFamily="34" charset="0"/>
              <a:cs typeface="Arial" panose="020B0604020202020204" pitchFamily="34" charset="0"/>
            </a:endParaRPr>
          </a:p>
        </p:txBody>
      </p:sp>
      <p:sp>
        <p:nvSpPr>
          <p:cNvPr id="16"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7</a:t>
            </a:fld>
            <a:endParaRPr lang="en-CA" dirty="0"/>
          </a:p>
        </p:txBody>
      </p:sp>
    </p:spTree>
    <p:extLst>
      <p:ext uri="{BB962C8B-B14F-4D97-AF65-F5344CB8AC3E}">
        <p14:creationId xmlns:p14="http://schemas.microsoft.com/office/powerpoint/2010/main" val="3393779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75556" y="1468682"/>
            <a:ext cx="6048672" cy="1200329"/>
          </a:xfrm>
          <a:prstGeom prst="rect">
            <a:avLst/>
          </a:prstGeom>
          <a:noFill/>
        </p:spPr>
        <p:txBody>
          <a:bodyPr wrap="square" rtlCol="0">
            <a:spAutoFit/>
          </a:bodyPr>
          <a:lstStyle/>
          <a:p>
            <a:r>
              <a:rPr lang="en-CA" sz="3600" dirty="0" smtClean="0">
                <a:solidFill>
                  <a:srgbClr val="4B286D"/>
                </a:solidFill>
                <a:latin typeface="Arial" panose="020B0604020202020204" pitchFamily="34" charset="0"/>
                <a:cs typeface="Arial" panose="020B0604020202020204" pitchFamily="34" charset="0"/>
              </a:rPr>
              <a:t>Third quarter 2017</a:t>
            </a:r>
          </a:p>
          <a:p>
            <a:r>
              <a:rPr lang="en-CA" sz="3600" dirty="0" smtClean="0">
                <a:solidFill>
                  <a:srgbClr val="4B286D"/>
                </a:solidFill>
                <a:latin typeface="Arial" panose="020B0604020202020204" pitchFamily="34" charset="0"/>
                <a:cs typeface="Arial" panose="020B0604020202020204" pitchFamily="34" charset="0"/>
              </a:rPr>
              <a:t>financial results</a:t>
            </a:r>
            <a:endParaRPr lang="en-CA" sz="3600" dirty="0">
              <a:solidFill>
                <a:srgbClr val="4B286D"/>
              </a:solidFill>
              <a:latin typeface="Arial" panose="020B0604020202020204" pitchFamily="34" charset="0"/>
              <a:cs typeface="Arial" panose="020B0604020202020204" pitchFamily="34" charset="0"/>
            </a:endParaRPr>
          </a:p>
        </p:txBody>
      </p:sp>
      <p:sp>
        <p:nvSpPr>
          <p:cNvPr id="4"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8</a:t>
            </a:fld>
            <a:endParaRPr lang="en-CA"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1818"/>
          <a:stretch/>
        </p:blipFill>
        <p:spPr>
          <a:xfrm>
            <a:off x="5226783" y="0"/>
            <a:ext cx="3917219" cy="5143500"/>
          </a:xfrm>
          <a:prstGeom prst="rect">
            <a:avLst/>
          </a:prstGeom>
        </p:spPr>
      </p:pic>
    </p:spTree>
    <p:extLst>
      <p:ext uri="{BB962C8B-B14F-4D97-AF65-F5344CB8AC3E}">
        <p14:creationId xmlns:p14="http://schemas.microsoft.com/office/powerpoint/2010/main" val="3613316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9" y="339503"/>
            <a:ext cx="8244915" cy="646331"/>
          </a:xfrm>
          <a:prstGeom prst="rect">
            <a:avLst/>
          </a:prstGeom>
          <a:noFill/>
        </p:spPr>
        <p:txBody>
          <a:bodyPr wrap="square" rtlCol="0">
            <a:spAutoFit/>
          </a:bodyPr>
          <a:lstStyle/>
          <a:p>
            <a:r>
              <a:rPr lang="en-CA" sz="3600" dirty="0" smtClean="0">
                <a:solidFill>
                  <a:srgbClr val="4B286D"/>
                </a:solidFill>
                <a:latin typeface="Arial" panose="020B0604020202020204" pitchFamily="34" charset="0"/>
                <a:cs typeface="Arial" panose="020B0604020202020204" pitchFamily="34" charset="0"/>
              </a:rPr>
              <a:t>Third quarter 2017 wireless results</a:t>
            </a:r>
            <a:endParaRPr lang="en-CA" sz="3600" dirty="0">
              <a:solidFill>
                <a:srgbClr val="4B286D"/>
              </a:solidFill>
              <a:latin typeface="Arial" panose="020B0604020202020204" pitchFamily="34" charset="0"/>
              <a:cs typeface="Arial" panose="020B0604020202020204" pitchFamily="34" charset="0"/>
            </a:endParaRPr>
          </a:p>
        </p:txBody>
      </p:sp>
      <p:grpSp>
        <p:nvGrpSpPr>
          <p:cNvPr id="3" name="Group 2"/>
          <p:cNvGrpSpPr>
            <a:grpSpLocks noChangeAspect="1"/>
          </p:cNvGrpSpPr>
          <p:nvPr/>
        </p:nvGrpSpPr>
        <p:grpSpPr>
          <a:xfrm>
            <a:off x="1926494" y="1561727"/>
            <a:ext cx="2301369" cy="2304000"/>
            <a:chOff x="1926494" y="1561728"/>
            <a:chExt cx="2268000" cy="2270593"/>
          </a:xfrm>
        </p:grpSpPr>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val="0"/>
                </a:ext>
              </a:extLst>
            </a:blip>
            <a:srcRect l="15569" t="37400" r="55089" b="18717"/>
            <a:stretch/>
          </p:blipFill>
          <p:spPr>
            <a:xfrm>
              <a:off x="1926494" y="1561728"/>
              <a:ext cx="2268000" cy="2270593"/>
            </a:xfrm>
            <a:prstGeom prst="ellipse">
              <a:avLst/>
            </a:prstGeom>
          </p:spPr>
        </p:pic>
        <p:sp>
          <p:nvSpPr>
            <p:cNvPr id="28" name="Oval 27"/>
            <p:cNvSpPr/>
            <p:nvPr/>
          </p:nvSpPr>
          <p:spPr>
            <a:xfrm>
              <a:off x="1926494" y="1564321"/>
              <a:ext cx="2268000" cy="2268000"/>
            </a:xfrm>
            <a:prstGeom prst="ellipse">
              <a:avLst/>
            </a:prstGeom>
            <a:solidFill>
              <a:srgbClr val="4B286D">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grpSp>
        <p:nvGrpSpPr>
          <p:cNvPr id="5" name="Group 4"/>
          <p:cNvGrpSpPr/>
          <p:nvPr/>
        </p:nvGrpSpPr>
        <p:grpSpPr>
          <a:xfrm>
            <a:off x="4945181" y="1545246"/>
            <a:ext cx="2304000" cy="2304000"/>
            <a:chOff x="4945181" y="1545246"/>
            <a:chExt cx="2272402" cy="2268000"/>
          </a:xfrm>
        </p:grpSpPr>
        <p:pic>
          <p:nvPicPr>
            <p:cNvPr id="2" name="Picture 1"/>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2000"/>
                      </a14:imgEffect>
                    </a14:imgLayer>
                  </a14:imgProps>
                </a:ext>
                <a:ext uri="{28A0092B-C50C-407E-A947-70E740481C1C}">
                  <a14:useLocalDpi xmlns:a14="http://schemas.microsoft.com/office/drawing/2010/main" val="0"/>
                </a:ext>
              </a:extLst>
            </a:blip>
            <a:srcRect l="54914" t="37400" r="15463" b="18670"/>
            <a:stretch/>
          </p:blipFill>
          <p:spPr>
            <a:xfrm>
              <a:off x="4949583" y="1561729"/>
              <a:ext cx="2268000" cy="2251517"/>
            </a:xfrm>
            <a:prstGeom prst="ellipse">
              <a:avLst/>
            </a:prstGeom>
          </p:spPr>
        </p:pic>
        <p:sp>
          <p:nvSpPr>
            <p:cNvPr id="15" name="Oval 14"/>
            <p:cNvSpPr/>
            <p:nvPr/>
          </p:nvSpPr>
          <p:spPr>
            <a:xfrm>
              <a:off x="4945181" y="1545246"/>
              <a:ext cx="2268000" cy="2268000"/>
            </a:xfrm>
            <a:prstGeom prst="ellipse">
              <a:avLst/>
            </a:prstGeom>
            <a:solidFill>
              <a:srgbClr val="4B286D">
                <a:alpha val="2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latin typeface="Arial" panose="020B0604020202020204" pitchFamily="34" charset="0"/>
                <a:cs typeface="Arial" panose="020B0604020202020204" pitchFamily="34" charset="0"/>
              </a:endParaRPr>
            </a:p>
          </p:txBody>
        </p:sp>
      </p:grpSp>
      <p:sp>
        <p:nvSpPr>
          <p:cNvPr id="17" name="TextBox 16"/>
          <p:cNvSpPr txBox="1"/>
          <p:nvPr/>
        </p:nvSpPr>
        <p:spPr>
          <a:xfrm>
            <a:off x="552003" y="4046005"/>
            <a:ext cx="8040021" cy="830997"/>
          </a:xfrm>
          <a:prstGeom prst="rect">
            <a:avLst/>
          </a:prstGeom>
          <a:noFill/>
        </p:spPr>
        <p:txBody>
          <a:bodyPr wrap="square" rtlCol="0">
            <a:spAutoFit/>
          </a:bodyPr>
          <a:lstStyle/>
          <a:p>
            <a:pPr algn="ctr"/>
            <a:r>
              <a:rPr lang="en-CA" sz="2400" dirty="0" smtClean="0">
                <a:solidFill>
                  <a:srgbClr val="54595F"/>
                </a:solidFill>
                <a:latin typeface="Arial" panose="020B0604020202020204" pitchFamily="34" charset="0"/>
                <a:cs typeface="Arial" panose="020B0604020202020204" pitchFamily="34" charset="0"/>
              </a:rPr>
              <a:t>Network revenue and EBITDA growth driven by data and continued postpaid sub growth</a:t>
            </a:r>
            <a:endParaRPr lang="en-CA" sz="2400" dirty="0">
              <a:solidFill>
                <a:srgbClr val="54595F"/>
              </a:solidFill>
              <a:latin typeface="Arial" panose="020B0604020202020204" pitchFamily="34" charset="0"/>
              <a:cs typeface="Arial" panose="020B0604020202020204" pitchFamily="34" charset="0"/>
            </a:endParaRPr>
          </a:p>
        </p:txBody>
      </p:sp>
      <p:sp>
        <p:nvSpPr>
          <p:cNvPr id="16" name="TextBox 15"/>
          <p:cNvSpPr txBox="1"/>
          <p:nvPr/>
        </p:nvSpPr>
        <p:spPr>
          <a:xfrm>
            <a:off x="2195736" y="2085604"/>
            <a:ext cx="1698034" cy="615553"/>
          </a:xfrm>
          <a:prstGeom prst="rect">
            <a:avLst/>
          </a:prstGeom>
          <a:noFill/>
        </p:spPr>
        <p:txBody>
          <a:bodyPr wrap="square" rtlCol="0">
            <a:spAutoFit/>
          </a:bodyPr>
          <a:lstStyle/>
          <a:p>
            <a:pPr algn="ctr"/>
            <a:r>
              <a:rPr lang="en-US" sz="3400" dirty="0" smtClean="0">
                <a:solidFill>
                  <a:schemeClr val="bg1"/>
                </a:solidFill>
                <a:latin typeface="Arial" panose="020B0604020202020204" pitchFamily="34" charset="0"/>
                <a:cs typeface="Arial" panose="020B0604020202020204" pitchFamily="34" charset="0"/>
              </a:rPr>
              <a:t>+6.8%</a:t>
            </a:r>
            <a:endParaRPr lang="en-CA" sz="3400" dirty="0">
              <a:solidFill>
                <a:schemeClr val="bg1"/>
              </a:solidFill>
              <a:latin typeface="Arial" panose="020B0604020202020204" pitchFamily="34" charset="0"/>
              <a:cs typeface="Arial" panose="020B0604020202020204" pitchFamily="34" charset="0"/>
            </a:endParaRPr>
          </a:p>
        </p:txBody>
      </p:sp>
      <p:sp>
        <p:nvSpPr>
          <p:cNvPr id="22" name="TextBox 21"/>
          <p:cNvSpPr txBox="1"/>
          <p:nvPr/>
        </p:nvSpPr>
        <p:spPr>
          <a:xfrm>
            <a:off x="1851587" y="2516295"/>
            <a:ext cx="2462534" cy="461665"/>
          </a:xfrm>
          <a:prstGeom prst="rect">
            <a:avLst/>
          </a:prstGeom>
          <a:noFill/>
        </p:spPr>
        <p:txBody>
          <a:bodyPr wrap="none" rtlCol="0">
            <a:spAutoFit/>
          </a:bodyPr>
          <a:lstStyle/>
          <a:p>
            <a:pPr algn="ctr"/>
            <a:r>
              <a:rPr lang="en-US" sz="2400" dirty="0">
                <a:solidFill>
                  <a:schemeClr val="bg1"/>
                </a:solidFill>
                <a:latin typeface="Arial" panose="020B0604020202020204" pitchFamily="34" charset="0"/>
                <a:cs typeface="Arial" panose="020B0604020202020204" pitchFamily="34" charset="0"/>
              </a:rPr>
              <a:t>n</a:t>
            </a:r>
            <a:r>
              <a:rPr lang="en-US" sz="2400" dirty="0" smtClean="0">
                <a:solidFill>
                  <a:schemeClr val="bg1"/>
                </a:solidFill>
                <a:latin typeface="Arial" panose="020B0604020202020204" pitchFamily="34" charset="0"/>
                <a:cs typeface="Arial" panose="020B0604020202020204" pitchFamily="34" charset="0"/>
              </a:rPr>
              <a:t>etwork revenue</a:t>
            </a:r>
            <a:endParaRPr lang="en-CA" sz="2400" dirty="0">
              <a:solidFill>
                <a:schemeClr val="bg1"/>
              </a:solidFill>
              <a:latin typeface="Arial" panose="020B0604020202020204" pitchFamily="34" charset="0"/>
              <a:cs typeface="Arial" panose="020B0604020202020204" pitchFamily="34" charset="0"/>
            </a:endParaRPr>
          </a:p>
        </p:txBody>
      </p:sp>
      <p:cxnSp>
        <p:nvCxnSpPr>
          <p:cNvPr id="23" name="Straight Connector 22"/>
          <p:cNvCxnSpPr/>
          <p:nvPr/>
        </p:nvCxnSpPr>
        <p:spPr>
          <a:xfrm>
            <a:off x="2468689" y="3061288"/>
            <a:ext cx="11521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160538" y="3133296"/>
            <a:ext cx="1768433" cy="400110"/>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$1,794 million</a:t>
            </a:r>
            <a:endParaRPr lang="en-CA" sz="2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5234211" y="2085604"/>
            <a:ext cx="1698034" cy="615553"/>
          </a:xfrm>
          <a:prstGeom prst="rect">
            <a:avLst/>
          </a:prstGeom>
          <a:noFill/>
        </p:spPr>
        <p:txBody>
          <a:bodyPr wrap="square" rtlCol="0">
            <a:spAutoFit/>
          </a:bodyPr>
          <a:lstStyle/>
          <a:p>
            <a:pPr algn="ctr"/>
            <a:r>
              <a:rPr lang="en-US" sz="3400" dirty="0" smtClean="0">
                <a:solidFill>
                  <a:schemeClr val="bg1"/>
                </a:solidFill>
                <a:latin typeface="Arial" panose="020B0604020202020204" pitchFamily="34" charset="0"/>
                <a:cs typeface="Arial" panose="020B0604020202020204" pitchFamily="34" charset="0"/>
              </a:rPr>
              <a:t>+5.1%</a:t>
            </a:r>
            <a:endParaRPr lang="en-CA" sz="3400" dirty="0">
              <a:solidFill>
                <a:schemeClr val="bg1"/>
              </a:solidFill>
              <a:latin typeface="Arial" panose="020B0604020202020204" pitchFamily="34" charset="0"/>
              <a:cs typeface="Arial" panose="020B0604020202020204" pitchFamily="34" charset="0"/>
            </a:endParaRPr>
          </a:p>
        </p:txBody>
      </p:sp>
      <p:sp>
        <p:nvSpPr>
          <p:cNvPr id="26" name="TextBox 25"/>
          <p:cNvSpPr txBox="1"/>
          <p:nvPr/>
        </p:nvSpPr>
        <p:spPr>
          <a:xfrm>
            <a:off x="4879830" y="2525820"/>
            <a:ext cx="2444901" cy="446276"/>
          </a:xfrm>
          <a:prstGeom prst="rect">
            <a:avLst/>
          </a:prstGeom>
          <a:noFill/>
        </p:spPr>
        <p:txBody>
          <a:bodyPr wrap="none" rtlCol="0">
            <a:spAutoFit/>
          </a:bodyPr>
          <a:lstStyle/>
          <a:p>
            <a:pPr algn="ctr"/>
            <a:r>
              <a:rPr lang="en-US" sz="2300" dirty="0">
                <a:solidFill>
                  <a:schemeClr val="bg1"/>
                </a:solidFill>
                <a:latin typeface="Arial" panose="020B0604020202020204" pitchFamily="34" charset="0"/>
                <a:cs typeface="Arial" panose="020B0604020202020204" pitchFamily="34" charset="0"/>
              </a:rPr>
              <a:t>a</a:t>
            </a:r>
            <a:r>
              <a:rPr lang="en-US" sz="2300" dirty="0" smtClean="0">
                <a:solidFill>
                  <a:schemeClr val="bg1"/>
                </a:solidFill>
                <a:latin typeface="Arial" panose="020B0604020202020204" pitchFamily="34" charset="0"/>
                <a:cs typeface="Arial" panose="020B0604020202020204" pitchFamily="34" charset="0"/>
              </a:rPr>
              <a:t>djusted EBITDA</a:t>
            </a:r>
            <a:endParaRPr lang="en-CA" sz="2300" dirty="0">
              <a:solidFill>
                <a:schemeClr val="bg1"/>
              </a:solidFill>
              <a:latin typeface="Arial" panose="020B0604020202020204" pitchFamily="34" charset="0"/>
              <a:cs typeface="Arial" panose="020B0604020202020204" pitchFamily="34" charset="0"/>
            </a:endParaRPr>
          </a:p>
        </p:txBody>
      </p:sp>
      <p:cxnSp>
        <p:nvCxnSpPr>
          <p:cNvPr id="27" name="Straight Connector 26"/>
          <p:cNvCxnSpPr/>
          <p:nvPr/>
        </p:nvCxnSpPr>
        <p:spPr>
          <a:xfrm>
            <a:off x="5507164" y="3061288"/>
            <a:ext cx="11521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05611" y="3133296"/>
            <a:ext cx="1555234" cy="400110"/>
          </a:xfrm>
          <a:prstGeom prst="rect">
            <a:avLst/>
          </a:prstGeom>
          <a:noFill/>
        </p:spPr>
        <p:txBody>
          <a:bodyPr wrap="none" rtlCol="0">
            <a:spAutoFit/>
          </a:bodyPr>
          <a:lstStyle/>
          <a:p>
            <a:pPr algn="ctr"/>
            <a:r>
              <a:rPr lang="en-US" sz="2000" dirty="0" smtClean="0">
                <a:solidFill>
                  <a:schemeClr val="bg1"/>
                </a:solidFill>
                <a:latin typeface="Arial" panose="020B0604020202020204" pitchFamily="34" charset="0"/>
                <a:cs typeface="Arial" panose="020B0604020202020204" pitchFamily="34" charset="0"/>
              </a:rPr>
              <a:t>$812 </a:t>
            </a:r>
            <a:r>
              <a:rPr lang="en-US" sz="2000" dirty="0">
                <a:solidFill>
                  <a:schemeClr val="bg1"/>
                </a:solidFill>
                <a:latin typeface="Arial" panose="020B0604020202020204" pitchFamily="34" charset="0"/>
                <a:cs typeface="Arial" panose="020B0604020202020204" pitchFamily="34" charset="0"/>
              </a:rPr>
              <a:t>m</a:t>
            </a:r>
            <a:r>
              <a:rPr lang="en-US" sz="2000" dirty="0" smtClean="0">
                <a:solidFill>
                  <a:schemeClr val="bg1"/>
                </a:solidFill>
                <a:latin typeface="Arial" panose="020B0604020202020204" pitchFamily="34" charset="0"/>
                <a:cs typeface="Arial" panose="020B0604020202020204" pitchFamily="34" charset="0"/>
              </a:rPr>
              <a:t>illion</a:t>
            </a:r>
            <a:endParaRPr lang="en-CA" sz="2000" dirty="0">
              <a:solidFill>
                <a:schemeClr val="bg1"/>
              </a:solidFill>
              <a:latin typeface="Arial" panose="020B0604020202020204" pitchFamily="34" charset="0"/>
              <a:cs typeface="Arial" panose="020B0604020202020204" pitchFamily="34" charset="0"/>
            </a:endParaRPr>
          </a:p>
        </p:txBody>
      </p:sp>
      <p:sp>
        <p:nvSpPr>
          <p:cNvPr id="18" name="Slide Number Placeholder 5"/>
          <p:cNvSpPr>
            <a:spLocks noGrp="1"/>
          </p:cNvSpPr>
          <p:nvPr>
            <p:ph type="sldNum" sz="quarter" idx="4294967295"/>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C0C21-518B-4DA0-A76A-8F38F00E663A}" type="slidenum">
              <a:rPr lang="en-CA" smtClean="0"/>
              <a:t>9</a:t>
            </a:fld>
            <a:endParaRPr lang="en-CA" dirty="0"/>
          </a:p>
        </p:txBody>
      </p:sp>
    </p:spTree>
    <p:extLst>
      <p:ext uri="{BB962C8B-B14F-4D97-AF65-F5344CB8AC3E}">
        <p14:creationId xmlns:p14="http://schemas.microsoft.com/office/powerpoint/2010/main" val="2860449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17097</TotalTime>
  <Words>887</Words>
  <Application>Microsoft Office PowerPoint</Application>
  <PresentationFormat>On-screen Show (16:9)</PresentationFormat>
  <Paragraphs>160</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TELUS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Rosa Sacco;Steven Moran;TELUS Studios</dc:creator>
  <cp:lastModifiedBy>Ian McMillan</cp:lastModifiedBy>
  <cp:revision>531</cp:revision>
  <cp:lastPrinted>2017-11-09T02:59:44Z</cp:lastPrinted>
  <dcterms:created xsi:type="dcterms:W3CDTF">2017-03-02T02:12:09Z</dcterms:created>
  <dcterms:modified xsi:type="dcterms:W3CDTF">2017-11-09T03:11:04Z</dcterms:modified>
</cp:coreProperties>
</file>