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709" r:id="rId3"/>
    <p:sldMasterId id="2147483721" r:id="rId4"/>
    <p:sldMasterId id="2147483733" r:id="rId5"/>
    <p:sldMasterId id="2147483772" r:id="rId6"/>
    <p:sldMasterId id="2147483785" r:id="rId7"/>
    <p:sldMasterId id="2147483798" r:id="rId8"/>
  </p:sldMasterIdLst>
  <p:notesMasterIdLst>
    <p:notesMasterId r:id="rId29"/>
  </p:notesMasterIdLst>
  <p:handoutMasterIdLst>
    <p:handoutMasterId r:id="rId30"/>
  </p:handoutMasterIdLst>
  <p:sldIdLst>
    <p:sldId id="257" r:id="rId9"/>
    <p:sldId id="283" r:id="rId10"/>
    <p:sldId id="275" r:id="rId11"/>
    <p:sldId id="300" r:id="rId12"/>
    <p:sldId id="301" r:id="rId13"/>
    <p:sldId id="312" r:id="rId14"/>
    <p:sldId id="276" r:id="rId15"/>
    <p:sldId id="311" r:id="rId16"/>
    <p:sldId id="305" r:id="rId17"/>
    <p:sldId id="315" r:id="rId18"/>
    <p:sldId id="308" r:id="rId19"/>
    <p:sldId id="316" r:id="rId20"/>
    <p:sldId id="319" r:id="rId21"/>
    <p:sldId id="318" r:id="rId22"/>
    <p:sldId id="258" r:id="rId23"/>
    <p:sldId id="295" r:id="rId24"/>
    <p:sldId id="296" r:id="rId25"/>
    <p:sldId id="299" r:id="rId26"/>
    <p:sldId id="322" r:id="rId27"/>
    <p:sldId id="321" r:id="rId2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3840">
          <p15:clr>
            <a:srgbClr val="A4A3A4"/>
          </p15:clr>
        </p15:guide>
        <p15:guide id="3" pos="869" userDrawn="1">
          <p15:clr>
            <a:srgbClr val="A4A3A4"/>
          </p15:clr>
        </p15:guide>
        <p15:guide id="4" orient="horz" pos="618" userDrawn="1">
          <p15:clr>
            <a:srgbClr val="A4A3A4"/>
          </p15:clr>
        </p15:guide>
        <p15:guide id="5" pos="6766" userDrawn="1">
          <p15:clr>
            <a:srgbClr val="A4A3A4"/>
          </p15:clr>
        </p15:guide>
        <p15:guide id="6" orient="horz" pos="1071" userDrawn="1">
          <p15:clr>
            <a:srgbClr val="A4A3A4"/>
          </p15:clr>
        </p15:guide>
        <p15:guide id="7" pos="529"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an McMillan" initials="IM" lastIdx="5" clrIdx="0">
    <p:extLst>
      <p:ext uri="{19B8F6BF-5375-455C-9EA6-DF929625EA0E}">
        <p15:presenceInfo xmlns:p15="http://schemas.microsoft.com/office/powerpoint/2012/main" userId="S-1-5-21-1119643175-775699462-1943422765-4580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95F"/>
    <a:srgbClr val="4B286D"/>
    <a:srgbClr val="66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17" autoAdjust="0"/>
    <p:restoredTop sz="97143" autoAdjust="0"/>
  </p:normalViewPr>
  <p:slideViewPr>
    <p:cSldViewPr snapToGrid="0">
      <p:cViewPr varScale="1">
        <p:scale>
          <a:sx n="84" d="100"/>
          <a:sy n="84" d="100"/>
        </p:scale>
        <p:origin x="102" y="498"/>
      </p:cViewPr>
      <p:guideLst>
        <p:guide orient="horz" pos="1049"/>
        <p:guide pos="3840"/>
        <p:guide pos="869"/>
        <p:guide orient="horz" pos="618"/>
        <p:guide pos="6766"/>
        <p:guide orient="horz" pos="1071"/>
        <p:guide pos="529"/>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5" d="100"/>
          <a:sy n="75" d="100"/>
        </p:scale>
        <p:origin x="2106" y="5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717" cy="48059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4142775" y="1"/>
            <a:ext cx="3170717" cy="480598"/>
          </a:xfrm>
          <a:prstGeom prst="rect">
            <a:avLst/>
          </a:prstGeom>
        </p:spPr>
        <p:txBody>
          <a:bodyPr vert="horz" lIns="91440" tIns="45720" rIns="91440" bIns="45720" rtlCol="0"/>
          <a:lstStyle>
            <a:lvl1pPr algn="r">
              <a:defRPr sz="1200"/>
            </a:lvl1pPr>
          </a:lstStyle>
          <a:p>
            <a:fld id="{A1F60A1F-C290-413F-9F04-737C763ABDD8}" type="datetimeFigureOut">
              <a:rPr lang="en-CA" smtClean="0"/>
              <a:t>2019-02-13</a:t>
            </a:fld>
            <a:endParaRPr lang="en-CA"/>
          </a:p>
        </p:txBody>
      </p:sp>
      <p:sp>
        <p:nvSpPr>
          <p:cNvPr id="4" name="Footer Placeholder 3"/>
          <p:cNvSpPr>
            <a:spLocks noGrp="1"/>
          </p:cNvSpPr>
          <p:nvPr>
            <p:ph type="ftr" sz="quarter" idx="2"/>
          </p:nvPr>
        </p:nvSpPr>
        <p:spPr>
          <a:xfrm>
            <a:off x="0" y="9119068"/>
            <a:ext cx="3170717" cy="48059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4142775" y="9119068"/>
            <a:ext cx="3170717" cy="480597"/>
          </a:xfrm>
          <a:prstGeom prst="rect">
            <a:avLst/>
          </a:prstGeom>
        </p:spPr>
        <p:txBody>
          <a:bodyPr vert="horz" lIns="91440" tIns="45720" rIns="91440" bIns="45720" rtlCol="0" anchor="b"/>
          <a:lstStyle>
            <a:lvl1pPr algn="r">
              <a:defRPr sz="1200"/>
            </a:lvl1pPr>
          </a:lstStyle>
          <a:p>
            <a:fld id="{A2261E43-31FE-4D9A-B793-73D45B482F04}" type="slidenum">
              <a:rPr lang="en-CA" smtClean="0"/>
              <a:t>‹#›</a:t>
            </a:fld>
            <a:endParaRPr lang="en-CA"/>
          </a:p>
        </p:txBody>
      </p:sp>
    </p:spTree>
    <p:extLst>
      <p:ext uri="{BB962C8B-B14F-4D97-AF65-F5344CB8AC3E}">
        <p14:creationId xmlns:p14="http://schemas.microsoft.com/office/powerpoint/2010/main" val="1185339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588" y="1"/>
            <a:ext cx="3169920" cy="481728"/>
          </a:xfrm>
          <a:prstGeom prst="rect">
            <a:avLst/>
          </a:prstGeom>
        </p:spPr>
        <p:txBody>
          <a:bodyPr vert="horz" lIns="91440" tIns="45720" rIns="91440" bIns="45720" rtlCol="0"/>
          <a:lstStyle>
            <a:lvl1pPr algn="r">
              <a:defRPr sz="1200"/>
            </a:lvl1pPr>
          </a:lstStyle>
          <a:p>
            <a:fld id="{0C44A3BF-1C42-490C-8E0B-59775958786B}" type="datetimeFigureOut">
              <a:rPr lang="en-US" smtClean="0"/>
              <a:t>13/02/2019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521" y="4620577"/>
            <a:ext cx="5852160" cy="378047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6"/>
            <a:ext cx="3169920" cy="48172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6"/>
            <a:ext cx="3169920" cy="481727"/>
          </a:xfrm>
          <a:prstGeom prst="rect">
            <a:avLst/>
          </a:prstGeom>
        </p:spPr>
        <p:txBody>
          <a:bodyPr vert="horz" lIns="91440" tIns="45720" rIns="91440" bIns="45720" rtlCol="0" anchor="b"/>
          <a:lstStyle>
            <a:lvl1pPr algn="r">
              <a:defRPr sz="1200"/>
            </a:lvl1pPr>
          </a:lstStyle>
          <a:p>
            <a:fld id="{A4C88BE8-4484-4796-8B41-23D2C171C373}" type="slidenum">
              <a:rPr lang="en-US" smtClean="0"/>
              <a:t>‹#›</a:t>
            </a:fld>
            <a:endParaRPr lang="en-US"/>
          </a:p>
        </p:txBody>
      </p:sp>
    </p:spTree>
    <p:extLst>
      <p:ext uri="{BB962C8B-B14F-4D97-AF65-F5344CB8AC3E}">
        <p14:creationId xmlns:p14="http://schemas.microsoft.com/office/powerpoint/2010/main" val="3656197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55A4AA-7D76-4289-924D-4AADD5F42BBD}" type="slidenum">
              <a:rPr lang="en-CA" smtClean="0"/>
              <a:t>1</a:t>
            </a:fld>
            <a:endParaRPr lang="en-CA"/>
          </a:p>
        </p:txBody>
      </p:sp>
    </p:spTree>
    <p:extLst>
      <p:ext uri="{BB962C8B-B14F-4D97-AF65-F5344CB8AC3E}">
        <p14:creationId xmlns:p14="http://schemas.microsoft.com/office/powerpoint/2010/main" val="377609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55A4AA-7D76-4289-924D-4AADD5F42BBD}" type="slidenum">
              <a:rPr lang="en-CA" smtClean="0">
                <a:solidFill>
                  <a:prstClr val="black"/>
                </a:solidFill>
              </a:rPr>
              <a:pPr/>
              <a:t>10</a:t>
            </a:fld>
            <a:endParaRPr lang="en-CA">
              <a:solidFill>
                <a:prstClr val="black"/>
              </a:solidFill>
            </a:endParaRPr>
          </a:p>
        </p:txBody>
      </p:sp>
    </p:spTree>
    <p:extLst>
      <p:ext uri="{BB962C8B-B14F-4D97-AF65-F5344CB8AC3E}">
        <p14:creationId xmlns:p14="http://schemas.microsoft.com/office/powerpoint/2010/main" val="3127387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55A4AA-7D76-4289-924D-4AADD5F42BBD}" type="slidenum">
              <a:rPr lang="en-CA" smtClean="0">
                <a:solidFill>
                  <a:prstClr val="black"/>
                </a:solidFill>
              </a:rPr>
              <a:pPr/>
              <a:t>11</a:t>
            </a:fld>
            <a:endParaRPr lang="en-CA">
              <a:solidFill>
                <a:prstClr val="black"/>
              </a:solidFill>
            </a:endParaRPr>
          </a:p>
        </p:txBody>
      </p:sp>
    </p:spTree>
    <p:extLst>
      <p:ext uri="{BB962C8B-B14F-4D97-AF65-F5344CB8AC3E}">
        <p14:creationId xmlns:p14="http://schemas.microsoft.com/office/powerpoint/2010/main" val="1109243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C88BE8-4484-4796-8B41-23D2C171C373}" type="slidenum">
              <a:rPr lang="en-US" smtClean="0"/>
              <a:t>12</a:t>
            </a:fld>
            <a:endParaRPr lang="en-US"/>
          </a:p>
        </p:txBody>
      </p:sp>
    </p:spTree>
    <p:extLst>
      <p:ext uri="{BB962C8B-B14F-4D97-AF65-F5344CB8AC3E}">
        <p14:creationId xmlns:p14="http://schemas.microsoft.com/office/powerpoint/2010/main" val="1635331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55A4AA-7D76-4289-924D-4AADD5F42BBD}" type="slidenum">
              <a:rPr lang="en-CA" smtClean="0">
                <a:solidFill>
                  <a:prstClr val="black"/>
                </a:solidFill>
              </a:rPr>
              <a:pPr/>
              <a:t>13</a:t>
            </a:fld>
            <a:endParaRPr lang="en-CA">
              <a:solidFill>
                <a:prstClr val="black"/>
              </a:solidFill>
            </a:endParaRPr>
          </a:p>
        </p:txBody>
      </p:sp>
    </p:spTree>
    <p:extLst>
      <p:ext uri="{BB962C8B-B14F-4D97-AF65-F5344CB8AC3E}">
        <p14:creationId xmlns:p14="http://schemas.microsoft.com/office/powerpoint/2010/main" val="1972930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C88BE8-4484-4796-8B41-23D2C171C373}" type="slidenum">
              <a:rPr lang="en-US" smtClean="0"/>
              <a:t>14</a:t>
            </a:fld>
            <a:endParaRPr lang="en-US"/>
          </a:p>
        </p:txBody>
      </p:sp>
    </p:spTree>
    <p:extLst>
      <p:ext uri="{BB962C8B-B14F-4D97-AF65-F5344CB8AC3E}">
        <p14:creationId xmlns:p14="http://schemas.microsoft.com/office/powerpoint/2010/main" val="3828938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5855A4AA-7D76-4289-924D-4AADD5F42BBD}" type="slidenum">
              <a:rPr lang="en-CA" smtClean="0"/>
              <a:t>15</a:t>
            </a:fld>
            <a:endParaRPr lang="en-CA"/>
          </a:p>
        </p:txBody>
      </p:sp>
    </p:spTree>
    <p:extLst>
      <p:ext uri="{BB962C8B-B14F-4D97-AF65-F5344CB8AC3E}">
        <p14:creationId xmlns:p14="http://schemas.microsoft.com/office/powerpoint/2010/main" val="3349243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Need to be updated</a:t>
            </a:r>
          </a:p>
          <a:p>
            <a:endParaRPr lang="en-CA" dirty="0"/>
          </a:p>
        </p:txBody>
      </p:sp>
      <p:sp>
        <p:nvSpPr>
          <p:cNvPr id="4" name="Slide Number Placeholder 3"/>
          <p:cNvSpPr>
            <a:spLocks noGrp="1"/>
          </p:cNvSpPr>
          <p:nvPr>
            <p:ph type="sldNum" sz="quarter" idx="10"/>
          </p:nvPr>
        </p:nvSpPr>
        <p:spPr/>
        <p:txBody>
          <a:bodyPr/>
          <a:lstStyle/>
          <a:p>
            <a:fld id="{004FF276-D07A-46D0-8236-115E70033268}" type="slidenum">
              <a:rPr lang="en-CA" smtClean="0">
                <a:solidFill>
                  <a:prstClr val="black"/>
                </a:solidFill>
              </a:rPr>
              <a:pPr/>
              <a:t>16</a:t>
            </a:fld>
            <a:endParaRPr lang="en-CA" dirty="0">
              <a:solidFill>
                <a:prstClr val="black"/>
              </a:solidFill>
            </a:endParaRPr>
          </a:p>
        </p:txBody>
      </p:sp>
    </p:spTree>
    <p:extLst>
      <p:ext uri="{BB962C8B-B14F-4D97-AF65-F5344CB8AC3E}">
        <p14:creationId xmlns:p14="http://schemas.microsoft.com/office/powerpoint/2010/main" val="3341118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Need to be updated</a:t>
            </a:r>
          </a:p>
          <a:p>
            <a:endParaRPr lang="en-CA" dirty="0"/>
          </a:p>
        </p:txBody>
      </p:sp>
      <p:sp>
        <p:nvSpPr>
          <p:cNvPr id="4" name="Slide Number Placeholder 3"/>
          <p:cNvSpPr>
            <a:spLocks noGrp="1"/>
          </p:cNvSpPr>
          <p:nvPr>
            <p:ph type="sldNum" sz="quarter" idx="10"/>
          </p:nvPr>
        </p:nvSpPr>
        <p:spPr/>
        <p:txBody>
          <a:bodyPr/>
          <a:lstStyle/>
          <a:p>
            <a:fld id="{004FF276-D07A-46D0-8236-115E70033268}" type="slidenum">
              <a:rPr lang="en-CA" smtClean="0">
                <a:solidFill>
                  <a:prstClr val="black"/>
                </a:solidFill>
              </a:rPr>
              <a:pPr/>
              <a:t>17</a:t>
            </a:fld>
            <a:endParaRPr lang="en-CA" dirty="0">
              <a:solidFill>
                <a:prstClr val="black"/>
              </a:solidFill>
            </a:endParaRPr>
          </a:p>
        </p:txBody>
      </p:sp>
    </p:spTree>
    <p:extLst>
      <p:ext uri="{BB962C8B-B14F-4D97-AF65-F5344CB8AC3E}">
        <p14:creationId xmlns:p14="http://schemas.microsoft.com/office/powerpoint/2010/main" val="21742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04FF276-D07A-46D0-8236-115E70033268}" type="slidenum">
              <a:rPr lang="en-CA" smtClean="0">
                <a:solidFill>
                  <a:prstClr val="black"/>
                </a:solidFill>
              </a:rPr>
              <a:pPr/>
              <a:t>18</a:t>
            </a:fld>
            <a:endParaRPr lang="en-CA" dirty="0">
              <a:solidFill>
                <a:prstClr val="black"/>
              </a:solidFill>
            </a:endParaRPr>
          </a:p>
        </p:txBody>
      </p:sp>
    </p:spTree>
    <p:extLst>
      <p:ext uri="{BB962C8B-B14F-4D97-AF65-F5344CB8AC3E}">
        <p14:creationId xmlns:p14="http://schemas.microsoft.com/office/powerpoint/2010/main" val="392722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731838"/>
            <a:ext cx="6508750" cy="36607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Need to be updated</a:t>
            </a:r>
          </a:p>
          <a:p>
            <a:endParaRPr lang="en-CA" dirty="0"/>
          </a:p>
        </p:txBody>
      </p:sp>
      <p:sp>
        <p:nvSpPr>
          <p:cNvPr id="4" name="Slide Number Placeholder 3"/>
          <p:cNvSpPr>
            <a:spLocks noGrp="1"/>
          </p:cNvSpPr>
          <p:nvPr>
            <p:ph type="sldNum" sz="quarter" idx="10"/>
          </p:nvPr>
        </p:nvSpPr>
        <p:spPr/>
        <p:txBody>
          <a:bodyPr/>
          <a:lstStyle/>
          <a:p>
            <a:fld id="{004FF276-D07A-46D0-8236-115E70033268}" type="slidenum">
              <a:rPr lang="en-CA" smtClean="0">
                <a:solidFill>
                  <a:prstClr val="black"/>
                </a:solidFill>
              </a:rPr>
              <a:pPr/>
              <a:t>19</a:t>
            </a:fld>
            <a:endParaRPr lang="en-CA" dirty="0">
              <a:solidFill>
                <a:prstClr val="black"/>
              </a:solidFill>
            </a:endParaRPr>
          </a:p>
        </p:txBody>
      </p:sp>
    </p:spTree>
    <p:extLst>
      <p:ext uri="{BB962C8B-B14F-4D97-AF65-F5344CB8AC3E}">
        <p14:creationId xmlns:p14="http://schemas.microsoft.com/office/powerpoint/2010/main" val="3278353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04FF276-D07A-46D0-8236-115E70033268}" type="slidenum">
              <a:rPr lang="en-CA" smtClean="0">
                <a:solidFill>
                  <a:prstClr val="black"/>
                </a:solidFill>
              </a:rPr>
              <a:pPr/>
              <a:t>2</a:t>
            </a:fld>
            <a:endParaRPr lang="en-CA" dirty="0">
              <a:solidFill>
                <a:prstClr val="black"/>
              </a:solidFill>
            </a:endParaRPr>
          </a:p>
        </p:txBody>
      </p:sp>
    </p:spTree>
    <p:extLst>
      <p:ext uri="{BB962C8B-B14F-4D97-AF65-F5344CB8AC3E}">
        <p14:creationId xmlns:p14="http://schemas.microsoft.com/office/powerpoint/2010/main" val="3019691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04FF276-D07A-46D0-8236-115E70033268}" type="slidenum">
              <a:rPr lang="en-CA" smtClean="0">
                <a:solidFill>
                  <a:prstClr val="black"/>
                </a:solidFill>
              </a:rPr>
              <a:pPr/>
              <a:t>20</a:t>
            </a:fld>
            <a:endParaRPr lang="en-CA" dirty="0">
              <a:solidFill>
                <a:prstClr val="black"/>
              </a:solidFill>
            </a:endParaRPr>
          </a:p>
        </p:txBody>
      </p:sp>
    </p:spTree>
    <p:extLst>
      <p:ext uri="{BB962C8B-B14F-4D97-AF65-F5344CB8AC3E}">
        <p14:creationId xmlns:p14="http://schemas.microsoft.com/office/powerpoint/2010/main" val="410971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5855A4AA-7D76-4289-924D-4AADD5F42BBD}" type="slidenum">
              <a:rPr lang="en-CA" smtClean="0"/>
              <a:t>3</a:t>
            </a:fld>
            <a:endParaRPr lang="en-CA"/>
          </a:p>
        </p:txBody>
      </p:sp>
    </p:spTree>
    <p:extLst>
      <p:ext uri="{BB962C8B-B14F-4D97-AF65-F5344CB8AC3E}">
        <p14:creationId xmlns:p14="http://schemas.microsoft.com/office/powerpoint/2010/main" val="3787222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55A4AA-7D76-4289-924D-4AADD5F42BBD}" type="slidenum">
              <a:rPr lang="en-CA" smtClean="0">
                <a:solidFill>
                  <a:prstClr val="black"/>
                </a:solidFill>
              </a:rPr>
              <a:pPr/>
              <a:t>4</a:t>
            </a:fld>
            <a:endParaRPr lang="en-CA">
              <a:solidFill>
                <a:prstClr val="black"/>
              </a:solidFill>
            </a:endParaRPr>
          </a:p>
        </p:txBody>
      </p:sp>
    </p:spTree>
    <p:extLst>
      <p:ext uri="{BB962C8B-B14F-4D97-AF65-F5344CB8AC3E}">
        <p14:creationId xmlns:p14="http://schemas.microsoft.com/office/powerpoint/2010/main" val="2446449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55A4AA-7D76-4289-924D-4AADD5F42BBD}" type="slidenum">
              <a:rPr lang="en-CA" smtClean="0">
                <a:solidFill>
                  <a:prstClr val="black"/>
                </a:solidFill>
              </a:rPr>
              <a:pPr/>
              <a:t>5</a:t>
            </a:fld>
            <a:endParaRPr lang="en-CA">
              <a:solidFill>
                <a:prstClr val="black"/>
              </a:solidFill>
            </a:endParaRPr>
          </a:p>
        </p:txBody>
      </p:sp>
    </p:spTree>
    <p:extLst>
      <p:ext uri="{BB962C8B-B14F-4D97-AF65-F5344CB8AC3E}">
        <p14:creationId xmlns:p14="http://schemas.microsoft.com/office/powerpoint/2010/main" val="4122556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55A4AA-7D76-4289-924D-4AADD5F42BBD}" type="slidenum">
              <a:rPr lang="en-CA" smtClean="0">
                <a:solidFill>
                  <a:prstClr val="black"/>
                </a:solidFill>
              </a:rPr>
              <a:pPr/>
              <a:t>6</a:t>
            </a:fld>
            <a:endParaRPr lang="en-CA">
              <a:solidFill>
                <a:prstClr val="black"/>
              </a:solidFill>
            </a:endParaRPr>
          </a:p>
        </p:txBody>
      </p:sp>
    </p:spTree>
    <p:extLst>
      <p:ext uri="{BB962C8B-B14F-4D97-AF65-F5344CB8AC3E}">
        <p14:creationId xmlns:p14="http://schemas.microsoft.com/office/powerpoint/2010/main" val="3927252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5855A4AA-7D76-4289-924D-4AADD5F42BBD}" type="slidenum">
              <a:rPr lang="en-CA" smtClean="0"/>
              <a:t>7</a:t>
            </a:fld>
            <a:endParaRPr lang="en-CA"/>
          </a:p>
        </p:txBody>
      </p:sp>
    </p:spTree>
    <p:extLst>
      <p:ext uri="{BB962C8B-B14F-4D97-AF65-F5344CB8AC3E}">
        <p14:creationId xmlns:p14="http://schemas.microsoft.com/office/powerpoint/2010/main" val="3085799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55A4AA-7D76-4289-924D-4AADD5F42BBD}" type="slidenum">
              <a:rPr lang="en-CA" smtClean="0">
                <a:solidFill>
                  <a:prstClr val="black"/>
                </a:solidFill>
              </a:rPr>
              <a:pPr/>
              <a:t>8</a:t>
            </a:fld>
            <a:endParaRPr lang="en-CA">
              <a:solidFill>
                <a:prstClr val="black"/>
              </a:solidFill>
            </a:endParaRPr>
          </a:p>
        </p:txBody>
      </p:sp>
    </p:spTree>
    <p:extLst>
      <p:ext uri="{BB962C8B-B14F-4D97-AF65-F5344CB8AC3E}">
        <p14:creationId xmlns:p14="http://schemas.microsoft.com/office/powerpoint/2010/main" val="4160808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855A4AA-7D76-4289-924D-4AADD5F42BBD}" type="slidenum">
              <a:rPr lang="en-CA" smtClean="0">
                <a:solidFill>
                  <a:prstClr val="black"/>
                </a:solidFill>
              </a:rPr>
              <a:pPr/>
              <a:t>9</a:t>
            </a:fld>
            <a:endParaRPr lang="en-CA">
              <a:solidFill>
                <a:prstClr val="black"/>
              </a:solidFill>
            </a:endParaRPr>
          </a:p>
        </p:txBody>
      </p:sp>
    </p:spTree>
    <p:extLst>
      <p:ext uri="{BB962C8B-B14F-4D97-AF65-F5344CB8AC3E}">
        <p14:creationId xmlns:p14="http://schemas.microsoft.com/office/powerpoint/2010/main" val="3055024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BADCE9-7033-46AB-A4AF-2FB484FC5661}" type="datetime1">
              <a:rPr lang="en-US" smtClean="0"/>
              <a:t>13/02/2019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FE949-8C16-4413-B0B9-348BDD01A35F}" type="slidenum">
              <a:rPr lang="en-US" smtClean="0"/>
              <a:t>‹#›</a:t>
            </a:fld>
            <a:endParaRPr lang="en-US"/>
          </a:p>
        </p:txBody>
      </p:sp>
    </p:spTree>
    <p:extLst>
      <p:ext uri="{BB962C8B-B14F-4D97-AF65-F5344CB8AC3E}">
        <p14:creationId xmlns:p14="http://schemas.microsoft.com/office/powerpoint/2010/main" val="378876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080C09-CEED-4DB0-B6A9-1F356ACD1989}" type="datetime1">
              <a:rPr lang="en-US" smtClean="0"/>
              <a:t>13/02/2019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FE949-8C16-4413-B0B9-348BDD01A35F}" type="slidenum">
              <a:rPr lang="en-US" smtClean="0"/>
              <a:t>‹#›</a:t>
            </a:fld>
            <a:endParaRPr lang="en-US"/>
          </a:p>
        </p:txBody>
      </p:sp>
    </p:spTree>
    <p:extLst>
      <p:ext uri="{BB962C8B-B14F-4D97-AF65-F5344CB8AC3E}">
        <p14:creationId xmlns:p14="http://schemas.microsoft.com/office/powerpoint/2010/main" val="2906025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A9524D-5BE1-4451-BDFA-11223439A394}" type="datetime1">
              <a:rPr lang="en-US" smtClean="0"/>
              <a:t>13/02/2019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FE949-8C16-4413-B0B9-348BDD01A35F}" type="slidenum">
              <a:rPr lang="en-US" smtClean="0"/>
              <a:t>‹#›</a:t>
            </a:fld>
            <a:endParaRPr lang="en-US"/>
          </a:p>
        </p:txBody>
      </p:sp>
    </p:spTree>
    <p:extLst>
      <p:ext uri="{BB962C8B-B14F-4D97-AF65-F5344CB8AC3E}">
        <p14:creationId xmlns:p14="http://schemas.microsoft.com/office/powerpoint/2010/main" val="1527136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D69A146-C224-4A74-84E3-6A78F0BC2705}" type="datetime1">
              <a:rPr lang="en-US" smtClean="0">
                <a:solidFill>
                  <a:prstClr val="black">
                    <a:tint val="75000"/>
                  </a:prstClr>
                </a:solidFill>
              </a:rPr>
              <a:t>13/02/2019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275210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84C2351-198E-48A1-A219-38DC17DFBEEA}" type="datetime1">
              <a:rPr lang="en-US" smtClean="0">
                <a:solidFill>
                  <a:prstClr val="black">
                    <a:tint val="75000"/>
                  </a:prstClr>
                </a:solidFill>
              </a:rPr>
              <a:t>13/02/2019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022643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61B2E9-19C8-4C59-AC8B-97A7C36BD2E1}" type="datetime1">
              <a:rPr lang="en-US" smtClean="0">
                <a:solidFill>
                  <a:prstClr val="black">
                    <a:tint val="75000"/>
                  </a:prstClr>
                </a:solidFill>
              </a:rPr>
              <a:t>13/02/2019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118856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09600" y="1200152"/>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97600" y="1200152"/>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2D3B27D-1753-40B8-B3AE-69E00999436E}" type="datetime1">
              <a:rPr lang="en-US" smtClean="0">
                <a:solidFill>
                  <a:prstClr val="black">
                    <a:tint val="75000"/>
                  </a:prstClr>
                </a:solidFill>
              </a:rPr>
              <a:t>13/02/2019</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90893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6A95A33-73A7-4E2E-8A80-3F2667311A37}" type="datetime1">
              <a:rPr lang="en-US" smtClean="0">
                <a:solidFill>
                  <a:prstClr val="black">
                    <a:tint val="75000"/>
                  </a:prstClr>
                </a:solidFill>
              </a:rPr>
              <a:t>13/02/2019</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135334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1ED5F9F-9D43-4ADE-A743-45783FE18E46}" type="datetime1">
              <a:rPr lang="en-US" smtClean="0">
                <a:solidFill>
                  <a:prstClr val="black">
                    <a:tint val="75000"/>
                  </a:prstClr>
                </a:solidFill>
              </a:rPr>
              <a:t>13/02/2019</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633974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3D8E52-2663-42BE-A5A7-4DC173471656}" type="datetime1">
              <a:rPr lang="en-US" smtClean="0">
                <a:solidFill>
                  <a:prstClr val="black">
                    <a:tint val="75000"/>
                  </a:prstClr>
                </a:solidFill>
              </a:rPr>
              <a:t>13/02/2019</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8537257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smtClean="0"/>
              <a:t>Click to edit Master title style</a:t>
            </a:r>
            <a:endParaRPr lang="en-CA"/>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32FE3F-2FFF-460E-9554-E05AEF091D3D}" type="datetime1">
              <a:rPr lang="en-US" smtClean="0">
                <a:solidFill>
                  <a:prstClr val="black">
                    <a:tint val="75000"/>
                  </a:prstClr>
                </a:solidFill>
              </a:rPr>
              <a:t>13/02/2019</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509475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E6B23-434F-4B9F-82A5-CC1ADD15B8AD}" type="datetime1">
              <a:rPr lang="en-US" smtClean="0"/>
              <a:t>13/02/2019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FE949-8C16-4413-B0B9-348BDD01A35F}" type="slidenum">
              <a:rPr lang="en-US" smtClean="0"/>
              <a:t>‹#›</a:t>
            </a:fld>
            <a:endParaRPr lang="en-US"/>
          </a:p>
        </p:txBody>
      </p:sp>
    </p:spTree>
    <p:extLst>
      <p:ext uri="{BB962C8B-B14F-4D97-AF65-F5344CB8AC3E}">
        <p14:creationId xmlns:p14="http://schemas.microsoft.com/office/powerpoint/2010/main" val="4126187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smtClean="0"/>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CA"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FD8F15-65F6-457A-AC04-918263503A3F}" type="datetime1">
              <a:rPr lang="en-US" smtClean="0">
                <a:solidFill>
                  <a:prstClr val="black">
                    <a:tint val="75000"/>
                  </a:prstClr>
                </a:solidFill>
              </a:rPr>
              <a:t>13/02/2019</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621586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4404B71-3AD7-4629-A04B-1D156C2DBE36}" type="datetime1">
              <a:rPr lang="en-US" smtClean="0">
                <a:solidFill>
                  <a:prstClr val="black">
                    <a:tint val="75000"/>
                  </a:prstClr>
                </a:solidFill>
              </a:rPr>
              <a:t>13/02/2019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043818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0C9E152-57AF-4D6C-B67F-EDC1FE099583}" type="datetime1">
              <a:rPr lang="en-US" smtClean="0">
                <a:solidFill>
                  <a:prstClr val="black">
                    <a:tint val="75000"/>
                  </a:prstClr>
                </a:solidFill>
              </a:rPr>
              <a:t>13/02/2019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84344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1D1E296-33A7-4925-A20C-9D18FAC7EC85}" type="datetime1">
              <a:rPr lang="en-US" smtClean="0">
                <a:solidFill>
                  <a:prstClr val="black">
                    <a:tint val="75000"/>
                  </a:prstClr>
                </a:solidFill>
              </a:rPr>
              <a:t>13/02/2019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306189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11BDFED-31A4-4750-956C-96CADEDAC2F8}" type="datetime1">
              <a:rPr lang="en-US" smtClean="0">
                <a:solidFill>
                  <a:prstClr val="black">
                    <a:tint val="75000"/>
                  </a:prstClr>
                </a:solidFill>
              </a:rPr>
              <a:t>13/02/2019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299482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25A6A-2975-4DF7-A63A-17FD943F76FB}" type="datetime1">
              <a:rPr lang="en-US" smtClean="0">
                <a:solidFill>
                  <a:prstClr val="black">
                    <a:tint val="75000"/>
                  </a:prstClr>
                </a:solidFill>
              </a:rPr>
              <a:t>13/02/2019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37562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09600" y="1200152"/>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97600" y="1200152"/>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3C59AAB-403D-46B8-8DF8-8F868FB7A96F}" type="datetime1">
              <a:rPr lang="en-US" smtClean="0">
                <a:solidFill>
                  <a:prstClr val="black">
                    <a:tint val="75000"/>
                  </a:prstClr>
                </a:solidFill>
              </a:rPr>
              <a:t>13/02/2019</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53890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CBF471C-D9C3-47FF-B8B6-2FB9303844DD}" type="datetime1">
              <a:rPr lang="en-US" smtClean="0">
                <a:solidFill>
                  <a:prstClr val="black">
                    <a:tint val="75000"/>
                  </a:prstClr>
                </a:solidFill>
              </a:rPr>
              <a:t>13/02/2019</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45603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318ECB9-7999-4F19-9C96-FF56770DE7AB}" type="datetime1">
              <a:rPr lang="en-US" smtClean="0">
                <a:solidFill>
                  <a:prstClr val="black">
                    <a:tint val="75000"/>
                  </a:prstClr>
                </a:solidFill>
              </a:rPr>
              <a:t>13/02/2019</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337730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6C454C-EA75-4E7A-A375-FC3BC0C7894A}" type="datetime1">
              <a:rPr lang="en-US" smtClean="0">
                <a:solidFill>
                  <a:prstClr val="black">
                    <a:tint val="75000"/>
                  </a:prstClr>
                </a:solidFill>
              </a:rPr>
              <a:t>13/02/2019</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20869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30F178-AF48-4C81-A026-04CD791E0F03}" type="datetime1">
              <a:rPr lang="en-US" smtClean="0"/>
              <a:t>13/02/2019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FE949-8C16-4413-B0B9-348BDD01A35F}" type="slidenum">
              <a:rPr lang="en-US" smtClean="0"/>
              <a:t>‹#›</a:t>
            </a:fld>
            <a:endParaRPr lang="en-US"/>
          </a:p>
        </p:txBody>
      </p:sp>
    </p:spTree>
    <p:extLst>
      <p:ext uri="{BB962C8B-B14F-4D97-AF65-F5344CB8AC3E}">
        <p14:creationId xmlns:p14="http://schemas.microsoft.com/office/powerpoint/2010/main" val="18478490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smtClean="0"/>
              <a:t>Click to edit Master title style</a:t>
            </a:r>
            <a:endParaRPr lang="en-CA"/>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361C20-5CDC-44B7-826B-E8EB8A720292}" type="datetime1">
              <a:rPr lang="en-US" smtClean="0">
                <a:solidFill>
                  <a:prstClr val="black">
                    <a:tint val="75000"/>
                  </a:prstClr>
                </a:solidFill>
              </a:rPr>
              <a:t>13/02/2019</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3313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smtClean="0"/>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CA"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EFEBC2-6CD2-4EE5-810F-08E1595B0C24}" type="datetime1">
              <a:rPr lang="en-US" smtClean="0">
                <a:solidFill>
                  <a:prstClr val="black">
                    <a:tint val="75000"/>
                  </a:prstClr>
                </a:solidFill>
              </a:rPr>
              <a:t>13/02/2019</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1632371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F329597-816C-420E-88C3-2523E56BA230}" type="datetime1">
              <a:rPr lang="en-US" smtClean="0">
                <a:solidFill>
                  <a:prstClr val="black">
                    <a:tint val="75000"/>
                  </a:prstClr>
                </a:solidFill>
              </a:rPr>
              <a:t>13/02/2019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047841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C7DBA5C-79F2-4A35-8D89-284C21274B87}" type="datetime1">
              <a:rPr lang="en-US" smtClean="0">
                <a:solidFill>
                  <a:prstClr val="black">
                    <a:tint val="75000"/>
                  </a:prstClr>
                </a:solidFill>
              </a:rPr>
              <a:t>13/02/2019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257573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5335767-99BD-4CD5-999F-9A5BC6906C14}" type="datetime1">
              <a:rPr lang="en-US" smtClean="0">
                <a:solidFill>
                  <a:prstClr val="black">
                    <a:tint val="75000"/>
                  </a:prstClr>
                </a:solidFill>
              </a:rPr>
              <a:t>13/02/2019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9463950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EDFB38D-CB8F-42DE-9A5C-A6918FE143F9}" type="datetime1">
              <a:rPr lang="en-US" smtClean="0">
                <a:solidFill>
                  <a:prstClr val="black">
                    <a:tint val="75000"/>
                  </a:prstClr>
                </a:solidFill>
              </a:rPr>
              <a:t>13/02/2019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3063662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4789B3-F9F5-4FE2-9973-348FD58BDD78}" type="datetime1">
              <a:rPr lang="en-US" smtClean="0">
                <a:solidFill>
                  <a:prstClr val="black">
                    <a:tint val="75000"/>
                  </a:prstClr>
                </a:solidFill>
              </a:rPr>
              <a:t>13/02/2019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953774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09600" y="1200152"/>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97600" y="1200152"/>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C619084-4104-4C85-BB87-AC24BDE2B58F}" type="datetime1">
              <a:rPr lang="en-US" smtClean="0">
                <a:solidFill>
                  <a:prstClr val="black">
                    <a:tint val="75000"/>
                  </a:prstClr>
                </a:solidFill>
              </a:rPr>
              <a:t>13/02/2019</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8991573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16FA556-7905-48B9-8493-4985A5E27EB5}" type="datetime1">
              <a:rPr lang="en-US" smtClean="0">
                <a:solidFill>
                  <a:prstClr val="black">
                    <a:tint val="75000"/>
                  </a:prstClr>
                </a:solidFill>
              </a:rPr>
              <a:t>13/02/2019</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7758590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3F021C7-AA81-4E14-89D4-34CE08D0BD38}" type="datetime1">
              <a:rPr lang="en-US" smtClean="0">
                <a:solidFill>
                  <a:prstClr val="black">
                    <a:tint val="75000"/>
                  </a:prstClr>
                </a:solidFill>
              </a:rPr>
              <a:t>13/02/2019</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5412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A1D7E6-67D6-4E1C-AA68-8D8AA0038B9C}" type="datetime1">
              <a:rPr lang="en-US" smtClean="0"/>
              <a:t>13/02/2019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FE949-8C16-4413-B0B9-348BDD01A35F}" type="slidenum">
              <a:rPr lang="en-US" smtClean="0"/>
              <a:t>‹#›</a:t>
            </a:fld>
            <a:endParaRPr lang="en-US"/>
          </a:p>
        </p:txBody>
      </p:sp>
    </p:spTree>
    <p:extLst>
      <p:ext uri="{BB962C8B-B14F-4D97-AF65-F5344CB8AC3E}">
        <p14:creationId xmlns:p14="http://schemas.microsoft.com/office/powerpoint/2010/main" val="15712744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6F9DA-0C06-476A-93B5-A0B1BF7FFA9D}" type="datetime1">
              <a:rPr lang="en-US" smtClean="0">
                <a:solidFill>
                  <a:prstClr val="black">
                    <a:tint val="75000"/>
                  </a:prstClr>
                </a:solidFill>
              </a:rPr>
              <a:t>13/02/2019</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1820510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smtClean="0"/>
              <a:t>Click to edit Master title style</a:t>
            </a:r>
            <a:endParaRPr lang="en-CA"/>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A0AB2F-1BEF-4202-BF6A-DBAFA0AD6688}" type="datetime1">
              <a:rPr lang="en-US" smtClean="0">
                <a:solidFill>
                  <a:prstClr val="black">
                    <a:tint val="75000"/>
                  </a:prstClr>
                </a:solidFill>
              </a:rPr>
              <a:t>13/02/2019</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6576246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smtClean="0"/>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CA"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36E6F0-B45B-4CE4-A437-2D8BFC87244D}" type="datetime1">
              <a:rPr lang="en-US" smtClean="0">
                <a:solidFill>
                  <a:prstClr val="black">
                    <a:tint val="75000"/>
                  </a:prstClr>
                </a:solidFill>
              </a:rPr>
              <a:t>13/02/2019</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0370320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1478965-B093-4AFF-92AB-5C1A8F7CB9B1}" type="datetime1">
              <a:rPr lang="en-US" smtClean="0">
                <a:solidFill>
                  <a:prstClr val="black">
                    <a:tint val="75000"/>
                  </a:prstClr>
                </a:solidFill>
              </a:rPr>
              <a:t>13/02/2019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7980383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C984CA2-410D-4B0B-ACFD-8232D08E91C7}" type="datetime1">
              <a:rPr lang="en-US" smtClean="0">
                <a:solidFill>
                  <a:prstClr val="black">
                    <a:tint val="75000"/>
                  </a:prstClr>
                </a:solidFill>
              </a:rPr>
              <a:t>13/02/2019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7449396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2F25C0C-9ABB-4901-AB25-CA67F23B2F75}" type="datetime1">
              <a:rPr lang="en-US" smtClean="0">
                <a:solidFill>
                  <a:srgbClr val="2A2C2E">
                    <a:tint val="75000"/>
                  </a:srgbClr>
                </a:solidFill>
              </a:rPr>
              <a:t>13/02/2019</a:t>
            </a:fld>
            <a:endParaRPr lang="en-US">
              <a:solidFill>
                <a:srgbClr val="2A2C2E">
                  <a:tint val="75000"/>
                </a:srgbClr>
              </a:solidFill>
            </a:endParaRPr>
          </a:p>
        </p:txBody>
      </p:sp>
      <p:sp>
        <p:nvSpPr>
          <p:cNvPr id="5" name="Footer Placeholder 4"/>
          <p:cNvSpPr>
            <a:spLocks noGrp="1"/>
          </p:cNvSpPr>
          <p:nvPr>
            <p:ph type="ftr" sz="quarter" idx="11"/>
          </p:nvPr>
        </p:nvSpPr>
        <p:spPr/>
        <p:txBody>
          <a:bodyPr/>
          <a:lstStyle/>
          <a:p>
            <a:endParaRPr lang="en-US">
              <a:solidFill>
                <a:srgbClr val="2A2C2E">
                  <a:tint val="75000"/>
                </a:srgbClr>
              </a:solidFill>
            </a:endParaRPr>
          </a:p>
        </p:txBody>
      </p:sp>
      <p:sp>
        <p:nvSpPr>
          <p:cNvPr id="6" name="Slide Number Placeholder 5"/>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9137276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B51C12-C3D2-4243-BC2F-D2868AB9D272}" type="datetime1">
              <a:rPr lang="en-US" smtClean="0">
                <a:solidFill>
                  <a:srgbClr val="2A2C2E">
                    <a:tint val="75000"/>
                  </a:srgbClr>
                </a:solidFill>
              </a:rPr>
              <a:t>13/02/2019</a:t>
            </a:fld>
            <a:endParaRPr lang="en-US">
              <a:solidFill>
                <a:srgbClr val="2A2C2E">
                  <a:tint val="75000"/>
                </a:srgbClr>
              </a:solidFill>
            </a:endParaRPr>
          </a:p>
        </p:txBody>
      </p:sp>
      <p:sp>
        <p:nvSpPr>
          <p:cNvPr id="5" name="Footer Placeholder 4"/>
          <p:cNvSpPr>
            <a:spLocks noGrp="1"/>
          </p:cNvSpPr>
          <p:nvPr>
            <p:ph type="ftr" sz="quarter" idx="11"/>
          </p:nvPr>
        </p:nvSpPr>
        <p:spPr/>
        <p:txBody>
          <a:bodyPr/>
          <a:lstStyle/>
          <a:p>
            <a:endParaRPr lang="en-US">
              <a:solidFill>
                <a:srgbClr val="2A2C2E">
                  <a:tint val="75000"/>
                </a:srgbClr>
              </a:solidFill>
            </a:endParaRPr>
          </a:p>
        </p:txBody>
      </p:sp>
      <p:sp>
        <p:nvSpPr>
          <p:cNvPr id="6" name="Slide Number Placeholder 5"/>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7751407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D0F56C-40E6-4495-A1A5-D0A7F2B00720}" type="datetime1">
              <a:rPr lang="en-US" smtClean="0">
                <a:solidFill>
                  <a:srgbClr val="2A2C2E">
                    <a:tint val="75000"/>
                  </a:srgbClr>
                </a:solidFill>
              </a:rPr>
              <a:t>13/02/2019</a:t>
            </a:fld>
            <a:endParaRPr lang="en-US">
              <a:solidFill>
                <a:srgbClr val="2A2C2E">
                  <a:tint val="75000"/>
                </a:srgbClr>
              </a:solidFill>
            </a:endParaRPr>
          </a:p>
        </p:txBody>
      </p:sp>
      <p:sp>
        <p:nvSpPr>
          <p:cNvPr id="5" name="Footer Placeholder 4"/>
          <p:cNvSpPr>
            <a:spLocks noGrp="1"/>
          </p:cNvSpPr>
          <p:nvPr>
            <p:ph type="ftr" sz="quarter" idx="11"/>
          </p:nvPr>
        </p:nvSpPr>
        <p:spPr/>
        <p:txBody>
          <a:bodyPr/>
          <a:lstStyle/>
          <a:p>
            <a:endParaRPr lang="en-US">
              <a:solidFill>
                <a:srgbClr val="2A2C2E">
                  <a:tint val="75000"/>
                </a:srgbClr>
              </a:solidFill>
            </a:endParaRPr>
          </a:p>
        </p:txBody>
      </p:sp>
      <p:sp>
        <p:nvSpPr>
          <p:cNvPr id="6" name="Slide Number Placeholder 5"/>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37407099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E620ED-D432-4863-98E0-21EFA749F28F}" type="datetime1">
              <a:rPr lang="en-US" smtClean="0">
                <a:solidFill>
                  <a:srgbClr val="2A2C2E">
                    <a:tint val="75000"/>
                  </a:srgbClr>
                </a:solidFill>
              </a:rPr>
              <a:t>13/02/2019</a:t>
            </a:fld>
            <a:endParaRPr lang="en-US">
              <a:solidFill>
                <a:srgbClr val="2A2C2E">
                  <a:tint val="75000"/>
                </a:srgbClr>
              </a:solidFill>
            </a:endParaRPr>
          </a:p>
        </p:txBody>
      </p:sp>
      <p:sp>
        <p:nvSpPr>
          <p:cNvPr id="6" name="Footer Placeholder 5"/>
          <p:cNvSpPr>
            <a:spLocks noGrp="1"/>
          </p:cNvSpPr>
          <p:nvPr>
            <p:ph type="ftr" sz="quarter" idx="11"/>
          </p:nvPr>
        </p:nvSpPr>
        <p:spPr/>
        <p:txBody>
          <a:bodyPr/>
          <a:lstStyle/>
          <a:p>
            <a:endParaRPr lang="en-US">
              <a:solidFill>
                <a:srgbClr val="2A2C2E">
                  <a:tint val="75000"/>
                </a:srgbClr>
              </a:solidFill>
            </a:endParaRPr>
          </a:p>
        </p:txBody>
      </p:sp>
      <p:sp>
        <p:nvSpPr>
          <p:cNvPr id="7" name="Slide Number Placeholder 6"/>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30147280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E4B335-DE39-4CEE-8FD9-EC635051AC85}" type="datetime1">
              <a:rPr lang="en-US" smtClean="0">
                <a:solidFill>
                  <a:srgbClr val="2A2C2E">
                    <a:tint val="75000"/>
                  </a:srgbClr>
                </a:solidFill>
              </a:rPr>
              <a:t>13/02/2019</a:t>
            </a:fld>
            <a:endParaRPr lang="en-US">
              <a:solidFill>
                <a:srgbClr val="2A2C2E">
                  <a:tint val="75000"/>
                </a:srgbClr>
              </a:solidFill>
            </a:endParaRPr>
          </a:p>
        </p:txBody>
      </p:sp>
      <p:sp>
        <p:nvSpPr>
          <p:cNvPr id="8" name="Footer Placeholder 7"/>
          <p:cNvSpPr>
            <a:spLocks noGrp="1"/>
          </p:cNvSpPr>
          <p:nvPr>
            <p:ph type="ftr" sz="quarter" idx="11"/>
          </p:nvPr>
        </p:nvSpPr>
        <p:spPr/>
        <p:txBody>
          <a:bodyPr/>
          <a:lstStyle/>
          <a:p>
            <a:endParaRPr lang="en-US">
              <a:solidFill>
                <a:srgbClr val="2A2C2E">
                  <a:tint val="75000"/>
                </a:srgbClr>
              </a:solidFill>
            </a:endParaRPr>
          </a:p>
        </p:txBody>
      </p:sp>
      <p:sp>
        <p:nvSpPr>
          <p:cNvPr id="9" name="Slide Number Placeholder 8"/>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2113601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E158EA-2F77-4762-A81B-861BE2FE9E38}" type="datetime1">
              <a:rPr lang="en-US" smtClean="0"/>
              <a:t>13/02/2019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BFE949-8C16-4413-B0B9-348BDD01A35F}" type="slidenum">
              <a:rPr lang="en-US" smtClean="0"/>
              <a:t>‹#›</a:t>
            </a:fld>
            <a:endParaRPr lang="en-US"/>
          </a:p>
        </p:txBody>
      </p:sp>
    </p:spTree>
    <p:extLst>
      <p:ext uri="{BB962C8B-B14F-4D97-AF65-F5344CB8AC3E}">
        <p14:creationId xmlns:p14="http://schemas.microsoft.com/office/powerpoint/2010/main" val="22503933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CCB2B3D-3312-4D7C-8FAD-99A40F152AE4}" type="datetime1">
              <a:rPr lang="en-US" smtClean="0">
                <a:solidFill>
                  <a:srgbClr val="2A2C2E">
                    <a:tint val="75000"/>
                  </a:srgbClr>
                </a:solidFill>
              </a:rPr>
              <a:t>13/02/2019</a:t>
            </a:fld>
            <a:endParaRPr lang="en-US">
              <a:solidFill>
                <a:srgbClr val="2A2C2E">
                  <a:tint val="75000"/>
                </a:srgbClr>
              </a:solidFill>
            </a:endParaRPr>
          </a:p>
        </p:txBody>
      </p:sp>
      <p:sp>
        <p:nvSpPr>
          <p:cNvPr id="4" name="Footer Placeholder 3"/>
          <p:cNvSpPr>
            <a:spLocks noGrp="1"/>
          </p:cNvSpPr>
          <p:nvPr>
            <p:ph type="ftr" sz="quarter" idx="11"/>
          </p:nvPr>
        </p:nvSpPr>
        <p:spPr/>
        <p:txBody>
          <a:bodyPr/>
          <a:lstStyle/>
          <a:p>
            <a:endParaRPr lang="en-US">
              <a:solidFill>
                <a:srgbClr val="2A2C2E">
                  <a:tint val="75000"/>
                </a:srgbClr>
              </a:solidFill>
            </a:endParaRPr>
          </a:p>
        </p:txBody>
      </p:sp>
      <p:sp>
        <p:nvSpPr>
          <p:cNvPr id="5" name="Slide Number Placeholder 4"/>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34598585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C94D3-567A-4DC1-BE74-FF9A1D17631B}" type="datetime1">
              <a:rPr lang="en-US" smtClean="0">
                <a:solidFill>
                  <a:srgbClr val="2A2C2E">
                    <a:tint val="75000"/>
                  </a:srgbClr>
                </a:solidFill>
              </a:rPr>
              <a:t>13/02/2019</a:t>
            </a:fld>
            <a:endParaRPr lang="en-US">
              <a:solidFill>
                <a:srgbClr val="2A2C2E">
                  <a:tint val="75000"/>
                </a:srgbClr>
              </a:solidFill>
            </a:endParaRPr>
          </a:p>
        </p:txBody>
      </p:sp>
      <p:sp>
        <p:nvSpPr>
          <p:cNvPr id="3" name="Footer Placeholder 2"/>
          <p:cNvSpPr>
            <a:spLocks noGrp="1"/>
          </p:cNvSpPr>
          <p:nvPr>
            <p:ph type="ftr" sz="quarter" idx="11"/>
          </p:nvPr>
        </p:nvSpPr>
        <p:spPr/>
        <p:txBody>
          <a:bodyPr/>
          <a:lstStyle/>
          <a:p>
            <a:endParaRPr lang="en-US">
              <a:solidFill>
                <a:srgbClr val="2A2C2E">
                  <a:tint val="75000"/>
                </a:srgbClr>
              </a:solidFill>
            </a:endParaRPr>
          </a:p>
        </p:txBody>
      </p:sp>
      <p:sp>
        <p:nvSpPr>
          <p:cNvPr id="4" name="Slide Number Placeholder 3"/>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3104079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8F71D-274F-46D3-B881-EA9240A492EF}" type="datetime1">
              <a:rPr lang="en-US" smtClean="0">
                <a:solidFill>
                  <a:srgbClr val="2A2C2E">
                    <a:tint val="75000"/>
                  </a:srgbClr>
                </a:solidFill>
              </a:rPr>
              <a:t>13/02/2019</a:t>
            </a:fld>
            <a:endParaRPr lang="en-US">
              <a:solidFill>
                <a:srgbClr val="2A2C2E">
                  <a:tint val="75000"/>
                </a:srgbClr>
              </a:solidFill>
            </a:endParaRPr>
          </a:p>
        </p:txBody>
      </p:sp>
      <p:sp>
        <p:nvSpPr>
          <p:cNvPr id="6" name="Footer Placeholder 5"/>
          <p:cNvSpPr>
            <a:spLocks noGrp="1"/>
          </p:cNvSpPr>
          <p:nvPr>
            <p:ph type="ftr" sz="quarter" idx="11"/>
          </p:nvPr>
        </p:nvSpPr>
        <p:spPr/>
        <p:txBody>
          <a:bodyPr/>
          <a:lstStyle/>
          <a:p>
            <a:endParaRPr lang="en-US">
              <a:solidFill>
                <a:srgbClr val="2A2C2E">
                  <a:tint val="75000"/>
                </a:srgbClr>
              </a:solidFill>
            </a:endParaRPr>
          </a:p>
        </p:txBody>
      </p:sp>
      <p:sp>
        <p:nvSpPr>
          <p:cNvPr id="7" name="Slide Number Placeholder 6"/>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28529109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92CDAD-2D42-4A5E-B6D5-CE53C11F58E9}" type="datetime1">
              <a:rPr lang="en-US" smtClean="0">
                <a:solidFill>
                  <a:srgbClr val="2A2C2E">
                    <a:tint val="75000"/>
                  </a:srgbClr>
                </a:solidFill>
              </a:rPr>
              <a:t>13/02/2019</a:t>
            </a:fld>
            <a:endParaRPr lang="en-US">
              <a:solidFill>
                <a:srgbClr val="2A2C2E">
                  <a:tint val="75000"/>
                </a:srgbClr>
              </a:solidFill>
            </a:endParaRPr>
          </a:p>
        </p:txBody>
      </p:sp>
      <p:sp>
        <p:nvSpPr>
          <p:cNvPr id="6" name="Footer Placeholder 5"/>
          <p:cNvSpPr>
            <a:spLocks noGrp="1"/>
          </p:cNvSpPr>
          <p:nvPr>
            <p:ph type="ftr" sz="quarter" idx="11"/>
          </p:nvPr>
        </p:nvSpPr>
        <p:spPr/>
        <p:txBody>
          <a:bodyPr/>
          <a:lstStyle/>
          <a:p>
            <a:endParaRPr lang="en-US">
              <a:solidFill>
                <a:srgbClr val="2A2C2E">
                  <a:tint val="75000"/>
                </a:srgbClr>
              </a:solidFill>
            </a:endParaRPr>
          </a:p>
        </p:txBody>
      </p:sp>
      <p:sp>
        <p:nvSpPr>
          <p:cNvPr id="7" name="Slide Number Placeholder 6"/>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41427758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ED9D5A-8E5C-42A0-9631-62201DF56061}" type="datetime1">
              <a:rPr lang="en-US" smtClean="0">
                <a:solidFill>
                  <a:srgbClr val="2A2C2E">
                    <a:tint val="75000"/>
                  </a:srgbClr>
                </a:solidFill>
              </a:rPr>
              <a:t>13/02/2019</a:t>
            </a:fld>
            <a:endParaRPr lang="en-US">
              <a:solidFill>
                <a:srgbClr val="2A2C2E">
                  <a:tint val="75000"/>
                </a:srgbClr>
              </a:solidFill>
            </a:endParaRPr>
          </a:p>
        </p:txBody>
      </p:sp>
      <p:sp>
        <p:nvSpPr>
          <p:cNvPr id="5" name="Footer Placeholder 4"/>
          <p:cNvSpPr>
            <a:spLocks noGrp="1"/>
          </p:cNvSpPr>
          <p:nvPr>
            <p:ph type="ftr" sz="quarter" idx="11"/>
          </p:nvPr>
        </p:nvSpPr>
        <p:spPr/>
        <p:txBody>
          <a:bodyPr/>
          <a:lstStyle/>
          <a:p>
            <a:endParaRPr lang="en-US">
              <a:solidFill>
                <a:srgbClr val="2A2C2E">
                  <a:tint val="75000"/>
                </a:srgbClr>
              </a:solidFill>
            </a:endParaRPr>
          </a:p>
        </p:txBody>
      </p:sp>
      <p:sp>
        <p:nvSpPr>
          <p:cNvPr id="6" name="Slide Number Placeholder 5"/>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24149859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93FEA5-50E3-4722-946A-17973B766A82}" type="datetime1">
              <a:rPr lang="en-US" smtClean="0">
                <a:solidFill>
                  <a:srgbClr val="2A2C2E">
                    <a:tint val="75000"/>
                  </a:srgbClr>
                </a:solidFill>
              </a:rPr>
              <a:t>13/02/2019</a:t>
            </a:fld>
            <a:endParaRPr lang="en-US">
              <a:solidFill>
                <a:srgbClr val="2A2C2E">
                  <a:tint val="75000"/>
                </a:srgbClr>
              </a:solidFill>
            </a:endParaRPr>
          </a:p>
        </p:txBody>
      </p:sp>
      <p:sp>
        <p:nvSpPr>
          <p:cNvPr id="5" name="Footer Placeholder 4"/>
          <p:cNvSpPr>
            <a:spLocks noGrp="1"/>
          </p:cNvSpPr>
          <p:nvPr>
            <p:ph type="ftr" sz="quarter" idx="11"/>
          </p:nvPr>
        </p:nvSpPr>
        <p:spPr/>
        <p:txBody>
          <a:bodyPr/>
          <a:lstStyle/>
          <a:p>
            <a:endParaRPr lang="en-US">
              <a:solidFill>
                <a:srgbClr val="2A2C2E">
                  <a:tint val="75000"/>
                </a:srgbClr>
              </a:solidFill>
            </a:endParaRPr>
          </a:p>
        </p:txBody>
      </p:sp>
      <p:sp>
        <p:nvSpPr>
          <p:cNvPr id="6" name="Slide Number Placeholder 5"/>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39732767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Person Title">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6576053" y="2658693"/>
            <a:ext cx="3456648" cy="671545"/>
          </a:xfrm>
        </p:spPr>
        <p:txBody>
          <a:bodyPr anchor="ctr">
            <a:noAutofit/>
          </a:bodyPr>
          <a:lstStyle>
            <a:lvl1pPr marL="0" indent="0">
              <a:buNone/>
              <a:defRPr sz="2667" baseline="0">
                <a:solidFill>
                  <a:srgbClr val="545A5F"/>
                </a:solidFill>
                <a:latin typeface="HelveticaNeueW01-45Light" pitchFamily="34" charset="0"/>
              </a:defRPr>
            </a:lvl1pPr>
          </a:lstStyle>
          <a:p>
            <a:pPr lvl="0"/>
            <a:r>
              <a:rPr lang="en-CA" dirty="0"/>
              <a:t>Insert Position</a:t>
            </a:r>
          </a:p>
        </p:txBody>
      </p:sp>
      <p:sp>
        <p:nvSpPr>
          <p:cNvPr id="10" name="Text Placeholder 9"/>
          <p:cNvSpPr>
            <a:spLocks noGrp="1"/>
          </p:cNvSpPr>
          <p:nvPr>
            <p:ph type="body" sz="quarter" idx="10" hasCustomPrompt="1"/>
          </p:nvPr>
        </p:nvSpPr>
        <p:spPr>
          <a:xfrm>
            <a:off x="6576053" y="1700809"/>
            <a:ext cx="4704523" cy="957884"/>
          </a:xfrm>
        </p:spPr>
        <p:txBody>
          <a:bodyPr anchor="ctr">
            <a:normAutofit/>
          </a:bodyPr>
          <a:lstStyle>
            <a:lvl1pPr marL="0" indent="0">
              <a:buNone/>
              <a:defRPr sz="4800">
                <a:solidFill>
                  <a:srgbClr val="4B286D"/>
                </a:solidFill>
                <a:latin typeface="HelveticaNeueW01-45Light" pitchFamily="34" charset="0"/>
              </a:defRPr>
            </a:lvl1pPr>
          </a:lstStyle>
          <a:p>
            <a:pPr lvl="0"/>
            <a:r>
              <a:rPr lang="en-CA" dirty="0"/>
              <a:t>Insert Name</a:t>
            </a:r>
          </a:p>
        </p:txBody>
      </p:sp>
    </p:spTree>
    <p:extLst>
      <p:ext uri="{BB962C8B-B14F-4D97-AF65-F5344CB8AC3E}">
        <p14:creationId xmlns:p14="http://schemas.microsoft.com/office/powerpoint/2010/main" val="31669465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996860-51D5-48C6-B2B0-4847CD4680D7}" type="datetime1">
              <a:rPr lang="en-US" smtClean="0">
                <a:solidFill>
                  <a:srgbClr val="2A2C2E">
                    <a:tint val="75000"/>
                  </a:srgbClr>
                </a:solidFill>
              </a:rPr>
              <a:t>13/02/2019</a:t>
            </a:fld>
            <a:endParaRPr lang="en-US">
              <a:solidFill>
                <a:srgbClr val="2A2C2E">
                  <a:tint val="75000"/>
                </a:srgbClr>
              </a:solidFill>
            </a:endParaRPr>
          </a:p>
        </p:txBody>
      </p:sp>
      <p:sp>
        <p:nvSpPr>
          <p:cNvPr id="5" name="Footer Placeholder 4"/>
          <p:cNvSpPr>
            <a:spLocks noGrp="1"/>
          </p:cNvSpPr>
          <p:nvPr>
            <p:ph type="ftr" sz="quarter" idx="11"/>
          </p:nvPr>
        </p:nvSpPr>
        <p:spPr/>
        <p:txBody>
          <a:bodyPr/>
          <a:lstStyle/>
          <a:p>
            <a:endParaRPr lang="en-US">
              <a:solidFill>
                <a:srgbClr val="2A2C2E">
                  <a:tint val="75000"/>
                </a:srgbClr>
              </a:solidFill>
            </a:endParaRPr>
          </a:p>
        </p:txBody>
      </p:sp>
      <p:sp>
        <p:nvSpPr>
          <p:cNvPr id="6" name="Slide Number Placeholder 5"/>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35992709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83DD92-431C-4262-9785-C744C83A1B60}" type="datetime1">
              <a:rPr lang="en-US" smtClean="0">
                <a:solidFill>
                  <a:srgbClr val="2A2C2E">
                    <a:tint val="75000"/>
                  </a:srgbClr>
                </a:solidFill>
              </a:rPr>
              <a:t>13/02/2019</a:t>
            </a:fld>
            <a:endParaRPr lang="en-US">
              <a:solidFill>
                <a:srgbClr val="2A2C2E">
                  <a:tint val="75000"/>
                </a:srgbClr>
              </a:solidFill>
            </a:endParaRPr>
          </a:p>
        </p:txBody>
      </p:sp>
      <p:sp>
        <p:nvSpPr>
          <p:cNvPr id="5" name="Footer Placeholder 4"/>
          <p:cNvSpPr>
            <a:spLocks noGrp="1"/>
          </p:cNvSpPr>
          <p:nvPr>
            <p:ph type="ftr" sz="quarter" idx="11"/>
          </p:nvPr>
        </p:nvSpPr>
        <p:spPr/>
        <p:txBody>
          <a:bodyPr/>
          <a:lstStyle/>
          <a:p>
            <a:endParaRPr lang="en-US">
              <a:solidFill>
                <a:srgbClr val="2A2C2E">
                  <a:tint val="75000"/>
                </a:srgbClr>
              </a:solidFill>
            </a:endParaRPr>
          </a:p>
        </p:txBody>
      </p:sp>
      <p:sp>
        <p:nvSpPr>
          <p:cNvPr id="6" name="Slide Number Placeholder 5"/>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24727074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2AC03E-9EF1-4FA3-862A-537F5C98324D}" type="datetime1">
              <a:rPr lang="en-US" smtClean="0">
                <a:solidFill>
                  <a:srgbClr val="2A2C2E">
                    <a:tint val="75000"/>
                  </a:srgbClr>
                </a:solidFill>
              </a:rPr>
              <a:t>13/02/2019</a:t>
            </a:fld>
            <a:endParaRPr lang="en-US">
              <a:solidFill>
                <a:srgbClr val="2A2C2E">
                  <a:tint val="75000"/>
                </a:srgbClr>
              </a:solidFill>
            </a:endParaRPr>
          </a:p>
        </p:txBody>
      </p:sp>
      <p:sp>
        <p:nvSpPr>
          <p:cNvPr id="5" name="Footer Placeholder 4"/>
          <p:cNvSpPr>
            <a:spLocks noGrp="1"/>
          </p:cNvSpPr>
          <p:nvPr>
            <p:ph type="ftr" sz="quarter" idx="11"/>
          </p:nvPr>
        </p:nvSpPr>
        <p:spPr/>
        <p:txBody>
          <a:bodyPr/>
          <a:lstStyle/>
          <a:p>
            <a:endParaRPr lang="en-US">
              <a:solidFill>
                <a:srgbClr val="2A2C2E">
                  <a:tint val="75000"/>
                </a:srgbClr>
              </a:solidFill>
            </a:endParaRPr>
          </a:p>
        </p:txBody>
      </p:sp>
      <p:sp>
        <p:nvSpPr>
          <p:cNvPr id="6" name="Slide Number Placeholder 5"/>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99750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843D90-C6AF-479D-9200-EFD52C150244}" type="datetime1">
              <a:rPr lang="en-US" smtClean="0"/>
              <a:t>13/02/2019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BFE949-8C16-4413-B0B9-348BDD01A35F}" type="slidenum">
              <a:rPr lang="en-US" smtClean="0"/>
              <a:t>‹#›</a:t>
            </a:fld>
            <a:endParaRPr lang="en-US"/>
          </a:p>
        </p:txBody>
      </p:sp>
    </p:spTree>
    <p:extLst>
      <p:ext uri="{BB962C8B-B14F-4D97-AF65-F5344CB8AC3E}">
        <p14:creationId xmlns:p14="http://schemas.microsoft.com/office/powerpoint/2010/main" val="37656020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67D627-358C-441B-BF95-9BD8EE1E770F}" type="datetime1">
              <a:rPr lang="en-US" smtClean="0">
                <a:solidFill>
                  <a:srgbClr val="2A2C2E">
                    <a:tint val="75000"/>
                  </a:srgbClr>
                </a:solidFill>
              </a:rPr>
              <a:t>13/02/2019</a:t>
            </a:fld>
            <a:endParaRPr lang="en-US">
              <a:solidFill>
                <a:srgbClr val="2A2C2E">
                  <a:tint val="75000"/>
                </a:srgbClr>
              </a:solidFill>
            </a:endParaRPr>
          </a:p>
        </p:txBody>
      </p:sp>
      <p:sp>
        <p:nvSpPr>
          <p:cNvPr id="6" name="Footer Placeholder 5"/>
          <p:cNvSpPr>
            <a:spLocks noGrp="1"/>
          </p:cNvSpPr>
          <p:nvPr>
            <p:ph type="ftr" sz="quarter" idx="11"/>
          </p:nvPr>
        </p:nvSpPr>
        <p:spPr/>
        <p:txBody>
          <a:bodyPr/>
          <a:lstStyle/>
          <a:p>
            <a:endParaRPr lang="en-US">
              <a:solidFill>
                <a:srgbClr val="2A2C2E">
                  <a:tint val="75000"/>
                </a:srgbClr>
              </a:solidFill>
            </a:endParaRPr>
          </a:p>
        </p:txBody>
      </p:sp>
      <p:sp>
        <p:nvSpPr>
          <p:cNvPr id="7" name="Slide Number Placeholder 6"/>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40572261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A7145C-84C4-4DAD-9C3E-AC62E2585412}" type="datetime1">
              <a:rPr lang="en-US" smtClean="0">
                <a:solidFill>
                  <a:srgbClr val="2A2C2E">
                    <a:tint val="75000"/>
                  </a:srgbClr>
                </a:solidFill>
              </a:rPr>
              <a:t>13/02/2019</a:t>
            </a:fld>
            <a:endParaRPr lang="en-US">
              <a:solidFill>
                <a:srgbClr val="2A2C2E">
                  <a:tint val="75000"/>
                </a:srgbClr>
              </a:solidFill>
            </a:endParaRPr>
          </a:p>
        </p:txBody>
      </p:sp>
      <p:sp>
        <p:nvSpPr>
          <p:cNvPr id="8" name="Footer Placeholder 7"/>
          <p:cNvSpPr>
            <a:spLocks noGrp="1"/>
          </p:cNvSpPr>
          <p:nvPr>
            <p:ph type="ftr" sz="quarter" idx="11"/>
          </p:nvPr>
        </p:nvSpPr>
        <p:spPr/>
        <p:txBody>
          <a:bodyPr/>
          <a:lstStyle/>
          <a:p>
            <a:endParaRPr lang="en-US">
              <a:solidFill>
                <a:srgbClr val="2A2C2E">
                  <a:tint val="75000"/>
                </a:srgbClr>
              </a:solidFill>
            </a:endParaRPr>
          </a:p>
        </p:txBody>
      </p:sp>
      <p:sp>
        <p:nvSpPr>
          <p:cNvPr id="9" name="Slide Number Placeholder 8"/>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39419290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A88CE8-2B80-47B1-8690-2872A9021516}" type="datetime1">
              <a:rPr lang="en-US" smtClean="0">
                <a:solidFill>
                  <a:srgbClr val="2A2C2E">
                    <a:tint val="75000"/>
                  </a:srgbClr>
                </a:solidFill>
              </a:rPr>
              <a:t>13/02/2019</a:t>
            </a:fld>
            <a:endParaRPr lang="en-US">
              <a:solidFill>
                <a:srgbClr val="2A2C2E">
                  <a:tint val="75000"/>
                </a:srgbClr>
              </a:solidFill>
            </a:endParaRPr>
          </a:p>
        </p:txBody>
      </p:sp>
      <p:sp>
        <p:nvSpPr>
          <p:cNvPr id="4" name="Footer Placeholder 3"/>
          <p:cNvSpPr>
            <a:spLocks noGrp="1"/>
          </p:cNvSpPr>
          <p:nvPr>
            <p:ph type="ftr" sz="quarter" idx="11"/>
          </p:nvPr>
        </p:nvSpPr>
        <p:spPr/>
        <p:txBody>
          <a:bodyPr/>
          <a:lstStyle/>
          <a:p>
            <a:endParaRPr lang="en-US">
              <a:solidFill>
                <a:srgbClr val="2A2C2E">
                  <a:tint val="75000"/>
                </a:srgbClr>
              </a:solidFill>
            </a:endParaRPr>
          </a:p>
        </p:txBody>
      </p:sp>
      <p:sp>
        <p:nvSpPr>
          <p:cNvPr id="5" name="Slide Number Placeholder 4"/>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33287484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E43A53-B730-4169-A617-8B50C0E3E980}" type="datetime1">
              <a:rPr lang="en-US" smtClean="0">
                <a:solidFill>
                  <a:srgbClr val="2A2C2E">
                    <a:tint val="75000"/>
                  </a:srgbClr>
                </a:solidFill>
              </a:rPr>
              <a:t>13/02/2019</a:t>
            </a:fld>
            <a:endParaRPr lang="en-US">
              <a:solidFill>
                <a:srgbClr val="2A2C2E">
                  <a:tint val="75000"/>
                </a:srgbClr>
              </a:solidFill>
            </a:endParaRPr>
          </a:p>
        </p:txBody>
      </p:sp>
      <p:sp>
        <p:nvSpPr>
          <p:cNvPr id="3" name="Footer Placeholder 2"/>
          <p:cNvSpPr>
            <a:spLocks noGrp="1"/>
          </p:cNvSpPr>
          <p:nvPr>
            <p:ph type="ftr" sz="quarter" idx="11"/>
          </p:nvPr>
        </p:nvSpPr>
        <p:spPr/>
        <p:txBody>
          <a:bodyPr/>
          <a:lstStyle/>
          <a:p>
            <a:endParaRPr lang="en-US">
              <a:solidFill>
                <a:srgbClr val="2A2C2E">
                  <a:tint val="75000"/>
                </a:srgbClr>
              </a:solidFill>
            </a:endParaRPr>
          </a:p>
        </p:txBody>
      </p:sp>
      <p:sp>
        <p:nvSpPr>
          <p:cNvPr id="4" name="Slide Number Placeholder 3"/>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2027633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C494DC-9543-46D8-9B96-766D20D2B210}" type="datetime1">
              <a:rPr lang="en-US" smtClean="0">
                <a:solidFill>
                  <a:srgbClr val="2A2C2E">
                    <a:tint val="75000"/>
                  </a:srgbClr>
                </a:solidFill>
              </a:rPr>
              <a:t>13/02/2019</a:t>
            </a:fld>
            <a:endParaRPr lang="en-US">
              <a:solidFill>
                <a:srgbClr val="2A2C2E">
                  <a:tint val="75000"/>
                </a:srgbClr>
              </a:solidFill>
            </a:endParaRPr>
          </a:p>
        </p:txBody>
      </p:sp>
      <p:sp>
        <p:nvSpPr>
          <p:cNvPr id="6" name="Footer Placeholder 5"/>
          <p:cNvSpPr>
            <a:spLocks noGrp="1"/>
          </p:cNvSpPr>
          <p:nvPr>
            <p:ph type="ftr" sz="quarter" idx="11"/>
          </p:nvPr>
        </p:nvSpPr>
        <p:spPr/>
        <p:txBody>
          <a:bodyPr/>
          <a:lstStyle/>
          <a:p>
            <a:endParaRPr lang="en-US">
              <a:solidFill>
                <a:srgbClr val="2A2C2E">
                  <a:tint val="75000"/>
                </a:srgbClr>
              </a:solidFill>
            </a:endParaRPr>
          </a:p>
        </p:txBody>
      </p:sp>
      <p:sp>
        <p:nvSpPr>
          <p:cNvPr id="7" name="Slide Number Placeholder 6"/>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5523757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C083F-B492-4581-8B3F-3E34F47C5260}" type="datetime1">
              <a:rPr lang="en-US" smtClean="0">
                <a:solidFill>
                  <a:srgbClr val="2A2C2E">
                    <a:tint val="75000"/>
                  </a:srgbClr>
                </a:solidFill>
              </a:rPr>
              <a:t>13/02/2019</a:t>
            </a:fld>
            <a:endParaRPr lang="en-US">
              <a:solidFill>
                <a:srgbClr val="2A2C2E">
                  <a:tint val="75000"/>
                </a:srgbClr>
              </a:solidFill>
            </a:endParaRPr>
          </a:p>
        </p:txBody>
      </p:sp>
      <p:sp>
        <p:nvSpPr>
          <p:cNvPr id="6" name="Footer Placeholder 5"/>
          <p:cNvSpPr>
            <a:spLocks noGrp="1"/>
          </p:cNvSpPr>
          <p:nvPr>
            <p:ph type="ftr" sz="quarter" idx="11"/>
          </p:nvPr>
        </p:nvSpPr>
        <p:spPr/>
        <p:txBody>
          <a:bodyPr/>
          <a:lstStyle/>
          <a:p>
            <a:endParaRPr lang="en-US">
              <a:solidFill>
                <a:srgbClr val="2A2C2E">
                  <a:tint val="75000"/>
                </a:srgbClr>
              </a:solidFill>
            </a:endParaRPr>
          </a:p>
        </p:txBody>
      </p:sp>
      <p:sp>
        <p:nvSpPr>
          <p:cNvPr id="7" name="Slide Number Placeholder 6"/>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23277029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C1562C-22E1-440D-B002-A42F44227C9B}" type="datetime1">
              <a:rPr lang="en-US" smtClean="0">
                <a:solidFill>
                  <a:srgbClr val="2A2C2E">
                    <a:tint val="75000"/>
                  </a:srgbClr>
                </a:solidFill>
              </a:rPr>
              <a:t>13/02/2019</a:t>
            </a:fld>
            <a:endParaRPr lang="en-US">
              <a:solidFill>
                <a:srgbClr val="2A2C2E">
                  <a:tint val="75000"/>
                </a:srgbClr>
              </a:solidFill>
            </a:endParaRPr>
          </a:p>
        </p:txBody>
      </p:sp>
      <p:sp>
        <p:nvSpPr>
          <p:cNvPr id="5" name="Footer Placeholder 4"/>
          <p:cNvSpPr>
            <a:spLocks noGrp="1"/>
          </p:cNvSpPr>
          <p:nvPr>
            <p:ph type="ftr" sz="quarter" idx="11"/>
          </p:nvPr>
        </p:nvSpPr>
        <p:spPr/>
        <p:txBody>
          <a:bodyPr/>
          <a:lstStyle/>
          <a:p>
            <a:endParaRPr lang="en-US">
              <a:solidFill>
                <a:srgbClr val="2A2C2E">
                  <a:tint val="75000"/>
                </a:srgbClr>
              </a:solidFill>
            </a:endParaRPr>
          </a:p>
        </p:txBody>
      </p:sp>
      <p:sp>
        <p:nvSpPr>
          <p:cNvPr id="6" name="Slide Number Placeholder 5"/>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27735466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2436C4-1349-4360-96BC-87BE0C433E27}" type="datetime1">
              <a:rPr lang="en-US" smtClean="0">
                <a:solidFill>
                  <a:srgbClr val="2A2C2E">
                    <a:tint val="75000"/>
                  </a:srgbClr>
                </a:solidFill>
              </a:rPr>
              <a:t>13/02/2019</a:t>
            </a:fld>
            <a:endParaRPr lang="en-US">
              <a:solidFill>
                <a:srgbClr val="2A2C2E">
                  <a:tint val="75000"/>
                </a:srgbClr>
              </a:solidFill>
            </a:endParaRPr>
          </a:p>
        </p:txBody>
      </p:sp>
      <p:sp>
        <p:nvSpPr>
          <p:cNvPr id="5" name="Footer Placeholder 4"/>
          <p:cNvSpPr>
            <a:spLocks noGrp="1"/>
          </p:cNvSpPr>
          <p:nvPr>
            <p:ph type="ftr" sz="quarter" idx="11"/>
          </p:nvPr>
        </p:nvSpPr>
        <p:spPr/>
        <p:txBody>
          <a:bodyPr/>
          <a:lstStyle/>
          <a:p>
            <a:endParaRPr lang="en-US">
              <a:solidFill>
                <a:srgbClr val="2A2C2E">
                  <a:tint val="75000"/>
                </a:srgbClr>
              </a:solidFill>
            </a:endParaRPr>
          </a:p>
        </p:txBody>
      </p:sp>
      <p:sp>
        <p:nvSpPr>
          <p:cNvPr id="6" name="Slide Number Placeholder 5"/>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7941965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Person Title">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6576053" y="2658693"/>
            <a:ext cx="3456648" cy="671545"/>
          </a:xfrm>
        </p:spPr>
        <p:txBody>
          <a:bodyPr anchor="ctr">
            <a:noAutofit/>
          </a:bodyPr>
          <a:lstStyle>
            <a:lvl1pPr marL="0" indent="0">
              <a:buNone/>
              <a:defRPr sz="2667" baseline="0">
                <a:solidFill>
                  <a:srgbClr val="545A5F"/>
                </a:solidFill>
                <a:latin typeface="HelveticaNeueW01-45Light" pitchFamily="34" charset="0"/>
              </a:defRPr>
            </a:lvl1pPr>
          </a:lstStyle>
          <a:p>
            <a:pPr lvl="0"/>
            <a:r>
              <a:rPr lang="en-CA" dirty="0"/>
              <a:t>Insert Position</a:t>
            </a:r>
          </a:p>
        </p:txBody>
      </p:sp>
      <p:sp>
        <p:nvSpPr>
          <p:cNvPr id="10" name="Text Placeholder 9"/>
          <p:cNvSpPr>
            <a:spLocks noGrp="1"/>
          </p:cNvSpPr>
          <p:nvPr>
            <p:ph type="body" sz="quarter" idx="10" hasCustomPrompt="1"/>
          </p:nvPr>
        </p:nvSpPr>
        <p:spPr>
          <a:xfrm>
            <a:off x="6576053" y="1700809"/>
            <a:ext cx="4704523" cy="957884"/>
          </a:xfrm>
        </p:spPr>
        <p:txBody>
          <a:bodyPr anchor="ctr">
            <a:normAutofit/>
          </a:bodyPr>
          <a:lstStyle>
            <a:lvl1pPr marL="0" indent="0">
              <a:buNone/>
              <a:defRPr sz="4800">
                <a:solidFill>
                  <a:srgbClr val="4B286D"/>
                </a:solidFill>
                <a:latin typeface="HelveticaNeueW01-45Light" pitchFamily="34" charset="0"/>
              </a:defRPr>
            </a:lvl1pPr>
          </a:lstStyle>
          <a:p>
            <a:pPr lvl="0"/>
            <a:r>
              <a:rPr lang="en-CA" dirty="0"/>
              <a:t>Insert Name</a:t>
            </a:r>
          </a:p>
        </p:txBody>
      </p:sp>
    </p:spTree>
    <p:extLst>
      <p:ext uri="{BB962C8B-B14F-4D97-AF65-F5344CB8AC3E}">
        <p14:creationId xmlns:p14="http://schemas.microsoft.com/office/powerpoint/2010/main" val="20438317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A0BC44F-56B9-4BD2-BB1F-B92A67FC785F}" type="datetime1">
              <a:rPr lang="en-US" smtClean="0">
                <a:solidFill>
                  <a:srgbClr val="2A2C2E">
                    <a:tint val="75000"/>
                  </a:srgbClr>
                </a:solidFill>
              </a:rPr>
              <a:t>13/02/2019</a:t>
            </a:fld>
            <a:endParaRPr lang="en-US">
              <a:solidFill>
                <a:srgbClr val="2A2C2E">
                  <a:tint val="75000"/>
                </a:srgbClr>
              </a:solidFill>
            </a:endParaRPr>
          </a:p>
        </p:txBody>
      </p:sp>
      <p:sp>
        <p:nvSpPr>
          <p:cNvPr id="5" name="Footer Placeholder 4"/>
          <p:cNvSpPr>
            <a:spLocks noGrp="1"/>
          </p:cNvSpPr>
          <p:nvPr>
            <p:ph type="ftr" sz="quarter" idx="11"/>
          </p:nvPr>
        </p:nvSpPr>
        <p:spPr/>
        <p:txBody>
          <a:bodyPr/>
          <a:lstStyle/>
          <a:p>
            <a:endParaRPr lang="en-US">
              <a:solidFill>
                <a:srgbClr val="2A2C2E">
                  <a:tint val="75000"/>
                </a:srgbClr>
              </a:solidFill>
            </a:endParaRPr>
          </a:p>
        </p:txBody>
      </p:sp>
      <p:sp>
        <p:nvSpPr>
          <p:cNvPr id="6" name="Slide Number Placeholder 5"/>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2252521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F8A81-6817-4F9E-A18B-ADC1695B537F}" type="datetime1">
              <a:rPr lang="en-US" smtClean="0"/>
              <a:t>13/02/2019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BFE949-8C16-4413-B0B9-348BDD01A35F}" type="slidenum">
              <a:rPr lang="en-US" smtClean="0"/>
              <a:t>‹#›</a:t>
            </a:fld>
            <a:endParaRPr lang="en-US"/>
          </a:p>
        </p:txBody>
      </p:sp>
    </p:spTree>
    <p:extLst>
      <p:ext uri="{BB962C8B-B14F-4D97-AF65-F5344CB8AC3E}">
        <p14:creationId xmlns:p14="http://schemas.microsoft.com/office/powerpoint/2010/main" val="20379194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4BC245-94E9-49FE-AE32-9B91992D4B85}" type="datetime1">
              <a:rPr lang="en-US" smtClean="0">
                <a:solidFill>
                  <a:srgbClr val="2A2C2E">
                    <a:tint val="75000"/>
                  </a:srgbClr>
                </a:solidFill>
              </a:rPr>
              <a:t>13/02/2019</a:t>
            </a:fld>
            <a:endParaRPr lang="en-US">
              <a:solidFill>
                <a:srgbClr val="2A2C2E">
                  <a:tint val="75000"/>
                </a:srgbClr>
              </a:solidFill>
            </a:endParaRPr>
          </a:p>
        </p:txBody>
      </p:sp>
      <p:sp>
        <p:nvSpPr>
          <p:cNvPr id="5" name="Footer Placeholder 4"/>
          <p:cNvSpPr>
            <a:spLocks noGrp="1"/>
          </p:cNvSpPr>
          <p:nvPr>
            <p:ph type="ftr" sz="quarter" idx="11"/>
          </p:nvPr>
        </p:nvSpPr>
        <p:spPr/>
        <p:txBody>
          <a:bodyPr/>
          <a:lstStyle/>
          <a:p>
            <a:endParaRPr lang="en-US">
              <a:solidFill>
                <a:srgbClr val="2A2C2E">
                  <a:tint val="75000"/>
                </a:srgbClr>
              </a:solidFill>
            </a:endParaRPr>
          </a:p>
        </p:txBody>
      </p:sp>
      <p:sp>
        <p:nvSpPr>
          <p:cNvPr id="6" name="Slide Number Placeholder 5"/>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38057699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28B6B6-9AD9-4BA6-A08B-2E746F53AB63}" type="datetime1">
              <a:rPr lang="en-US" smtClean="0">
                <a:solidFill>
                  <a:srgbClr val="2A2C2E">
                    <a:tint val="75000"/>
                  </a:srgbClr>
                </a:solidFill>
              </a:rPr>
              <a:t>13/02/2019</a:t>
            </a:fld>
            <a:endParaRPr lang="en-US">
              <a:solidFill>
                <a:srgbClr val="2A2C2E">
                  <a:tint val="75000"/>
                </a:srgbClr>
              </a:solidFill>
            </a:endParaRPr>
          </a:p>
        </p:txBody>
      </p:sp>
      <p:sp>
        <p:nvSpPr>
          <p:cNvPr id="5" name="Footer Placeholder 4"/>
          <p:cNvSpPr>
            <a:spLocks noGrp="1"/>
          </p:cNvSpPr>
          <p:nvPr>
            <p:ph type="ftr" sz="quarter" idx="11"/>
          </p:nvPr>
        </p:nvSpPr>
        <p:spPr/>
        <p:txBody>
          <a:bodyPr/>
          <a:lstStyle/>
          <a:p>
            <a:endParaRPr lang="en-US">
              <a:solidFill>
                <a:srgbClr val="2A2C2E">
                  <a:tint val="75000"/>
                </a:srgbClr>
              </a:solidFill>
            </a:endParaRPr>
          </a:p>
        </p:txBody>
      </p:sp>
      <p:sp>
        <p:nvSpPr>
          <p:cNvPr id="6" name="Slide Number Placeholder 5"/>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26758391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204B44-AC6F-4AB3-90A8-7EF22E5FD3ED}" type="datetime1">
              <a:rPr lang="en-US" smtClean="0">
                <a:solidFill>
                  <a:srgbClr val="2A2C2E">
                    <a:tint val="75000"/>
                  </a:srgbClr>
                </a:solidFill>
              </a:rPr>
              <a:t>13/02/2019</a:t>
            </a:fld>
            <a:endParaRPr lang="en-US">
              <a:solidFill>
                <a:srgbClr val="2A2C2E">
                  <a:tint val="75000"/>
                </a:srgbClr>
              </a:solidFill>
            </a:endParaRPr>
          </a:p>
        </p:txBody>
      </p:sp>
      <p:sp>
        <p:nvSpPr>
          <p:cNvPr id="6" name="Footer Placeholder 5"/>
          <p:cNvSpPr>
            <a:spLocks noGrp="1"/>
          </p:cNvSpPr>
          <p:nvPr>
            <p:ph type="ftr" sz="quarter" idx="11"/>
          </p:nvPr>
        </p:nvSpPr>
        <p:spPr/>
        <p:txBody>
          <a:bodyPr/>
          <a:lstStyle/>
          <a:p>
            <a:endParaRPr lang="en-US">
              <a:solidFill>
                <a:srgbClr val="2A2C2E">
                  <a:tint val="75000"/>
                </a:srgbClr>
              </a:solidFill>
            </a:endParaRPr>
          </a:p>
        </p:txBody>
      </p:sp>
      <p:sp>
        <p:nvSpPr>
          <p:cNvPr id="7" name="Slide Number Placeholder 6"/>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37755210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C9D4C6-F98B-4A69-9EB0-EBD9BF28C01F}" type="datetime1">
              <a:rPr lang="en-US" smtClean="0">
                <a:solidFill>
                  <a:srgbClr val="2A2C2E">
                    <a:tint val="75000"/>
                  </a:srgbClr>
                </a:solidFill>
              </a:rPr>
              <a:t>13/02/2019</a:t>
            </a:fld>
            <a:endParaRPr lang="en-US">
              <a:solidFill>
                <a:srgbClr val="2A2C2E">
                  <a:tint val="75000"/>
                </a:srgbClr>
              </a:solidFill>
            </a:endParaRPr>
          </a:p>
        </p:txBody>
      </p:sp>
      <p:sp>
        <p:nvSpPr>
          <p:cNvPr id="8" name="Footer Placeholder 7"/>
          <p:cNvSpPr>
            <a:spLocks noGrp="1"/>
          </p:cNvSpPr>
          <p:nvPr>
            <p:ph type="ftr" sz="quarter" idx="11"/>
          </p:nvPr>
        </p:nvSpPr>
        <p:spPr/>
        <p:txBody>
          <a:bodyPr/>
          <a:lstStyle/>
          <a:p>
            <a:endParaRPr lang="en-US">
              <a:solidFill>
                <a:srgbClr val="2A2C2E">
                  <a:tint val="75000"/>
                </a:srgbClr>
              </a:solidFill>
            </a:endParaRPr>
          </a:p>
        </p:txBody>
      </p:sp>
      <p:sp>
        <p:nvSpPr>
          <p:cNvPr id="9" name="Slide Number Placeholder 8"/>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38531588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5753F5-B5CA-4584-AE7E-939EEB29201E}" type="datetime1">
              <a:rPr lang="en-US" smtClean="0">
                <a:solidFill>
                  <a:srgbClr val="2A2C2E">
                    <a:tint val="75000"/>
                  </a:srgbClr>
                </a:solidFill>
              </a:rPr>
              <a:t>13/02/2019</a:t>
            </a:fld>
            <a:endParaRPr lang="en-US">
              <a:solidFill>
                <a:srgbClr val="2A2C2E">
                  <a:tint val="75000"/>
                </a:srgbClr>
              </a:solidFill>
            </a:endParaRPr>
          </a:p>
        </p:txBody>
      </p:sp>
      <p:sp>
        <p:nvSpPr>
          <p:cNvPr id="4" name="Footer Placeholder 3"/>
          <p:cNvSpPr>
            <a:spLocks noGrp="1"/>
          </p:cNvSpPr>
          <p:nvPr>
            <p:ph type="ftr" sz="quarter" idx="11"/>
          </p:nvPr>
        </p:nvSpPr>
        <p:spPr/>
        <p:txBody>
          <a:bodyPr/>
          <a:lstStyle/>
          <a:p>
            <a:endParaRPr lang="en-US">
              <a:solidFill>
                <a:srgbClr val="2A2C2E">
                  <a:tint val="75000"/>
                </a:srgbClr>
              </a:solidFill>
            </a:endParaRPr>
          </a:p>
        </p:txBody>
      </p:sp>
      <p:sp>
        <p:nvSpPr>
          <p:cNvPr id="5" name="Slide Number Placeholder 4"/>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41587107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491FA-E0DB-4EE2-A5CA-3360FF271124}" type="datetime1">
              <a:rPr lang="en-US" smtClean="0">
                <a:solidFill>
                  <a:srgbClr val="2A2C2E">
                    <a:tint val="75000"/>
                  </a:srgbClr>
                </a:solidFill>
              </a:rPr>
              <a:t>13/02/2019</a:t>
            </a:fld>
            <a:endParaRPr lang="en-US">
              <a:solidFill>
                <a:srgbClr val="2A2C2E">
                  <a:tint val="75000"/>
                </a:srgbClr>
              </a:solidFill>
            </a:endParaRPr>
          </a:p>
        </p:txBody>
      </p:sp>
      <p:sp>
        <p:nvSpPr>
          <p:cNvPr id="3" name="Footer Placeholder 2"/>
          <p:cNvSpPr>
            <a:spLocks noGrp="1"/>
          </p:cNvSpPr>
          <p:nvPr>
            <p:ph type="ftr" sz="quarter" idx="11"/>
          </p:nvPr>
        </p:nvSpPr>
        <p:spPr/>
        <p:txBody>
          <a:bodyPr/>
          <a:lstStyle/>
          <a:p>
            <a:endParaRPr lang="en-US">
              <a:solidFill>
                <a:srgbClr val="2A2C2E">
                  <a:tint val="75000"/>
                </a:srgbClr>
              </a:solidFill>
            </a:endParaRPr>
          </a:p>
        </p:txBody>
      </p:sp>
      <p:sp>
        <p:nvSpPr>
          <p:cNvPr id="4" name="Slide Number Placeholder 3"/>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25201747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278461-B198-4635-8D19-10B17F515238}" type="datetime1">
              <a:rPr lang="en-US" smtClean="0">
                <a:solidFill>
                  <a:srgbClr val="2A2C2E">
                    <a:tint val="75000"/>
                  </a:srgbClr>
                </a:solidFill>
              </a:rPr>
              <a:t>13/02/2019</a:t>
            </a:fld>
            <a:endParaRPr lang="en-US">
              <a:solidFill>
                <a:srgbClr val="2A2C2E">
                  <a:tint val="75000"/>
                </a:srgbClr>
              </a:solidFill>
            </a:endParaRPr>
          </a:p>
        </p:txBody>
      </p:sp>
      <p:sp>
        <p:nvSpPr>
          <p:cNvPr id="6" name="Footer Placeholder 5"/>
          <p:cNvSpPr>
            <a:spLocks noGrp="1"/>
          </p:cNvSpPr>
          <p:nvPr>
            <p:ph type="ftr" sz="quarter" idx="11"/>
          </p:nvPr>
        </p:nvSpPr>
        <p:spPr/>
        <p:txBody>
          <a:bodyPr/>
          <a:lstStyle/>
          <a:p>
            <a:endParaRPr lang="en-US">
              <a:solidFill>
                <a:srgbClr val="2A2C2E">
                  <a:tint val="75000"/>
                </a:srgbClr>
              </a:solidFill>
            </a:endParaRPr>
          </a:p>
        </p:txBody>
      </p:sp>
      <p:sp>
        <p:nvSpPr>
          <p:cNvPr id="7" name="Slide Number Placeholder 6"/>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30735182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69C61-A714-4A01-A5D5-9DDE5643258D}" type="datetime1">
              <a:rPr lang="en-US" smtClean="0">
                <a:solidFill>
                  <a:srgbClr val="2A2C2E">
                    <a:tint val="75000"/>
                  </a:srgbClr>
                </a:solidFill>
              </a:rPr>
              <a:t>13/02/2019</a:t>
            </a:fld>
            <a:endParaRPr lang="en-US">
              <a:solidFill>
                <a:srgbClr val="2A2C2E">
                  <a:tint val="75000"/>
                </a:srgbClr>
              </a:solidFill>
            </a:endParaRPr>
          </a:p>
        </p:txBody>
      </p:sp>
      <p:sp>
        <p:nvSpPr>
          <p:cNvPr id="6" name="Footer Placeholder 5"/>
          <p:cNvSpPr>
            <a:spLocks noGrp="1"/>
          </p:cNvSpPr>
          <p:nvPr>
            <p:ph type="ftr" sz="quarter" idx="11"/>
          </p:nvPr>
        </p:nvSpPr>
        <p:spPr/>
        <p:txBody>
          <a:bodyPr/>
          <a:lstStyle/>
          <a:p>
            <a:endParaRPr lang="en-US">
              <a:solidFill>
                <a:srgbClr val="2A2C2E">
                  <a:tint val="75000"/>
                </a:srgbClr>
              </a:solidFill>
            </a:endParaRPr>
          </a:p>
        </p:txBody>
      </p:sp>
      <p:sp>
        <p:nvSpPr>
          <p:cNvPr id="7" name="Slide Number Placeholder 6"/>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30259519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4274BC-F22C-4B5D-B71F-9CE2A327B314}" type="datetime1">
              <a:rPr lang="en-US" smtClean="0">
                <a:solidFill>
                  <a:srgbClr val="2A2C2E">
                    <a:tint val="75000"/>
                  </a:srgbClr>
                </a:solidFill>
              </a:rPr>
              <a:t>13/02/2019</a:t>
            </a:fld>
            <a:endParaRPr lang="en-US">
              <a:solidFill>
                <a:srgbClr val="2A2C2E">
                  <a:tint val="75000"/>
                </a:srgbClr>
              </a:solidFill>
            </a:endParaRPr>
          </a:p>
        </p:txBody>
      </p:sp>
      <p:sp>
        <p:nvSpPr>
          <p:cNvPr id="5" name="Footer Placeholder 4"/>
          <p:cNvSpPr>
            <a:spLocks noGrp="1"/>
          </p:cNvSpPr>
          <p:nvPr>
            <p:ph type="ftr" sz="quarter" idx="11"/>
          </p:nvPr>
        </p:nvSpPr>
        <p:spPr/>
        <p:txBody>
          <a:bodyPr/>
          <a:lstStyle/>
          <a:p>
            <a:endParaRPr lang="en-US">
              <a:solidFill>
                <a:srgbClr val="2A2C2E">
                  <a:tint val="75000"/>
                </a:srgbClr>
              </a:solidFill>
            </a:endParaRPr>
          </a:p>
        </p:txBody>
      </p:sp>
      <p:sp>
        <p:nvSpPr>
          <p:cNvPr id="6" name="Slide Number Placeholder 5"/>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28183907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305CCC-6784-469B-B070-87D2512FF8B6}" type="datetime1">
              <a:rPr lang="en-US" smtClean="0">
                <a:solidFill>
                  <a:srgbClr val="2A2C2E">
                    <a:tint val="75000"/>
                  </a:srgbClr>
                </a:solidFill>
              </a:rPr>
              <a:t>13/02/2019</a:t>
            </a:fld>
            <a:endParaRPr lang="en-US">
              <a:solidFill>
                <a:srgbClr val="2A2C2E">
                  <a:tint val="75000"/>
                </a:srgbClr>
              </a:solidFill>
            </a:endParaRPr>
          </a:p>
        </p:txBody>
      </p:sp>
      <p:sp>
        <p:nvSpPr>
          <p:cNvPr id="5" name="Footer Placeholder 4"/>
          <p:cNvSpPr>
            <a:spLocks noGrp="1"/>
          </p:cNvSpPr>
          <p:nvPr>
            <p:ph type="ftr" sz="quarter" idx="11"/>
          </p:nvPr>
        </p:nvSpPr>
        <p:spPr/>
        <p:txBody>
          <a:bodyPr/>
          <a:lstStyle/>
          <a:p>
            <a:endParaRPr lang="en-US">
              <a:solidFill>
                <a:srgbClr val="2A2C2E">
                  <a:tint val="75000"/>
                </a:srgbClr>
              </a:solidFill>
            </a:endParaRPr>
          </a:p>
        </p:txBody>
      </p:sp>
      <p:sp>
        <p:nvSpPr>
          <p:cNvPr id="6" name="Slide Number Placeholder 5"/>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2342916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0A7340-1828-4E92-9DE4-D00AAAD5CF85}" type="datetime1">
              <a:rPr lang="en-US" smtClean="0"/>
              <a:t>13/02/2019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FE949-8C16-4413-B0B9-348BDD01A35F}" type="slidenum">
              <a:rPr lang="en-US" smtClean="0"/>
              <a:t>‹#›</a:t>
            </a:fld>
            <a:endParaRPr lang="en-US"/>
          </a:p>
        </p:txBody>
      </p:sp>
    </p:spTree>
    <p:extLst>
      <p:ext uri="{BB962C8B-B14F-4D97-AF65-F5344CB8AC3E}">
        <p14:creationId xmlns:p14="http://schemas.microsoft.com/office/powerpoint/2010/main" val="27507597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Person Title">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6576053" y="2658693"/>
            <a:ext cx="3456648" cy="671545"/>
          </a:xfrm>
        </p:spPr>
        <p:txBody>
          <a:bodyPr anchor="ctr">
            <a:noAutofit/>
          </a:bodyPr>
          <a:lstStyle>
            <a:lvl1pPr marL="0" indent="0">
              <a:buNone/>
              <a:defRPr sz="2667" baseline="0">
                <a:solidFill>
                  <a:srgbClr val="545A5F"/>
                </a:solidFill>
                <a:latin typeface="HelveticaNeueW01-45Light" pitchFamily="34" charset="0"/>
              </a:defRPr>
            </a:lvl1pPr>
          </a:lstStyle>
          <a:p>
            <a:pPr lvl="0"/>
            <a:r>
              <a:rPr lang="en-CA" dirty="0"/>
              <a:t>Insert Position</a:t>
            </a:r>
          </a:p>
        </p:txBody>
      </p:sp>
      <p:sp>
        <p:nvSpPr>
          <p:cNvPr id="10" name="Text Placeholder 9"/>
          <p:cNvSpPr>
            <a:spLocks noGrp="1"/>
          </p:cNvSpPr>
          <p:nvPr>
            <p:ph type="body" sz="quarter" idx="10" hasCustomPrompt="1"/>
          </p:nvPr>
        </p:nvSpPr>
        <p:spPr>
          <a:xfrm>
            <a:off x="6576053" y="1700809"/>
            <a:ext cx="4704523" cy="957884"/>
          </a:xfrm>
        </p:spPr>
        <p:txBody>
          <a:bodyPr anchor="ctr">
            <a:normAutofit/>
          </a:bodyPr>
          <a:lstStyle>
            <a:lvl1pPr marL="0" indent="0">
              <a:buNone/>
              <a:defRPr sz="4800">
                <a:solidFill>
                  <a:srgbClr val="4B286D"/>
                </a:solidFill>
                <a:latin typeface="HelveticaNeueW01-45Light" pitchFamily="34" charset="0"/>
              </a:defRPr>
            </a:lvl1pPr>
          </a:lstStyle>
          <a:p>
            <a:pPr lvl="0"/>
            <a:r>
              <a:rPr lang="en-CA" dirty="0"/>
              <a:t>Insert Name</a:t>
            </a:r>
          </a:p>
        </p:txBody>
      </p:sp>
    </p:spTree>
    <p:extLst>
      <p:ext uri="{BB962C8B-B14F-4D97-AF65-F5344CB8AC3E}">
        <p14:creationId xmlns:p14="http://schemas.microsoft.com/office/powerpoint/2010/main" val="8125401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375B515-F2C3-446E-8D73-309B10643D98}" type="datetime1">
              <a:rPr lang="en-US" smtClean="0">
                <a:solidFill>
                  <a:srgbClr val="2A2C2E">
                    <a:tint val="75000"/>
                  </a:srgbClr>
                </a:solidFill>
              </a:rPr>
              <a:t>13/02/2019</a:t>
            </a:fld>
            <a:endParaRPr lang="en-US">
              <a:solidFill>
                <a:srgbClr val="2A2C2E">
                  <a:tint val="75000"/>
                </a:srgbClr>
              </a:solidFill>
            </a:endParaRPr>
          </a:p>
        </p:txBody>
      </p:sp>
      <p:sp>
        <p:nvSpPr>
          <p:cNvPr id="5" name="Footer Placeholder 4"/>
          <p:cNvSpPr>
            <a:spLocks noGrp="1"/>
          </p:cNvSpPr>
          <p:nvPr>
            <p:ph type="ftr" sz="quarter" idx="11"/>
          </p:nvPr>
        </p:nvSpPr>
        <p:spPr/>
        <p:txBody>
          <a:bodyPr/>
          <a:lstStyle/>
          <a:p>
            <a:endParaRPr lang="en-US">
              <a:solidFill>
                <a:srgbClr val="2A2C2E">
                  <a:tint val="75000"/>
                </a:srgbClr>
              </a:solidFill>
            </a:endParaRPr>
          </a:p>
        </p:txBody>
      </p:sp>
      <p:sp>
        <p:nvSpPr>
          <p:cNvPr id="6" name="Slide Number Placeholder 5"/>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14298061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D7450E-0806-456C-853A-7E512027B725}" type="datetime1">
              <a:rPr lang="en-US" smtClean="0">
                <a:solidFill>
                  <a:srgbClr val="2A2C2E">
                    <a:tint val="75000"/>
                  </a:srgbClr>
                </a:solidFill>
              </a:rPr>
              <a:t>13/02/2019</a:t>
            </a:fld>
            <a:endParaRPr lang="en-US">
              <a:solidFill>
                <a:srgbClr val="2A2C2E">
                  <a:tint val="75000"/>
                </a:srgbClr>
              </a:solidFill>
            </a:endParaRPr>
          </a:p>
        </p:txBody>
      </p:sp>
      <p:sp>
        <p:nvSpPr>
          <p:cNvPr id="5" name="Footer Placeholder 4"/>
          <p:cNvSpPr>
            <a:spLocks noGrp="1"/>
          </p:cNvSpPr>
          <p:nvPr>
            <p:ph type="ftr" sz="quarter" idx="11"/>
          </p:nvPr>
        </p:nvSpPr>
        <p:spPr/>
        <p:txBody>
          <a:bodyPr/>
          <a:lstStyle/>
          <a:p>
            <a:endParaRPr lang="en-US">
              <a:solidFill>
                <a:srgbClr val="2A2C2E">
                  <a:tint val="75000"/>
                </a:srgbClr>
              </a:solidFill>
            </a:endParaRPr>
          </a:p>
        </p:txBody>
      </p:sp>
      <p:sp>
        <p:nvSpPr>
          <p:cNvPr id="6" name="Slide Number Placeholder 5"/>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10987151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A6DA23-B3B2-431B-ADEB-9D73076E6B1B}" type="datetime1">
              <a:rPr lang="en-US" smtClean="0">
                <a:solidFill>
                  <a:srgbClr val="2A2C2E">
                    <a:tint val="75000"/>
                  </a:srgbClr>
                </a:solidFill>
              </a:rPr>
              <a:t>13/02/2019</a:t>
            </a:fld>
            <a:endParaRPr lang="en-US">
              <a:solidFill>
                <a:srgbClr val="2A2C2E">
                  <a:tint val="75000"/>
                </a:srgbClr>
              </a:solidFill>
            </a:endParaRPr>
          </a:p>
        </p:txBody>
      </p:sp>
      <p:sp>
        <p:nvSpPr>
          <p:cNvPr id="5" name="Footer Placeholder 4"/>
          <p:cNvSpPr>
            <a:spLocks noGrp="1"/>
          </p:cNvSpPr>
          <p:nvPr>
            <p:ph type="ftr" sz="quarter" idx="11"/>
          </p:nvPr>
        </p:nvSpPr>
        <p:spPr/>
        <p:txBody>
          <a:bodyPr/>
          <a:lstStyle/>
          <a:p>
            <a:endParaRPr lang="en-US">
              <a:solidFill>
                <a:srgbClr val="2A2C2E">
                  <a:tint val="75000"/>
                </a:srgbClr>
              </a:solidFill>
            </a:endParaRPr>
          </a:p>
        </p:txBody>
      </p:sp>
      <p:sp>
        <p:nvSpPr>
          <p:cNvPr id="6" name="Slide Number Placeholder 5"/>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2195058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EBDBF2-BAD4-4D5E-8388-84ACDD858924}" type="datetime1">
              <a:rPr lang="en-US" smtClean="0">
                <a:solidFill>
                  <a:srgbClr val="2A2C2E">
                    <a:tint val="75000"/>
                  </a:srgbClr>
                </a:solidFill>
              </a:rPr>
              <a:t>13/02/2019</a:t>
            </a:fld>
            <a:endParaRPr lang="en-US">
              <a:solidFill>
                <a:srgbClr val="2A2C2E">
                  <a:tint val="75000"/>
                </a:srgbClr>
              </a:solidFill>
            </a:endParaRPr>
          </a:p>
        </p:txBody>
      </p:sp>
      <p:sp>
        <p:nvSpPr>
          <p:cNvPr id="6" name="Footer Placeholder 5"/>
          <p:cNvSpPr>
            <a:spLocks noGrp="1"/>
          </p:cNvSpPr>
          <p:nvPr>
            <p:ph type="ftr" sz="quarter" idx="11"/>
          </p:nvPr>
        </p:nvSpPr>
        <p:spPr/>
        <p:txBody>
          <a:bodyPr/>
          <a:lstStyle/>
          <a:p>
            <a:endParaRPr lang="en-US">
              <a:solidFill>
                <a:srgbClr val="2A2C2E">
                  <a:tint val="75000"/>
                </a:srgbClr>
              </a:solidFill>
            </a:endParaRPr>
          </a:p>
        </p:txBody>
      </p:sp>
      <p:sp>
        <p:nvSpPr>
          <p:cNvPr id="7" name="Slide Number Placeholder 6"/>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42548385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3DD52A-89ED-477A-815F-1C589C81462D}" type="datetime1">
              <a:rPr lang="en-US" smtClean="0">
                <a:solidFill>
                  <a:srgbClr val="2A2C2E">
                    <a:tint val="75000"/>
                  </a:srgbClr>
                </a:solidFill>
              </a:rPr>
              <a:t>13/02/2019</a:t>
            </a:fld>
            <a:endParaRPr lang="en-US">
              <a:solidFill>
                <a:srgbClr val="2A2C2E">
                  <a:tint val="75000"/>
                </a:srgbClr>
              </a:solidFill>
            </a:endParaRPr>
          </a:p>
        </p:txBody>
      </p:sp>
      <p:sp>
        <p:nvSpPr>
          <p:cNvPr id="8" name="Footer Placeholder 7"/>
          <p:cNvSpPr>
            <a:spLocks noGrp="1"/>
          </p:cNvSpPr>
          <p:nvPr>
            <p:ph type="ftr" sz="quarter" idx="11"/>
          </p:nvPr>
        </p:nvSpPr>
        <p:spPr/>
        <p:txBody>
          <a:bodyPr/>
          <a:lstStyle/>
          <a:p>
            <a:endParaRPr lang="en-US">
              <a:solidFill>
                <a:srgbClr val="2A2C2E">
                  <a:tint val="75000"/>
                </a:srgbClr>
              </a:solidFill>
            </a:endParaRPr>
          </a:p>
        </p:txBody>
      </p:sp>
      <p:sp>
        <p:nvSpPr>
          <p:cNvPr id="9" name="Slide Number Placeholder 8"/>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4896620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8B52B7-7AC5-43C0-A73B-A3F27C911044}" type="datetime1">
              <a:rPr lang="en-US" smtClean="0">
                <a:solidFill>
                  <a:srgbClr val="2A2C2E">
                    <a:tint val="75000"/>
                  </a:srgbClr>
                </a:solidFill>
              </a:rPr>
              <a:t>13/02/2019</a:t>
            </a:fld>
            <a:endParaRPr lang="en-US">
              <a:solidFill>
                <a:srgbClr val="2A2C2E">
                  <a:tint val="75000"/>
                </a:srgbClr>
              </a:solidFill>
            </a:endParaRPr>
          </a:p>
        </p:txBody>
      </p:sp>
      <p:sp>
        <p:nvSpPr>
          <p:cNvPr id="4" name="Footer Placeholder 3"/>
          <p:cNvSpPr>
            <a:spLocks noGrp="1"/>
          </p:cNvSpPr>
          <p:nvPr>
            <p:ph type="ftr" sz="quarter" idx="11"/>
          </p:nvPr>
        </p:nvSpPr>
        <p:spPr/>
        <p:txBody>
          <a:bodyPr/>
          <a:lstStyle/>
          <a:p>
            <a:endParaRPr lang="en-US">
              <a:solidFill>
                <a:srgbClr val="2A2C2E">
                  <a:tint val="75000"/>
                </a:srgbClr>
              </a:solidFill>
            </a:endParaRPr>
          </a:p>
        </p:txBody>
      </p:sp>
      <p:sp>
        <p:nvSpPr>
          <p:cNvPr id="5" name="Slide Number Placeholder 4"/>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30127188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92BCC-88F9-4C00-B696-ECB206551EA9}" type="datetime1">
              <a:rPr lang="en-US" smtClean="0">
                <a:solidFill>
                  <a:srgbClr val="2A2C2E">
                    <a:tint val="75000"/>
                  </a:srgbClr>
                </a:solidFill>
              </a:rPr>
              <a:t>13/02/2019</a:t>
            </a:fld>
            <a:endParaRPr lang="en-US">
              <a:solidFill>
                <a:srgbClr val="2A2C2E">
                  <a:tint val="75000"/>
                </a:srgbClr>
              </a:solidFill>
            </a:endParaRPr>
          </a:p>
        </p:txBody>
      </p:sp>
      <p:sp>
        <p:nvSpPr>
          <p:cNvPr id="3" name="Footer Placeholder 2"/>
          <p:cNvSpPr>
            <a:spLocks noGrp="1"/>
          </p:cNvSpPr>
          <p:nvPr>
            <p:ph type="ftr" sz="quarter" idx="11"/>
          </p:nvPr>
        </p:nvSpPr>
        <p:spPr/>
        <p:txBody>
          <a:bodyPr/>
          <a:lstStyle/>
          <a:p>
            <a:endParaRPr lang="en-US">
              <a:solidFill>
                <a:srgbClr val="2A2C2E">
                  <a:tint val="75000"/>
                </a:srgbClr>
              </a:solidFill>
            </a:endParaRPr>
          </a:p>
        </p:txBody>
      </p:sp>
      <p:sp>
        <p:nvSpPr>
          <p:cNvPr id="4" name="Slide Number Placeholder 3"/>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8707121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4B395D-BD29-4855-9565-94A2F8574EC1}" type="datetime1">
              <a:rPr lang="en-US" smtClean="0">
                <a:solidFill>
                  <a:srgbClr val="2A2C2E">
                    <a:tint val="75000"/>
                  </a:srgbClr>
                </a:solidFill>
              </a:rPr>
              <a:t>13/02/2019</a:t>
            </a:fld>
            <a:endParaRPr lang="en-US">
              <a:solidFill>
                <a:srgbClr val="2A2C2E">
                  <a:tint val="75000"/>
                </a:srgbClr>
              </a:solidFill>
            </a:endParaRPr>
          </a:p>
        </p:txBody>
      </p:sp>
      <p:sp>
        <p:nvSpPr>
          <p:cNvPr id="6" name="Footer Placeholder 5"/>
          <p:cNvSpPr>
            <a:spLocks noGrp="1"/>
          </p:cNvSpPr>
          <p:nvPr>
            <p:ph type="ftr" sz="quarter" idx="11"/>
          </p:nvPr>
        </p:nvSpPr>
        <p:spPr/>
        <p:txBody>
          <a:bodyPr/>
          <a:lstStyle/>
          <a:p>
            <a:endParaRPr lang="en-US">
              <a:solidFill>
                <a:srgbClr val="2A2C2E">
                  <a:tint val="75000"/>
                </a:srgbClr>
              </a:solidFill>
            </a:endParaRPr>
          </a:p>
        </p:txBody>
      </p:sp>
      <p:sp>
        <p:nvSpPr>
          <p:cNvPr id="7" name="Slide Number Placeholder 6"/>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39963471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391C16-02F9-4AB0-9ECB-F0EFC1E1E608}" type="datetime1">
              <a:rPr lang="en-US" smtClean="0">
                <a:solidFill>
                  <a:srgbClr val="2A2C2E">
                    <a:tint val="75000"/>
                  </a:srgbClr>
                </a:solidFill>
              </a:rPr>
              <a:t>13/02/2019</a:t>
            </a:fld>
            <a:endParaRPr lang="en-US">
              <a:solidFill>
                <a:srgbClr val="2A2C2E">
                  <a:tint val="75000"/>
                </a:srgbClr>
              </a:solidFill>
            </a:endParaRPr>
          </a:p>
        </p:txBody>
      </p:sp>
      <p:sp>
        <p:nvSpPr>
          <p:cNvPr id="6" name="Footer Placeholder 5"/>
          <p:cNvSpPr>
            <a:spLocks noGrp="1"/>
          </p:cNvSpPr>
          <p:nvPr>
            <p:ph type="ftr" sz="quarter" idx="11"/>
          </p:nvPr>
        </p:nvSpPr>
        <p:spPr/>
        <p:txBody>
          <a:bodyPr/>
          <a:lstStyle/>
          <a:p>
            <a:endParaRPr lang="en-US">
              <a:solidFill>
                <a:srgbClr val="2A2C2E">
                  <a:tint val="75000"/>
                </a:srgbClr>
              </a:solidFill>
            </a:endParaRPr>
          </a:p>
        </p:txBody>
      </p:sp>
      <p:sp>
        <p:nvSpPr>
          <p:cNvPr id="7" name="Slide Number Placeholder 6"/>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1584308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6B2B80-00A7-4663-A3A9-5E574E590001}" type="datetime1">
              <a:rPr lang="en-US" smtClean="0"/>
              <a:t>13/02/2019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FE949-8C16-4413-B0B9-348BDD01A35F}" type="slidenum">
              <a:rPr lang="en-US" smtClean="0"/>
              <a:t>‹#›</a:t>
            </a:fld>
            <a:endParaRPr lang="en-US"/>
          </a:p>
        </p:txBody>
      </p:sp>
    </p:spTree>
    <p:extLst>
      <p:ext uri="{BB962C8B-B14F-4D97-AF65-F5344CB8AC3E}">
        <p14:creationId xmlns:p14="http://schemas.microsoft.com/office/powerpoint/2010/main" val="36374722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DA42C8-8A0A-4F77-8A95-B9FB230919F5}" type="datetime1">
              <a:rPr lang="en-US" smtClean="0">
                <a:solidFill>
                  <a:srgbClr val="2A2C2E">
                    <a:tint val="75000"/>
                  </a:srgbClr>
                </a:solidFill>
              </a:rPr>
              <a:t>13/02/2019</a:t>
            </a:fld>
            <a:endParaRPr lang="en-US">
              <a:solidFill>
                <a:srgbClr val="2A2C2E">
                  <a:tint val="75000"/>
                </a:srgbClr>
              </a:solidFill>
            </a:endParaRPr>
          </a:p>
        </p:txBody>
      </p:sp>
      <p:sp>
        <p:nvSpPr>
          <p:cNvPr id="5" name="Footer Placeholder 4"/>
          <p:cNvSpPr>
            <a:spLocks noGrp="1"/>
          </p:cNvSpPr>
          <p:nvPr>
            <p:ph type="ftr" sz="quarter" idx="11"/>
          </p:nvPr>
        </p:nvSpPr>
        <p:spPr/>
        <p:txBody>
          <a:bodyPr/>
          <a:lstStyle/>
          <a:p>
            <a:endParaRPr lang="en-US">
              <a:solidFill>
                <a:srgbClr val="2A2C2E">
                  <a:tint val="75000"/>
                </a:srgbClr>
              </a:solidFill>
            </a:endParaRPr>
          </a:p>
        </p:txBody>
      </p:sp>
      <p:sp>
        <p:nvSpPr>
          <p:cNvPr id="6" name="Slide Number Placeholder 5"/>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919533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723D1F-B857-439E-B0F2-1FD59310081B}" type="datetime1">
              <a:rPr lang="en-US" smtClean="0">
                <a:solidFill>
                  <a:srgbClr val="2A2C2E">
                    <a:tint val="75000"/>
                  </a:srgbClr>
                </a:solidFill>
              </a:rPr>
              <a:t>13/02/2019</a:t>
            </a:fld>
            <a:endParaRPr lang="en-US">
              <a:solidFill>
                <a:srgbClr val="2A2C2E">
                  <a:tint val="75000"/>
                </a:srgbClr>
              </a:solidFill>
            </a:endParaRPr>
          </a:p>
        </p:txBody>
      </p:sp>
      <p:sp>
        <p:nvSpPr>
          <p:cNvPr id="5" name="Footer Placeholder 4"/>
          <p:cNvSpPr>
            <a:spLocks noGrp="1"/>
          </p:cNvSpPr>
          <p:nvPr>
            <p:ph type="ftr" sz="quarter" idx="11"/>
          </p:nvPr>
        </p:nvSpPr>
        <p:spPr/>
        <p:txBody>
          <a:bodyPr/>
          <a:lstStyle/>
          <a:p>
            <a:endParaRPr lang="en-US">
              <a:solidFill>
                <a:srgbClr val="2A2C2E">
                  <a:tint val="75000"/>
                </a:srgbClr>
              </a:solidFill>
            </a:endParaRPr>
          </a:p>
        </p:txBody>
      </p:sp>
      <p:sp>
        <p:nvSpPr>
          <p:cNvPr id="6" name="Slide Number Placeholder 5"/>
          <p:cNvSpPr>
            <a:spLocks noGrp="1"/>
          </p:cNvSpPr>
          <p:nvPr>
            <p:ph type="sldNum" sz="quarter" idx="12"/>
          </p:nvPr>
        </p:nvSpPr>
        <p:spPr/>
        <p:txBody>
          <a:body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36673129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Person Title">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6576053" y="2658693"/>
            <a:ext cx="3456648" cy="671545"/>
          </a:xfrm>
        </p:spPr>
        <p:txBody>
          <a:bodyPr anchor="ctr">
            <a:noAutofit/>
          </a:bodyPr>
          <a:lstStyle>
            <a:lvl1pPr marL="0" indent="0">
              <a:buNone/>
              <a:defRPr sz="2667" baseline="0">
                <a:solidFill>
                  <a:srgbClr val="545A5F"/>
                </a:solidFill>
                <a:latin typeface="HelveticaNeueW01-45Light" pitchFamily="34" charset="0"/>
              </a:defRPr>
            </a:lvl1pPr>
          </a:lstStyle>
          <a:p>
            <a:pPr lvl="0"/>
            <a:r>
              <a:rPr lang="en-CA" dirty="0"/>
              <a:t>Insert Position</a:t>
            </a:r>
          </a:p>
        </p:txBody>
      </p:sp>
      <p:sp>
        <p:nvSpPr>
          <p:cNvPr id="10" name="Text Placeholder 9"/>
          <p:cNvSpPr>
            <a:spLocks noGrp="1"/>
          </p:cNvSpPr>
          <p:nvPr>
            <p:ph type="body" sz="quarter" idx="10" hasCustomPrompt="1"/>
          </p:nvPr>
        </p:nvSpPr>
        <p:spPr>
          <a:xfrm>
            <a:off x="6576053" y="1700809"/>
            <a:ext cx="4704523" cy="957884"/>
          </a:xfrm>
        </p:spPr>
        <p:txBody>
          <a:bodyPr anchor="ctr">
            <a:normAutofit/>
          </a:bodyPr>
          <a:lstStyle>
            <a:lvl1pPr marL="0" indent="0">
              <a:buNone/>
              <a:defRPr sz="4800">
                <a:solidFill>
                  <a:srgbClr val="4B286D"/>
                </a:solidFill>
                <a:latin typeface="HelveticaNeueW01-45Light" pitchFamily="34" charset="0"/>
              </a:defRPr>
            </a:lvl1pPr>
          </a:lstStyle>
          <a:p>
            <a:pPr lvl="0"/>
            <a:r>
              <a:rPr lang="en-CA" dirty="0"/>
              <a:t>Insert Name</a:t>
            </a:r>
          </a:p>
        </p:txBody>
      </p:sp>
    </p:spTree>
    <p:extLst>
      <p:ext uri="{BB962C8B-B14F-4D97-AF65-F5344CB8AC3E}">
        <p14:creationId xmlns:p14="http://schemas.microsoft.com/office/powerpoint/2010/main" val="2684419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CC21FD-FD6B-4340-BE78-3C2E05759124}" type="datetime1">
              <a:rPr lang="en-US" smtClean="0"/>
              <a:t>13/02/2019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FE949-8C16-4413-B0B9-348BDD01A35F}" type="slidenum">
              <a:rPr lang="en-US" smtClean="0"/>
              <a:t>‹#›</a:t>
            </a:fld>
            <a:endParaRPr lang="en-US"/>
          </a:p>
        </p:txBody>
      </p:sp>
    </p:spTree>
    <p:extLst>
      <p:ext uri="{BB962C8B-B14F-4D97-AF65-F5344CB8AC3E}">
        <p14:creationId xmlns:p14="http://schemas.microsoft.com/office/powerpoint/2010/main" val="516341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D6B2323-9B73-4A44-98CC-ECBA9F85ED5A}" type="datetime1">
              <a:rPr lang="en-US" smtClean="0">
                <a:solidFill>
                  <a:prstClr val="black">
                    <a:tint val="75000"/>
                  </a:prstClr>
                </a:solidFill>
              </a:rPr>
              <a:t>13/02/2019</a:t>
            </a:fld>
            <a:endParaRPr lang="en-CA" dirty="0">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374247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3547EE3-FF28-4E2A-8243-A2FD66343296}" type="datetime1">
              <a:rPr lang="en-US" smtClean="0">
                <a:solidFill>
                  <a:prstClr val="black">
                    <a:tint val="75000"/>
                  </a:prstClr>
                </a:solidFill>
              </a:rPr>
              <a:t>13/02/2019</a:t>
            </a:fld>
            <a:endParaRPr lang="en-CA" dirty="0">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3967741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E2716B3-8532-4BAE-9608-A40D2B8682E8}" type="datetime1">
              <a:rPr lang="en-US" smtClean="0">
                <a:solidFill>
                  <a:prstClr val="black">
                    <a:tint val="75000"/>
                  </a:prstClr>
                </a:solidFill>
              </a:rPr>
              <a:t>13/02/2019</a:t>
            </a:fld>
            <a:endParaRPr lang="en-CA" dirty="0">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C2C0C21-518B-4DA0-A76A-8F38F00E663A}"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08703214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9408E-D1AF-4E23-819A-DCE3A1FEC662}" type="datetime1">
              <a:rPr lang="en-US" smtClean="0">
                <a:solidFill>
                  <a:srgbClr val="2A2C2E">
                    <a:tint val="75000"/>
                  </a:srgbClr>
                </a:solidFill>
              </a:rPr>
              <a:t>13/02/2019</a:t>
            </a:fld>
            <a:endParaRPr lang="en-US">
              <a:solidFill>
                <a:srgbClr val="2A2C2E">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2A2C2E">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417883972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29047-9A60-4EA0-8C75-F9F9376C034E}" type="datetime1">
              <a:rPr lang="en-US" smtClean="0">
                <a:solidFill>
                  <a:srgbClr val="2A2C2E">
                    <a:tint val="75000"/>
                  </a:srgbClr>
                </a:solidFill>
              </a:rPr>
              <a:t>13/02/2019</a:t>
            </a:fld>
            <a:endParaRPr lang="en-US">
              <a:solidFill>
                <a:srgbClr val="2A2C2E">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2A2C2E">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61602523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83825-1028-4CA8-ADD9-375203ED8E27}" type="datetime1">
              <a:rPr lang="en-US" smtClean="0">
                <a:solidFill>
                  <a:srgbClr val="2A2C2E">
                    <a:tint val="75000"/>
                  </a:srgbClr>
                </a:solidFill>
              </a:rPr>
              <a:t>13/02/2019</a:t>
            </a:fld>
            <a:endParaRPr lang="en-US">
              <a:solidFill>
                <a:srgbClr val="2A2C2E">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2A2C2E">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318450775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54231-0314-4CAF-915D-2D977C386244}" type="datetime1">
              <a:rPr lang="en-US" smtClean="0">
                <a:solidFill>
                  <a:srgbClr val="2A2C2E">
                    <a:tint val="75000"/>
                  </a:srgbClr>
                </a:solidFill>
              </a:rPr>
              <a:t>13/02/2019</a:t>
            </a:fld>
            <a:endParaRPr lang="en-US">
              <a:solidFill>
                <a:srgbClr val="2A2C2E">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2A2C2E">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FE949-8C16-4413-B0B9-348BDD01A35F}" type="slidenum">
              <a:rPr lang="en-US" smtClean="0">
                <a:solidFill>
                  <a:srgbClr val="2A2C2E">
                    <a:tint val="75000"/>
                  </a:srgbClr>
                </a:solidFill>
              </a:rPr>
              <a:pPr/>
              <a:t>‹#›</a:t>
            </a:fld>
            <a:endParaRPr lang="en-US">
              <a:solidFill>
                <a:srgbClr val="2A2C2E">
                  <a:tint val="75000"/>
                </a:srgbClr>
              </a:solidFill>
            </a:endParaRPr>
          </a:p>
        </p:txBody>
      </p:sp>
    </p:spTree>
    <p:extLst>
      <p:ext uri="{BB962C8B-B14F-4D97-AF65-F5344CB8AC3E}">
        <p14:creationId xmlns:p14="http://schemas.microsoft.com/office/powerpoint/2010/main" val="127716179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 y="3176"/>
            <a:ext cx="12180709" cy="6851649"/>
          </a:xfrm>
          <a:prstGeom prst="rect">
            <a:avLst/>
          </a:prstGeom>
        </p:spPr>
      </p:pic>
      <p:sp>
        <p:nvSpPr>
          <p:cNvPr id="5" name="TextBox 4"/>
          <p:cNvSpPr txBox="1"/>
          <p:nvPr/>
        </p:nvSpPr>
        <p:spPr>
          <a:xfrm>
            <a:off x="5821680" y="5776696"/>
            <a:ext cx="6370320" cy="830997"/>
          </a:xfrm>
          <a:prstGeom prst="rect">
            <a:avLst/>
          </a:prstGeom>
          <a:solidFill>
            <a:schemeClr val="bg1"/>
          </a:solidFill>
        </p:spPr>
        <p:txBody>
          <a:bodyPr wrap="square" rtlCol="0">
            <a:spAutoFit/>
          </a:bodyPr>
          <a:lstStyle/>
          <a:p>
            <a:r>
              <a:rPr lang="en-CA" sz="2400" dirty="0" smtClean="0">
                <a:solidFill>
                  <a:srgbClr val="4B286D"/>
                </a:solidFill>
                <a:latin typeface="HelveticaNeueW01-45Light" pitchFamily="34" charset="0"/>
              </a:rPr>
              <a:t>Q4 2018 investor conference call</a:t>
            </a:r>
          </a:p>
          <a:p>
            <a:r>
              <a:rPr lang="en-CA" sz="2400" dirty="0" smtClean="0">
                <a:solidFill>
                  <a:srgbClr val="4B286D"/>
                </a:solidFill>
                <a:latin typeface="HelveticaNeueW01-45Light" pitchFamily="34" charset="0"/>
              </a:rPr>
              <a:t>February 14, 2019</a:t>
            </a:r>
            <a:endParaRPr lang="en-CA" sz="2400" dirty="0">
              <a:solidFill>
                <a:srgbClr val="4B286D"/>
              </a:solidFill>
              <a:latin typeface="HelveticaNeueW01-45Light" pitchFamily="34" charset="0"/>
            </a:endParaRPr>
          </a:p>
        </p:txBody>
      </p:sp>
    </p:spTree>
    <p:extLst>
      <p:ext uri="{BB962C8B-B14F-4D97-AF65-F5344CB8AC3E}">
        <p14:creationId xmlns:p14="http://schemas.microsoft.com/office/powerpoint/2010/main" val="1487189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2368" y="280594"/>
            <a:ext cx="6830716" cy="707886"/>
          </a:xfrm>
          <a:prstGeom prst="rect">
            <a:avLst/>
          </a:prstGeom>
          <a:noFill/>
        </p:spPr>
        <p:txBody>
          <a:bodyPr wrap="none" rtlCol="0">
            <a:spAutoFit/>
          </a:bodyPr>
          <a:lstStyle/>
          <a:p>
            <a:r>
              <a:rPr lang="en-US" sz="4000" dirty="0" smtClean="0">
                <a:solidFill>
                  <a:srgbClr val="4B286D"/>
                </a:solidFill>
                <a:latin typeface="Arial" panose="020B0604020202020204" pitchFamily="34" charset="0"/>
                <a:cs typeface="Arial" panose="020B0604020202020204" pitchFamily="34" charset="0"/>
              </a:rPr>
              <a:t>Q4 2018 consolidated results</a:t>
            </a:r>
            <a:endParaRPr lang="en-CA" sz="4000" dirty="0">
              <a:solidFill>
                <a:srgbClr val="4B286D"/>
              </a:solidFill>
              <a:latin typeface="Arial" panose="020B0604020202020204" pitchFamily="34" charset="0"/>
              <a:cs typeface="Arial" panose="020B0604020202020204" pitchFamily="34" charset="0"/>
            </a:endParaRPr>
          </a:p>
        </p:txBody>
      </p:sp>
      <p:sp>
        <p:nvSpPr>
          <p:cNvPr id="11" name="Rectangle 10"/>
          <p:cNvSpPr/>
          <p:nvPr/>
        </p:nvSpPr>
        <p:spPr>
          <a:xfrm>
            <a:off x="0" y="5651284"/>
            <a:ext cx="12192000" cy="12067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66CC00"/>
              </a:buClr>
            </a:pPr>
            <a:r>
              <a:rPr lang="en-US" sz="2800" spc="67" dirty="0" smtClean="0">
                <a:solidFill>
                  <a:srgbClr val="54595F"/>
                </a:solidFill>
                <a:latin typeface="Arial" panose="020B0604020202020204" pitchFamily="34" charset="0"/>
                <a:cs typeface="Arial" panose="020B0604020202020204" pitchFamily="34" charset="0"/>
              </a:rPr>
              <a:t>Delivering robust financial growth driven by wireless and wireline</a:t>
            </a:r>
            <a:endParaRPr lang="en-CA" sz="2800" spc="67" dirty="0">
              <a:solidFill>
                <a:srgbClr val="54595F"/>
              </a:solidFill>
              <a:latin typeface="Arial" panose="020B0604020202020204" pitchFamily="34" charset="0"/>
              <a:cs typeface="Arial" panose="020B0604020202020204" pitchFamily="34" charset="0"/>
            </a:endParaRPr>
          </a:p>
        </p:txBody>
      </p:sp>
      <p:sp>
        <p:nvSpPr>
          <p:cNvPr id="14" name="Slide Number Placeholder 5"/>
          <p:cNvSpPr>
            <a:spLocks noGrp="1"/>
          </p:cNvSpPr>
          <p:nvPr>
            <p:ph type="sldNum" sz="quarter" idx="12"/>
          </p:nvPr>
        </p:nvSpPr>
        <p:spPr>
          <a:xfrm>
            <a:off x="11183620" y="6356350"/>
            <a:ext cx="701040" cy="501650"/>
          </a:xfrm>
        </p:spPr>
        <p:txBody>
          <a:bodyPr/>
          <a:lstStyle/>
          <a:p>
            <a:r>
              <a:rPr lang="en-US" sz="1400" dirty="0" smtClean="0">
                <a:solidFill>
                  <a:schemeClr val="tx1"/>
                </a:solidFill>
                <a:latin typeface="Arial" panose="020B0604020202020204" pitchFamily="34" charset="0"/>
                <a:cs typeface="Arial" panose="020B0604020202020204" pitchFamily="34" charset="0"/>
              </a:rPr>
              <a:t>10</a:t>
            </a:r>
            <a:endParaRPr lang="en-US" sz="1400" dirty="0">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421091" y="1731355"/>
            <a:ext cx="11165983" cy="3017520"/>
          </a:xfrm>
          <a:prstGeom prst="roundRect">
            <a:avLst>
              <a:gd name="adj" fmla="val 6670"/>
            </a:avLst>
          </a:prstGeom>
          <a:solidFill>
            <a:schemeClr val="bg1"/>
          </a:solidFill>
          <a:ln>
            <a:noFill/>
          </a:ln>
          <a:effectLst>
            <a:outerShdw blurRad="228600" sx="101000" sy="101000" algn="ct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1321510281"/>
              </p:ext>
            </p:extLst>
          </p:nvPr>
        </p:nvGraphicFramePr>
        <p:xfrm>
          <a:off x="711335" y="2029595"/>
          <a:ext cx="10793460" cy="2560320"/>
        </p:xfrm>
        <a:graphic>
          <a:graphicData uri="http://schemas.openxmlformats.org/drawingml/2006/table">
            <a:tbl>
              <a:tblPr>
                <a:tableStyleId>{7DF18680-E054-41AD-8BC1-D1AEF772440D}</a:tableStyleId>
              </a:tblPr>
              <a:tblGrid>
                <a:gridCol w="2893441"/>
                <a:gridCol w="2563736"/>
                <a:gridCol w="2563736"/>
                <a:gridCol w="2772547"/>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HelveticaNeueW01-Thin" panose="020B0403020202020204" pitchFamily="34" charset="0"/>
                      </a:endParaRPr>
                    </a:p>
                  </a:txBody>
                  <a:tcPr marL="137160" marR="13716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HelveticaNeueW01-Thin" panose="020B0403020202020204" pitchFamily="34" charset="0"/>
                      </a:endParaRP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HelveticaNeueW01-Thin" panose="020B0403020202020204" pitchFamily="34" charset="0"/>
                      </a:endParaRP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HelveticaNeueW01-Thin" panose="020B0403020202020204" pitchFamily="34" charset="0"/>
                      </a:endParaRPr>
                    </a:p>
                  </a:txBody>
                  <a:tcPr marL="137160" marR="137160" anchor="ctr">
                    <a:lnL w="1905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822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smtClean="0">
                          <a:solidFill>
                            <a:srgbClr val="4B286D"/>
                          </a:solidFill>
                          <a:latin typeface="Arial" panose="020B0604020202020204" pitchFamily="34" charset="0"/>
                          <a:cs typeface="Arial" panose="020B0604020202020204" pitchFamily="34" charset="0"/>
                        </a:rPr>
                        <a:t>+6.3%</a:t>
                      </a:r>
                      <a:endParaRPr lang="en-CA" sz="4400" dirty="0" smtClean="0">
                        <a:solidFill>
                          <a:srgbClr val="4B286D"/>
                        </a:solidFill>
                        <a:latin typeface="Arial" panose="020B0604020202020204" pitchFamily="34" charset="0"/>
                        <a:cs typeface="Arial" panose="020B0604020202020204" pitchFamily="34" charset="0"/>
                      </a:endParaRPr>
                    </a:p>
                  </a:txBody>
                  <a:tcPr marL="137160" marR="13716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4400" dirty="0" smtClean="0">
                          <a:solidFill>
                            <a:srgbClr val="4B286D"/>
                          </a:solidFill>
                          <a:latin typeface="Arial" panose="020B0604020202020204" pitchFamily="34" charset="0"/>
                          <a:cs typeface="Arial" panose="020B0604020202020204" pitchFamily="34" charset="0"/>
                        </a:rPr>
                        <a:t>+4.3%</a:t>
                      </a: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4400" dirty="0" smtClean="0">
                          <a:solidFill>
                            <a:srgbClr val="4B286D"/>
                          </a:solidFill>
                          <a:latin typeface="Arial" panose="020B0604020202020204" pitchFamily="34" charset="0"/>
                          <a:cs typeface="Arial" panose="020B0604020202020204" pitchFamily="34" charset="0"/>
                        </a:rPr>
                        <a:t>$0.60</a:t>
                      </a: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4400" dirty="0" smtClean="0">
                          <a:solidFill>
                            <a:srgbClr val="4B286D"/>
                          </a:solidFill>
                          <a:latin typeface="Arial" panose="020B0604020202020204" pitchFamily="34" charset="0"/>
                          <a:cs typeface="Arial" panose="020B0604020202020204" pitchFamily="34" charset="0"/>
                        </a:rPr>
                        <a:t>$0.69</a:t>
                      </a:r>
                    </a:p>
                  </a:txBody>
                  <a:tcPr marL="137160" marR="137160" anchor="ctr">
                    <a:lnL w="1905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HelveticaNeueW01-Thin" panose="020B0403020202020204" pitchFamily="34" charset="0"/>
                      </a:endParaRPr>
                    </a:p>
                  </a:txBody>
                  <a:tcPr marL="137160" marR="13716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HelveticaNeueW01-Thin" panose="020B0403020202020204" pitchFamily="34" charset="0"/>
                      </a:endParaRP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HelveticaNeueW01-Thin" panose="020B0403020202020204" pitchFamily="34" charset="0"/>
                      </a:endParaRP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HelveticaNeueW01-Thin" panose="020B0403020202020204" pitchFamily="34" charset="0"/>
                      </a:endParaRPr>
                    </a:p>
                  </a:txBody>
                  <a:tcPr marL="137160" marR="137160" anchor="ctr">
                    <a:lnL w="1905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baseline="0" dirty="0" smtClean="0">
                          <a:solidFill>
                            <a:srgbClr val="54595F"/>
                          </a:solidFill>
                          <a:latin typeface="Arial" panose="020B0604020202020204" pitchFamily="34" charset="0"/>
                          <a:ea typeface="+mn-ea"/>
                          <a:cs typeface="Arial" panose="020B0604020202020204" pitchFamily="34" charset="0"/>
                        </a:rPr>
                        <a:t>Revenue</a:t>
                      </a:r>
                    </a:p>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baseline="0" dirty="0" smtClean="0">
                          <a:solidFill>
                            <a:srgbClr val="54595F"/>
                          </a:solidFill>
                          <a:latin typeface="Arial" panose="020B0604020202020204" pitchFamily="34" charset="0"/>
                          <a:ea typeface="+mn-ea"/>
                          <a:cs typeface="Arial" panose="020B0604020202020204" pitchFamily="34" charset="0"/>
                        </a:rPr>
                        <a:t>(external)</a:t>
                      </a:r>
                      <a:endParaRPr lang="en-CA" sz="2200" kern="1200" spc="67" dirty="0" smtClean="0">
                        <a:solidFill>
                          <a:srgbClr val="54595F"/>
                        </a:solidFill>
                        <a:latin typeface="Arial" panose="020B0604020202020204" pitchFamily="34" charset="0"/>
                        <a:ea typeface="+mn-ea"/>
                        <a:cs typeface="Arial" panose="020B0604020202020204" pitchFamily="34" charset="0"/>
                      </a:endParaRPr>
                    </a:p>
                  </a:txBody>
                  <a:tcPr marL="137160" marR="13716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dirty="0" smtClean="0">
                          <a:solidFill>
                            <a:srgbClr val="54595F"/>
                          </a:solidFill>
                          <a:latin typeface="Arial" panose="020B0604020202020204" pitchFamily="34" charset="0"/>
                          <a:ea typeface="+mn-ea"/>
                          <a:cs typeface="Arial" panose="020B0604020202020204" pitchFamily="34" charset="0"/>
                        </a:rPr>
                        <a:t>Adjusted EBITDA</a:t>
                      </a: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dirty="0" smtClean="0">
                          <a:solidFill>
                            <a:srgbClr val="54595F"/>
                          </a:solidFill>
                          <a:latin typeface="Arial" panose="020B0604020202020204" pitchFamily="34" charset="0"/>
                          <a:ea typeface="+mn-ea"/>
                          <a:cs typeface="Arial" panose="020B0604020202020204" pitchFamily="34" charset="0"/>
                        </a:rPr>
                        <a:t>basic</a:t>
                      </a:r>
                      <a:endParaRPr lang="en-CA" sz="2200" kern="1200" spc="67" baseline="0" dirty="0" smtClean="0">
                        <a:solidFill>
                          <a:srgbClr val="54595F"/>
                        </a:solidFill>
                        <a:latin typeface="Arial" panose="020B0604020202020204" pitchFamily="34" charset="0"/>
                        <a:ea typeface="+mn-ea"/>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baseline="0" dirty="0" smtClean="0">
                          <a:solidFill>
                            <a:srgbClr val="54595F"/>
                          </a:solidFill>
                          <a:latin typeface="Arial" panose="020B0604020202020204" pitchFamily="34" charset="0"/>
                          <a:ea typeface="+mn-ea"/>
                          <a:cs typeface="Arial" panose="020B0604020202020204" pitchFamily="34" charset="0"/>
                        </a:rPr>
                        <a:t>EPS</a:t>
                      </a:r>
                      <a:endParaRPr lang="en-CA" sz="2200" kern="1200" spc="67" dirty="0" smtClean="0">
                        <a:solidFill>
                          <a:srgbClr val="54595F"/>
                        </a:solidFill>
                        <a:latin typeface="Arial" panose="020B0604020202020204" pitchFamily="34" charset="0"/>
                        <a:ea typeface="+mn-ea"/>
                        <a:cs typeface="Arial" panose="020B0604020202020204" pitchFamily="34" charset="0"/>
                      </a:endParaRP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dirty="0" smtClean="0">
                          <a:solidFill>
                            <a:srgbClr val="54595F"/>
                          </a:solidFill>
                          <a:latin typeface="Arial" panose="020B0604020202020204" pitchFamily="34" charset="0"/>
                          <a:ea typeface="+mn-ea"/>
                          <a:cs typeface="Arial" panose="020B0604020202020204" pitchFamily="34" charset="0"/>
                        </a:rPr>
                        <a:t>adjusted</a:t>
                      </a:r>
                    </a:p>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dirty="0" smtClean="0">
                          <a:solidFill>
                            <a:srgbClr val="54595F"/>
                          </a:solidFill>
                          <a:latin typeface="Arial" panose="020B0604020202020204" pitchFamily="34" charset="0"/>
                          <a:ea typeface="+mn-ea"/>
                          <a:cs typeface="Arial" panose="020B0604020202020204" pitchFamily="34" charset="0"/>
                        </a:rPr>
                        <a:t>EPS</a:t>
                      </a:r>
                    </a:p>
                  </a:txBody>
                  <a:tcPr marL="137160" marR="137160" anchor="ctr">
                    <a:lnL w="1905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200" kern="1200" spc="67" dirty="0" smtClean="0">
                        <a:solidFill>
                          <a:srgbClr val="54595F"/>
                        </a:solidFill>
                        <a:latin typeface="Arial" panose="020B0604020202020204" pitchFamily="34" charset="0"/>
                        <a:ea typeface="+mn-ea"/>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dirty="0" smtClean="0">
                          <a:solidFill>
                            <a:srgbClr val="54595F"/>
                          </a:solidFill>
                          <a:latin typeface="Arial" panose="020B0604020202020204" pitchFamily="34" charset="0"/>
                          <a:ea typeface="+mn-ea"/>
                          <a:cs typeface="Arial" panose="020B0604020202020204" pitchFamily="34" charset="0"/>
                        </a:rPr>
                        <a:t>$3,764 million</a:t>
                      </a:r>
                    </a:p>
                  </a:txBody>
                  <a:tcPr marL="0" marR="0" marT="0" marB="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200" kern="1200" spc="67" dirty="0" smtClean="0">
                        <a:solidFill>
                          <a:srgbClr val="54595F"/>
                        </a:solidFill>
                        <a:latin typeface="Arial" panose="020B0604020202020204" pitchFamily="34" charset="0"/>
                        <a:ea typeface="+mn-ea"/>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dirty="0" smtClean="0">
                          <a:solidFill>
                            <a:srgbClr val="54595F"/>
                          </a:solidFill>
                          <a:latin typeface="Arial" panose="020B0604020202020204" pitchFamily="34" charset="0"/>
                          <a:ea typeface="+mn-ea"/>
                          <a:cs typeface="Arial" panose="020B0604020202020204" pitchFamily="34" charset="0"/>
                        </a:rPr>
                        <a:t>$1,310 million</a:t>
                      </a:r>
                    </a:p>
                  </a:txBody>
                  <a:tcPr marL="0" marR="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200" kern="1200" spc="67" dirty="0" smtClean="0">
                        <a:solidFill>
                          <a:srgbClr val="54595F"/>
                        </a:solidFill>
                        <a:latin typeface="Arial" panose="020B0604020202020204" pitchFamily="34" charset="0"/>
                        <a:ea typeface="+mn-ea"/>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dirty="0" smtClean="0">
                          <a:solidFill>
                            <a:srgbClr val="54595F"/>
                          </a:solidFill>
                          <a:latin typeface="Arial" panose="020B0604020202020204" pitchFamily="34" charset="0"/>
                          <a:ea typeface="+mn-ea"/>
                          <a:cs typeface="Arial" panose="020B0604020202020204" pitchFamily="34" charset="0"/>
                        </a:rPr>
                        <a:t>+1 cent y/y</a:t>
                      </a:r>
                    </a:p>
                  </a:txBody>
                  <a:tcPr marL="0" marR="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200" kern="1200" spc="67" dirty="0" smtClean="0">
                        <a:solidFill>
                          <a:srgbClr val="54595F"/>
                        </a:solidFill>
                        <a:latin typeface="Arial" panose="020B0604020202020204" pitchFamily="34" charset="0"/>
                        <a:ea typeface="+mn-ea"/>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dirty="0" smtClean="0">
                          <a:solidFill>
                            <a:srgbClr val="54595F"/>
                          </a:solidFill>
                          <a:latin typeface="Arial" panose="020B0604020202020204" pitchFamily="34" charset="0"/>
                          <a:ea typeface="+mn-ea"/>
                          <a:cs typeface="Arial" panose="020B0604020202020204" pitchFamily="34" charset="0"/>
                        </a:rPr>
                        <a:t>+3 cents y/y</a:t>
                      </a:r>
                    </a:p>
                  </a:txBody>
                  <a:tcPr marL="0" marR="0" marT="0" marB="0" anchor="ctr">
                    <a:lnL w="1905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16" name="Straight Connector 15"/>
          <p:cNvCxnSpPr/>
          <p:nvPr/>
        </p:nvCxnSpPr>
        <p:spPr>
          <a:xfrm>
            <a:off x="1011720" y="4066409"/>
            <a:ext cx="23400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693143" y="4066409"/>
            <a:ext cx="23400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886048" y="4066409"/>
            <a:ext cx="23400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253096" y="4066409"/>
            <a:ext cx="23400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30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651284"/>
            <a:ext cx="12192000" cy="12067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67" dirty="0" smtClean="0">
                <a:solidFill>
                  <a:srgbClr val="54595F"/>
                </a:solidFill>
                <a:latin typeface="Arial" panose="020B0604020202020204" pitchFamily="34" charset="0"/>
                <a:cs typeface="Arial" panose="020B0604020202020204" pitchFamily="34" charset="0"/>
              </a:rPr>
              <a:t>Expanding our world-class broadband network with stable capex</a:t>
            </a:r>
          </a:p>
        </p:txBody>
      </p:sp>
      <p:sp>
        <p:nvSpPr>
          <p:cNvPr id="7" name="Rounded Rectangle 6"/>
          <p:cNvSpPr/>
          <p:nvPr/>
        </p:nvSpPr>
        <p:spPr>
          <a:xfrm>
            <a:off x="862233" y="1871572"/>
            <a:ext cx="3180091" cy="3017520"/>
          </a:xfrm>
          <a:prstGeom prst="roundRect">
            <a:avLst>
              <a:gd name="adj" fmla="val 6670"/>
            </a:avLst>
          </a:prstGeom>
          <a:solidFill>
            <a:schemeClr val="bg1"/>
          </a:solidFill>
          <a:ln>
            <a:noFill/>
          </a:ln>
          <a:effectLst>
            <a:outerShdw blurRad="228600" sx="101000" sy="101000" algn="ct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4" name="TextBox 3"/>
          <p:cNvSpPr txBox="1"/>
          <p:nvPr/>
        </p:nvSpPr>
        <p:spPr>
          <a:xfrm>
            <a:off x="676610" y="366182"/>
            <a:ext cx="11344702" cy="707886"/>
          </a:xfrm>
          <a:prstGeom prst="rect">
            <a:avLst/>
          </a:prstGeom>
          <a:noFill/>
        </p:spPr>
        <p:txBody>
          <a:bodyPr wrap="square" rtlCol="0">
            <a:spAutoFit/>
          </a:bodyPr>
          <a:lstStyle/>
          <a:p>
            <a:r>
              <a:rPr lang="en-US" sz="4000" dirty="0">
                <a:solidFill>
                  <a:srgbClr val="4B286D"/>
                </a:solidFill>
                <a:latin typeface="Arial" panose="020B0604020202020204" pitchFamily="34" charset="0"/>
                <a:cs typeface="Arial" panose="020B0604020202020204" pitchFamily="34" charset="0"/>
              </a:rPr>
              <a:t>Investing </a:t>
            </a:r>
            <a:r>
              <a:rPr lang="en-US" sz="4000" dirty="0" smtClean="0">
                <a:solidFill>
                  <a:srgbClr val="4B286D"/>
                </a:solidFill>
                <a:latin typeface="Arial" panose="020B0604020202020204" pitchFamily="34" charset="0"/>
                <a:cs typeface="Arial" panose="020B0604020202020204" pitchFamily="34" charset="0"/>
              </a:rPr>
              <a:t>in our leading broadband network</a:t>
            </a:r>
          </a:p>
        </p:txBody>
      </p:sp>
      <p:graphicFrame>
        <p:nvGraphicFramePr>
          <p:cNvPr id="8" name="Table 7"/>
          <p:cNvGraphicFramePr>
            <a:graphicFrameLocks noGrp="1"/>
          </p:cNvGraphicFramePr>
          <p:nvPr>
            <p:extLst>
              <p:ext uri="{D42A27DB-BD31-4B8C-83A1-F6EECF244321}">
                <p14:modId xmlns:p14="http://schemas.microsoft.com/office/powerpoint/2010/main" val="2357178567"/>
              </p:ext>
            </p:extLst>
          </p:nvPr>
        </p:nvGraphicFramePr>
        <p:xfrm>
          <a:off x="869622" y="1871572"/>
          <a:ext cx="3180095" cy="3001867"/>
        </p:xfrm>
        <a:graphic>
          <a:graphicData uri="http://schemas.openxmlformats.org/drawingml/2006/table">
            <a:tbl>
              <a:tblPr>
                <a:tableStyleId>{7DF18680-E054-41AD-8BC1-D1AEF772440D}</a:tableStyleId>
              </a:tblPr>
              <a:tblGrid>
                <a:gridCol w="3180095"/>
              </a:tblGrid>
              <a:tr h="1775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Arial" panose="020B0604020202020204" pitchFamily="34" charset="0"/>
                        <a:cs typeface="Arial" panose="020B0604020202020204" pitchFamily="34" charset="0"/>
                      </a:endParaRPr>
                    </a:p>
                  </a:txBody>
                  <a:tcPr marL="137160" marR="137160" anchor="ctr">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8106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800" dirty="0" smtClean="0">
                          <a:solidFill>
                            <a:srgbClr val="4B286D"/>
                          </a:solidFill>
                          <a:latin typeface="Arial" panose="020B0604020202020204" pitchFamily="34" charset="0"/>
                          <a:cs typeface="Arial" panose="020B0604020202020204" pitchFamily="34" charset="0"/>
                        </a:rPr>
                        <a:t>$711</a:t>
                      </a:r>
                    </a:p>
                    <a:p>
                      <a:pPr marL="0" marR="0" indent="0" algn="ctr" defTabSz="914400" rtl="0" eaLnBrk="1" fontAlgn="auto" latinLnBrk="0" hangingPunct="1">
                        <a:lnSpc>
                          <a:spcPct val="100000"/>
                        </a:lnSpc>
                        <a:spcBef>
                          <a:spcPts val="0"/>
                        </a:spcBef>
                        <a:spcAft>
                          <a:spcPts val="0"/>
                        </a:spcAft>
                        <a:buClrTx/>
                        <a:buSzTx/>
                        <a:buFontTx/>
                        <a:buNone/>
                        <a:tabLst/>
                        <a:defRPr/>
                      </a:pPr>
                      <a:r>
                        <a:rPr lang="en-CA" sz="4800" dirty="0" smtClean="0">
                          <a:solidFill>
                            <a:srgbClr val="4B286D"/>
                          </a:solidFill>
                          <a:latin typeface="Arial" panose="020B0604020202020204" pitchFamily="34" charset="0"/>
                          <a:cs typeface="Arial" panose="020B0604020202020204" pitchFamily="34" charset="0"/>
                        </a:rPr>
                        <a:t>million</a:t>
                      </a:r>
                      <a:endParaRPr lang="en-US" sz="4800" dirty="0" smtClean="0">
                        <a:solidFill>
                          <a:srgbClr val="4B286D"/>
                        </a:solidFill>
                        <a:latin typeface="Arial" panose="020B0604020202020204" pitchFamily="34" charset="0"/>
                        <a:cs typeface="Arial" panose="020B0604020202020204" pitchFamily="34" charset="0"/>
                      </a:endParaRPr>
                    </a:p>
                  </a:txBody>
                  <a:tcPr marL="137160" marR="137160" anchor="ctr">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775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Arial" panose="020B0604020202020204" pitchFamily="34" charset="0"/>
                        <a:cs typeface="Arial" panose="020B0604020202020204" pitchFamily="34" charset="0"/>
                      </a:endParaRPr>
                    </a:p>
                  </a:txBody>
                  <a:tcPr marL="137160" marR="137160" anchor="ctr">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8361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kern="1200" spc="67" dirty="0" smtClean="0">
                          <a:solidFill>
                            <a:srgbClr val="54595F"/>
                          </a:solidFill>
                          <a:latin typeface="Arial" panose="020B0604020202020204" pitchFamily="34" charset="0"/>
                          <a:ea typeface="+mn-ea"/>
                          <a:cs typeface="Arial" panose="020B0604020202020204" pitchFamily="34" charset="0"/>
                        </a:rPr>
                        <a:t>consolidated capex (3.8%)</a:t>
                      </a:r>
                      <a:r>
                        <a:rPr lang="en-CA" sz="2000" kern="1200" spc="67" baseline="0" dirty="0" smtClean="0">
                          <a:solidFill>
                            <a:srgbClr val="54595F"/>
                          </a:solidFill>
                          <a:latin typeface="Arial" panose="020B0604020202020204" pitchFamily="34" charset="0"/>
                          <a:ea typeface="+mn-ea"/>
                          <a:cs typeface="Arial" panose="020B0604020202020204" pitchFamily="34" charset="0"/>
                        </a:rPr>
                        <a:t> y/y</a:t>
                      </a:r>
                      <a:endParaRPr lang="en-CA" sz="2000" kern="1200" spc="67" dirty="0" smtClean="0">
                        <a:solidFill>
                          <a:srgbClr val="54595F"/>
                        </a:solidFill>
                        <a:latin typeface="Arial" panose="020B0604020202020204" pitchFamily="34" charset="0"/>
                        <a:ea typeface="+mn-ea"/>
                        <a:cs typeface="Arial" panose="020B0604020202020204" pitchFamily="34" charset="0"/>
                      </a:endParaRPr>
                    </a:p>
                  </a:txBody>
                  <a:tcPr marL="137160" marR="137160" anchor="ctr">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9" name="TextBox 8"/>
          <p:cNvSpPr txBox="1"/>
          <p:nvPr/>
        </p:nvSpPr>
        <p:spPr>
          <a:xfrm>
            <a:off x="4511041" y="2021347"/>
            <a:ext cx="7510272" cy="2923877"/>
          </a:xfrm>
          <a:prstGeom prst="rect">
            <a:avLst/>
          </a:prstGeom>
          <a:noFill/>
        </p:spPr>
        <p:txBody>
          <a:bodyPr wrap="square" rtlCol="0">
            <a:spAutoFit/>
          </a:bodyPr>
          <a:lstStyle/>
          <a:p>
            <a:pPr marL="354013" indent="-354013">
              <a:buClr>
                <a:srgbClr val="4B286D"/>
              </a:buClr>
              <a:buFont typeface="Arial" panose="020B0604020202020204" pitchFamily="34" charset="0"/>
              <a:buChar char="•"/>
            </a:pPr>
            <a:r>
              <a:rPr lang="en-CA" sz="2300" dirty="0" smtClean="0">
                <a:solidFill>
                  <a:srgbClr val="54595F"/>
                </a:solidFill>
                <a:latin typeface="Arial" panose="020B0604020202020204" pitchFamily="34" charset="0"/>
                <a:cs typeface="Arial" panose="020B0604020202020204" pitchFamily="34" charset="0"/>
              </a:rPr>
              <a:t>1.89 </a:t>
            </a:r>
            <a:r>
              <a:rPr lang="en-CA" sz="2300" dirty="0">
                <a:solidFill>
                  <a:srgbClr val="54595F"/>
                </a:solidFill>
                <a:latin typeface="Arial" panose="020B0604020202020204" pitchFamily="34" charset="0"/>
                <a:cs typeface="Arial" panose="020B0604020202020204" pitchFamily="34" charset="0"/>
              </a:rPr>
              <a:t>million </a:t>
            </a:r>
            <a:r>
              <a:rPr lang="en-CA" sz="2300" dirty="0" smtClean="0">
                <a:solidFill>
                  <a:srgbClr val="54595F"/>
                </a:solidFill>
                <a:latin typeface="Arial" panose="020B0604020202020204" pitchFamily="34" charset="0"/>
                <a:cs typeface="Arial" panose="020B0604020202020204" pitchFamily="34" charset="0"/>
              </a:rPr>
              <a:t>premises now </a:t>
            </a:r>
            <a:r>
              <a:rPr lang="en-CA" sz="2300" dirty="0">
                <a:solidFill>
                  <a:srgbClr val="54595F"/>
                </a:solidFill>
                <a:latin typeface="Arial" panose="020B0604020202020204" pitchFamily="34" charset="0"/>
                <a:cs typeface="Arial" panose="020B0604020202020204" pitchFamily="34" charset="0"/>
              </a:rPr>
              <a:t>have immediate access to our </a:t>
            </a:r>
            <a:r>
              <a:rPr lang="en-CA" sz="2300" dirty="0" err="1">
                <a:solidFill>
                  <a:srgbClr val="54595F"/>
                </a:solidFill>
                <a:latin typeface="Arial" panose="020B0604020202020204" pitchFamily="34" charset="0"/>
                <a:cs typeface="Arial" panose="020B0604020202020204" pitchFamily="34" charset="0"/>
              </a:rPr>
              <a:t>PureFibre</a:t>
            </a:r>
            <a:r>
              <a:rPr lang="en-CA" sz="2300" dirty="0">
                <a:solidFill>
                  <a:srgbClr val="54595F"/>
                </a:solidFill>
                <a:latin typeface="Arial" panose="020B0604020202020204" pitchFamily="34" charset="0"/>
                <a:cs typeface="Arial" panose="020B0604020202020204" pitchFamily="34" charset="0"/>
              </a:rPr>
              <a:t> network, up </a:t>
            </a:r>
            <a:r>
              <a:rPr lang="en-CA" sz="2300" dirty="0" smtClean="0">
                <a:solidFill>
                  <a:srgbClr val="54595F"/>
                </a:solidFill>
                <a:latin typeface="Arial" panose="020B0604020202020204" pitchFamily="34" charset="0"/>
                <a:cs typeface="Arial" panose="020B0604020202020204" pitchFamily="34" charset="0"/>
              </a:rPr>
              <a:t>450,000 </a:t>
            </a:r>
            <a:r>
              <a:rPr lang="en-CA" sz="2300" dirty="0">
                <a:solidFill>
                  <a:srgbClr val="54595F"/>
                </a:solidFill>
                <a:latin typeface="Arial" panose="020B0604020202020204" pitchFamily="34" charset="0"/>
                <a:cs typeface="Arial" panose="020B0604020202020204" pitchFamily="34" charset="0"/>
              </a:rPr>
              <a:t>over </a:t>
            </a:r>
            <a:r>
              <a:rPr lang="en-CA" sz="2300" dirty="0" smtClean="0">
                <a:solidFill>
                  <a:srgbClr val="54595F"/>
                </a:solidFill>
                <a:latin typeface="Arial" panose="020B0604020202020204" pitchFamily="34" charset="0"/>
                <a:cs typeface="Arial" panose="020B0604020202020204" pitchFamily="34" charset="0"/>
              </a:rPr>
              <a:t>Q4-17</a:t>
            </a:r>
          </a:p>
          <a:p>
            <a:pPr marL="354013" indent="-354013">
              <a:buClr>
                <a:srgbClr val="4B286D"/>
              </a:buClr>
              <a:buFont typeface="Arial" panose="020B0604020202020204" pitchFamily="34" charset="0"/>
              <a:buChar char="•"/>
            </a:pPr>
            <a:endParaRPr lang="en-CA" sz="2300" dirty="0" smtClean="0">
              <a:solidFill>
                <a:srgbClr val="54595F"/>
              </a:solidFill>
              <a:latin typeface="Arial" panose="020B0604020202020204" pitchFamily="34" charset="0"/>
              <a:cs typeface="Arial" panose="020B0604020202020204" pitchFamily="34" charset="0"/>
            </a:endParaRPr>
          </a:p>
          <a:p>
            <a:pPr marL="354013" indent="-354013">
              <a:buClr>
                <a:srgbClr val="4B286D"/>
              </a:buClr>
              <a:buFont typeface="Arial" panose="020B0604020202020204" pitchFamily="34" charset="0"/>
              <a:buChar char="•"/>
            </a:pPr>
            <a:r>
              <a:rPr lang="en-CA" sz="2300" dirty="0" smtClean="0">
                <a:solidFill>
                  <a:srgbClr val="54595F"/>
                </a:solidFill>
                <a:latin typeface="Arial" panose="020B0604020202020204" pitchFamily="34" charset="0"/>
                <a:cs typeface="Arial" panose="020B0604020202020204" pitchFamily="34" charset="0"/>
              </a:rPr>
              <a:t>61% </a:t>
            </a:r>
            <a:r>
              <a:rPr lang="en-CA" sz="2300" dirty="0" err="1">
                <a:solidFill>
                  <a:srgbClr val="54595F"/>
                </a:solidFill>
                <a:latin typeface="Arial" panose="020B0604020202020204" pitchFamily="34" charset="0"/>
                <a:cs typeface="Arial" panose="020B0604020202020204" pitchFamily="34" charset="0"/>
              </a:rPr>
              <a:t>PureFibre</a:t>
            </a:r>
            <a:r>
              <a:rPr lang="en-CA" sz="2300" dirty="0">
                <a:solidFill>
                  <a:srgbClr val="54595F"/>
                </a:solidFill>
                <a:latin typeface="Arial" panose="020B0604020202020204" pitchFamily="34" charset="0"/>
                <a:cs typeface="Arial" panose="020B0604020202020204" pitchFamily="34" charset="0"/>
              </a:rPr>
              <a:t> coverage of our </a:t>
            </a:r>
            <a:r>
              <a:rPr lang="en-CA" sz="2300" dirty="0" smtClean="0">
                <a:solidFill>
                  <a:srgbClr val="54595F"/>
                </a:solidFill>
                <a:latin typeface="Arial" panose="020B0604020202020204" pitchFamily="34" charset="0"/>
                <a:cs typeface="Arial" panose="020B0604020202020204" pitchFamily="34" charset="0"/>
              </a:rPr>
              <a:t>more than 3.1 </a:t>
            </a:r>
            <a:r>
              <a:rPr lang="en-CA" sz="2300" dirty="0">
                <a:solidFill>
                  <a:srgbClr val="54595F"/>
                </a:solidFill>
                <a:latin typeface="Arial" panose="020B0604020202020204" pitchFamily="34" charset="0"/>
                <a:cs typeface="Arial" panose="020B0604020202020204" pitchFamily="34" charset="0"/>
              </a:rPr>
              <a:t>million high-speed broadband </a:t>
            </a:r>
            <a:r>
              <a:rPr lang="en-CA" sz="2300" dirty="0" smtClean="0">
                <a:solidFill>
                  <a:srgbClr val="54595F"/>
                </a:solidFill>
                <a:latin typeface="Arial" panose="020B0604020202020204" pitchFamily="34" charset="0"/>
                <a:cs typeface="Arial" panose="020B0604020202020204" pitchFamily="34" charset="0"/>
              </a:rPr>
              <a:t>footprint</a:t>
            </a:r>
          </a:p>
          <a:p>
            <a:pPr marL="354013" indent="-354013">
              <a:buClr>
                <a:srgbClr val="4B286D"/>
              </a:buClr>
              <a:buFont typeface="Arial" panose="020B0604020202020204" pitchFamily="34" charset="0"/>
              <a:buChar char="•"/>
            </a:pPr>
            <a:endParaRPr lang="en-CA" sz="2300" dirty="0">
              <a:solidFill>
                <a:srgbClr val="54595F"/>
              </a:solidFill>
              <a:latin typeface="Arial" panose="020B0604020202020204" pitchFamily="34" charset="0"/>
              <a:cs typeface="Arial" panose="020B0604020202020204" pitchFamily="34" charset="0"/>
            </a:endParaRPr>
          </a:p>
          <a:p>
            <a:pPr marL="354013" indent="-354013">
              <a:buClr>
                <a:srgbClr val="4B286D"/>
              </a:buClr>
              <a:buFont typeface="Arial" panose="020B0604020202020204" pitchFamily="34" charset="0"/>
              <a:buChar char="•"/>
            </a:pPr>
            <a:r>
              <a:rPr lang="en-CA" sz="2300" dirty="0" smtClean="0">
                <a:solidFill>
                  <a:srgbClr val="54595F"/>
                </a:solidFill>
                <a:latin typeface="Arial" panose="020B0604020202020204" pitchFamily="34" charset="0"/>
                <a:cs typeface="Arial" panose="020B0604020202020204" pitchFamily="34" charset="0"/>
              </a:rPr>
              <a:t>4G </a:t>
            </a:r>
            <a:r>
              <a:rPr lang="en-CA" sz="2300" dirty="0">
                <a:solidFill>
                  <a:srgbClr val="54595F"/>
                </a:solidFill>
                <a:latin typeface="Arial" panose="020B0604020202020204" pitchFamily="34" charset="0"/>
                <a:cs typeface="Arial" panose="020B0604020202020204" pitchFamily="34" charset="0"/>
              </a:rPr>
              <a:t>LTE </a:t>
            </a:r>
            <a:r>
              <a:rPr lang="en-CA" sz="2300" dirty="0" smtClean="0">
                <a:solidFill>
                  <a:srgbClr val="54595F"/>
                </a:solidFill>
                <a:latin typeface="Arial" panose="020B0604020202020204" pitchFamily="34" charset="0"/>
                <a:cs typeface="Arial" panose="020B0604020202020204" pitchFamily="34" charset="0"/>
              </a:rPr>
              <a:t>covering 99% of Canadians, LTE Advanced to 93</a:t>
            </a:r>
            <a:r>
              <a:rPr lang="en-CA" sz="2300" dirty="0">
                <a:solidFill>
                  <a:srgbClr val="54595F"/>
                </a:solidFill>
                <a:latin typeface="Arial" panose="020B0604020202020204" pitchFamily="34" charset="0"/>
                <a:cs typeface="Arial" panose="020B0604020202020204" pitchFamily="34" charset="0"/>
              </a:rPr>
              <a:t>% of Canadians</a:t>
            </a:r>
          </a:p>
        </p:txBody>
      </p:sp>
      <p:sp>
        <p:nvSpPr>
          <p:cNvPr id="12" name="Slide Number Placeholder 5"/>
          <p:cNvSpPr>
            <a:spLocks noGrp="1"/>
          </p:cNvSpPr>
          <p:nvPr>
            <p:ph type="sldNum" sz="quarter" idx="12"/>
          </p:nvPr>
        </p:nvSpPr>
        <p:spPr>
          <a:xfrm>
            <a:off x="11183620" y="6356350"/>
            <a:ext cx="701040" cy="501650"/>
          </a:xfrm>
        </p:spPr>
        <p:txBody>
          <a:bodyPr/>
          <a:lstStyle/>
          <a:p>
            <a:r>
              <a:rPr lang="en-US" sz="1400" dirty="0" smtClean="0">
                <a:solidFill>
                  <a:schemeClr val="tx1"/>
                </a:solidFill>
                <a:latin typeface="Arial" panose="020B0604020202020204" pitchFamily="34" charset="0"/>
                <a:cs typeface="Arial" panose="020B0604020202020204" pitchFamily="34" charset="0"/>
              </a:rPr>
              <a:t>11</a:t>
            </a: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5940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0BFE949-8C16-4413-B0B9-348BDD01A35F}" type="slidenum">
              <a:rPr lang="en-US" smtClean="0">
                <a:solidFill>
                  <a:srgbClr val="2A2C2E">
                    <a:tint val="75000"/>
                  </a:srgbClr>
                </a:solidFill>
              </a:rPr>
              <a:pPr/>
              <a:t>12</a:t>
            </a:fld>
            <a:endParaRPr lang="en-US">
              <a:solidFill>
                <a:srgbClr val="2A2C2E">
                  <a:tint val="75000"/>
                </a:srgbClr>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818"/>
          <a:stretch/>
        </p:blipFill>
        <p:spPr>
          <a:xfrm>
            <a:off x="7799817" y="1097280"/>
            <a:ext cx="4376943" cy="5747140"/>
          </a:xfrm>
          <a:prstGeom prst="rect">
            <a:avLst/>
          </a:prstGeom>
        </p:spPr>
      </p:pic>
      <p:sp>
        <p:nvSpPr>
          <p:cNvPr id="3" name="TextBox 2"/>
          <p:cNvSpPr txBox="1"/>
          <p:nvPr/>
        </p:nvSpPr>
        <p:spPr>
          <a:xfrm>
            <a:off x="839788" y="936506"/>
            <a:ext cx="7129788" cy="1754326"/>
          </a:xfrm>
          <a:prstGeom prst="rect">
            <a:avLst/>
          </a:prstGeom>
          <a:noFill/>
        </p:spPr>
        <p:txBody>
          <a:bodyPr wrap="square" rtlCol="0">
            <a:spAutoFit/>
          </a:bodyPr>
          <a:lstStyle/>
          <a:p>
            <a:r>
              <a:rPr lang="en-CA" sz="5400" dirty="0" smtClean="0">
                <a:solidFill>
                  <a:srgbClr val="4B286D"/>
                </a:solidFill>
                <a:latin typeface="Arial" panose="020B0604020202020204" pitchFamily="34" charset="0"/>
                <a:cs typeface="Arial" panose="020B0604020202020204" pitchFamily="34" charset="0"/>
              </a:rPr>
              <a:t>2019 consolidated targets </a:t>
            </a:r>
            <a:endParaRPr lang="en-CA" sz="5400" dirty="0">
              <a:solidFill>
                <a:srgbClr val="4B286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7073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651284"/>
            <a:ext cx="12192000" cy="12067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30000"/>
              </a:spcBef>
              <a:spcAft>
                <a:spcPct val="5000"/>
              </a:spcAft>
              <a:buClr>
                <a:srgbClr val="4B286D"/>
              </a:buClr>
              <a:defRPr/>
            </a:pPr>
            <a:r>
              <a:rPr lang="en-US" sz="2400" dirty="0" smtClean="0">
                <a:solidFill>
                  <a:srgbClr val="54595F"/>
                </a:solidFill>
                <a:latin typeface="Arial" panose="020B0604020202020204" pitchFamily="34" charset="0"/>
                <a:cs typeface="Arial" panose="020B0604020202020204" pitchFamily="34" charset="0"/>
              </a:rPr>
              <a:t>Adoption of IFRS 16 is an accounting change only; does not affect economic results, financial position or cash flows of the business; no impact to our free cash flow  </a:t>
            </a:r>
            <a:endParaRPr lang="en-CA" sz="2400" dirty="0">
              <a:solidFill>
                <a:srgbClr val="54595F"/>
              </a:solidFill>
              <a:latin typeface="Arial" panose="020B0604020202020204" pitchFamily="34" charset="0"/>
              <a:cs typeface="Arial" panose="020B0604020202020204" pitchFamily="34" charset="0"/>
            </a:endParaRPr>
          </a:p>
        </p:txBody>
      </p:sp>
      <p:sp>
        <p:nvSpPr>
          <p:cNvPr id="4" name="TextBox 3"/>
          <p:cNvSpPr txBox="1"/>
          <p:nvPr/>
        </p:nvSpPr>
        <p:spPr>
          <a:xfrm>
            <a:off x="676610" y="366182"/>
            <a:ext cx="11344702" cy="707886"/>
          </a:xfrm>
          <a:prstGeom prst="rect">
            <a:avLst/>
          </a:prstGeom>
          <a:noFill/>
        </p:spPr>
        <p:txBody>
          <a:bodyPr wrap="square" rtlCol="0">
            <a:spAutoFit/>
          </a:bodyPr>
          <a:lstStyle/>
          <a:p>
            <a:r>
              <a:rPr lang="en-US" sz="4000" dirty="0" smtClean="0">
                <a:solidFill>
                  <a:srgbClr val="4B286D"/>
                </a:solidFill>
                <a:latin typeface="Arial" panose="020B0604020202020204" pitchFamily="34" charset="0"/>
                <a:cs typeface="Arial" panose="020B0604020202020204" pitchFamily="34" charset="0"/>
              </a:rPr>
              <a:t>Effects </a:t>
            </a:r>
            <a:r>
              <a:rPr lang="en-US" sz="4000" dirty="0">
                <a:solidFill>
                  <a:srgbClr val="4B286D"/>
                </a:solidFill>
                <a:latin typeface="Arial" panose="020B0604020202020204" pitchFamily="34" charset="0"/>
                <a:cs typeface="Arial" panose="020B0604020202020204" pitchFamily="34" charset="0"/>
              </a:rPr>
              <a:t>of IFRS </a:t>
            </a:r>
            <a:r>
              <a:rPr lang="en-US" sz="4000" dirty="0" smtClean="0">
                <a:solidFill>
                  <a:srgbClr val="4B286D"/>
                </a:solidFill>
                <a:latin typeface="Arial" panose="020B0604020202020204" pitchFamily="34" charset="0"/>
                <a:cs typeface="Arial" panose="020B0604020202020204" pitchFamily="34" charset="0"/>
              </a:rPr>
              <a:t>16, </a:t>
            </a:r>
            <a:r>
              <a:rPr lang="en-US" sz="4000" i="1" dirty="0" smtClean="0">
                <a:solidFill>
                  <a:srgbClr val="4B286D"/>
                </a:solidFill>
                <a:latin typeface="Arial" panose="020B0604020202020204" pitchFamily="34" charset="0"/>
                <a:cs typeface="Arial" panose="020B0604020202020204" pitchFamily="34" charset="0"/>
              </a:rPr>
              <a:t>Leases</a:t>
            </a:r>
          </a:p>
        </p:txBody>
      </p:sp>
      <p:sp>
        <p:nvSpPr>
          <p:cNvPr id="12" name="Slide Number Placeholder 5"/>
          <p:cNvSpPr>
            <a:spLocks noGrp="1"/>
          </p:cNvSpPr>
          <p:nvPr>
            <p:ph type="sldNum" sz="quarter" idx="12"/>
          </p:nvPr>
        </p:nvSpPr>
        <p:spPr>
          <a:xfrm>
            <a:off x="11183620" y="6356350"/>
            <a:ext cx="701040" cy="501650"/>
          </a:xfrm>
        </p:spPr>
        <p:txBody>
          <a:bodyPr/>
          <a:lstStyle/>
          <a:p>
            <a:r>
              <a:rPr lang="en-US" sz="1400" dirty="0" smtClean="0">
                <a:solidFill>
                  <a:schemeClr val="tx1"/>
                </a:solidFill>
                <a:latin typeface="Arial" panose="020B0604020202020204" pitchFamily="34" charset="0"/>
                <a:cs typeface="Arial" panose="020B0604020202020204" pitchFamily="34" charset="0"/>
              </a:rPr>
              <a:t>13</a:t>
            </a:r>
            <a:endParaRPr lang="en-US" sz="1400" dirty="0">
              <a:solidFill>
                <a:schemeClr val="tx1"/>
              </a:solidFill>
              <a:latin typeface="Arial" panose="020B0604020202020204" pitchFamily="34" charset="0"/>
              <a:cs typeface="Arial" panose="020B0604020202020204" pitchFamily="34" charset="0"/>
            </a:endParaRPr>
          </a:p>
        </p:txBody>
      </p:sp>
      <p:sp>
        <p:nvSpPr>
          <p:cNvPr id="2" name="Rectangle 1"/>
          <p:cNvSpPr/>
          <p:nvPr/>
        </p:nvSpPr>
        <p:spPr>
          <a:xfrm>
            <a:off x="750177" y="1403592"/>
            <a:ext cx="10691646" cy="3554819"/>
          </a:xfrm>
          <a:prstGeom prst="rect">
            <a:avLst/>
          </a:prstGeom>
        </p:spPr>
        <p:txBody>
          <a:bodyPr wrap="square">
            <a:spAutoFit/>
          </a:bodyPr>
          <a:lstStyle/>
          <a:p>
            <a:pPr marL="457189" lvl="0" indent="-457189">
              <a:spcBef>
                <a:spcPts val="300"/>
              </a:spcBef>
              <a:spcAft>
                <a:spcPts val="300"/>
              </a:spcAft>
              <a:buClr>
                <a:srgbClr val="4B286D"/>
              </a:buClr>
              <a:buFont typeface="Arial" pitchFamily="34" charset="0"/>
              <a:buChar char="•"/>
            </a:pPr>
            <a:r>
              <a:rPr lang="en-CA" sz="2000" dirty="0" smtClean="0">
                <a:solidFill>
                  <a:srgbClr val="54595F"/>
                </a:solidFill>
                <a:latin typeface="Arial" panose="020B0604020202020204" pitchFamily="34" charset="0"/>
                <a:cs typeface="Arial" panose="020B0604020202020204" pitchFamily="34" charset="0"/>
              </a:rPr>
              <a:t>Present </a:t>
            </a:r>
            <a:r>
              <a:rPr lang="en-CA" sz="2000" dirty="0">
                <a:solidFill>
                  <a:srgbClr val="54595F"/>
                </a:solidFill>
                <a:latin typeface="Arial" panose="020B0604020202020204" pitchFamily="34" charset="0"/>
                <a:cs typeface="Arial" panose="020B0604020202020204" pitchFamily="34" charset="0"/>
              </a:rPr>
              <a:t>value of unavoidable lease payments now recognized on the balance sheet </a:t>
            </a:r>
            <a:r>
              <a:rPr lang="en-CA" sz="2000" dirty="0" smtClean="0">
                <a:solidFill>
                  <a:srgbClr val="54595F"/>
                </a:solidFill>
                <a:latin typeface="Arial" panose="020B0604020202020204" pitchFamily="34" charset="0"/>
                <a:cs typeface="Arial" panose="020B0604020202020204" pitchFamily="34" charset="0"/>
              </a:rPr>
              <a:t>as     right-of-use asset and as a lease liability (lease obligation)  </a:t>
            </a:r>
            <a:endParaRPr lang="en-CA" sz="2000" dirty="0">
              <a:solidFill>
                <a:srgbClr val="54595F"/>
              </a:solidFill>
              <a:latin typeface="Arial" panose="020B0604020202020204" pitchFamily="34" charset="0"/>
              <a:cs typeface="Arial" panose="020B0604020202020204" pitchFamily="34" charset="0"/>
            </a:endParaRPr>
          </a:p>
          <a:p>
            <a:pPr marL="914389" lvl="2" indent="-457189">
              <a:spcBef>
                <a:spcPts val="300"/>
              </a:spcBef>
              <a:spcAft>
                <a:spcPts val="300"/>
              </a:spcAft>
              <a:buClr>
                <a:srgbClr val="4B286D"/>
              </a:buClr>
              <a:buFont typeface="Arial" pitchFamily="34" charset="0"/>
              <a:buChar char="•"/>
            </a:pPr>
            <a:r>
              <a:rPr lang="en-CA" sz="2000" dirty="0">
                <a:solidFill>
                  <a:srgbClr val="54595F"/>
                </a:solidFill>
                <a:latin typeface="Arial" panose="020B0604020202020204" pitchFamily="34" charset="0"/>
                <a:cs typeface="Arial" panose="020B0604020202020204" pitchFamily="34" charset="0"/>
              </a:rPr>
              <a:t>Most non-executory lease expenses </a:t>
            </a:r>
            <a:r>
              <a:rPr lang="en-CA" sz="2000" dirty="0" smtClean="0">
                <a:solidFill>
                  <a:srgbClr val="54595F"/>
                </a:solidFill>
                <a:latin typeface="Arial" panose="020B0604020202020204" pitchFamily="34" charset="0"/>
                <a:cs typeface="Arial" panose="020B0604020202020204" pitchFamily="34" charset="0"/>
              </a:rPr>
              <a:t>now recognized </a:t>
            </a:r>
            <a:r>
              <a:rPr lang="en-CA" sz="2000" dirty="0">
                <a:solidFill>
                  <a:srgbClr val="54595F"/>
                </a:solidFill>
                <a:latin typeface="Arial" panose="020B0604020202020204" pitchFamily="34" charset="0"/>
                <a:cs typeface="Arial" panose="020B0604020202020204" pitchFamily="34" charset="0"/>
              </a:rPr>
              <a:t>as depreciation </a:t>
            </a:r>
            <a:r>
              <a:rPr lang="en-CA" sz="2000" dirty="0" smtClean="0">
                <a:solidFill>
                  <a:srgbClr val="54595F"/>
                </a:solidFill>
                <a:latin typeface="Arial" panose="020B0604020202020204" pitchFamily="34" charset="0"/>
                <a:cs typeface="Arial" panose="020B0604020202020204" pitchFamily="34" charset="0"/>
              </a:rPr>
              <a:t>from right-of-use assets and </a:t>
            </a:r>
            <a:r>
              <a:rPr lang="en-CA" sz="2000" dirty="0">
                <a:solidFill>
                  <a:srgbClr val="54595F"/>
                </a:solidFill>
                <a:latin typeface="Arial" panose="020B0604020202020204" pitchFamily="34" charset="0"/>
                <a:cs typeface="Arial" panose="020B0604020202020204" pitchFamily="34" charset="0"/>
              </a:rPr>
              <a:t>financing costs </a:t>
            </a:r>
            <a:r>
              <a:rPr lang="en-CA" sz="2000" dirty="0" smtClean="0">
                <a:solidFill>
                  <a:srgbClr val="54595F"/>
                </a:solidFill>
                <a:latin typeface="Arial" panose="020B0604020202020204" pitchFamily="34" charset="0"/>
                <a:cs typeface="Arial" panose="020B0604020202020204" pitchFamily="34" charset="0"/>
              </a:rPr>
              <a:t>arising from lease liabilities</a:t>
            </a:r>
          </a:p>
          <a:p>
            <a:pPr marL="914389" lvl="2" indent="-457189">
              <a:spcBef>
                <a:spcPts val="300"/>
              </a:spcBef>
              <a:spcAft>
                <a:spcPts val="300"/>
              </a:spcAft>
              <a:buClr>
                <a:srgbClr val="4B286D"/>
              </a:buClr>
              <a:buFont typeface="Arial" pitchFamily="34" charset="0"/>
              <a:buChar char="•"/>
            </a:pPr>
            <a:r>
              <a:rPr lang="en-CA" sz="2000" dirty="0" smtClean="0">
                <a:solidFill>
                  <a:srgbClr val="54595F"/>
                </a:solidFill>
                <a:latin typeface="Arial" panose="020B0604020202020204" pitchFamily="34" charset="0"/>
                <a:cs typeface="Arial" panose="020B0604020202020204" pitchFamily="34" charset="0"/>
              </a:rPr>
              <a:t>Change in accounting will result in higher </a:t>
            </a:r>
            <a:r>
              <a:rPr lang="en-CA" sz="2000" dirty="0">
                <a:solidFill>
                  <a:srgbClr val="54595F"/>
                </a:solidFill>
                <a:latin typeface="Arial" panose="020B0604020202020204" pitchFamily="34" charset="0"/>
                <a:cs typeface="Arial" panose="020B0604020202020204" pitchFamily="34" charset="0"/>
              </a:rPr>
              <a:t>EBITDA </a:t>
            </a:r>
            <a:r>
              <a:rPr lang="en-CA" sz="2000" dirty="0" smtClean="0">
                <a:solidFill>
                  <a:srgbClr val="54595F"/>
                </a:solidFill>
                <a:latin typeface="Arial" panose="020B0604020202020204" pitchFamily="34" charset="0"/>
                <a:cs typeface="Arial" panose="020B0604020202020204" pitchFamily="34" charset="0"/>
              </a:rPr>
              <a:t>while </a:t>
            </a:r>
            <a:r>
              <a:rPr lang="en-CA" sz="2000" dirty="0">
                <a:solidFill>
                  <a:srgbClr val="54595F"/>
                </a:solidFill>
                <a:latin typeface="Arial" panose="020B0604020202020204" pitchFamily="34" charset="0"/>
                <a:cs typeface="Arial" panose="020B0604020202020204" pitchFamily="34" charset="0"/>
              </a:rPr>
              <a:t>impact to EPS </a:t>
            </a:r>
            <a:r>
              <a:rPr lang="en-CA" sz="2000" dirty="0" smtClean="0">
                <a:solidFill>
                  <a:srgbClr val="54595F"/>
                </a:solidFill>
                <a:latin typeface="Arial" panose="020B0604020202020204" pitchFamily="34" charset="0"/>
                <a:cs typeface="Arial" panose="020B0604020202020204" pitchFamily="34" charset="0"/>
              </a:rPr>
              <a:t>is not </a:t>
            </a:r>
            <a:r>
              <a:rPr lang="en-CA" sz="2000" dirty="0">
                <a:solidFill>
                  <a:srgbClr val="54595F"/>
                </a:solidFill>
                <a:latin typeface="Arial" panose="020B0604020202020204" pitchFamily="34" charset="0"/>
                <a:cs typeface="Arial" panose="020B0604020202020204" pitchFamily="34" charset="0"/>
              </a:rPr>
              <a:t>material </a:t>
            </a:r>
          </a:p>
          <a:p>
            <a:pPr marL="457189" indent="-457189">
              <a:spcBef>
                <a:spcPts val="300"/>
              </a:spcBef>
              <a:spcAft>
                <a:spcPts val="300"/>
              </a:spcAft>
              <a:buClr>
                <a:srgbClr val="4B286D"/>
              </a:buClr>
              <a:buFont typeface="Arial" pitchFamily="34" charset="0"/>
              <a:buChar char="•"/>
            </a:pPr>
            <a:r>
              <a:rPr lang="en-CA" sz="2000" dirty="0">
                <a:solidFill>
                  <a:srgbClr val="54595F"/>
                </a:solidFill>
                <a:latin typeface="Arial" panose="020B0604020202020204" pitchFamily="34" charset="0"/>
                <a:cs typeface="Arial" panose="020B0604020202020204" pitchFamily="34" charset="0"/>
              </a:rPr>
              <a:t>While </a:t>
            </a:r>
            <a:r>
              <a:rPr lang="en-CA" sz="2000" dirty="0" smtClean="0">
                <a:solidFill>
                  <a:srgbClr val="54595F"/>
                </a:solidFill>
                <a:latin typeface="Arial" panose="020B0604020202020204" pitchFamily="34" charset="0"/>
                <a:cs typeface="Arial" panose="020B0604020202020204" pitchFamily="34" charset="0"/>
              </a:rPr>
              <a:t>cash </a:t>
            </a:r>
            <a:r>
              <a:rPr lang="en-CA" sz="2000" dirty="0">
                <a:solidFill>
                  <a:srgbClr val="54595F"/>
                </a:solidFill>
                <a:latin typeface="Arial" panose="020B0604020202020204" pitchFamily="34" charset="0"/>
                <a:cs typeface="Arial" panose="020B0604020202020204" pitchFamily="34" charset="0"/>
              </a:rPr>
              <a:t>flows </a:t>
            </a:r>
            <a:r>
              <a:rPr lang="en-CA" sz="2000" dirty="0" smtClean="0">
                <a:solidFill>
                  <a:srgbClr val="54595F"/>
                </a:solidFill>
                <a:latin typeface="Arial" panose="020B0604020202020204" pitchFamily="34" charset="0"/>
                <a:cs typeface="Arial" panose="020B0604020202020204" pitchFamily="34" charset="0"/>
              </a:rPr>
              <a:t>will not be impacted, </a:t>
            </a:r>
            <a:r>
              <a:rPr lang="en-CA" sz="2000" dirty="0">
                <a:solidFill>
                  <a:srgbClr val="54595F"/>
                </a:solidFill>
                <a:latin typeface="Arial" panose="020B0604020202020204" pitchFamily="34" charset="0"/>
                <a:cs typeface="Arial" panose="020B0604020202020204" pitchFamily="34" charset="0"/>
              </a:rPr>
              <a:t>presentation of cash flows will be </a:t>
            </a:r>
            <a:r>
              <a:rPr lang="en-CA" sz="2000" dirty="0" smtClean="0">
                <a:solidFill>
                  <a:srgbClr val="54595F"/>
                </a:solidFill>
                <a:latin typeface="Arial" panose="020B0604020202020204" pitchFamily="34" charset="0"/>
                <a:cs typeface="Arial" panose="020B0604020202020204" pitchFamily="34" charset="0"/>
              </a:rPr>
              <a:t>affected:</a:t>
            </a:r>
            <a:endParaRPr lang="en-CA" sz="2000" dirty="0">
              <a:solidFill>
                <a:srgbClr val="54595F"/>
              </a:solidFill>
              <a:latin typeface="Arial" panose="020B0604020202020204" pitchFamily="34" charset="0"/>
              <a:cs typeface="Arial" panose="020B0604020202020204" pitchFamily="34" charset="0"/>
            </a:endParaRPr>
          </a:p>
          <a:p>
            <a:pPr marL="914389" lvl="2" indent="-457189">
              <a:spcBef>
                <a:spcPts val="300"/>
              </a:spcBef>
              <a:spcAft>
                <a:spcPts val="300"/>
              </a:spcAft>
              <a:buClr>
                <a:srgbClr val="4B286D"/>
              </a:buClr>
              <a:buFont typeface="Arial" pitchFamily="34" charset="0"/>
              <a:buChar char="•"/>
            </a:pPr>
            <a:r>
              <a:rPr lang="en-CA" sz="2000" dirty="0" smtClean="0">
                <a:solidFill>
                  <a:srgbClr val="54595F"/>
                </a:solidFill>
                <a:latin typeface="Arial" panose="020B0604020202020204" pitchFamily="34" charset="0"/>
                <a:cs typeface="Arial" panose="020B0604020202020204" pitchFamily="34" charset="0"/>
              </a:rPr>
              <a:t>Principal </a:t>
            </a:r>
            <a:r>
              <a:rPr lang="en-CA" sz="2000" dirty="0">
                <a:solidFill>
                  <a:srgbClr val="54595F"/>
                </a:solidFill>
                <a:latin typeface="Arial" panose="020B0604020202020204" pitchFamily="34" charset="0"/>
                <a:cs typeface="Arial" panose="020B0604020202020204" pitchFamily="34" charset="0"/>
              </a:rPr>
              <a:t>portion of </a:t>
            </a:r>
            <a:r>
              <a:rPr lang="en-CA" sz="2000" dirty="0" smtClean="0">
                <a:solidFill>
                  <a:srgbClr val="54595F"/>
                </a:solidFill>
                <a:latin typeface="Arial" panose="020B0604020202020204" pitchFamily="34" charset="0"/>
                <a:cs typeface="Arial" panose="020B0604020202020204" pitchFamily="34" charset="0"/>
              </a:rPr>
              <a:t>non-executory lease payments moves from operating activities under old accounting to financing activities under IFRS 16</a:t>
            </a:r>
          </a:p>
          <a:p>
            <a:pPr marL="914389" lvl="2" indent="-457189">
              <a:spcBef>
                <a:spcPts val="300"/>
              </a:spcBef>
              <a:spcAft>
                <a:spcPts val="300"/>
              </a:spcAft>
              <a:buClr>
                <a:srgbClr val="4B286D"/>
              </a:buClr>
              <a:buFont typeface="Arial" pitchFamily="34" charset="0"/>
              <a:buChar char="•"/>
            </a:pPr>
            <a:r>
              <a:rPr lang="en-CA" sz="2000" dirty="0" smtClean="0">
                <a:solidFill>
                  <a:srgbClr val="54595F"/>
                </a:solidFill>
                <a:latin typeface="Arial" panose="020B0604020202020204" pitchFamily="34" charset="0"/>
                <a:cs typeface="Arial" panose="020B0604020202020204" pitchFamily="34" charset="0"/>
              </a:rPr>
              <a:t>Non-executory </a:t>
            </a:r>
            <a:r>
              <a:rPr lang="en-CA" sz="2000" dirty="0">
                <a:solidFill>
                  <a:srgbClr val="54595F"/>
                </a:solidFill>
                <a:latin typeface="Arial" panose="020B0604020202020204" pitchFamily="34" charset="0"/>
                <a:cs typeface="Arial" panose="020B0604020202020204" pitchFamily="34" charset="0"/>
              </a:rPr>
              <a:t>lease </a:t>
            </a:r>
            <a:r>
              <a:rPr lang="en-CA" sz="2000" dirty="0" smtClean="0">
                <a:solidFill>
                  <a:srgbClr val="54595F"/>
                </a:solidFill>
                <a:latin typeface="Arial" panose="020B0604020202020204" pitchFamily="34" charset="0"/>
                <a:cs typeface="Arial" panose="020B0604020202020204" pitchFamily="34" charset="0"/>
              </a:rPr>
              <a:t>payments remain part of costs and included in our free cash flow calculation</a:t>
            </a:r>
            <a:endParaRPr lang="en-CA" sz="2000" dirty="0">
              <a:solidFill>
                <a:srgbClr val="54595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0287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5641468"/>
            <a:ext cx="12192000" cy="12067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54595F"/>
                </a:solidFill>
                <a:latin typeface="Arial" panose="020B0604020202020204" pitchFamily="34" charset="0"/>
                <a:cs typeface="Arial" panose="020B0604020202020204" pitchFamily="34" charset="0"/>
              </a:rPr>
              <a:t>Strong 2019 targets reflect </a:t>
            </a:r>
            <a:r>
              <a:rPr lang="en-CA" sz="2400" dirty="0">
                <a:solidFill>
                  <a:srgbClr val="54595F"/>
                </a:solidFill>
                <a:latin typeface="Arial" panose="020B0604020202020204" pitchFamily="34" charset="0"/>
                <a:cs typeface="Arial" panose="020B0604020202020204" pitchFamily="34" charset="0"/>
              </a:rPr>
              <a:t>continued growth in data services</a:t>
            </a:r>
          </a:p>
          <a:p>
            <a:pPr algn="ctr"/>
            <a:r>
              <a:rPr lang="en-CA" sz="2400" dirty="0">
                <a:solidFill>
                  <a:srgbClr val="54595F"/>
                </a:solidFill>
                <a:latin typeface="Arial" panose="020B0604020202020204" pitchFamily="34" charset="0"/>
                <a:cs typeface="Arial" panose="020B0604020202020204" pitchFamily="34" charset="0"/>
              </a:rPr>
              <a:t> and ongoing focus on operational </a:t>
            </a:r>
            <a:r>
              <a:rPr lang="en-CA" sz="2400" dirty="0" smtClean="0">
                <a:solidFill>
                  <a:srgbClr val="54595F"/>
                </a:solidFill>
                <a:latin typeface="Arial" panose="020B0604020202020204" pitchFamily="34" charset="0"/>
                <a:cs typeface="Arial" panose="020B0604020202020204" pitchFamily="34" charset="0"/>
              </a:rPr>
              <a:t>effectiveness</a:t>
            </a:r>
            <a:endParaRPr lang="en-CA" sz="2400" dirty="0">
              <a:solidFill>
                <a:srgbClr val="54595F"/>
              </a:solidFill>
              <a:latin typeface="Arial" panose="020B0604020202020204" pitchFamily="34" charset="0"/>
              <a:cs typeface="Arial" panose="020B0604020202020204" pitchFamily="34" charset="0"/>
            </a:endParaRPr>
          </a:p>
        </p:txBody>
      </p:sp>
      <p:sp>
        <p:nvSpPr>
          <p:cNvPr id="3" name="Rounded Rectangle 2"/>
          <p:cNvSpPr/>
          <p:nvPr/>
        </p:nvSpPr>
        <p:spPr>
          <a:xfrm>
            <a:off x="386366" y="1425986"/>
            <a:ext cx="11165983" cy="3402248"/>
          </a:xfrm>
          <a:prstGeom prst="roundRect">
            <a:avLst>
              <a:gd name="adj" fmla="val 6670"/>
            </a:avLst>
          </a:prstGeom>
          <a:solidFill>
            <a:schemeClr val="bg1"/>
          </a:solidFill>
          <a:ln>
            <a:noFill/>
          </a:ln>
          <a:effectLst>
            <a:outerShdw blurRad="228600" sx="101000" sy="101000" algn="ct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9" name="TextBox 8"/>
          <p:cNvSpPr txBox="1"/>
          <p:nvPr/>
        </p:nvSpPr>
        <p:spPr>
          <a:xfrm>
            <a:off x="323528" y="339503"/>
            <a:ext cx="7920880" cy="707886"/>
          </a:xfrm>
          <a:prstGeom prst="rect">
            <a:avLst/>
          </a:prstGeom>
          <a:noFill/>
        </p:spPr>
        <p:txBody>
          <a:bodyPr wrap="square" rtlCol="0">
            <a:spAutoFit/>
          </a:bodyPr>
          <a:lstStyle/>
          <a:p>
            <a:r>
              <a:rPr lang="en-US" sz="4000" dirty="0" smtClean="0">
                <a:solidFill>
                  <a:srgbClr val="4B286D"/>
                </a:solidFill>
                <a:latin typeface="Arial" panose="020B0604020202020204" pitchFamily="34" charset="0"/>
                <a:cs typeface="Arial" panose="020B0604020202020204" pitchFamily="34" charset="0"/>
              </a:rPr>
              <a:t>2019 consolidated targets</a:t>
            </a:r>
            <a:r>
              <a:rPr lang="en-US" sz="4000" baseline="30000" dirty="0" smtClean="0">
                <a:solidFill>
                  <a:srgbClr val="4B286D"/>
                </a:solidFill>
                <a:latin typeface="Arial" panose="020B0604020202020204" pitchFamily="34" charset="0"/>
                <a:cs typeface="Arial" panose="020B0604020202020204" pitchFamily="34" charset="0"/>
              </a:rPr>
              <a:t>1, 2</a:t>
            </a:r>
            <a:endParaRPr lang="en-CA" sz="4000" baseline="30000" dirty="0">
              <a:solidFill>
                <a:srgbClr val="4B286D"/>
              </a:solidFill>
              <a:latin typeface="Arial" panose="020B0604020202020204" pitchFamily="34" charset="0"/>
              <a:cs typeface="Arial" panose="020B0604020202020204" pitchFamily="34" charset="0"/>
            </a:endParaRPr>
          </a:p>
        </p:txBody>
      </p:sp>
      <p:sp>
        <p:nvSpPr>
          <p:cNvPr id="11" name="Rectangle 10"/>
          <p:cNvSpPr/>
          <p:nvPr/>
        </p:nvSpPr>
        <p:spPr>
          <a:xfrm>
            <a:off x="377825" y="5011551"/>
            <a:ext cx="9951720" cy="584775"/>
          </a:xfrm>
          <a:prstGeom prst="rect">
            <a:avLst/>
          </a:prstGeom>
          <a:noFill/>
        </p:spPr>
        <p:txBody>
          <a:bodyPr wrap="square">
            <a:spAutoFit/>
          </a:bodyPr>
          <a:lstStyle/>
          <a:p>
            <a:pPr marL="228600" lvl="0" indent="-228600">
              <a:buFont typeface="+mj-lt"/>
              <a:buAutoNum type="arabicParenR"/>
            </a:pPr>
            <a:r>
              <a:rPr lang="en-CA" sz="1600" dirty="0" smtClean="0">
                <a:solidFill>
                  <a:srgbClr val="54595F"/>
                </a:solidFill>
                <a:latin typeface="Arial" panose="020B0604020202020204" pitchFamily="34" charset="0"/>
                <a:cs typeface="Arial" panose="020B0604020202020204" pitchFamily="34" charset="0"/>
              </a:rPr>
              <a:t>See slide 2 – Caution regarding forward looking statements. </a:t>
            </a:r>
          </a:p>
          <a:p>
            <a:pPr marL="228600" lvl="0" indent="-228600">
              <a:buFont typeface="+mj-lt"/>
              <a:buAutoNum type="arabicParenR"/>
            </a:pPr>
            <a:r>
              <a:rPr lang="en-CA" sz="1600" dirty="0">
                <a:solidFill>
                  <a:srgbClr val="54595F"/>
                </a:solidFill>
                <a:latin typeface="Arial" panose="020B0604020202020204" pitchFamily="34" charset="0"/>
                <a:cs typeface="Arial" panose="020B0604020202020204" pitchFamily="34" charset="0"/>
              </a:rPr>
              <a:t>See </a:t>
            </a:r>
            <a:r>
              <a:rPr lang="en-CA" sz="1600" dirty="0" smtClean="0">
                <a:solidFill>
                  <a:srgbClr val="54595F"/>
                </a:solidFill>
                <a:latin typeface="Arial" panose="020B0604020202020204" pitchFamily="34" charset="0"/>
                <a:cs typeface="Arial" panose="020B0604020202020204" pitchFamily="34" charset="0"/>
              </a:rPr>
              <a:t>slide 19 </a:t>
            </a:r>
            <a:r>
              <a:rPr lang="en-CA" sz="1600" dirty="0">
                <a:solidFill>
                  <a:srgbClr val="54595F"/>
                </a:solidFill>
                <a:latin typeface="Arial" panose="020B0604020202020204" pitchFamily="34" charset="0"/>
                <a:cs typeface="Arial" panose="020B0604020202020204" pitchFamily="34" charset="0"/>
              </a:rPr>
              <a:t>in the </a:t>
            </a:r>
            <a:r>
              <a:rPr lang="en-CA" sz="1600" dirty="0" smtClean="0">
                <a:solidFill>
                  <a:srgbClr val="54595F"/>
                </a:solidFill>
                <a:latin typeface="Arial" panose="020B0604020202020204" pitchFamily="34" charset="0"/>
                <a:cs typeface="Arial" panose="020B0604020202020204" pitchFamily="34" charset="0"/>
              </a:rPr>
              <a:t>appendix for further information.</a:t>
            </a:r>
            <a:endParaRPr lang="en-CA" sz="1600" dirty="0">
              <a:solidFill>
                <a:srgbClr val="54595F"/>
              </a:solidFill>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398711495"/>
              </p:ext>
            </p:extLst>
          </p:nvPr>
        </p:nvGraphicFramePr>
        <p:xfrm>
          <a:off x="524658" y="1649680"/>
          <a:ext cx="11027691" cy="2945120"/>
        </p:xfrm>
        <a:graphic>
          <a:graphicData uri="http://schemas.openxmlformats.org/drawingml/2006/table">
            <a:tbl>
              <a:tblPr firstRow="1" bandRow="1">
                <a:tableStyleId>{BDBED569-4797-4DF1-A0F4-6AAB3CD982D8}</a:tableStyleId>
              </a:tblPr>
              <a:tblGrid>
                <a:gridCol w="3506929"/>
                <a:gridCol w="3760381"/>
                <a:gridCol w="3760381"/>
              </a:tblGrid>
              <a:tr h="6546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spc="67" dirty="0">
                        <a:solidFill>
                          <a:srgbClr val="54595F"/>
                        </a:solidFill>
                        <a:latin typeface="Arial" panose="020B0604020202020204" pitchFamily="34" charset="0"/>
                        <a:ea typeface="+mn-ea"/>
                        <a:cs typeface="Arial" panose="020B0604020202020204" pitchFamily="34" charset="0"/>
                      </a:endParaRPr>
                    </a:p>
                  </a:txBody>
                  <a:tcPr anchor="b">
                    <a:lnL w="12700" cmpd="sng">
                      <a:noFill/>
                    </a:lnL>
                    <a:lnR w="12700" cap="flat" cmpd="sng" algn="ctr">
                      <a:solidFill>
                        <a:schemeClr val="accent4">
                          <a:lumMod val="40000"/>
                          <a:lumOff val="6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kern="1200" spc="67" dirty="0" smtClean="0">
                          <a:solidFill>
                            <a:srgbClr val="54595F"/>
                          </a:solidFill>
                          <a:latin typeface="Arial" panose="020B0604020202020204" pitchFamily="34" charset="0"/>
                          <a:cs typeface="Arial" panose="020B0604020202020204" pitchFamily="34" charset="0"/>
                        </a:rPr>
                        <a:t>2019 Targets </a:t>
                      </a:r>
                    </a:p>
                    <a:p>
                      <a:pPr marL="0" marR="0" indent="0" algn="ctr" defTabSz="914400" rtl="0" eaLnBrk="1" fontAlgn="auto" latinLnBrk="0" hangingPunct="1">
                        <a:lnSpc>
                          <a:spcPct val="100000"/>
                        </a:lnSpc>
                        <a:spcBef>
                          <a:spcPts val="0"/>
                        </a:spcBef>
                        <a:spcAft>
                          <a:spcPts val="0"/>
                        </a:spcAft>
                        <a:buClrTx/>
                        <a:buSzTx/>
                        <a:buFontTx/>
                        <a:buNone/>
                        <a:tabLst/>
                        <a:defRPr/>
                      </a:pPr>
                      <a:r>
                        <a:rPr lang="en-CA" sz="1400" kern="1200" spc="67" dirty="0" smtClean="0">
                          <a:solidFill>
                            <a:srgbClr val="54595F"/>
                          </a:solidFill>
                          <a:latin typeface="Arial" panose="020B0604020202020204" pitchFamily="34" charset="0"/>
                          <a:cs typeface="Arial" panose="020B0604020202020204" pitchFamily="34" charset="0"/>
                        </a:rPr>
                        <a:t>As Reported</a:t>
                      </a:r>
                      <a:endParaRPr lang="en-US" sz="1400" kern="1200" spc="67" dirty="0">
                        <a:solidFill>
                          <a:srgbClr val="54595F"/>
                        </a:solidFill>
                        <a:latin typeface="Arial" panose="020B0604020202020204" pitchFamily="34" charset="0"/>
                        <a:ea typeface="+mn-ea"/>
                        <a:cs typeface="Arial" panose="020B0604020202020204" pitchFamily="34" charset="0"/>
                      </a:endParaRPr>
                    </a:p>
                  </a:txBody>
                  <a:tcPr anchor="b">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kern="1200" spc="67" dirty="0" smtClean="0">
                          <a:solidFill>
                            <a:srgbClr val="54595F"/>
                          </a:solidFill>
                          <a:latin typeface="Arial" panose="020B0604020202020204" pitchFamily="34" charset="0"/>
                          <a:cs typeface="Arial" panose="020B0604020202020204" pitchFamily="34" charset="0"/>
                        </a:rPr>
                        <a:t>2019 Targets</a:t>
                      </a:r>
                    </a:p>
                    <a:p>
                      <a:pPr marL="0" marR="0" indent="0" algn="ctr" defTabSz="914400" rtl="0" eaLnBrk="1" fontAlgn="auto" latinLnBrk="0" hangingPunct="1">
                        <a:lnSpc>
                          <a:spcPct val="100000"/>
                        </a:lnSpc>
                        <a:spcBef>
                          <a:spcPts val="0"/>
                        </a:spcBef>
                        <a:spcAft>
                          <a:spcPts val="0"/>
                        </a:spcAft>
                        <a:buClrTx/>
                        <a:buSzTx/>
                        <a:buFontTx/>
                        <a:buNone/>
                        <a:tabLst/>
                        <a:defRPr/>
                      </a:pPr>
                      <a:r>
                        <a:rPr lang="en-CA" sz="1400" kern="1200" spc="67" dirty="0" smtClean="0">
                          <a:solidFill>
                            <a:srgbClr val="54595F"/>
                          </a:solidFill>
                          <a:latin typeface="Arial" panose="020B0604020202020204" pitchFamily="34" charset="0"/>
                          <a:cs typeface="Arial" panose="020B0604020202020204" pitchFamily="34" charset="0"/>
                        </a:rPr>
                        <a:t>Applying IFRS 16</a:t>
                      </a:r>
                    </a:p>
                    <a:p>
                      <a:pPr marL="0" marR="0" indent="0" algn="ctr" defTabSz="914400" rtl="0" eaLnBrk="1" fontAlgn="auto" latinLnBrk="0" hangingPunct="1">
                        <a:lnSpc>
                          <a:spcPct val="100000"/>
                        </a:lnSpc>
                        <a:spcBef>
                          <a:spcPts val="0"/>
                        </a:spcBef>
                        <a:spcAft>
                          <a:spcPts val="0"/>
                        </a:spcAft>
                        <a:buClrTx/>
                        <a:buSzTx/>
                        <a:buFontTx/>
                        <a:buNone/>
                        <a:tabLst/>
                        <a:defRPr/>
                      </a:pPr>
                      <a:r>
                        <a:rPr lang="en-CA" sz="1400" kern="1200" spc="67" dirty="0" smtClean="0">
                          <a:solidFill>
                            <a:srgbClr val="54595F"/>
                          </a:solidFill>
                          <a:latin typeface="Arial" panose="020B0604020202020204" pitchFamily="34" charset="0"/>
                          <a:cs typeface="Arial" panose="020B0604020202020204" pitchFamily="34" charset="0"/>
                        </a:rPr>
                        <a:t>to both periods</a:t>
                      </a:r>
                      <a:endParaRPr lang="en-US" sz="1400" kern="1200" spc="67" dirty="0">
                        <a:solidFill>
                          <a:srgbClr val="54595F"/>
                        </a:solidFill>
                        <a:latin typeface="Arial" panose="020B0604020202020204" pitchFamily="34" charset="0"/>
                        <a:ea typeface="+mn-ea"/>
                        <a:cs typeface="Arial" panose="020B0604020202020204" pitchFamily="34" charset="0"/>
                      </a:endParaRPr>
                    </a:p>
                  </a:txBody>
                  <a:tcPr anchor="b">
                    <a:lnL w="12700" cap="flat" cmpd="sng" algn="ctr">
                      <a:solidFill>
                        <a:schemeClr val="accent4">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r>
              <a:tr h="538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kern="1200" spc="67" dirty="0" smtClean="0">
                          <a:solidFill>
                            <a:srgbClr val="54595F"/>
                          </a:solidFill>
                          <a:latin typeface="Arial" panose="020B0604020202020204" pitchFamily="34" charset="0"/>
                          <a:cs typeface="Arial" panose="020B0604020202020204" pitchFamily="34" charset="0"/>
                        </a:rPr>
                        <a:t>Revenues</a:t>
                      </a:r>
                      <a:endParaRPr lang="en-US" sz="1800" kern="1200" spc="67" dirty="0">
                        <a:solidFill>
                          <a:srgbClr val="54595F"/>
                        </a:solidFill>
                        <a:latin typeface="Arial" panose="020B0604020202020204" pitchFamily="34" charset="0"/>
                        <a:ea typeface="+mn-ea"/>
                        <a:cs typeface="Arial" panose="020B0604020202020204" pitchFamily="34" charset="0"/>
                      </a:endParaRPr>
                    </a:p>
                  </a:txBody>
                  <a:tcPr>
                    <a:lnL w="12700" cmpd="sng">
                      <a:noFill/>
                    </a:lnL>
                    <a:lnR w="12700" cap="flat" cmpd="sng" algn="ctr">
                      <a:solidFill>
                        <a:schemeClr val="accent4">
                          <a:lumMod val="40000"/>
                          <a:lumOff val="6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kern="1200" dirty="0" smtClean="0">
                          <a:solidFill>
                            <a:srgbClr val="54595F"/>
                          </a:solidFill>
                          <a:latin typeface="Arial" panose="020B0604020202020204" pitchFamily="34" charset="0"/>
                          <a:cs typeface="Arial" panose="020B0604020202020204" pitchFamily="34" charset="0"/>
                        </a:rPr>
                        <a:t>3 to 5%</a:t>
                      </a:r>
                      <a:endParaRPr lang="en-US" sz="1800" kern="1200" dirty="0">
                        <a:solidFill>
                          <a:srgbClr val="54595F"/>
                        </a:solidFill>
                        <a:latin typeface="Arial" panose="020B0604020202020204" pitchFamily="34" charset="0"/>
                        <a:ea typeface="+mn-ea"/>
                        <a:cs typeface="Arial" panose="020B0604020202020204" pitchFamily="34" charset="0"/>
                      </a:endParaRPr>
                    </a:p>
                  </a:txBody>
                  <a:tcP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kern="1200" dirty="0" smtClean="0">
                          <a:solidFill>
                            <a:srgbClr val="54595F"/>
                          </a:solidFill>
                          <a:latin typeface="Arial" panose="020B0604020202020204" pitchFamily="34" charset="0"/>
                          <a:cs typeface="Arial" panose="020B0604020202020204" pitchFamily="34" charset="0"/>
                        </a:rPr>
                        <a:t>3 to 5%</a:t>
                      </a:r>
                      <a:endParaRPr lang="en-US" sz="1800" kern="1200" dirty="0">
                        <a:solidFill>
                          <a:srgbClr val="54595F"/>
                        </a:solidFill>
                        <a:latin typeface="Arial" panose="020B0604020202020204" pitchFamily="34" charset="0"/>
                        <a:ea typeface="+mn-ea"/>
                        <a:cs typeface="Arial" panose="020B0604020202020204" pitchFamily="34" charset="0"/>
                      </a:endParaRPr>
                    </a:p>
                  </a:txBody>
                  <a:tcPr>
                    <a:lnL w="12700" cap="flat" cmpd="sng" algn="ctr">
                      <a:solidFill>
                        <a:schemeClr val="accent4">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noFill/>
                  </a:tcPr>
                </a:tc>
              </a:tr>
              <a:tr h="538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kern="1200" spc="67" dirty="0" smtClean="0">
                          <a:solidFill>
                            <a:srgbClr val="54595F"/>
                          </a:solidFill>
                          <a:latin typeface="Arial" panose="020B0604020202020204" pitchFamily="34" charset="0"/>
                          <a:cs typeface="Arial" panose="020B0604020202020204" pitchFamily="34" charset="0"/>
                        </a:rPr>
                        <a:t>Adjusted EBITDA</a:t>
                      </a:r>
                      <a:endParaRPr lang="en-US" sz="1800" kern="1200" spc="67" dirty="0">
                        <a:solidFill>
                          <a:srgbClr val="54595F"/>
                        </a:solidFill>
                        <a:latin typeface="Arial" panose="020B0604020202020204" pitchFamily="34" charset="0"/>
                        <a:ea typeface="+mn-ea"/>
                        <a:cs typeface="Arial" panose="020B0604020202020204" pitchFamily="34" charset="0"/>
                      </a:endParaRPr>
                    </a:p>
                  </a:txBody>
                  <a:tcPr>
                    <a:lnL w="12700" cmpd="sng">
                      <a:noFill/>
                    </a:lnL>
                    <a:lnR w="12700" cap="flat" cmpd="sng" algn="ctr">
                      <a:solidFill>
                        <a:schemeClr val="accent4">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kern="1200" dirty="0" smtClean="0">
                          <a:solidFill>
                            <a:srgbClr val="54595F"/>
                          </a:solidFill>
                          <a:latin typeface="Arial" panose="020B0604020202020204" pitchFamily="34" charset="0"/>
                          <a:cs typeface="Arial" panose="020B0604020202020204" pitchFamily="34" charset="0"/>
                        </a:rPr>
                        <a:t>8 to 10%</a:t>
                      </a:r>
                      <a:endParaRPr lang="en-US" sz="1800" kern="1200" dirty="0">
                        <a:solidFill>
                          <a:srgbClr val="54595F"/>
                        </a:solidFill>
                        <a:latin typeface="Arial" panose="020B0604020202020204" pitchFamily="34" charset="0"/>
                        <a:ea typeface="+mn-ea"/>
                        <a:cs typeface="Arial" panose="020B0604020202020204" pitchFamily="34" charset="0"/>
                      </a:endParaRPr>
                    </a:p>
                  </a:txBody>
                  <a:tcP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kern="1200" dirty="0" smtClean="0">
                          <a:solidFill>
                            <a:srgbClr val="54595F"/>
                          </a:solidFill>
                          <a:latin typeface="Arial" panose="020B0604020202020204" pitchFamily="34" charset="0"/>
                          <a:cs typeface="Arial" panose="020B0604020202020204" pitchFamily="34" charset="0"/>
                        </a:rPr>
                        <a:t>4 to 6%</a:t>
                      </a:r>
                      <a:endParaRPr lang="en-US" sz="1800" kern="1200" dirty="0">
                        <a:solidFill>
                          <a:srgbClr val="54595F"/>
                        </a:solidFill>
                        <a:latin typeface="Arial" panose="020B0604020202020204" pitchFamily="34" charset="0"/>
                        <a:ea typeface="+mn-ea"/>
                        <a:cs typeface="Arial" panose="020B0604020202020204" pitchFamily="34" charset="0"/>
                      </a:endParaRPr>
                    </a:p>
                  </a:txBody>
                  <a:tcPr>
                    <a:lnL w="12700" cap="flat" cmpd="sng" algn="ctr">
                      <a:solidFill>
                        <a:schemeClr val="accent4">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538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kern="1200" spc="67" dirty="0" smtClean="0">
                          <a:solidFill>
                            <a:srgbClr val="54595F"/>
                          </a:solidFill>
                          <a:latin typeface="Arial" panose="020B0604020202020204" pitchFamily="34" charset="0"/>
                          <a:cs typeface="Arial" panose="020B0604020202020204" pitchFamily="34" charset="0"/>
                        </a:rPr>
                        <a:t>Basic earnings per share</a:t>
                      </a:r>
                      <a:endParaRPr lang="en-US" sz="1800" kern="1200" spc="67" dirty="0">
                        <a:solidFill>
                          <a:srgbClr val="54595F"/>
                        </a:solidFill>
                        <a:latin typeface="Arial" panose="020B0604020202020204" pitchFamily="34" charset="0"/>
                        <a:ea typeface="+mn-ea"/>
                        <a:cs typeface="Arial" panose="020B0604020202020204" pitchFamily="34" charset="0"/>
                      </a:endParaRPr>
                    </a:p>
                  </a:txBody>
                  <a:tcPr>
                    <a:lnL w="12700" cmpd="sng">
                      <a:noFill/>
                    </a:lnL>
                    <a:lnR w="12700" cap="flat" cmpd="sng" algn="ctr">
                      <a:solidFill>
                        <a:schemeClr val="accent4">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kern="1200" dirty="0" smtClean="0">
                          <a:solidFill>
                            <a:srgbClr val="54595F"/>
                          </a:solidFill>
                          <a:latin typeface="Arial" panose="020B0604020202020204" pitchFamily="34" charset="0"/>
                          <a:cs typeface="Arial" panose="020B0604020202020204" pitchFamily="34" charset="0"/>
                        </a:rPr>
                        <a:t>2 to 10%</a:t>
                      </a:r>
                      <a:endParaRPr lang="en-US" sz="1800" kern="1200" dirty="0">
                        <a:solidFill>
                          <a:srgbClr val="54595F"/>
                        </a:solidFill>
                        <a:latin typeface="Arial" panose="020B0604020202020204" pitchFamily="34" charset="0"/>
                        <a:ea typeface="+mn-ea"/>
                        <a:cs typeface="Arial" panose="020B0604020202020204" pitchFamily="34" charset="0"/>
                      </a:endParaRPr>
                    </a:p>
                  </a:txBody>
                  <a:tcP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kern="1200" dirty="0" smtClean="0">
                          <a:solidFill>
                            <a:srgbClr val="54595F"/>
                          </a:solidFill>
                          <a:latin typeface="Arial" panose="020B0604020202020204" pitchFamily="34" charset="0"/>
                          <a:cs typeface="Arial" panose="020B0604020202020204" pitchFamily="34" charset="0"/>
                        </a:rPr>
                        <a:t>2 to 10%</a:t>
                      </a:r>
                      <a:endParaRPr lang="en-US" sz="1800" kern="1200" dirty="0">
                        <a:solidFill>
                          <a:srgbClr val="54595F"/>
                        </a:solidFill>
                        <a:latin typeface="Arial" panose="020B0604020202020204" pitchFamily="34" charset="0"/>
                        <a:ea typeface="+mn-ea"/>
                        <a:cs typeface="Arial" panose="020B0604020202020204" pitchFamily="34" charset="0"/>
                      </a:endParaRPr>
                    </a:p>
                  </a:txBody>
                  <a:tcPr>
                    <a:lnL w="12700" cap="flat" cmpd="sng" algn="ctr">
                      <a:solidFill>
                        <a:schemeClr val="accent4">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538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kern="1200" spc="67" dirty="0" smtClean="0">
                          <a:solidFill>
                            <a:srgbClr val="54595F"/>
                          </a:solidFill>
                          <a:latin typeface="Arial" panose="020B0604020202020204" pitchFamily="34" charset="0"/>
                          <a:cs typeface="Arial" panose="020B0604020202020204" pitchFamily="34" charset="0"/>
                        </a:rPr>
                        <a:t>Capital expenditures</a:t>
                      </a:r>
                      <a:endParaRPr lang="en-US" sz="1800" kern="1200" spc="67" dirty="0">
                        <a:solidFill>
                          <a:srgbClr val="54595F"/>
                        </a:solidFill>
                        <a:latin typeface="Arial" panose="020B0604020202020204" pitchFamily="34" charset="0"/>
                        <a:ea typeface="+mn-ea"/>
                        <a:cs typeface="Arial" panose="020B0604020202020204" pitchFamily="34" charset="0"/>
                      </a:endParaRPr>
                    </a:p>
                  </a:txBody>
                  <a:tcPr>
                    <a:lnL w="12700" cmpd="sng">
                      <a:noFill/>
                    </a:lnL>
                    <a:lnR w="12700" cap="flat" cmpd="sng" algn="ctr">
                      <a:solidFill>
                        <a:schemeClr val="accent4">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kern="1200" dirty="0" smtClean="0">
                          <a:solidFill>
                            <a:srgbClr val="54595F"/>
                          </a:solidFill>
                          <a:latin typeface="Arial" panose="020B0604020202020204" pitchFamily="34" charset="0"/>
                          <a:cs typeface="Arial" panose="020B0604020202020204" pitchFamily="34" charset="0"/>
                        </a:rPr>
                        <a:t>Approx. $2.85 billion</a:t>
                      </a:r>
                      <a:endParaRPr lang="en-US" sz="1800" kern="1200" dirty="0">
                        <a:solidFill>
                          <a:srgbClr val="54595F"/>
                        </a:solidFill>
                        <a:latin typeface="Arial" panose="020B0604020202020204" pitchFamily="34" charset="0"/>
                        <a:ea typeface="+mn-ea"/>
                        <a:cs typeface="Arial" panose="020B0604020202020204" pitchFamily="34" charset="0"/>
                      </a:endParaRPr>
                    </a:p>
                  </a:txBody>
                  <a:tcPr>
                    <a:lnL w="12700" cap="flat" cmpd="sng" algn="ctr">
                      <a:solidFill>
                        <a:schemeClr val="accent4">
                          <a:lumMod val="40000"/>
                          <a:lumOff val="60000"/>
                        </a:schemeClr>
                      </a:solidFill>
                      <a:prstDash val="solid"/>
                      <a:round/>
                      <a:headEnd type="none" w="med" len="med"/>
                      <a:tailEnd type="none" w="med" len="med"/>
                    </a:lnL>
                    <a:lnR w="12700" cap="flat" cmpd="sng" algn="ctr">
                      <a:solidFill>
                        <a:schemeClr val="accent4">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kern="1200" dirty="0" smtClean="0">
                          <a:solidFill>
                            <a:srgbClr val="54595F"/>
                          </a:solidFill>
                          <a:latin typeface="Arial" panose="020B0604020202020204" pitchFamily="34" charset="0"/>
                          <a:cs typeface="Arial" panose="020B0604020202020204" pitchFamily="34" charset="0"/>
                        </a:rPr>
                        <a:t>Approx. $2.85 billion</a:t>
                      </a:r>
                      <a:endParaRPr lang="en-US" sz="1800" kern="1200" dirty="0" smtClean="0">
                        <a:solidFill>
                          <a:srgbClr val="54595F"/>
                        </a:solidFill>
                        <a:latin typeface="Arial" panose="020B0604020202020204" pitchFamily="34" charset="0"/>
                        <a:ea typeface="+mn-ea"/>
                        <a:cs typeface="Arial" panose="020B0604020202020204" pitchFamily="34" charset="0"/>
                      </a:endParaRPr>
                    </a:p>
                  </a:txBody>
                  <a:tcPr>
                    <a:lnL w="12700" cap="flat" cmpd="sng" algn="ctr">
                      <a:solidFill>
                        <a:schemeClr val="accent4">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bl>
          </a:graphicData>
        </a:graphic>
      </p:graphicFrame>
      <p:sp>
        <p:nvSpPr>
          <p:cNvPr id="16" name="Slide Number Placeholder 5"/>
          <p:cNvSpPr>
            <a:spLocks noGrp="1"/>
          </p:cNvSpPr>
          <p:nvPr>
            <p:ph type="sldNum" sz="quarter" idx="12"/>
          </p:nvPr>
        </p:nvSpPr>
        <p:spPr>
          <a:xfrm>
            <a:off x="11183620" y="6356350"/>
            <a:ext cx="701040" cy="501650"/>
          </a:xfrm>
        </p:spPr>
        <p:txBody>
          <a:bodyPr/>
          <a:lstStyle/>
          <a:p>
            <a:r>
              <a:rPr lang="en-US" sz="1400" dirty="0" smtClean="0">
                <a:solidFill>
                  <a:schemeClr val="tx1"/>
                </a:solidFill>
                <a:latin typeface="Arial" panose="020B0604020202020204" pitchFamily="34" charset="0"/>
                <a:cs typeface="Arial" panose="020B0604020202020204" pitchFamily="34" charset="0"/>
              </a:rPr>
              <a:t>14</a:t>
            </a:r>
            <a:endParaRPr lang="en-US" sz="1400" dirty="0">
              <a:solidFill>
                <a:schemeClr val="tx1"/>
              </a:solidFill>
              <a:latin typeface="Arial" panose="020B0604020202020204" pitchFamily="34" charset="0"/>
              <a:cs typeface="Arial" panose="020B0604020202020204" pitchFamily="34" charset="0"/>
            </a:endParaRPr>
          </a:p>
        </p:txBody>
      </p:sp>
      <p:cxnSp>
        <p:nvCxnSpPr>
          <p:cNvPr id="19" name="Straight Connector 18"/>
          <p:cNvCxnSpPr/>
          <p:nvPr/>
        </p:nvCxnSpPr>
        <p:spPr>
          <a:xfrm>
            <a:off x="4758937" y="2408777"/>
            <a:ext cx="23400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472753" y="2408777"/>
            <a:ext cx="23400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989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176"/>
            <a:ext cx="12191998" cy="6851649"/>
          </a:xfrm>
          <a:prstGeom prst="rect">
            <a:avLst/>
          </a:prstGeom>
        </p:spPr>
      </p:pic>
      <p:sp>
        <p:nvSpPr>
          <p:cNvPr id="12" name="TextBox 11"/>
          <p:cNvSpPr txBox="1"/>
          <p:nvPr/>
        </p:nvSpPr>
        <p:spPr>
          <a:xfrm>
            <a:off x="1530683" y="1413159"/>
            <a:ext cx="3788586" cy="4031681"/>
          </a:xfrm>
          <a:prstGeom prst="rect">
            <a:avLst/>
          </a:prstGeom>
          <a:noFill/>
        </p:spPr>
        <p:txBody>
          <a:bodyPr wrap="square" rtlCol="0">
            <a:spAutoFit/>
          </a:bodyPr>
          <a:lstStyle/>
          <a:p>
            <a:r>
              <a:rPr lang="en-CA" sz="5400" dirty="0" smtClean="0">
                <a:solidFill>
                  <a:srgbClr val="4B286D"/>
                </a:solidFill>
                <a:latin typeface="Arial" panose="020B0604020202020204" pitchFamily="34" charset="0"/>
                <a:cs typeface="Arial" panose="020B0604020202020204" pitchFamily="34" charset="0"/>
              </a:rPr>
              <a:t>Questions?</a:t>
            </a:r>
          </a:p>
          <a:p>
            <a:endParaRPr lang="en-CA" sz="5333" dirty="0">
              <a:solidFill>
                <a:srgbClr val="4B286D"/>
              </a:solidFill>
              <a:latin typeface="Arial" panose="020B0604020202020204" pitchFamily="34" charset="0"/>
              <a:cs typeface="Arial" panose="020B0604020202020204" pitchFamily="34" charset="0"/>
            </a:endParaRPr>
          </a:p>
          <a:p>
            <a:r>
              <a:rPr lang="en-CA" sz="2400" dirty="0">
                <a:solidFill>
                  <a:srgbClr val="54595F"/>
                </a:solidFill>
                <a:latin typeface="Arial" panose="020B0604020202020204" pitchFamily="34" charset="0"/>
                <a:cs typeface="Arial" panose="020B0604020202020204" pitchFamily="34" charset="0"/>
              </a:rPr>
              <a:t>Investor relations</a:t>
            </a:r>
          </a:p>
          <a:p>
            <a:r>
              <a:rPr lang="en-CA" sz="2400" dirty="0">
                <a:solidFill>
                  <a:srgbClr val="54595F"/>
                </a:solidFill>
                <a:latin typeface="Arial" panose="020B0604020202020204" pitchFamily="34" charset="0"/>
                <a:cs typeface="Arial" panose="020B0604020202020204" pitchFamily="34" charset="0"/>
              </a:rPr>
              <a:t>1-800-667-4871</a:t>
            </a:r>
          </a:p>
          <a:p>
            <a:r>
              <a:rPr lang="en-CA" sz="2400" dirty="0">
                <a:solidFill>
                  <a:srgbClr val="54595F"/>
                </a:solidFill>
                <a:latin typeface="Arial" panose="020B0604020202020204" pitchFamily="34" charset="0"/>
                <a:cs typeface="Arial" panose="020B0604020202020204" pitchFamily="34" charset="0"/>
              </a:rPr>
              <a:t>telus.com/investors</a:t>
            </a:r>
          </a:p>
          <a:p>
            <a:r>
              <a:rPr lang="en-CA" sz="2400" dirty="0">
                <a:solidFill>
                  <a:srgbClr val="54595F"/>
                </a:solidFill>
                <a:latin typeface="Arial" panose="020B0604020202020204" pitchFamily="34" charset="0"/>
                <a:cs typeface="Arial" panose="020B0604020202020204" pitchFamily="34" charset="0"/>
              </a:rPr>
              <a:t>IR@telus.com</a:t>
            </a:r>
          </a:p>
          <a:p>
            <a:endParaRPr lang="en-CA" sz="5333" dirty="0">
              <a:solidFill>
                <a:srgbClr val="4B286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103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69901" y="971545"/>
            <a:ext cx="11455399" cy="5137156"/>
          </a:xfrm>
        </p:spPr>
        <p:txBody>
          <a:bodyPr>
            <a:noAutofit/>
          </a:bodyPr>
          <a:lstStyle/>
          <a:p>
            <a:pPr marL="0" lvl="1" indent="0">
              <a:spcBef>
                <a:spcPts val="1600"/>
              </a:spcBef>
              <a:buNone/>
            </a:pPr>
            <a:endParaRPr lang="en-CA" sz="1867" dirty="0" smtClean="0">
              <a:solidFill>
                <a:srgbClr val="54595F"/>
              </a:solidFill>
              <a:latin typeface="Arial" panose="020B0604020202020204" pitchFamily="34" charset="0"/>
              <a:cs typeface="Arial" panose="020B0604020202020204" pitchFamily="34" charset="0"/>
            </a:endParaRPr>
          </a:p>
          <a:p>
            <a:pPr marL="0" lvl="1" indent="0">
              <a:spcBef>
                <a:spcPts val="1600"/>
              </a:spcBef>
              <a:buNone/>
            </a:pPr>
            <a:r>
              <a:rPr lang="en-CA" sz="1867" dirty="0" smtClean="0">
                <a:solidFill>
                  <a:srgbClr val="54595F"/>
                </a:solidFill>
                <a:latin typeface="Arial" panose="020B0604020202020204" pitchFamily="34" charset="0"/>
                <a:cs typeface="Arial" panose="020B0604020202020204" pitchFamily="34" charset="0"/>
              </a:rPr>
              <a:t>Our </a:t>
            </a:r>
            <a:r>
              <a:rPr lang="en-CA" sz="1867" dirty="0">
                <a:solidFill>
                  <a:srgbClr val="54595F"/>
                </a:solidFill>
                <a:latin typeface="Arial" panose="020B0604020202020204" pitchFamily="34" charset="0"/>
                <a:cs typeface="Arial" panose="020B0604020202020204" pitchFamily="34" charset="0"/>
              </a:rPr>
              <a:t>presentation and answers include the following non-GAAP measures, which may not be comparable to similar measures used by other issuers:</a:t>
            </a:r>
            <a:endParaRPr lang="en-US" sz="1867" dirty="0">
              <a:solidFill>
                <a:srgbClr val="54595F"/>
              </a:solidFill>
              <a:latin typeface="Arial" panose="020B0604020202020204" pitchFamily="34" charset="0"/>
              <a:cs typeface="Arial" panose="020B0604020202020204" pitchFamily="34" charset="0"/>
            </a:endParaRPr>
          </a:p>
          <a:p>
            <a:pPr lvl="0"/>
            <a:r>
              <a:rPr lang="en-CA" sz="1600" dirty="0">
                <a:solidFill>
                  <a:srgbClr val="54595F"/>
                </a:solidFill>
                <a:latin typeface="Arial" panose="020B0604020202020204" pitchFamily="34" charset="0"/>
                <a:cs typeface="Arial" panose="020B0604020202020204" pitchFamily="34" charset="0"/>
              </a:rPr>
              <a:t>EBITDA is a non-GAAP measure and does not have any standardized meaning prescribed by IFRS-IASB. We issue guidance on and report EBITDA because it is a key measure used to evaluate performance. For further definition and explanation of this measure, see ‘Non-GAAP and other financial measures’ </a:t>
            </a:r>
            <a:r>
              <a:rPr lang="en-CA" sz="1600" dirty="0" smtClean="0">
                <a:solidFill>
                  <a:srgbClr val="54595F"/>
                </a:solidFill>
                <a:latin typeface="Arial" panose="020B0604020202020204" pitchFamily="34" charset="0"/>
                <a:cs typeface="Arial" panose="020B0604020202020204" pitchFamily="34" charset="0"/>
              </a:rPr>
              <a:t>in our fourth quarter 2018 </a:t>
            </a:r>
            <a:r>
              <a:rPr lang="en-CA" sz="1600" dirty="0">
                <a:solidFill>
                  <a:srgbClr val="54595F"/>
                </a:solidFill>
                <a:latin typeface="Arial" panose="020B0604020202020204" pitchFamily="34" charset="0"/>
                <a:cs typeface="Arial" panose="020B0604020202020204" pitchFamily="34" charset="0"/>
              </a:rPr>
              <a:t>news release.</a:t>
            </a:r>
            <a:endParaRPr lang="en-US" sz="1600" dirty="0">
              <a:solidFill>
                <a:srgbClr val="54595F"/>
              </a:solidFill>
              <a:latin typeface="Arial" panose="020B0604020202020204" pitchFamily="34" charset="0"/>
              <a:cs typeface="Arial" panose="020B0604020202020204" pitchFamily="34" charset="0"/>
            </a:endParaRPr>
          </a:p>
          <a:p>
            <a:pPr lvl="0"/>
            <a:r>
              <a:rPr lang="en-CA" sz="1600" dirty="0">
                <a:solidFill>
                  <a:srgbClr val="54595F"/>
                </a:solidFill>
                <a:latin typeface="Arial" panose="020B0604020202020204" pitchFamily="34" charset="0"/>
                <a:cs typeface="Arial" panose="020B0604020202020204" pitchFamily="34" charset="0"/>
              </a:rPr>
              <a:t>Adjusted EBITDA for the fourth quarters of 2018 and 2017 excludes restructuring and other costs of $75 million and $54 million respectively, as well as the following items in the fourth quarter of 2017: the MTS net recovery of $21 million as well as non-recurring losses and equity losses of $2 million related to real estate joint ventures.</a:t>
            </a:r>
            <a:endParaRPr lang="en-US" sz="1600" dirty="0">
              <a:solidFill>
                <a:srgbClr val="54595F"/>
              </a:solidFill>
              <a:latin typeface="Arial" panose="020B0604020202020204" pitchFamily="34" charset="0"/>
              <a:cs typeface="Arial" panose="020B0604020202020204" pitchFamily="34" charset="0"/>
            </a:endParaRPr>
          </a:p>
          <a:p>
            <a:pPr lvl="0"/>
            <a:r>
              <a:rPr lang="en-CA" sz="1600" dirty="0">
                <a:solidFill>
                  <a:srgbClr val="54595F"/>
                </a:solidFill>
                <a:latin typeface="Arial" panose="020B0604020202020204" pitchFamily="34" charset="0"/>
                <a:cs typeface="Arial" panose="020B0604020202020204" pitchFamily="34" charset="0"/>
              </a:rPr>
              <a:t>Adjusted net income and adjusted basic EPS are non-GAAP measures and do not have any standardized meaning prescribed by IFRS-IASB. These terms are defined in this news release as excluding from net income attributable to common shares and basic EPS (after income taxes), restructuring and other costs, income tax-related adjustments, the MTS net recovery and non-recurring losses and equity losses related to real estate joint ventures. For further analysis of adjusted net income and adjusted basic EPS, see ‘Non-GAAP and other financial measures’ </a:t>
            </a:r>
            <a:r>
              <a:rPr lang="en-CA" sz="1600" dirty="0" smtClean="0">
                <a:solidFill>
                  <a:srgbClr val="54595F"/>
                </a:solidFill>
                <a:latin typeface="Arial" panose="020B0604020202020204" pitchFamily="34" charset="0"/>
                <a:cs typeface="Arial" panose="020B0604020202020204" pitchFamily="34" charset="0"/>
              </a:rPr>
              <a:t>in our fourth quarter 2018 news </a:t>
            </a:r>
            <a:r>
              <a:rPr lang="en-CA" sz="1600">
                <a:solidFill>
                  <a:srgbClr val="54595F"/>
                </a:solidFill>
                <a:latin typeface="Arial" panose="020B0604020202020204" pitchFamily="34" charset="0"/>
                <a:cs typeface="Arial" panose="020B0604020202020204" pitchFamily="34" charset="0"/>
              </a:rPr>
              <a:t>release</a:t>
            </a:r>
            <a:r>
              <a:rPr lang="en-CA" sz="1600" smtClean="0">
                <a:solidFill>
                  <a:srgbClr val="54595F"/>
                </a:solidFill>
                <a:latin typeface="Arial" panose="020B0604020202020204" pitchFamily="34" charset="0"/>
                <a:cs typeface="Arial" panose="020B0604020202020204" pitchFamily="34" charset="0"/>
              </a:rPr>
              <a:t>.</a:t>
            </a:r>
            <a:endParaRPr lang="en-US" sz="1600" dirty="0">
              <a:solidFill>
                <a:srgbClr val="54595F"/>
              </a:solidFill>
              <a:latin typeface="Arial" panose="020B0604020202020204" pitchFamily="34" charset="0"/>
              <a:cs typeface="Arial" panose="020B0604020202020204" pitchFamily="34" charset="0"/>
            </a:endParaRPr>
          </a:p>
        </p:txBody>
      </p:sp>
      <p:sp>
        <p:nvSpPr>
          <p:cNvPr id="7" name="TextBox 6"/>
          <p:cNvSpPr txBox="1"/>
          <p:nvPr/>
        </p:nvSpPr>
        <p:spPr>
          <a:xfrm>
            <a:off x="701830" y="300986"/>
            <a:ext cx="5203669" cy="707886"/>
          </a:xfrm>
          <a:prstGeom prst="rect">
            <a:avLst/>
          </a:prstGeom>
          <a:noFill/>
        </p:spPr>
        <p:txBody>
          <a:bodyPr wrap="none" rtlCol="0">
            <a:spAutoFit/>
          </a:bodyPr>
          <a:lstStyle/>
          <a:p>
            <a:r>
              <a:rPr lang="en-CA" sz="4000" dirty="0">
                <a:solidFill>
                  <a:srgbClr val="4B286D"/>
                </a:solidFill>
                <a:latin typeface="Arial" panose="020B0604020202020204" pitchFamily="34" charset="0"/>
                <a:cs typeface="Arial" panose="020B0604020202020204" pitchFamily="34" charset="0"/>
              </a:rPr>
              <a:t>Appendix – definitions</a:t>
            </a:r>
          </a:p>
        </p:txBody>
      </p:sp>
      <p:sp>
        <p:nvSpPr>
          <p:cNvPr id="8" name="Slide Number Placeholder 5"/>
          <p:cNvSpPr>
            <a:spLocks noGrp="1"/>
          </p:cNvSpPr>
          <p:nvPr>
            <p:ph type="sldNum" sz="quarter" idx="12"/>
          </p:nvPr>
        </p:nvSpPr>
        <p:spPr>
          <a:xfrm>
            <a:off x="11183620" y="6356350"/>
            <a:ext cx="701040" cy="501650"/>
          </a:xfrm>
        </p:spPr>
        <p:txBody>
          <a:bodyPr/>
          <a:lstStyle/>
          <a:p>
            <a:r>
              <a:rPr lang="en-US" sz="1400" dirty="0" smtClean="0">
                <a:solidFill>
                  <a:schemeClr val="tx1"/>
                </a:solidFill>
                <a:latin typeface="Arial" panose="020B0604020202020204" pitchFamily="34" charset="0"/>
                <a:cs typeface="Arial" panose="020B0604020202020204" pitchFamily="34" charset="0"/>
              </a:rPr>
              <a:t>16</a:t>
            </a: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4249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7587" y="326745"/>
            <a:ext cx="8024954" cy="707886"/>
          </a:xfrm>
          <a:prstGeom prst="rect">
            <a:avLst/>
          </a:prstGeom>
          <a:noFill/>
        </p:spPr>
        <p:txBody>
          <a:bodyPr wrap="none" rtlCol="0">
            <a:spAutoFit/>
          </a:bodyPr>
          <a:lstStyle/>
          <a:p>
            <a:r>
              <a:rPr lang="en-CA" sz="4000" dirty="0" smtClean="0">
                <a:solidFill>
                  <a:srgbClr val="4B286D"/>
                </a:solidFill>
                <a:latin typeface="Arial" panose="020B0604020202020204" pitchFamily="34" charset="0"/>
                <a:cs typeface="Arial" panose="020B0604020202020204" pitchFamily="34" charset="0"/>
              </a:rPr>
              <a:t>Appendix </a:t>
            </a:r>
            <a:r>
              <a:rPr lang="en-CA" sz="4000" dirty="0">
                <a:solidFill>
                  <a:srgbClr val="4B286D"/>
                </a:solidFill>
                <a:latin typeface="Arial" panose="020B0604020202020204" pitchFamily="34" charset="0"/>
                <a:cs typeface="Arial" panose="020B0604020202020204" pitchFamily="34" charset="0"/>
              </a:rPr>
              <a:t>– </a:t>
            </a:r>
            <a:r>
              <a:rPr lang="en-CA" sz="4000" dirty="0" smtClean="0">
                <a:solidFill>
                  <a:srgbClr val="4B286D"/>
                </a:solidFill>
                <a:latin typeface="Arial" panose="020B0604020202020204" pitchFamily="34" charset="0"/>
                <a:cs typeface="Arial" panose="020B0604020202020204" pitchFamily="34" charset="0"/>
              </a:rPr>
              <a:t>Q4 2018 </a:t>
            </a:r>
            <a:r>
              <a:rPr lang="en-CA" sz="4000" dirty="0">
                <a:solidFill>
                  <a:srgbClr val="4B286D"/>
                </a:solidFill>
                <a:latin typeface="Arial" panose="020B0604020202020204" pitchFamily="34" charset="0"/>
                <a:cs typeface="Arial" panose="020B0604020202020204" pitchFamily="34" charset="0"/>
              </a:rPr>
              <a:t>EPS </a:t>
            </a:r>
            <a:r>
              <a:rPr lang="en-CA" sz="4000" dirty="0" smtClean="0">
                <a:solidFill>
                  <a:srgbClr val="4B286D"/>
                </a:solidFill>
                <a:latin typeface="Arial" panose="020B0604020202020204" pitchFamily="34" charset="0"/>
                <a:cs typeface="Arial" panose="020B0604020202020204" pitchFamily="34" charset="0"/>
              </a:rPr>
              <a:t>analysis</a:t>
            </a:r>
            <a:endParaRPr lang="en-CA" sz="4000" dirty="0">
              <a:solidFill>
                <a:srgbClr val="4B286D"/>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656388900"/>
              </p:ext>
            </p:extLst>
          </p:nvPr>
        </p:nvGraphicFramePr>
        <p:xfrm>
          <a:off x="839788" y="1324414"/>
          <a:ext cx="9901237" cy="4497595"/>
        </p:xfrm>
        <a:graphic>
          <a:graphicData uri="http://schemas.openxmlformats.org/drawingml/2006/table">
            <a:tbl>
              <a:tblPr firstRow="1" bandRow="1">
                <a:tableStyleId>{5C22544A-7EE6-4342-B048-85BDC9FD1C3A}</a:tableStyleId>
              </a:tblPr>
              <a:tblGrid>
                <a:gridCol w="8409316"/>
                <a:gridCol w="1491921"/>
              </a:tblGrid>
              <a:tr h="401355">
                <a:tc>
                  <a:txBody>
                    <a:bodyPr/>
                    <a:lstStyle/>
                    <a:p>
                      <a:r>
                        <a:rPr lang="en-US" sz="1800" b="1" i="0" u="none" strike="noStrike" kern="1200" baseline="0" dirty="0" smtClean="0">
                          <a:solidFill>
                            <a:srgbClr val="54595F"/>
                          </a:solidFill>
                          <a:latin typeface="Arial" panose="020B0604020202020204" pitchFamily="34" charset="0"/>
                          <a:ea typeface="+mn-ea"/>
                          <a:cs typeface="Arial" panose="020B0604020202020204" pitchFamily="34" charset="0"/>
                        </a:rPr>
                        <a:t>Basic EPS as reported (Q4 2017)</a:t>
                      </a:r>
                    </a:p>
                  </a:txBody>
                  <a:tcPr marL="121920" marR="121920"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i="0" dirty="0" smtClean="0">
                          <a:solidFill>
                            <a:srgbClr val="54595F"/>
                          </a:solidFill>
                          <a:latin typeface="Arial" panose="020B0604020202020204" pitchFamily="34" charset="0"/>
                          <a:cs typeface="Arial" panose="020B0604020202020204" pitchFamily="34" charset="0"/>
                        </a:rPr>
                        <a:t>$0.59</a:t>
                      </a:r>
                      <a:endParaRPr lang="en-US" sz="1800" b="1" i="0" dirty="0">
                        <a:solidFill>
                          <a:srgbClr val="54595F"/>
                        </a:solidFill>
                        <a:latin typeface="Arial" panose="020B0604020202020204" pitchFamily="34" charset="0"/>
                        <a:cs typeface="Arial" panose="020B0604020202020204" pitchFamily="34" charset="0"/>
                      </a:endParaRPr>
                    </a:p>
                  </a:txBody>
                  <a:tcPr marL="121920" marR="121920"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3484">
                <a:tc>
                  <a:txBody>
                    <a:bodyPr/>
                    <a:lstStyle/>
                    <a:p>
                      <a:r>
                        <a:rPr lang="en-US" sz="1800" b="0" i="0" kern="1200" dirty="0" smtClean="0">
                          <a:solidFill>
                            <a:srgbClr val="54595F"/>
                          </a:solidFill>
                          <a:latin typeface="Arial" panose="020B0604020202020204" pitchFamily="34" charset="0"/>
                          <a:ea typeface="+mn-ea"/>
                          <a:cs typeface="Arial" panose="020B0604020202020204" pitchFamily="34" charset="0"/>
                        </a:rPr>
                        <a:t>Restructuring and other</a:t>
                      </a:r>
                      <a:r>
                        <a:rPr lang="en-US" sz="1800" b="0" i="0" kern="1200" baseline="0" dirty="0" smtClean="0">
                          <a:solidFill>
                            <a:srgbClr val="54595F"/>
                          </a:solidFill>
                          <a:latin typeface="Arial" panose="020B0604020202020204" pitchFamily="34" charset="0"/>
                          <a:ea typeface="+mn-ea"/>
                          <a:cs typeface="Arial" panose="020B0604020202020204" pitchFamily="34" charset="0"/>
                        </a:rPr>
                        <a:t> </a:t>
                      </a:r>
                      <a:r>
                        <a:rPr lang="en-US" sz="1800" b="0" i="0" kern="1200" dirty="0" smtClean="0">
                          <a:solidFill>
                            <a:srgbClr val="54595F"/>
                          </a:solidFill>
                          <a:latin typeface="Arial" panose="020B0604020202020204" pitchFamily="34" charset="0"/>
                          <a:ea typeface="+mn-ea"/>
                          <a:cs typeface="Arial" panose="020B0604020202020204" pitchFamily="34" charset="0"/>
                        </a:rPr>
                        <a:t>costs </a:t>
                      </a:r>
                      <a:endParaRPr lang="en-US" sz="1800" b="0" i="0" kern="1200" dirty="0">
                        <a:solidFill>
                          <a:srgbClr val="54595F"/>
                        </a:solidFill>
                        <a:latin typeface="Arial" panose="020B0604020202020204" pitchFamily="34" charset="0"/>
                        <a:ea typeface="+mn-ea"/>
                        <a:cs typeface="Arial" panose="020B0604020202020204" pitchFamily="34" charset="0"/>
                      </a:endParaRPr>
                    </a:p>
                  </a:txBody>
                  <a:tcPr marL="384000" marR="121920"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800" b="0" i="0" dirty="0" smtClean="0">
                          <a:solidFill>
                            <a:srgbClr val="54595F"/>
                          </a:solidFill>
                          <a:latin typeface="Arial" panose="020B0604020202020204" pitchFamily="34" charset="0"/>
                          <a:cs typeface="Arial" panose="020B0604020202020204" pitchFamily="34" charset="0"/>
                        </a:rPr>
                        <a:t>0.07</a:t>
                      </a:r>
                    </a:p>
                  </a:txBody>
                  <a:tcPr marL="121920" marR="121920"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marL="269875" marR="0" indent="0" algn="l" defTabSz="457177" rtl="0" eaLnBrk="1" fontAlgn="auto" latinLnBrk="0" hangingPunct="1">
                        <a:lnSpc>
                          <a:spcPct val="100000"/>
                        </a:lnSpc>
                        <a:spcBef>
                          <a:spcPts val="0"/>
                        </a:spcBef>
                        <a:spcAft>
                          <a:spcPts val="0"/>
                        </a:spcAft>
                        <a:buClrTx/>
                        <a:buSzTx/>
                        <a:buFontTx/>
                        <a:buNone/>
                        <a:tabLst/>
                        <a:defRPr/>
                      </a:pPr>
                      <a:r>
                        <a:rPr lang="en-CA" sz="1800" b="0" i="0" kern="1200" dirty="0" smtClean="0">
                          <a:solidFill>
                            <a:srgbClr val="54595F"/>
                          </a:solidFill>
                          <a:latin typeface="Arial" panose="020B0604020202020204" pitchFamily="34" charset="0"/>
                          <a:ea typeface="+mn-ea"/>
                          <a:cs typeface="Arial" panose="020B0604020202020204" pitchFamily="34" charset="0"/>
                        </a:rPr>
                        <a:t>Unfavourable income-tax related adjustments</a:t>
                      </a:r>
                      <a:endParaRPr lang="en-US" sz="1800" b="0" i="0" kern="1200" dirty="0" smtClean="0">
                        <a:solidFill>
                          <a:srgbClr val="54595F"/>
                        </a:solidFill>
                        <a:latin typeface="Arial" panose="020B0604020202020204" pitchFamily="34" charset="0"/>
                        <a:ea typeface="+mn-ea"/>
                        <a:cs typeface="Arial" panose="020B0604020202020204" pitchFamily="34" charset="0"/>
                      </a:endParaRPr>
                    </a:p>
                  </a:txBody>
                  <a:tcPr marL="121920" marR="121920"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CA" sz="1800" b="0" i="0" kern="1200" dirty="0" smtClean="0">
                          <a:solidFill>
                            <a:srgbClr val="54595F"/>
                          </a:solidFill>
                          <a:latin typeface="Arial" panose="020B0604020202020204" pitchFamily="34" charset="0"/>
                          <a:ea typeface="+mn-ea"/>
                          <a:cs typeface="Arial" panose="020B0604020202020204" pitchFamily="34" charset="0"/>
                        </a:rPr>
                        <a:t>0.04</a:t>
                      </a:r>
                      <a:endParaRPr lang="en-US" sz="1800" b="0" i="0" kern="1200" dirty="0" smtClean="0">
                        <a:solidFill>
                          <a:srgbClr val="54595F"/>
                        </a:solidFill>
                        <a:latin typeface="Arial" panose="020B0604020202020204" pitchFamily="34" charset="0"/>
                        <a:ea typeface="+mn-ea"/>
                        <a:cs typeface="Arial" panose="020B0604020202020204" pitchFamily="34" charset="0"/>
                      </a:endParaRPr>
                    </a:p>
                  </a:txBody>
                  <a:tcPr marL="121920" marR="121920"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marL="269875" marR="0" indent="0" algn="l" defTabSz="457177" rtl="0" eaLnBrk="1" fontAlgn="auto" latinLnBrk="0" hangingPunct="1">
                        <a:lnSpc>
                          <a:spcPct val="100000"/>
                        </a:lnSpc>
                        <a:spcBef>
                          <a:spcPts val="0"/>
                        </a:spcBef>
                        <a:spcAft>
                          <a:spcPts val="0"/>
                        </a:spcAft>
                        <a:buClrTx/>
                        <a:buSzTx/>
                        <a:buFontTx/>
                        <a:buNone/>
                        <a:tabLst/>
                        <a:defRPr/>
                      </a:pPr>
                      <a:r>
                        <a:rPr lang="en-US" sz="1800" b="0" i="0" kern="1200" dirty="0" smtClean="0">
                          <a:solidFill>
                            <a:srgbClr val="54595F"/>
                          </a:solidFill>
                          <a:latin typeface="Arial" panose="020B0604020202020204" pitchFamily="34" charset="0"/>
                          <a:ea typeface="+mn-ea"/>
                          <a:cs typeface="Arial" panose="020B0604020202020204" pitchFamily="34" charset="0"/>
                        </a:rPr>
                        <a:t>MTS net recovery</a:t>
                      </a:r>
                    </a:p>
                  </a:txBody>
                  <a:tcPr marL="121920" marR="121920"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800" b="0" i="0" kern="1200" dirty="0" smtClean="0">
                          <a:solidFill>
                            <a:srgbClr val="54595F"/>
                          </a:solidFill>
                          <a:latin typeface="Arial" panose="020B0604020202020204" pitchFamily="34" charset="0"/>
                          <a:ea typeface="+mn-ea"/>
                          <a:cs typeface="Arial" panose="020B0604020202020204" pitchFamily="34" charset="0"/>
                        </a:rPr>
                        <a:t>(0.04)</a:t>
                      </a:r>
                    </a:p>
                  </a:txBody>
                  <a:tcPr marL="121920" marR="121920"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marL="0" marR="0" indent="0" algn="l" defTabSz="457177"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rgbClr val="54595F"/>
                          </a:solidFill>
                          <a:latin typeface="Arial" panose="020B0604020202020204" pitchFamily="34" charset="0"/>
                          <a:ea typeface="+mn-ea"/>
                          <a:cs typeface="Arial" panose="020B0604020202020204" pitchFamily="34" charset="0"/>
                        </a:rPr>
                        <a:t>Adjusted basic EPS (Q4 2017)</a:t>
                      </a:r>
                    </a:p>
                  </a:txBody>
                  <a:tcPr marL="121920" marR="121920"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800" b="1" i="0" dirty="0" smtClean="0">
                          <a:solidFill>
                            <a:srgbClr val="54595F"/>
                          </a:solidFill>
                          <a:latin typeface="Arial" panose="020B0604020202020204" pitchFamily="34" charset="0"/>
                          <a:cs typeface="Arial" panose="020B0604020202020204" pitchFamily="34" charset="0"/>
                        </a:rPr>
                        <a:t>$0.66</a:t>
                      </a:r>
                    </a:p>
                  </a:txBody>
                  <a:tcPr marL="121920" marR="121920"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7802">
                <a:tc>
                  <a:txBody>
                    <a:bodyPr/>
                    <a:lstStyle/>
                    <a:p>
                      <a:pPr marL="0" algn="l" defTabSz="457177" rtl="0" eaLnBrk="1" latinLnBrk="0" hangingPunct="1"/>
                      <a:r>
                        <a:rPr lang="en-CA" sz="1800" b="0" i="0" kern="1200" dirty="0" smtClean="0">
                          <a:solidFill>
                            <a:srgbClr val="54595F"/>
                          </a:solidFill>
                          <a:latin typeface="Arial" panose="020B0604020202020204" pitchFamily="34" charset="0"/>
                          <a:ea typeface="+mn-ea"/>
                          <a:cs typeface="Arial" panose="020B0604020202020204" pitchFamily="34" charset="0"/>
                        </a:rPr>
                        <a:t>Higher Adjusted EBITDA</a:t>
                      </a:r>
                    </a:p>
                  </a:txBody>
                  <a:tcPr marL="384000" marR="384000"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800" b="0" i="0" kern="1200" dirty="0" smtClean="0">
                          <a:solidFill>
                            <a:srgbClr val="54595F"/>
                          </a:solidFill>
                          <a:latin typeface="Arial" panose="020B0604020202020204" pitchFamily="34" charset="0"/>
                          <a:ea typeface="+mn-ea"/>
                          <a:cs typeface="Arial" panose="020B0604020202020204" pitchFamily="34" charset="0"/>
                        </a:rPr>
                        <a:t>0.07</a:t>
                      </a:r>
                    </a:p>
                  </a:txBody>
                  <a:tcPr marL="121920" marR="121920"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4494">
                <a:tc>
                  <a:txBody>
                    <a:bodyPr/>
                    <a:lstStyle/>
                    <a:p>
                      <a:pPr marL="0" marR="0" lvl="0" indent="0" algn="l" defTabSz="457177" rtl="0" eaLnBrk="1" fontAlgn="auto" latinLnBrk="0" hangingPunct="1">
                        <a:lnSpc>
                          <a:spcPct val="100000"/>
                        </a:lnSpc>
                        <a:spcBef>
                          <a:spcPts val="0"/>
                        </a:spcBef>
                        <a:spcAft>
                          <a:spcPts val="0"/>
                        </a:spcAft>
                        <a:buClrTx/>
                        <a:buSzTx/>
                        <a:buFontTx/>
                        <a:buNone/>
                        <a:tabLst/>
                        <a:defRPr/>
                      </a:pPr>
                      <a:r>
                        <a:rPr lang="en-US" sz="1800" b="0" i="0" kern="1200" dirty="0" smtClean="0">
                          <a:solidFill>
                            <a:srgbClr val="54595F"/>
                          </a:solidFill>
                          <a:latin typeface="Arial" panose="020B0604020202020204" pitchFamily="34" charset="0"/>
                          <a:ea typeface="+mn-ea"/>
                          <a:cs typeface="Arial" panose="020B0604020202020204" pitchFamily="34" charset="0"/>
                        </a:rPr>
                        <a:t>Higher depreciation and amortization</a:t>
                      </a:r>
                    </a:p>
                  </a:txBody>
                  <a:tcPr marL="384000" marR="384000"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800" b="0" i="0" kern="1200" dirty="0" smtClean="0">
                          <a:solidFill>
                            <a:srgbClr val="54595F"/>
                          </a:solidFill>
                          <a:latin typeface="Arial" panose="020B0604020202020204" pitchFamily="34" charset="0"/>
                          <a:ea typeface="+mn-ea"/>
                          <a:cs typeface="Arial" panose="020B0604020202020204" pitchFamily="34" charset="0"/>
                        </a:rPr>
                        <a:t>(0.03)</a:t>
                      </a:r>
                    </a:p>
                  </a:txBody>
                  <a:tcPr marL="121920" marR="121920"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2272">
                <a:tc>
                  <a:txBody>
                    <a:bodyPr/>
                    <a:lstStyle/>
                    <a:p>
                      <a:r>
                        <a:rPr lang="en-CA" sz="1800" b="0" i="0" kern="1200" dirty="0" smtClean="0">
                          <a:solidFill>
                            <a:srgbClr val="54595F"/>
                          </a:solidFill>
                          <a:latin typeface="Arial" panose="020B0604020202020204" pitchFamily="34" charset="0"/>
                          <a:ea typeface="+mn-ea"/>
                          <a:cs typeface="Arial" panose="020B0604020202020204" pitchFamily="34" charset="0"/>
                        </a:rPr>
                        <a:t>Higher net financing costs</a:t>
                      </a:r>
                      <a:endParaRPr lang="en-CA" sz="1800" b="0" i="0" kern="1200" dirty="0">
                        <a:solidFill>
                          <a:srgbClr val="54595F"/>
                        </a:solidFill>
                        <a:latin typeface="Arial" panose="020B0604020202020204" pitchFamily="34" charset="0"/>
                        <a:ea typeface="+mn-ea"/>
                        <a:cs typeface="Arial" panose="020B0604020202020204" pitchFamily="34" charset="0"/>
                      </a:endParaRPr>
                    </a:p>
                  </a:txBody>
                  <a:tcPr marL="384000" marR="384000"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800" b="0" i="0" kern="1200" dirty="0" smtClean="0">
                          <a:solidFill>
                            <a:srgbClr val="54595F"/>
                          </a:solidFill>
                          <a:latin typeface="Arial" panose="020B0604020202020204" pitchFamily="34" charset="0"/>
                          <a:ea typeface="+mn-ea"/>
                          <a:cs typeface="Arial" panose="020B0604020202020204" pitchFamily="34" charset="0"/>
                        </a:rPr>
                        <a:t>(0.01)</a:t>
                      </a:r>
                    </a:p>
                  </a:txBody>
                  <a:tcPr marL="121920" marR="121920"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6085">
                <a:tc>
                  <a:txBody>
                    <a:bodyPr/>
                    <a:lstStyle/>
                    <a:p>
                      <a:r>
                        <a:rPr lang="en-US" sz="1800" b="1" i="0" u="none" strike="noStrike" kern="1200" baseline="0" dirty="0" smtClean="0">
                          <a:solidFill>
                            <a:srgbClr val="54595F"/>
                          </a:solidFill>
                          <a:latin typeface="Arial" panose="020B0604020202020204" pitchFamily="34" charset="0"/>
                          <a:ea typeface="+mn-ea"/>
                          <a:cs typeface="Arial" panose="020B0604020202020204" pitchFamily="34" charset="0"/>
                        </a:rPr>
                        <a:t>Adjusted basic EPS </a:t>
                      </a:r>
                      <a:r>
                        <a:rPr lang="en-CA" sz="1800" b="1" i="0" kern="1200" dirty="0" smtClean="0">
                          <a:solidFill>
                            <a:srgbClr val="54595F"/>
                          </a:solidFill>
                          <a:latin typeface="Arial" panose="020B0604020202020204" pitchFamily="34" charset="0"/>
                          <a:ea typeface="+mn-ea"/>
                          <a:cs typeface="Arial" panose="020B0604020202020204" pitchFamily="34" charset="0"/>
                        </a:rPr>
                        <a:t>(Q4 2018</a:t>
                      </a:r>
                      <a:r>
                        <a:rPr lang="en-CA" sz="1800" b="1" i="0" kern="1200" baseline="0" dirty="0" smtClean="0">
                          <a:solidFill>
                            <a:srgbClr val="54595F"/>
                          </a:solidFill>
                          <a:latin typeface="Arial" panose="020B0604020202020204" pitchFamily="34" charset="0"/>
                          <a:ea typeface="+mn-ea"/>
                          <a:cs typeface="Arial" panose="020B0604020202020204" pitchFamily="34" charset="0"/>
                        </a:rPr>
                        <a:t>)</a:t>
                      </a:r>
                      <a:endParaRPr lang="en-CA" sz="1800" b="1" i="0" kern="1200" dirty="0">
                        <a:solidFill>
                          <a:srgbClr val="54595F"/>
                        </a:solidFill>
                        <a:latin typeface="Arial" panose="020B0604020202020204" pitchFamily="34" charset="0"/>
                        <a:ea typeface="+mn-ea"/>
                        <a:cs typeface="Arial" panose="020B0604020202020204" pitchFamily="34" charset="0"/>
                      </a:endParaRPr>
                    </a:p>
                  </a:txBody>
                  <a:tcPr marL="121920" marR="121920"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800" b="1" i="0" kern="1200" dirty="0" smtClean="0">
                          <a:solidFill>
                            <a:srgbClr val="54595F"/>
                          </a:solidFill>
                          <a:latin typeface="Arial" panose="020B0604020202020204" pitchFamily="34" charset="0"/>
                          <a:ea typeface="+mn-ea"/>
                          <a:cs typeface="Arial" panose="020B0604020202020204" pitchFamily="34" charset="0"/>
                        </a:rPr>
                        <a:t>$0.69</a:t>
                      </a:r>
                      <a:endParaRPr lang="en-CA" sz="1800" b="1" i="0" kern="1200" dirty="0">
                        <a:solidFill>
                          <a:srgbClr val="54595F"/>
                        </a:solidFill>
                        <a:latin typeface="Arial" panose="020B0604020202020204" pitchFamily="34" charset="0"/>
                        <a:ea typeface="+mn-ea"/>
                        <a:cs typeface="Arial" panose="020B0604020202020204" pitchFamily="34" charset="0"/>
                      </a:endParaRPr>
                    </a:p>
                  </a:txBody>
                  <a:tcPr marL="121920" marR="121920"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777">
                <a:tc>
                  <a:txBody>
                    <a:bodyPr/>
                    <a:lstStyle/>
                    <a:p>
                      <a:pPr marL="0" algn="l" defTabSz="457177" rtl="0" eaLnBrk="1" latinLnBrk="0" hangingPunct="1"/>
                      <a:r>
                        <a:rPr lang="en-CA" sz="1800" b="0" i="0" kern="1200" dirty="0" smtClean="0">
                          <a:solidFill>
                            <a:srgbClr val="54595F"/>
                          </a:solidFill>
                          <a:latin typeface="Arial" panose="020B0604020202020204" pitchFamily="34" charset="0"/>
                          <a:ea typeface="+mn-ea"/>
                          <a:cs typeface="Arial" panose="020B0604020202020204" pitchFamily="34" charset="0"/>
                        </a:rPr>
                        <a:t>Restructuring and other costs</a:t>
                      </a:r>
                      <a:endParaRPr lang="en-CA" sz="1800" b="0" i="0" kern="1200" dirty="0">
                        <a:solidFill>
                          <a:srgbClr val="54595F"/>
                        </a:solidFill>
                        <a:latin typeface="Arial" panose="020B0604020202020204" pitchFamily="34" charset="0"/>
                        <a:ea typeface="+mn-ea"/>
                        <a:cs typeface="Arial" panose="020B0604020202020204" pitchFamily="34" charset="0"/>
                      </a:endParaRPr>
                    </a:p>
                  </a:txBody>
                  <a:tcPr marL="384000" marR="121920"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800" b="0" i="0" kern="1200" dirty="0" smtClean="0">
                          <a:solidFill>
                            <a:srgbClr val="54595F"/>
                          </a:solidFill>
                          <a:latin typeface="Arial" panose="020B0604020202020204" pitchFamily="34" charset="0"/>
                          <a:ea typeface="+mn-ea"/>
                          <a:cs typeface="Arial" panose="020B0604020202020204" pitchFamily="34" charset="0"/>
                        </a:rPr>
                        <a:t>(0.09)</a:t>
                      </a:r>
                    </a:p>
                  </a:txBody>
                  <a:tcPr marL="121920" marR="121920"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30080">
                <a:tc>
                  <a:txBody>
                    <a:bodyPr/>
                    <a:lstStyle/>
                    <a:p>
                      <a:r>
                        <a:rPr lang="en-US" sz="1800" b="1" i="0" u="none" strike="noStrike" kern="1200" baseline="0" dirty="0" smtClean="0">
                          <a:solidFill>
                            <a:srgbClr val="54595F"/>
                          </a:solidFill>
                          <a:latin typeface="Arial" panose="020B0604020202020204" pitchFamily="34" charset="0"/>
                          <a:ea typeface="+mn-ea"/>
                          <a:cs typeface="Arial" panose="020B0604020202020204" pitchFamily="34" charset="0"/>
                        </a:rPr>
                        <a:t>Basic EPS as reported </a:t>
                      </a:r>
                      <a:r>
                        <a:rPr lang="en-CA" sz="1800" b="1" i="0" kern="1200" dirty="0" smtClean="0">
                          <a:solidFill>
                            <a:srgbClr val="54595F"/>
                          </a:solidFill>
                          <a:latin typeface="Arial" panose="020B0604020202020204" pitchFamily="34" charset="0"/>
                          <a:ea typeface="+mn-ea"/>
                          <a:cs typeface="Arial" panose="020B0604020202020204" pitchFamily="34" charset="0"/>
                        </a:rPr>
                        <a:t>(Q4</a:t>
                      </a:r>
                      <a:r>
                        <a:rPr lang="en-CA" sz="1800" b="1" i="0" kern="1200" baseline="0" dirty="0" smtClean="0">
                          <a:solidFill>
                            <a:srgbClr val="54595F"/>
                          </a:solidFill>
                          <a:latin typeface="Arial" panose="020B0604020202020204" pitchFamily="34" charset="0"/>
                          <a:ea typeface="+mn-ea"/>
                          <a:cs typeface="Arial" panose="020B0604020202020204" pitchFamily="34" charset="0"/>
                        </a:rPr>
                        <a:t> 2018)</a:t>
                      </a:r>
                      <a:endParaRPr lang="en-CA" sz="1800" b="1" i="0" kern="1200" dirty="0">
                        <a:solidFill>
                          <a:srgbClr val="54595F"/>
                        </a:solidFill>
                        <a:latin typeface="Arial" panose="020B0604020202020204" pitchFamily="34" charset="0"/>
                        <a:ea typeface="+mn-ea"/>
                        <a:cs typeface="Arial" panose="020B0604020202020204" pitchFamily="34" charset="0"/>
                      </a:endParaRPr>
                    </a:p>
                  </a:txBody>
                  <a:tcPr marL="121920" marR="121920"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800" b="1" i="0" kern="1200" dirty="0" smtClean="0">
                          <a:solidFill>
                            <a:srgbClr val="54595F"/>
                          </a:solidFill>
                          <a:latin typeface="Arial" panose="020B0604020202020204" pitchFamily="34" charset="0"/>
                          <a:ea typeface="+mn-ea"/>
                          <a:cs typeface="Arial" panose="020B0604020202020204" pitchFamily="34" charset="0"/>
                        </a:rPr>
                        <a:t>$0.60</a:t>
                      </a:r>
                      <a:endParaRPr lang="en-CA" sz="1800" b="1" i="0" kern="1200" dirty="0">
                        <a:solidFill>
                          <a:srgbClr val="54595F"/>
                        </a:solidFill>
                        <a:latin typeface="Arial" panose="020B0604020202020204" pitchFamily="34" charset="0"/>
                        <a:ea typeface="+mn-ea"/>
                        <a:cs typeface="Arial" panose="020B0604020202020204" pitchFamily="34" charset="0"/>
                      </a:endParaRPr>
                    </a:p>
                  </a:txBody>
                  <a:tcPr marL="121920" marR="121920" marT="60960" marB="6096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Slide Number Placeholder 5"/>
          <p:cNvSpPr>
            <a:spLocks noGrp="1"/>
          </p:cNvSpPr>
          <p:nvPr>
            <p:ph type="sldNum" sz="quarter" idx="12"/>
          </p:nvPr>
        </p:nvSpPr>
        <p:spPr>
          <a:xfrm>
            <a:off x="11183620" y="6356350"/>
            <a:ext cx="701040" cy="501650"/>
          </a:xfrm>
        </p:spPr>
        <p:txBody>
          <a:bodyPr/>
          <a:lstStyle/>
          <a:p>
            <a:r>
              <a:rPr lang="en-US" sz="1400" dirty="0" smtClean="0">
                <a:solidFill>
                  <a:schemeClr val="tx1"/>
                </a:solidFill>
                <a:latin typeface="Arial" panose="020B0604020202020204" pitchFamily="34" charset="0"/>
                <a:cs typeface="Arial" panose="020B0604020202020204" pitchFamily="34" charset="0"/>
              </a:rPr>
              <a:t>17</a:t>
            </a: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2531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14707" y="288108"/>
            <a:ext cx="7258718" cy="707886"/>
          </a:xfrm>
          <a:prstGeom prst="rect">
            <a:avLst/>
          </a:prstGeom>
          <a:noFill/>
        </p:spPr>
        <p:txBody>
          <a:bodyPr wrap="none" rtlCol="0">
            <a:spAutoFit/>
          </a:bodyPr>
          <a:lstStyle>
            <a:defPPr>
              <a:defRPr lang="en-US"/>
            </a:defPPr>
            <a:lvl1pPr>
              <a:defRPr sz="4800">
                <a:solidFill>
                  <a:srgbClr val="4B286D"/>
                </a:solidFill>
                <a:latin typeface="Arial" panose="020B0604020202020204" pitchFamily="34" charset="0"/>
                <a:cs typeface="Arial" panose="020B0604020202020204" pitchFamily="34" charset="0"/>
              </a:defRPr>
            </a:lvl1pPr>
          </a:lstStyle>
          <a:p>
            <a:r>
              <a:rPr lang="en-CA" sz="4000" dirty="0"/>
              <a:t>Appendix – free cash flow </a:t>
            </a:r>
            <a:r>
              <a:rPr lang="en-CA" sz="4000" dirty="0" smtClean="0"/>
              <a:t>($M)</a:t>
            </a:r>
            <a:endParaRPr lang="en-CA" sz="4000" dirty="0"/>
          </a:p>
        </p:txBody>
      </p:sp>
      <p:sp>
        <p:nvSpPr>
          <p:cNvPr id="6" name="Slide Number Placeholder 5"/>
          <p:cNvSpPr>
            <a:spLocks noGrp="1"/>
          </p:cNvSpPr>
          <p:nvPr>
            <p:ph type="sldNum" sz="quarter" idx="12"/>
          </p:nvPr>
        </p:nvSpPr>
        <p:spPr>
          <a:xfrm>
            <a:off x="11183620" y="6356350"/>
            <a:ext cx="701040" cy="501650"/>
          </a:xfrm>
        </p:spPr>
        <p:txBody>
          <a:bodyPr/>
          <a:lstStyle/>
          <a:p>
            <a:r>
              <a:rPr lang="en-US" sz="1400" dirty="0" smtClean="0">
                <a:solidFill>
                  <a:schemeClr val="tx1"/>
                </a:solidFill>
                <a:latin typeface="Arial" panose="020B0604020202020204" pitchFamily="34" charset="0"/>
                <a:cs typeface="Arial" panose="020B0604020202020204" pitchFamily="34" charset="0"/>
              </a:rPr>
              <a:t>18</a:t>
            </a:r>
            <a:endParaRPr lang="en-US" sz="1400" dirty="0">
              <a:solidFill>
                <a:schemeClr val="tx1"/>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788141826"/>
              </p:ext>
            </p:extLst>
          </p:nvPr>
        </p:nvGraphicFramePr>
        <p:xfrm>
          <a:off x="714705" y="1119108"/>
          <a:ext cx="10207760" cy="5504953"/>
        </p:xfrm>
        <a:graphic>
          <a:graphicData uri="http://schemas.openxmlformats.org/drawingml/2006/table">
            <a:tbl>
              <a:tblPr/>
              <a:tblGrid>
                <a:gridCol w="6541504"/>
                <a:gridCol w="916564"/>
                <a:gridCol w="916564"/>
                <a:gridCol w="916564"/>
                <a:gridCol w="916564"/>
              </a:tblGrid>
              <a:tr h="215646">
                <a:tc>
                  <a:txBody>
                    <a:bodyPr/>
                    <a:lstStyle/>
                    <a:p>
                      <a:pPr algn="l" fontAlgn="b"/>
                      <a:endParaRPr lang="en-CA" sz="1400" b="1" i="0" u="none" strike="noStrike" dirty="0">
                        <a:solidFill>
                          <a:srgbClr val="54595F"/>
                        </a:solidFill>
                        <a:effectLst/>
                        <a:latin typeface="Arial"/>
                      </a:endParaRPr>
                    </a:p>
                  </a:txBody>
                  <a:tcPr marL="6695" marR="6695" marT="6695" marB="0" anchor="b">
                    <a:lnL>
                      <a:noFill/>
                    </a:lnL>
                    <a:lnR>
                      <a:noFill/>
                    </a:lnR>
                    <a:lnT>
                      <a:noFill/>
                    </a:lnT>
                    <a:lnB>
                      <a:noFill/>
                    </a:lnB>
                    <a:solidFill>
                      <a:srgbClr val="FFFFFF"/>
                    </a:solidFill>
                  </a:tcPr>
                </a:tc>
                <a:tc>
                  <a:txBody>
                    <a:bodyPr/>
                    <a:lstStyle/>
                    <a:p>
                      <a:pPr algn="r" fontAlgn="b"/>
                      <a:r>
                        <a:rPr lang="en-CA" sz="1400" b="1" i="0" u="none" strike="noStrike">
                          <a:solidFill>
                            <a:srgbClr val="54595F"/>
                          </a:solidFill>
                          <a:effectLst/>
                          <a:latin typeface="Arial"/>
                        </a:rPr>
                        <a:t>2017</a:t>
                      </a:r>
                    </a:p>
                  </a:txBody>
                  <a:tcPr marL="6695" marR="6695" marT="669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CA" sz="1400" b="1" i="0" u="none" strike="noStrike">
                          <a:solidFill>
                            <a:srgbClr val="54595F"/>
                          </a:solidFill>
                          <a:effectLst/>
                          <a:latin typeface="Arial"/>
                        </a:rPr>
                        <a:t>2018</a:t>
                      </a:r>
                    </a:p>
                  </a:txBody>
                  <a:tcPr marL="6695" marR="6695" marT="669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CA" sz="1400" b="1" i="0" u="none" strike="noStrike">
                          <a:solidFill>
                            <a:srgbClr val="54595F"/>
                          </a:solidFill>
                          <a:effectLst/>
                          <a:latin typeface="Arial"/>
                        </a:rPr>
                        <a:t>2017</a:t>
                      </a:r>
                    </a:p>
                  </a:txBody>
                  <a:tcPr marL="6695" marR="6695" marT="669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CA" sz="1400" b="1" i="0" u="none" strike="noStrike">
                          <a:solidFill>
                            <a:srgbClr val="54595F"/>
                          </a:solidFill>
                          <a:effectLst/>
                          <a:latin typeface="Arial"/>
                        </a:rPr>
                        <a:t>2018</a:t>
                      </a:r>
                    </a:p>
                  </a:txBody>
                  <a:tcPr marL="6695" marR="6695" marT="669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215646">
                <a:tc>
                  <a:txBody>
                    <a:bodyPr/>
                    <a:lstStyle/>
                    <a:p>
                      <a:pPr algn="l" fontAlgn="b"/>
                      <a:r>
                        <a:rPr lang="en-CA" sz="1400" b="1" i="0" u="none" strike="noStrike">
                          <a:solidFill>
                            <a:srgbClr val="54595F"/>
                          </a:solidFill>
                          <a:effectLst/>
                          <a:latin typeface="Arial"/>
                        </a:rPr>
                        <a:t> </a:t>
                      </a:r>
                    </a:p>
                  </a:txBody>
                  <a:tcPr marL="6695" marR="6695" marT="6695" marB="0" anchor="b">
                    <a:lnL>
                      <a:noFill/>
                    </a:lnL>
                    <a:lnR>
                      <a:noFill/>
                    </a:lnR>
                    <a:lnT>
                      <a:noFill/>
                    </a:lnT>
                    <a:lnB>
                      <a:noFill/>
                    </a:lnB>
                    <a:solidFill>
                      <a:srgbClr val="FFFFFF"/>
                    </a:solidFill>
                  </a:tcPr>
                </a:tc>
                <a:tc>
                  <a:txBody>
                    <a:bodyPr/>
                    <a:lstStyle/>
                    <a:p>
                      <a:pPr algn="r" fontAlgn="b"/>
                      <a:r>
                        <a:rPr lang="en-CA" sz="1400" b="1" i="0" u="none" strike="noStrike">
                          <a:solidFill>
                            <a:srgbClr val="54595F"/>
                          </a:solidFill>
                          <a:effectLst/>
                          <a:latin typeface="Arial"/>
                        </a:rPr>
                        <a:t>Q4</a:t>
                      </a:r>
                    </a:p>
                  </a:txBody>
                  <a:tcPr marL="6695" marR="6695" marT="669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1400" b="1" i="0" u="none" strike="noStrike">
                          <a:solidFill>
                            <a:srgbClr val="54595F"/>
                          </a:solidFill>
                          <a:effectLst/>
                          <a:latin typeface="Arial"/>
                        </a:rPr>
                        <a:t>Q4</a:t>
                      </a:r>
                    </a:p>
                  </a:txBody>
                  <a:tcPr marL="6695" marR="6695" marT="669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1400" b="1" i="0" u="none" strike="noStrike" dirty="0" smtClean="0">
                          <a:solidFill>
                            <a:srgbClr val="54595F"/>
                          </a:solidFill>
                          <a:effectLst/>
                          <a:latin typeface="Arial"/>
                        </a:rPr>
                        <a:t>YTD</a:t>
                      </a:r>
                      <a:endParaRPr lang="en-CA" sz="1400" b="1" i="0" u="none" strike="noStrike" dirty="0">
                        <a:solidFill>
                          <a:srgbClr val="54595F"/>
                        </a:solidFill>
                        <a:effectLst/>
                        <a:latin typeface="Arial"/>
                      </a:endParaRPr>
                    </a:p>
                  </a:txBody>
                  <a:tcPr marL="6695" marR="6695" marT="669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1400" b="1" i="0" u="none" strike="noStrike" dirty="0" smtClean="0">
                          <a:solidFill>
                            <a:srgbClr val="54595F"/>
                          </a:solidFill>
                          <a:effectLst/>
                          <a:latin typeface="Arial"/>
                        </a:rPr>
                        <a:t>YTD</a:t>
                      </a:r>
                      <a:endParaRPr lang="en-CA" sz="1400" b="1" i="0" u="none" strike="noStrike" dirty="0">
                        <a:solidFill>
                          <a:srgbClr val="54595F"/>
                        </a:solidFill>
                        <a:effectLst/>
                        <a:latin typeface="Arial"/>
                      </a:endParaRPr>
                    </a:p>
                  </a:txBody>
                  <a:tcPr marL="6695" marR="6695" marT="669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215646">
                <a:tc>
                  <a:txBody>
                    <a:bodyPr/>
                    <a:lstStyle/>
                    <a:p>
                      <a:pPr algn="l" fontAlgn="b"/>
                      <a:r>
                        <a:rPr lang="en-CA" sz="1400" b="0" i="0" u="none" strike="noStrike">
                          <a:solidFill>
                            <a:srgbClr val="54595F"/>
                          </a:solidFill>
                          <a:effectLst/>
                          <a:latin typeface="Arial"/>
                        </a:rPr>
                        <a:t>EBITDA</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1,223</a:t>
                      </a:r>
                    </a:p>
                  </a:txBody>
                  <a:tcPr marL="6695" marR="6695" marT="669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CA" sz="1400" b="0" i="0" u="none" strike="noStrike">
                          <a:solidFill>
                            <a:srgbClr val="54595F"/>
                          </a:solidFill>
                          <a:effectLst/>
                          <a:latin typeface="Arial"/>
                        </a:rPr>
                        <a:t>1,235</a:t>
                      </a:r>
                    </a:p>
                  </a:txBody>
                  <a:tcPr marL="6695" marR="6695" marT="669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CA" sz="1400" b="0" i="0" u="none" strike="noStrike">
                          <a:solidFill>
                            <a:srgbClr val="54595F"/>
                          </a:solidFill>
                          <a:effectLst/>
                          <a:latin typeface="Arial"/>
                        </a:rPr>
                        <a:t>4,910</a:t>
                      </a:r>
                    </a:p>
                  </a:txBody>
                  <a:tcPr marL="6695" marR="6695" marT="669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CA" sz="1400" b="0" i="0" u="none" strike="noStrike">
                          <a:solidFill>
                            <a:srgbClr val="54595F"/>
                          </a:solidFill>
                          <a:effectLst/>
                          <a:latin typeface="Arial"/>
                        </a:rPr>
                        <a:t>5,104</a:t>
                      </a:r>
                    </a:p>
                  </a:txBody>
                  <a:tcPr marL="6695" marR="6695" marT="669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215646">
                <a:tc>
                  <a:txBody>
                    <a:bodyPr/>
                    <a:lstStyle/>
                    <a:p>
                      <a:pPr algn="l" fontAlgn="b"/>
                      <a:r>
                        <a:rPr lang="en-CA" sz="1400" b="0" i="0" u="none" strike="noStrike" dirty="0">
                          <a:solidFill>
                            <a:srgbClr val="54595F"/>
                          </a:solidFill>
                          <a:effectLst/>
                          <a:latin typeface="Arial"/>
                        </a:rPr>
                        <a:t>Capital expenditures (excluding spectrum licenses)</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(739)</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(711)</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(3,094)</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(2,914)</a:t>
                      </a:r>
                    </a:p>
                  </a:txBody>
                  <a:tcPr marL="6695" marR="6695" marT="6695" marB="0" anchor="b">
                    <a:lnL>
                      <a:noFill/>
                    </a:lnL>
                    <a:lnR>
                      <a:noFill/>
                    </a:lnR>
                    <a:lnT>
                      <a:noFill/>
                    </a:lnT>
                    <a:lnB>
                      <a:noFill/>
                    </a:lnB>
                    <a:solidFill>
                      <a:srgbClr val="FFFFFF"/>
                    </a:solidFill>
                  </a:tcPr>
                </a:tc>
              </a:tr>
              <a:tr h="215646">
                <a:tc>
                  <a:txBody>
                    <a:bodyPr/>
                    <a:lstStyle/>
                    <a:p>
                      <a:pPr algn="l" fontAlgn="b"/>
                      <a:r>
                        <a:rPr lang="en-CA" sz="1400" b="0" i="0" u="none" strike="noStrike">
                          <a:solidFill>
                            <a:srgbClr val="54595F"/>
                          </a:solidFill>
                          <a:effectLst/>
                          <a:latin typeface="Arial"/>
                        </a:rPr>
                        <a:t>Net employee defined benefit plans expense </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21</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22</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82</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95</a:t>
                      </a:r>
                    </a:p>
                  </a:txBody>
                  <a:tcPr marL="6695" marR="6695" marT="6695" marB="0" anchor="b">
                    <a:lnL>
                      <a:noFill/>
                    </a:lnL>
                    <a:lnR>
                      <a:noFill/>
                    </a:lnR>
                    <a:lnT>
                      <a:noFill/>
                    </a:lnT>
                    <a:lnB>
                      <a:noFill/>
                    </a:lnB>
                    <a:solidFill>
                      <a:srgbClr val="FFFFFF"/>
                    </a:solidFill>
                  </a:tcPr>
                </a:tc>
              </a:tr>
              <a:tr h="215646">
                <a:tc>
                  <a:txBody>
                    <a:bodyPr/>
                    <a:lstStyle/>
                    <a:p>
                      <a:pPr algn="l" fontAlgn="b"/>
                      <a:r>
                        <a:rPr lang="en-CA" sz="1400" b="0" i="0" u="none" strike="noStrike">
                          <a:solidFill>
                            <a:srgbClr val="54595F"/>
                          </a:solidFill>
                          <a:effectLst/>
                          <a:latin typeface="Arial"/>
                        </a:rPr>
                        <a:t>Employer contributions to employee defined benefit plans</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(15)</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(9)</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(67)</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(53)</a:t>
                      </a:r>
                    </a:p>
                  </a:txBody>
                  <a:tcPr marL="6695" marR="6695" marT="6695" marB="0" anchor="b">
                    <a:lnL>
                      <a:noFill/>
                    </a:lnL>
                    <a:lnR>
                      <a:noFill/>
                    </a:lnR>
                    <a:lnT>
                      <a:noFill/>
                    </a:lnT>
                    <a:lnB>
                      <a:noFill/>
                    </a:lnB>
                    <a:solidFill>
                      <a:srgbClr val="FFFFFF"/>
                    </a:solidFill>
                  </a:tcPr>
                </a:tc>
              </a:tr>
              <a:tr h="215646">
                <a:tc>
                  <a:txBody>
                    <a:bodyPr/>
                    <a:lstStyle/>
                    <a:p>
                      <a:pPr algn="l" fontAlgn="b"/>
                      <a:r>
                        <a:rPr lang="en-CA" sz="1400" b="0" i="0" u="none" strike="noStrike">
                          <a:solidFill>
                            <a:srgbClr val="54595F"/>
                          </a:solidFill>
                          <a:effectLst/>
                          <a:latin typeface="Arial"/>
                        </a:rPr>
                        <a:t>Interest paid, net</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(121)</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(128)</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(532)</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(599)</a:t>
                      </a:r>
                    </a:p>
                  </a:txBody>
                  <a:tcPr marL="6695" marR="6695" marT="6695" marB="0" anchor="b">
                    <a:lnL>
                      <a:noFill/>
                    </a:lnL>
                    <a:lnR>
                      <a:noFill/>
                    </a:lnR>
                    <a:lnT>
                      <a:noFill/>
                    </a:lnT>
                    <a:lnB>
                      <a:noFill/>
                    </a:lnB>
                    <a:solidFill>
                      <a:srgbClr val="FFFFFF"/>
                    </a:solidFill>
                  </a:tcPr>
                </a:tc>
              </a:tr>
              <a:tr h="215646">
                <a:tc>
                  <a:txBody>
                    <a:bodyPr/>
                    <a:lstStyle/>
                    <a:p>
                      <a:pPr algn="l" fontAlgn="b"/>
                      <a:r>
                        <a:rPr lang="en-CA" sz="1400" b="0" i="0" u="none" strike="noStrike">
                          <a:solidFill>
                            <a:srgbClr val="54595F"/>
                          </a:solidFill>
                          <a:effectLst/>
                          <a:latin typeface="Arial"/>
                        </a:rPr>
                        <a:t>Income taxes paid, net of refunds</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8</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(40)</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(191)</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(197)</a:t>
                      </a:r>
                    </a:p>
                  </a:txBody>
                  <a:tcPr marL="6695" marR="6695" marT="6695" marB="0" anchor="b">
                    <a:lnL>
                      <a:noFill/>
                    </a:lnL>
                    <a:lnR>
                      <a:noFill/>
                    </a:lnR>
                    <a:lnT>
                      <a:noFill/>
                    </a:lnT>
                    <a:lnB>
                      <a:noFill/>
                    </a:lnB>
                    <a:solidFill>
                      <a:srgbClr val="FFFFFF"/>
                    </a:solidFill>
                  </a:tcPr>
                </a:tc>
              </a:tr>
              <a:tr h="215646">
                <a:tc>
                  <a:txBody>
                    <a:bodyPr/>
                    <a:lstStyle/>
                    <a:p>
                      <a:pPr algn="l" fontAlgn="b"/>
                      <a:r>
                        <a:rPr lang="en-CA" sz="1400" b="0" i="0" u="none" strike="noStrike">
                          <a:solidFill>
                            <a:srgbClr val="54595F"/>
                          </a:solidFill>
                          <a:effectLst/>
                          <a:latin typeface="Arial"/>
                        </a:rPr>
                        <a:t>Share-based compensation</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(44)</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(81)</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17</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6</a:t>
                      </a:r>
                    </a:p>
                  </a:txBody>
                  <a:tcPr marL="6695" marR="6695" marT="6695" marB="0" anchor="b">
                    <a:lnL>
                      <a:noFill/>
                    </a:lnL>
                    <a:lnR>
                      <a:noFill/>
                    </a:lnR>
                    <a:lnT>
                      <a:noFill/>
                    </a:lnT>
                    <a:lnB>
                      <a:noFill/>
                    </a:lnB>
                    <a:solidFill>
                      <a:srgbClr val="FFFFFF"/>
                    </a:solidFill>
                  </a:tcPr>
                </a:tc>
              </a:tr>
              <a:tr h="215646">
                <a:tc>
                  <a:txBody>
                    <a:bodyPr/>
                    <a:lstStyle/>
                    <a:p>
                      <a:pPr algn="l" fontAlgn="b"/>
                      <a:r>
                        <a:rPr lang="en-CA" sz="1400" b="0" i="0" u="none" strike="noStrike" dirty="0">
                          <a:solidFill>
                            <a:srgbClr val="54595F"/>
                          </a:solidFill>
                          <a:effectLst/>
                          <a:latin typeface="Arial"/>
                        </a:rPr>
                        <a:t>Restructuring and other costs, net of disbursements</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43</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33</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(22)</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78</a:t>
                      </a:r>
                    </a:p>
                  </a:txBody>
                  <a:tcPr marL="6695" marR="6695" marT="6695" marB="0" anchor="b">
                    <a:lnL>
                      <a:noFill/>
                    </a:lnL>
                    <a:lnR>
                      <a:noFill/>
                    </a:lnR>
                    <a:lnT>
                      <a:noFill/>
                    </a:lnT>
                    <a:lnB>
                      <a:noFill/>
                    </a:lnB>
                    <a:solidFill>
                      <a:srgbClr val="FFFFFF"/>
                    </a:solidFill>
                  </a:tcPr>
                </a:tc>
              </a:tr>
              <a:tr h="215646">
                <a:tc>
                  <a:txBody>
                    <a:bodyPr/>
                    <a:lstStyle/>
                    <a:p>
                      <a:pPr algn="l" fontAlgn="b"/>
                      <a:r>
                        <a:rPr lang="en-CA" sz="1400" b="0" i="0" u="none" strike="noStrike">
                          <a:solidFill>
                            <a:srgbClr val="54595F"/>
                          </a:solidFill>
                          <a:effectLst/>
                          <a:latin typeface="Arial"/>
                        </a:rPr>
                        <a:t>Net gains and equity income from real estate joint venture developments</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2</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(1)</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(171)</a:t>
                      </a:r>
                    </a:p>
                  </a:txBody>
                  <a:tcPr marL="6695" marR="6695" marT="6695" marB="0" anchor="b">
                    <a:lnL>
                      <a:noFill/>
                    </a:lnL>
                    <a:lnR>
                      <a:noFill/>
                    </a:lnR>
                    <a:lnT>
                      <a:noFill/>
                    </a:lnT>
                    <a:lnB>
                      <a:noFill/>
                    </a:lnB>
                    <a:solidFill>
                      <a:srgbClr val="FFFFFF"/>
                    </a:solidFill>
                  </a:tcPr>
                </a:tc>
              </a:tr>
              <a:tr h="215646">
                <a:tc>
                  <a:txBody>
                    <a:bodyPr/>
                    <a:lstStyle/>
                    <a:p>
                      <a:pPr algn="l" fontAlgn="b"/>
                      <a:r>
                        <a:rPr lang="en-CA" sz="1400" b="0" i="0" u="none" strike="noStrike">
                          <a:solidFill>
                            <a:srgbClr val="54595F"/>
                          </a:solidFill>
                          <a:effectLst/>
                          <a:latin typeface="Arial"/>
                        </a:rPr>
                        <a:t>Non-cash gains from the sale of property, plant and equipment</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(4)</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(30)</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(7)</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(49)</a:t>
                      </a:r>
                    </a:p>
                  </a:txBody>
                  <a:tcPr marL="6695" marR="6695" marT="6695" marB="0" anchor="b">
                    <a:lnL>
                      <a:noFill/>
                    </a:lnL>
                    <a:lnR>
                      <a:noFill/>
                    </a:lnR>
                    <a:lnT>
                      <a:noFill/>
                    </a:lnT>
                    <a:lnB>
                      <a:noFill/>
                    </a:lnB>
                    <a:solidFill>
                      <a:srgbClr val="FFFFFF"/>
                    </a:solidFill>
                  </a:tcPr>
                </a:tc>
              </a:tr>
              <a:tr h="215646">
                <a:tc>
                  <a:txBody>
                    <a:bodyPr/>
                    <a:lstStyle/>
                    <a:p>
                      <a:pPr algn="l" fontAlgn="b"/>
                      <a:r>
                        <a:rPr lang="en-CA" sz="1400" b="0" i="0" u="none" strike="noStrike" dirty="0">
                          <a:solidFill>
                            <a:srgbClr val="54595F"/>
                          </a:solidFill>
                          <a:effectLst/>
                          <a:latin typeface="Arial"/>
                        </a:rPr>
                        <a:t>Effect of contract asset, acquisition and </a:t>
                      </a:r>
                      <a:r>
                        <a:rPr lang="en-CA" sz="1400" b="0" i="0" u="none" strike="noStrike" dirty="0" smtClean="0">
                          <a:solidFill>
                            <a:srgbClr val="54595F"/>
                          </a:solidFill>
                          <a:effectLst/>
                          <a:latin typeface="Arial"/>
                        </a:rPr>
                        <a:t>fulfilment (IFRS 15)</a:t>
                      </a:r>
                      <a:endParaRPr lang="en-CA" sz="1400" b="0" i="0" u="none" strike="noStrike" dirty="0">
                        <a:solidFill>
                          <a:srgbClr val="54595F"/>
                        </a:solidFill>
                        <a:effectLst/>
                        <a:latin typeface="Arial"/>
                      </a:endParaRP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(100)</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(169)</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(135)</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(203)</a:t>
                      </a:r>
                    </a:p>
                  </a:txBody>
                  <a:tcPr marL="6695" marR="6695" marT="6695" marB="0" anchor="b">
                    <a:lnL>
                      <a:noFill/>
                    </a:lnL>
                    <a:lnR>
                      <a:noFill/>
                    </a:lnR>
                    <a:lnT>
                      <a:noFill/>
                    </a:lnT>
                    <a:lnB>
                      <a:noFill/>
                    </a:lnB>
                    <a:solidFill>
                      <a:srgbClr val="FFFFFF"/>
                    </a:solidFill>
                  </a:tcPr>
                </a:tc>
              </a:tr>
              <a:tr h="215646">
                <a:tc>
                  <a:txBody>
                    <a:bodyPr/>
                    <a:lstStyle/>
                    <a:p>
                      <a:pPr algn="l" fontAlgn="b"/>
                      <a:r>
                        <a:rPr lang="en-CA" sz="1400" b="0" i="0" u="none" strike="noStrike" dirty="0">
                          <a:solidFill>
                            <a:srgbClr val="54595F"/>
                          </a:solidFill>
                          <a:effectLst/>
                          <a:latin typeface="Arial"/>
                        </a:rPr>
                        <a:t>Donation to TELUS Future Foundation in TELUS Common Shares</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100</a:t>
                      </a:r>
                    </a:p>
                  </a:txBody>
                  <a:tcPr marL="6695" marR="6695" marT="6695" marB="0" anchor="b">
                    <a:lnL>
                      <a:noFill/>
                    </a:lnL>
                    <a:lnR>
                      <a:noFill/>
                    </a:lnR>
                    <a:lnT>
                      <a:noFill/>
                    </a:lnT>
                    <a:lnB>
                      <a:noFill/>
                    </a:lnB>
                    <a:solidFill>
                      <a:srgbClr val="FFFFFF"/>
                    </a:solidFill>
                  </a:tcPr>
                </a:tc>
              </a:tr>
              <a:tr h="215646">
                <a:tc>
                  <a:txBody>
                    <a:bodyPr/>
                    <a:lstStyle/>
                    <a:p>
                      <a:pPr algn="l" fontAlgn="b"/>
                      <a:r>
                        <a:rPr lang="en-CA" sz="1400" b="0" i="0" u="none" strike="noStrike" dirty="0">
                          <a:solidFill>
                            <a:srgbClr val="54595F"/>
                          </a:solidFill>
                          <a:effectLst/>
                          <a:latin typeface="Arial"/>
                        </a:rPr>
                        <a:t>Other</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a:t>
                      </a:r>
                    </a:p>
                  </a:txBody>
                  <a:tcPr marL="6695" marR="6695" marT="669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1400" b="0" i="0" u="none" strike="noStrike">
                          <a:solidFill>
                            <a:srgbClr val="54595F"/>
                          </a:solidFill>
                          <a:effectLst/>
                          <a:latin typeface="Arial"/>
                        </a:rPr>
                        <a:t>-</a:t>
                      </a:r>
                    </a:p>
                  </a:txBody>
                  <a:tcPr marL="6695" marR="6695" marT="669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1400" b="0" i="0" u="none" strike="noStrike">
                          <a:solidFill>
                            <a:srgbClr val="54595F"/>
                          </a:solidFill>
                          <a:effectLst/>
                          <a:latin typeface="Arial"/>
                        </a:rPr>
                        <a:t>6</a:t>
                      </a:r>
                    </a:p>
                  </a:txBody>
                  <a:tcPr marL="6695" marR="6695" marT="669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1400" b="0" i="0" u="none" strike="noStrike">
                          <a:solidFill>
                            <a:srgbClr val="54595F"/>
                          </a:solidFill>
                          <a:effectLst/>
                          <a:latin typeface="Arial"/>
                        </a:rPr>
                        <a:t>-</a:t>
                      </a:r>
                    </a:p>
                  </a:txBody>
                  <a:tcPr marL="6695" marR="6695" marT="669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215646">
                <a:tc>
                  <a:txBody>
                    <a:bodyPr/>
                    <a:lstStyle/>
                    <a:p>
                      <a:pPr algn="l" fontAlgn="b"/>
                      <a:r>
                        <a:rPr lang="en-CA" sz="1400" b="1" i="0" u="none" strike="noStrike">
                          <a:solidFill>
                            <a:srgbClr val="54595F"/>
                          </a:solidFill>
                          <a:effectLst/>
                          <a:latin typeface="Arial"/>
                        </a:rPr>
                        <a:t>Free Cash Flow</a:t>
                      </a:r>
                    </a:p>
                  </a:txBody>
                  <a:tcPr marL="6695" marR="6695" marT="6695" marB="0" anchor="b">
                    <a:lnL>
                      <a:noFill/>
                    </a:lnL>
                    <a:lnR>
                      <a:noFill/>
                    </a:lnR>
                    <a:lnT>
                      <a:noFill/>
                    </a:lnT>
                    <a:lnB>
                      <a:noFill/>
                    </a:lnB>
                    <a:solidFill>
                      <a:srgbClr val="FFFFFF"/>
                    </a:solidFill>
                  </a:tcPr>
                </a:tc>
                <a:tc>
                  <a:txBody>
                    <a:bodyPr/>
                    <a:lstStyle/>
                    <a:p>
                      <a:pPr algn="r" fontAlgn="b"/>
                      <a:r>
                        <a:rPr lang="en-CA" sz="1400" b="1" i="0" u="none" strike="noStrike">
                          <a:solidFill>
                            <a:srgbClr val="54595F"/>
                          </a:solidFill>
                          <a:effectLst/>
                          <a:latin typeface="Arial"/>
                        </a:rPr>
                        <a:t>274</a:t>
                      </a:r>
                    </a:p>
                  </a:txBody>
                  <a:tcPr marL="6695" marR="6695" marT="669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CA" sz="1400" b="1" i="0" u="none" strike="noStrike">
                          <a:solidFill>
                            <a:srgbClr val="54595F"/>
                          </a:solidFill>
                          <a:effectLst/>
                          <a:latin typeface="Arial"/>
                        </a:rPr>
                        <a:t>122</a:t>
                      </a:r>
                    </a:p>
                  </a:txBody>
                  <a:tcPr marL="6695" marR="6695" marT="669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CA" sz="1400" b="1" i="0" u="none" strike="noStrike">
                          <a:solidFill>
                            <a:srgbClr val="54595F"/>
                          </a:solidFill>
                          <a:effectLst/>
                          <a:latin typeface="Arial"/>
                        </a:rPr>
                        <a:t>966</a:t>
                      </a:r>
                    </a:p>
                  </a:txBody>
                  <a:tcPr marL="6695" marR="6695" marT="669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CA" sz="1400" b="1" i="0" u="none" strike="noStrike">
                          <a:solidFill>
                            <a:srgbClr val="54595F"/>
                          </a:solidFill>
                          <a:effectLst/>
                          <a:latin typeface="Arial"/>
                        </a:rPr>
                        <a:t>1,197</a:t>
                      </a:r>
                    </a:p>
                  </a:txBody>
                  <a:tcPr marL="6695" marR="6695" marT="669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215646">
                <a:tc>
                  <a:txBody>
                    <a:bodyPr/>
                    <a:lstStyle/>
                    <a:p>
                      <a:pPr algn="l" fontAlgn="b"/>
                      <a:r>
                        <a:rPr lang="en-CA" sz="1400" b="0" i="0" u="none" strike="noStrike" dirty="0">
                          <a:solidFill>
                            <a:srgbClr val="54595F"/>
                          </a:solidFill>
                          <a:effectLst/>
                          <a:latin typeface="Arial"/>
                        </a:rPr>
                        <a:t>Spectrum</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(1)</a:t>
                      </a:r>
                    </a:p>
                  </a:txBody>
                  <a:tcPr marL="6695" marR="6695" marT="6695" marB="0" anchor="b">
                    <a:lnL>
                      <a:noFill/>
                    </a:lnL>
                    <a:lnR>
                      <a:noFill/>
                    </a:lnR>
                    <a:lnT>
                      <a:noFill/>
                    </a:lnT>
                    <a:lnB>
                      <a:noFill/>
                    </a:lnB>
                    <a:solidFill>
                      <a:srgbClr val="FFFFFF"/>
                    </a:solidFill>
                  </a:tcPr>
                </a:tc>
              </a:tr>
              <a:tr h="215646">
                <a:tc>
                  <a:txBody>
                    <a:bodyPr/>
                    <a:lstStyle/>
                    <a:p>
                      <a:pPr algn="l" fontAlgn="b"/>
                      <a:r>
                        <a:rPr lang="en-CA" sz="1400" b="0" i="0" u="none" strike="noStrike" dirty="0">
                          <a:solidFill>
                            <a:srgbClr val="54595F"/>
                          </a:solidFill>
                          <a:effectLst/>
                          <a:latin typeface="Arial"/>
                        </a:rPr>
                        <a:t>Issue of shares by subsidiary to non-controlling interest</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(1)</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(1)</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24</a:t>
                      </a:r>
                    </a:p>
                  </a:txBody>
                  <a:tcPr marL="6695" marR="6695" marT="6695" marB="0" anchor="b">
                    <a:lnL>
                      <a:noFill/>
                    </a:lnL>
                    <a:lnR>
                      <a:noFill/>
                    </a:lnR>
                    <a:lnT>
                      <a:noFill/>
                    </a:lnT>
                    <a:lnB>
                      <a:noFill/>
                    </a:lnB>
                    <a:solidFill>
                      <a:srgbClr val="FFFFFF"/>
                    </a:solidFill>
                  </a:tcPr>
                </a:tc>
              </a:tr>
              <a:tr h="215646">
                <a:tc>
                  <a:txBody>
                    <a:bodyPr/>
                    <a:lstStyle/>
                    <a:p>
                      <a:pPr algn="l" fontAlgn="b"/>
                      <a:r>
                        <a:rPr lang="en-CA" sz="1400" b="0" i="0" u="none" strike="noStrike" dirty="0">
                          <a:solidFill>
                            <a:srgbClr val="54595F"/>
                          </a:solidFill>
                          <a:effectLst/>
                          <a:latin typeface="Arial"/>
                        </a:rPr>
                        <a:t>Dividends paid to holders of Common Shares</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(269)</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(291)</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(1,082)</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(1,141)</a:t>
                      </a:r>
                    </a:p>
                  </a:txBody>
                  <a:tcPr marL="6695" marR="6695" marT="6695" marB="0" anchor="b">
                    <a:lnL>
                      <a:noFill/>
                    </a:lnL>
                    <a:lnR>
                      <a:noFill/>
                    </a:lnR>
                    <a:lnT>
                      <a:noFill/>
                    </a:lnT>
                    <a:lnB>
                      <a:noFill/>
                    </a:lnB>
                    <a:solidFill>
                      <a:srgbClr val="FFFFFF"/>
                    </a:solidFill>
                  </a:tcPr>
                </a:tc>
              </a:tr>
              <a:tr h="215646">
                <a:tc>
                  <a:txBody>
                    <a:bodyPr/>
                    <a:lstStyle/>
                    <a:p>
                      <a:pPr algn="l" fontAlgn="b"/>
                      <a:r>
                        <a:rPr lang="en-CA" sz="1400" b="0" i="0" u="none" strike="noStrike" dirty="0">
                          <a:solidFill>
                            <a:srgbClr val="54595F"/>
                          </a:solidFill>
                          <a:effectLst/>
                          <a:latin typeface="Arial"/>
                        </a:rPr>
                        <a:t>Cash payments for acquisitions and related investments</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(4)</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5</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(564)</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(280)</a:t>
                      </a:r>
                    </a:p>
                  </a:txBody>
                  <a:tcPr marL="6695" marR="6695" marT="6695" marB="0" anchor="b">
                    <a:lnL>
                      <a:noFill/>
                    </a:lnL>
                    <a:lnR>
                      <a:noFill/>
                    </a:lnR>
                    <a:lnT>
                      <a:noFill/>
                    </a:lnT>
                    <a:lnB>
                      <a:noFill/>
                    </a:lnB>
                    <a:solidFill>
                      <a:srgbClr val="FFFFFF"/>
                    </a:solidFill>
                  </a:tcPr>
                </a:tc>
              </a:tr>
              <a:tr h="215646">
                <a:tc>
                  <a:txBody>
                    <a:bodyPr/>
                    <a:lstStyle/>
                    <a:p>
                      <a:pPr algn="l" fontAlgn="b"/>
                      <a:r>
                        <a:rPr lang="en-CA" sz="1400" b="0" i="0" u="none" strike="noStrike" dirty="0">
                          <a:solidFill>
                            <a:srgbClr val="54595F"/>
                          </a:solidFill>
                          <a:effectLst/>
                          <a:latin typeface="Arial"/>
                        </a:rPr>
                        <a:t>Real estate joint ventures</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(7)</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dirty="0">
                          <a:solidFill>
                            <a:srgbClr val="54595F"/>
                          </a:solidFill>
                          <a:effectLst/>
                          <a:latin typeface="Arial"/>
                        </a:rPr>
                        <a:t>(2)</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(8)</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dirty="0">
                          <a:solidFill>
                            <a:srgbClr val="54595F"/>
                          </a:solidFill>
                          <a:effectLst/>
                          <a:latin typeface="Arial"/>
                        </a:rPr>
                        <a:t>162</a:t>
                      </a:r>
                    </a:p>
                  </a:txBody>
                  <a:tcPr marL="6695" marR="6695" marT="6695" marB="0" anchor="b">
                    <a:lnL>
                      <a:noFill/>
                    </a:lnL>
                    <a:lnR>
                      <a:noFill/>
                    </a:lnR>
                    <a:lnT>
                      <a:noFill/>
                    </a:lnT>
                    <a:lnB>
                      <a:noFill/>
                    </a:lnB>
                    <a:solidFill>
                      <a:srgbClr val="FFFFFF"/>
                    </a:solidFill>
                  </a:tcPr>
                </a:tc>
              </a:tr>
              <a:tr h="215646">
                <a:tc>
                  <a:txBody>
                    <a:bodyPr/>
                    <a:lstStyle/>
                    <a:p>
                      <a:pPr algn="l" fontAlgn="b"/>
                      <a:r>
                        <a:rPr lang="en-CA" sz="1400" b="0" i="0" u="none" strike="noStrike">
                          <a:solidFill>
                            <a:srgbClr val="54595F"/>
                          </a:solidFill>
                          <a:effectLst/>
                          <a:latin typeface="Arial"/>
                        </a:rPr>
                        <a:t>Working Capital and Other</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(18)</a:t>
                      </a:r>
                    </a:p>
                  </a:txBody>
                  <a:tcPr marL="6695" marR="6695" marT="669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1400" b="0" i="0" u="none" strike="noStrike">
                          <a:solidFill>
                            <a:srgbClr val="54595F"/>
                          </a:solidFill>
                          <a:effectLst/>
                          <a:latin typeface="Arial"/>
                        </a:rPr>
                        <a:t>193</a:t>
                      </a:r>
                    </a:p>
                  </a:txBody>
                  <a:tcPr marL="6695" marR="6695" marT="669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1400" b="0" i="0" u="none" strike="noStrike" dirty="0">
                          <a:solidFill>
                            <a:srgbClr val="54595F"/>
                          </a:solidFill>
                          <a:effectLst/>
                          <a:latin typeface="Arial"/>
                        </a:rPr>
                        <a:t>(99)</a:t>
                      </a:r>
                    </a:p>
                  </a:txBody>
                  <a:tcPr marL="6695" marR="6695" marT="669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1400" b="0" i="0" u="none" strike="noStrike" dirty="0">
                          <a:solidFill>
                            <a:srgbClr val="54595F"/>
                          </a:solidFill>
                          <a:effectLst/>
                          <a:latin typeface="Arial"/>
                        </a:rPr>
                        <a:t>(112)</a:t>
                      </a:r>
                    </a:p>
                  </a:txBody>
                  <a:tcPr marL="6695" marR="6695" marT="669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215646">
                <a:tc>
                  <a:txBody>
                    <a:bodyPr/>
                    <a:lstStyle/>
                    <a:p>
                      <a:pPr algn="l" fontAlgn="b"/>
                      <a:r>
                        <a:rPr lang="en-CA" sz="1400" b="1" i="0" u="none" strike="noStrike">
                          <a:solidFill>
                            <a:srgbClr val="54595F"/>
                          </a:solidFill>
                          <a:effectLst/>
                          <a:latin typeface="Arial"/>
                        </a:rPr>
                        <a:t>Funds available for debt redemption</a:t>
                      </a:r>
                    </a:p>
                  </a:txBody>
                  <a:tcPr marL="6695" marR="6695" marT="6695" marB="0" anchor="b">
                    <a:lnL>
                      <a:noFill/>
                    </a:lnL>
                    <a:lnR>
                      <a:noFill/>
                    </a:lnR>
                    <a:lnT>
                      <a:noFill/>
                    </a:lnT>
                    <a:lnB>
                      <a:noFill/>
                    </a:lnB>
                    <a:solidFill>
                      <a:srgbClr val="FFFFFF"/>
                    </a:solidFill>
                  </a:tcPr>
                </a:tc>
                <a:tc>
                  <a:txBody>
                    <a:bodyPr/>
                    <a:lstStyle/>
                    <a:p>
                      <a:pPr algn="r" fontAlgn="b"/>
                      <a:r>
                        <a:rPr lang="en-CA" sz="1400" b="1" i="0" u="none" strike="noStrike">
                          <a:solidFill>
                            <a:srgbClr val="54595F"/>
                          </a:solidFill>
                          <a:effectLst/>
                          <a:latin typeface="Arial"/>
                        </a:rPr>
                        <a:t>(25)</a:t>
                      </a:r>
                    </a:p>
                  </a:txBody>
                  <a:tcPr marL="6695" marR="6695" marT="669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CA" sz="1400" b="1" i="0" u="none" strike="noStrike">
                          <a:solidFill>
                            <a:srgbClr val="54595F"/>
                          </a:solidFill>
                          <a:effectLst/>
                          <a:latin typeface="Arial"/>
                        </a:rPr>
                        <a:t>27</a:t>
                      </a:r>
                    </a:p>
                  </a:txBody>
                  <a:tcPr marL="6695" marR="6695" marT="669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CA" sz="1400" b="1" i="0" u="none" strike="noStrike">
                          <a:solidFill>
                            <a:srgbClr val="54595F"/>
                          </a:solidFill>
                          <a:effectLst/>
                          <a:latin typeface="Arial"/>
                        </a:rPr>
                        <a:t>(788)</a:t>
                      </a:r>
                    </a:p>
                  </a:txBody>
                  <a:tcPr marL="6695" marR="6695" marT="669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CA" sz="1400" b="1" i="0" u="none" strike="noStrike">
                          <a:solidFill>
                            <a:srgbClr val="54595F"/>
                          </a:solidFill>
                          <a:effectLst/>
                          <a:latin typeface="Arial"/>
                        </a:rPr>
                        <a:t>(151)</a:t>
                      </a:r>
                    </a:p>
                  </a:txBody>
                  <a:tcPr marL="6695" marR="6695" marT="669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215646">
                <a:tc>
                  <a:txBody>
                    <a:bodyPr/>
                    <a:lstStyle/>
                    <a:p>
                      <a:pPr algn="l" fontAlgn="b"/>
                      <a:r>
                        <a:rPr lang="en-CA" sz="1400" b="0" i="0" u="none" strike="noStrike">
                          <a:solidFill>
                            <a:srgbClr val="54595F"/>
                          </a:solidFill>
                          <a:effectLst/>
                          <a:latin typeface="Arial"/>
                        </a:rPr>
                        <a:t>Net issuance of debt</a:t>
                      </a:r>
                    </a:p>
                  </a:txBody>
                  <a:tcPr marL="6695" marR="6695" marT="6695" marB="0" anchor="b">
                    <a:lnL>
                      <a:noFill/>
                    </a:lnL>
                    <a:lnR>
                      <a:noFill/>
                    </a:lnR>
                    <a:lnT>
                      <a:noFill/>
                    </a:lnT>
                    <a:lnB>
                      <a:noFill/>
                    </a:lnB>
                    <a:solidFill>
                      <a:srgbClr val="FFFFFF"/>
                    </a:solidFill>
                  </a:tcPr>
                </a:tc>
                <a:tc>
                  <a:txBody>
                    <a:bodyPr/>
                    <a:lstStyle/>
                    <a:p>
                      <a:pPr algn="r" fontAlgn="b"/>
                      <a:r>
                        <a:rPr lang="en-CA" sz="1400" b="0" i="0" u="none" strike="noStrike">
                          <a:solidFill>
                            <a:srgbClr val="54595F"/>
                          </a:solidFill>
                          <a:effectLst/>
                          <a:latin typeface="Arial"/>
                        </a:rPr>
                        <a:t>46</a:t>
                      </a:r>
                    </a:p>
                  </a:txBody>
                  <a:tcPr marL="6695" marR="6695" marT="669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1400" b="0" i="0" u="none" strike="noStrike" dirty="0">
                          <a:solidFill>
                            <a:srgbClr val="54595F"/>
                          </a:solidFill>
                          <a:effectLst/>
                          <a:latin typeface="Arial"/>
                        </a:rPr>
                        <a:t>(46)</a:t>
                      </a:r>
                    </a:p>
                  </a:txBody>
                  <a:tcPr marL="6695" marR="6695" marT="669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1400" b="0" i="0" u="none" strike="noStrike">
                          <a:solidFill>
                            <a:srgbClr val="54595F"/>
                          </a:solidFill>
                          <a:effectLst/>
                          <a:latin typeface="Arial"/>
                        </a:rPr>
                        <a:t>865</a:t>
                      </a:r>
                    </a:p>
                  </a:txBody>
                  <a:tcPr marL="6695" marR="6695" marT="669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1400" b="0" i="0" u="none" strike="noStrike">
                          <a:solidFill>
                            <a:srgbClr val="54595F"/>
                          </a:solidFill>
                          <a:effectLst/>
                          <a:latin typeface="Arial"/>
                        </a:rPr>
                        <a:t>56</a:t>
                      </a:r>
                    </a:p>
                  </a:txBody>
                  <a:tcPr marL="6695" marR="6695" marT="669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223633">
                <a:tc>
                  <a:txBody>
                    <a:bodyPr/>
                    <a:lstStyle/>
                    <a:p>
                      <a:pPr algn="l" fontAlgn="b"/>
                      <a:r>
                        <a:rPr lang="en-CA" sz="1400" b="1" i="0" u="none" strike="noStrike" dirty="0">
                          <a:solidFill>
                            <a:srgbClr val="54595F"/>
                          </a:solidFill>
                          <a:effectLst/>
                          <a:latin typeface="Arial"/>
                        </a:rPr>
                        <a:t>Increase (decrease) in cash</a:t>
                      </a:r>
                    </a:p>
                  </a:txBody>
                  <a:tcPr marL="6695" marR="6695" marT="6695" marB="0" anchor="b">
                    <a:lnL>
                      <a:noFill/>
                    </a:lnL>
                    <a:lnR>
                      <a:noFill/>
                    </a:lnR>
                    <a:lnT>
                      <a:noFill/>
                    </a:lnT>
                    <a:lnB>
                      <a:noFill/>
                    </a:lnB>
                    <a:solidFill>
                      <a:srgbClr val="FFFFFF"/>
                    </a:solidFill>
                  </a:tcPr>
                </a:tc>
                <a:tc>
                  <a:txBody>
                    <a:bodyPr/>
                    <a:lstStyle/>
                    <a:p>
                      <a:pPr algn="r" fontAlgn="b"/>
                      <a:r>
                        <a:rPr lang="en-CA" sz="1400" b="1" i="0" u="none" strike="noStrike">
                          <a:solidFill>
                            <a:srgbClr val="54595F"/>
                          </a:solidFill>
                          <a:effectLst/>
                          <a:latin typeface="Arial"/>
                        </a:rPr>
                        <a:t>21</a:t>
                      </a:r>
                    </a:p>
                  </a:txBody>
                  <a:tcPr marL="6695" marR="6695" marT="669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CA" sz="1400" b="1" i="0" u="none" strike="noStrike">
                          <a:solidFill>
                            <a:srgbClr val="54595F"/>
                          </a:solidFill>
                          <a:effectLst/>
                          <a:latin typeface="Arial"/>
                        </a:rPr>
                        <a:t>(19)</a:t>
                      </a:r>
                    </a:p>
                  </a:txBody>
                  <a:tcPr marL="6695" marR="6695" marT="669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CA" sz="1400" b="1" i="0" u="none" strike="noStrike">
                          <a:solidFill>
                            <a:srgbClr val="54595F"/>
                          </a:solidFill>
                          <a:effectLst/>
                          <a:latin typeface="Arial"/>
                        </a:rPr>
                        <a:t>77</a:t>
                      </a:r>
                    </a:p>
                  </a:txBody>
                  <a:tcPr marL="6695" marR="6695" marT="669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CA" sz="1400" b="1" i="0" u="none" strike="noStrike" dirty="0">
                          <a:solidFill>
                            <a:srgbClr val="54595F"/>
                          </a:solidFill>
                          <a:effectLst/>
                          <a:latin typeface="Arial"/>
                        </a:rPr>
                        <a:t>(95)</a:t>
                      </a:r>
                    </a:p>
                  </a:txBody>
                  <a:tcPr marL="6695" marR="6695" marT="669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992308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69901" y="1256355"/>
            <a:ext cx="11455399" cy="5137156"/>
          </a:xfrm>
        </p:spPr>
        <p:txBody>
          <a:bodyPr>
            <a:noAutofit/>
          </a:bodyPr>
          <a:lstStyle/>
          <a:p>
            <a:pPr lvl="0"/>
            <a:r>
              <a:rPr lang="en-US" sz="1800" dirty="0" smtClean="0">
                <a:solidFill>
                  <a:srgbClr val="54595F"/>
                </a:solidFill>
                <a:latin typeface="Arial" panose="020B0604020202020204" pitchFamily="34" charset="0"/>
                <a:cs typeface="Arial" panose="020B0604020202020204" pitchFamily="34" charset="0"/>
              </a:rPr>
              <a:t>2019 </a:t>
            </a:r>
            <a:r>
              <a:rPr lang="en-US" sz="1800" dirty="0">
                <a:solidFill>
                  <a:srgbClr val="54595F"/>
                </a:solidFill>
                <a:latin typeface="Arial" panose="020B0604020202020204" pitchFamily="34" charset="0"/>
                <a:cs typeface="Arial" panose="020B0604020202020204" pitchFamily="34" charset="0"/>
              </a:rPr>
              <a:t>targets reflect the non-cash impacting January 1, 2019 implementation of IFRS 16, </a:t>
            </a:r>
            <a:r>
              <a:rPr lang="en-US" sz="1800" i="1" dirty="0">
                <a:solidFill>
                  <a:srgbClr val="54595F"/>
                </a:solidFill>
                <a:latin typeface="Arial" panose="020B0604020202020204" pitchFamily="34" charset="0"/>
                <a:cs typeface="Arial" panose="020B0604020202020204" pitchFamily="34" charset="0"/>
              </a:rPr>
              <a:t>Leases</a:t>
            </a:r>
            <a:r>
              <a:rPr lang="en-US" sz="1800" dirty="0">
                <a:solidFill>
                  <a:srgbClr val="54595F"/>
                </a:solidFill>
                <a:latin typeface="Arial" panose="020B0604020202020204" pitchFamily="34" charset="0"/>
                <a:cs typeface="Arial" panose="020B0604020202020204" pitchFamily="34" charset="0"/>
              </a:rPr>
              <a:t>. While financial results for 2018 will not be restated for the new non-cash accounting standard, our 2018 adjusted EBITDA of $5.250 billion would have been higher by approximately </a:t>
            </a:r>
            <a:r>
              <a:rPr lang="en-US" sz="1800" dirty="0" smtClean="0">
                <a:solidFill>
                  <a:srgbClr val="54595F"/>
                </a:solidFill>
                <a:latin typeface="Arial" panose="020B0604020202020204" pitchFamily="34" charset="0"/>
                <a:cs typeface="Arial" panose="020B0604020202020204" pitchFamily="34" charset="0"/>
              </a:rPr>
              <a:t>$230 </a:t>
            </a:r>
            <a:r>
              <a:rPr lang="en-US" sz="1800" dirty="0">
                <a:solidFill>
                  <a:srgbClr val="54595F"/>
                </a:solidFill>
                <a:latin typeface="Arial" panose="020B0604020202020204" pitchFamily="34" charset="0"/>
                <a:cs typeface="Arial" panose="020B0604020202020204" pitchFamily="34" charset="0"/>
              </a:rPr>
              <a:t>million to </a:t>
            </a:r>
            <a:r>
              <a:rPr lang="en-US" sz="1800" dirty="0" smtClean="0">
                <a:solidFill>
                  <a:srgbClr val="54595F"/>
                </a:solidFill>
                <a:latin typeface="Arial" panose="020B0604020202020204" pitchFamily="34" charset="0"/>
                <a:cs typeface="Arial" panose="020B0604020202020204" pitchFamily="34" charset="0"/>
              </a:rPr>
              <a:t>$5.480 </a:t>
            </a:r>
            <a:r>
              <a:rPr lang="en-US" sz="1800" dirty="0">
                <a:solidFill>
                  <a:srgbClr val="54595F"/>
                </a:solidFill>
                <a:latin typeface="Arial" panose="020B0604020202020204" pitchFamily="34" charset="0"/>
                <a:cs typeface="Arial" panose="020B0604020202020204" pitchFamily="34" charset="0"/>
              </a:rPr>
              <a:t>billion when applying the non-cash application of IFRS 16. When applying the non-cash IFRS 16 impact to 2018, our 2019 adjusted EBITDA target represents growth of </a:t>
            </a:r>
            <a:r>
              <a:rPr lang="en-US" sz="1800" dirty="0" smtClean="0">
                <a:solidFill>
                  <a:srgbClr val="54595F"/>
                </a:solidFill>
                <a:latin typeface="Arial" panose="020B0604020202020204" pitchFamily="34" charset="0"/>
                <a:cs typeface="Arial" panose="020B0604020202020204" pitchFamily="34" charset="0"/>
              </a:rPr>
              <a:t>4 </a:t>
            </a:r>
            <a:r>
              <a:rPr lang="en-US" sz="1800" dirty="0">
                <a:solidFill>
                  <a:srgbClr val="54595F"/>
                </a:solidFill>
                <a:latin typeface="Arial" panose="020B0604020202020204" pitchFamily="34" charset="0"/>
                <a:cs typeface="Arial" panose="020B0604020202020204" pitchFamily="34" charset="0"/>
              </a:rPr>
              <a:t>to </a:t>
            </a:r>
            <a:r>
              <a:rPr lang="en-US" sz="1800" dirty="0" smtClean="0">
                <a:solidFill>
                  <a:srgbClr val="54595F"/>
                </a:solidFill>
                <a:latin typeface="Arial" panose="020B0604020202020204" pitchFamily="34" charset="0"/>
                <a:cs typeface="Arial" panose="020B0604020202020204" pitchFamily="34" charset="0"/>
              </a:rPr>
              <a:t>6 </a:t>
            </a:r>
            <a:r>
              <a:rPr lang="en-US" sz="1800" dirty="0">
                <a:solidFill>
                  <a:srgbClr val="54595F"/>
                </a:solidFill>
                <a:latin typeface="Arial" panose="020B0604020202020204" pitchFamily="34" charset="0"/>
                <a:cs typeface="Arial" panose="020B0604020202020204" pitchFamily="34" charset="0"/>
              </a:rPr>
              <a:t>per </a:t>
            </a:r>
            <a:r>
              <a:rPr lang="en-US" sz="1800" dirty="0" smtClean="0">
                <a:solidFill>
                  <a:srgbClr val="54595F"/>
                </a:solidFill>
                <a:latin typeface="Arial" panose="020B0604020202020204" pitchFamily="34" charset="0"/>
                <a:cs typeface="Arial" panose="020B0604020202020204" pitchFamily="34" charset="0"/>
              </a:rPr>
              <a:t>cent. </a:t>
            </a:r>
            <a:r>
              <a:rPr lang="en-US" sz="1800" dirty="0">
                <a:solidFill>
                  <a:srgbClr val="54595F"/>
                </a:solidFill>
                <a:latin typeface="Arial" panose="020B0604020202020204" pitchFamily="34" charset="0"/>
                <a:cs typeface="Arial" panose="020B0604020202020204" pitchFamily="34" charset="0"/>
              </a:rPr>
              <a:t>See Note 2, accounting policy developments, in our annual Financial Statements for more information.</a:t>
            </a:r>
          </a:p>
          <a:p>
            <a:pPr lvl="0"/>
            <a:r>
              <a:rPr lang="en-US" sz="1800" dirty="0">
                <a:solidFill>
                  <a:srgbClr val="54595F"/>
                </a:solidFill>
                <a:latin typeface="Arial" panose="020B0604020202020204" pitchFamily="34" charset="0"/>
                <a:cs typeface="Arial" panose="020B0604020202020204" pitchFamily="34" charset="0"/>
              </a:rPr>
              <a:t>The 2019 revenue growth target of </a:t>
            </a:r>
            <a:r>
              <a:rPr lang="en-US" sz="1800" dirty="0" smtClean="0">
                <a:solidFill>
                  <a:srgbClr val="54595F"/>
                </a:solidFill>
                <a:latin typeface="Arial" panose="020B0604020202020204" pitchFamily="34" charset="0"/>
                <a:cs typeface="Arial" panose="020B0604020202020204" pitchFamily="34" charset="0"/>
              </a:rPr>
              <a:t>3 </a:t>
            </a:r>
            <a:r>
              <a:rPr lang="en-US" sz="1800" dirty="0">
                <a:solidFill>
                  <a:srgbClr val="54595F"/>
                </a:solidFill>
                <a:latin typeface="Arial" panose="020B0604020202020204" pitchFamily="34" charset="0"/>
                <a:cs typeface="Arial" panose="020B0604020202020204" pitchFamily="34" charset="0"/>
              </a:rPr>
              <a:t>to </a:t>
            </a:r>
            <a:r>
              <a:rPr lang="en-US" sz="1800" dirty="0" smtClean="0">
                <a:solidFill>
                  <a:srgbClr val="54595F"/>
                </a:solidFill>
                <a:latin typeface="Arial" panose="020B0604020202020204" pitchFamily="34" charset="0"/>
                <a:cs typeface="Arial" panose="020B0604020202020204" pitchFamily="34" charset="0"/>
              </a:rPr>
              <a:t>5 </a:t>
            </a:r>
            <a:r>
              <a:rPr lang="en-US" sz="1800" dirty="0">
                <a:solidFill>
                  <a:srgbClr val="54595F"/>
                </a:solidFill>
                <a:latin typeface="Arial" panose="020B0604020202020204" pitchFamily="34" charset="0"/>
                <a:cs typeface="Arial" panose="020B0604020202020204" pitchFamily="34" charset="0"/>
              </a:rPr>
              <a:t>per cent is calculated over an Operating revenues of </a:t>
            </a:r>
            <a:r>
              <a:rPr lang="en-US" sz="1800" dirty="0" smtClean="0">
                <a:solidFill>
                  <a:srgbClr val="54595F"/>
                </a:solidFill>
                <a:latin typeface="Arial" panose="020B0604020202020204" pitchFamily="34" charset="0"/>
                <a:cs typeface="Arial" panose="020B0604020202020204" pitchFamily="34" charset="0"/>
              </a:rPr>
              <a:t>           $</a:t>
            </a:r>
            <a:r>
              <a:rPr lang="en-US" sz="1800" dirty="0">
                <a:solidFill>
                  <a:srgbClr val="54595F"/>
                </a:solidFill>
                <a:latin typeface="Arial" panose="020B0604020202020204" pitchFamily="34" charset="0"/>
                <a:cs typeface="Arial" panose="020B0604020202020204" pitchFamily="34" charset="0"/>
              </a:rPr>
              <a:t>14.197 billion for 2018, which excludes non-recurring equity income related to real estate joint ventures of $171 million arising from the sale of TELUS Garden from our reported 2018 Operating revenues of $14.386 billion. On a reported basis, our 2019 revenue target represents growth of </a:t>
            </a:r>
            <a:r>
              <a:rPr lang="en-US" sz="1800" dirty="0" smtClean="0">
                <a:solidFill>
                  <a:srgbClr val="54595F"/>
                </a:solidFill>
                <a:latin typeface="Arial" panose="020B0604020202020204" pitchFamily="34" charset="0"/>
                <a:cs typeface="Arial" panose="020B0604020202020204" pitchFamily="34" charset="0"/>
              </a:rPr>
              <a:t>2 </a:t>
            </a:r>
            <a:r>
              <a:rPr lang="en-US" sz="1800" dirty="0">
                <a:solidFill>
                  <a:srgbClr val="54595F"/>
                </a:solidFill>
                <a:latin typeface="Arial" panose="020B0604020202020204" pitchFamily="34" charset="0"/>
                <a:cs typeface="Arial" panose="020B0604020202020204" pitchFamily="34" charset="0"/>
              </a:rPr>
              <a:t>to </a:t>
            </a:r>
            <a:r>
              <a:rPr lang="en-US" sz="1800" dirty="0" smtClean="0">
                <a:solidFill>
                  <a:srgbClr val="54595F"/>
                </a:solidFill>
                <a:latin typeface="Arial" panose="020B0604020202020204" pitchFamily="34" charset="0"/>
                <a:cs typeface="Arial" panose="020B0604020202020204" pitchFamily="34" charset="0"/>
              </a:rPr>
              <a:t>4 </a:t>
            </a:r>
            <a:r>
              <a:rPr lang="en-US" sz="1800" dirty="0">
                <a:solidFill>
                  <a:srgbClr val="54595F"/>
                </a:solidFill>
                <a:latin typeface="Arial" panose="020B0604020202020204" pitchFamily="34" charset="0"/>
                <a:cs typeface="Arial" panose="020B0604020202020204" pitchFamily="34" charset="0"/>
              </a:rPr>
              <a:t>per cent.</a:t>
            </a:r>
          </a:p>
          <a:p>
            <a:pPr lvl="0"/>
            <a:r>
              <a:rPr lang="en-US" sz="1800" dirty="0">
                <a:solidFill>
                  <a:srgbClr val="54595F"/>
                </a:solidFill>
                <a:latin typeface="Arial" panose="020B0604020202020204" pitchFamily="34" charset="0"/>
                <a:cs typeface="Arial" panose="020B0604020202020204" pitchFamily="34" charset="0"/>
              </a:rPr>
              <a:t>Adjusted EBITDA for all periods excludes the following: restructuring and other costs, and net gains and equity income or net losses and equity losses related to real estate joint venture developments. In 2019, total restructuring and others costs are expected to be approximately $100 million, as compared to $317 million in 2018, which also included our donation commitment of $118 million to the TELUS Friendly Future Foundation.</a:t>
            </a:r>
          </a:p>
          <a:p>
            <a:pPr lvl="0"/>
            <a:r>
              <a:rPr lang="en-US" sz="1800" dirty="0">
                <a:solidFill>
                  <a:srgbClr val="54595F"/>
                </a:solidFill>
                <a:latin typeface="Arial" panose="020B0604020202020204" pitchFamily="34" charset="0"/>
                <a:cs typeface="Arial" panose="020B0604020202020204" pitchFamily="34" charset="0"/>
              </a:rPr>
              <a:t>Capital expenditure targets and results exclude expenditures for spectrum </a:t>
            </a:r>
            <a:r>
              <a:rPr lang="en-US" sz="1800" dirty="0" err="1">
                <a:solidFill>
                  <a:srgbClr val="54595F"/>
                </a:solidFill>
                <a:latin typeface="Arial" panose="020B0604020202020204" pitchFamily="34" charset="0"/>
                <a:cs typeface="Arial" panose="020B0604020202020204" pitchFamily="34" charset="0"/>
              </a:rPr>
              <a:t>licences</a:t>
            </a:r>
            <a:r>
              <a:rPr lang="en-US" sz="1800" dirty="0">
                <a:solidFill>
                  <a:srgbClr val="54595F"/>
                </a:solidFill>
                <a:latin typeface="Arial" panose="020B0604020202020204" pitchFamily="34" charset="0"/>
                <a:cs typeface="Arial" panose="020B0604020202020204" pitchFamily="34" charset="0"/>
              </a:rPr>
              <a:t>.</a:t>
            </a:r>
          </a:p>
        </p:txBody>
      </p:sp>
      <p:sp>
        <p:nvSpPr>
          <p:cNvPr id="7" name="TextBox 6"/>
          <p:cNvSpPr txBox="1"/>
          <p:nvPr/>
        </p:nvSpPr>
        <p:spPr>
          <a:xfrm>
            <a:off x="701830" y="300986"/>
            <a:ext cx="10767691" cy="707886"/>
          </a:xfrm>
          <a:prstGeom prst="rect">
            <a:avLst/>
          </a:prstGeom>
          <a:noFill/>
        </p:spPr>
        <p:txBody>
          <a:bodyPr wrap="none" rtlCol="0">
            <a:spAutoFit/>
          </a:bodyPr>
          <a:lstStyle/>
          <a:p>
            <a:r>
              <a:rPr lang="en-CA" sz="4000" dirty="0">
                <a:solidFill>
                  <a:srgbClr val="4B286D"/>
                </a:solidFill>
                <a:latin typeface="Arial" panose="020B0604020202020204" pitchFamily="34" charset="0"/>
                <a:cs typeface="Arial" panose="020B0604020202020204" pitchFamily="34" charset="0"/>
              </a:rPr>
              <a:t>Appendix </a:t>
            </a:r>
            <a:r>
              <a:rPr lang="en-CA" sz="4000" dirty="0" smtClean="0">
                <a:solidFill>
                  <a:srgbClr val="4B286D"/>
                </a:solidFill>
                <a:latin typeface="Arial" panose="020B0604020202020204" pitchFamily="34" charset="0"/>
                <a:cs typeface="Arial" panose="020B0604020202020204" pitchFamily="34" charset="0"/>
              </a:rPr>
              <a:t>– 2019 targets additional information</a:t>
            </a:r>
            <a:endParaRPr lang="en-CA" sz="4000" dirty="0">
              <a:solidFill>
                <a:srgbClr val="4B286D"/>
              </a:solidFill>
              <a:latin typeface="Arial" panose="020B0604020202020204" pitchFamily="34" charset="0"/>
              <a:cs typeface="Arial" panose="020B0604020202020204" pitchFamily="34" charset="0"/>
            </a:endParaRPr>
          </a:p>
        </p:txBody>
      </p:sp>
      <p:sp>
        <p:nvSpPr>
          <p:cNvPr id="8" name="Slide Number Placeholder 5"/>
          <p:cNvSpPr>
            <a:spLocks noGrp="1"/>
          </p:cNvSpPr>
          <p:nvPr>
            <p:ph type="sldNum" sz="quarter" idx="12"/>
          </p:nvPr>
        </p:nvSpPr>
        <p:spPr>
          <a:xfrm>
            <a:off x="11183620" y="6356350"/>
            <a:ext cx="701040" cy="501650"/>
          </a:xfrm>
        </p:spPr>
        <p:txBody>
          <a:bodyPr/>
          <a:lstStyle/>
          <a:p>
            <a:r>
              <a:rPr lang="en-US" sz="1400" dirty="0" smtClean="0">
                <a:solidFill>
                  <a:schemeClr val="tx1"/>
                </a:solidFill>
                <a:latin typeface="Arial" panose="020B0604020202020204" pitchFamily="34" charset="0"/>
                <a:cs typeface="Arial" panose="020B0604020202020204" pitchFamily="34" charset="0"/>
              </a:rPr>
              <a:t>19</a:t>
            </a: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9711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400" y="1041242"/>
            <a:ext cx="11658600" cy="5847755"/>
          </a:xfrm>
          <a:prstGeom prst="rect">
            <a:avLst/>
          </a:prstGeom>
        </p:spPr>
        <p:txBody>
          <a:bodyPr wrap="square">
            <a:spAutoFit/>
          </a:bodyPr>
          <a:lstStyle/>
          <a:p>
            <a:pPr algn="just"/>
            <a:r>
              <a:rPr lang="en-CA" sz="1700" dirty="0">
                <a:solidFill>
                  <a:srgbClr val="54595F"/>
                </a:solidFill>
                <a:latin typeface="Arial" panose="020B0604020202020204" pitchFamily="34" charset="0"/>
                <a:cs typeface="Arial" panose="020B0604020202020204" pitchFamily="34" charset="0"/>
              </a:rPr>
              <a:t>This presentation and answers to questions contain forward-looking statements about our objectives and our strategies to achieve those objectives, including </a:t>
            </a:r>
            <a:r>
              <a:rPr lang="en-CA" sz="1700" dirty="0" smtClean="0">
                <a:solidFill>
                  <a:srgbClr val="54595F"/>
                </a:solidFill>
                <a:latin typeface="Arial" panose="020B0604020202020204" pitchFamily="34" charset="0"/>
                <a:cs typeface="Arial" panose="020B0604020202020204" pitchFamily="34" charset="0"/>
              </a:rPr>
              <a:t>statements relating </a:t>
            </a:r>
            <a:r>
              <a:rPr lang="en-CA" sz="1700" dirty="0">
                <a:solidFill>
                  <a:srgbClr val="54595F"/>
                </a:solidFill>
                <a:latin typeface="Arial" panose="020B0604020202020204" pitchFamily="34" charset="0"/>
                <a:cs typeface="Arial" panose="020B0604020202020204" pitchFamily="34" charset="0"/>
              </a:rPr>
              <a:t>to our </a:t>
            </a:r>
            <a:r>
              <a:rPr lang="en-CA" sz="1700" dirty="0" smtClean="0">
                <a:solidFill>
                  <a:srgbClr val="54595F"/>
                </a:solidFill>
                <a:latin typeface="Arial" panose="020B0604020202020204" pitchFamily="34" charset="0"/>
                <a:cs typeface="Arial" panose="020B0604020202020204" pitchFamily="34" charset="0"/>
              </a:rPr>
              <a:t>2019 targets, </a:t>
            </a:r>
            <a:r>
              <a:rPr lang="en-CA" sz="1700" dirty="0">
                <a:solidFill>
                  <a:srgbClr val="54595F"/>
                </a:solidFill>
                <a:latin typeface="Arial" panose="020B0604020202020204" pitchFamily="34" charset="0"/>
                <a:cs typeface="Arial" panose="020B0604020202020204" pitchFamily="34" charset="0"/>
              </a:rPr>
              <a:t>multi-year dividend </a:t>
            </a:r>
            <a:r>
              <a:rPr lang="en-CA" sz="1700" dirty="0" smtClean="0">
                <a:solidFill>
                  <a:srgbClr val="54595F"/>
                </a:solidFill>
                <a:latin typeface="Arial" panose="020B0604020202020204" pitchFamily="34" charset="0"/>
                <a:cs typeface="Arial" panose="020B0604020202020204" pitchFamily="34" charset="0"/>
              </a:rPr>
              <a:t>growth plan, </a:t>
            </a:r>
            <a:r>
              <a:rPr lang="en-CA" sz="1700" dirty="0">
                <a:solidFill>
                  <a:srgbClr val="54595F"/>
                </a:solidFill>
                <a:latin typeface="Arial" panose="020B0604020202020204" pitchFamily="34" charset="0"/>
                <a:cs typeface="Arial" panose="020B0604020202020204" pitchFamily="34" charset="0"/>
              </a:rPr>
              <a:t>fibre network and other capital investments, leverage ratios, and the performance of TELUS. By their nature, forward-looking statements do not refer to historical facts and require the Company to make assumptions and predictions, and are subject to inherent risks. There is significant risk that </a:t>
            </a:r>
            <a:r>
              <a:rPr lang="en-CA" sz="1700" dirty="0" smtClean="0">
                <a:solidFill>
                  <a:srgbClr val="54595F"/>
                </a:solidFill>
                <a:latin typeface="Arial" panose="020B0604020202020204" pitchFamily="34" charset="0"/>
                <a:cs typeface="Arial" panose="020B0604020202020204" pitchFamily="34" charset="0"/>
              </a:rPr>
              <a:t>the </a:t>
            </a:r>
            <a:r>
              <a:rPr lang="en-CA" sz="1700" dirty="0">
                <a:solidFill>
                  <a:srgbClr val="54595F"/>
                </a:solidFill>
                <a:latin typeface="Arial" panose="020B0604020202020204" pitchFamily="34" charset="0"/>
                <a:cs typeface="Arial" panose="020B0604020202020204" pitchFamily="34" charset="0"/>
              </a:rPr>
              <a:t>forward-looking statements will not prove to be accurate. There can be no assurances that TELUS will meet </a:t>
            </a:r>
            <a:r>
              <a:rPr lang="en-CA" sz="1700" dirty="0" smtClean="0">
                <a:solidFill>
                  <a:srgbClr val="54595F"/>
                </a:solidFill>
                <a:latin typeface="Arial" panose="020B0604020202020204" pitchFamily="34" charset="0"/>
                <a:cs typeface="Arial" panose="020B0604020202020204" pitchFamily="34" charset="0"/>
              </a:rPr>
              <a:t>its 2019 targets </a:t>
            </a:r>
            <a:r>
              <a:rPr lang="en-CA" sz="1700" dirty="0">
                <a:solidFill>
                  <a:srgbClr val="54595F"/>
                </a:solidFill>
                <a:latin typeface="Arial" panose="020B0604020202020204" pitchFamily="34" charset="0"/>
                <a:cs typeface="Arial" panose="020B0604020202020204" pitchFamily="34" charset="0"/>
              </a:rPr>
              <a:t>and outlook, or that TELUS will maintain its multi-year dividend growth </a:t>
            </a:r>
            <a:r>
              <a:rPr lang="en-CA" sz="1700" dirty="0" smtClean="0">
                <a:solidFill>
                  <a:srgbClr val="54595F"/>
                </a:solidFill>
                <a:latin typeface="Arial" panose="020B0604020202020204" pitchFamily="34" charset="0"/>
                <a:cs typeface="Arial" panose="020B0604020202020204" pitchFamily="34" charset="0"/>
              </a:rPr>
              <a:t>program. Readers and listeners of this presentation are cautioned not to place undue reliance on forward-looking statements as a number of factors </a:t>
            </a:r>
            <a:r>
              <a:rPr lang="en-CA" sz="1700" dirty="0">
                <a:solidFill>
                  <a:srgbClr val="54595F"/>
                </a:solidFill>
                <a:latin typeface="Arial" panose="020B0604020202020204" pitchFamily="34" charset="0"/>
                <a:cs typeface="Arial" panose="020B0604020202020204" pitchFamily="34" charset="0"/>
              </a:rPr>
              <a:t>(such as regulatory developments and government </a:t>
            </a:r>
            <a:r>
              <a:rPr lang="en-CA" sz="1700" dirty="0" smtClean="0">
                <a:solidFill>
                  <a:srgbClr val="54595F"/>
                </a:solidFill>
                <a:latin typeface="Arial" panose="020B0604020202020204" pitchFamily="34" charset="0"/>
                <a:cs typeface="Arial" panose="020B0604020202020204" pitchFamily="34" charset="0"/>
              </a:rPr>
              <a:t>decisions, </a:t>
            </a:r>
            <a:r>
              <a:rPr lang="en-CA" sz="1700" dirty="0">
                <a:solidFill>
                  <a:srgbClr val="54595F"/>
                </a:solidFill>
                <a:latin typeface="Arial" panose="020B0604020202020204" pitchFamily="34" charset="0"/>
                <a:cs typeface="Arial" panose="020B0604020202020204" pitchFamily="34" charset="0"/>
              </a:rPr>
              <a:t>competition, technological </a:t>
            </a:r>
            <a:r>
              <a:rPr lang="en-CA" sz="1700" dirty="0" smtClean="0">
                <a:solidFill>
                  <a:srgbClr val="54595F"/>
                </a:solidFill>
                <a:latin typeface="Arial" panose="020B0604020202020204" pitchFamily="34" charset="0"/>
                <a:cs typeface="Arial" panose="020B0604020202020204" pitchFamily="34" charset="0"/>
              </a:rPr>
              <a:t>substitution, economic </a:t>
            </a:r>
            <a:r>
              <a:rPr lang="en-CA" sz="1700" dirty="0">
                <a:solidFill>
                  <a:srgbClr val="54595F"/>
                </a:solidFill>
                <a:latin typeface="Arial" panose="020B0604020202020204" pitchFamily="34" charset="0"/>
                <a:cs typeface="Arial" panose="020B0604020202020204" pitchFamily="34" charset="0"/>
              </a:rPr>
              <a:t>performance in Canada, our cost reduction initiatives, our earnings and free cash flow, our capital expenditures and decisions regarding our dividend) could cause actual future performance and events to differ materially from those expressed in the forward-looking statements. Accordingly, all forward-looking statements made today are subject to the cautionary note and qualified by the assumptions (including assumptions for the 2019 annual targets, and semi-annual dividend increases through 2019), qualifications and risk factors as set out in the annual 2018 Management’s discussion and analysis, especially Sections 9 and 10, and in other TELUS public disclosure documents and filings with securities commissions in Canada (on SEDAR at sedar.com) and in the United States (on EDGAR at sec.gov). Except as required by law, TELUS disclaims any intention or obligation to update or revise forward-looking statements, and reserves the right to change, at any time at its sole discretion, its current practice of updating annual targets and guidance. The forward-looking statements in this </a:t>
            </a:r>
            <a:r>
              <a:rPr lang="en-CA" sz="1700" dirty="0" smtClean="0">
                <a:solidFill>
                  <a:srgbClr val="54595F"/>
                </a:solidFill>
                <a:latin typeface="Arial" panose="020B0604020202020204" pitchFamily="34" charset="0"/>
                <a:cs typeface="Arial" panose="020B0604020202020204" pitchFamily="34" charset="0"/>
              </a:rPr>
              <a:t>presentation are </a:t>
            </a:r>
            <a:r>
              <a:rPr lang="en-CA" sz="1700" dirty="0">
                <a:solidFill>
                  <a:srgbClr val="54595F"/>
                </a:solidFill>
                <a:latin typeface="Arial" panose="020B0604020202020204" pitchFamily="34" charset="0"/>
                <a:cs typeface="Arial" panose="020B0604020202020204" pitchFamily="34" charset="0"/>
              </a:rPr>
              <a:t>presented for the purpose of assisting our investors and others in understanding certain key elements of our expected 2019 financial results as well as our objectives, strategic priorities and business outlook. Such information may not be appropriate for other purposes. </a:t>
            </a:r>
            <a:endParaRPr lang="en-US" sz="1700" dirty="0">
              <a:solidFill>
                <a:srgbClr val="54595F"/>
              </a:solidFill>
              <a:latin typeface="Arial" panose="020B0604020202020204" pitchFamily="34" charset="0"/>
              <a:cs typeface="Arial" panose="020B0604020202020204" pitchFamily="34" charset="0"/>
            </a:endParaRPr>
          </a:p>
          <a:p>
            <a:pPr algn="just"/>
            <a:endParaRPr lang="en-CA" sz="1700" dirty="0">
              <a:solidFill>
                <a:srgbClr val="4B286D"/>
              </a:solidFill>
              <a:latin typeface="Arial" panose="020B0604020202020204" pitchFamily="34" charset="0"/>
              <a:cs typeface="Arial" panose="020B0604020202020204" pitchFamily="34" charset="0"/>
            </a:endParaRPr>
          </a:p>
        </p:txBody>
      </p:sp>
      <p:sp>
        <p:nvSpPr>
          <p:cNvPr id="3" name="TextBox 2"/>
          <p:cNvSpPr txBox="1"/>
          <p:nvPr/>
        </p:nvSpPr>
        <p:spPr>
          <a:xfrm>
            <a:off x="431371" y="300271"/>
            <a:ext cx="11269432" cy="748988"/>
          </a:xfrm>
          <a:prstGeom prst="rect">
            <a:avLst/>
          </a:prstGeom>
          <a:noFill/>
        </p:spPr>
        <p:txBody>
          <a:bodyPr wrap="none" rtlCol="0">
            <a:spAutoFit/>
          </a:bodyPr>
          <a:lstStyle/>
          <a:p>
            <a:r>
              <a:rPr lang="en-US" sz="4200" dirty="0" smtClean="0">
                <a:solidFill>
                  <a:srgbClr val="4B286D"/>
                </a:solidFill>
                <a:latin typeface="Arial" panose="020B0604020202020204" pitchFamily="34" charset="0"/>
                <a:cs typeface="Arial" panose="020B0604020202020204" pitchFamily="34" charset="0"/>
              </a:rPr>
              <a:t>Caution </a:t>
            </a:r>
            <a:r>
              <a:rPr lang="en-US" sz="4200" dirty="0">
                <a:solidFill>
                  <a:srgbClr val="4B286D"/>
                </a:solidFill>
                <a:latin typeface="Arial" panose="020B0604020202020204" pitchFamily="34" charset="0"/>
                <a:cs typeface="Arial" panose="020B0604020202020204" pitchFamily="34" charset="0"/>
              </a:rPr>
              <a:t>regarding </a:t>
            </a:r>
            <a:r>
              <a:rPr lang="en-US" sz="4200" dirty="0" smtClean="0">
                <a:solidFill>
                  <a:srgbClr val="4B286D"/>
                </a:solidFill>
                <a:latin typeface="Arial" panose="020B0604020202020204" pitchFamily="34" charset="0"/>
                <a:cs typeface="Arial" panose="020B0604020202020204" pitchFamily="34" charset="0"/>
              </a:rPr>
              <a:t>forward-looking statements</a:t>
            </a:r>
            <a:endParaRPr lang="en-CA" sz="4200" dirty="0">
              <a:solidFill>
                <a:srgbClr val="4B286D"/>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11183620" y="6356350"/>
            <a:ext cx="701040" cy="501650"/>
          </a:xfrm>
        </p:spPr>
        <p:txBody>
          <a:bodyPr/>
          <a:lstStyle/>
          <a:p>
            <a:r>
              <a:rPr lang="en-US" sz="1400" dirty="0">
                <a:solidFill>
                  <a:schemeClr val="tx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650844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14707" y="288108"/>
            <a:ext cx="9682459" cy="707886"/>
          </a:xfrm>
          <a:prstGeom prst="rect">
            <a:avLst/>
          </a:prstGeom>
          <a:noFill/>
        </p:spPr>
        <p:txBody>
          <a:bodyPr wrap="none" rtlCol="0">
            <a:spAutoFit/>
          </a:bodyPr>
          <a:lstStyle>
            <a:defPPr>
              <a:defRPr lang="en-US"/>
            </a:defPPr>
            <a:lvl1pPr>
              <a:defRPr sz="4800">
                <a:solidFill>
                  <a:srgbClr val="4B286D"/>
                </a:solidFill>
                <a:latin typeface="Arial" panose="020B0604020202020204" pitchFamily="34" charset="0"/>
                <a:cs typeface="Arial" panose="020B0604020202020204" pitchFamily="34" charset="0"/>
              </a:defRPr>
            </a:lvl1pPr>
          </a:lstStyle>
          <a:p>
            <a:r>
              <a:rPr lang="en-CA" sz="4000" dirty="0" smtClean="0"/>
              <a:t>Appendix - free </a:t>
            </a:r>
            <a:r>
              <a:rPr lang="en-CA" sz="4000" dirty="0"/>
              <a:t>cash flow </a:t>
            </a:r>
            <a:r>
              <a:rPr lang="en-CA" sz="4000" dirty="0" smtClean="0"/>
              <a:t>walk down ($M)</a:t>
            </a:r>
            <a:endParaRPr lang="en-CA" sz="4000" dirty="0"/>
          </a:p>
        </p:txBody>
      </p:sp>
      <p:sp>
        <p:nvSpPr>
          <p:cNvPr id="6" name="Slide Number Placeholder 5"/>
          <p:cNvSpPr>
            <a:spLocks noGrp="1"/>
          </p:cNvSpPr>
          <p:nvPr>
            <p:ph type="sldNum" sz="quarter" idx="12"/>
          </p:nvPr>
        </p:nvSpPr>
        <p:spPr>
          <a:xfrm>
            <a:off x="11183620" y="6356350"/>
            <a:ext cx="701040" cy="501650"/>
          </a:xfrm>
        </p:spPr>
        <p:txBody>
          <a:bodyPr/>
          <a:lstStyle/>
          <a:p>
            <a:r>
              <a:rPr lang="en-US" sz="1400" dirty="0" smtClean="0">
                <a:solidFill>
                  <a:schemeClr val="tx1"/>
                </a:solidFill>
                <a:latin typeface="Arial" panose="020B0604020202020204" pitchFamily="34" charset="0"/>
                <a:cs typeface="Arial" panose="020B0604020202020204" pitchFamily="34" charset="0"/>
              </a:rPr>
              <a:t>20</a:t>
            </a:r>
            <a:endParaRPr lang="en-US" sz="1400" dirty="0">
              <a:solidFill>
                <a:schemeClr val="tx1"/>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81750043"/>
              </p:ext>
            </p:extLst>
          </p:nvPr>
        </p:nvGraphicFramePr>
        <p:xfrm>
          <a:off x="839788" y="1319133"/>
          <a:ext cx="10944542" cy="4054068"/>
        </p:xfrm>
        <a:graphic>
          <a:graphicData uri="http://schemas.openxmlformats.org/drawingml/2006/table">
            <a:tbl>
              <a:tblPr/>
              <a:tblGrid>
                <a:gridCol w="5469572"/>
                <a:gridCol w="2779128"/>
                <a:gridCol w="2695842"/>
              </a:tblGrid>
              <a:tr h="491041">
                <a:tc>
                  <a:txBody>
                    <a:bodyPr/>
                    <a:lstStyle/>
                    <a:p>
                      <a:pPr algn="l" fontAlgn="b"/>
                      <a:r>
                        <a:rPr lang="en-US" sz="1400" b="1" i="0" u="none" strike="noStrike" dirty="0">
                          <a:solidFill>
                            <a:srgbClr val="54595F"/>
                          </a:solidFill>
                          <a:effectLst/>
                          <a:latin typeface="Arial"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en-US" sz="1800" b="1" i="0" u="none" strike="noStrike" dirty="0" smtClean="0">
                          <a:solidFill>
                            <a:srgbClr val="54595F"/>
                          </a:solidFill>
                          <a:effectLst/>
                          <a:latin typeface="Arial" panose="020B0604020202020204" pitchFamily="34" charset="0"/>
                        </a:rPr>
                        <a:t>2018</a:t>
                      </a:r>
                      <a:r>
                        <a:rPr lang="en-US" sz="1800" b="1" i="0" u="none" strike="noStrike" baseline="0" dirty="0" smtClean="0">
                          <a:solidFill>
                            <a:srgbClr val="54595F"/>
                          </a:solidFill>
                          <a:effectLst/>
                          <a:latin typeface="Arial" panose="020B0604020202020204" pitchFamily="34" charset="0"/>
                        </a:rPr>
                        <a:t> actuals</a:t>
                      </a:r>
                      <a:endParaRPr lang="en-US" sz="1800" b="1" i="0" u="none" strike="noStrike" dirty="0" smtClean="0">
                        <a:solidFill>
                          <a:srgbClr val="54595F"/>
                        </a:solidFill>
                        <a:effectLst/>
                        <a:latin typeface="Arial" panose="020B0604020202020204" pitchFamily="34" charset="0"/>
                      </a:endParaRPr>
                    </a:p>
                    <a:p>
                      <a:pPr algn="ctr" fontAlgn="b"/>
                      <a:r>
                        <a:rPr lang="en-US" sz="1200" b="1" i="0" u="none" strike="noStrike" dirty="0" smtClean="0">
                          <a:solidFill>
                            <a:srgbClr val="54595F"/>
                          </a:solidFill>
                          <a:effectLst/>
                          <a:latin typeface="Arial" panose="020B0604020202020204" pitchFamily="34" charset="0"/>
                        </a:rPr>
                        <a:t>(as reported, pre-IFRS </a:t>
                      </a:r>
                      <a:r>
                        <a:rPr lang="en-US" sz="1200" b="1" i="0" u="none" strike="noStrike" dirty="0">
                          <a:solidFill>
                            <a:srgbClr val="54595F"/>
                          </a:solidFill>
                          <a:effectLst/>
                          <a:latin typeface="Arial" panose="020B0604020202020204" pitchFamily="34" charset="0"/>
                        </a:rPr>
                        <a:t>16)</a:t>
                      </a:r>
                    </a:p>
                  </a:txBody>
                  <a:tcPr marL="9525" marR="9525" marT="9525" marB="0" anchor="b">
                    <a:lnL>
                      <a:noFill/>
                    </a:lnL>
                    <a:lnR>
                      <a:noFill/>
                    </a:lnR>
                    <a:lnT>
                      <a:noFill/>
                    </a:lnT>
                    <a:lnB>
                      <a:noFill/>
                    </a:lnB>
                    <a:solidFill>
                      <a:srgbClr val="FFFFFF"/>
                    </a:solidFill>
                  </a:tcPr>
                </a:tc>
                <a:tc>
                  <a:txBody>
                    <a:bodyPr/>
                    <a:lstStyle/>
                    <a:p>
                      <a:pPr algn="ctr" fontAlgn="b"/>
                      <a:r>
                        <a:rPr lang="en-US" sz="1800" b="1" i="0" u="none" strike="noStrike" dirty="0" smtClean="0">
                          <a:solidFill>
                            <a:srgbClr val="54595F"/>
                          </a:solidFill>
                          <a:effectLst/>
                          <a:latin typeface="Arial" panose="020B0604020202020204" pitchFamily="34" charset="0"/>
                        </a:rPr>
                        <a:t>2019E</a:t>
                      </a:r>
                      <a:r>
                        <a:rPr lang="en-US" sz="1800" b="1" i="0" u="none" strike="noStrike" baseline="30000" dirty="0" smtClean="0">
                          <a:solidFill>
                            <a:srgbClr val="54595F"/>
                          </a:solidFill>
                          <a:effectLst/>
                          <a:latin typeface="Arial" panose="020B0604020202020204" pitchFamily="34" charset="0"/>
                        </a:rPr>
                        <a:t>1</a:t>
                      </a:r>
                    </a:p>
                    <a:p>
                      <a:pPr algn="ctr" fontAlgn="b"/>
                      <a:r>
                        <a:rPr lang="en-US" sz="1200" b="1" i="0" u="none" strike="noStrike" dirty="0" smtClean="0">
                          <a:solidFill>
                            <a:srgbClr val="54595F"/>
                          </a:solidFill>
                          <a:effectLst/>
                          <a:latin typeface="Arial" panose="020B0604020202020204" pitchFamily="34" charset="0"/>
                        </a:rPr>
                        <a:t>(as reported,</a:t>
                      </a:r>
                      <a:r>
                        <a:rPr lang="en-US" sz="1200" b="1" i="0" u="none" strike="noStrike" baseline="0" dirty="0" smtClean="0">
                          <a:solidFill>
                            <a:srgbClr val="54595F"/>
                          </a:solidFill>
                          <a:effectLst/>
                          <a:latin typeface="Arial" panose="020B0604020202020204" pitchFamily="34" charset="0"/>
                        </a:rPr>
                        <a:t> p</a:t>
                      </a:r>
                      <a:r>
                        <a:rPr lang="en-US" sz="1200" b="1" i="0" u="none" strike="noStrike" dirty="0" smtClean="0">
                          <a:solidFill>
                            <a:srgbClr val="54595F"/>
                          </a:solidFill>
                          <a:effectLst/>
                          <a:latin typeface="Arial" panose="020B0604020202020204" pitchFamily="34" charset="0"/>
                        </a:rPr>
                        <a:t>ost </a:t>
                      </a:r>
                      <a:r>
                        <a:rPr lang="en-US" sz="1200" b="1" i="0" u="none" strike="noStrike" dirty="0">
                          <a:solidFill>
                            <a:srgbClr val="54595F"/>
                          </a:solidFill>
                          <a:effectLst/>
                          <a:latin typeface="Arial" panose="020B0604020202020204" pitchFamily="34" charset="0"/>
                        </a:rPr>
                        <a:t>IFRS 16)</a:t>
                      </a:r>
                    </a:p>
                  </a:txBody>
                  <a:tcPr marL="9525" marR="9525" marT="9525" marB="0" anchor="b">
                    <a:lnL>
                      <a:noFill/>
                    </a:lnL>
                    <a:lnR>
                      <a:noFill/>
                    </a:lnR>
                    <a:lnT>
                      <a:noFill/>
                    </a:lnT>
                    <a:lnB>
                      <a:noFill/>
                    </a:lnB>
                    <a:solidFill>
                      <a:srgbClr val="FFFFFF"/>
                    </a:solidFill>
                  </a:tcPr>
                </a:tc>
              </a:tr>
              <a:tr h="378844">
                <a:tc>
                  <a:txBody>
                    <a:bodyPr/>
                    <a:lstStyle/>
                    <a:p>
                      <a:pPr algn="l" fontAlgn="b"/>
                      <a:r>
                        <a:rPr lang="en-US" sz="1800" b="0" i="0" u="none" strike="noStrike" dirty="0">
                          <a:solidFill>
                            <a:srgbClr val="54595F"/>
                          </a:solidFill>
                          <a:effectLst/>
                          <a:latin typeface="Arial" panose="020B0604020202020204" pitchFamily="34" charset="0"/>
                        </a:rPr>
                        <a:t>EBITDA</a:t>
                      </a:r>
                    </a:p>
                  </a:txBody>
                  <a:tcPr marL="9525" marR="9525" marT="9525" marB="0" anchor="b">
                    <a:lnL>
                      <a:noFill/>
                    </a:lnL>
                    <a:lnR>
                      <a:noFill/>
                    </a:lnR>
                    <a:lnT>
                      <a:noFill/>
                    </a:lnT>
                    <a:lnB>
                      <a:noFill/>
                    </a:lnB>
                    <a:solidFill>
                      <a:srgbClr val="FFFFFF"/>
                    </a:solidFill>
                  </a:tcPr>
                </a:tc>
                <a:tc>
                  <a:txBody>
                    <a:bodyPr/>
                    <a:lstStyle/>
                    <a:p>
                      <a:pPr algn="ctr" fontAlgn="b"/>
                      <a:r>
                        <a:rPr lang="en-US" sz="1800" b="0" i="0" u="none" strike="noStrike" dirty="0">
                          <a:solidFill>
                            <a:srgbClr val="54595F"/>
                          </a:solidFill>
                          <a:effectLst/>
                          <a:latin typeface="Arial" panose="020B0604020202020204" pitchFamily="34" charset="0"/>
                        </a:rPr>
                        <a:t>5,104</a:t>
                      </a:r>
                    </a:p>
                  </a:txBody>
                  <a:tcPr marL="9525" marR="9525" marT="9525" marB="0" anchor="b">
                    <a:lnL>
                      <a:noFill/>
                    </a:lnL>
                    <a:lnR>
                      <a:noFill/>
                    </a:lnR>
                    <a:lnT>
                      <a:noFill/>
                    </a:lnT>
                    <a:lnB>
                      <a:noFill/>
                    </a:lnB>
                    <a:solidFill>
                      <a:srgbClr val="FFFFFF"/>
                    </a:solidFill>
                  </a:tcPr>
                </a:tc>
                <a:tc>
                  <a:txBody>
                    <a:bodyPr/>
                    <a:lstStyle/>
                    <a:p>
                      <a:pPr algn="ctr" fontAlgn="b"/>
                      <a:r>
                        <a:rPr lang="en-US" sz="1800" b="0" i="0" u="none" strike="noStrike" dirty="0" smtClean="0">
                          <a:solidFill>
                            <a:srgbClr val="54595F"/>
                          </a:solidFill>
                          <a:effectLst/>
                          <a:latin typeface="Arial" panose="020B0604020202020204" pitchFamily="34" charset="0"/>
                        </a:rPr>
                        <a:t>5,570 to 5,675</a:t>
                      </a:r>
                      <a:endParaRPr lang="en-US" sz="1800" b="0" i="0" u="none" strike="noStrike" dirty="0">
                        <a:solidFill>
                          <a:srgbClr val="54595F"/>
                        </a:solidFill>
                        <a:effectLst/>
                        <a:latin typeface="Arial" panose="020B0604020202020204" pitchFamily="34" charset="0"/>
                      </a:endParaRPr>
                    </a:p>
                  </a:txBody>
                  <a:tcPr marL="9525" marR="9525" marT="9525" marB="0" anchor="b">
                    <a:lnL>
                      <a:noFill/>
                    </a:lnL>
                    <a:lnR>
                      <a:noFill/>
                    </a:lnR>
                    <a:lnT>
                      <a:noFill/>
                    </a:lnT>
                    <a:lnB>
                      <a:noFill/>
                    </a:lnB>
                    <a:solidFill>
                      <a:srgbClr val="FFFFFF"/>
                    </a:solidFill>
                  </a:tcPr>
                </a:tc>
              </a:tr>
              <a:tr h="378844">
                <a:tc>
                  <a:txBody>
                    <a:bodyPr/>
                    <a:lstStyle/>
                    <a:p>
                      <a:pPr algn="l" fontAlgn="b"/>
                      <a:r>
                        <a:rPr lang="en-US" sz="1800" b="0" i="0" u="none" strike="noStrike" dirty="0">
                          <a:solidFill>
                            <a:srgbClr val="54595F"/>
                          </a:solidFill>
                          <a:effectLst/>
                          <a:latin typeface="Arial" panose="020B0604020202020204" pitchFamily="34" charset="0"/>
                        </a:rPr>
                        <a:t>CAPEX</a:t>
                      </a:r>
                    </a:p>
                  </a:txBody>
                  <a:tcPr marL="9525" marR="9525" marT="9525" marB="0" anchor="b">
                    <a:lnL>
                      <a:noFill/>
                    </a:lnL>
                    <a:lnR>
                      <a:noFill/>
                    </a:lnR>
                    <a:lnT>
                      <a:noFill/>
                    </a:lnT>
                    <a:lnB>
                      <a:noFill/>
                    </a:lnB>
                    <a:solidFill>
                      <a:srgbClr val="FFFFFF"/>
                    </a:solidFill>
                  </a:tcPr>
                </a:tc>
                <a:tc>
                  <a:txBody>
                    <a:bodyPr/>
                    <a:lstStyle/>
                    <a:p>
                      <a:pPr algn="ctr" fontAlgn="b"/>
                      <a:r>
                        <a:rPr lang="en-US" sz="1800" b="0" i="0" u="none" strike="noStrike" dirty="0">
                          <a:solidFill>
                            <a:srgbClr val="54595F"/>
                          </a:solidFill>
                          <a:effectLst/>
                          <a:latin typeface="Arial" panose="020B0604020202020204" pitchFamily="34" charset="0"/>
                        </a:rPr>
                        <a:t>(2,914)</a:t>
                      </a: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800" b="0" i="0" u="none" strike="noStrike" dirty="0" smtClean="0">
                          <a:solidFill>
                            <a:srgbClr val="54595F"/>
                          </a:solidFill>
                          <a:effectLst/>
                          <a:latin typeface="Arial" panose="020B0604020202020204" pitchFamily="34" charset="0"/>
                        </a:rPr>
                        <a:t>~(</a:t>
                      </a:r>
                      <a:r>
                        <a:rPr lang="en-US" sz="1800" b="0" i="0" u="none" strike="noStrike" dirty="0">
                          <a:solidFill>
                            <a:srgbClr val="54595F"/>
                          </a:solidFill>
                          <a:effectLst/>
                          <a:latin typeface="Arial" panose="020B0604020202020204" pitchFamily="34" charset="0"/>
                        </a:rPr>
                        <a:t>2,850</a:t>
                      </a:r>
                      <a:r>
                        <a:rPr lang="en-US" sz="1800" b="0" i="0" u="none" strike="noStrike" dirty="0" smtClean="0">
                          <a:solidFill>
                            <a:srgbClr val="54595F"/>
                          </a:solidFill>
                          <a:effectLst/>
                          <a:latin typeface="Arial" panose="020B0604020202020204" pitchFamily="34" charset="0"/>
                        </a:rPr>
                        <a:t>)</a:t>
                      </a:r>
                      <a:endParaRPr lang="en-US" sz="1800" b="0" i="0" u="none" strike="noStrike" dirty="0">
                        <a:solidFill>
                          <a:srgbClr val="54595F"/>
                        </a:solidFill>
                        <a:effectLst/>
                        <a:latin typeface="Arial" panose="020B0604020202020204" pitchFamily="34" charset="0"/>
                      </a:endParaRP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8844">
                <a:tc>
                  <a:txBody>
                    <a:bodyPr/>
                    <a:lstStyle/>
                    <a:p>
                      <a:pPr algn="l" fontAlgn="b"/>
                      <a:r>
                        <a:rPr lang="en-US" sz="1800" b="1" i="0" u="none" strike="noStrike" dirty="0">
                          <a:solidFill>
                            <a:srgbClr val="54595F"/>
                          </a:solidFill>
                          <a:effectLst/>
                          <a:latin typeface="Arial" panose="020B0604020202020204" pitchFamily="34" charset="0"/>
                        </a:rPr>
                        <a:t>Simple Cash Flow</a:t>
                      </a:r>
                    </a:p>
                  </a:txBody>
                  <a:tcPr marL="9525" marR="9525" marT="9525" marB="0" anchor="b">
                    <a:lnL>
                      <a:noFill/>
                    </a:lnL>
                    <a:lnR>
                      <a:noFill/>
                    </a:lnR>
                    <a:lnT>
                      <a:noFill/>
                    </a:lnT>
                    <a:lnB>
                      <a:noFill/>
                    </a:lnB>
                    <a:solidFill>
                      <a:srgbClr val="FFFFFF"/>
                    </a:solidFill>
                  </a:tcPr>
                </a:tc>
                <a:tc>
                  <a:txBody>
                    <a:bodyPr/>
                    <a:lstStyle/>
                    <a:p>
                      <a:pPr algn="ctr" fontAlgn="b"/>
                      <a:r>
                        <a:rPr lang="en-US" sz="1800" b="1" i="0" u="none" strike="noStrike" dirty="0">
                          <a:solidFill>
                            <a:srgbClr val="54595F"/>
                          </a:solidFill>
                          <a:effectLst/>
                          <a:latin typeface="Arial" panose="020B0604020202020204" pitchFamily="34" charset="0"/>
                        </a:rPr>
                        <a:t>2,190</a:t>
                      </a:r>
                    </a:p>
                  </a:txBody>
                  <a:tcPr marL="9525" marR="9525" marT="9525" marB="0" anchor="b">
                    <a:lnL>
                      <a:noFill/>
                    </a:lnL>
                    <a:lnR>
                      <a:noFill/>
                    </a:lnR>
                    <a:lnT w="6350" cap="flat" cmpd="sng" algn="ctr">
                      <a:noFill/>
                      <a:prstDash val="solid"/>
                      <a:round/>
                      <a:headEnd type="none" w="med" len="med"/>
                      <a:tailEnd type="none" w="med" len="med"/>
                    </a:lnT>
                    <a:lnB>
                      <a:noFill/>
                    </a:lnB>
                    <a:solidFill>
                      <a:srgbClr val="FFFFFF"/>
                    </a:solidFill>
                  </a:tcPr>
                </a:tc>
                <a:tc>
                  <a:txBody>
                    <a:bodyPr/>
                    <a:lstStyle/>
                    <a:p>
                      <a:pPr algn="ctr" fontAlgn="b"/>
                      <a:r>
                        <a:rPr lang="en-US" sz="1800" b="1" i="0" u="none" strike="noStrike" dirty="0" smtClean="0">
                          <a:solidFill>
                            <a:srgbClr val="54595F"/>
                          </a:solidFill>
                          <a:effectLst/>
                          <a:latin typeface="Arial" panose="020B0604020202020204" pitchFamily="34" charset="0"/>
                        </a:rPr>
                        <a:t>2,720 to</a:t>
                      </a:r>
                      <a:r>
                        <a:rPr lang="en-US" sz="1800" b="1" i="0" u="none" strike="noStrike" baseline="0" dirty="0" smtClean="0">
                          <a:solidFill>
                            <a:srgbClr val="54595F"/>
                          </a:solidFill>
                          <a:effectLst/>
                          <a:latin typeface="Arial" panose="020B0604020202020204" pitchFamily="34" charset="0"/>
                        </a:rPr>
                        <a:t> </a:t>
                      </a:r>
                      <a:r>
                        <a:rPr lang="en-US" sz="1800" b="1" i="0" u="none" strike="noStrike" dirty="0" smtClean="0">
                          <a:solidFill>
                            <a:srgbClr val="54595F"/>
                          </a:solidFill>
                          <a:effectLst/>
                          <a:latin typeface="Arial" panose="020B0604020202020204" pitchFamily="34" charset="0"/>
                        </a:rPr>
                        <a:t>2,825</a:t>
                      </a:r>
                      <a:endParaRPr lang="en-US" sz="1800" b="1" i="0" u="none" strike="noStrike" dirty="0">
                        <a:solidFill>
                          <a:srgbClr val="54595F"/>
                        </a:solidFill>
                        <a:effectLst/>
                        <a:latin typeface="Arial" panose="020B0604020202020204" pitchFamily="34" charset="0"/>
                      </a:endParaRPr>
                    </a:p>
                  </a:txBody>
                  <a:tcPr marL="9525" marR="9525" marT="9525" marB="0" anchor="b">
                    <a:lnL>
                      <a:noFill/>
                    </a:lnL>
                    <a:lnR>
                      <a:noFill/>
                    </a:lnR>
                    <a:lnT w="6350" cap="flat" cmpd="sng" algn="ctr">
                      <a:noFill/>
                      <a:prstDash val="solid"/>
                      <a:round/>
                      <a:headEnd type="none" w="med" len="med"/>
                      <a:tailEnd type="none" w="med" len="med"/>
                    </a:lnT>
                    <a:lnB>
                      <a:noFill/>
                    </a:lnB>
                    <a:solidFill>
                      <a:srgbClr val="FFFFFF"/>
                    </a:solidFill>
                  </a:tcPr>
                </a:tc>
              </a:tr>
              <a:tr h="378844">
                <a:tc>
                  <a:txBody>
                    <a:bodyPr/>
                    <a:lstStyle/>
                    <a:p>
                      <a:pPr algn="l" fontAlgn="b"/>
                      <a:r>
                        <a:rPr lang="en-US" sz="1800" b="0" i="0" u="none" strike="noStrike">
                          <a:solidFill>
                            <a:srgbClr val="54595F"/>
                          </a:solidFill>
                          <a:effectLst/>
                          <a:latin typeface="Arial" panose="020B0604020202020204" pitchFamily="34" charset="0"/>
                        </a:rPr>
                        <a:t>Net cash interest payment</a:t>
                      </a:r>
                    </a:p>
                  </a:txBody>
                  <a:tcPr marL="9525" marR="9525" marT="9525" marB="0" anchor="b">
                    <a:lnL>
                      <a:noFill/>
                    </a:lnL>
                    <a:lnR>
                      <a:noFill/>
                    </a:lnR>
                    <a:lnT>
                      <a:noFill/>
                    </a:lnT>
                    <a:lnB>
                      <a:noFill/>
                    </a:lnB>
                    <a:solidFill>
                      <a:srgbClr val="FFFFFF"/>
                    </a:solidFill>
                  </a:tcPr>
                </a:tc>
                <a:tc>
                  <a:txBody>
                    <a:bodyPr/>
                    <a:lstStyle/>
                    <a:p>
                      <a:pPr algn="ctr" fontAlgn="b"/>
                      <a:r>
                        <a:rPr lang="en-US" sz="1800" b="0" i="0" u="none" strike="noStrike" dirty="0">
                          <a:solidFill>
                            <a:srgbClr val="54595F"/>
                          </a:solidFill>
                          <a:effectLst/>
                          <a:latin typeface="Arial" panose="020B0604020202020204" pitchFamily="34" charset="0"/>
                        </a:rPr>
                        <a:t>(599)</a:t>
                      </a:r>
                    </a:p>
                  </a:txBody>
                  <a:tcPr marL="9525" marR="9525" marT="9525" marB="0" anchor="b">
                    <a:lnL>
                      <a:noFill/>
                    </a:lnL>
                    <a:lnR>
                      <a:noFill/>
                    </a:lnR>
                    <a:lnT>
                      <a:noFill/>
                    </a:lnT>
                    <a:lnB>
                      <a:noFill/>
                    </a:lnB>
                    <a:solidFill>
                      <a:srgbClr val="FFFFFF"/>
                    </a:solidFill>
                  </a:tcPr>
                </a:tc>
                <a:tc>
                  <a:txBody>
                    <a:bodyPr/>
                    <a:lstStyle/>
                    <a:p>
                      <a:pPr algn="ctr" fontAlgn="b"/>
                      <a:r>
                        <a:rPr lang="en-US" sz="1800" b="0" i="0" u="none" strike="noStrike" dirty="0" smtClean="0">
                          <a:solidFill>
                            <a:srgbClr val="54595F"/>
                          </a:solidFill>
                          <a:effectLst/>
                          <a:latin typeface="Arial" panose="020B0604020202020204" pitchFamily="34" charset="0"/>
                        </a:rPr>
                        <a:t>~(600)</a:t>
                      </a:r>
                      <a:endParaRPr lang="en-US" sz="1800" b="0" i="0" u="none" strike="noStrike" dirty="0">
                        <a:solidFill>
                          <a:srgbClr val="54595F"/>
                        </a:solidFill>
                        <a:effectLst/>
                        <a:latin typeface="Arial" panose="020B0604020202020204" pitchFamily="34" charset="0"/>
                      </a:endParaRPr>
                    </a:p>
                  </a:txBody>
                  <a:tcPr marL="9525" marR="9525" marT="9525" marB="0" anchor="b">
                    <a:lnL>
                      <a:noFill/>
                    </a:lnL>
                    <a:lnR>
                      <a:noFill/>
                    </a:lnR>
                    <a:lnT>
                      <a:noFill/>
                    </a:lnT>
                    <a:lnB>
                      <a:noFill/>
                    </a:lnB>
                    <a:solidFill>
                      <a:srgbClr val="FFFFFF"/>
                    </a:solidFill>
                  </a:tcPr>
                </a:tc>
              </a:tr>
              <a:tr h="378844">
                <a:tc>
                  <a:txBody>
                    <a:bodyPr/>
                    <a:lstStyle/>
                    <a:p>
                      <a:pPr algn="l" fontAlgn="b"/>
                      <a:r>
                        <a:rPr lang="en-CA" sz="1800" b="0" i="0" u="none" strike="noStrike" dirty="0">
                          <a:solidFill>
                            <a:srgbClr val="54595F"/>
                          </a:solidFill>
                          <a:effectLst/>
                          <a:latin typeface="Arial" panose="020B0604020202020204" pitchFamily="34" charset="0"/>
                        </a:rPr>
                        <a:t>IFRS 16 leases - interest and principal paid</a:t>
                      </a:r>
                    </a:p>
                  </a:txBody>
                  <a:tcPr marL="9525" marR="9525" marT="9525" marB="0" anchor="b">
                    <a:lnL>
                      <a:noFill/>
                    </a:lnL>
                    <a:lnR>
                      <a:noFill/>
                    </a:lnR>
                    <a:lnT>
                      <a:noFill/>
                    </a:lnT>
                    <a:lnB>
                      <a:noFill/>
                    </a:lnB>
                    <a:solidFill>
                      <a:srgbClr val="FFFFFF"/>
                    </a:solidFill>
                  </a:tcPr>
                </a:tc>
                <a:tc>
                  <a:txBody>
                    <a:bodyPr/>
                    <a:lstStyle/>
                    <a:p>
                      <a:pPr algn="ctr" fontAlgn="b"/>
                      <a:r>
                        <a:rPr lang="en-US" sz="1800" b="0" i="0" u="none" strike="noStrike" dirty="0">
                          <a:solidFill>
                            <a:srgbClr val="54595F"/>
                          </a:solidFill>
                          <a:effectLst/>
                          <a:latin typeface="Arial" panose="020B0604020202020204" pitchFamily="34" charset="0"/>
                        </a:rPr>
                        <a:t> </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800" b="0" i="0" u="none" strike="noStrike" dirty="0" smtClean="0">
                          <a:solidFill>
                            <a:srgbClr val="54595F"/>
                          </a:solidFill>
                          <a:effectLst/>
                          <a:latin typeface="Arial" panose="020B0604020202020204" pitchFamily="34" charset="0"/>
                        </a:rPr>
                        <a:t>~(230)</a:t>
                      </a:r>
                      <a:endParaRPr lang="en-US" sz="1800" b="0" i="0" u="none" strike="noStrike" dirty="0">
                        <a:solidFill>
                          <a:srgbClr val="54595F"/>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FFFF"/>
                    </a:solidFill>
                  </a:tcPr>
                </a:tc>
              </a:tr>
              <a:tr h="378844">
                <a:tc>
                  <a:txBody>
                    <a:bodyPr/>
                    <a:lstStyle/>
                    <a:p>
                      <a:pPr algn="l" fontAlgn="b"/>
                      <a:r>
                        <a:rPr lang="en-US" sz="1800" b="0" i="0" u="none" strike="noStrike" dirty="0" smtClean="0">
                          <a:solidFill>
                            <a:srgbClr val="54595F"/>
                          </a:solidFill>
                          <a:effectLst/>
                          <a:latin typeface="Arial" panose="020B0604020202020204" pitchFamily="34" charset="0"/>
                        </a:rPr>
                        <a:t>Other</a:t>
                      </a:r>
                      <a:r>
                        <a:rPr lang="en-US" sz="1800" b="0" i="0" u="none" strike="noStrike" baseline="30000" dirty="0" smtClean="0">
                          <a:solidFill>
                            <a:srgbClr val="54595F"/>
                          </a:solidFill>
                          <a:effectLst/>
                          <a:latin typeface="Arial" panose="020B0604020202020204" pitchFamily="34" charset="0"/>
                        </a:rPr>
                        <a:t>2</a:t>
                      </a:r>
                      <a:endParaRPr lang="en-US" sz="1800" b="0" i="0" u="none" strike="noStrike" dirty="0">
                        <a:solidFill>
                          <a:srgbClr val="54595F"/>
                        </a:solidFill>
                        <a:effectLst/>
                        <a:latin typeface="Arial" panose="020B0604020202020204" pitchFamily="34" charset="0"/>
                      </a:endParaRPr>
                    </a:p>
                  </a:txBody>
                  <a:tcPr marL="9525" marR="9525" marT="9525" marB="0" anchor="b">
                    <a:lnL>
                      <a:noFill/>
                    </a:lnL>
                    <a:lnR>
                      <a:noFill/>
                    </a:lnR>
                    <a:lnT>
                      <a:noFill/>
                    </a:lnT>
                    <a:lnB>
                      <a:noFill/>
                    </a:lnB>
                    <a:solidFill>
                      <a:srgbClr val="FFFFFF"/>
                    </a:solidFill>
                  </a:tcPr>
                </a:tc>
                <a:tc>
                  <a:txBody>
                    <a:bodyPr/>
                    <a:lstStyle/>
                    <a:p>
                      <a:pPr algn="ctr" fontAlgn="b"/>
                      <a:r>
                        <a:rPr lang="en-US" sz="1800" b="0" i="0" u="none" strike="noStrike" dirty="0">
                          <a:solidFill>
                            <a:srgbClr val="54595F"/>
                          </a:solidFill>
                          <a:effectLst/>
                          <a:latin typeface="Arial" panose="020B0604020202020204" pitchFamily="34" charset="0"/>
                        </a:rPr>
                        <a:t>(</a:t>
                      </a:r>
                      <a:r>
                        <a:rPr lang="en-US" sz="1800" b="0" i="0" u="none" strike="noStrike" dirty="0" smtClean="0">
                          <a:solidFill>
                            <a:srgbClr val="54595F"/>
                          </a:solidFill>
                          <a:effectLst/>
                          <a:latin typeface="Arial" panose="020B0604020202020204" pitchFamily="34" charset="0"/>
                        </a:rPr>
                        <a:t>197)</a:t>
                      </a:r>
                      <a:endParaRPr lang="en-US" sz="1800" b="0" i="0" u="none" strike="noStrike" dirty="0">
                        <a:solidFill>
                          <a:srgbClr val="54595F"/>
                        </a:solidFill>
                        <a:effectLst/>
                        <a:latin typeface="Arial" panose="020B0604020202020204" pitchFamily="34" charset="0"/>
                      </a:endParaRP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CA" sz="1800" b="0" i="0" u="none" strike="noStrike" dirty="0" smtClean="0">
                          <a:solidFill>
                            <a:srgbClr val="54595F"/>
                          </a:solidFill>
                          <a:effectLst/>
                          <a:latin typeface="Arial" panose="020B0604020202020204" pitchFamily="34" charset="0"/>
                        </a:rPr>
                        <a:t>(150)</a:t>
                      </a:r>
                      <a:r>
                        <a:rPr lang="en-CA" sz="1800" b="0" i="0" u="none" strike="noStrike" baseline="0" dirty="0" smtClean="0">
                          <a:solidFill>
                            <a:srgbClr val="54595F"/>
                          </a:solidFill>
                          <a:effectLst/>
                          <a:latin typeface="Arial" panose="020B0604020202020204" pitchFamily="34" charset="0"/>
                        </a:rPr>
                        <a:t> to (250)</a:t>
                      </a:r>
                      <a:endParaRPr lang="en-US" sz="1800" b="0" i="0" u="none" strike="noStrike" dirty="0">
                        <a:solidFill>
                          <a:srgbClr val="54595F"/>
                        </a:solidFill>
                        <a:effectLst/>
                        <a:latin typeface="Arial" panose="020B0604020202020204" pitchFamily="34" charset="0"/>
                      </a:endParaRP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32275">
                <a:tc>
                  <a:txBody>
                    <a:bodyPr/>
                    <a:lstStyle/>
                    <a:p>
                      <a:pPr algn="l" fontAlgn="b"/>
                      <a:r>
                        <a:rPr lang="en-CA" sz="1800" b="1" i="0" u="none" strike="noStrike" dirty="0">
                          <a:solidFill>
                            <a:srgbClr val="54595F"/>
                          </a:solidFill>
                          <a:effectLst/>
                          <a:latin typeface="Arial" panose="020B0604020202020204" pitchFamily="34" charset="0"/>
                        </a:rPr>
                        <a:t>Free Cash Flow </a:t>
                      </a:r>
                      <a:r>
                        <a:rPr lang="en-CA" sz="1600" b="1" i="0" u="none" strike="noStrike" dirty="0">
                          <a:solidFill>
                            <a:srgbClr val="54595F"/>
                          </a:solidFill>
                          <a:effectLst/>
                          <a:latin typeface="Arial" panose="020B0604020202020204" pitchFamily="34" charset="0"/>
                        </a:rPr>
                        <a:t>(before income taxes, dividends, </a:t>
                      </a:r>
                      <a:r>
                        <a:rPr lang="en-CA" sz="1600" b="1" i="0" u="none" strike="noStrike" dirty="0" smtClean="0">
                          <a:solidFill>
                            <a:srgbClr val="54595F"/>
                          </a:solidFill>
                          <a:effectLst/>
                          <a:latin typeface="Arial" panose="020B0604020202020204" pitchFamily="34" charset="0"/>
                        </a:rPr>
                        <a:t>spectrum)</a:t>
                      </a:r>
                      <a:endParaRPr lang="en-CA" sz="1600" b="1" i="0" u="none" strike="noStrike" dirty="0">
                        <a:solidFill>
                          <a:srgbClr val="54595F"/>
                        </a:solidFill>
                        <a:effectLst/>
                        <a:latin typeface="Arial" panose="020B0604020202020204" pitchFamily="34" charset="0"/>
                      </a:endParaRPr>
                    </a:p>
                  </a:txBody>
                  <a:tcPr marL="9525" marR="9525" marT="9525" marB="0" anchor="b">
                    <a:lnL>
                      <a:noFill/>
                    </a:lnL>
                    <a:lnR>
                      <a:noFill/>
                    </a:lnR>
                    <a:lnT>
                      <a:noFill/>
                    </a:lnT>
                    <a:lnB>
                      <a:noFill/>
                    </a:lnB>
                    <a:solidFill>
                      <a:srgbClr val="FFFFFF"/>
                    </a:solidFill>
                  </a:tcPr>
                </a:tc>
                <a:tc>
                  <a:txBody>
                    <a:bodyPr/>
                    <a:lstStyle/>
                    <a:p>
                      <a:pPr algn="ctr" fontAlgn="b"/>
                      <a:r>
                        <a:rPr lang="en-US" sz="1800" b="1" i="0" u="none" strike="noStrike" smtClean="0">
                          <a:solidFill>
                            <a:srgbClr val="54595F"/>
                          </a:solidFill>
                          <a:effectLst/>
                          <a:latin typeface="Arial" panose="020B0604020202020204" pitchFamily="34" charset="0"/>
                        </a:rPr>
                        <a:t>1,394</a:t>
                      </a:r>
                      <a:endParaRPr lang="en-US" sz="1800" b="1" i="0" u="none" strike="noStrike">
                        <a:solidFill>
                          <a:srgbClr val="54595F"/>
                        </a:solidFill>
                        <a:effectLst/>
                        <a:latin typeface="Arial" panose="020B0604020202020204" pitchFamily="34" charset="0"/>
                      </a:endParaRPr>
                    </a:p>
                  </a:txBody>
                  <a:tcPr marL="9525" marR="9525" marT="9525"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800" b="1" i="0" u="none" strike="noStrike" dirty="0" smtClean="0">
                          <a:solidFill>
                            <a:srgbClr val="54595F"/>
                          </a:solidFill>
                          <a:effectLst/>
                          <a:latin typeface="Arial" panose="020B0604020202020204" pitchFamily="34" charset="0"/>
                        </a:rPr>
                        <a:t>1,700 to 1,800</a:t>
                      </a:r>
                      <a:endParaRPr lang="en-US" sz="1800" b="1" i="0" u="none" strike="noStrike" dirty="0">
                        <a:solidFill>
                          <a:srgbClr val="54595F"/>
                        </a:solidFill>
                        <a:effectLst/>
                        <a:latin typeface="Arial" panose="020B0604020202020204" pitchFamily="34" charset="0"/>
                      </a:endParaRPr>
                    </a:p>
                  </a:txBody>
                  <a:tcPr marL="9525" marR="9525" marT="9525"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r>
              <a:tr h="378844">
                <a:tc>
                  <a:txBody>
                    <a:bodyPr/>
                    <a:lstStyle/>
                    <a:p>
                      <a:pPr algn="l" fontAlgn="b"/>
                      <a:r>
                        <a:rPr lang="en-US" sz="1800" b="0" i="0" u="none" strike="noStrike" dirty="0">
                          <a:solidFill>
                            <a:srgbClr val="54595F"/>
                          </a:solidFill>
                          <a:effectLst/>
                          <a:latin typeface="Arial" panose="020B0604020202020204" pitchFamily="34" charset="0"/>
                        </a:rPr>
                        <a:t>Net cash tax </a:t>
                      </a:r>
                      <a:r>
                        <a:rPr lang="en-US" sz="1800" b="0" i="0" u="none" strike="noStrike" dirty="0" smtClean="0">
                          <a:solidFill>
                            <a:srgbClr val="54595F"/>
                          </a:solidFill>
                          <a:effectLst/>
                          <a:latin typeface="Arial" panose="020B0604020202020204" pitchFamily="34" charset="0"/>
                        </a:rPr>
                        <a:t>payment</a:t>
                      </a:r>
                      <a:r>
                        <a:rPr lang="en-US" sz="1800" b="0" i="0" u="none" strike="noStrike" baseline="30000" dirty="0">
                          <a:solidFill>
                            <a:srgbClr val="54595F"/>
                          </a:solidFill>
                          <a:effectLst/>
                          <a:latin typeface="Arial" panose="020B0604020202020204" pitchFamily="34" charset="0"/>
                        </a:rPr>
                        <a:t>3</a:t>
                      </a:r>
                      <a:endParaRPr lang="en-US" sz="1800" b="0" i="0" u="none" strike="noStrike" dirty="0">
                        <a:solidFill>
                          <a:srgbClr val="54595F"/>
                        </a:solidFill>
                        <a:effectLst/>
                        <a:latin typeface="Arial" panose="020B0604020202020204" pitchFamily="34" charset="0"/>
                      </a:endParaRPr>
                    </a:p>
                  </a:txBody>
                  <a:tcPr marL="9525" marR="9525" marT="9525" marB="0" anchor="b">
                    <a:lnL>
                      <a:noFill/>
                    </a:lnL>
                    <a:lnR>
                      <a:noFill/>
                    </a:lnR>
                    <a:lnT>
                      <a:noFill/>
                    </a:lnT>
                    <a:lnB>
                      <a:noFill/>
                    </a:lnB>
                    <a:solidFill>
                      <a:srgbClr val="FFFFFF"/>
                    </a:solidFill>
                  </a:tcPr>
                </a:tc>
                <a:tc>
                  <a:txBody>
                    <a:bodyPr/>
                    <a:lstStyle/>
                    <a:p>
                      <a:pPr algn="ctr" fontAlgn="b"/>
                      <a:r>
                        <a:rPr lang="en-US" sz="1800" b="0" i="0" u="none" strike="noStrike" dirty="0">
                          <a:solidFill>
                            <a:srgbClr val="54595F"/>
                          </a:solidFill>
                          <a:effectLst/>
                          <a:latin typeface="Arial" panose="020B0604020202020204" pitchFamily="34" charset="0"/>
                        </a:rPr>
                        <a:t>(197)</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CA" sz="1800" b="0" i="0" u="none" strike="noStrike" dirty="0" smtClean="0">
                          <a:solidFill>
                            <a:srgbClr val="54595F"/>
                          </a:solidFill>
                          <a:effectLst/>
                          <a:latin typeface="Arial" panose="020B0604020202020204" pitchFamily="34" charset="0"/>
                        </a:rPr>
                        <a:t>(600)</a:t>
                      </a:r>
                      <a:r>
                        <a:rPr lang="en-CA" sz="1800" b="0" i="0" u="none" strike="noStrike" baseline="0" dirty="0" smtClean="0">
                          <a:solidFill>
                            <a:srgbClr val="54595F"/>
                          </a:solidFill>
                          <a:effectLst/>
                          <a:latin typeface="Arial" panose="020B0604020202020204" pitchFamily="34" charset="0"/>
                        </a:rPr>
                        <a:t> to (680)</a:t>
                      </a:r>
                      <a:endParaRPr lang="en-US" sz="1800" b="0" i="0" u="none" strike="noStrike" dirty="0">
                        <a:solidFill>
                          <a:srgbClr val="54595F"/>
                        </a:solidFill>
                        <a:effectLst/>
                        <a:latin typeface="Arial" panose="020B060402020202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FFFF"/>
                    </a:solidFill>
                  </a:tcPr>
                </a:tc>
              </a:tr>
              <a:tr h="378844">
                <a:tc>
                  <a:txBody>
                    <a:bodyPr/>
                    <a:lstStyle/>
                    <a:p>
                      <a:pPr algn="l" fontAlgn="b"/>
                      <a:r>
                        <a:rPr lang="en-CA" sz="1800" b="1" i="0" u="none" strike="noStrike" dirty="0">
                          <a:solidFill>
                            <a:srgbClr val="54595F"/>
                          </a:solidFill>
                          <a:effectLst/>
                          <a:latin typeface="Arial" panose="020B0604020202020204" pitchFamily="34" charset="0"/>
                        </a:rPr>
                        <a:t>Free Cash Flow </a:t>
                      </a:r>
                      <a:r>
                        <a:rPr lang="en-CA" sz="1600" b="1" i="0" u="none" strike="noStrike" dirty="0">
                          <a:solidFill>
                            <a:srgbClr val="54595F"/>
                          </a:solidFill>
                          <a:effectLst/>
                          <a:latin typeface="Arial" panose="020B0604020202020204" pitchFamily="34" charset="0"/>
                        </a:rPr>
                        <a:t>(before </a:t>
                      </a:r>
                      <a:r>
                        <a:rPr lang="en-CA" sz="1600" b="1" i="0" u="none" strike="noStrike" dirty="0" smtClean="0">
                          <a:solidFill>
                            <a:srgbClr val="54595F"/>
                          </a:solidFill>
                          <a:effectLst/>
                          <a:latin typeface="Arial" panose="020B0604020202020204" pitchFamily="34" charset="0"/>
                        </a:rPr>
                        <a:t>dividends)</a:t>
                      </a:r>
                      <a:r>
                        <a:rPr lang="en-CA" sz="1600" b="1" i="0" u="none" strike="noStrike" baseline="30000" dirty="0">
                          <a:solidFill>
                            <a:srgbClr val="54595F"/>
                          </a:solidFill>
                          <a:effectLst/>
                          <a:latin typeface="Arial" panose="020B0604020202020204" pitchFamily="34" charset="0"/>
                        </a:rPr>
                        <a:t>4</a:t>
                      </a:r>
                      <a:endParaRPr lang="en-CA" sz="1600" b="1" i="0" u="none" strike="noStrike" dirty="0">
                        <a:solidFill>
                          <a:srgbClr val="54595F"/>
                        </a:solidFill>
                        <a:effectLst/>
                        <a:latin typeface="Arial" panose="020B0604020202020204" pitchFamily="34" charset="0"/>
                      </a:endParaRPr>
                    </a:p>
                  </a:txBody>
                  <a:tcPr marL="9525" marR="9525" marT="9525" marB="0" anchor="b">
                    <a:lnL>
                      <a:noFill/>
                    </a:lnL>
                    <a:lnR>
                      <a:noFill/>
                    </a:lnR>
                    <a:lnT>
                      <a:noFill/>
                    </a:lnT>
                    <a:lnB>
                      <a:noFill/>
                    </a:lnB>
                    <a:solidFill>
                      <a:srgbClr val="FFFFFF"/>
                    </a:solidFill>
                  </a:tcPr>
                </a:tc>
                <a:tc>
                  <a:txBody>
                    <a:bodyPr/>
                    <a:lstStyle/>
                    <a:p>
                      <a:pPr algn="ctr" fontAlgn="b"/>
                      <a:r>
                        <a:rPr lang="en-US" sz="1800" b="1" i="0" u="none" strike="noStrike" dirty="0">
                          <a:solidFill>
                            <a:srgbClr val="54595F"/>
                          </a:solidFill>
                          <a:effectLst/>
                          <a:latin typeface="Arial" panose="020B0604020202020204" pitchFamily="34" charset="0"/>
                        </a:rPr>
                        <a:t>1,197</a:t>
                      </a:r>
                    </a:p>
                  </a:txBody>
                  <a:tcPr marL="9525" marR="9525" marT="9525" marB="0" anchor="b">
                    <a:lnL>
                      <a:noFill/>
                    </a:lnL>
                    <a:lnR>
                      <a:noFill/>
                    </a:lnR>
                    <a:lnT w="6350" cap="flat" cmpd="sng" algn="ctr">
                      <a:noFill/>
                      <a:prstDash val="solid"/>
                      <a:round/>
                      <a:headEnd type="none" w="med" len="med"/>
                      <a:tailEnd type="none" w="med" len="med"/>
                    </a:lnT>
                    <a:lnB w="25400" cap="flat" cmpd="dbl"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800" b="1" i="0" u="none" strike="noStrike" dirty="0" smtClean="0">
                          <a:solidFill>
                            <a:srgbClr val="54595F"/>
                          </a:solidFill>
                          <a:effectLst/>
                          <a:latin typeface="Arial" panose="020B0604020202020204" pitchFamily="34" charset="0"/>
                        </a:rPr>
                        <a:t>1,050 to 1,150</a:t>
                      </a:r>
                      <a:endParaRPr lang="en-US" sz="1800" b="1" i="0" u="none" strike="noStrike" dirty="0">
                        <a:solidFill>
                          <a:srgbClr val="54595F"/>
                        </a:solidFill>
                        <a:effectLst/>
                        <a:latin typeface="Arial" panose="020B0604020202020204" pitchFamily="34" charset="0"/>
                      </a:endParaRPr>
                    </a:p>
                  </a:txBody>
                  <a:tcPr marL="9525" marR="9525" marT="9525" marB="0" anchor="b">
                    <a:lnL>
                      <a:noFill/>
                    </a:lnL>
                    <a:lnR>
                      <a:noFill/>
                    </a:lnR>
                    <a:lnT w="6350" cap="flat" cmpd="sng" algn="ctr">
                      <a:noFill/>
                      <a:prstDash val="solid"/>
                      <a:round/>
                      <a:headEnd type="none" w="med" len="med"/>
                      <a:tailEnd type="none" w="med" len="med"/>
                    </a:lnT>
                    <a:lnB w="25400" cap="flat" cmpd="dbl"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cxnSp>
        <p:nvCxnSpPr>
          <p:cNvPr id="8" name="Straight Connector 7"/>
          <p:cNvCxnSpPr/>
          <p:nvPr/>
        </p:nvCxnSpPr>
        <p:spPr>
          <a:xfrm>
            <a:off x="9308887" y="2637734"/>
            <a:ext cx="217607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308887" y="4201393"/>
            <a:ext cx="217607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308887" y="5432794"/>
            <a:ext cx="217607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37030" y="5659388"/>
            <a:ext cx="10744000" cy="938719"/>
          </a:xfrm>
          <a:prstGeom prst="rect">
            <a:avLst/>
          </a:prstGeom>
        </p:spPr>
        <p:txBody>
          <a:bodyPr wrap="square">
            <a:spAutoFit/>
          </a:bodyPr>
          <a:lstStyle/>
          <a:p>
            <a:pPr marL="87313" indent="-87313"/>
            <a:r>
              <a:rPr lang="en-US" sz="1100" dirty="0" smtClean="0">
                <a:solidFill>
                  <a:srgbClr val="54595F"/>
                </a:solidFill>
                <a:latin typeface="Arial" panose="020B0604020202020204" pitchFamily="34" charset="0"/>
                <a:cs typeface="Arial" panose="020B0604020202020204" pitchFamily="34" charset="0"/>
              </a:rPr>
              <a:t>1) </a:t>
            </a:r>
            <a:r>
              <a:rPr lang="en-US" sz="1100" dirty="0">
                <a:solidFill>
                  <a:srgbClr val="54595F"/>
                </a:solidFill>
                <a:latin typeface="Arial" panose="020B0604020202020204" pitchFamily="34" charset="0"/>
                <a:cs typeface="Arial" panose="020B0604020202020204" pitchFamily="34" charset="0"/>
              </a:rPr>
              <a:t>See </a:t>
            </a:r>
            <a:r>
              <a:rPr lang="en-US" sz="1100" dirty="0" smtClean="0">
                <a:solidFill>
                  <a:srgbClr val="54595F"/>
                </a:solidFill>
                <a:latin typeface="Arial" panose="020B0604020202020204" pitchFamily="34" charset="0"/>
                <a:cs typeface="Arial" panose="020B0604020202020204" pitchFamily="34" charset="0"/>
              </a:rPr>
              <a:t>slide 2 - Caution regarding forward </a:t>
            </a:r>
            <a:r>
              <a:rPr lang="en-US" sz="1100" dirty="0">
                <a:solidFill>
                  <a:srgbClr val="54595F"/>
                </a:solidFill>
                <a:latin typeface="Arial" panose="020B0604020202020204" pitchFamily="34" charset="0"/>
                <a:cs typeface="Arial" panose="020B0604020202020204" pitchFamily="34" charset="0"/>
              </a:rPr>
              <a:t>looking </a:t>
            </a:r>
            <a:r>
              <a:rPr lang="en-US" sz="1100" dirty="0" smtClean="0">
                <a:solidFill>
                  <a:srgbClr val="54595F"/>
                </a:solidFill>
                <a:latin typeface="Arial" panose="020B0604020202020204" pitchFamily="34" charset="0"/>
                <a:cs typeface="Arial" panose="020B0604020202020204" pitchFamily="34" charset="0"/>
              </a:rPr>
              <a:t>statements.  </a:t>
            </a:r>
            <a:endParaRPr lang="en-US" sz="1100" dirty="0">
              <a:solidFill>
                <a:srgbClr val="54595F"/>
              </a:solidFill>
              <a:latin typeface="Arial" panose="020B0604020202020204" pitchFamily="34" charset="0"/>
              <a:cs typeface="Arial" panose="020B0604020202020204" pitchFamily="34" charset="0"/>
            </a:endParaRPr>
          </a:p>
          <a:p>
            <a:pPr marL="182563" indent="-182563"/>
            <a:r>
              <a:rPr lang="en-US" sz="1100" dirty="0" smtClean="0">
                <a:solidFill>
                  <a:srgbClr val="54595F"/>
                </a:solidFill>
                <a:latin typeface="Arial" panose="020B0604020202020204" pitchFamily="34" charset="0"/>
                <a:cs typeface="Arial" panose="020B0604020202020204" pitchFamily="34" charset="0"/>
              </a:rPr>
              <a:t>2) </a:t>
            </a:r>
            <a:r>
              <a:rPr lang="en-US" sz="1100" dirty="0">
                <a:solidFill>
                  <a:srgbClr val="54595F"/>
                </a:solidFill>
                <a:latin typeface="Arial" panose="020B0604020202020204" pitchFamily="34" charset="0"/>
                <a:cs typeface="Arial" panose="020B0604020202020204" pitchFamily="34" charset="0"/>
              </a:rPr>
              <a:t>“Other” includes share based compensation, restructuring and other costs net of disbursements, employee defined benefit plans </a:t>
            </a:r>
            <a:r>
              <a:rPr lang="en-US" sz="1100" dirty="0" smtClean="0">
                <a:solidFill>
                  <a:srgbClr val="54595F"/>
                </a:solidFill>
                <a:latin typeface="Arial" panose="020B0604020202020204" pitchFamily="34" charset="0"/>
                <a:cs typeface="Arial" panose="020B0604020202020204" pitchFamily="34" charset="0"/>
              </a:rPr>
              <a:t>expense </a:t>
            </a:r>
            <a:r>
              <a:rPr lang="en-US" sz="1100" dirty="0">
                <a:solidFill>
                  <a:srgbClr val="54595F"/>
                </a:solidFill>
                <a:latin typeface="Arial" panose="020B0604020202020204" pitchFamily="34" charset="0"/>
                <a:cs typeface="Arial" panose="020B0604020202020204" pitchFamily="34" charset="0"/>
              </a:rPr>
              <a:t>and cash pension </a:t>
            </a:r>
            <a:r>
              <a:rPr lang="en-US" sz="1100" dirty="0" smtClean="0">
                <a:solidFill>
                  <a:srgbClr val="54595F"/>
                </a:solidFill>
                <a:latin typeface="Arial" panose="020B0604020202020204" pitchFamily="34" charset="0"/>
                <a:cs typeface="Arial" panose="020B0604020202020204" pitchFamily="34" charset="0"/>
              </a:rPr>
              <a:t>contribution, effect </a:t>
            </a:r>
            <a:r>
              <a:rPr lang="en-US" sz="1100" dirty="0">
                <a:solidFill>
                  <a:srgbClr val="54595F"/>
                </a:solidFill>
                <a:latin typeface="Arial" panose="020B0604020202020204" pitchFamily="34" charset="0"/>
                <a:cs typeface="Arial" panose="020B0604020202020204" pitchFamily="34" charset="0"/>
              </a:rPr>
              <a:t>of contract asset, acquisition and fulfilment (IFRS </a:t>
            </a:r>
            <a:r>
              <a:rPr lang="en-US" sz="1100" dirty="0" smtClean="0">
                <a:solidFill>
                  <a:srgbClr val="54595F"/>
                </a:solidFill>
                <a:latin typeface="Arial" panose="020B0604020202020204" pitchFamily="34" charset="0"/>
                <a:cs typeface="Arial" panose="020B0604020202020204" pitchFamily="34" charset="0"/>
              </a:rPr>
              <a:t>15), and </a:t>
            </a:r>
            <a:r>
              <a:rPr lang="en-US" sz="1100" dirty="0">
                <a:solidFill>
                  <a:srgbClr val="54595F"/>
                </a:solidFill>
                <a:latin typeface="Arial" panose="020B0604020202020204" pitchFamily="34" charset="0"/>
                <a:cs typeface="Arial" panose="020B0604020202020204" pitchFamily="34" charset="0"/>
              </a:rPr>
              <a:t>other items. Midpoint used to calculate free cash flow range.</a:t>
            </a:r>
          </a:p>
          <a:p>
            <a:r>
              <a:rPr lang="en-US" sz="1100" dirty="0" smtClean="0">
                <a:solidFill>
                  <a:srgbClr val="54595F"/>
                </a:solidFill>
                <a:latin typeface="Arial" panose="020B0604020202020204" pitchFamily="34" charset="0"/>
                <a:cs typeface="Arial" panose="020B0604020202020204" pitchFamily="34" charset="0"/>
              </a:rPr>
              <a:t>3) </a:t>
            </a:r>
            <a:r>
              <a:rPr lang="en-US" sz="1100" dirty="0">
                <a:solidFill>
                  <a:srgbClr val="54595F"/>
                </a:solidFill>
                <a:latin typeface="Arial" panose="020B0604020202020204" pitchFamily="34" charset="0"/>
                <a:cs typeface="Arial" panose="020B0604020202020204" pitchFamily="34" charset="0"/>
              </a:rPr>
              <a:t>Midpoint used to calculate free cash flow </a:t>
            </a:r>
            <a:r>
              <a:rPr lang="en-US" sz="1100" dirty="0" smtClean="0">
                <a:solidFill>
                  <a:srgbClr val="54595F"/>
                </a:solidFill>
                <a:latin typeface="Arial" panose="020B0604020202020204" pitchFamily="34" charset="0"/>
                <a:cs typeface="Arial" panose="020B0604020202020204" pitchFamily="34" charset="0"/>
              </a:rPr>
              <a:t>range.</a:t>
            </a:r>
            <a:endParaRPr lang="en-US" sz="1100" dirty="0">
              <a:solidFill>
                <a:srgbClr val="54595F"/>
              </a:solidFill>
              <a:latin typeface="Arial" panose="020B0604020202020204" pitchFamily="34" charset="0"/>
              <a:cs typeface="Arial" panose="020B0604020202020204" pitchFamily="34" charset="0"/>
            </a:endParaRPr>
          </a:p>
          <a:p>
            <a:r>
              <a:rPr lang="en-US" sz="1100" dirty="0" smtClean="0">
                <a:solidFill>
                  <a:srgbClr val="54595F"/>
                </a:solidFill>
                <a:latin typeface="Arial" panose="020B0604020202020204" pitchFamily="34" charset="0"/>
                <a:cs typeface="Arial" panose="020B0604020202020204" pitchFamily="34" charset="0"/>
              </a:rPr>
              <a:t>4) Free </a:t>
            </a:r>
            <a:r>
              <a:rPr lang="en-US" sz="1100" dirty="0">
                <a:solidFill>
                  <a:srgbClr val="54595F"/>
                </a:solidFill>
                <a:latin typeface="Arial" panose="020B0604020202020204" pitchFamily="34" charset="0"/>
                <a:cs typeface="Arial" panose="020B0604020202020204" pitchFamily="34" charset="0"/>
              </a:rPr>
              <a:t>cash flow excludes cash outlays for spectrum and acquisitions. This range is based on the 2019 targets subject to the same assumptions.</a:t>
            </a:r>
          </a:p>
        </p:txBody>
      </p:sp>
      <p:cxnSp>
        <p:nvCxnSpPr>
          <p:cNvPr id="14" name="Straight Connector 13"/>
          <p:cNvCxnSpPr/>
          <p:nvPr/>
        </p:nvCxnSpPr>
        <p:spPr>
          <a:xfrm>
            <a:off x="6720840" y="1891477"/>
            <a:ext cx="197725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308887" y="1891477"/>
            <a:ext cx="217607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720840" y="2637734"/>
            <a:ext cx="197725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720840" y="4201393"/>
            <a:ext cx="197725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20840" y="5432794"/>
            <a:ext cx="197725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308887" y="5036554"/>
            <a:ext cx="217607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20840" y="5036554"/>
            <a:ext cx="197725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8676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 y="1"/>
            <a:ext cx="12180709" cy="6872278"/>
          </a:xfrm>
          <a:prstGeom prst="rect">
            <a:avLst/>
          </a:prstGeom>
        </p:spPr>
      </p:pic>
      <p:sp>
        <p:nvSpPr>
          <p:cNvPr id="12" name="TextBox 11"/>
          <p:cNvSpPr txBox="1"/>
          <p:nvPr/>
        </p:nvSpPr>
        <p:spPr>
          <a:xfrm>
            <a:off x="766763" y="912962"/>
            <a:ext cx="5563790" cy="1446550"/>
          </a:xfrm>
          <a:prstGeom prst="rect">
            <a:avLst/>
          </a:prstGeom>
          <a:noFill/>
        </p:spPr>
        <p:txBody>
          <a:bodyPr wrap="square" rtlCol="0">
            <a:spAutoFit/>
          </a:bodyPr>
          <a:lstStyle/>
          <a:p>
            <a:pPr>
              <a:buClr>
                <a:srgbClr val="4B286D"/>
              </a:buClr>
            </a:pPr>
            <a:r>
              <a:rPr lang="en-CA" sz="4400" dirty="0" smtClean="0">
                <a:solidFill>
                  <a:srgbClr val="4B286D"/>
                </a:solidFill>
                <a:latin typeface="Arial" panose="020B0604020202020204" pitchFamily="34" charset="0"/>
                <a:cs typeface="Arial" panose="020B0604020202020204" pitchFamily="34" charset="0"/>
              </a:rPr>
              <a:t>Executing on our growth strategy</a:t>
            </a:r>
            <a:endParaRPr lang="en-CA" sz="4400" dirty="0">
              <a:solidFill>
                <a:srgbClr val="4B286D"/>
              </a:solidFill>
              <a:latin typeface="Arial" panose="020B0604020202020204" pitchFamily="34" charset="0"/>
              <a:cs typeface="Arial" panose="020B0604020202020204" pitchFamily="34" charset="0"/>
            </a:endParaRPr>
          </a:p>
        </p:txBody>
      </p:sp>
      <p:sp>
        <p:nvSpPr>
          <p:cNvPr id="4" name="TextBox 3"/>
          <p:cNvSpPr txBox="1"/>
          <p:nvPr/>
        </p:nvSpPr>
        <p:spPr>
          <a:xfrm>
            <a:off x="766763" y="3036428"/>
            <a:ext cx="6912470" cy="2150397"/>
          </a:xfrm>
          <a:prstGeom prst="rect">
            <a:avLst/>
          </a:prstGeom>
          <a:noFill/>
        </p:spPr>
        <p:txBody>
          <a:bodyPr wrap="none" rtlCol="0">
            <a:spAutoFit/>
          </a:bodyPr>
          <a:lstStyle/>
          <a:p>
            <a:pPr marL="457189" indent="-457189">
              <a:lnSpc>
                <a:spcPct val="150000"/>
              </a:lnSpc>
              <a:buClr>
                <a:srgbClr val="4B286D"/>
              </a:buClr>
              <a:buFont typeface="Arial" pitchFamily="34" charset="0"/>
              <a:buChar char="•"/>
            </a:pPr>
            <a:r>
              <a:rPr lang="en-CA" sz="2300" dirty="0">
                <a:solidFill>
                  <a:srgbClr val="54595F"/>
                </a:solidFill>
                <a:latin typeface="Arial" panose="020B0604020202020204" pitchFamily="34" charset="0"/>
                <a:cs typeface="Arial" panose="020B0604020202020204" pitchFamily="34" charset="0"/>
              </a:rPr>
              <a:t>Leading customer loyalty</a:t>
            </a:r>
          </a:p>
          <a:p>
            <a:pPr marL="457189" indent="-457189">
              <a:lnSpc>
                <a:spcPct val="150000"/>
              </a:lnSpc>
              <a:buClr>
                <a:srgbClr val="4B286D"/>
              </a:buClr>
              <a:buFont typeface="Arial" pitchFamily="34" charset="0"/>
              <a:buChar char="•"/>
            </a:pPr>
            <a:r>
              <a:rPr lang="en-CA" sz="2300" dirty="0">
                <a:solidFill>
                  <a:srgbClr val="54595F"/>
                </a:solidFill>
                <a:latin typeface="Arial" panose="020B0604020202020204" pitchFamily="34" charset="0"/>
                <a:cs typeface="Arial" panose="020B0604020202020204" pitchFamily="34" charset="0"/>
              </a:rPr>
              <a:t>Delivering robust customer growth </a:t>
            </a:r>
          </a:p>
          <a:p>
            <a:pPr marL="457189" indent="-457189">
              <a:lnSpc>
                <a:spcPct val="150000"/>
              </a:lnSpc>
              <a:buClr>
                <a:srgbClr val="4B286D"/>
              </a:buClr>
              <a:buFont typeface="Arial" pitchFamily="34" charset="0"/>
              <a:buChar char="•"/>
            </a:pPr>
            <a:r>
              <a:rPr lang="en-CA" sz="2300" dirty="0">
                <a:solidFill>
                  <a:srgbClr val="54595F"/>
                </a:solidFill>
                <a:latin typeface="Arial" panose="020B0604020202020204" pitchFamily="34" charset="0"/>
                <a:cs typeface="Arial" panose="020B0604020202020204" pitchFamily="34" charset="0"/>
              </a:rPr>
              <a:t>Investing in world-class broadband technologies</a:t>
            </a:r>
          </a:p>
          <a:p>
            <a:pPr marL="457189" indent="-457189">
              <a:lnSpc>
                <a:spcPct val="150000"/>
              </a:lnSpc>
              <a:buClr>
                <a:srgbClr val="4B286D"/>
              </a:buClr>
              <a:buFont typeface="Arial" pitchFamily="34" charset="0"/>
              <a:buChar char="•"/>
            </a:pPr>
            <a:r>
              <a:rPr lang="en-CA" sz="2300" dirty="0">
                <a:solidFill>
                  <a:srgbClr val="54595F"/>
                </a:solidFill>
                <a:latin typeface="Arial" panose="020B0604020202020204" pitchFamily="34" charset="0"/>
                <a:cs typeface="Arial" panose="020B0604020202020204" pitchFamily="34" charset="0"/>
              </a:rPr>
              <a:t>Guiding strong 2019 consolidated targets</a:t>
            </a:r>
          </a:p>
        </p:txBody>
      </p:sp>
      <p:sp>
        <p:nvSpPr>
          <p:cNvPr id="6" name="Slide Number Placeholder 5"/>
          <p:cNvSpPr>
            <a:spLocks noGrp="1"/>
          </p:cNvSpPr>
          <p:nvPr>
            <p:ph type="sldNum" sz="quarter" idx="12"/>
          </p:nvPr>
        </p:nvSpPr>
        <p:spPr>
          <a:xfrm>
            <a:off x="11183620" y="6356350"/>
            <a:ext cx="701040" cy="501650"/>
          </a:xfrm>
        </p:spPr>
        <p:txBody>
          <a:bodyPr/>
          <a:lstStyle/>
          <a:p>
            <a:fld id="{B0BFE949-8C16-4413-B0B9-348BDD01A35F}" type="slidenum">
              <a:rPr lang="en-US" sz="1400" smtClean="0">
                <a:solidFill>
                  <a:schemeClr val="tx1"/>
                </a:solidFill>
                <a:latin typeface="Arial" panose="020B0604020202020204" pitchFamily="34" charset="0"/>
                <a:cs typeface="Arial" panose="020B0604020202020204" pitchFamily="34" charset="0"/>
              </a:rPr>
              <a:t>3</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9573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61" y="5651284"/>
            <a:ext cx="12192000" cy="12067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66CC00"/>
              </a:buClr>
            </a:pPr>
            <a:r>
              <a:rPr lang="en-US" sz="2800" spc="67" dirty="0" smtClean="0">
                <a:solidFill>
                  <a:srgbClr val="54595F"/>
                </a:solidFill>
                <a:latin typeface="Arial" panose="020B0604020202020204" pitchFamily="34" charset="0"/>
                <a:cs typeface="Arial" panose="020B0604020202020204" pitchFamily="34" charset="0"/>
              </a:rPr>
              <a:t>Customer service and network excellence driving robust subscriber  growth and industry-leading customer </a:t>
            </a:r>
            <a:r>
              <a:rPr lang="en-US" sz="2800" spc="67" dirty="0">
                <a:solidFill>
                  <a:srgbClr val="54595F"/>
                </a:solidFill>
                <a:latin typeface="Arial" panose="020B0604020202020204" pitchFamily="34" charset="0"/>
                <a:cs typeface="Arial" panose="020B0604020202020204" pitchFamily="34" charset="0"/>
              </a:rPr>
              <a:t>loyalty</a:t>
            </a:r>
            <a:endParaRPr lang="en-CA" sz="2800" spc="67" dirty="0">
              <a:solidFill>
                <a:srgbClr val="54595F"/>
              </a:solidFill>
              <a:latin typeface="Arial" panose="020B0604020202020204" pitchFamily="34" charset="0"/>
              <a:cs typeface="Arial" panose="020B0604020202020204" pitchFamily="34" charset="0"/>
            </a:endParaRPr>
          </a:p>
        </p:txBody>
      </p:sp>
      <p:sp>
        <p:nvSpPr>
          <p:cNvPr id="15" name="Rounded Rectangle 14"/>
          <p:cNvSpPr/>
          <p:nvPr/>
        </p:nvSpPr>
        <p:spPr>
          <a:xfrm>
            <a:off x="779957" y="1716849"/>
            <a:ext cx="10600249" cy="3017520"/>
          </a:xfrm>
          <a:prstGeom prst="roundRect">
            <a:avLst>
              <a:gd name="adj" fmla="val 6670"/>
            </a:avLst>
          </a:prstGeom>
          <a:solidFill>
            <a:schemeClr val="bg1"/>
          </a:solidFill>
          <a:ln>
            <a:noFill/>
          </a:ln>
          <a:effectLst>
            <a:outerShdw blurRad="228600" sx="101000" sy="101000" algn="ct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4" name="TextBox 3"/>
          <p:cNvSpPr txBox="1"/>
          <p:nvPr/>
        </p:nvSpPr>
        <p:spPr>
          <a:xfrm>
            <a:off x="644542" y="269646"/>
            <a:ext cx="8310288" cy="769441"/>
          </a:xfrm>
          <a:prstGeom prst="rect">
            <a:avLst/>
          </a:prstGeom>
          <a:noFill/>
        </p:spPr>
        <p:txBody>
          <a:bodyPr wrap="none" rtlCol="0">
            <a:spAutoFit/>
          </a:bodyPr>
          <a:lstStyle/>
          <a:p>
            <a:r>
              <a:rPr lang="en-US" sz="4400" dirty="0" smtClean="0">
                <a:solidFill>
                  <a:srgbClr val="4B286D"/>
                </a:solidFill>
                <a:latin typeface="Arial" panose="020B0604020202020204" pitchFamily="34" charset="0"/>
                <a:cs typeface="Arial" panose="020B0604020202020204" pitchFamily="34" charset="0"/>
              </a:rPr>
              <a:t>Generating solid wireless results</a:t>
            </a:r>
            <a:endParaRPr lang="en-CA" sz="4400" dirty="0">
              <a:solidFill>
                <a:srgbClr val="4B286D"/>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081425031"/>
              </p:ext>
            </p:extLst>
          </p:nvPr>
        </p:nvGraphicFramePr>
        <p:xfrm>
          <a:off x="843330" y="1829730"/>
          <a:ext cx="10474860" cy="2712720"/>
        </p:xfrm>
        <a:graphic>
          <a:graphicData uri="http://schemas.openxmlformats.org/drawingml/2006/table">
            <a:tbl>
              <a:tblPr>
                <a:tableStyleId>{7DF18680-E054-41AD-8BC1-D1AEF772440D}</a:tableStyleId>
              </a:tblPr>
              <a:tblGrid>
                <a:gridCol w="2633201"/>
                <a:gridCol w="2625505"/>
                <a:gridCol w="2607398"/>
                <a:gridCol w="2608756"/>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HelveticaNeueW01-Thin" panose="020B0403020202020204" pitchFamily="34" charset="0"/>
                      </a:endParaRPr>
                    </a:p>
                  </a:txBody>
                  <a:tcPr marL="137160" marR="13716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HelveticaNeueW01-Thin" panose="020B0403020202020204" pitchFamily="34" charset="0"/>
                      </a:endParaRP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HelveticaNeueW01-Thin" panose="020B0403020202020204" pitchFamily="34" charset="0"/>
                      </a:endParaRP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HelveticaNeueW01-Thin" panose="020B0403020202020204" pitchFamily="34" charset="0"/>
                      </a:endParaRPr>
                    </a:p>
                  </a:txBody>
                  <a:tcPr marL="137160" marR="137160" anchor="ctr">
                    <a:lnL w="1905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822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smtClean="0">
                          <a:solidFill>
                            <a:srgbClr val="4B286D"/>
                          </a:solidFill>
                          <a:latin typeface="Arial" panose="020B0604020202020204" pitchFamily="34" charset="0"/>
                          <a:cs typeface="Arial" panose="020B0604020202020204" pitchFamily="34" charset="0"/>
                        </a:rPr>
                        <a:t>+106,000</a:t>
                      </a:r>
                      <a:endParaRPr lang="en-CA" sz="4400" dirty="0" smtClean="0">
                        <a:solidFill>
                          <a:srgbClr val="4B286D"/>
                        </a:solidFill>
                        <a:latin typeface="Arial" panose="020B0604020202020204" pitchFamily="34" charset="0"/>
                        <a:cs typeface="Arial" panose="020B0604020202020204" pitchFamily="34" charset="0"/>
                      </a:endParaRPr>
                    </a:p>
                  </a:txBody>
                  <a:tcPr marL="137160" marR="13716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4400" dirty="0" smtClean="0">
                          <a:solidFill>
                            <a:srgbClr val="4B286D"/>
                          </a:solidFill>
                          <a:latin typeface="Arial" panose="020B0604020202020204" pitchFamily="34" charset="0"/>
                          <a:cs typeface="Arial" panose="020B0604020202020204" pitchFamily="34" charset="0"/>
                        </a:rPr>
                        <a:t>$66.80</a:t>
                      </a: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4400" dirty="0" smtClean="0">
                          <a:solidFill>
                            <a:srgbClr val="4B286D"/>
                          </a:solidFill>
                          <a:latin typeface="Arial" panose="020B0604020202020204" pitchFamily="34" charset="0"/>
                          <a:cs typeface="Arial" panose="020B0604020202020204" pitchFamily="34" charset="0"/>
                        </a:rPr>
                        <a:t>0.91%</a:t>
                      </a: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4400" dirty="0" smtClean="0">
                          <a:solidFill>
                            <a:srgbClr val="4B286D"/>
                          </a:solidFill>
                          <a:latin typeface="Arial" panose="020B0604020202020204" pitchFamily="34" charset="0"/>
                          <a:cs typeface="Arial" panose="020B0604020202020204" pitchFamily="34" charset="0"/>
                        </a:rPr>
                        <a:t>$5,900</a:t>
                      </a:r>
                    </a:p>
                  </a:txBody>
                  <a:tcPr marL="137160" marR="137160" anchor="ctr">
                    <a:lnL w="1905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HelveticaNeueW01-Thin" panose="020B0403020202020204" pitchFamily="34" charset="0"/>
                      </a:endParaRPr>
                    </a:p>
                  </a:txBody>
                  <a:tcPr marL="137160" marR="13716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HelveticaNeueW01-Thin" panose="020B0403020202020204" pitchFamily="34" charset="0"/>
                      </a:endParaRP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HelveticaNeueW01-Thin" panose="020B0403020202020204" pitchFamily="34" charset="0"/>
                      </a:endParaRP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HelveticaNeueW01-Thin" panose="020B0403020202020204" pitchFamily="34" charset="0"/>
                      </a:endParaRPr>
                    </a:p>
                  </a:txBody>
                  <a:tcPr marL="137160" marR="137160" anchor="ctr">
                    <a:lnL w="1905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dirty="0" smtClean="0">
                          <a:solidFill>
                            <a:srgbClr val="54595F"/>
                          </a:solidFill>
                          <a:latin typeface="Arial" panose="020B0604020202020204" pitchFamily="34" charset="0"/>
                          <a:ea typeface="+mn-ea"/>
                          <a:cs typeface="Arial" panose="020B0604020202020204" pitchFamily="34" charset="0"/>
                        </a:rPr>
                        <a:t>Total wireless</a:t>
                      </a:r>
                    </a:p>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dirty="0" smtClean="0">
                          <a:solidFill>
                            <a:srgbClr val="54595F"/>
                          </a:solidFill>
                          <a:latin typeface="Arial" panose="020B0604020202020204" pitchFamily="34" charset="0"/>
                          <a:ea typeface="+mn-ea"/>
                          <a:cs typeface="Arial" panose="020B0604020202020204" pitchFamily="34" charset="0"/>
                        </a:rPr>
                        <a:t>net additions</a:t>
                      </a:r>
                    </a:p>
                  </a:txBody>
                  <a:tcPr marL="137160" marR="13716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dirty="0" smtClean="0">
                          <a:solidFill>
                            <a:srgbClr val="54595F"/>
                          </a:solidFill>
                          <a:latin typeface="Arial" panose="020B0604020202020204" pitchFamily="34" charset="0"/>
                          <a:ea typeface="+mn-ea"/>
                          <a:cs typeface="Arial" panose="020B0604020202020204" pitchFamily="34" charset="0"/>
                        </a:rPr>
                        <a:t>Blended</a:t>
                      </a:r>
                    </a:p>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dirty="0" smtClean="0">
                          <a:solidFill>
                            <a:srgbClr val="54595F"/>
                          </a:solidFill>
                          <a:latin typeface="Arial" panose="020B0604020202020204" pitchFamily="34" charset="0"/>
                          <a:ea typeface="+mn-ea"/>
                          <a:cs typeface="Arial" panose="020B0604020202020204" pitchFamily="34" charset="0"/>
                        </a:rPr>
                        <a:t>ABPU*</a:t>
                      </a: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dirty="0" smtClean="0">
                          <a:solidFill>
                            <a:srgbClr val="54595F"/>
                          </a:solidFill>
                          <a:latin typeface="Arial" panose="020B0604020202020204" pitchFamily="34" charset="0"/>
                          <a:ea typeface="+mn-ea"/>
                          <a:cs typeface="Arial" panose="020B0604020202020204" pitchFamily="34" charset="0"/>
                        </a:rPr>
                        <a:t>Postpaid</a:t>
                      </a:r>
                    </a:p>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dirty="0" smtClean="0">
                          <a:solidFill>
                            <a:srgbClr val="54595F"/>
                          </a:solidFill>
                          <a:latin typeface="Arial" panose="020B0604020202020204" pitchFamily="34" charset="0"/>
                          <a:ea typeface="+mn-ea"/>
                          <a:cs typeface="Arial" panose="020B0604020202020204" pitchFamily="34" charset="0"/>
                        </a:rPr>
                        <a:t>Churn</a:t>
                      </a: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dirty="0" smtClean="0">
                          <a:solidFill>
                            <a:srgbClr val="54595F"/>
                          </a:solidFill>
                          <a:latin typeface="Arial" panose="020B0604020202020204" pitchFamily="34" charset="0"/>
                          <a:ea typeface="+mn-ea"/>
                          <a:cs typeface="Arial" panose="020B0604020202020204" pitchFamily="34" charset="0"/>
                        </a:rPr>
                        <a:t>Lifetime </a:t>
                      </a:r>
                      <a:r>
                        <a:rPr lang="en-CA" sz="2200" kern="1200" spc="67" baseline="0" dirty="0" smtClean="0">
                          <a:solidFill>
                            <a:srgbClr val="54595F"/>
                          </a:solidFill>
                          <a:latin typeface="Arial" panose="020B0604020202020204" pitchFamily="34" charset="0"/>
                          <a:ea typeface="+mn-ea"/>
                          <a:cs typeface="Arial" panose="020B0604020202020204" pitchFamily="34" charset="0"/>
                        </a:rPr>
                        <a:t>revenue per subscriber</a:t>
                      </a:r>
                      <a:endParaRPr lang="en-CA" sz="2200" kern="1200" spc="67" dirty="0" smtClean="0">
                        <a:solidFill>
                          <a:srgbClr val="54595F"/>
                        </a:solidFill>
                        <a:latin typeface="Arial" panose="020B0604020202020204" pitchFamily="34" charset="0"/>
                        <a:ea typeface="+mn-ea"/>
                        <a:cs typeface="Arial" panose="020B0604020202020204" pitchFamily="34" charset="0"/>
                      </a:endParaRPr>
                    </a:p>
                  </a:txBody>
                  <a:tcPr marL="137160" marR="137160" anchor="ctr">
                    <a:lnL w="1905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200" spc="67" baseline="0" dirty="0" smtClean="0">
                          <a:latin typeface="Arial" panose="020B0604020202020204" pitchFamily="34" charset="0"/>
                          <a:cs typeface="Arial" panose="020B0604020202020204" pitchFamily="34" charset="0"/>
                        </a:rPr>
                        <a:t> </a:t>
                      </a:r>
                      <a:endParaRPr lang="en-CA" sz="2200" spc="67" dirty="0" smtClean="0">
                        <a:latin typeface="Arial" panose="020B0604020202020204" pitchFamily="34" charset="0"/>
                        <a:cs typeface="Arial" panose="020B0604020202020204" pitchFamily="34" charset="0"/>
                      </a:endParaRPr>
                    </a:p>
                  </a:txBody>
                  <a:tcPr marL="0" marR="0" marT="0" marB="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200" spc="67" dirty="0" smtClean="0">
                        <a:latin typeface="Arial" panose="020B0604020202020204" pitchFamily="34" charset="0"/>
                        <a:cs typeface="Arial" panose="020B0604020202020204" pitchFamily="34" charset="0"/>
                      </a:endParaRPr>
                    </a:p>
                  </a:txBody>
                  <a:tcPr marL="0" marR="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200" spc="67" dirty="0" smtClean="0">
                        <a:latin typeface="Arial" panose="020B0604020202020204" pitchFamily="34" charset="0"/>
                        <a:cs typeface="Arial" panose="020B0604020202020204" pitchFamily="34" charset="0"/>
                      </a:endParaRPr>
                    </a:p>
                  </a:txBody>
                  <a:tcPr marL="0" marR="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200" spc="67" dirty="0" smtClean="0">
                        <a:latin typeface="Arial" panose="020B0604020202020204" pitchFamily="34" charset="0"/>
                        <a:cs typeface="Arial" panose="020B0604020202020204" pitchFamily="34" charset="0"/>
                      </a:endParaRPr>
                    </a:p>
                  </a:txBody>
                  <a:tcPr marL="0" marR="0" marT="0" marB="0" anchor="ctr">
                    <a:lnL w="1905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200" spc="67" dirty="0" smtClean="0">
                          <a:solidFill>
                            <a:srgbClr val="54595F"/>
                          </a:solidFill>
                          <a:latin typeface="Arial" panose="020B0604020202020204" pitchFamily="34" charset="0"/>
                          <a:cs typeface="Arial" panose="020B0604020202020204" pitchFamily="34" charset="0"/>
                        </a:rPr>
                        <a:t>+8,000</a:t>
                      </a:r>
                    </a:p>
                  </a:txBody>
                  <a:tcPr marL="0" marR="0" marT="0" marB="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200" spc="67" dirty="0" smtClean="0">
                          <a:solidFill>
                            <a:srgbClr val="54595F"/>
                          </a:solidFill>
                          <a:latin typeface="Arial" panose="020B0604020202020204" pitchFamily="34" charset="0"/>
                          <a:cs typeface="Arial" panose="020B0604020202020204" pitchFamily="34" charset="0"/>
                        </a:rPr>
                        <a:t>(0.7)%</a:t>
                      </a:r>
                    </a:p>
                  </a:txBody>
                  <a:tcPr marL="0" marR="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200" spc="67" dirty="0" smtClean="0">
                          <a:solidFill>
                            <a:srgbClr val="54595F"/>
                          </a:solidFill>
                          <a:latin typeface="Arial" panose="020B0604020202020204" pitchFamily="34" charset="0"/>
                          <a:cs typeface="Arial" panose="020B0604020202020204" pitchFamily="34" charset="0"/>
                        </a:rPr>
                        <a:t>(8) bps y/y</a:t>
                      </a:r>
                    </a:p>
                  </a:txBody>
                  <a:tcPr marL="0" marR="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200" spc="67" dirty="0" smtClean="0">
                          <a:solidFill>
                            <a:srgbClr val="54595F"/>
                          </a:solidFill>
                          <a:latin typeface="Arial" panose="020B0604020202020204" pitchFamily="34" charset="0"/>
                          <a:cs typeface="Arial" panose="020B0604020202020204" pitchFamily="34" charset="0"/>
                        </a:rPr>
                        <a:t>+7.1% y/y</a:t>
                      </a:r>
                    </a:p>
                  </a:txBody>
                  <a:tcPr marL="0" marR="0" marT="0" marB="0" anchor="ctr">
                    <a:lnL w="1905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Arial" panose="020B0604020202020204" pitchFamily="34" charset="0"/>
                        <a:cs typeface="Arial" panose="020B0604020202020204" pitchFamily="34" charset="0"/>
                      </a:endParaRPr>
                    </a:p>
                  </a:txBody>
                  <a:tcPr marL="137160" marR="13716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Arial" panose="020B0604020202020204" pitchFamily="34" charset="0"/>
                        <a:cs typeface="Arial" panose="020B0604020202020204" pitchFamily="34" charset="0"/>
                      </a:endParaRP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Arial" panose="020B0604020202020204" pitchFamily="34" charset="0"/>
                        <a:cs typeface="Arial" panose="020B0604020202020204" pitchFamily="34" charset="0"/>
                      </a:endParaRP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Arial" panose="020B0604020202020204" pitchFamily="34" charset="0"/>
                        <a:cs typeface="Arial" panose="020B0604020202020204" pitchFamily="34" charset="0"/>
                      </a:endParaRPr>
                    </a:p>
                  </a:txBody>
                  <a:tcPr marL="137160" marR="137160" anchor="ctr">
                    <a:lnL w="1905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10" name="Straight Connector 9"/>
          <p:cNvCxnSpPr/>
          <p:nvPr/>
        </p:nvCxnSpPr>
        <p:spPr>
          <a:xfrm>
            <a:off x="989695" y="3750678"/>
            <a:ext cx="23400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601668" y="3750678"/>
            <a:ext cx="23400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864023" y="3750678"/>
            <a:ext cx="23400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34693" y="4990775"/>
            <a:ext cx="5802788" cy="307777"/>
          </a:xfrm>
          <a:prstGeom prst="rect">
            <a:avLst/>
          </a:prstGeom>
          <a:noFill/>
        </p:spPr>
        <p:txBody>
          <a:bodyPr wrap="square" rtlCol="0">
            <a:spAutoFit/>
          </a:bodyPr>
          <a:lstStyle/>
          <a:p>
            <a:r>
              <a:rPr lang="en-CA" sz="1400" dirty="0" smtClean="0">
                <a:solidFill>
                  <a:srgbClr val="54595F"/>
                </a:solidFill>
                <a:latin typeface="Arial" panose="020B0604020202020204" pitchFamily="34" charset="0"/>
                <a:cs typeface="Arial" panose="020B0604020202020204" pitchFamily="34" charset="0"/>
              </a:rPr>
              <a:t>* Average billing per user per month (ABPU)</a:t>
            </a:r>
            <a:endParaRPr lang="en-CA" sz="1400" dirty="0">
              <a:solidFill>
                <a:srgbClr val="54595F"/>
              </a:solidFill>
              <a:latin typeface="Arial" panose="020B0604020202020204" pitchFamily="34" charset="0"/>
              <a:cs typeface="Arial" panose="020B0604020202020204" pitchFamily="34" charset="0"/>
            </a:endParaRPr>
          </a:p>
        </p:txBody>
      </p:sp>
      <p:sp>
        <p:nvSpPr>
          <p:cNvPr id="13" name="Slide Number Placeholder 5"/>
          <p:cNvSpPr>
            <a:spLocks noGrp="1"/>
          </p:cNvSpPr>
          <p:nvPr>
            <p:ph type="sldNum" sz="quarter" idx="12"/>
          </p:nvPr>
        </p:nvSpPr>
        <p:spPr>
          <a:xfrm>
            <a:off x="11183620" y="6356350"/>
            <a:ext cx="701040" cy="501650"/>
          </a:xfrm>
        </p:spPr>
        <p:txBody>
          <a:bodyPr/>
          <a:lstStyle/>
          <a:p>
            <a:r>
              <a:rPr lang="en-US" sz="1400" dirty="0" smtClean="0">
                <a:solidFill>
                  <a:schemeClr val="tx1"/>
                </a:solidFill>
                <a:latin typeface="Arial" panose="020B0604020202020204" pitchFamily="34" charset="0"/>
                <a:cs typeface="Arial" panose="020B0604020202020204" pitchFamily="34" charset="0"/>
              </a:rPr>
              <a:t>4</a:t>
            </a:r>
            <a:endParaRPr lang="en-US" sz="1400" dirty="0">
              <a:solidFill>
                <a:schemeClr val="tx1"/>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6231071" y="3750678"/>
            <a:ext cx="23400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773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386366" y="1974424"/>
            <a:ext cx="11165983" cy="3017520"/>
          </a:xfrm>
          <a:prstGeom prst="roundRect">
            <a:avLst>
              <a:gd name="adj" fmla="val 6670"/>
            </a:avLst>
          </a:prstGeom>
          <a:solidFill>
            <a:schemeClr val="bg1"/>
          </a:solidFill>
          <a:ln>
            <a:noFill/>
          </a:ln>
          <a:effectLst>
            <a:outerShdw blurRad="228600" sx="101000" sy="101000" algn="ct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4" name="TextBox 3"/>
          <p:cNvSpPr txBox="1"/>
          <p:nvPr/>
        </p:nvSpPr>
        <p:spPr>
          <a:xfrm>
            <a:off x="676610" y="318566"/>
            <a:ext cx="10068782" cy="769441"/>
          </a:xfrm>
          <a:prstGeom prst="rect">
            <a:avLst/>
          </a:prstGeom>
          <a:noFill/>
        </p:spPr>
        <p:txBody>
          <a:bodyPr wrap="none" rtlCol="0">
            <a:spAutoFit/>
          </a:bodyPr>
          <a:lstStyle/>
          <a:p>
            <a:r>
              <a:rPr lang="en-US" sz="4400" dirty="0" smtClean="0">
                <a:solidFill>
                  <a:srgbClr val="4B286D"/>
                </a:solidFill>
                <a:latin typeface="Arial" panose="020B0604020202020204" pitchFamily="34" charset="0"/>
                <a:cs typeface="Arial" panose="020B0604020202020204" pitchFamily="34" charset="0"/>
              </a:rPr>
              <a:t>Leading wireline customer performance</a:t>
            </a:r>
            <a:endParaRPr lang="en-CA" sz="4400" dirty="0">
              <a:solidFill>
                <a:srgbClr val="4B286D"/>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910215495"/>
              </p:ext>
            </p:extLst>
          </p:nvPr>
        </p:nvGraphicFramePr>
        <p:xfrm>
          <a:off x="676610" y="2272664"/>
          <a:ext cx="10669679" cy="2560320"/>
        </p:xfrm>
        <a:graphic>
          <a:graphicData uri="http://schemas.openxmlformats.org/drawingml/2006/table">
            <a:tbl>
              <a:tblPr>
                <a:tableStyleId>{7DF18680-E054-41AD-8BC1-D1AEF772440D}</a:tableStyleId>
              </a:tblPr>
              <a:tblGrid>
                <a:gridCol w="2769660"/>
                <a:gridCol w="2563736"/>
                <a:gridCol w="2563736"/>
                <a:gridCol w="2772547"/>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HelveticaNeueW01-Thin" panose="020B0403020202020204" pitchFamily="34" charset="0"/>
                      </a:endParaRPr>
                    </a:p>
                  </a:txBody>
                  <a:tcPr marL="137160" marR="13716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HelveticaNeueW01-Thin" panose="020B0403020202020204" pitchFamily="34" charset="0"/>
                      </a:endParaRP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HelveticaNeueW01-Thin" panose="020B0403020202020204" pitchFamily="34" charset="0"/>
                      </a:endParaRP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HelveticaNeueW01-Thin" panose="020B0403020202020204" pitchFamily="34" charset="0"/>
                      </a:endParaRPr>
                    </a:p>
                  </a:txBody>
                  <a:tcPr marL="137160" marR="137160" anchor="ctr">
                    <a:lnL w="1905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822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smtClean="0">
                          <a:solidFill>
                            <a:srgbClr val="4B286D"/>
                          </a:solidFill>
                          <a:latin typeface="Arial" panose="020B0604020202020204" pitchFamily="34" charset="0"/>
                          <a:cs typeface="Arial" panose="020B0604020202020204" pitchFamily="34" charset="0"/>
                        </a:rPr>
                        <a:t>+28,000</a:t>
                      </a:r>
                      <a:endParaRPr lang="en-CA" sz="4400" dirty="0" smtClean="0">
                        <a:solidFill>
                          <a:srgbClr val="4B286D"/>
                        </a:solidFill>
                        <a:latin typeface="Arial" panose="020B0604020202020204" pitchFamily="34" charset="0"/>
                        <a:cs typeface="Arial" panose="020B0604020202020204" pitchFamily="34" charset="0"/>
                      </a:endParaRPr>
                    </a:p>
                  </a:txBody>
                  <a:tcPr marL="137160" marR="13716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4400" dirty="0" smtClean="0">
                          <a:solidFill>
                            <a:srgbClr val="4B286D"/>
                          </a:solidFill>
                          <a:latin typeface="Arial" panose="020B0604020202020204" pitchFamily="34" charset="0"/>
                          <a:cs typeface="Arial" panose="020B0604020202020204" pitchFamily="34" charset="0"/>
                        </a:rPr>
                        <a:t>+24,000</a:t>
                      </a: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4400" dirty="0" smtClean="0">
                          <a:solidFill>
                            <a:srgbClr val="4B286D"/>
                          </a:solidFill>
                          <a:latin typeface="Arial" panose="020B0604020202020204" pitchFamily="34" charset="0"/>
                          <a:cs typeface="Arial" panose="020B0604020202020204" pitchFamily="34" charset="0"/>
                        </a:rPr>
                        <a:t>(13,000)</a:t>
                      </a: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4400" dirty="0" smtClean="0">
                          <a:solidFill>
                            <a:srgbClr val="4B286D"/>
                          </a:solidFill>
                          <a:latin typeface="Arial" panose="020B0604020202020204" pitchFamily="34" charset="0"/>
                          <a:cs typeface="Arial" panose="020B0604020202020204" pitchFamily="34" charset="0"/>
                        </a:rPr>
                        <a:t>+39,000</a:t>
                      </a:r>
                    </a:p>
                  </a:txBody>
                  <a:tcPr marL="137160" marR="137160" anchor="ctr">
                    <a:lnL w="1905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HelveticaNeueW01-Thin" panose="020B0403020202020204" pitchFamily="34" charset="0"/>
                      </a:endParaRPr>
                    </a:p>
                  </a:txBody>
                  <a:tcPr marL="137160" marR="13716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HelveticaNeueW01-Thin" panose="020B0403020202020204" pitchFamily="34" charset="0"/>
                      </a:endParaRP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HelveticaNeueW01-Thin" panose="020B0403020202020204" pitchFamily="34" charset="0"/>
                      </a:endParaRP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HelveticaNeueW01-Thin" panose="020B0403020202020204" pitchFamily="34" charset="0"/>
                      </a:endParaRPr>
                    </a:p>
                  </a:txBody>
                  <a:tcPr marL="137160" marR="137160" anchor="ctr">
                    <a:lnL w="1905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dirty="0" smtClean="0">
                          <a:solidFill>
                            <a:srgbClr val="54595F"/>
                          </a:solidFill>
                          <a:latin typeface="Arial" panose="020B0604020202020204" pitchFamily="34" charset="0"/>
                          <a:ea typeface="+mn-ea"/>
                          <a:cs typeface="Arial" panose="020B0604020202020204" pitchFamily="34" charset="0"/>
                        </a:rPr>
                        <a:t>High-speed</a:t>
                      </a:r>
                    </a:p>
                  </a:txBody>
                  <a:tcPr marL="137160" marR="13716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dirty="0" smtClean="0">
                          <a:solidFill>
                            <a:srgbClr val="54595F"/>
                          </a:solidFill>
                          <a:latin typeface="Arial" panose="020B0604020202020204" pitchFamily="34" charset="0"/>
                          <a:ea typeface="+mn-ea"/>
                          <a:cs typeface="Arial" panose="020B0604020202020204" pitchFamily="34" charset="0"/>
                        </a:rPr>
                        <a:t>TELUS TV</a:t>
                      </a: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dirty="0" smtClean="0">
                          <a:solidFill>
                            <a:srgbClr val="54595F"/>
                          </a:solidFill>
                          <a:latin typeface="Arial" panose="020B0604020202020204" pitchFamily="34" charset="0"/>
                          <a:ea typeface="+mn-ea"/>
                          <a:cs typeface="Arial" panose="020B0604020202020204" pitchFamily="34" charset="0"/>
                        </a:rPr>
                        <a:t>Residential</a:t>
                      </a: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dirty="0" smtClean="0">
                          <a:solidFill>
                            <a:srgbClr val="54595F"/>
                          </a:solidFill>
                          <a:latin typeface="Arial" panose="020B0604020202020204" pitchFamily="34" charset="0"/>
                          <a:ea typeface="+mn-ea"/>
                          <a:cs typeface="Arial" panose="020B0604020202020204" pitchFamily="34" charset="0"/>
                        </a:rPr>
                        <a:t>New wireline</a:t>
                      </a:r>
                    </a:p>
                  </a:txBody>
                  <a:tcPr marL="137160" marR="137160" anchor="ctr">
                    <a:lnL w="1905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dirty="0" smtClean="0">
                          <a:solidFill>
                            <a:srgbClr val="54595F"/>
                          </a:solidFill>
                          <a:latin typeface="Arial" panose="020B0604020202020204" pitchFamily="34" charset="0"/>
                          <a:ea typeface="+mn-ea"/>
                          <a:cs typeface="Arial" panose="020B0604020202020204" pitchFamily="34" charset="0"/>
                        </a:rPr>
                        <a:t>Internet net adds</a:t>
                      </a:r>
                    </a:p>
                  </a:txBody>
                  <a:tcPr marL="0" marR="0" marT="0" marB="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dirty="0" smtClean="0">
                          <a:solidFill>
                            <a:srgbClr val="54595F"/>
                          </a:solidFill>
                          <a:latin typeface="Arial" panose="020B0604020202020204" pitchFamily="34" charset="0"/>
                          <a:ea typeface="+mn-ea"/>
                          <a:cs typeface="Arial" panose="020B0604020202020204" pitchFamily="34" charset="0"/>
                        </a:rPr>
                        <a:t>customers</a:t>
                      </a:r>
                    </a:p>
                  </a:txBody>
                  <a:tcPr marL="0" marR="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dirty="0" smtClean="0">
                          <a:solidFill>
                            <a:srgbClr val="54595F"/>
                          </a:solidFill>
                          <a:latin typeface="Arial" panose="020B0604020202020204" pitchFamily="34" charset="0"/>
                          <a:ea typeface="+mn-ea"/>
                          <a:cs typeface="Arial" panose="020B0604020202020204" pitchFamily="34" charset="0"/>
                        </a:rPr>
                        <a:t>NAL losses</a:t>
                      </a:r>
                    </a:p>
                  </a:txBody>
                  <a:tcPr marL="0" marR="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dirty="0" smtClean="0">
                          <a:solidFill>
                            <a:srgbClr val="54595F"/>
                          </a:solidFill>
                          <a:latin typeface="Arial" panose="020B0604020202020204" pitchFamily="34" charset="0"/>
                          <a:ea typeface="+mn-ea"/>
                          <a:cs typeface="Arial" panose="020B0604020202020204" pitchFamily="34" charset="0"/>
                        </a:rPr>
                        <a:t>customer</a:t>
                      </a:r>
                      <a:r>
                        <a:rPr lang="en-CA" sz="2200" kern="1200" spc="67" baseline="0" dirty="0" smtClean="0">
                          <a:solidFill>
                            <a:srgbClr val="54595F"/>
                          </a:solidFill>
                          <a:latin typeface="Arial" panose="020B0604020202020204" pitchFamily="34" charset="0"/>
                          <a:ea typeface="+mn-ea"/>
                          <a:cs typeface="Arial" panose="020B0604020202020204" pitchFamily="34" charset="0"/>
                        </a:rPr>
                        <a:t> additions</a:t>
                      </a:r>
                      <a:endParaRPr lang="en-CA" sz="2200" kern="1200" spc="67" dirty="0" smtClean="0">
                        <a:solidFill>
                          <a:srgbClr val="54595F"/>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200" kern="1200" spc="67" dirty="0" smtClean="0">
                        <a:solidFill>
                          <a:srgbClr val="54595F"/>
                        </a:solidFill>
                        <a:latin typeface="Arial" panose="020B0604020202020204" pitchFamily="34" charset="0"/>
                        <a:ea typeface="+mn-ea"/>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dirty="0" smtClean="0">
                          <a:solidFill>
                            <a:srgbClr val="54595F"/>
                          </a:solidFill>
                          <a:latin typeface="Arial" panose="020B0604020202020204" pitchFamily="34" charset="0"/>
                          <a:ea typeface="+mn-ea"/>
                          <a:cs typeface="Arial" panose="020B0604020202020204" pitchFamily="34" charset="0"/>
                        </a:rPr>
                        <a:t>+7,000 y/y</a:t>
                      </a:r>
                    </a:p>
                  </a:txBody>
                  <a:tcPr marL="0" marR="0" marT="0" marB="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200" kern="1200" spc="67" dirty="0" smtClean="0">
                        <a:solidFill>
                          <a:srgbClr val="54595F"/>
                        </a:solidFill>
                        <a:latin typeface="Arial" panose="020B0604020202020204" pitchFamily="34" charset="0"/>
                        <a:ea typeface="+mn-ea"/>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dirty="0" smtClean="0">
                          <a:solidFill>
                            <a:srgbClr val="54595F"/>
                          </a:solidFill>
                          <a:latin typeface="Arial" panose="020B0604020202020204" pitchFamily="34" charset="0"/>
                          <a:ea typeface="+mn-ea"/>
                          <a:cs typeface="Arial" panose="020B0604020202020204" pitchFamily="34" charset="0"/>
                        </a:rPr>
                        <a:t>+10,000 y/y</a:t>
                      </a:r>
                    </a:p>
                  </a:txBody>
                  <a:tcPr marL="0" marR="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200" kern="1200" spc="67" dirty="0" smtClean="0">
                        <a:solidFill>
                          <a:srgbClr val="54595F"/>
                        </a:solidFill>
                        <a:latin typeface="Arial" panose="020B0604020202020204" pitchFamily="34" charset="0"/>
                        <a:ea typeface="+mn-ea"/>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dirty="0" smtClean="0">
                          <a:solidFill>
                            <a:srgbClr val="54595F"/>
                          </a:solidFill>
                          <a:latin typeface="Arial" panose="020B0604020202020204" pitchFamily="34" charset="0"/>
                          <a:ea typeface="+mn-ea"/>
                          <a:cs typeface="Arial" panose="020B0604020202020204" pitchFamily="34" charset="0"/>
                        </a:rPr>
                        <a:t>+1,000 y/y</a:t>
                      </a:r>
                    </a:p>
                  </a:txBody>
                  <a:tcPr marL="0" marR="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200" kern="1200" spc="67" dirty="0" smtClean="0">
                        <a:solidFill>
                          <a:srgbClr val="54595F"/>
                        </a:solidFill>
                        <a:latin typeface="Arial" panose="020B0604020202020204" pitchFamily="34" charset="0"/>
                        <a:ea typeface="+mn-ea"/>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dirty="0" smtClean="0">
                          <a:solidFill>
                            <a:srgbClr val="54595F"/>
                          </a:solidFill>
                          <a:latin typeface="Arial" panose="020B0604020202020204" pitchFamily="34" charset="0"/>
                          <a:ea typeface="+mn-ea"/>
                          <a:cs typeface="Arial" panose="020B0604020202020204" pitchFamily="34" charset="0"/>
                        </a:rPr>
                        <a:t>+18,000 y/y</a:t>
                      </a:r>
                    </a:p>
                  </a:txBody>
                  <a:tcPr marL="0" marR="0" marT="0" marB="0" anchor="ctr">
                    <a:lnL w="1905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Rectangle 5"/>
          <p:cNvSpPr/>
          <p:nvPr/>
        </p:nvSpPr>
        <p:spPr>
          <a:xfrm>
            <a:off x="0" y="5651284"/>
            <a:ext cx="12192000" cy="12067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66CC00"/>
              </a:buClr>
            </a:pPr>
            <a:r>
              <a:rPr lang="en-CA" sz="2800" spc="67" dirty="0" smtClean="0">
                <a:solidFill>
                  <a:srgbClr val="54595F"/>
                </a:solidFill>
                <a:latin typeface="Arial" panose="020B0604020202020204" pitchFamily="34" charset="0"/>
                <a:cs typeface="Arial" panose="020B0604020202020204" pitchFamily="34" charset="0"/>
              </a:rPr>
              <a:t>Leading TELUS </a:t>
            </a:r>
            <a:r>
              <a:rPr lang="en-CA" sz="2800" spc="67" dirty="0" err="1" smtClean="0">
                <a:solidFill>
                  <a:srgbClr val="54595F"/>
                </a:solidFill>
                <a:latin typeface="Arial" panose="020B0604020202020204" pitchFamily="34" charset="0"/>
                <a:cs typeface="Arial" panose="020B0604020202020204" pitchFamily="34" charset="0"/>
              </a:rPr>
              <a:t>PureFibre</a:t>
            </a:r>
            <a:r>
              <a:rPr lang="en-CA" sz="2800" spc="67" dirty="0" smtClean="0">
                <a:solidFill>
                  <a:srgbClr val="54595F"/>
                </a:solidFill>
                <a:latin typeface="Arial" panose="020B0604020202020204" pitchFamily="34" charset="0"/>
                <a:cs typeface="Arial" panose="020B0604020202020204" pitchFamily="34" charset="0"/>
              </a:rPr>
              <a:t> </a:t>
            </a:r>
            <a:r>
              <a:rPr lang="en-CA" sz="2800" spc="67" dirty="0">
                <a:solidFill>
                  <a:srgbClr val="54595F"/>
                </a:solidFill>
                <a:latin typeface="Arial" panose="020B0604020202020204" pitchFamily="34" charset="0"/>
                <a:cs typeface="Arial" panose="020B0604020202020204" pitchFamily="34" charset="0"/>
              </a:rPr>
              <a:t>network </a:t>
            </a:r>
            <a:r>
              <a:rPr lang="en-CA" sz="2800" spc="67" dirty="0" smtClean="0">
                <a:solidFill>
                  <a:srgbClr val="54595F"/>
                </a:solidFill>
                <a:latin typeface="Arial" panose="020B0604020202020204" pitchFamily="34" charset="0"/>
                <a:cs typeface="Arial" panose="020B0604020202020204" pitchFamily="34" charset="0"/>
              </a:rPr>
              <a:t>driving strong customer growth</a:t>
            </a:r>
            <a:endParaRPr lang="en-CA" sz="2800" spc="67" dirty="0">
              <a:solidFill>
                <a:srgbClr val="54595F"/>
              </a:solidFill>
              <a:latin typeface="Arial" panose="020B0604020202020204" pitchFamily="34" charset="0"/>
              <a:cs typeface="Arial" panose="020B0604020202020204" pitchFamily="34" charset="0"/>
            </a:endParaRPr>
          </a:p>
        </p:txBody>
      </p:sp>
      <p:sp>
        <p:nvSpPr>
          <p:cNvPr id="9" name="Slide Number Placeholder 5"/>
          <p:cNvSpPr>
            <a:spLocks noGrp="1"/>
          </p:cNvSpPr>
          <p:nvPr>
            <p:ph type="sldNum" sz="quarter" idx="12"/>
          </p:nvPr>
        </p:nvSpPr>
        <p:spPr>
          <a:xfrm>
            <a:off x="11183620" y="6356350"/>
            <a:ext cx="701040" cy="501650"/>
          </a:xfrm>
        </p:spPr>
        <p:txBody>
          <a:bodyPr/>
          <a:lstStyle/>
          <a:p>
            <a:r>
              <a:rPr lang="en-US" sz="1400" dirty="0" smtClean="0">
                <a:solidFill>
                  <a:schemeClr val="tx1"/>
                </a:solidFill>
                <a:latin typeface="Arial" panose="020B0604020202020204" pitchFamily="34" charset="0"/>
                <a:cs typeface="Arial" panose="020B0604020202020204" pitchFamily="34" charset="0"/>
              </a:rPr>
              <a:t>5</a:t>
            </a:r>
            <a:endParaRPr lang="en-US" sz="1400" dirty="0">
              <a:solidFill>
                <a:schemeClr val="tx1"/>
              </a:solidFill>
              <a:latin typeface="Arial" panose="020B0604020202020204" pitchFamily="34" charset="0"/>
              <a:cs typeface="Arial" panose="020B0604020202020204" pitchFamily="34" charset="0"/>
            </a:endParaRPr>
          </a:p>
        </p:txBody>
      </p:sp>
      <p:cxnSp>
        <p:nvCxnSpPr>
          <p:cNvPr id="7" name="Straight Connector 6"/>
          <p:cNvCxnSpPr/>
          <p:nvPr/>
        </p:nvCxnSpPr>
        <p:spPr>
          <a:xfrm>
            <a:off x="976995" y="4309478"/>
            <a:ext cx="23400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88968" y="4309478"/>
            <a:ext cx="23400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851323" y="4309478"/>
            <a:ext cx="23400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218371" y="4309478"/>
            <a:ext cx="23400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774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75574" y="1790700"/>
            <a:ext cx="10625070" cy="3252044"/>
          </a:xfrm>
          <a:prstGeom prst="roundRect">
            <a:avLst>
              <a:gd name="adj" fmla="val 6670"/>
            </a:avLst>
          </a:prstGeom>
          <a:solidFill>
            <a:schemeClr val="bg1"/>
          </a:solidFill>
          <a:ln>
            <a:noFill/>
          </a:ln>
          <a:effectLst>
            <a:outerShdw blurRad="228600" sx="101000" sy="101000" algn="ct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4" name="TextBox 3"/>
          <p:cNvSpPr txBox="1"/>
          <p:nvPr/>
        </p:nvSpPr>
        <p:spPr>
          <a:xfrm>
            <a:off x="682517" y="241265"/>
            <a:ext cx="7715574" cy="707886"/>
          </a:xfrm>
          <a:prstGeom prst="rect">
            <a:avLst/>
          </a:prstGeom>
          <a:noFill/>
        </p:spPr>
        <p:txBody>
          <a:bodyPr wrap="none" rtlCol="0">
            <a:spAutoFit/>
          </a:bodyPr>
          <a:lstStyle/>
          <a:p>
            <a:r>
              <a:rPr lang="en-US" sz="4000" dirty="0" smtClean="0">
                <a:solidFill>
                  <a:srgbClr val="4B286D"/>
                </a:solidFill>
                <a:latin typeface="Arial" panose="020B0604020202020204" pitchFamily="34" charset="0"/>
                <a:cs typeface="Arial" panose="020B0604020202020204" pitchFamily="34" charset="0"/>
              </a:rPr>
              <a:t>Returning capital to shareholders</a:t>
            </a:r>
            <a:endParaRPr lang="en-CA" sz="4000" dirty="0">
              <a:solidFill>
                <a:srgbClr val="4B286D"/>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020774720"/>
              </p:ext>
            </p:extLst>
          </p:nvPr>
        </p:nvGraphicFramePr>
        <p:xfrm>
          <a:off x="982232" y="1953682"/>
          <a:ext cx="10057803" cy="2834640"/>
        </p:xfrm>
        <a:graphic>
          <a:graphicData uri="http://schemas.openxmlformats.org/drawingml/2006/table">
            <a:tbl>
              <a:tblPr>
                <a:tableStyleId>{7DF18680-E054-41AD-8BC1-D1AEF772440D}</a:tableStyleId>
              </a:tblPr>
              <a:tblGrid>
                <a:gridCol w="3408267"/>
                <a:gridCol w="3324768"/>
                <a:gridCol w="3324768"/>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HelveticaNeueW01-Thin" panose="020B0403020202020204" pitchFamily="34" charset="0"/>
                      </a:endParaRPr>
                    </a:p>
                  </a:txBody>
                  <a:tcPr marL="137160" marR="13716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HelveticaNeueW01-Thin" panose="020B0403020202020204" pitchFamily="34" charset="0"/>
                      </a:endParaRP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HelveticaNeueW01-Thin" panose="020B0403020202020204" pitchFamily="34" charset="0"/>
                      </a:endParaRPr>
                    </a:p>
                  </a:txBody>
                  <a:tcPr marL="137160" marR="137160" anchor="ctr">
                    <a:lnL w="19050" cap="flat" cmpd="sng" algn="ctr">
                      <a:solidFill>
                        <a:schemeClr val="accent3"/>
                      </a:solid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822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smtClean="0">
                          <a:solidFill>
                            <a:srgbClr val="4B286D"/>
                          </a:solidFill>
                          <a:latin typeface="Arial" panose="020B0604020202020204" pitchFamily="34" charset="0"/>
                          <a:cs typeface="Arial" panose="020B0604020202020204" pitchFamily="34" charset="0"/>
                        </a:rPr>
                        <a:t>$</a:t>
                      </a:r>
                      <a:r>
                        <a:rPr lang="en-US" sz="4400" kern="1200" baseline="0" dirty="0" smtClean="0">
                          <a:solidFill>
                            <a:srgbClr val="4B286D"/>
                          </a:solidFill>
                          <a:latin typeface="Arial" panose="020B0604020202020204" pitchFamily="34" charset="0"/>
                          <a:ea typeface="+mn-ea"/>
                          <a:cs typeface="Arial" panose="020B0604020202020204" pitchFamily="34" charset="0"/>
                        </a:rPr>
                        <a:t>11.1</a:t>
                      </a:r>
                    </a:p>
                    <a:p>
                      <a:pPr marL="0" marR="0" indent="0" algn="ctr" defTabSz="914400" rtl="0" eaLnBrk="1" fontAlgn="auto" latinLnBrk="0" hangingPunct="1">
                        <a:lnSpc>
                          <a:spcPct val="100000"/>
                        </a:lnSpc>
                        <a:spcBef>
                          <a:spcPts val="0"/>
                        </a:spcBef>
                        <a:spcAft>
                          <a:spcPts val="0"/>
                        </a:spcAft>
                        <a:buClrTx/>
                        <a:buSzTx/>
                        <a:buFontTx/>
                        <a:buNone/>
                        <a:tabLst/>
                        <a:defRPr/>
                      </a:pPr>
                      <a:r>
                        <a:rPr lang="en-US" sz="4400" baseline="0" dirty="0" smtClean="0">
                          <a:solidFill>
                            <a:srgbClr val="4B286D"/>
                          </a:solidFill>
                          <a:latin typeface="Arial" panose="020B0604020202020204" pitchFamily="34" charset="0"/>
                          <a:cs typeface="Arial" panose="020B0604020202020204" pitchFamily="34" charset="0"/>
                        </a:rPr>
                        <a:t>billion</a:t>
                      </a:r>
                      <a:endParaRPr lang="en-US" sz="4400" dirty="0" smtClean="0">
                        <a:solidFill>
                          <a:srgbClr val="4B286D"/>
                        </a:solidFill>
                        <a:latin typeface="Arial" panose="020B0604020202020204" pitchFamily="34" charset="0"/>
                        <a:cs typeface="Arial" panose="020B0604020202020204" pitchFamily="34" charset="0"/>
                      </a:endParaRPr>
                    </a:p>
                  </a:txBody>
                  <a:tcPr marL="137160" marR="13716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smtClean="0">
                          <a:solidFill>
                            <a:srgbClr val="4B286D"/>
                          </a:solidFill>
                          <a:latin typeface="Arial" panose="020B0604020202020204" pitchFamily="34" charset="0"/>
                          <a:cs typeface="Arial" panose="020B0604020202020204" pitchFamily="34" charset="0"/>
                        </a:rPr>
                        <a:t>$</a:t>
                      </a:r>
                      <a:r>
                        <a:rPr lang="en-US" sz="4400" kern="1200" dirty="0" smtClean="0">
                          <a:solidFill>
                            <a:srgbClr val="4B286D"/>
                          </a:solidFill>
                          <a:latin typeface="Arial" panose="020B0604020202020204" pitchFamily="34" charset="0"/>
                          <a:ea typeface="+mn-ea"/>
                          <a:cs typeface="Arial" panose="020B0604020202020204" pitchFamily="34" charset="0"/>
                        </a:rPr>
                        <a:t>16.4</a:t>
                      </a:r>
                    </a:p>
                    <a:p>
                      <a:pPr marL="0" marR="0" indent="0" algn="ctr" defTabSz="914400" rtl="0" eaLnBrk="1" fontAlgn="auto" latinLnBrk="0" hangingPunct="1">
                        <a:lnSpc>
                          <a:spcPct val="100000"/>
                        </a:lnSpc>
                        <a:spcBef>
                          <a:spcPts val="0"/>
                        </a:spcBef>
                        <a:spcAft>
                          <a:spcPts val="0"/>
                        </a:spcAft>
                        <a:buClrTx/>
                        <a:buSzTx/>
                        <a:buFontTx/>
                        <a:buNone/>
                        <a:tabLst/>
                        <a:defRPr/>
                      </a:pPr>
                      <a:r>
                        <a:rPr lang="en-US" sz="4400" kern="1200" dirty="0" smtClean="0">
                          <a:solidFill>
                            <a:srgbClr val="4B286D"/>
                          </a:solidFill>
                          <a:latin typeface="Arial" panose="020B0604020202020204" pitchFamily="34" charset="0"/>
                          <a:ea typeface="+mn-ea"/>
                          <a:cs typeface="Arial" panose="020B0604020202020204" pitchFamily="34" charset="0"/>
                        </a:rPr>
                        <a:t>billion</a:t>
                      </a: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kern="1200" dirty="0" smtClean="0">
                          <a:solidFill>
                            <a:srgbClr val="4B286D"/>
                          </a:solidFill>
                          <a:latin typeface="Arial" panose="020B0604020202020204" pitchFamily="34" charset="0"/>
                          <a:ea typeface="+mn-ea"/>
                          <a:cs typeface="Arial" panose="020B0604020202020204" pitchFamily="34" charset="0"/>
                        </a:rPr>
                        <a:t>$2.18</a:t>
                      </a:r>
                    </a:p>
                    <a:p>
                      <a:pPr marL="0" marR="0" indent="0" algn="ctr" defTabSz="914400" rtl="0" eaLnBrk="1" fontAlgn="auto" latinLnBrk="0" hangingPunct="1">
                        <a:lnSpc>
                          <a:spcPct val="100000"/>
                        </a:lnSpc>
                        <a:spcBef>
                          <a:spcPts val="0"/>
                        </a:spcBef>
                        <a:spcAft>
                          <a:spcPts val="0"/>
                        </a:spcAft>
                        <a:buClrTx/>
                        <a:buSzTx/>
                        <a:buFontTx/>
                        <a:buNone/>
                        <a:tabLst/>
                        <a:defRPr/>
                      </a:pPr>
                      <a:r>
                        <a:rPr lang="en-US" sz="4400" kern="1200" dirty="0" smtClean="0">
                          <a:solidFill>
                            <a:srgbClr val="4B286D"/>
                          </a:solidFill>
                          <a:latin typeface="Arial" panose="020B0604020202020204" pitchFamily="34" charset="0"/>
                          <a:ea typeface="+mn-ea"/>
                          <a:cs typeface="Arial" panose="020B0604020202020204" pitchFamily="34" charset="0"/>
                        </a:rPr>
                        <a:t>+7.9% y/y</a:t>
                      </a:r>
                    </a:p>
                  </a:txBody>
                  <a:tcPr marL="137160" marR="137160" anchor="ctr">
                    <a:lnL w="19050" cap="flat" cmpd="sng" algn="ctr">
                      <a:solidFill>
                        <a:schemeClr val="accent3"/>
                      </a:solid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758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200" kern="1200" spc="67" baseline="0" dirty="0" smtClean="0">
                        <a:solidFill>
                          <a:srgbClr val="54595F"/>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CA" sz="2200" kern="1200" spc="67" baseline="0" dirty="0" smtClean="0">
                          <a:solidFill>
                            <a:srgbClr val="54595F"/>
                          </a:solidFill>
                          <a:latin typeface="Arial" panose="020B0604020202020204" pitchFamily="34" charset="0"/>
                          <a:ea typeface="+mn-ea"/>
                          <a:cs typeface="Arial" panose="020B0604020202020204" pitchFamily="34" charset="0"/>
                        </a:rPr>
                        <a:t>Dividends paid</a:t>
                      </a:r>
                    </a:p>
                    <a:p>
                      <a:pPr marL="0" marR="0" indent="0" algn="ctr" defTabSz="914400" rtl="0" eaLnBrk="1" fontAlgn="auto" latinLnBrk="0" hangingPunct="1">
                        <a:lnSpc>
                          <a:spcPct val="100000"/>
                        </a:lnSpc>
                        <a:spcBef>
                          <a:spcPts val="0"/>
                        </a:spcBef>
                        <a:spcAft>
                          <a:spcPts val="0"/>
                        </a:spcAft>
                        <a:buClrTx/>
                        <a:buSzTx/>
                        <a:buFontTx/>
                        <a:buNone/>
                        <a:tabLst/>
                        <a:defRPr/>
                      </a:pPr>
                      <a:endParaRPr lang="en-CA" sz="2200" dirty="0" smtClean="0">
                        <a:solidFill>
                          <a:srgbClr val="4B286D"/>
                        </a:solidFill>
                        <a:latin typeface="Arial" panose="020B0604020202020204" pitchFamily="34" charset="0"/>
                        <a:cs typeface="Arial" panose="020B0604020202020204" pitchFamily="34" charset="0"/>
                      </a:endParaRPr>
                    </a:p>
                  </a:txBody>
                  <a:tcPr marL="137160" marR="137160">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200" kern="1200" spc="67" dirty="0" smtClean="0">
                        <a:solidFill>
                          <a:srgbClr val="54595F"/>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CA" sz="2200" kern="1200" spc="67" dirty="0" smtClean="0">
                          <a:solidFill>
                            <a:srgbClr val="54595F"/>
                          </a:solidFill>
                          <a:latin typeface="Arial" panose="020B0604020202020204" pitchFamily="34" charset="0"/>
                          <a:ea typeface="+mn-ea"/>
                          <a:cs typeface="Arial" panose="020B0604020202020204" pitchFamily="34" charset="0"/>
                        </a:rPr>
                        <a:t>Total capital returned</a:t>
                      </a:r>
                    </a:p>
                    <a:p>
                      <a:pPr marL="0" marR="0" indent="0" algn="ctr" defTabSz="914400" rtl="0" eaLnBrk="1" fontAlgn="auto" latinLnBrk="0" hangingPunct="1">
                        <a:lnSpc>
                          <a:spcPct val="100000"/>
                        </a:lnSpc>
                        <a:spcBef>
                          <a:spcPts val="0"/>
                        </a:spcBef>
                        <a:spcAft>
                          <a:spcPts val="0"/>
                        </a:spcAft>
                        <a:buClrTx/>
                        <a:buSzTx/>
                        <a:buFontTx/>
                        <a:buNone/>
                        <a:tabLst/>
                        <a:defRPr/>
                      </a:pPr>
                      <a:endParaRPr lang="en-CA" sz="2200" dirty="0" smtClean="0">
                        <a:solidFill>
                          <a:srgbClr val="4B286D"/>
                        </a:solidFill>
                        <a:latin typeface="Arial" panose="020B0604020202020204" pitchFamily="34" charset="0"/>
                        <a:cs typeface="Arial" panose="020B0604020202020204" pitchFamily="34" charset="0"/>
                      </a:endParaRPr>
                    </a:p>
                  </a:txBody>
                  <a:tcPr marL="137160" marR="137160">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200" kern="1200" spc="67" dirty="0" smtClean="0">
                        <a:solidFill>
                          <a:srgbClr val="54595F"/>
                        </a:solidFill>
                        <a:latin typeface="Arial" panose="020B0604020202020204" pitchFamily="34" charset="0"/>
                        <a:ea typeface="+mn-ea"/>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CA" sz="2200" kern="1200" spc="67" dirty="0" smtClean="0">
                          <a:solidFill>
                            <a:srgbClr val="54595F"/>
                          </a:solidFill>
                          <a:latin typeface="Arial" panose="020B0604020202020204" pitchFamily="34" charset="0"/>
                          <a:ea typeface="+mn-ea"/>
                          <a:cs typeface="Arial" panose="020B0604020202020204" pitchFamily="34" charset="0"/>
                        </a:rPr>
                        <a:t>Annualized dividend </a:t>
                      </a:r>
                    </a:p>
                  </a:txBody>
                  <a:tcPr marL="137160" marR="137160">
                    <a:lnL w="19050" cap="flat" cmpd="sng" algn="ctr">
                      <a:solidFill>
                        <a:schemeClr val="accent3"/>
                      </a:solid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HelveticaNeueW01-Thin" panose="020B0403020202020204" pitchFamily="34" charset="0"/>
                      </a:endParaRPr>
                    </a:p>
                  </a:txBody>
                  <a:tcPr marL="137160" marR="13716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HelveticaNeueW01-Thin" panose="020B0403020202020204" pitchFamily="34" charset="0"/>
                      </a:endParaRP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HelveticaNeueW01-Thin" panose="020B0403020202020204" pitchFamily="34" charset="0"/>
                      </a:endParaRPr>
                    </a:p>
                  </a:txBody>
                  <a:tcPr marL="137160" marR="137160" anchor="ctr">
                    <a:lnL w="19050" cap="flat" cmpd="sng" algn="ctr">
                      <a:solidFill>
                        <a:schemeClr val="accent3"/>
                      </a:solid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7" name="Rectangle 6"/>
          <p:cNvSpPr/>
          <p:nvPr/>
        </p:nvSpPr>
        <p:spPr>
          <a:xfrm>
            <a:off x="0" y="5651284"/>
            <a:ext cx="12192000" cy="12067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66CC00"/>
              </a:buClr>
            </a:pPr>
            <a:r>
              <a:rPr lang="en-US" sz="2800" spc="67" dirty="0">
                <a:solidFill>
                  <a:srgbClr val="54595F"/>
                </a:solidFill>
                <a:latin typeface="Arial" panose="020B0604020202020204" pitchFamily="34" charset="0"/>
                <a:cs typeface="Arial" panose="020B0604020202020204" pitchFamily="34" charset="0"/>
              </a:rPr>
              <a:t>$16.4 billion returned to shareholders since 2004, </a:t>
            </a:r>
            <a:br>
              <a:rPr lang="en-US" sz="2800" spc="67" dirty="0">
                <a:solidFill>
                  <a:srgbClr val="54595F"/>
                </a:solidFill>
                <a:latin typeface="Arial" panose="020B0604020202020204" pitchFamily="34" charset="0"/>
                <a:cs typeface="Arial" panose="020B0604020202020204" pitchFamily="34" charset="0"/>
              </a:rPr>
            </a:br>
            <a:r>
              <a:rPr lang="en-US" sz="2800" spc="67" dirty="0">
                <a:solidFill>
                  <a:srgbClr val="54595F"/>
                </a:solidFill>
                <a:latin typeface="Arial" panose="020B0604020202020204" pitchFamily="34" charset="0"/>
                <a:cs typeface="Arial" panose="020B0604020202020204" pitchFamily="34" charset="0"/>
              </a:rPr>
              <a:t>representing more than $</a:t>
            </a:r>
            <a:r>
              <a:rPr lang="en-US" sz="2800" spc="67" dirty="0" smtClean="0">
                <a:solidFill>
                  <a:srgbClr val="54595F"/>
                </a:solidFill>
                <a:latin typeface="Arial" panose="020B0604020202020204" pitchFamily="34" charset="0"/>
                <a:cs typeface="Arial" panose="020B0604020202020204" pitchFamily="34" charset="0"/>
              </a:rPr>
              <a:t>27 </a:t>
            </a:r>
            <a:r>
              <a:rPr lang="en-US" sz="2800" spc="67" dirty="0">
                <a:solidFill>
                  <a:srgbClr val="54595F"/>
                </a:solidFill>
                <a:latin typeface="Arial" panose="020B0604020202020204" pitchFamily="34" charset="0"/>
                <a:cs typeface="Arial" panose="020B0604020202020204" pitchFamily="34" charset="0"/>
              </a:rPr>
              <a:t>per share</a:t>
            </a:r>
            <a:endParaRPr lang="en-CA" sz="2800" spc="67" dirty="0">
              <a:solidFill>
                <a:srgbClr val="54595F"/>
              </a:solidFill>
              <a:latin typeface="Arial" panose="020B0604020202020204" pitchFamily="34" charset="0"/>
              <a:cs typeface="Arial" panose="020B0604020202020204" pitchFamily="34" charset="0"/>
            </a:endParaRPr>
          </a:p>
        </p:txBody>
      </p:sp>
      <p:sp>
        <p:nvSpPr>
          <p:cNvPr id="10" name="Slide Number Placeholder 5"/>
          <p:cNvSpPr>
            <a:spLocks noGrp="1"/>
          </p:cNvSpPr>
          <p:nvPr>
            <p:ph type="sldNum" sz="quarter" idx="12"/>
          </p:nvPr>
        </p:nvSpPr>
        <p:spPr>
          <a:xfrm>
            <a:off x="11183620" y="6356350"/>
            <a:ext cx="701040" cy="501650"/>
          </a:xfrm>
        </p:spPr>
        <p:txBody>
          <a:bodyPr/>
          <a:lstStyle/>
          <a:p>
            <a:r>
              <a:rPr lang="en-US" sz="1400" dirty="0">
                <a:solidFill>
                  <a:schemeClr val="tx1"/>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1414398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 y="3176"/>
            <a:ext cx="12180709" cy="6851649"/>
          </a:xfrm>
          <a:prstGeom prst="rect">
            <a:avLst/>
          </a:prstGeom>
        </p:spPr>
      </p:pic>
      <p:sp>
        <p:nvSpPr>
          <p:cNvPr id="12" name="TextBox 11"/>
          <p:cNvSpPr txBox="1"/>
          <p:nvPr/>
        </p:nvSpPr>
        <p:spPr>
          <a:xfrm>
            <a:off x="766763" y="833712"/>
            <a:ext cx="6066601" cy="1754326"/>
          </a:xfrm>
          <a:prstGeom prst="rect">
            <a:avLst/>
          </a:prstGeom>
          <a:noFill/>
        </p:spPr>
        <p:txBody>
          <a:bodyPr wrap="square" rtlCol="0">
            <a:spAutoFit/>
          </a:bodyPr>
          <a:lstStyle/>
          <a:p>
            <a:r>
              <a:rPr lang="en-US" sz="5400" dirty="0" smtClean="0">
                <a:solidFill>
                  <a:srgbClr val="4B286D"/>
                </a:solidFill>
                <a:latin typeface="Arial" panose="020B0604020202020204" pitchFamily="34" charset="0"/>
                <a:cs typeface="Arial" panose="020B0604020202020204" pitchFamily="34" charset="0"/>
              </a:rPr>
              <a:t>Q4 </a:t>
            </a:r>
            <a:r>
              <a:rPr lang="en-CA" sz="5400" dirty="0" smtClean="0">
                <a:solidFill>
                  <a:srgbClr val="4B286D"/>
                </a:solidFill>
                <a:latin typeface="Arial" panose="020B0604020202020204" pitchFamily="34" charset="0"/>
                <a:cs typeface="Arial" panose="020B0604020202020204" pitchFamily="34" charset="0"/>
              </a:rPr>
              <a:t>2018</a:t>
            </a:r>
          </a:p>
          <a:p>
            <a:r>
              <a:rPr lang="en-CA" sz="5400" dirty="0" smtClean="0">
                <a:solidFill>
                  <a:srgbClr val="4B286D"/>
                </a:solidFill>
                <a:latin typeface="Arial" panose="020B0604020202020204" pitchFamily="34" charset="0"/>
                <a:cs typeface="Arial" panose="020B0604020202020204" pitchFamily="34" charset="0"/>
              </a:rPr>
              <a:t>financial results</a:t>
            </a:r>
            <a:endParaRPr lang="en-CA" sz="5400" dirty="0">
              <a:solidFill>
                <a:srgbClr val="4B286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0716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379538" y="1671212"/>
            <a:ext cx="9465746" cy="2634088"/>
          </a:xfrm>
          <a:prstGeom prst="roundRect">
            <a:avLst>
              <a:gd name="adj" fmla="val 6670"/>
            </a:avLst>
          </a:prstGeom>
          <a:solidFill>
            <a:schemeClr val="bg1"/>
          </a:solidFill>
          <a:ln>
            <a:noFill/>
          </a:ln>
          <a:effectLst>
            <a:outerShdw blurRad="228600" sx="101000" sy="101000" algn="ct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4" name="TextBox 3"/>
          <p:cNvSpPr txBox="1"/>
          <p:nvPr/>
        </p:nvSpPr>
        <p:spPr>
          <a:xfrm>
            <a:off x="689489" y="225786"/>
            <a:ext cx="5803192" cy="707886"/>
          </a:xfrm>
          <a:prstGeom prst="rect">
            <a:avLst/>
          </a:prstGeom>
          <a:noFill/>
        </p:spPr>
        <p:txBody>
          <a:bodyPr wrap="none" rtlCol="0">
            <a:spAutoFit/>
          </a:bodyPr>
          <a:lstStyle/>
          <a:p>
            <a:r>
              <a:rPr lang="en-US" sz="4000" dirty="0" smtClean="0">
                <a:solidFill>
                  <a:srgbClr val="4B286D"/>
                </a:solidFill>
                <a:latin typeface="Arial" panose="020B0604020202020204" pitchFamily="34" charset="0"/>
                <a:cs typeface="Arial" panose="020B0604020202020204" pitchFamily="34" charset="0"/>
              </a:rPr>
              <a:t>Q4 2018 </a:t>
            </a:r>
            <a:r>
              <a:rPr lang="en-US" sz="4000" dirty="0">
                <a:solidFill>
                  <a:srgbClr val="4B286D"/>
                </a:solidFill>
                <a:latin typeface="Arial" panose="020B0604020202020204" pitchFamily="34" charset="0"/>
                <a:cs typeface="Arial" panose="020B0604020202020204" pitchFamily="34" charset="0"/>
              </a:rPr>
              <a:t>wireless results</a:t>
            </a:r>
            <a:endParaRPr lang="en-CA" sz="4000" dirty="0">
              <a:solidFill>
                <a:srgbClr val="4B286D"/>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781379761"/>
              </p:ext>
            </p:extLst>
          </p:nvPr>
        </p:nvGraphicFramePr>
        <p:xfrm>
          <a:off x="1344156" y="1770032"/>
          <a:ext cx="9465747" cy="2436447"/>
        </p:xfrm>
        <a:graphic>
          <a:graphicData uri="http://schemas.openxmlformats.org/drawingml/2006/table">
            <a:tbl>
              <a:tblPr>
                <a:tableStyleId>{7DF18680-E054-41AD-8BC1-D1AEF772440D}</a:tableStyleId>
              </a:tblPr>
              <a:tblGrid>
                <a:gridCol w="3234281"/>
                <a:gridCol w="2993813"/>
                <a:gridCol w="3237653"/>
              </a:tblGrid>
              <a:tr h="1700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Arial" panose="020B0604020202020204" pitchFamily="34" charset="0"/>
                        <a:cs typeface="Arial" panose="020B0604020202020204" pitchFamily="34" charset="0"/>
                      </a:endParaRPr>
                    </a:p>
                  </a:txBody>
                  <a:tcPr marL="137160" marR="13716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Arial" panose="020B0604020202020204" pitchFamily="34" charset="0"/>
                        <a:cs typeface="Arial" panose="020B0604020202020204" pitchFamily="34" charset="0"/>
                      </a:endParaRP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Arial" panose="020B0604020202020204" pitchFamily="34" charset="0"/>
                        <a:cs typeface="Arial" panose="020B0604020202020204" pitchFamily="34" charset="0"/>
                      </a:endParaRPr>
                    </a:p>
                  </a:txBody>
                  <a:tcPr marL="137160" marR="137160" anchor="ctr">
                    <a:lnL w="1905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9180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800" kern="1200" dirty="0" smtClean="0">
                          <a:solidFill>
                            <a:srgbClr val="4B286D"/>
                          </a:solidFill>
                          <a:latin typeface="Arial" panose="020B0604020202020204" pitchFamily="34" charset="0"/>
                          <a:ea typeface="+mn-ea"/>
                          <a:cs typeface="Arial" panose="020B0604020202020204" pitchFamily="34" charset="0"/>
                        </a:rPr>
                        <a:t>+5.4%</a:t>
                      </a:r>
                    </a:p>
                  </a:txBody>
                  <a:tcPr marL="137160" marR="13716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4800" dirty="0" smtClean="0">
                          <a:solidFill>
                            <a:srgbClr val="4B286D"/>
                          </a:solidFill>
                          <a:latin typeface="Arial" panose="020B0604020202020204" pitchFamily="34" charset="0"/>
                          <a:cs typeface="Arial" panose="020B0604020202020204" pitchFamily="34" charset="0"/>
                        </a:rPr>
                        <a:t>+18.8%</a:t>
                      </a: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800" dirty="0" smtClean="0">
                          <a:solidFill>
                            <a:srgbClr val="4B286D"/>
                          </a:solidFill>
                          <a:latin typeface="Arial" panose="020B0604020202020204" pitchFamily="34" charset="0"/>
                          <a:cs typeface="Arial" panose="020B0604020202020204" pitchFamily="34" charset="0"/>
                        </a:rPr>
                        <a:t>+5.0%</a:t>
                      </a:r>
                    </a:p>
                  </a:txBody>
                  <a:tcPr marL="137160" marR="137160" anchor="ctr">
                    <a:lnL w="1905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1700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Arial" panose="020B0604020202020204" pitchFamily="34" charset="0"/>
                        <a:cs typeface="Arial" panose="020B0604020202020204" pitchFamily="34" charset="0"/>
                      </a:endParaRPr>
                    </a:p>
                  </a:txBody>
                  <a:tcPr marL="137160" marR="13716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Arial" panose="020B0604020202020204" pitchFamily="34" charset="0"/>
                        <a:cs typeface="Arial" panose="020B0604020202020204" pitchFamily="34" charset="0"/>
                      </a:endParaRP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Arial" panose="020B0604020202020204" pitchFamily="34" charset="0"/>
                        <a:cs typeface="Arial" panose="020B0604020202020204" pitchFamily="34" charset="0"/>
                      </a:endParaRPr>
                    </a:p>
                  </a:txBody>
                  <a:tcPr marL="137160" marR="137160" anchor="ctr">
                    <a:lnL w="1905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4420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000" kern="1200" spc="67" dirty="0" smtClean="0">
                          <a:solidFill>
                            <a:srgbClr val="54595F"/>
                          </a:solidFill>
                          <a:latin typeface="Arial" panose="020B0604020202020204" pitchFamily="34" charset="0"/>
                          <a:ea typeface="+mn-ea"/>
                          <a:cs typeface="Arial" panose="020B0604020202020204" pitchFamily="34" charset="0"/>
                        </a:rPr>
                        <a:t>Revenue (external)</a:t>
                      </a:r>
                    </a:p>
                  </a:txBody>
                  <a:tcPr marL="137160" marR="13716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000" kern="1200" spc="67" dirty="0" smtClean="0">
                          <a:solidFill>
                            <a:srgbClr val="54595F"/>
                          </a:solidFill>
                          <a:latin typeface="Arial" panose="020B0604020202020204" pitchFamily="34" charset="0"/>
                          <a:ea typeface="+mn-ea"/>
                          <a:cs typeface="Arial" panose="020B0604020202020204" pitchFamily="34" charset="0"/>
                        </a:rPr>
                        <a:t>Equipment revenue</a:t>
                      </a: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000" kern="1200" spc="67" dirty="0" smtClean="0">
                          <a:solidFill>
                            <a:srgbClr val="54595F"/>
                          </a:solidFill>
                          <a:latin typeface="Arial" panose="020B0604020202020204" pitchFamily="34" charset="0"/>
                          <a:ea typeface="+mn-ea"/>
                          <a:cs typeface="Arial" panose="020B0604020202020204" pitchFamily="34" charset="0"/>
                        </a:rPr>
                        <a:t>Adjusted EBITDA</a:t>
                      </a:r>
                    </a:p>
                  </a:txBody>
                  <a:tcPr marL="137160" marR="137160" anchor="ctr">
                    <a:lnL w="1905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3400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000" kern="1200" spc="67" dirty="0" smtClean="0">
                        <a:solidFill>
                          <a:srgbClr val="54595F"/>
                        </a:solidFill>
                        <a:latin typeface="Arial" panose="020B0604020202020204" pitchFamily="34" charset="0"/>
                        <a:ea typeface="+mn-ea"/>
                        <a:cs typeface="Arial" panose="020B0604020202020204" pitchFamily="34" charset="0"/>
                      </a:endParaRPr>
                    </a:p>
                  </a:txBody>
                  <a:tcPr marL="0" marR="0" marT="0" marB="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000" kern="1200" spc="67" dirty="0" smtClean="0">
                        <a:solidFill>
                          <a:srgbClr val="54595F"/>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000" kern="1200" spc="67" dirty="0" smtClean="0">
                        <a:solidFill>
                          <a:srgbClr val="54595F"/>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1594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kern="1200" spc="67" noProof="0" dirty="0" smtClean="0">
                          <a:solidFill>
                            <a:srgbClr val="54595F"/>
                          </a:solidFill>
                          <a:latin typeface="Arial" panose="020B0604020202020204" pitchFamily="34" charset="0"/>
                          <a:ea typeface="+mn-ea"/>
                          <a:cs typeface="Arial" panose="020B0604020202020204" pitchFamily="34" charset="0"/>
                        </a:rPr>
                        <a:t>$2,167 million</a:t>
                      </a:r>
                      <a:endParaRPr lang="en-CA" sz="2000" kern="1200" spc="67" dirty="0" smtClean="0">
                        <a:solidFill>
                          <a:srgbClr val="54595F"/>
                        </a:solidFill>
                        <a:latin typeface="Arial" panose="020B0604020202020204" pitchFamily="34" charset="0"/>
                        <a:ea typeface="+mn-ea"/>
                        <a:cs typeface="Arial" panose="020B0604020202020204" pitchFamily="34" charset="0"/>
                      </a:endParaRPr>
                    </a:p>
                  </a:txBody>
                  <a:tcPr marL="137160" marR="13716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000" kern="1200" spc="67" dirty="0" smtClean="0">
                          <a:solidFill>
                            <a:srgbClr val="54595F"/>
                          </a:solidFill>
                          <a:latin typeface="Arial" panose="020B0604020202020204" pitchFamily="34" charset="0"/>
                          <a:ea typeface="+mn-ea"/>
                          <a:cs typeface="Arial" panose="020B0604020202020204" pitchFamily="34" charset="0"/>
                        </a:rPr>
                        <a:t>$645 million</a:t>
                      </a: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kern="1200" spc="67" dirty="0" smtClean="0">
                          <a:solidFill>
                            <a:srgbClr val="54595F"/>
                          </a:solidFill>
                          <a:latin typeface="Arial" panose="020B0604020202020204" pitchFamily="34" charset="0"/>
                          <a:ea typeface="+mn-ea"/>
                          <a:cs typeface="Arial" panose="020B0604020202020204" pitchFamily="34" charset="0"/>
                        </a:rPr>
                        <a:t>$852 million</a:t>
                      </a:r>
                    </a:p>
                  </a:txBody>
                  <a:tcPr marL="137160" marR="137160" anchor="ctr">
                    <a:lnL w="1905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3" name="Straight Connector 2"/>
          <p:cNvCxnSpPr/>
          <p:nvPr/>
        </p:nvCxnSpPr>
        <p:spPr>
          <a:xfrm>
            <a:off x="7980746" y="3564194"/>
            <a:ext cx="23400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5651284"/>
            <a:ext cx="12192000" cy="12067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66CC00"/>
              </a:buClr>
            </a:pPr>
            <a:r>
              <a:rPr lang="en-US" sz="2800" spc="67" dirty="0" smtClean="0">
                <a:solidFill>
                  <a:srgbClr val="54595F"/>
                </a:solidFill>
                <a:latin typeface="Arial" panose="020B0604020202020204" pitchFamily="34" charset="0"/>
                <a:cs typeface="Arial" panose="020B0604020202020204" pitchFamily="34" charset="0"/>
              </a:rPr>
              <a:t>Balancing subscriber growth with solid </a:t>
            </a:r>
            <a:r>
              <a:rPr lang="en-US" sz="2800" spc="67" smtClean="0">
                <a:solidFill>
                  <a:srgbClr val="54595F"/>
                </a:solidFill>
                <a:latin typeface="Arial" panose="020B0604020202020204" pitchFamily="34" charset="0"/>
                <a:cs typeface="Arial" panose="020B0604020202020204" pitchFamily="34" charset="0"/>
              </a:rPr>
              <a:t>financial results</a:t>
            </a:r>
            <a:endParaRPr lang="en-CA" sz="2800" spc="67" dirty="0">
              <a:solidFill>
                <a:srgbClr val="54595F"/>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4906992" y="3564194"/>
            <a:ext cx="23400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80334" y="3564194"/>
            <a:ext cx="234007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a:xfrm>
            <a:off x="11183620" y="6356350"/>
            <a:ext cx="701040" cy="501650"/>
          </a:xfrm>
        </p:spPr>
        <p:txBody>
          <a:bodyPr/>
          <a:lstStyle/>
          <a:p>
            <a:r>
              <a:rPr lang="en-US" sz="1400" dirty="0" smtClean="0">
                <a:solidFill>
                  <a:schemeClr val="tx1"/>
                </a:solidFill>
                <a:latin typeface="Arial" panose="020B0604020202020204" pitchFamily="34" charset="0"/>
                <a:cs typeface="Arial" panose="020B0604020202020204" pitchFamily="34" charset="0"/>
              </a:rPr>
              <a:t>8</a:t>
            </a: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8219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473570" y="1714499"/>
            <a:ext cx="9212718" cy="2578101"/>
          </a:xfrm>
          <a:prstGeom prst="roundRect">
            <a:avLst>
              <a:gd name="adj" fmla="val 6670"/>
            </a:avLst>
          </a:prstGeom>
          <a:solidFill>
            <a:schemeClr val="bg1"/>
          </a:solidFill>
          <a:ln>
            <a:noFill/>
          </a:ln>
          <a:effectLst>
            <a:outerShdw blurRad="228600" sx="101000" sy="101000" algn="ct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4" name="TextBox 3"/>
          <p:cNvSpPr txBox="1"/>
          <p:nvPr/>
        </p:nvSpPr>
        <p:spPr>
          <a:xfrm>
            <a:off x="702368" y="236896"/>
            <a:ext cx="5689378" cy="707886"/>
          </a:xfrm>
          <a:prstGeom prst="rect">
            <a:avLst/>
          </a:prstGeom>
          <a:noFill/>
        </p:spPr>
        <p:txBody>
          <a:bodyPr wrap="none" rtlCol="0">
            <a:spAutoFit/>
          </a:bodyPr>
          <a:lstStyle/>
          <a:p>
            <a:r>
              <a:rPr lang="en-US" sz="4000" dirty="0" smtClean="0">
                <a:solidFill>
                  <a:srgbClr val="4B286D"/>
                </a:solidFill>
                <a:latin typeface="Arial" panose="020B0604020202020204" pitchFamily="34" charset="0"/>
                <a:cs typeface="Arial" panose="020B0604020202020204" pitchFamily="34" charset="0"/>
              </a:rPr>
              <a:t>Q4 2018 wireline results</a:t>
            </a:r>
            <a:endParaRPr lang="en-CA" sz="4000" dirty="0">
              <a:solidFill>
                <a:srgbClr val="4B286D"/>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80572521"/>
              </p:ext>
            </p:extLst>
          </p:nvPr>
        </p:nvGraphicFramePr>
        <p:xfrm>
          <a:off x="1473567" y="1860549"/>
          <a:ext cx="8730582" cy="2286000"/>
        </p:xfrm>
        <a:graphic>
          <a:graphicData uri="http://schemas.openxmlformats.org/drawingml/2006/table">
            <a:tbl>
              <a:tblPr>
                <a:tableStyleId>{7DF18680-E054-41AD-8BC1-D1AEF772440D}</a:tableStyleId>
              </a:tblPr>
              <a:tblGrid>
                <a:gridCol w="2639758"/>
                <a:gridCol w="3045412"/>
                <a:gridCol w="3045412"/>
              </a:tblGrid>
              <a:tr h="1406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Arial" panose="020B0604020202020204" pitchFamily="34" charset="0"/>
                        <a:cs typeface="Arial" panose="020B0604020202020204" pitchFamily="34" charset="0"/>
                      </a:endParaRPr>
                    </a:p>
                  </a:txBody>
                  <a:tcPr marL="137160" marR="13716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Arial" panose="020B0604020202020204" pitchFamily="34" charset="0"/>
                        <a:cs typeface="Arial" panose="020B0604020202020204" pitchFamily="34" charset="0"/>
                      </a:endParaRP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Arial" panose="020B0604020202020204" pitchFamily="34" charset="0"/>
                        <a:cs typeface="Arial" panose="020B0604020202020204" pitchFamily="34" charset="0"/>
                      </a:endParaRPr>
                    </a:p>
                  </a:txBody>
                  <a:tcPr marL="137160" marR="137160" anchor="ctr">
                    <a:lnL w="19050" cap="flat" cmpd="sng" algn="ctr">
                      <a:solidFill>
                        <a:schemeClr val="accent3"/>
                      </a:solid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7594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800" dirty="0" smtClean="0">
                          <a:solidFill>
                            <a:srgbClr val="4B286D"/>
                          </a:solidFill>
                          <a:latin typeface="Arial" panose="020B0604020202020204" pitchFamily="34" charset="0"/>
                          <a:cs typeface="Arial" panose="020B0604020202020204" pitchFamily="34" charset="0"/>
                        </a:rPr>
                        <a:t>+7.5%</a:t>
                      </a:r>
                    </a:p>
                  </a:txBody>
                  <a:tcPr marL="137160" marR="13716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800" kern="1200" dirty="0" smtClean="0">
                          <a:solidFill>
                            <a:srgbClr val="4B286D"/>
                          </a:solidFill>
                          <a:latin typeface="Arial" panose="020B0604020202020204" pitchFamily="34" charset="0"/>
                          <a:ea typeface="+mn-ea"/>
                          <a:cs typeface="Arial" panose="020B0604020202020204" pitchFamily="34" charset="0"/>
                        </a:rPr>
                        <a:t>+12.8%</a:t>
                      </a: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800" dirty="0" smtClean="0">
                          <a:solidFill>
                            <a:srgbClr val="4B286D"/>
                          </a:solidFill>
                          <a:latin typeface="Arial" panose="020B0604020202020204" pitchFamily="34" charset="0"/>
                          <a:cs typeface="Arial" panose="020B0604020202020204" pitchFamily="34" charset="0"/>
                        </a:rPr>
                        <a:t>+3.1%</a:t>
                      </a:r>
                    </a:p>
                  </a:txBody>
                  <a:tcPr marL="137160" marR="137160" anchor="ctr">
                    <a:lnL w="19050" cap="flat" cmpd="sng" algn="ctr">
                      <a:solidFill>
                        <a:schemeClr val="accent3"/>
                      </a:solid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406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Arial" panose="020B0604020202020204" pitchFamily="34" charset="0"/>
                        <a:cs typeface="Arial" panose="020B0604020202020204" pitchFamily="34" charset="0"/>
                      </a:endParaRPr>
                    </a:p>
                  </a:txBody>
                  <a:tcPr marL="137160" marR="13716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Arial" panose="020B0604020202020204" pitchFamily="34" charset="0"/>
                        <a:cs typeface="Arial" panose="020B0604020202020204" pitchFamily="34" charset="0"/>
                      </a:endParaRP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Arial" panose="020B0604020202020204" pitchFamily="34" charset="0"/>
                        <a:cs typeface="Arial" panose="020B0604020202020204" pitchFamily="34" charset="0"/>
                      </a:endParaRPr>
                    </a:p>
                  </a:txBody>
                  <a:tcPr marL="137160" marR="137160" anchor="ctr">
                    <a:lnL w="19050" cap="flat" cmpd="sng" algn="ctr">
                      <a:solidFill>
                        <a:schemeClr val="accent3"/>
                      </a:solid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656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000" kern="1200" spc="67" dirty="0" smtClean="0">
                          <a:solidFill>
                            <a:srgbClr val="54595F"/>
                          </a:solidFill>
                          <a:latin typeface="Arial" panose="020B0604020202020204" pitchFamily="34" charset="0"/>
                          <a:ea typeface="+mn-ea"/>
                          <a:cs typeface="Arial" panose="020B0604020202020204" pitchFamily="34" charset="0"/>
                        </a:rPr>
                        <a:t>Revenue (external)</a:t>
                      </a:r>
                      <a:endParaRPr lang="en-CA" sz="2000" kern="1200" spc="67" baseline="30000" dirty="0" smtClean="0">
                        <a:solidFill>
                          <a:srgbClr val="54595F"/>
                        </a:solidFill>
                        <a:latin typeface="Arial" panose="020B0604020202020204" pitchFamily="34" charset="0"/>
                        <a:ea typeface="+mn-ea"/>
                        <a:cs typeface="Arial" panose="020B0604020202020204" pitchFamily="34" charset="0"/>
                      </a:endParaRPr>
                    </a:p>
                  </a:txBody>
                  <a:tcPr marL="137160" marR="13716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000" kern="1200" spc="67" dirty="0" smtClean="0">
                          <a:solidFill>
                            <a:srgbClr val="54595F"/>
                          </a:solidFill>
                          <a:latin typeface="Arial" panose="020B0604020202020204" pitchFamily="34" charset="0"/>
                          <a:ea typeface="+mn-ea"/>
                          <a:cs typeface="Arial" panose="020B0604020202020204" pitchFamily="34" charset="0"/>
                        </a:rPr>
                        <a:t>Data</a:t>
                      </a:r>
                      <a:r>
                        <a:rPr lang="en-CA" sz="2000" kern="1200" spc="67" baseline="0" dirty="0" smtClean="0">
                          <a:solidFill>
                            <a:srgbClr val="54595F"/>
                          </a:solidFill>
                          <a:latin typeface="Arial" panose="020B0604020202020204" pitchFamily="34" charset="0"/>
                          <a:ea typeface="+mn-ea"/>
                          <a:cs typeface="Arial" panose="020B0604020202020204" pitchFamily="34" charset="0"/>
                        </a:rPr>
                        <a:t> services revenue</a:t>
                      </a:r>
                      <a:endParaRPr lang="en-CA" sz="1200" kern="1200" spc="67" baseline="30000" dirty="0" smtClean="0">
                        <a:solidFill>
                          <a:srgbClr val="54595F"/>
                        </a:solidFill>
                        <a:latin typeface="Arial" panose="020B0604020202020204" pitchFamily="34" charset="0"/>
                        <a:ea typeface="+mn-ea"/>
                        <a:cs typeface="Arial" panose="020B0604020202020204" pitchFamily="34" charset="0"/>
                      </a:endParaRP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000" kern="1200" spc="67" dirty="0" smtClean="0">
                          <a:solidFill>
                            <a:srgbClr val="54595F"/>
                          </a:solidFill>
                          <a:latin typeface="Arial" panose="020B0604020202020204" pitchFamily="34" charset="0"/>
                          <a:ea typeface="+mn-ea"/>
                          <a:cs typeface="Arial" panose="020B0604020202020204" pitchFamily="34" charset="0"/>
                        </a:rPr>
                        <a:t>Adjusted EBITDA</a:t>
                      </a:r>
                    </a:p>
                  </a:txBody>
                  <a:tcPr marL="137160" marR="137160" anchor="ctr">
                    <a:lnL w="19050" cap="flat" cmpd="sng" algn="ctr">
                      <a:solidFill>
                        <a:schemeClr val="accent3"/>
                      </a:solid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12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000" kern="1200" spc="67" dirty="0" smtClean="0">
                        <a:solidFill>
                          <a:srgbClr val="54595F"/>
                        </a:solidFill>
                        <a:latin typeface="Arial" panose="020B0604020202020204" pitchFamily="34" charset="0"/>
                        <a:ea typeface="+mn-ea"/>
                        <a:cs typeface="Arial" panose="020B0604020202020204" pitchFamily="34" charset="0"/>
                      </a:endParaRPr>
                    </a:p>
                  </a:txBody>
                  <a:tcPr marL="0" marR="0" marT="0" marB="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000" kern="1200" spc="67" dirty="0" smtClean="0">
                        <a:solidFill>
                          <a:srgbClr val="54595F"/>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2000" kern="1200" spc="67" dirty="0" smtClean="0">
                        <a:solidFill>
                          <a:srgbClr val="54595F"/>
                        </a:solidFill>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accent3"/>
                      </a:solid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12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000" kern="1200" spc="67" dirty="0" smtClean="0">
                          <a:solidFill>
                            <a:srgbClr val="54595F"/>
                          </a:solidFill>
                          <a:latin typeface="Arial" panose="020B0604020202020204" pitchFamily="34" charset="0"/>
                          <a:ea typeface="+mn-ea"/>
                          <a:cs typeface="Arial" panose="020B0604020202020204" pitchFamily="34" charset="0"/>
                        </a:rPr>
                        <a:t>$1,597 million</a:t>
                      </a:r>
                    </a:p>
                  </a:txBody>
                  <a:tcPr marL="0" marR="0" marT="0" marB="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000" kern="1200" spc="67" dirty="0" smtClean="0">
                          <a:solidFill>
                            <a:srgbClr val="54595F"/>
                          </a:solidFill>
                          <a:latin typeface="Arial" panose="020B0604020202020204" pitchFamily="34" charset="0"/>
                          <a:ea typeface="+mn-ea"/>
                          <a:cs typeface="Arial" panose="020B0604020202020204" pitchFamily="34" charset="0"/>
                        </a:rPr>
                        <a:t>$1,200 million</a:t>
                      </a:r>
                    </a:p>
                  </a:txBody>
                  <a:tcPr marL="0" marR="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000" kern="1200" spc="67" dirty="0" smtClean="0">
                          <a:solidFill>
                            <a:srgbClr val="54595F"/>
                          </a:solidFill>
                          <a:latin typeface="Arial" panose="020B0604020202020204" pitchFamily="34" charset="0"/>
                          <a:ea typeface="+mn-ea"/>
                          <a:cs typeface="Arial" panose="020B0604020202020204" pitchFamily="34" charset="0"/>
                        </a:rPr>
                        <a:t>$458 million</a:t>
                      </a:r>
                    </a:p>
                  </a:txBody>
                  <a:tcPr marL="0" marR="0" marT="0" marB="0" anchor="ctr">
                    <a:lnL w="19050" cap="flat" cmpd="sng" algn="ctr">
                      <a:solidFill>
                        <a:schemeClr val="accent3"/>
                      </a:solid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406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Arial" panose="020B0604020202020204" pitchFamily="34" charset="0"/>
                        <a:cs typeface="Arial" panose="020B0604020202020204" pitchFamily="34" charset="0"/>
                      </a:endParaRPr>
                    </a:p>
                  </a:txBody>
                  <a:tcPr marL="137160" marR="137160" anchor="ctr">
                    <a:lnL w="12700" cmpd="sng">
                      <a:noFill/>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Arial" panose="020B0604020202020204" pitchFamily="34" charset="0"/>
                        <a:cs typeface="Arial" panose="020B0604020202020204" pitchFamily="34" charset="0"/>
                      </a:endParaRPr>
                    </a:p>
                  </a:txBody>
                  <a:tcPr marL="137160" marR="13716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400" dirty="0" smtClean="0">
                        <a:solidFill>
                          <a:srgbClr val="4B286D"/>
                        </a:solidFill>
                        <a:latin typeface="Arial" panose="020B0604020202020204" pitchFamily="34" charset="0"/>
                        <a:cs typeface="Arial" panose="020B0604020202020204" pitchFamily="34" charset="0"/>
                      </a:endParaRPr>
                    </a:p>
                  </a:txBody>
                  <a:tcPr marL="137160" marR="137160" anchor="ctr">
                    <a:lnL w="19050" cap="flat" cmpd="sng" algn="ctr">
                      <a:solidFill>
                        <a:schemeClr val="accent3"/>
                      </a:solid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9" name="Straight Connector 8"/>
          <p:cNvCxnSpPr/>
          <p:nvPr/>
        </p:nvCxnSpPr>
        <p:spPr>
          <a:xfrm>
            <a:off x="1670304" y="3462584"/>
            <a:ext cx="2332865" cy="1122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5651284"/>
            <a:ext cx="12192000" cy="12067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66CC00"/>
              </a:buClr>
            </a:pPr>
            <a:r>
              <a:rPr lang="en-US" sz="2800" spc="67" dirty="0" smtClean="0">
                <a:solidFill>
                  <a:srgbClr val="54595F"/>
                </a:solidFill>
                <a:latin typeface="Arial" panose="020B0604020202020204" pitchFamily="34" charset="0"/>
                <a:cs typeface="Arial" panose="020B0604020202020204" pitchFamily="34" charset="0"/>
              </a:rPr>
              <a:t>Continuously driving unmatched wireline results</a:t>
            </a:r>
            <a:endParaRPr lang="en-CA" sz="2800" spc="67" dirty="0">
              <a:solidFill>
                <a:srgbClr val="54595F"/>
              </a:solidFill>
              <a:latin typeface="Arial" panose="020B0604020202020204" pitchFamily="34" charset="0"/>
              <a:cs typeface="Arial" panose="020B0604020202020204" pitchFamily="34" charset="0"/>
            </a:endParaRPr>
          </a:p>
        </p:txBody>
      </p:sp>
      <p:cxnSp>
        <p:nvCxnSpPr>
          <p:cNvPr id="13" name="Straight Connector 12"/>
          <p:cNvCxnSpPr/>
          <p:nvPr/>
        </p:nvCxnSpPr>
        <p:spPr>
          <a:xfrm flipV="1">
            <a:off x="7534656" y="3462584"/>
            <a:ext cx="2401997" cy="1122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303776" y="3462585"/>
            <a:ext cx="2697111" cy="1122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11183620" y="6356350"/>
            <a:ext cx="701040" cy="501650"/>
          </a:xfrm>
        </p:spPr>
        <p:txBody>
          <a:bodyPr/>
          <a:lstStyle/>
          <a:p>
            <a:r>
              <a:rPr lang="en-US" sz="1400" dirty="0" smtClean="0">
                <a:solidFill>
                  <a:schemeClr val="tx1"/>
                </a:solidFill>
                <a:latin typeface="Arial" panose="020B0604020202020204" pitchFamily="34" charset="0"/>
                <a:cs typeface="Arial" panose="020B0604020202020204" pitchFamily="34" charset="0"/>
              </a:rPr>
              <a:t>9</a:t>
            </a: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8582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TELUS 2017">
      <a:dk1>
        <a:srgbClr val="2A2C2E"/>
      </a:dk1>
      <a:lt1>
        <a:sysClr val="window" lastClr="FFFFFF"/>
      </a:lt1>
      <a:dk2>
        <a:srgbClr val="2A2C2E"/>
      </a:dk2>
      <a:lt2>
        <a:srgbClr val="F7F7F8"/>
      </a:lt2>
      <a:accent1>
        <a:srgbClr val="4B286D"/>
      </a:accent1>
      <a:accent2>
        <a:srgbClr val="66CC00"/>
      </a:accent2>
      <a:accent3>
        <a:srgbClr val="A5A5A5"/>
      </a:accent3>
      <a:accent4>
        <a:srgbClr val="6A6E78"/>
      </a:accent4>
      <a:accent5>
        <a:srgbClr val="F2EFF4"/>
      </a:accent5>
      <a:accent6>
        <a:srgbClr val="248700"/>
      </a:accent6>
      <a:hlink>
        <a:srgbClr val="54595F"/>
      </a:hlink>
      <a:folHlink>
        <a:srgbClr val="54595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TELUS 2017">
      <a:dk1>
        <a:srgbClr val="2A2C2E"/>
      </a:dk1>
      <a:lt1>
        <a:sysClr val="window" lastClr="FFFFFF"/>
      </a:lt1>
      <a:dk2>
        <a:srgbClr val="2A2C2E"/>
      </a:dk2>
      <a:lt2>
        <a:srgbClr val="F7F7F8"/>
      </a:lt2>
      <a:accent1>
        <a:srgbClr val="4B286D"/>
      </a:accent1>
      <a:accent2>
        <a:srgbClr val="66CC00"/>
      </a:accent2>
      <a:accent3>
        <a:srgbClr val="A5A5A5"/>
      </a:accent3>
      <a:accent4>
        <a:srgbClr val="6A6E78"/>
      </a:accent4>
      <a:accent5>
        <a:srgbClr val="F2EFF4"/>
      </a:accent5>
      <a:accent6>
        <a:srgbClr val="248700"/>
      </a:accent6>
      <a:hlink>
        <a:srgbClr val="54595F"/>
      </a:hlink>
      <a:folHlink>
        <a:srgbClr val="54595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Office Theme">
  <a:themeElements>
    <a:clrScheme name="TELUS 2017">
      <a:dk1>
        <a:srgbClr val="2A2C2E"/>
      </a:dk1>
      <a:lt1>
        <a:sysClr val="window" lastClr="FFFFFF"/>
      </a:lt1>
      <a:dk2>
        <a:srgbClr val="2A2C2E"/>
      </a:dk2>
      <a:lt2>
        <a:srgbClr val="F7F7F8"/>
      </a:lt2>
      <a:accent1>
        <a:srgbClr val="4B286D"/>
      </a:accent1>
      <a:accent2>
        <a:srgbClr val="66CC00"/>
      </a:accent2>
      <a:accent3>
        <a:srgbClr val="A5A5A5"/>
      </a:accent3>
      <a:accent4>
        <a:srgbClr val="6A6E78"/>
      </a:accent4>
      <a:accent5>
        <a:srgbClr val="F2EFF4"/>
      </a:accent5>
      <a:accent6>
        <a:srgbClr val="248700"/>
      </a:accent6>
      <a:hlink>
        <a:srgbClr val="54595F"/>
      </a:hlink>
      <a:folHlink>
        <a:srgbClr val="54595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Theme">
  <a:themeElements>
    <a:clrScheme name="TELUS 2017">
      <a:dk1>
        <a:srgbClr val="2A2C2E"/>
      </a:dk1>
      <a:lt1>
        <a:sysClr val="window" lastClr="FFFFFF"/>
      </a:lt1>
      <a:dk2>
        <a:srgbClr val="2A2C2E"/>
      </a:dk2>
      <a:lt2>
        <a:srgbClr val="F7F7F8"/>
      </a:lt2>
      <a:accent1>
        <a:srgbClr val="4B286D"/>
      </a:accent1>
      <a:accent2>
        <a:srgbClr val="66CC00"/>
      </a:accent2>
      <a:accent3>
        <a:srgbClr val="A5A5A5"/>
      </a:accent3>
      <a:accent4>
        <a:srgbClr val="6A6E78"/>
      </a:accent4>
      <a:accent5>
        <a:srgbClr val="F2EFF4"/>
      </a:accent5>
      <a:accent6>
        <a:srgbClr val="248700"/>
      </a:accent6>
      <a:hlink>
        <a:srgbClr val="54595F"/>
      </a:hlink>
      <a:folHlink>
        <a:srgbClr val="54595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8067</TotalTime>
  <Words>2220</Words>
  <Application>Microsoft Office PowerPoint</Application>
  <PresentationFormat>Widescreen</PresentationFormat>
  <Paragraphs>392</Paragraphs>
  <Slides>20</Slides>
  <Notes>20</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20</vt:i4>
      </vt:variant>
    </vt:vector>
  </HeadingPairs>
  <TitlesOfParts>
    <vt:vector size="33" baseType="lpstr">
      <vt:lpstr>Arial</vt:lpstr>
      <vt:lpstr>Calibri</vt:lpstr>
      <vt:lpstr>Calibri Light</vt:lpstr>
      <vt:lpstr>HelveticaNeueW01-45Light</vt:lpstr>
      <vt:lpstr>HelveticaNeueW01-Thin</vt:lpstr>
      <vt:lpstr>Office Theme</vt:lpstr>
      <vt:lpstr>1_Office Theme</vt:lpstr>
      <vt:lpstr>5_Office Theme</vt:lpstr>
      <vt:lpstr>6_Office Theme</vt:lpstr>
      <vt:lpstr>7_Office Theme</vt:lpstr>
      <vt:lpstr>2_Office Theme</vt:lpstr>
      <vt:lpstr>9_Office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Ian McMillan</cp:lastModifiedBy>
  <cp:revision>282</cp:revision>
  <cp:lastPrinted>2019-02-14T03:48:11Z</cp:lastPrinted>
  <dcterms:created xsi:type="dcterms:W3CDTF">2018-03-16T18:47:11Z</dcterms:created>
  <dcterms:modified xsi:type="dcterms:W3CDTF">2019-02-14T04:27:33Z</dcterms:modified>
</cp:coreProperties>
</file>