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sldIdLst>
    <p:sldId id="257" r:id="rId5"/>
    <p:sldId id="259" r:id="rId6"/>
    <p:sldId id="260" r:id="rId7"/>
    <p:sldId id="261" r:id="rId8"/>
    <p:sldId id="258" r:id="rId9"/>
    <p:sldId id="262" r:id="rId10"/>
    <p:sldId id="266" r:id="rId11"/>
    <p:sldId id="263" r:id="rId12"/>
    <p:sldId id="264" r:id="rId13"/>
    <p:sldId id="26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a:lstStyle/>
        <a:p>
          <a:endParaRPr lang="en-US"/>
        </a:p>
      </dgm:t>
    </dgm:pt>
    <dgm:pt modelId="{8DB5D7D5-6A1C-4ABC-8850-759A9D876047}">
      <dgm:prSet/>
      <dgm:spPr/>
      <dgm:t>
        <a:bodyPr/>
        <a:lstStyle/>
        <a:p>
          <a:r>
            <a:rPr lang="en-US" dirty="0"/>
            <a:t>1</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96262926-A67D-4E4E-9515-5EBC67F0B634}">
      <dgm:prSet custT="1"/>
      <dgm:spPr/>
      <dgm:t>
        <a:bodyPr/>
        <a:lstStyle/>
        <a:p>
          <a:r>
            <a:rPr lang="en-US" sz="1200" dirty="0"/>
            <a:t>Contract is formalized</a:t>
          </a:r>
        </a:p>
      </dgm:t>
    </dgm:pt>
    <dgm:pt modelId="{EC74E552-C501-4B0E-9400-E8B410F53D50}" type="parTrans" cxnId="{8C5B110A-FBC3-4CBF-BED2-413E87D4DAD5}">
      <dgm:prSet/>
      <dgm:spPr/>
      <dgm:t>
        <a:bodyPr/>
        <a:lstStyle/>
        <a:p>
          <a:endParaRPr lang="en-US"/>
        </a:p>
      </dgm:t>
    </dgm:pt>
    <dgm:pt modelId="{1DA7ACEB-F642-43C1-BCB5-F580B9B985B9}" type="sibTrans" cxnId="{8C5B110A-FBC3-4CBF-BED2-413E87D4DAD5}">
      <dgm:prSet/>
      <dgm:spPr/>
      <dgm:t>
        <a:bodyPr/>
        <a:lstStyle/>
        <a:p>
          <a:endParaRPr lang="en-US"/>
        </a:p>
      </dgm:t>
    </dgm:pt>
    <dgm:pt modelId="{C5146535-FD3D-4589-98A3-623B8DA4B8DB}">
      <dgm:prSet/>
      <dgm:spPr/>
      <dgm:t>
        <a:bodyPr/>
        <a:lstStyle/>
        <a:p>
          <a:r>
            <a:rPr lang="en-US" dirty="0"/>
            <a:t>2</a:t>
          </a:r>
        </a:p>
      </dgm:t>
    </dgm:pt>
    <dgm:pt modelId="{20848F78-EC70-4162-96CE-CC68006930F0}" type="parTrans" cxnId="{8EBF857E-7408-4941-91E4-293B0F59EEF7}">
      <dgm:prSet/>
      <dgm:spPr/>
      <dgm:t>
        <a:bodyPr/>
        <a:lstStyle/>
        <a:p>
          <a:endParaRPr lang="en-US"/>
        </a:p>
      </dgm:t>
    </dgm:pt>
    <dgm:pt modelId="{7A3CCAF8-AC3A-401E-AEDD-44BBC1AA9C31}" type="sibTrans" cxnId="{8EBF857E-7408-4941-91E4-293B0F59EEF7}">
      <dgm:prSet/>
      <dgm:spPr/>
      <dgm:t>
        <a:bodyPr/>
        <a:lstStyle/>
        <a:p>
          <a:endParaRPr lang="en-US"/>
        </a:p>
      </dgm:t>
    </dgm:pt>
    <dgm:pt modelId="{E80CA270-6C90-4E17-ACEA-46B56AD54DD1}">
      <dgm:prSet custT="1"/>
      <dgm:spPr/>
      <dgm:t>
        <a:bodyPr/>
        <a:lstStyle/>
        <a:p>
          <a:r>
            <a:rPr lang="en-US" sz="1200" dirty="0"/>
            <a:t>Property values reviewed annually</a:t>
          </a:r>
        </a:p>
      </dgm:t>
    </dgm:pt>
    <dgm:pt modelId="{7EEC8067-96EF-4BE0-8BE3-BA59ED78A31F}" type="parTrans" cxnId="{2DC28DF8-5C1B-4F53-A4C1-D5B63FB54BAF}">
      <dgm:prSet/>
      <dgm:spPr/>
      <dgm:t>
        <a:bodyPr/>
        <a:lstStyle/>
        <a:p>
          <a:endParaRPr lang="en-US"/>
        </a:p>
      </dgm:t>
    </dgm:pt>
    <dgm:pt modelId="{1AFE46E5-6B07-4894-8ECB-21BD7E7B8AF1}" type="sibTrans" cxnId="{2DC28DF8-5C1B-4F53-A4C1-D5B63FB54BAF}">
      <dgm:prSet/>
      <dgm:spPr/>
      <dgm:t>
        <a:bodyPr/>
        <a:lstStyle/>
        <a:p>
          <a:endParaRPr lang="en-US"/>
        </a:p>
      </dgm:t>
    </dgm:pt>
    <dgm:pt modelId="{09C152DA-7620-4852-8162-A77EC3609F3F}">
      <dgm:prSet/>
      <dgm:spPr/>
      <dgm:t>
        <a:bodyPr/>
        <a:lstStyle/>
        <a:p>
          <a:r>
            <a:rPr lang="en-US" dirty="0"/>
            <a:t>3</a:t>
          </a:r>
        </a:p>
      </dgm:t>
    </dgm:pt>
    <dgm:pt modelId="{9F6D14C0-6C82-4CBD-8D6D-B0E117B6F2ED}" type="parTrans" cxnId="{23ECAC8B-17A4-4883-AA0E-06D66B7E788A}">
      <dgm:prSet/>
      <dgm:spPr/>
      <dgm:t>
        <a:bodyPr/>
        <a:lstStyle/>
        <a:p>
          <a:endParaRPr lang="en-US"/>
        </a:p>
      </dgm:t>
    </dgm:pt>
    <dgm:pt modelId="{0AE8D36D-0F0F-4206-AE39-0A2D73987B68}" type="sibTrans" cxnId="{23ECAC8B-17A4-4883-AA0E-06D66B7E788A}">
      <dgm:prSet/>
      <dgm:spPr/>
      <dgm:t>
        <a:bodyPr/>
        <a:lstStyle/>
        <a:p>
          <a:endParaRPr lang="en-US"/>
        </a:p>
      </dgm:t>
    </dgm:pt>
    <dgm:pt modelId="{6C8937BE-93F8-4DED-8538-1C601DAEBA66}">
      <dgm:prSet custT="1"/>
      <dgm:spPr/>
      <dgm:t>
        <a:bodyPr/>
        <a:lstStyle/>
        <a:p>
          <a:r>
            <a:rPr lang="en-US" sz="1200" dirty="0"/>
            <a:t>Enter data into spreadsheet</a:t>
          </a:r>
        </a:p>
      </dgm:t>
    </dgm:pt>
    <dgm:pt modelId="{77D169C6-D77F-456D-B18B-D7BE016AD87A}" type="parTrans" cxnId="{FAA8D3DD-12E8-457D-9144-B037C5678347}">
      <dgm:prSet/>
      <dgm:spPr/>
      <dgm:t>
        <a:bodyPr/>
        <a:lstStyle/>
        <a:p>
          <a:endParaRPr lang="en-US"/>
        </a:p>
      </dgm:t>
    </dgm:pt>
    <dgm:pt modelId="{A97BE953-FA9D-4BA6-A92C-494DB1F3BA59}" type="sibTrans" cxnId="{FAA8D3DD-12E8-457D-9144-B037C5678347}">
      <dgm:prSet/>
      <dgm:spPr/>
      <dgm:t>
        <a:bodyPr/>
        <a:lstStyle/>
        <a:p>
          <a:endParaRPr lang="en-US"/>
        </a:p>
      </dgm:t>
    </dgm:pt>
    <dgm:pt modelId="{086BBF7D-10D2-4361-A772-AF1F895B3D0A}">
      <dgm:prSet/>
      <dgm:spPr/>
      <dgm:t>
        <a:bodyPr/>
        <a:lstStyle/>
        <a:p>
          <a:r>
            <a:rPr lang="en-US" dirty="0"/>
            <a:t>4</a:t>
          </a:r>
        </a:p>
      </dgm:t>
    </dgm:pt>
    <dgm:pt modelId="{217DDC4B-F24C-4BA3-A35B-5153942F6F1F}" type="parTrans" cxnId="{5ACDA9C6-F3B9-46CB-86C6-805FCAFDC128}">
      <dgm:prSet/>
      <dgm:spPr/>
      <dgm:t>
        <a:bodyPr/>
        <a:lstStyle/>
        <a:p>
          <a:endParaRPr lang="en-US"/>
        </a:p>
      </dgm:t>
    </dgm:pt>
    <dgm:pt modelId="{0E4AE747-6BD4-4331-AFDF-BEDF44914791}" type="sibTrans" cxnId="{5ACDA9C6-F3B9-46CB-86C6-805FCAFDC128}">
      <dgm:prSet/>
      <dgm:spPr/>
      <dgm:t>
        <a:bodyPr/>
        <a:lstStyle/>
        <a:p>
          <a:endParaRPr lang="en-US"/>
        </a:p>
      </dgm:t>
    </dgm:pt>
    <dgm:pt modelId="{5B956832-1746-4A75-AB31-8D17952C5530}">
      <dgm:prSet/>
      <dgm:spPr/>
      <dgm:t>
        <a:bodyPr/>
        <a:lstStyle/>
        <a:p>
          <a:r>
            <a:rPr lang="en-US" dirty="0"/>
            <a:t>5</a:t>
          </a:r>
        </a:p>
      </dgm:t>
    </dgm:pt>
    <dgm:pt modelId="{88CC4E1C-3FEB-42AA-8AF2-ECB4E5B61D0E}" type="parTrans" cxnId="{3A7A2D7B-EA92-4A22-8461-259F6760E33D}">
      <dgm:prSet/>
      <dgm:spPr/>
      <dgm:t>
        <a:bodyPr/>
        <a:lstStyle/>
        <a:p>
          <a:endParaRPr lang="en-US"/>
        </a:p>
      </dgm:t>
    </dgm:pt>
    <dgm:pt modelId="{AA9FD6E0-2FE5-486D-8DF1-2EFA5E8F3B76}" type="sibTrans" cxnId="{3A7A2D7B-EA92-4A22-8461-259F6760E33D}">
      <dgm:prSet/>
      <dgm:spPr/>
      <dgm:t>
        <a:bodyPr/>
        <a:lstStyle/>
        <a:p>
          <a:endParaRPr lang="en-US"/>
        </a:p>
      </dgm:t>
    </dgm:pt>
    <dgm:pt modelId="{774C4F49-EA9D-40C0-BFBC-B0849C8F88C5}">
      <dgm:prSet custT="1"/>
      <dgm:spPr/>
      <dgm:t>
        <a:bodyPr/>
        <a:lstStyle/>
        <a:p>
          <a:r>
            <a:rPr lang="en-US" sz="1200" dirty="0"/>
            <a:t>Spreadsheet indicates who pays who based on contract</a:t>
          </a:r>
        </a:p>
      </dgm:t>
    </dgm:pt>
    <dgm:pt modelId="{BE7B412D-47DA-4ACC-A5E2-0525FF8D91F9}" type="parTrans" cxnId="{CDD55E71-8089-4344-A760-8FB6424D9D50}">
      <dgm:prSet/>
      <dgm:spPr/>
      <dgm:t>
        <a:bodyPr/>
        <a:lstStyle/>
        <a:p>
          <a:endParaRPr lang="en-US"/>
        </a:p>
      </dgm:t>
    </dgm:pt>
    <dgm:pt modelId="{43C04B0C-CA7B-4284-B52A-159D7826AD0F}" type="sibTrans" cxnId="{CDD55E71-8089-4344-A760-8FB6424D9D50}">
      <dgm:prSet/>
      <dgm:spPr/>
      <dgm:t>
        <a:bodyPr/>
        <a:lstStyle/>
        <a:p>
          <a:endParaRPr lang="en-US"/>
        </a:p>
      </dgm:t>
    </dgm:pt>
    <dgm:pt modelId="{4CD93FF3-C1F6-416C-84EE-343208CE05E8}">
      <dgm:prSet custT="1"/>
      <dgm:spPr/>
      <dgm:t>
        <a:bodyPr/>
        <a:lstStyle/>
        <a:p>
          <a:r>
            <a:rPr lang="en-US" sz="1200" dirty="0"/>
            <a:t>Request for payment or invoice</a:t>
          </a:r>
        </a:p>
      </dgm:t>
    </dgm:pt>
    <dgm:pt modelId="{BA687C46-AD07-4B99-B4C5-EC9FAB1FD1AE}" type="parTrans" cxnId="{86C58111-660A-4C72-9F49-E698728CE262}">
      <dgm:prSet/>
      <dgm:spPr/>
      <dgm:t>
        <a:bodyPr/>
        <a:lstStyle/>
        <a:p>
          <a:endParaRPr lang="en-US"/>
        </a:p>
      </dgm:t>
    </dgm:pt>
    <dgm:pt modelId="{E6B4FE52-1E35-4447-A5B7-E467F2039D7D}" type="sibTrans" cxnId="{86C58111-660A-4C72-9F49-E698728CE262}">
      <dgm:prSet/>
      <dgm:spPr/>
      <dgm:t>
        <a:bodyPr/>
        <a:lstStyle/>
        <a:p>
          <a:endParaRPr lang="en-US"/>
        </a:p>
      </dgm:t>
    </dgm:pt>
    <dgm:pt modelId="{A92691A0-C693-4700-9550-D371CD418392}">
      <dgm:prSet/>
      <dgm:spPr/>
      <dgm:t>
        <a:bodyPr/>
        <a:lstStyle/>
        <a:p>
          <a:r>
            <a:rPr lang="en-US" dirty="0"/>
            <a:t>6</a:t>
          </a:r>
        </a:p>
      </dgm:t>
    </dgm:pt>
    <dgm:pt modelId="{DEA29947-16A4-4006-95EE-CA10704F2B41}" type="parTrans" cxnId="{BA43FD5E-0B01-4E4D-8DDF-689BA78DE7A9}">
      <dgm:prSet/>
      <dgm:spPr/>
      <dgm:t>
        <a:bodyPr/>
        <a:lstStyle/>
        <a:p>
          <a:endParaRPr lang="en-US"/>
        </a:p>
      </dgm:t>
    </dgm:pt>
    <dgm:pt modelId="{ADE74801-FAF3-48C3-AC1C-F7F69B8ED852}" type="sibTrans" cxnId="{BA43FD5E-0B01-4E4D-8DDF-689BA78DE7A9}">
      <dgm:prSet/>
      <dgm:spPr/>
      <dgm:t>
        <a:bodyPr/>
        <a:lstStyle/>
        <a:p>
          <a:endParaRPr lang="en-US"/>
        </a:p>
      </dgm:t>
    </dgm:pt>
    <dgm:pt modelId="{21F83DF9-4E58-42F2-89B8-EF3E1AD99CC9}">
      <dgm:prSet custT="1"/>
      <dgm:spPr/>
      <dgm:t>
        <a:bodyPr/>
        <a:lstStyle/>
        <a:p>
          <a:r>
            <a:rPr lang="en-US" sz="1200" dirty="0"/>
            <a:t>Mail payment or invoice</a:t>
          </a:r>
        </a:p>
      </dgm:t>
    </dgm:pt>
    <dgm:pt modelId="{A1C7361E-292C-41E4-9C36-E8A2B190B5C2}" type="parTrans" cxnId="{6BED1684-0ACE-43AF-8DBA-DE36EBD39C49}">
      <dgm:prSet/>
      <dgm:spPr/>
      <dgm:t>
        <a:bodyPr/>
        <a:lstStyle/>
        <a:p>
          <a:endParaRPr lang="en-US"/>
        </a:p>
      </dgm:t>
    </dgm:pt>
    <dgm:pt modelId="{E9208FEF-F16D-4DA1-B627-5A507CA69642}" type="sibTrans" cxnId="{6BED1684-0ACE-43AF-8DBA-DE36EBD39C49}">
      <dgm:prSet/>
      <dgm:spPr/>
      <dgm:t>
        <a:bodyPr/>
        <a:lstStyle/>
        <a:p>
          <a:endParaRPr lang="en-US"/>
        </a:p>
      </dgm:t>
    </dgm:pt>
    <dgm:pt modelId="{E4ACB557-DEBC-4771-85DC-2C0E6BA24B72}">
      <dgm:prSet/>
      <dgm:spPr/>
      <dgm:t>
        <a:bodyPr/>
        <a:lstStyle/>
        <a:p>
          <a:r>
            <a:rPr lang="en-US" dirty="0"/>
            <a:t>7</a:t>
          </a:r>
        </a:p>
      </dgm:t>
    </dgm:pt>
    <dgm:pt modelId="{E8A4263D-8E4F-4FED-B69C-E5FD65CF3051}" type="parTrans" cxnId="{4A4D41E7-6FAF-4307-ABA2-7627175A07AC}">
      <dgm:prSet/>
      <dgm:spPr/>
      <dgm:t>
        <a:bodyPr/>
        <a:lstStyle/>
        <a:p>
          <a:endParaRPr lang="en-US"/>
        </a:p>
      </dgm:t>
    </dgm:pt>
    <dgm:pt modelId="{FE6F157E-F026-4B77-AD8D-72F7733945B1}" type="sibTrans" cxnId="{4A4D41E7-6FAF-4307-ABA2-7627175A07AC}">
      <dgm:prSet/>
      <dgm:spPr/>
      <dgm:t>
        <a:bodyPr/>
        <a:lstStyle/>
        <a:p>
          <a:endParaRPr lang="en-US"/>
        </a:p>
      </dgm:t>
    </dgm:pt>
    <dgm:pt modelId="{7B1FE35D-6484-4267-AE37-3E36B51703A1}">
      <dgm:prSet custT="1"/>
      <dgm:spPr/>
      <dgm:t>
        <a:bodyPr/>
        <a:lstStyle/>
        <a:p>
          <a:r>
            <a:rPr lang="en-US" sz="1200" dirty="0"/>
            <a:t>Record activity in general ledger</a:t>
          </a:r>
        </a:p>
      </dgm:t>
    </dgm:pt>
    <dgm:pt modelId="{4B4CCCFB-41DC-496E-9CD1-899FBA2F776C}" type="parTrans" cxnId="{F1661557-E166-4B07-87B0-18E9A8B4BEA7}">
      <dgm:prSet/>
      <dgm:spPr/>
      <dgm:t>
        <a:bodyPr/>
        <a:lstStyle/>
        <a:p>
          <a:endParaRPr lang="en-US"/>
        </a:p>
      </dgm:t>
    </dgm:pt>
    <dgm:pt modelId="{D8DC3B54-8B7D-4122-A51C-CE770D5E09A0}" type="sibTrans" cxnId="{F1661557-E166-4B07-87B0-18E9A8B4BEA7}">
      <dgm:prSet/>
      <dgm:spPr/>
      <dgm:t>
        <a:bodyPr/>
        <a:lstStyle/>
        <a:p>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7">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7">
        <dgm:presLayoutVars>
          <dgm:bulletEnabled val="1"/>
        </dgm:presLayoutVars>
      </dgm:prSet>
      <dgm:spPr/>
    </dgm:pt>
    <dgm:pt modelId="{122B38A3-0442-4747-820C-1F37877E2B0E}" type="pres">
      <dgm:prSet presAssocID="{8DB5D7D5-6A1C-4ABC-8850-759A9D876047}" presName="ConnectLine1" presStyleLbl="sibTrans1D1" presStyleIdx="0" presStyleCnt="7"/>
      <dgm:spPr>
        <a:noFill/>
        <a:ln w="12700" cap="rnd" cmpd="sng" algn="ctr">
          <a:solidFill>
            <a:schemeClr val="accent1">
              <a:shade val="90000"/>
              <a:hueOff val="93466"/>
              <a:satOff val="1924"/>
              <a:lumOff val="8231"/>
              <a:alphaOff val="0"/>
            </a:schemeClr>
          </a:solidFill>
          <a:prstDash val="dash"/>
        </a:ln>
        <a:effectLst/>
      </dgm:spPr>
    </dgm:pt>
    <dgm:pt modelId="{A73181F6-69BB-4A47-8277-4671A45AC8C8}" type="pres">
      <dgm:prSet presAssocID="{8DB5D7D5-6A1C-4ABC-8850-759A9D876047}" presName="ConnectLineEnd1" presStyleLbl="lnNode1" presStyleIdx="0" presStyleCnt="7"/>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7">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7">
        <dgm:presLayoutVars>
          <dgm:bulletEnabled val="1"/>
        </dgm:presLayoutVars>
      </dgm:prSet>
      <dgm:spPr/>
    </dgm:pt>
    <dgm:pt modelId="{DBA410EB-5F61-4F46-92D9-C5B0AA59EE15}" type="pres">
      <dgm:prSet presAssocID="{C5146535-FD3D-4589-98A3-623B8DA4B8DB}" presName="ConnectLine1" presStyleLbl="sibTrans1D1" presStyleIdx="1" presStyleCnt="7"/>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1" presStyleCnt="7"/>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7">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7">
        <dgm:presLayoutVars>
          <dgm:bulletEnabled val="1"/>
        </dgm:presLayoutVars>
      </dgm:prSet>
      <dgm:spPr/>
    </dgm:pt>
    <dgm:pt modelId="{440E9361-37D2-4157-AF38-7B49AD23708B}" type="pres">
      <dgm:prSet presAssocID="{09C152DA-7620-4852-8162-A77EC3609F3F}" presName="ConnectLine1" presStyleLbl="sibTrans1D1" presStyleIdx="2" presStyleCnt="7"/>
      <dgm:spPr>
        <a:noFill/>
        <a:ln w="12700" cap="rnd" cmpd="sng" algn="ctr">
          <a:solidFill>
            <a:schemeClr val="accent1">
              <a:shade val="90000"/>
              <a:hueOff val="186931"/>
              <a:satOff val="3848"/>
              <a:lumOff val="16461"/>
              <a:alphaOff val="0"/>
            </a:schemeClr>
          </a:solidFill>
          <a:prstDash val="dash"/>
        </a:ln>
        <a:effectLst/>
      </dgm:spPr>
    </dgm:pt>
    <dgm:pt modelId="{C45E7B63-1C71-483E-A3A8-705CE86D4D8E}" type="pres">
      <dgm:prSet presAssocID="{09C152DA-7620-4852-8162-A77EC3609F3F}" presName="ConnectLineEnd1" presStyleLbl="lnNode1" presStyleIdx="2" presStyleCnt="7"/>
      <dgm:spPr/>
    </dgm:pt>
    <dgm:pt modelId="{4174F691-D9D3-451C-9893-D177DC3AED58}" type="pres">
      <dgm:prSet presAssocID="{09C152DA-7620-4852-8162-A77EC3609F3F}" presName="EmptyPane1" presStyleCnt="0"/>
      <dgm:spPr/>
    </dgm:pt>
    <dgm:pt modelId="{0F5DF56C-93AB-4691-847C-E89FD0146646}" type="pres">
      <dgm:prSet presAssocID="{0AE8D36D-0F0F-4206-AE39-0A2D73987B68}" presName="spaceBetweenRectangles1" presStyleCnt="0"/>
      <dgm:spPr/>
    </dgm:pt>
    <dgm:pt modelId="{4F3076AE-CFE5-47DD-A750-23D81CA76E4F}" type="pres">
      <dgm:prSet presAssocID="{086BBF7D-10D2-4361-A772-AF1F895B3D0A}" presName="composite1" presStyleCnt="0"/>
      <dgm:spPr/>
    </dgm:pt>
    <dgm:pt modelId="{73A97727-FDBE-4C3F-AA21-54B8BCA03210}" type="pres">
      <dgm:prSet presAssocID="{086BBF7D-10D2-4361-A772-AF1F895B3D0A}" presName="parent1" presStyleLbl="alignNode1" presStyleIdx="3" presStyleCnt="7">
        <dgm:presLayoutVars>
          <dgm:chMax val="1"/>
          <dgm:chPref val="1"/>
          <dgm:bulletEnabled val="1"/>
        </dgm:presLayoutVars>
      </dgm:prSet>
      <dgm:spPr/>
    </dgm:pt>
    <dgm:pt modelId="{1E0DDF76-6D95-430A-BDC7-DFE0BD3D7EF1}" type="pres">
      <dgm:prSet presAssocID="{086BBF7D-10D2-4361-A772-AF1F895B3D0A}" presName="Childtext1" presStyleLbl="revTx" presStyleIdx="3" presStyleCnt="7">
        <dgm:presLayoutVars>
          <dgm:bulletEnabled val="1"/>
        </dgm:presLayoutVars>
      </dgm:prSet>
      <dgm:spPr/>
    </dgm:pt>
    <dgm:pt modelId="{F9955597-88BE-477B-9318-DE9427753B23}" type="pres">
      <dgm:prSet presAssocID="{086BBF7D-10D2-4361-A772-AF1F895B3D0A}" presName="ConnectLine1" presStyleLbl="sibTrans1D1" presStyleIdx="3" presStyleCnt="7"/>
      <dgm:spPr>
        <a:noFill/>
        <a:ln w="12700" cap="rnd" cmpd="sng" algn="ctr">
          <a:solidFill>
            <a:schemeClr val="accent1">
              <a:shade val="90000"/>
              <a:hueOff val="297474"/>
              <a:satOff val="-5735"/>
              <a:lumOff val="18749"/>
              <a:alphaOff val="0"/>
            </a:schemeClr>
          </a:solidFill>
          <a:prstDash val="dash"/>
        </a:ln>
        <a:effectLst/>
      </dgm:spPr>
    </dgm:pt>
    <dgm:pt modelId="{FAAB1909-3932-4896-80E9-80784214CC8D}" type="pres">
      <dgm:prSet presAssocID="{086BBF7D-10D2-4361-A772-AF1F895B3D0A}" presName="ConnectLineEnd1" presStyleLbl="lnNode1" presStyleIdx="3" presStyleCnt="7"/>
      <dgm:spPr/>
    </dgm:pt>
    <dgm:pt modelId="{384AE275-FB9C-4354-BCF8-5A07C1A4286C}" type="pres">
      <dgm:prSet presAssocID="{086BBF7D-10D2-4361-A772-AF1F895B3D0A}" presName="EmptyPane1" presStyleCnt="0"/>
      <dgm:spPr/>
    </dgm:pt>
    <dgm:pt modelId="{2BEF9AE9-7830-4FCA-825C-5BB018C652A7}" type="pres">
      <dgm:prSet presAssocID="{0E4AE747-6BD4-4331-AFDF-BEDF44914791}" presName="spaceBetweenRectangles1" presStyleCnt="0"/>
      <dgm:spPr/>
    </dgm:pt>
    <dgm:pt modelId="{3F5E34AE-2E0E-4E48-9EDF-77E78DFE434F}" type="pres">
      <dgm:prSet presAssocID="{5B956832-1746-4A75-AB31-8D17952C5530}" presName="composite1" presStyleCnt="0"/>
      <dgm:spPr/>
    </dgm:pt>
    <dgm:pt modelId="{F862BF11-0E92-406F-89B1-C9088DF4F46A}" type="pres">
      <dgm:prSet presAssocID="{5B956832-1746-4A75-AB31-8D17952C5530}" presName="parent1" presStyleLbl="alignNode1" presStyleIdx="4" presStyleCnt="7">
        <dgm:presLayoutVars>
          <dgm:chMax val="1"/>
          <dgm:chPref val="1"/>
          <dgm:bulletEnabled val="1"/>
        </dgm:presLayoutVars>
      </dgm:prSet>
      <dgm:spPr/>
    </dgm:pt>
    <dgm:pt modelId="{20756EB1-D6E2-4423-B7E8-3F06DE5CB060}" type="pres">
      <dgm:prSet presAssocID="{5B956832-1746-4A75-AB31-8D17952C5530}" presName="Childtext1" presStyleLbl="revTx" presStyleIdx="4" presStyleCnt="7">
        <dgm:presLayoutVars>
          <dgm:bulletEnabled val="1"/>
        </dgm:presLayoutVars>
      </dgm:prSet>
      <dgm:spPr/>
    </dgm:pt>
    <dgm:pt modelId="{74B53254-51F5-44FA-80F8-C35D5FFF4F00}" type="pres">
      <dgm:prSet presAssocID="{5B956832-1746-4A75-AB31-8D17952C5530}" presName="ConnectLine1" presStyleLbl="sibTrans1D1" presStyleIdx="4" presStyleCnt="7"/>
      <dgm:spPr>
        <a:noFill/>
        <a:ln w="12700" cap="rnd" cmpd="sng" algn="ctr">
          <a:solidFill>
            <a:schemeClr val="accent1">
              <a:shade val="90000"/>
              <a:hueOff val="382467"/>
              <a:satOff val="-7373"/>
              <a:lumOff val="24106"/>
              <a:alphaOff val="0"/>
            </a:schemeClr>
          </a:solidFill>
          <a:prstDash val="dash"/>
        </a:ln>
        <a:effectLst/>
      </dgm:spPr>
    </dgm:pt>
    <dgm:pt modelId="{D6602C03-B133-42E6-B517-0A7BC40BE976}" type="pres">
      <dgm:prSet presAssocID="{5B956832-1746-4A75-AB31-8D17952C5530}" presName="ConnectLineEnd1" presStyleLbl="lnNode1" presStyleIdx="4" presStyleCnt="7"/>
      <dgm:spPr/>
    </dgm:pt>
    <dgm:pt modelId="{05E97EB1-9AE7-445C-87E0-03C801D40D15}" type="pres">
      <dgm:prSet presAssocID="{5B956832-1746-4A75-AB31-8D17952C5530}" presName="EmptyPane1" presStyleCnt="0"/>
      <dgm:spPr/>
    </dgm:pt>
    <dgm:pt modelId="{A2703CA8-2878-464C-80FC-14B294D5BCF0}" type="pres">
      <dgm:prSet presAssocID="{AA9FD6E0-2FE5-486D-8DF1-2EFA5E8F3B76}" presName="spaceBetweenRectangles1" presStyleCnt="0"/>
      <dgm:spPr/>
    </dgm:pt>
    <dgm:pt modelId="{EF3AB248-7E48-4613-9116-E6A836B86896}" type="pres">
      <dgm:prSet presAssocID="{A92691A0-C693-4700-9550-D371CD418392}" presName="composite1" presStyleCnt="0"/>
      <dgm:spPr/>
    </dgm:pt>
    <dgm:pt modelId="{BB7F3D62-7C65-47C3-AF56-E764D8C48C33}" type="pres">
      <dgm:prSet presAssocID="{A92691A0-C693-4700-9550-D371CD418392}" presName="parent1" presStyleLbl="alignNode1" presStyleIdx="5" presStyleCnt="7">
        <dgm:presLayoutVars>
          <dgm:chMax val="1"/>
          <dgm:chPref val="1"/>
          <dgm:bulletEnabled val="1"/>
        </dgm:presLayoutVars>
      </dgm:prSet>
      <dgm:spPr/>
    </dgm:pt>
    <dgm:pt modelId="{092CAAD1-CFBA-4D5F-A47C-9FE404A0BC7E}" type="pres">
      <dgm:prSet presAssocID="{A92691A0-C693-4700-9550-D371CD418392}" presName="Childtext1" presStyleLbl="revTx" presStyleIdx="5" presStyleCnt="7">
        <dgm:presLayoutVars>
          <dgm:bulletEnabled val="1"/>
        </dgm:presLayoutVars>
      </dgm:prSet>
      <dgm:spPr/>
    </dgm:pt>
    <dgm:pt modelId="{DDB3D295-3544-49B7-BC2A-9D072FED7FB0}" type="pres">
      <dgm:prSet presAssocID="{A92691A0-C693-4700-9550-D371CD418392}" presName="ConnectLine1" presStyleLbl="sibTrans1D1" presStyleIdx="5" presStyleCnt="7"/>
      <dgm:spPr>
        <a:noFill/>
        <a:ln w="12700" cap="rnd" cmpd="sng" algn="ctr">
          <a:solidFill>
            <a:schemeClr val="accent1">
              <a:shade val="90000"/>
              <a:hueOff val="446212"/>
              <a:satOff val="-8602"/>
              <a:lumOff val="28124"/>
              <a:alphaOff val="0"/>
            </a:schemeClr>
          </a:solidFill>
          <a:prstDash val="dash"/>
        </a:ln>
        <a:effectLst/>
      </dgm:spPr>
    </dgm:pt>
    <dgm:pt modelId="{8B40D5FA-73BF-4743-8366-B14711FA08B3}" type="pres">
      <dgm:prSet presAssocID="{A92691A0-C693-4700-9550-D371CD418392}" presName="ConnectLineEnd1" presStyleLbl="lnNode1" presStyleIdx="5" presStyleCnt="7"/>
      <dgm:spPr/>
    </dgm:pt>
    <dgm:pt modelId="{F7C269EB-E55C-4565-9443-58613F5812F2}" type="pres">
      <dgm:prSet presAssocID="{A92691A0-C693-4700-9550-D371CD418392}" presName="EmptyPane1" presStyleCnt="0"/>
      <dgm:spPr/>
    </dgm:pt>
    <dgm:pt modelId="{47FA7834-94FC-452D-B12E-72B254EAD9DB}" type="pres">
      <dgm:prSet presAssocID="{ADE74801-FAF3-48C3-AC1C-F7F69B8ED852}" presName="spaceBetweenRectangles1" presStyleCnt="0"/>
      <dgm:spPr/>
    </dgm:pt>
    <dgm:pt modelId="{02C40891-FA5E-4766-84B8-73AF0B868CBD}" type="pres">
      <dgm:prSet presAssocID="{E4ACB557-DEBC-4771-85DC-2C0E6BA24B72}" presName="composite1" presStyleCnt="0"/>
      <dgm:spPr/>
    </dgm:pt>
    <dgm:pt modelId="{2E71F2F6-2191-4B96-B1E5-7832E233F6BF}" type="pres">
      <dgm:prSet presAssocID="{E4ACB557-DEBC-4771-85DC-2C0E6BA24B72}" presName="parent1" presStyleLbl="alignNode1" presStyleIdx="6" presStyleCnt="7">
        <dgm:presLayoutVars>
          <dgm:chMax val="1"/>
          <dgm:chPref val="1"/>
          <dgm:bulletEnabled val="1"/>
        </dgm:presLayoutVars>
      </dgm:prSet>
      <dgm:spPr/>
    </dgm:pt>
    <dgm:pt modelId="{5D353058-FBE4-4986-A4D3-8E21728B2EE3}" type="pres">
      <dgm:prSet presAssocID="{E4ACB557-DEBC-4771-85DC-2C0E6BA24B72}" presName="Childtext1" presStyleLbl="revTx" presStyleIdx="6" presStyleCnt="7">
        <dgm:presLayoutVars>
          <dgm:bulletEnabled val="1"/>
        </dgm:presLayoutVars>
      </dgm:prSet>
      <dgm:spPr/>
    </dgm:pt>
    <dgm:pt modelId="{0639AB7C-2F79-441A-A75B-1440BD1CF416}" type="pres">
      <dgm:prSet presAssocID="{E4ACB557-DEBC-4771-85DC-2C0E6BA24B72}" presName="ConnectLine1" presStyleLbl="sibTrans1D1" presStyleIdx="6" presStyleCnt="7"/>
      <dgm:spPr>
        <a:noFill/>
        <a:ln w="12700" cap="rnd" cmpd="sng" algn="ctr">
          <a:solidFill>
            <a:schemeClr val="accent1">
              <a:shade val="90000"/>
              <a:hueOff val="446212"/>
              <a:satOff val="-8602"/>
              <a:lumOff val="28124"/>
              <a:alphaOff val="0"/>
            </a:schemeClr>
          </a:solidFill>
          <a:prstDash val="dash"/>
        </a:ln>
        <a:effectLst/>
      </dgm:spPr>
    </dgm:pt>
    <dgm:pt modelId="{5E0A7102-D4AC-4ED2-BF2E-48FA19064045}" type="pres">
      <dgm:prSet presAssocID="{E4ACB557-DEBC-4771-85DC-2C0E6BA24B72}" presName="ConnectLineEnd1" presStyleLbl="lnNode1" presStyleIdx="6" presStyleCnt="7"/>
      <dgm:spPr/>
    </dgm:pt>
    <dgm:pt modelId="{8C268FE2-DD5B-4996-8DCD-1D64E7FCBE0B}" type="pres">
      <dgm:prSet presAssocID="{E4ACB557-DEBC-4771-85DC-2C0E6BA24B72}" presName="EmptyPane1" presStyleCnt="0"/>
      <dgm:spPr/>
    </dgm:pt>
  </dgm:ptLst>
  <dgm:cxnLst>
    <dgm:cxn modelId="{E8585901-D671-4A94-A3A7-8B151373468C}" type="presOf" srcId="{086BBF7D-10D2-4361-A772-AF1F895B3D0A}" destId="{73A97727-FDBE-4C3F-AA21-54B8BCA03210}" srcOrd="0" destOrd="0" presId="urn:microsoft.com/office/officeart/2016/7/layout/RoundedRectangleTimeline"/>
    <dgm:cxn modelId="{5C25BB02-FA66-40A4-9DA6-9E1CAE3A8D4E}" type="presOf" srcId="{C5146535-FD3D-4589-98A3-623B8DA4B8DB}" destId="{30804A27-188E-4A17-8FFE-97BCCA0597B8}" srcOrd="0" destOrd="0" presId="urn:microsoft.com/office/officeart/2016/7/layout/RoundedRectangleTimeline"/>
    <dgm:cxn modelId="{8C5B110A-FBC3-4CBF-BED2-413E87D4DAD5}" srcId="{8DB5D7D5-6A1C-4ABC-8850-759A9D876047}" destId="{96262926-A67D-4E4E-9515-5EBC67F0B634}" srcOrd="0" destOrd="0" parTransId="{EC74E552-C501-4B0E-9400-E8B410F53D50}" sibTransId="{1DA7ACEB-F642-43C1-BCB5-F580B9B985B9}"/>
    <dgm:cxn modelId="{86C58111-660A-4C72-9F49-E698728CE262}" srcId="{5B956832-1746-4A75-AB31-8D17952C5530}" destId="{4CD93FF3-C1F6-416C-84EE-343208CE05E8}" srcOrd="0" destOrd="0" parTransId="{BA687C46-AD07-4B99-B4C5-EC9FAB1FD1AE}" sibTransId="{E6B4FE52-1E35-4447-A5B7-E467F2039D7D}"/>
    <dgm:cxn modelId="{84C67813-55CE-4EBC-9032-03BD847DC17E}" type="presOf" srcId="{6A70FD8F-0050-42E3-8B3A-6ED7CFB9852E}" destId="{AB52B3CC-6563-466D-BFC3-9B6B5AFA0881}" srcOrd="0" destOrd="0" presId="urn:microsoft.com/office/officeart/2016/7/layout/RoundedRectangleTimeline"/>
    <dgm:cxn modelId="{22ECA226-C4EA-44F1-BCB5-77F78841DA6F}" type="presOf" srcId="{09C152DA-7620-4852-8162-A77EC3609F3F}" destId="{566B79CB-1A41-4F5C-BF91-58D94BF93913}" srcOrd="0" destOrd="0" presId="urn:microsoft.com/office/officeart/2016/7/layout/RoundedRectangleTimeline"/>
    <dgm:cxn modelId="{8403E436-313E-45F2-BC9A-7E5E66E052F9}" type="presOf" srcId="{4CD93FF3-C1F6-416C-84EE-343208CE05E8}" destId="{20756EB1-D6E2-4423-B7E8-3F06DE5CB060}" srcOrd="0" destOrd="0" presId="urn:microsoft.com/office/officeart/2016/7/layout/RoundedRectangleTimeline"/>
    <dgm:cxn modelId="{A362075C-E159-4474-8E0B-72E95436137F}" type="presOf" srcId="{21F83DF9-4E58-42F2-89B8-EF3E1AD99CC9}" destId="{092CAAD1-CFBA-4D5F-A47C-9FE404A0BC7E}" srcOrd="0" destOrd="0" presId="urn:microsoft.com/office/officeart/2016/7/layout/RoundedRectangleTimeline"/>
    <dgm:cxn modelId="{BA43FD5E-0B01-4E4D-8DDF-689BA78DE7A9}" srcId="{6A70FD8F-0050-42E3-8B3A-6ED7CFB9852E}" destId="{A92691A0-C693-4700-9550-D371CD418392}" srcOrd="5" destOrd="0" parTransId="{DEA29947-16A4-4006-95EE-CA10704F2B41}" sibTransId="{ADE74801-FAF3-48C3-AC1C-F7F69B8ED852}"/>
    <dgm:cxn modelId="{4D496448-FA74-4EA3-B20D-96999CE69832}" type="presOf" srcId="{A92691A0-C693-4700-9550-D371CD418392}" destId="{BB7F3D62-7C65-47C3-AF56-E764D8C48C33}" srcOrd="0" destOrd="0" presId="urn:microsoft.com/office/officeart/2016/7/layout/RoundedRectangleTimeline"/>
    <dgm:cxn modelId="{73856B4F-D6B3-488E-A874-9141E38A075F}" type="presOf" srcId="{7B1FE35D-6484-4267-AE37-3E36B51703A1}" destId="{5D353058-FBE4-4986-A4D3-8E21728B2EE3}" srcOrd="0" destOrd="0" presId="urn:microsoft.com/office/officeart/2016/7/layout/RoundedRectangleTimeline"/>
    <dgm:cxn modelId="{E2BBA750-A5E4-4F50-BE16-016934379F81}" type="presOf" srcId="{6C8937BE-93F8-4DED-8538-1C601DAEBA66}" destId="{B4723E2A-4FF1-452A-BD25-8EC364F15A6F}" srcOrd="0" destOrd="0" presId="urn:microsoft.com/office/officeart/2016/7/layout/RoundedRectangleTimeline"/>
    <dgm:cxn modelId="{CDD55E71-8089-4344-A760-8FB6424D9D50}" srcId="{086BBF7D-10D2-4361-A772-AF1F895B3D0A}" destId="{774C4F49-EA9D-40C0-BFBC-B0849C8F88C5}" srcOrd="0" destOrd="0" parTransId="{BE7B412D-47DA-4ACC-A5E2-0525FF8D91F9}" sibTransId="{43C04B0C-CA7B-4284-B52A-159D7826AD0F}"/>
    <dgm:cxn modelId="{F9B2D375-40BE-4E5D-AA88-61805FBFF819}" type="presOf" srcId="{8DB5D7D5-6A1C-4ABC-8850-759A9D876047}" destId="{954381E7-0584-46DD-8108-E9BF4F2B5005}" srcOrd="0" destOrd="0" presId="urn:microsoft.com/office/officeart/2016/7/layout/RoundedRectangleTimeline"/>
    <dgm:cxn modelId="{F1661557-E166-4B07-87B0-18E9A8B4BEA7}" srcId="{E4ACB557-DEBC-4771-85DC-2C0E6BA24B72}" destId="{7B1FE35D-6484-4267-AE37-3E36B51703A1}" srcOrd="0" destOrd="0" parTransId="{4B4CCCFB-41DC-496E-9CD1-899FBA2F776C}" sibTransId="{D8DC3B54-8B7D-4122-A51C-CE770D5E09A0}"/>
    <dgm:cxn modelId="{3A7A2D7B-EA92-4A22-8461-259F6760E33D}" srcId="{6A70FD8F-0050-42E3-8B3A-6ED7CFB9852E}" destId="{5B956832-1746-4A75-AB31-8D17952C5530}" srcOrd="4" destOrd="0" parTransId="{88CC4E1C-3FEB-42AA-8AF2-ECB4E5B61D0E}" sibTransId="{AA9FD6E0-2FE5-486D-8DF1-2EFA5E8F3B76}"/>
    <dgm:cxn modelId="{8EBF857E-7408-4941-91E4-293B0F59EEF7}" srcId="{6A70FD8F-0050-42E3-8B3A-6ED7CFB9852E}" destId="{C5146535-FD3D-4589-98A3-623B8DA4B8DB}" srcOrd="1" destOrd="0" parTransId="{20848F78-EC70-4162-96CE-CC68006930F0}" sibTransId="{7A3CCAF8-AC3A-401E-AEDD-44BBC1AA9C31}"/>
    <dgm:cxn modelId="{6BED1684-0ACE-43AF-8DBA-DE36EBD39C49}" srcId="{A92691A0-C693-4700-9550-D371CD418392}" destId="{21F83DF9-4E58-42F2-89B8-EF3E1AD99CC9}" srcOrd="0" destOrd="0" parTransId="{A1C7361E-292C-41E4-9C36-E8A2B190B5C2}" sibTransId="{E9208FEF-F16D-4DA1-B627-5A507CA69642}"/>
    <dgm:cxn modelId="{23ECAC8B-17A4-4883-AA0E-06D66B7E788A}" srcId="{6A70FD8F-0050-42E3-8B3A-6ED7CFB9852E}" destId="{09C152DA-7620-4852-8162-A77EC3609F3F}" srcOrd="2" destOrd="0" parTransId="{9F6D14C0-6C82-4CBD-8D6D-B0E117B6F2ED}" sibTransId="{0AE8D36D-0F0F-4206-AE39-0A2D73987B68}"/>
    <dgm:cxn modelId="{F9540599-A193-456C-A9A9-8962E3855B0B}" type="presOf" srcId="{96262926-A67D-4E4E-9515-5EBC67F0B634}" destId="{5A1B764B-0DC5-47CD-BDEA-9E67799496EC}" srcOrd="0" destOrd="0" presId="urn:microsoft.com/office/officeart/2016/7/layout/RoundedRectangleTimeline"/>
    <dgm:cxn modelId="{E13585A2-54F2-486A-B317-F4D6AF7E83B9}" type="presOf" srcId="{E80CA270-6C90-4E17-ACEA-46B56AD54DD1}" destId="{DF65791B-462E-4589-B98D-F60587330CA8}" srcOrd="0" destOrd="0" presId="urn:microsoft.com/office/officeart/2016/7/layout/RoundedRectangleTimeline"/>
    <dgm:cxn modelId="{E4E844A4-A7BB-431C-939E-50D57912E9B5}" type="presOf" srcId="{5B956832-1746-4A75-AB31-8D17952C5530}" destId="{F862BF11-0E92-406F-89B1-C9088DF4F46A}" srcOrd="0" destOrd="0" presId="urn:microsoft.com/office/officeart/2016/7/layout/RoundedRectangleTimeline"/>
    <dgm:cxn modelId="{E7CB50B5-D3CF-4356-BF1D-CCA154A4A835}" type="presOf" srcId="{E4ACB557-DEBC-4771-85DC-2C0E6BA24B72}" destId="{2E71F2F6-2191-4B96-B1E5-7832E233F6BF}" srcOrd="0" destOrd="0" presId="urn:microsoft.com/office/officeart/2016/7/layout/RoundedRectangleTimeline"/>
    <dgm:cxn modelId="{5ACDA9C6-F3B9-46CB-86C6-805FCAFDC128}" srcId="{6A70FD8F-0050-42E3-8B3A-6ED7CFB9852E}" destId="{086BBF7D-10D2-4361-A772-AF1F895B3D0A}" srcOrd="3" destOrd="0" parTransId="{217DDC4B-F24C-4BA3-A35B-5153942F6F1F}" sibTransId="{0E4AE747-6BD4-4331-AFDF-BEDF44914791}"/>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4A4D41E7-6FAF-4307-ABA2-7627175A07AC}" srcId="{6A70FD8F-0050-42E3-8B3A-6ED7CFB9852E}" destId="{E4ACB557-DEBC-4771-85DC-2C0E6BA24B72}" srcOrd="6" destOrd="0" parTransId="{E8A4263D-8E4F-4FED-B69C-E5FD65CF3051}" sibTransId="{FE6F157E-F026-4B77-AD8D-72F7733945B1}"/>
    <dgm:cxn modelId="{868C6DF3-B670-499D-B96A-65ED9648E10D}" type="presOf" srcId="{774C4F49-EA9D-40C0-BFBC-B0849C8F88C5}" destId="{1E0DDF76-6D95-430A-BDC7-DFE0BD3D7EF1}" srcOrd="0" destOrd="0" presId="urn:microsoft.com/office/officeart/2016/7/layout/RoundedRectangleTimeline"/>
    <dgm:cxn modelId="{2DC28DF8-5C1B-4F53-A4C1-D5B63FB54BAF}" srcId="{C5146535-FD3D-4589-98A3-623B8DA4B8DB}" destId="{E80CA270-6C90-4E17-ACEA-46B56AD54DD1}" srcOrd="0" destOrd="0" parTransId="{7EEC8067-96EF-4BE0-8BE3-BA59ED78A31F}" sibTransId="{1AFE46E5-6B07-4894-8ECB-21BD7E7B8AF1}"/>
    <dgm:cxn modelId="{76459B4A-BC95-4631-A3CC-1410E80D5DFD}" type="presParOf" srcId="{AB52B3CC-6563-466D-BFC3-9B6B5AFA0881}" destId="{815EDF7B-AC93-4A61-87AA-CAA5D85C31A8}" srcOrd="0" destOrd="0" presId="urn:microsoft.com/office/officeart/2016/7/layout/RoundedRectangleTimeline"/>
    <dgm:cxn modelId="{4238FA88-CE43-4680-BFB0-73DED5612698}" type="presParOf" srcId="{815EDF7B-AC93-4A61-87AA-CAA5D85C31A8}" destId="{954381E7-0584-46DD-8108-E9BF4F2B5005}" srcOrd="0" destOrd="0" presId="urn:microsoft.com/office/officeart/2016/7/layout/RoundedRectangleTimeline"/>
    <dgm:cxn modelId="{6497CE05-0893-4952-B18A-28D71D90B841}" type="presParOf" srcId="{815EDF7B-AC93-4A61-87AA-CAA5D85C31A8}" destId="{5A1B764B-0DC5-47CD-BDEA-9E67799496EC}" srcOrd="1" destOrd="0" presId="urn:microsoft.com/office/officeart/2016/7/layout/RoundedRectangleTimeline"/>
    <dgm:cxn modelId="{CB8BA570-C0D4-4400-BED8-C9BC961A6553}" type="presParOf" srcId="{815EDF7B-AC93-4A61-87AA-CAA5D85C31A8}" destId="{122B38A3-0442-4747-820C-1F37877E2B0E}" srcOrd="2" destOrd="0" presId="urn:microsoft.com/office/officeart/2016/7/layout/RoundedRectangleTimeline"/>
    <dgm:cxn modelId="{82FC1E36-99F3-4E1F-8BD1-229D77A82EB1}" type="presParOf" srcId="{815EDF7B-AC93-4A61-87AA-CAA5D85C31A8}" destId="{A73181F6-69BB-4A47-8277-4671A45AC8C8}" srcOrd="3" destOrd="0" presId="urn:microsoft.com/office/officeart/2016/7/layout/RoundedRectangleTimeline"/>
    <dgm:cxn modelId="{7EAD7967-836C-4AB6-AAA2-ED2EF3F29E78}" type="presParOf" srcId="{815EDF7B-AC93-4A61-87AA-CAA5D85C31A8}" destId="{6E76EADA-5F61-4A59-B2F8-FA10112079FC}" srcOrd="4" destOrd="0" presId="urn:microsoft.com/office/officeart/2016/7/layout/RoundedRectangleTimeline"/>
    <dgm:cxn modelId="{3783DE09-7B3D-423E-960C-ED9DB81E314E}" type="presParOf" srcId="{AB52B3CC-6563-466D-BFC3-9B6B5AFA0881}" destId="{A8189248-0785-43F1-844C-4DE92841F254}" srcOrd="1" destOrd="0" presId="urn:microsoft.com/office/officeart/2016/7/layout/RoundedRectangleTimeline"/>
    <dgm:cxn modelId="{38B07C9C-D21D-4E2B-A78B-C30877B2689A}" type="presParOf" srcId="{AB52B3CC-6563-466D-BFC3-9B6B5AFA0881}" destId="{218D9CD7-D48D-464C-9A1C-0F322EC540B3}" srcOrd="2"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3" destOrd="0" presId="urn:microsoft.com/office/officeart/2016/7/layout/RoundedRectangleTimeline"/>
    <dgm:cxn modelId="{1F4A4777-E935-453F-A5B9-015C6946FC6A}" type="presParOf" srcId="{AB52B3CC-6563-466D-BFC3-9B6B5AFA0881}" destId="{3E3E944D-A6EC-4962-9AC1-C585A4F97BDA}" srcOrd="4" destOrd="0" presId="urn:microsoft.com/office/officeart/2016/7/layout/RoundedRectangleTimeline"/>
    <dgm:cxn modelId="{94AC8B5D-A9B9-4EF3-AD1C-6024606B5BF8}" type="presParOf" srcId="{3E3E944D-A6EC-4962-9AC1-C585A4F97BDA}" destId="{566B79CB-1A41-4F5C-BF91-58D94BF93913}" srcOrd="0" destOrd="0" presId="urn:microsoft.com/office/officeart/2016/7/layout/RoundedRectangleTimeline"/>
    <dgm:cxn modelId="{A151554E-10B3-429A-9E0D-D40262ED6857}" type="presParOf" srcId="{3E3E944D-A6EC-4962-9AC1-C585A4F97BDA}" destId="{B4723E2A-4FF1-452A-BD25-8EC364F15A6F}" srcOrd="1" destOrd="0" presId="urn:microsoft.com/office/officeart/2016/7/layout/RoundedRectangleTimeline"/>
    <dgm:cxn modelId="{329635D9-081F-4DC9-88AA-E074B7400415}" type="presParOf" srcId="{3E3E944D-A6EC-4962-9AC1-C585A4F97BDA}" destId="{440E9361-37D2-4157-AF38-7B49AD23708B}" srcOrd="2" destOrd="0" presId="urn:microsoft.com/office/officeart/2016/7/layout/RoundedRectangleTimeline"/>
    <dgm:cxn modelId="{0F0D3AEA-9F0C-400E-A955-6CD1F474B6A4}" type="presParOf" srcId="{3E3E944D-A6EC-4962-9AC1-C585A4F97BDA}" destId="{C45E7B63-1C71-483E-A3A8-705CE86D4D8E}" srcOrd="3" destOrd="0" presId="urn:microsoft.com/office/officeart/2016/7/layout/RoundedRectangleTimeline"/>
    <dgm:cxn modelId="{91F0BE33-39D4-4457-A5CC-3F1682DB166D}" type="presParOf" srcId="{3E3E944D-A6EC-4962-9AC1-C585A4F97BDA}" destId="{4174F691-D9D3-451C-9893-D177DC3AED58}" srcOrd="4" destOrd="0" presId="urn:microsoft.com/office/officeart/2016/7/layout/RoundedRectangleTimeline"/>
    <dgm:cxn modelId="{F8AB10AF-7B93-4982-895B-CCBA87D6F652}" type="presParOf" srcId="{AB52B3CC-6563-466D-BFC3-9B6B5AFA0881}" destId="{0F5DF56C-93AB-4691-847C-E89FD0146646}" srcOrd="5" destOrd="0" presId="urn:microsoft.com/office/officeart/2016/7/layout/RoundedRectangleTimeline"/>
    <dgm:cxn modelId="{FFD4BC8F-FB81-4598-8203-C7516BE4533B}" type="presParOf" srcId="{AB52B3CC-6563-466D-BFC3-9B6B5AFA0881}" destId="{4F3076AE-CFE5-47DD-A750-23D81CA76E4F}" srcOrd="6" destOrd="0" presId="urn:microsoft.com/office/officeart/2016/7/layout/RoundedRectangleTimeline"/>
    <dgm:cxn modelId="{1718D62A-6804-4693-BF68-B464AF00EEAB}" type="presParOf" srcId="{4F3076AE-CFE5-47DD-A750-23D81CA76E4F}" destId="{73A97727-FDBE-4C3F-AA21-54B8BCA03210}" srcOrd="0" destOrd="0" presId="urn:microsoft.com/office/officeart/2016/7/layout/RoundedRectangleTimeline"/>
    <dgm:cxn modelId="{6385EE69-9B4B-4255-BB36-9B807C4FFE3D}" type="presParOf" srcId="{4F3076AE-CFE5-47DD-A750-23D81CA76E4F}" destId="{1E0DDF76-6D95-430A-BDC7-DFE0BD3D7EF1}" srcOrd="1" destOrd="0" presId="urn:microsoft.com/office/officeart/2016/7/layout/RoundedRectangleTimeline"/>
    <dgm:cxn modelId="{9A204D92-9CCE-4386-B4D5-5B950A655BFD}" type="presParOf" srcId="{4F3076AE-CFE5-47DD-A750-23D81CA76E4F}" destId="{F9955597-88BE-477B-9318-DE9427753B23}" srcOrd="2" destOrd="0" presId="urn:microsoft.com/office/officeart/2016/7/layout/RoundedRectangleTimeline"/>
    <dgm:cxn modelId="{DF7CA256-C886-474E-BAE9-70AFD0344EF1}" type="presParOf" srcId="{4F3076AE-CFE5-47DD-A750-23D81CA76E4F}" destId="{FAAB1909-3932-4896-80E9-80784214CC8D}" srcOrd="3" destOrd="0" presId="urn:microsoft.com/office/officeart/2016/7/layout/RoundedRectangleTimeline"/>
    <dgm:cxn modelId="{3977E482-B429-4E35-90D0-FDE7F13BE0A4}" type="presParOf" srcId="{4F3076AE-CFE5-47DD-A750-23D81CA76E4F}" destId="{384AE275-FB9C-4354-BCF8-5A07C1A4286C}" srcOrd="4" destOrd="0" presId="urn:microsoft.com/office/officeart/2016/7/layout/RoundedRectangleTimeline"/>
    <dgm:cxn modelId="{9E653C32-7E7D-4D1E-BF29-5508D1E2C70C}" type="presParOf" srcId="{AB52B3CC-6563-466D-BFC3-9B6B5AFA0881}" destId="{2BEF9AE9-7830-4FCA-825C-5BB018C652A7}" srcOrd="7" destOrd="0" presId="urn:microsoft.com/office/officeart/2016/7/layout/RoundedRectangleTimeline"/>
    <dgm:cxn modelId="{77693CB7-2489-4398-9BB8-8F8F9DA43500}" type="presParOf" srcId="{AB52B3CC-6563-466D-BFC3-9B6B5AFA0881}" destId="{3F5E34AE-2E0E-4E48-9EDF-77E78DFE434F}" srcOrd="8" destOrd="0" presId="urn:microsoft.com/office/officeart/2016/7/layout/RoundedRectangleTimeline"/>
    <dgm:cxn modelId="{51EB6D72-3886-4785-817F-067F7195062C}" type="presParOf" srcId="{3F5E34AE-2E0E-4E48-9EDF-77E78DFE434F}" destId="{F862BF11-0E92-406F-89B1-C9088DF4F46A}" srcOrd="0" destOrd="0" presId="urn:microsoft.com/office/officeart/2016/7/layout/RoundedRectangleTimeline"/>
    <dgm:cxn modelId="{8F799F9E-AE1C-4477-841A-1A5CC09EFF14}" type="presParOf" srcId="{3F5E34AE-2E0E-4E48-9EDF-77E78DFE434F}" destId="{20756EB1-D6E2-4423-B7E8-3F06DE5CB060}" srcOrd="1" destOrd="0" presId="urn:microsoft.com/office/officeart/2016/7/layout/RoundedRectangleTimeline"/>
    <dgm:cxn modelId="{A09682AF-BE56-4B46-A993-B0AF572532DC}" type="presParOf" srcId="{3F5E34AE-2E0E-4E48-9EDF-77E78DFE434F}" destId="{74B53254-51F5-44FA-80F8-C35D5FFF4F00}" srcOrd="2" destOrd="0" presId="urn:microsoft.com/office/officeart/2016/7/layout/RoundedRectangleTimeline"/>
    <dgm:cxn modelId="{EA1C329C-C641-4D17-9FF5-5FC7EDF150AC}" type="presParOf" srcId="{3F5E34AE-2E0E-4E48-9EDF-77E78DFE434F}" destId="{D6602C03-B133-42E6-B517-0A7BC40BE976}" srcOrd="3" destOrd="0" presId="urn:microsoft.com/office/officeart/2016/7/layout/RoundedRectangleTimeline"/>
    <dgm:cxn modelId="{782E5235-DF04-40CE-B4AF-F4A5B6BB7C5E}" type="presParOf" srcId="{3F5E34AE-2E0E-4E48-9EDF-77E78DFE434F}" destId="{05E97EB1-9AE7-445C-87E0-03C801D40D15}" srcOrd="4" destOrd="0" presId="urn:microsoft.com/office/officeart/2016/7/layout/RoundedRectangleTimeline"/>
    <dgm:cxn modelId="{26206980-699E-46B0-AC6D-78DDC38656BF}" type="presParOf" srcId="{AB52B3CC-6563-466D-BFC3-9B6B5AFA0881}" destId="{A2703CA8-2878-464C-80FC-14B294D5BCF0}" srcOrd="9" destOrd="0" presId="urn:microsoft.com/office/officeart/2016/7/layout/RoundedRectangleTimeline"/>
    <dgm:cxn modelId="{76C71A37-E7F3-42EE-811B-2574E9E39B2B}" type="presParOf" srcId="{AB52B3CC-6563-466D-BFC3-9B6B5AFA0881}" destId="{EF3AB248-7E48-4613-9116-E6A836B86896}" srcOrd="10" destOrd="0" presId="urn:microsoft.com/office/officeart/2016/7/layout/RoundedRectangleTimeline"/>
    <dgm:cxn modelId="{3005577F-F2CA-4430-A91E-592A038C2BF9}" type="presParOf" srcId="{EF3AB248-7E48-4613-9116-E6A836B86896}" destId="{BB7F3D62-7C65-47C3-AF56-E764D8C48C33}" srcOrd="0" destOrd="0" presId="urn:microsoft.com/office/officeart/2016/7/layout/RoundedRectangleTimeline"/>
    <dgm:cxn modelId="{3AC6E1E7-FE46-4B62-88AB-01F4880CB3E8}" type="presParOf" srcId="{EF3AB248-7E48-4613-9116-E6A836B86896}" destId="{092CAAD1-CFBA-4D5F-A47C-9FE404A0BC7E}" srcOrd="1" destOrd="0" presId="urn:microsoft.com/office/officeart/2016/7/layout/RoundedRectangleTimeline"/>
    <dgm:cxn modelId="{036DA57D-FA47-45FF-A5AD-14FF6C2DF7B3}" type="presParOf" srcId="{EF3AB248-7E48-4613-9116-E6A836B86896}" destId="{DDB3D295-3544-49B7-BC2A-9D072FED7FB0}" srcOrd="2" destOrd="0" presId="urn:microsoft.com/office/officeart/2016/7/layout/RoundedRectangleTimeline"/>
    <dgm:cxn modelId="{7FCFDE74-5EBB-43B2-9A52-E0E17A07A06B}" type="presParOf" srcId="{EF3AB248-7E48-4613-9116-E6A836B86896}" destId="{8B40D5FA-73BF-4743-8366-B14711FA08B3}" srcOrd="3" destOrd="0" presId="urn:microsoft.com/office/officeart/2016/7/layout/RoundedRectangleTimeline"/>
    <dgm:cxn modelId="{6FA0C8C3-9CA0-443E-9A24-51A7159E9AA7}" type="presParOf" srcId="{EF3AB248-7E48-4613-9116-E6A836B86896}" destId="{F7C269EB-E55C-4565-9443-58613F5812F2}" srcOrd="4" destOrd="0" presId="urn:microsoft.com/office/officeart/2016/7/layout/RoundedRectangleTimeline"/>
    <dgm:cxn modelId="{1BDAA25A-AA40-42B6-93A0-66A0599FB261}" type="presParOf" srcId="{AB52B3CC-6563-466D-BFC3-9B6B5AFA0881}" destId="{47FA7834-94FC-452D-B12E-72B254EAD9DB}" srcOrd="11" destOrd="0" presId="urn:microsoft.com/office/officeart/2016/7/layout/RoundedRectangleTimeline"/>
    <dgm:cxn modelId="{1504613C-6611-4A2A-8EFE-A2F80C372BC4}" type="presParOf" srcId="{AB52B3CC-6563-466D-BFC3-9B6B5AFA0881}" destId="{02C40891-FA5E-4766-84B8-73AF0B868CBD}" srcOrd="12" destOrd="0" presId="urn:microsoft.com/office/officeart/2016/7/layout/RoundedRectangleTimeline"/>
    <dgm:cxn modelId="{F42B58D9-6488-4C2F-B29C-60B5AD743672}" type="presParOf" srcId="{02C40891-FA5E-4766-84B8-73AF0B868CBD}" destId="{2E71F2F6-2191-4B96-B1E5-7832E233F6BF}" srcOrd="0" destOrd="0" presId="urn:microsoft.com/office/officeart/2016/7/layout/RoundedRectangleTimeline"/>
    <dgm:cxn modelId="{E23B299F-39A6-404A-8103-4A2570B63ECD}" type="presParOf" srcId="{02C40891-FA5E-4766-84B8-73AF0B868CBD}" destId="{5D353058-FBE4-4986-A4D3-8E21728B2EE3}" srcOrd="1" destOrd="0" presId="urn:microsoft.com/office/officeart/2016/7/layout/RoundedRectangleTimeline"/>
    <dgm:cxn modelId="{746602F1-56E9-484E-994C-6A9C56D04241}" type="presParOf" srcId="{02C40891-FA5E-4766-84B8-73AF0B868CBD}" destId="{0639AB7C-2F79-441A-A75B-1440BD1CF416}" srcOrd="2" destOrd="0" presId="urn:microsoft.com/office/officeart/2016/7/layout/RoundedRectangleTimeline"/>
    <dgm:cxn modelId="{1E5C9899-4BD4-41F8-A0AC-D48BBF44F5AD}" type="presParOf" srcId="{02C40891-FA5E-4766-84B8-73AF0B868CBD}" destId="{5E0A7102-D4AC-4ED2-BF2E-48FA19064045}" srcOrd="3" destOrd="0" presId="urn:microsoft.com/office/officeart/2016/7/layout/RoundedRectangleTimeline"/>
    <dgm:cxn modelId="{E29B0FE4-4ED5-4FDE-960E-2684EFF7B4C0}" type="presParOf" srcId="{02C40891-FA5E-4766-84B8-73AF0B868CBD}" destId="{8C268FE2-DD5B-4996-8DCD-1D64E7FCBE0B}"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1040781" y="883347"/>
          <a:ext cx="320468" cy="1437986"/>
        </a:xfrm>
        <a:prstGeom prst="round2Same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1</a:t>
          </a:r>
        </a:p>
      </dsp:txBody>
      <dsp:txXfrm rot="5400000">
        <a:off x="497666" y="1457750"/>
        <a:ext cx="1422342" cy="289180"/>
      </dsp:txXfrm>
    </dsp:sp>
    <dsp:sp modelId="{5A1B764B-0DC5-47CD-BDEA-9E67799496EC}">
      <dsp:nvSpPr>
        <dsp:cNvPr id="0" name=""/>
        <dsp:cNvSpPr/>
      </dsp:nvSpPr>
      <dsp:spPr>
        <a:xfrm>
          <a:off x="2692" y="0"/>
          <a:ext cx="2396644" cy="112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1440" numCol="1" spcCol="1270" anchor="b" anchorCtr="1">
          <a:noAutofit/>
        </a:bodyPr>
        <a:lstStyle/>
        <a:p>
          <a:pPr marL="0" lvl="0" indent="0" algn="ctr" defTabSz="533400">
            <a:lnSpc>
              <a:spcPct val="90000"/>
            </a:lnSpc>
            <a:spcBef>
              <a:spcPct val="0"/>
            </a:spcBef>
            <a:spcAft>
              <a:spcPct val="35000"/>
            </a:spcAft>
            <a:buNone/>
          </a:pPr>
          <a:r>
            <a:rPr lang="en-US" sz="1200" kern="1200" dirty="0"/>
            <a:t>Contract is formalized</a:t>
          </a:r>
        </a:p>
      </dsp:txBody>
      <dsp:txXfrm>
        <a:off x="2692" y="0"/>
        <a:ext cx="2396644" cy="1121638"/>
      </dsp:txXfrm>
    </dsp:sp>
    <dsp:sp modelId="{122B38A3-0442-4747-820C-1F37877E2B0E}">
      <dsp:nvSpPr>
        <dsp:cNvPr id="0" name=""/>
        <dsp:cNvSpPr/>
      </dsp:nvSpPr>
      <dsp:spPr>
        <a:xfrm>
          <a:off x="1201015" y="1185731"/>
          <a:ext cx="0" cy="256374"/>
        </a:xfrm>
        <a:prstGeom prst="line">
          <a:avLst/>
        </a:prstGeom>
        <a:noFill/>
        <a:ln w="12700" cap="rnd" cmpd="sng" algn="ctr">
          <a:solidFill>
            <a:schemeClr val="accent1">
              <a:shade val="90000"/>
              <a:hueOff val="93466"/>
              <a:satOff val="1924"/>
              <a:lumOff val="8231"/>
              <a:alphaOff val="0"/>
            </a:schemeClr>
          </a:solidFill>
          <a:prstDash val="dash"/>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1168968" y="1121638"/>
          <a:ext cx="64093" cy="64093"/>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1920008" y="1442106"/>
          <a:ext cx="1437986" cy="320468"/>
        </a:xfrm>
        <a:prstGeom prst="rect">
          <a:avLst/>
        </a:prstGeom>
        <a:solidFill>
          <a:schemeClr val="accent1">
            <a:shade val="80000"/>
            <a:hueOff val="74365"/>
            <a:satOff val="-1510"/>
            <a:lumOff val="5113"/>
            <a:alphaOff val="0"/>
          </a:schemeClr>
        </a:solidFill>
        <a:ln w="22225" cap="rnd" cmpd="sng" algn="ctr">
          <a:solidFill>
            <a:schemeClr val="accent1">
              <a:shade val="80000"/>
              <a:hueOff val="74365"/>
              <a:satOff val="-1510"/>
              <a:lumOff val="511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2</a:t>
          </a:r>
        </a:p>
      </dsp:txBody>
      <dsp:txXfrm>
        <a:off x="1920008" y="1442106"/>
        <a:ext cx="1437986" cy="320468"/>
      </dsp:txXfrm>
    </dsp:sp>
    <dsp:sp modelId="{DF65791B-462E-4589-B98D-F60587330CA8}">
      <dsp:nvSpPr>
        <dsp:cNvPr id="0" name=""/>
        <dsp:cNvSpPr/>
      </dsp:nvSpPr>
      <dsp:spPr>
        <a:xfrm>
          <a:off x="1440679" y="2083042"/>
          <a:ext cx="2396644" cy="112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1440" rIns="0" bIns="0" numCol="1" spcCol="1270" anchor="t" anchorCtr="1">
          <a:noAutofit/>
        </a:bodyPr>
        <a:lstStyle/>
        <a:p>
          <a:pPr marL="0" lvl="0" indent="0" algn="ctr" defTabSz="533400">
            <a:lnSpc>
              <a:spcPct val="90000"/>
            </a:lnSpc>
            <a:spcBef>
              <a:spcPct val="0"/>
            </a:spcBef>
            <a:spcAft>
              <a:spcPct val="35000"/>
            </a:spcAft>
            <a:buNone/>
          </a:pPr>
          <a:r>
            <a:rPr lang="en-US" sz="1200" kern="1200" dirty="0"/>
            <a:t>Property values reviewed annually</a:t>
          </a:r>
        </a:p>
      </dsp:txBody>
      <dsp:txXfrm>
        <a:off x="1440679" y="2083042"/>
        <a:ext cx="2396644" cy="1121638"/>
      </dsp:txXfrm>
    </dsp:sp>
    <dsp:sp modelId="{DBA410EB-5F61-4F46-92D9-C5B0AA59EE15}">
      <dsp:nvSpPr>
        <dsp:cNvPr id="0" name=""/>
        <dsp:cNvSpPr/>
      </dsp:nvSpPr>
      <dsp:spPr>
        <a:xfrm>
          <a:off x="2639001" y="1762574"/>
          <a:ext cx="0" cy="256374"/>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2606954" y="2018949"/>
          <a:ext cx="64093" cy="64093"/>
        </a:xfrm>
        <a:prstGeom prst="ellipse">
          <a:avLst/>
        </a:prstGeom>
        <a:solidFill>
          <a:schemeClr val="accent1">
            <a:shade val="80000"/>
            <a:hueOff val="74365"/>
            <a:satOff val="-1510"/>
            <a:lumOff val="5113"/>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a:off x="3357995" y="1442106"/>
          <a:ext cx="1437986" cy="320468"/>
        </a:xfrm>
        <a:prstGeom prst="rect">
          <a:avLst/>
        </a:prstGeom>
        <a:solidFill>
          <a:schemeClr val="accent1">
            <a:shade val="80000"/>
            <a:hueOff val="148730"/>
            <a:satOff val="-3019"/>
            <a:lumOff val="10226"/>
            <a:alphaOff val="0"/>
          </a:schemeClr>
        </a:solidFill>
        <a:ln w="22225" cap="rnd" cmpd="sng" algn="ctr">
          <a:solidFill>
            <a:schemeClr val="accent1">
              <a:shade val="80000"/>
              <a:hueOff val="148730"/>
              <a:satOff val="-3019"/>
              <a:lumOff val="1022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3</a:t>
          </a:r>
        </a:p>
      </dsp:txBody>
      <dsp:txXfrm>
        <a:off x="3357995" y="1442106"/>
        <a:ext cx="1437986" cy="320468"/>
      </dsp:txXfrm>
    </dsp:sp>
    <dsp:sp modelId="{B4723E2A-4FF1-452A-BD25-8EC364F15A6F}">
      <dsp:nvSpPr>
        <dsp:cNvPr id="0" name=""/>
        <dsp:cNvSpPr/>
      </dsp:nvSpPr>
      <dsp:spPr>
        <a:xfrm>
          <a:off x="2878666" y="0"/>
          <a:ext cx="2396644" cy="112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1440" numCol="1" spcCol="1270" anchor="b" anchorCtr="1">
          <a:noAutofit/>
        </a:bodyPr>
        <a:lstStyle/>
        <a:p>
          <a:pPr marL="0" lvl="0" indent="0" algn="ctr" defTabSz="533400">
            <a:lnSpc>
              <a:spcPct val="90000"/>
            </a:lnSpc>
            <a:spcBef>
              <a:spcPct val="0"/>
            </a:spcBef>
            <a:spcAft>
              <a:spcPct val="35000"/>
            </a:spcAft>
            <a:buNone/>
          </a:pPr>
          <a:r>
            <a:rPr lang="en-US" sz="1200" kern="1200" dirty="0"/>
            <a:t>Enter data into spreadsheet</a:t>
          </a:r>
        </a:p>
      </dsp:txBody>
      <dsp:txXfrm>
        <a:off x="2878666" y="0"/>
        <a:ext cx="2396644" cy="1121638"/>
      </dsp:txXfrm>
    </dsp:sp>
    <dsp:sp modelId="{440E9361-37D2-4157-AF38-7B49AD23708B}">
      <dsp:nvSpPr>
        <dsp:cNvPr id="0" name=""/>
        <dsp:cNvSpPr/>
      </dsp:nvSpPr>
      <dsp:spPr>
        <a:xfrm>
          <a:off x="4076988" y="1185731"/>
          <a:ext cx="0" cy="256374"/>
        </a:xfrm>
        <a:prstGeom prst="line">
          <a:avLst/>
        </a:prstGeom>
        <a:noFill/>
        <a:ln w="12700" cap="rnd" cmpd="sng" algn="ctr">
          <a:solidFill>
            <a:schemeClr val="accent1">
              <a:shade val="90000"/>
              <a:hueOff val="186931"/>
              <a:satOff val="3848"/>
              <a:lumOff val="16461"/>
              <a:alphaOff val="0"/>
            </a:schemeClr>
          </a:solidFill>
          <a:prstDash val="dash"/>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4044941" y="1121638"/>
          <a:ext cx="64093" cy="64093"/>
        </a:xfrm>
        <a:prstGeom prst="ellipse">
          <a:avLst/>
        </a:prstGeom>
        <a:solidFill>
          <a:schemeClr val="accent1">
            <a:shade val="80000"/>
            <a:hueOff val="148730"/>
            <a:satOff val="-3019"/>
            <a:lumOff val="10226"/>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A97727-FDBE-4C3F-AA21-54B8BCA03210}">
      <dsp:nvSpPr>
        <dsp:cNvPr id="0" name=""/>
        <dsp:cNvSpPr/>
      </dsp:nvSpPr>
      <dsp:spPr>
        <a:xfrm>
          <a:off x="4795981" y="1442106"/>
          <a:ext cx="1437986" cy="320468"/>
        </a:xfrm>
        <a:prstGeom prst="rect">
          <a:avLst/>
        </a:prstGeom>
        <a:solidFill>
          <a:schemeClr val="accent1">
            <a:shade val="80000"/>
            <a:hueOff val="223096"/>
            <a:satOff val="-4529"/>
            <a:lumOff val="15339"/>
            <a:alphaOff val="0"/>
          </a:schemeClr>
        </a:solidFill>
        <a:ln w="22225" cap="rnd" cmpd="sng" algn="ctr">
          <a:solidFill>
            <a:schemeClr val="accent1">
              <a:shade val="80000"/>
              <a:hueOff val="223096"/>
              <a:satOff val="-4529"/>
              <a:lumOff val="153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4</a:t>
          </a:r>
        </a:p>
      </dsp:txBody>
      <dsp:txXfrm>
        <a:off x="4795981" y="1442106"/>
        <a:ext cx="1437986" cy="320468"/>
      </dsp:txXfrm>
    </dsp:sp>
    <dsp:sp modelId="{1E0DDF76-6D95-430A-BDC7-DFE0BD3D7EF1}">
      <dsp:nvSpPr>
        <dsp:cNvPr id="0" name=""/>
        <dsp:cNvSpPr/>
      </dsp:nvSpPr>
      <dsp:spPr>
        <a:xfrm>
          <a:off x="4316652" y="2083042"/>
          <a:ext cx="2396644" cy="112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1440" rIns="0" bIns="0" numCol="1" spcCol="1270" anchor="t" anchorCtr="1">
          <a:noAutofit/>
        </a:bodyPr>
        <a:lstStyle/>
        <a:p>
          <a:pPr marL="0" lvl="0" indent="0" algn="ctr" defTabSz="533400">
            <a:lnSpc>
              <a:spcPct val="90000"/>
            </a:lnSpc>
            <a:spcBef>
              <a:spcPct val="0"/>
            </a:spcBef>
            <a:spcAft>
              <a:spcPct val="35000"/>
            </a:spcAft>
            <a:buNone/>
          </a:pPr>
          <a:r>
            <a:rPr lang="en-US" sz="1200" kern="1200" dirty="0"/>
            <a:t>Spreadsheet indicates who pays who based on contract</a:t>
          </a:r>
        </a:p>
      </dsp:txBody>
      <dsp:txXfrm>
        <a:off x="4316652" y="2083042"/>
        <a:ext cx="2396644" cy="1121638"/>
      </dsp:txXfrm>
    </dsp:sp>
    <dsp:sp modelId="{F9955597-88BE-477B-9318-DE9427753B23}">
      <dsp:nvSpPr>
        <dsp:cNvPr id="0" name=""/>
        <dsp:cNvSpPr/>
      </dsp:nvSpPr>
      <dsp:spPr>
        <a:xfrm>
          <a:off x="5514975" y="1762574"/>
          <a:ext cx="0" cy="256374"/>
        </a:xfrm>
        <a:prstGeom prst="line">
          <a:avLst/>
        </a:prstGeom>
        <a:noFill/>
        <a:ln w="12700" cap="rnd" cmpd="sng" algn="ctr">
          <a:solidFill>
            <a:schemeClr val="accent1">
              <a:shade val="90000"/>
              <a:hueOff val="297474"/>
              <a:satOff val="-5735"/>
              <a:lumOff val="18749"/>
              <a:alphaOff val="0"/>
            </a:schemeClr>
          </a:solidFill>
          <a:prstDash val="dash"/>
        </a:ln>
        <a:effectLst/>
      </dsp:spPr>
      <dsp:style>
        <a:lnRef idx="1">
          <a:scrgbClr r="0" g="0" b="0"/>
        </a:lnRef>
        <a:fillRef idx="0">
          <a:scrgbClr r="0" g="0" b="0"/>
        </a:fillRef>
        <a:effectRef idx="0">
          <a:scrgbClr r="0" g="0" b="0"/>
        </a:effectRef>
        <a:fontRef idx="minor"/>
      </dsp:style>
    </dsp:sp>
    <dsp:sp modelId="{FAAB1909-3932-4896-80E9-80784214CC8D}">
      <dsp:nvSpPr>
        <dsp:cNvPr id="0" name=""/>
        <dsp:cNvSpPr/>
      </dsp:nvSpPr>
      <dsp:spPr>
        <a:xfrm>
          <a:off x="5482928" y="2018949"/>
          <a:ext cx="64093" cy="64093"/>
        </a:xfrm>
        <a:prstGeom prst="ellipse">
          <a:avLst/>
        </a:prstGeom>
        <a:solidFill>
          <a:schemeClr val="accent1">
            <a:shade val="80000"/>
            <a:hueOff val="223096"/>
            <a:satOff val="-4529"/>
            <a:lumOff val="1533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62BF11-0E92-406F-89B1-C9088DF4F46A}">
      <dsp:nvSpPr>
        <dsp:cNvPr id="0" name=""/>
        <dsp:cNvSpPr/>
      </dsp:nvSpPr>
      <dsp:spPr>
        <a:xfrm>
          <a:off x="6233968" y="1442106"/>
          <a:ext cx="1437986" cy="320468"/>
        </a:xfrm>
        <a:prstGeom prst="rect">
          <a:avLst/>
        </a:prstGeom>
        <a:solidFill>
          <a:schemeClr val="accent1">
            <a:shade val="80000"/>
            <a:hueOff val="297461"/>
            <a:satOff val="-6039"/>
            <a:lumOff val="20451"/>
            <a:alphaOff val="0"/>
          </a:schemeClr>
        </a:solidFill>
        <a:ln w="22225" cap="rnd" cmpd="sng" algn="ctr">
          <a:solidFill>
            <a:schemeClr val="accent1">
              <a:shade val="80000"/>
              <a:hueOff val="297461"/>
              <a:satOff val="-6039"/>
              <a:lumOff val="2045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5</a:t>
          </a:r>
        </a:p>
      </dsp:txBody>
      <dsp:txXfrm>
        <a:off x="6233968" y="1442106"/>
        <a:ext cx="1437986" cy="320468"/>
      </dsp:txXfrm>
    </dsp:sp>
    <dsp:sp modelId="{20756EB1-D6E2-4423-B7E8-3F06DE5CB060}">
      <dsp:nvSpPr>
        <dsp:cNvPr id="0" name=""/>
        <dsp:cNvSpPr/>
      </dsp:nvSpPr>
      <dsp:spPr>
        <a:xfrm>
          <a:off x="5754639" y="0"/>
          <a:ext cx="2396644" cy="112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1440" numCol="1" spcCol="1270" anchor="b" anchorCtr="1">
          <a:noAutofit/>
        </a:bodyPr>
        <a:lstStyle/>
        <a:p>
          <a:pPr marL="0" lvl="0" indent="0" algn="ctr" defTabSz="533400">
            <a:lnSpc>
              <a:spcPct val="90000"/>
            </a:lnSpc>
            <a:spcBef>
              <a:spcPct val="0"/>
            </a:spcBef>
            <a:spcAft>
              <a:spcPct val="35000"/>
            </a:spcAft>
            <a:buNone/>
          </a:pPr>
          <a:r>
            <a:rPr lang="en-US" sz="1200" kern="1200" dirty="0"/>
            <a:t>Request for payment or invoice</a:t>
          </a:r>
        </a:p>
      </dsp:txBody>
      <dsp:txXfrm>
        <a:off x="5754639" y="0"/>
        <a:ext cx="2396644" cy="1121638"/>
      </dsp:txXfrm>
    </dsp:sp>
    <dsp:sp modelId="{74B53254-51F5-44FA-80F8-C35D5FFF4F00}">
      <dsp:nvSpPr>
        <dsp:cNvPr id="0" name=""/>
        <dsp:cNvSpPr/>
      </dsp:nvSpPr>
      <dsp:spPr>
        <a:xfrm>
          <a:off x="6952961" y="1185731"/>
          <a:ext cx="0" cy="256374"/>
        </a:xfrm>
        <a:prstGeom prst="line">
          <a:avLst/>
        </a:prstGeom>
        <a:noFill/>
        <a:ln w="12700" cap="rnd" cmpd="sng" algn="ctr">
          <a:solidFill>
            <a:schemeClr val="accent1">
              <a:shade val="90000"/>
              <a:hueOff val="382467"/>
              <a:satOff val="-7373"/>
              <a:lumOff val="24106"/>
              <a:alphaOff val="0"/>
            </a:schemeClr>
          </a:solidFill>
          <a:prstDash val="dash"/>
        </a:ln>
        <a:effectLst/>
      </dsp:spPr>
      <dsp:style>
        <a:lnRef idx="1">
          <a:scrgbClr r="0" g="0" b="0"/>
        </a:lnRef>
        <a:fillRef idx="0">
          <a:scrgbClr r="0" g="0" b="0"/>
        </a:fillRef>
        <a:effectRef idx="0">
          <a:scrgbClr r="0" g="0" b="0"/>
        </a:effectRef>
        <a:fontRef idx="minor"/>
      </dsp:style>
    </dsp:sp>
    <dsp:sp modelId="{D6602C03-B133-42E6-B517-0A7BC40BE976}">
      <dsp:nvSpPr>
        <dsp:cNvPr id="0" name=""/>
        <dsp:cNvSpPr/>
      </dsp:nvSpPr>
      <dsp:spPr>
        <a:xfrm>
          <a:off x="6920914" y="1121638"/>
          <a:ext cx="64093" cy="64093"/>
        </a:xfrm>
        <a:prstGeom prst="ellipse">
          <a:avLst/>
        </a:prstGeom>
        <a:solidFill>
          <a:schemeClr val="accent1">
            <a:shade val="80000"/>
            <a:hueOff val="297461"/>
            <a:satOff val="-6039"/>
            <a:lumOff val="20451"/>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7F3D62-7C65-47C3-AF56-E764D8C48C33}">
      <dsp:nvSpPr>
        <dsp:cNvPr id="0" name=""/>
        <dsp:cNvSpPr/>
      </dsp:nvSpPr>
      <dsp:spPr>
        <a:xfrm>
          <a:off x="7671954" y="1442106"/>
          <a:ext cx="1437986" cy="320468"/>
        </a:xfrm>
        <a:prstGeom prst="rect">
          <a:avLst/>
        </a:prstGeom>
        <a:solidFill>
          <a:schemeClr val="accent1">
            <a:shade val="80000"/>
            <a:hueOff val="371826"/>
            <a:satOff val="-7548"/>
            <a:lumOff val="25564"/>
            <a:alphaOff val="0"/>
          </a:schemeClr>
        </a:solidFill>
        <a:ln w="22225" cap="rnd" cmpd="sng" algn="ctr">
          <a:solidFill>
            <a:schemeClr val="accent1">
              <a:shade val="80000"/>
              <a:hueOff val="371826"/>
              <a:satOff val="-7548"/>
              <a:lumOff val="2556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6</a:t>
          </a:r>
        </a:p>
      </dsp:txBody>
      <dsp:txXfrm>
        <a:off x="7671954" y="1442106"/>
        <a:ext cx="1437986" cy="320468"/>
      </dsp:txXfrm>
    </dsp:sp>
    <dsp:sp modelId="{092CAAD1-CFBA-4D5F-A47C-9FE404A0BC7E}">
      <dsp:nvSpPr>
        <dsp:cNvPr id="0" name=""/>
        <dsp:cNvSpPr/>
      </dsp:nvSpPr>
      <dsp:spPr>
        <a:xfrm>
          <a:off x="7192626" y="2083042"/>
          <a:ext cx="2396644" cy="112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1440" rIns="0" bIns="0" numCol="1" spcCol="1270" anchor="t" anchorCtr="1">
          <a:noAutofit/>
        </a:bodyPr>
        <a:lstStyle/>
        <a:p>
          <a:pPr marL="0" lvl="0" indent="0" algn="ctr" defTabSz="533400">
            <a:lnSpc>
              <a:spcPct val="90000"/>
            </a:lnSpc>
            <a:spcBef>
              <a:spcPct val="0"/>
            </a:spcBef>
            <a:spcAft>
              <a:spcPct val="35000"/>
            </a:spcAft>
            <a:buNone/>
          </a:pPr>
          <a:r>
            <a:rPr lang="en-US" sz="1200" kern="1200" dirty="0"/>
            <a:t>Mail payment or invoice</a:t>
          </a:r>
        </a:p>
      </dsp:txBody>
      <dsp:txXfrm>
        <a:off x="7192626" y="2083042"/>
        <a:ext cx="2396644" cy="1121638"/>
      </dsp:txXfrm>
    </dsp:sp>
    <dsp:sp modelId="{DDB3D295-3544-49B7-BC2A-9D072FED7FB0}">
      <dsp:nvSpPr>
        <dsp:cNvPr id="0" name=""/>
        <dsp:cNvSpPr/>
      </dsp:nvSpPr>
      <dsp:spPr>
        <a:xfrm>
          <a:off x="8390948" y="1762574"/>
          <a:ext cx="0" cy="256374"/>
        </a:xfrm>
        <a:prstGeom prst="line">
          <a:avLst/>
        </a:prstGeom>
        <a:noFill/>
        <a:ln w="12700" cap="rnd" cmpd="sng" algn="ctr">
          <a:solidFill>
            <a:schemeClr val="accent1">
              <a:shade val="90000"/>
              <a:hueOff val="446212"/>
              <a:satOff val="-8602"/>
              <a:lumOff val="28124"/>
              <a:alphaOff val="0"/>
            </a:schemeClr>
          </a:solidFill>
          <a:prstDash val="dash"/>
        </a:ln>
        <a:effectLst/>
      </dsp:spPr>
      <dsp:style>
        <a:lnRef idx="1">
          <a:scrgbClr r="0" g="0" b="0"/>
        </a:lnRef>
        <a:fillRef idx="0">
          <a:scrgbClr r="0" g="0" b="0"/>
        </a:fillRef>
        <a:effectRef idx="0">
          <a:scrgbClr r="0" g="0" b="0"/>
        </a:effectRef>
        <a:fontRef idx="minor"/>
      </dsp:style>
    </dsp:sp>
    <dsp:sp modelId="{8B40D5FA-73BF-4743-8366-B14711FA08B3}">
      <dsp:nvSpPr>
        <dsp:cNvPr id="0" name=""/>
        <dsp:cNvSpPr/>
      </dsp:nvSpPr>
      <dsp:spPr>
        <a:xfrm>
          <a:off x="8358901" y="2018949"/>
          <a:ext cx="64093" cy="64093"/>
        </a:xfrm>
        <a:prstGeom prst="ellipse">
          <a:avLst/>
        </a:prstGeom>
        <a:solidFill>
          <a:schemeClr val="accent1">
            <a:shade val="80000"/>
            <a:hueOff val="371826"/>
            <a:satOff val="-7548"/>
            <a:lumOff val="25564"/>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71F2F6-2191-4B96-B1E5-7832E233F6BF}">
      <dsp:nvSpPr>
        <dsp:cNvPr id="0" name=""/>
        <dsp:cNvSpPr/>
      </dsp:nvSpPr>
      <dsp:spPr>
        <a:xfrm rot="5400000">
          <a:off x="9668700" y="883347"/>
          <a:ext cx="320468" cy="1437986"/>
        </a:xfrm>
        <a:prstGeom prst="round2SameRect">
          <a:avLst/>
        </a:prstGeom>
        <a:solidFill>
          <a:schemeClr val="accent1">
            <a:shade val="80000"/>
            <a:hueOff val="446191"/>
            <a:satOff val="-9058"/>
            <a:lumOff val="30677"/>
            <a:alphaOff val="0"/>
          </a:schemeClr>
        </a:solidFill>
        <a:ln w="22225" cap="rnd" cmpd="sng" algn="ctr">
          <a:solidFill>
            <a:schemeClr val="accent1">
              <a:shade val="80000"/>
              <a:hueOff val="446191"/>
              <a:satOff val="-9058"/>
              <a:lumOff val="306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dirty="0"/>
            <a:t>7</a:t>
          </a:r>
        </a:p>
      </dsp:txBody>
      <dsp:txXfrm rot="-5400000">
        <a:off x="9109941" y="1457750"/>
        <a:ext cx="1422342" cy="289180"/>
      </dsp:txXfrm>
    </dsp:sp>
    <dsp:sp modelId="{5D353058-FBE4-4986-A4D3-8E21728B2EE3}">
      <dsp:nvSpPr>
        <dsp:cNvPr id="0" name=""/>
        <dsp:cNvSpPr/>
      </dsp:nvSpPr>
      <dsp:spPr>
        <a:xfrm>
          <a:off x="8630612" y="0"/>
          <a:ext cx="2396644" cy="1121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91440" numCol="1" spcCol="1270" anchor="b" anchorCtr="1">
          <a:noAutofit/>
        </a:bodyPr>
        <a:lstStyle/>
        <a:p>
          <a:pPr marL="0" lvl="0" indent="0" algn="ctr" defTabSz="533400">
            <a:lnSpc>
              <a:spcPct val="90000"/>
            </a:lnSpc>
            <a:spcBef>
              <a:spcPct val="0"/>
            </a:spcBef>
            <a:spcAft>
              <a:spcPct val="35000"/>
            </a:spcAft>
            <a:buNone/>
          </a:pPr>
          <a:r>
            <a:rPr lang="en-US" sz="1200" kern="1200" dirty="0"/>
            <a:t>Record activity in general ledger</a:t>
          </a:r>
        </a:p>
      </dsp:txBody>
      <dsp:txXfrm>
        <a:off x="8630612" y="0"/>
        <a:ext cx="2396644" cy="1121638"/>
      </dsp:txXfrm>
    </dsp:sp>
    <dsp:sp modelId="{0639AB7C-2F79-441A-A75B-1440BD1CF416}">
      <dsp:nvSpPr>
        <dsp:cNvPr id="0" name=""/>
        <dsp:cNvSpPr/>
      </dsp:nvSpPr>
      <dsp:spPr>
        <a:xfrm>
          <a:off x="9828934" y="1185731"/>
          <a:ext cx="0" cy="256374"/>
        </a:xfrm>
        <a:prstGeom prst="line">
          <a:avLst/>
        </a:prstGeom>
        <a:noFill/>
        <a:ln w="12700" cap="rnd" cmpd="sng" algn="ctr">
          <a:solidFill>
            <a:schemeClr val="accent1">
              <a:shade val="90000"/>
              <a:hueOff val="446212"/>
              <a:satOff val="-8602"/>
              <a:lumOff val="28124"/>
              <a:alphaOff val="0"/>
            </a:schemeClr>
          </a:solidFill>
          <a:prstDash val="dash"/>
        </a:ln>
        <a:effectLst/>
      </dsp:spPr>
      <dsp:style>
        <a:lnRef idx="1">
          <a:scrgbClr r="0" g="0" b="0"/>
        </a:lnRef>
        <a:fillRef idx="0">
          <a:scrgbClr r="0" g="0" b="0"/>
        </a:fillRef>
        <a:effectRef idx="0">
          <a:scrgbClr r="0" g="0" b="0"/>
        </a:effectRef>
        <a:fontRef idx="minor"/>
      </dsp:style>
    </dsp:sp>
    <dsp:sp modelId="{5E0A7102-D4AC-4ED2-BF2E-48FA19064045}">
      <dsp:nvSpPr>
        <dsp:cNvPr id="0" name=""/>
        <dsp:cNvSpPr/>
      </dsp:nvSpPr>
      <dsp:spPr>
        <a:xfrm>
          <a:off x="9796888" y="1121638"/>
          <a:ext cx="64093" cy="64093"/>
        </a:xfrm>
        <a:prstGeom prst="ellipse">
          <a:avLst/>
        </a:prstGeom>
        <a:solidFill>
          <a:schemeClr val="accent1">
            <a:shade val="80000"/>
            <a:hueOff val="446191"/>
            <a:satOff val="-9058"/>
            <a:lumOff val="3067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12/4/2022</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12/4/2022</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12/4/2022</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12/4/2022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12/4/2022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12/4/2022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12/4/2022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12/4/2022</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12/4/2022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12/4/2022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12/4/2022</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12/4/2022</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581191" y="1020431"/>
            <a:ext cx="10993549" cy="1475013"/>
          </a:xfrm>
        </p:spPr>
        <p:txBody>
          <a:bodyPr>
            <a:normAutofit/>
          </a:bodyPr>
          <a:lstStyle/>
          <a:p>
            <a:r>
              <a:rPr lang="en-US" dirty="0"/>
              <a:t>Smart contracts</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581194" y="2495445"/>
            <a:ext cx="10993546" cy="468233"/>
          </a:xfrm>
        </p:spPr>
        <p:txBody>
          <a:bodyPr>
            <a:normAutofit/>
          </a:bodyPr>
          <a:lstStyle/>
          <a:p>
            <a:r>
              <a:rPr lang="en-US" dirty="0"/>
              <a:t>Josh Solinger</a:t>
            </a:r>
          </a:p>
        </p:txBody>
      </p:sp>
      <p:sp>
        <p:nvSpPr>
          <p:cNvPr id="20" name="Rectangle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descr="abstract image">
            <a:extLst>
              <a:ext uri="{FF2B5EF4-FFF2-40B4-BE49-F238E27FC236}">
                <a16:creationId xmlns:a16="http://schemas.microsoft.com/office/drawing/2014/main" id="{F1A8C364-94D4-4630-BAD0-78722F347055}"/>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48733" y="3081867"/>
            <a:ext cx="11260667" cy="3310466"/>
          </a:xfrm>
          <a:prstGeom prst="rect">
            <a:avLst/>
          </a:prstGeom>
        </p:spPr>
      </p:pic>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6034E-2750-9125-9607-39612DBA0F71}"/>
              </a:ext>
            </a:extLst>
          </p:cNvPr>
          <p:cNvSpPr>
            <a:spLocks noGrp="1"/>
          </p:cNvSpPr>
          <p:nvPr>
            <p:ph type="title"/>
          </p:nvPr>
        </p:nvSpPr>
        <p:spPr/>
        <p:txBody>
          <a:bodyPr/>
          <a:lstStyle/>
          <a:p>
            <a:r>
              <a:rPr lang="en-US" dirty="0"/>
              <a:t>Before I get started</a:t>
            </a:r>
          </a:p>
        </p:txBody>
      </p:sp>
      <p:sp>
        <p:nvSpPr>
          <p:cNvPr id="3" name="Content Placeholder 2">
            <a:extLst>
              <a:ext uri="{FF2B5EF4-FFF2-40B4-BE49-F238E27FC236}">
                <a16:creationId xmlns:a16="http://schemas.microsoft.com/office/drawing/2014/main" id="{B9AC83AD-06B3-2B16-24FD-C52B46371E9F}"/>
              </a:ext>
            </a:extLst>
          </p:cNvPr>
          <p:cNvSpPr>
            <a:spLocks noGrp="1"/>
          </p:cNvSpPr>
          <p:nvPr>
            <p:ph idx="1"/>
          </p:nvPr>
        </p:nvSpPr>
        <p:spPr>
          <a:xfrm>
            <a:off x="581192" y="1965198"/>
            <a:ext cx="11029615" cy="1364361"/>
          </a:xfrm>
        </p:spPr>
        <p:txBody>
          <a:bodyPr>
            <a:normAutofit/>
          </a:bodyPr>
          <a:lstStyle/>
          <a:p>
            <a:r>
              <a:rPr lang="en-US" sz="2000" dirty="0"/>
              <a:t>The views expressed in this presentation are my own and not those of my employer</a:t>
            </a:r>
          </a:p>
          <a:p>
            <a:r>
              <a:rPr lang="en-US" sz="2000" dirty="0"/>
              <a:t>I will avoid referring to any specific blockchain projects</a:t>
            </a:r>
          </a:p>
        </p:txBody>
      </p:sp>
    </p:spTree>
    <p:extLst>
      <p:ext uri="{BB962C8B-B14F-4D97-AF65-F5344CB8AC3E}">
        <p14:creationId xmlns:p14="http://schemas.microsoft.com/office/powerpoint/2010/main" val="117427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6034E-2750-9125-9607-39612DBA0F71}"/>
              </a:ext>
            </a:extLst>
          </p:cNvPr>
          <p:cNvSpPr>
            <a:spLocks noGrp="1"/>
          </p:cNvSpPr>
          <p:nvPr>
            <p:ph type="title"/>
          </p:nvPr>
        </p:nvSpPr>
        <p:spPr/>
        <p:txBody>
          <a:bodyPr/>
          <a:lstStyle/>
          <a:p>
            <a:r>
              <a:rPr lang="en-US" dirty="0"/>
              <a:t>What is a blockchain?</a:t>
            </a:r>
          </a:p>
        </p:txBody>
      </p:sp>
      <p:sp>
        <p:nvSpPr>
          <p:cNvPr id="3" name="Content Placeholder 2">
            <a:extLst>
              <a:ext uri="{FF2B5EF4-FFF2-40B4-BE49-F238E27FC236}">
                <a16:creationId xmlns:a16="http://schemas.microsoft.com/office/drawing/2014/main" id="{B9AC83AD-06B3-2B16-24FD-C52B46371E9F}"/>
              </a:ext>
            </a:extLst>
          </p:cNvPr>
          <p:cNvSpPr>
            <a:spLocks noGrp="1"/>
          </p:cNvSpPr>
          <p:nvPr>
            <p:ph idx="1"/>
          </p:nvPr>
        </p:nvSpPr>
        <p:spPr>
          <a:xfrm>
            <a:off x="581192" y="1964055"/>
            <a:ext cx="11029615" cy="1364361"/>
          </a:xfrm>
        </p:spPr>
        <p:txBody>
          <a:bodyPr>
            <a:normAutofit/>
          </a:bodyPr>
          <a:lstStyle/>
          <a:p>
            <a:r>
              <a:rPr lang="en-US" sz="2000" dirty="0"/>
              <a:t>Block: Contains many transactions</a:t>
            </a:r>
          </a:p>
          <a:p>
            <a:r>
              <a:rPr lang="en-US" sz="2000" dirty="0"/>
              <a:t>Blockchain: A collection of blocks</a:t>
            </a:r>
          </a:p>
        </p:txBody>
      </p:sp>
      <p:pic>
        <p:nvPicPr>
          <p:cNvPr id="1026" name="Picture 2" descr="Typical structure of a block in a blockchain | Download Scientific Diagram">
            <a:extLst>
              <a:ext uri="{FF2B5EF4-FFF2-40B4-BE49-F238E27FC236}">
                <a16:creationId xmlns:a16="http://schemas.microsoft.com/office/drawing/2014/main" id="{72EFB1B6-D4BA-A2D4-A6CA-070F8F5273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5825" y="2036887"/>
            <a:ext cx="7398631" cy="41924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2B83F2B-2505-1DD8-52E3-2631C2E9749C}"/>
              </a:ext>
            </a:extLst>
          </p:cNvPr>
          <p:cNvSpPr txBox="1"/>
          <p:nvPr/>
        </p:nvSpPr>
        <p:spPr>
          <a:xfrm>
            <a:off x="4014962" y="6375328"/>
            <a:ext cx="8079494" cy="415498"/>
          </a:xfrm>
          <a:prstGeom prst="rect">
            <a:avLst/>
          </a:prstGeom>
          <a:noFill/>
        </p:spPr>
        <p:txBody>
          <a:bodyPr wrap="square">
            <a:spAutoFit/>
          </a:bodyPr>
          <a:lstStyle/>
          <a:p>
            <a:r>
              <a:rPr lang="en-US" sz="1050" dirty="0"/>
              <a:t>Disincentivizing Double Spend Attacks Across Interoperable Blockchains - Scientific Figure on ResearchGate. </a:t>
            </a:r>
          </a:p>
          <a:p>
            <a:r>
              <a:rPr lang="en-US" sz="1050" dirty="0"/>
              <a:t>Available from: https://www.researchgate.net/figure/Typical-structure-of-a-block-in-a-blockchain_fig1_337915589 [accessed 30 Nov, 2022]</a:t>
            </a:r>
          </a:p>
        </p:txBody>
      </p:sp>
    </p:spTree>
    <p:extLst>
      <p:ext uri="{BB962C8B-B14F-4D97-AF65-F5344CB8AC3E}">
        <p14:creationId xmlns:p14="http://schemas.microsoft.com/office/powerpoint/2010/main" val="3988807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6034E-2750-9125-9607-39612DBA0F71}"/>
              </a:ext>
            </a:extLst>
          </p:cNvPr>
          <p:cNvSpPr>
            <a:spLocks noGrp="1"/>
          </p:cNvSpPr>
          <p:nvPr>
            <p:ph type="title"/>
          </p:nvPr>
        </p:nvSpPr>
        <p:spPr/>
        <p:txBody>
          <a:bodyPr/>
          <a:lstStyle/>
          <a:p>
            <a:r>
              <a:rPr lang="en-US" dirty="0"/>
              <a:t>What is a smart contract?</a:t>
            </a:r>
          </a:p>
        </p:txBody>
      </p:sp>
      <p:sp>
        <p:nvSpPr>
          <p:cNvPr id="3" name="Content Placeholder 2">
            <a:extLst>
              <a:ext uri="{FF2B5EF4-FFF2-40B4-BE49-F238E27FC236}">
                <a16:creationId xmlns:a16="http://schemas.microsoft.com/office/drawing/2014/main" id="{B9AC83AD-06B3-2B16-24FD-C52B46371E9F}"/>
              </a:ext>
            </a:extLst>
          </p:cNvPr>
          <p:cNvSpPr>
            <a:spLocks noGrp="1"/>
          </p:cNvSpPr>
          <p:nvPr>
            <p:ph idx="1"/>
          </p:nvPr>
        </p:nvSpPr>
        <p:spPr>
          <a:xfrm>
            <a:off x="581192" y="1964055"/>
            <a:ext cx="11029615" cy="1364361"/>
          </a:xfrm>
        </p:spPr>
        <p:txBody>
          <a:bodyPr>
            <a:normAutofit/>
          </a:bodyPr>
          <a:lstStyle/>
          <a:p>
            <a:r>
              <a:rPr lang="en-US" sz="2000" dirty="0"/>
              <a:t>Written in code and stored on a blockchain</a:t>
            </a:r>
          </a:p>
          <a:p>
            <a:r>
              <a:rPr lang="en-US" sz="2000" dirty="0"/>
              <a:t>Uses conditions such as “if/then”</a:t>
            </a:r>
          </a:p>
          <a:p>
            <a:r>
              <a:rPr lang="en-US" sz="2000" dirty="0"/>
              <a:t>Automatically execute when conditions are met</a:t>
            </a:r>
          </a:p>
        </p:txBody>
      </p:sp>
      <p:sp>
        <p:nvSpPr>
          <p:cNvPr id="4" name="TextBox 3">
            <a:extLst>
              <a:ext uri="{FF2B5EF4-FFF2-40B4-BE49-F238E27FC236}">
                <a16:creationId xmlns:a16="http://schemas.microsoft.com/office/drawing/2014/main" id="{45001A87-FB69-37D0-25E5-FF31DBAB1B08}"/>
              </a:ext>
            </a:extLst>
          </p:cNvPr>
          <p:cNvSpPr txBox="1"/>
          <p:nvPr/>
        </p:nvSpPr>
        <p:spPr>
          <a:xfrm>
            <a:off x="6829425" y="3867150"/>
            <a:ext cx="971550" cy="369332"/>
          </a:xfrm>
          <a:prstGeom prst="rect">
            <a:avLst/>
          </a:prstGeom>
          <a:noFill/>
        </p:spPr>
        <p:txBody>
          <a:bodyPr wrap="square" rtlCol="0">
            <a:spAutoFit/>
          </a:bodyPr>
          <a:lstStyle/>
          <a:p>
            <a:r>
              <a:rPr lang="en-US" dirty="0"/>
              <a:t>Entity A</a:t>
            </a:r>
          </a:p>
        </p:txBody>
      </p:sp>
      <p:sp>
        <p:nvSpPr>
          <p:cNvPr id="6" name="TextBox 5">
            <a:extLst>
              <a:ext uri="{FF2B5EF4-FFF2-40B4-BE49-F238E27FC236}">
                <a16:creationId xmlns:a16="http://schemas.microsoft.com/office/drawing/2014/main" id="{E9EC9E78-9B68-A830-A91D-5F273D358181}"/>
              </a:ext>
            </a:extLst>
          </p:cNvPr>
          <p:cNvSpPr txBox="1"/>
          <p:nvPr/>
        </p:nvSpPr>
        <p:spPr>
          <a:xfrm>
            <a:off x="9515391" y="3867150"/>
            <a:ext cx="971550" cy="369332"/>
          </a:xfrm>
          <a:prstGeom prst="rect">
            <a:avLst/>
          </a:prstGeom>
          <a:noFill/>
        </p:spPr>
        <p:txBody>
          <a:bodyPr wrap="square" rtlCol="0">
            <a:spAutoFit/>
          </a:bodyPr>
          <a:lstStyle/>
          <a:p>
            <a:r>
              <a:rPr lang="en-US" dirty="0"/>
              <a:t>Entity B</a:t>
            </a:r>
          </a:p>
        </p:txBody>
      </p:sp>
      <p:sp>
        <p:nvSpPr>
          <p:cNvPr id="7" name="TextBox 6">
            <a:extLst>
              <a:ext uri="{FF2B5EF4-FFF2-40B4-BE49-F238E27FC236}">
                <a16:creationId xmlns:a16="http://schemas.microsoft.com/office/drawing/2014/main" id="{81835B73-5CFB-D36F-8F59-67811EABA394}"/>
              </a:ext>
            </a:extLst>
          </p:cNvPr>
          <p:cNvSpPr txBox="1"/>
          <p:nvPr/>
        </p:nvSpPr>
        <p:spPr>
          <a:xfrm>
            <a:off x="8143789" y="5155450"/>
            <a:ext cx="1114509" cy="369332"/>
          </a:xfrm>
          <a:prstGeom prst="rect">
            <a:avLst/>
          </a:prstGeom>
          <a:noFill/>
        </p:spPr>
        <p:txBody>
          <a:bodyPr wrap="square" rtlCol="0">
            <a:spAutoFit/>
          </a:bodyPr>
          <a:lstStyle/>
          <a:p>
            <a:pPr algn="ctr"/>
            <a:r>
              <a:rPr lang="en-US" dirty="0"/>
              <a:t>Payment</a:t>
            </a:r>
          </a:p>
        </p:txBody>
      </p:sp>
      <p:sp>
        <p:nvSpPr>
          <p:cNvPr id="8" name="TextBox 7">
            <a:extLst>
              <a:ext uri="{FF2B5EF4-FFF2-40B4-BE49-F238E27FC236}">
                <a16:creationId xmlns:a16="http://schemas.microsoft.com/office/drawing/2014/main" id="{A935C8FD-A3CF-959E-3982-EF3366693BFA}"/>
              </a:ext>
            </a:extLst>
          </p:cNvPr>
          <p:cNvSpPr txBox="1"/>
          <p:nvPr/>
        </p:nvSpPr>
        <p:spPr>
          <a:xfrm>
            <a:off x="8020007" y="6155844"/>
            <a:ext cx="1362074" cy="369332"/>
          </a:xfrm>
          <a:prstGeom prst="rect">
            <a:avLst/>
          </a:prstGeom>
          <a:noFill/>
        </p:spPr>
        <p:txBody>
          <a:bodyPr wrap="square" rtlCol="0">
            <a:spAutoFit/>
          </a:bodyPr>
          <a:lstStyle/>
          <a:p>
            <a:pPr algn="ctr"/>
            <a:r>
              <a:rPr lang="en-US" dirty="0"/>
              <a:t>Blockchain</a:t>
            </a:r>
          </a:p>
        </p:txBody>
      </p:sp>
      <p:cxnSp>
        <p:nvCxnSpPr>
          <p:cNvPr id="10" name="Straight Arrow Connector 9">
            <a:extLst>
              <a:ext uri="{FF2B5EF4-FFF2-40B4-BE49-F238E27FC236}">
                <a16:creationId xmlns:a16="http://schemas.microsoft.com/office/drawing/2014/main" id="{DA7D0AFE-F232-8DE8-D128-6BCD52B72A04}"/>
              </a:ext>
            </a:extLst>
          </p:cNvPr>
          <p:cNvCxnSpPr>
            <a:endCxn id="4" idx="3"/>
          </p:cNvCxnSpPr>
          <p:nvPr/>
        </p:nvCxnSpPr>
        <p:spPr>
          <a:xfrm flipH="1">
            <a:off x="7800975" y="4051816"/>
            <a:ext cx="1581106"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6B438FAF-F9FF-4EC9-CA9C-29024B2B9C87}"/>
              </a:ext>
            </a:extLst>
          </p:cNvPr>
          <p:cNvCxnSpPr>
            <a:cxnSpLocks/>
            <a:endCxn id="7" idx="1"/>
          </p:cNvCxnSpPr>
          <p:nvPr/>
        </p:nvCxnSpPr>
        <p:spPr>
          <a:xfrm>
            <a:off x="7410450" y="4294931"/>
            <a:ext cx="733339" cy="104518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F7F01B17-BAAB-6A1B-735F-CD56260F0A90}"/>
              </a:ext>
            </a:extLst>
          </p:cNvPr>
          <p:cNvCxnSpPr>
            <a:cxnSpLocks/>
            <a:stCxn id="7" idx="3"/>
          </p:cNvCxnSpPr>
          <p:nvPr/>
        </p:nvCxnSpPr>
        <p:spPr>
          <a:xfrm flipV="1">
            <a:off x="9258298" y="4294931"/>
            <a:ext cx="600077" cy="104518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F095EDA6-9C2B-7B8C-C550-63D93B10099C}"/>
              </a:ext>
            </a:extLst>
          </p:cNvPr>
          <p:cNvCxnSpPr>
            <a:cxnSpLocks/>
            <a:stCxn id="7" idx="2"/>
            <a:endCxn id="8" idx="0"/>
          </p:cNvCxnSpPr>
          <p:nvPr/>
        </p:nvCxnSpPr>
        <p:spPr>
          <a:xfrm>
            <a:off x="8701044" y="5524782"/>
            <a:ext cx="0" cy="63106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8" name="TextBox 27">
            <a:extLst>
              <a:ext uri="{FF2B5EF4-FFF2-40B4-BE49-F238E27FC236}">
                <a16:creationId xmlns:a16="http://schemas.microsoft.com/office/drawing/2014/main" id="{3953E2AB-FD9B-5772-485E-5BDA141934E8}"/>
              </a:ext>
            </a:extLst>
          </p:cNvPr>
          <p:cNvSpPr txBox="1"/>
          <p:nvPr/>
        </p:nvSpPr>
        <p:spPr>
          <a:xfrm>
            <a:off x="8143789" y="4188935"/>
            <a:ext cx="1114509" cy="861774"/>
          </a:xfrm>
          <a:prstGeom prst="rect">
            <a:avLst/>
          </a:prstGeom>
          <a:noFill/>
        </p:spPr>
        <p:txBody>
          <a:bodyPr wrap="square" rtlCol="0">
            <a:spAutoFit/>
          </a:bodyPr>
          <a:lstStyle/>
          <a:p>
            <a:pPr algn="ctr"/>
            <a:r>
              <a:rPr lang="en-US" dirty="0"/>
              <a:t>Smart Contract</a:t>
            </a:r>
          </a:p>
          <a:p>
            <a:pPr algn="ctr"/>
            <a:r>
              <a:rPr lang="en-US" sz="1400" dirty="0"/>
              <a:t>(blockchain)</a:t>
            </a:r>
          </a:p>
        </p:txBody>
      </p:sp>
    </p:spTree>
    <p:extLst>
      <p:ext uri="{BB962C8B-B14F-4D97-AF65-F5344CB8AC3E}">
        <p14:creationId xmlns:p14="http://schemas.microsoft.com/office/powerpoint/2010/main" val="3157986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p:txBody>
          <a:bodyPr/>
          <a:lstStyle/>
          <a:p>
            <a:r>
              <a:rPr lang="en-US" dirty="0"/>
              <a:t>Example of a current process</a:t>
            </a:r>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1713018999"/>
              </p:ext>
            </p:extLst>
          </p:nvPr>
        </p:nvGraphicFramePr>
        <p:xfrm>
          <a:off x="580524" y="3199204"/>
          <a:ext cx="11029950" cy="32046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962CA5C-BD95-34B5-4C9C-D3271D623F7D}"/>
              </a:ext>
            </a:extLst>
          </p:cNvPr>
          <p:cNvSpPr txBox="1"/>
          <p:nvPr/>
        </p:nvSpPr>
        <p:spPr>
          <a:xfrm>
            <a:off x="580524" y="1940959"/>
            <a:ext cx="11029616" cy="369332"/>
          </a:xfrm>
          <a:prstGeom prst="rect">
            <a:avLst/>
          </a:prstGeom>
          <a:noFill/>
        </p:spPr>
        <p:txBody>
          <a:bodyPr wrap="square" rtlCol="0">
            <a:spAutoFit/>
          </a:bodyPr>
          <a:lstStyle/>
          <a:p>
            <a:r>
              <a:rPr lang="en-US" dirty="0"/>
              <a:t>Incentivizing development by providing cash grants to developers to assist them with their costs for construction.</a:t>
            </a:r>
          </a:p>
        </p:txBody>
      </p:sp>
      <p:sp>
        <p:nvSpPr>
          <p:cNvPr id="5" name="TextBox 4">
            <a:extLst>
              <a:ext uri="{FF2B5EF4-FFF2-40B4-BE49-F238E27FC236}">
                <a16:creationId xmlns:a16="http://schemas.microsoft.com/office/drawing/2014/main" id="{751DC86E-AF84-3348-5AB3-233AF7DA854C}"/>
              </a:ext>
            </a:extLst>
          </p:cNvPr>
          <p:cNvSpPr txBox="1"/>
          <p:nvPr/>
        </p:nvSpPr>
        <p:spPr>
          <a:xfrm>
            <a:off x="580524" y="2360374"/>
            <a:ext cx="11029616" cy="369332"/>
          </a:xfrm>
          <a:prstGeom prst="rect">
            <a:avLst/>
          </a:prstGeom>
          <a:noFill/>
        </p:spPr>
        <p:txBody>
          <a:bodyPr wrap="square" rtlCol="0">
            <a:spAutoFit/>
          </a:bodyPr>
          <a:lstStyle/>
          <a:p>
            <a:r>
              <a:rPr lang="en-US" dirty="0"/>
              <a:t>Payments are typically not made unless the development surpasses a guaranteed assessed value.</a:t>
            </a:r>
          </a:p>
        </p:txBody>
      </p:sp>
      <p:sp>
        <p:nvSpPr>
          <p:cNvPr id="6" name="TextBox 5">
            <a:extLst>
              <a:ext uri="{FF2B5EF4-FFF2-40B4-BE49-F238E27FC236}">
                <a16:creationId xmlns:a16="http://schemas.microsoft.com/office/drawing/2014/main" id="{AF084D5E-59FE-A053-20E5-49A3413EAE00}"/>
              </a:ext>
            </a:extLst>
          </p:cNvPr>
          <p:cNvSpPr txBox="1"/>
          <p:nvPr/>
        </p:nvSpPr>
        <p:spPr>
          <a:xfrm>
            <a:off x="580524" y="2779789"/>
            <a:ext cx="11029616" cy="369332"/>
          </a:xfrm>
          <a:prstGeom prst="rect">
            <a:avLst/>
          </a:prstGeom>
          <a:noFill/>
        </p:spPr>
        <p:txBody>
          <a:bodyPr wrap="square" rtlCol="0">
            <a:spAutoFit/>
          </a:bodyPr>
          <a:lstStyle/>
          <a:p>
            <a:r>
              <a:rPr lang="en-US" dirty="0"/>
              <a:t>The developer may owe the city money if the development falls below the guaranteed assessed value.</a:t>
            </a:r>
          </a:p>
        </p:txBody>
      </p:sp>
    </p:spTree>
    <p:extLst>
      <p:ext uri="{BB962C8B-B14F-4D97-AF65-F5344CB8AC3E}">
        <p14:creationId xmlns:p14="http://schemas.microsoft.com/office/powerpoint/2010/main" val="263784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AEE91-B9D4-FC80-178F-A005E10F3ACB}"/>
              </a:ext>
            </a:extLst>
          </p:cNvPr>
          <p:cNvSpPr>
            <a:spLocks noGrp="1"/>
          </p:cNvSpPr>
          <p:nvPr>
            <p:ph type="title"/>
          </p:nvPr>
        </p:nvSpPr>
        <p:spPr/>
        <p:txBody>
          <a:bodyPr/>
          <a:lstStyle/>
          <a:p>
            <a:r>
              <a:rPr lang="en-US" dirty="0"/>
              <a:t>Same example using smart contract</a:t>
            </a:r>
          </a:p>
        </p:txBody>
      </p:sp>
      <p:sp>
        <p:nvSpPr>
          <p:cNvPr id="4" name="TextBox 3">
            <a:extLst>
              <a:ext uri="{FF2B5EF4-FFF2-40B4-BE49-F238E27FC236}">
                <a16:creationId xmlns:a16="http://schemas.microsoft.com/office/drawing/2014/main" id="{2DE0CC98-97EB-203A-35BB-FFD705B02997}"/>
              </a:ext>
            </a:extLst>
          </p:cNvPr>
          <p:cNvSpPr txBox="1"/>
          <p:nvPr/>
        </p:nvSpPr>
        <p:spPr>
          <a:xfrm>
            <a:off x="5114925" y="1904925"/>
            <a:ext cx="1962150" cy="369332"/>
          </a:xfrm>
          <a:prstGeom prst="rect">
            <a:avLst/>
          </a:prstGeom>
          <a:noFill/>
        </p:spPr>
        <p:txBody>
          <a:bodyPr wrap="square" rtlCol="0">
            <a:spAutoFit/>
          </a:bodyPr>
          <a:lstStyle/>
          <a:p>
            <a:pPr algn="ctr"/>
            <a:r>
              <a:rPr lang="en-US" dirty="0"/>
              <a:t>Assessed Value</a:t>
            </a:r>
          </a:p>
        </p:txBody>
      </p:sp>
      <p:sp>
        <p:nvSpPr>
          <p:cNvPr id="5" name="TextBox 4">
            <a:extLst>
              <a:ext uri="{FF2B5EF4-FFF2-40B4-BE49-F238E27FC236}">
                <a16:creationId xmlns:a16="http://schemas.microsoft.com/office/drawing/2014/main" id="{D3722956-1254-C7B8-9D0D-41AE8CD0F2E7}"/>
              </a:ext>
            </a:extLst>
          </p:cNvPr>
          <p:cNvSpPr txBox="1"/>
          <p:nvPr/>
        </p:nvSpPr>
        <p:spPr>
          <a:xfrm>
            <a:off x="5114925" y="2618165"/>
            <a:ext cx="1962150" cy="369332"/>
          </a:xfrm>
          <a:prstGeom prst="rect">
            <a:avLst/>
          </a:prstGeom>
          <a:noFill/>
        </p:spPr>
        <p:txBody>
          <a:bodyPr wrap="square" rtlCol="0">
            <a:spAutoFit/>
          </a:bodyPr>
          <a:lstStyle/>
          <a:p>
            <a:pPr algn="ctr"/>
            <a:r>
              <a:rPr lang="en-US" dirty="0"/>
              <a:t>Oracle</a:t>
            </a:r>
          </a:p>
        </p:txBody>
      </p:sp>
      <p:sp>
        <p:nvSpPr>
          <p:cNvPr id="6" name="TextBox 5">
            <a:extLst>
              <a:ext uri="{FF2B5EF4-FFF2-40B4-BE49-F238E27FC236}">
                <a16:creationId xmlns:a16="http://schemas.microsoft.com/office/drawing/2014/main" id="{0604ACB2-7681-8DC3-5EA4-65879771F11F}"/>
              </a:ext>
            </a:extLst>
          </p:cNvPr>
          <p:cNvSpPr txBox="1"/>
          <p:nvPr/>
        </p:nvSpPr>
        <p:spPr>
          <a:xfrm>
            <a:off x="5114925" y="4312006"/>
            <a:ext cx="1962150" cy="369332"/>
          </a:xfrm>
          <a:prstGeom prst="rect">
            <a:avLst/>
          </a:prstGeom>
          <a:noFill/>
        </p:spPr>
        <p:txBody>
          <a:bodyPr wrap="square" rtlCol="0">
            <a:spAutoFit/>
          </a:bodyPr>
          <a:lstStyle/>
          <a:p>
            <a:pPr algn="ctr"/>
            <a:r>
              <a:rPr lang="en-US" dirty="0"/>
              <a:t>Value Met?</a:t>
            </a:r>
          </a:p>
        </p:txBody>
      </p:sp>
      <p:sp>
        <p:nvSpPr>
          <p:cNvPr id="7" name="TextBox 6">
            <a:extLst>
              <a:ext uri="{FF2B5EF4-FFF2-40B4-BE49-F238E27FC236}">
                <a16:creationId xmlns:a16="http://schemas.microsoft.com/office/drawing/2014/main" id="{29944C74-94A1-C3DD-94D6-A84EF1DBD5C1}"/>
              </a:ext>
            </a:extLst>
          </p:cNvPr>
          <p:cNvSpPr txBox="1"/>
          <p:nvPr/>
        </p:nvSpPr>
        <p:spPr>
          <a:xfrm>
            <a:off x="6734175" y="4367765"/>
            <a:ext cx="1962150" cy="369332"/>
          </a:xfrm>
          <a:prstGeom prst="rect">
            <a:avLst/>
          </a:prstGeom>
          <a:noFill/>
        </p:spPr>
        <p:txBody>
          <a:bodyPr wrap="square" rtlCol="0">
            <a:spAutoFit/>
          </a:bodyPr>
          <a:lstStyle/>
          <a:p>
            <a:pPr algn="ctr"/>
            <a:r>
              <a:rPr lang="en-US" dirty="0"/>
              <a:t>Y</a:t>
            </a:r>
          </a:p>
        </p:txBody>
      </p:sp>
      <p:sp>
        <p:nvSpPr>
          <p:cNvPr id="8" name="TextBox 7">
            <a:extLst>
              <a:ext uri="{FF2B5EF4-FFF2-40B4-BE49-F238E27FC236}">
                <a16:creationId xmlns:a16="http://schemas.microsoft.com/office/drawing/2014/main" id="{D01CAF3A-A6D3-62BD-2D4A-C304D641BED0}"/>
              </a:ext>
            </a:extLst>
          </p:cNvPr>
          <p:cNvSpPr txBox="1"/>
          <p:nvPr/>
        </p:nvSpPr>
        <p:spPr>
          <a:xfrm>
            <a:off x="3495675" y="4367765"/>
            <a:ext cx="1962150" cy="369332"/>
          </a:xfrm>
          <a:prstGeom prst="rect">
            <a:avLst/>
          </a:prstGeom>
          <a:noFill/>
        </p:spPr>
        <p:txBody>
          <a:bodyPr wrap="square" rtlCol="0">
            <a:spAutoFit/>
          </a:bodyPr>
          <a:lstStyle/>
          <a:p>
            <a:pPr algn="ctr"/>
            <a:r>
              <a:rPr lang="en-US" dirty="0"/>
              <a:t>N</a:t>
            </a:r>
          </a:p>
        </p:txBody>
      </p:sp>
      <p:sp>
        <p:nvSpPr>
          <p:cNvPr id="9" name="TextBox 8">
            <a:extLst>
              <a:ext uri="{FF2B5EF4-FFF2-40B4-BE49-F238E27FC236}">
                <a16:creationId xmlns:a16="http://schemas.microsoft.com/office/drawing/2014/main" id="{510FC392-ADD4-8E9A-E803-0290408251A1}"/>
              </a:ext>
            </a:extLst>
          </p:cNvPr>
          <p:cNvSpPr txBox="1"/>
          <p:nvPr/>
        </p:nvSpPr>
        <p:spPr>
          <a:xfrm>
            <a:off x="6734175" y="4737097"/>
            <a:ext cx="1962150" cy="646331"/>
          </a:xfrm>
          <a:prstGeom prst="rect">
            <a:avLst/>
          </a:prstGeom>
          <a:noFill/>
        </p:spPr>
        <p:txBody>
          <a:bodyPr wrap="square" rtlCol="0">
            <a:spAutoFit/>
          </a:bodyPr>
          <a:lstStyle/>
          <a:p>
            <a:pPr algn="ctr"/>
            <a:r>
              <a:rPr lang="en-US" dirty="0"/>
              <a:t>Payment</a:t>
            </a:r>
          </a:p>
          <a:p>
            <a:pPr algn="ctr"/>
            <a:r>
              <a:rPr lang="en-US" dirty="0"/>
              <a:t>City to Developer</a:t>
            </a:r>
          </a:p>
        </p:txBody>
      </p:sp>
      <p:sp>
        <p:nvSpPr>
          <p:cNvPr id="10" name="TextBox 9">
            <a:extLst>
              <a:ext uri="{FF2B5EF4-FFF2-40B4-BE49-F238E27FC236}">
                <a16:creationId xmlns:a16="http://schemas.microsoft.com/office/drawing/2014/main" id="{EB69B53A-6576-DEA7-5E92-6B251DBA4D52}"/>
              </a:ext>
            </a:extLst>
          </p:cNvPr>
          <p:cNvSpPr txBox="1"/>
          <p:nvPr/>
        </p:nvSpPr>
        <p:spPr>
          <a:xfrm>
            <a:off x="3495675" y="4740596"/>
            <a:ext cx="1962150" cy="646331"/>
          </a:xfrm>
          <a:prstGeom prst="rect">
            <a:avLst/>
          </a:prstGeom>
          <a:noFill/>
        </p:spPr>
        <p:txBody>
          <a:bodyPr wrap="square" rtlCol="0">
            <a:spAutoFit/>
          </a:bodyPr>
          <a:lstStyle/>
          <a:p>
            <a:pPr algn="ctr"/>
            <a:r>
              <a:rPr lang="en-US" dirty="0"/>
              <a:t>Payment Developer to City</a:t>
            </a:r>
          </a:p>
        </p:txBody>
      </p:sp>
      <p:sp>
        <p:nvSpPr>
          <p:cNvPr id="11" name="TextBox 10">
            <a:extLst>
              <a:ext uri="{FF2B5EF4-FFF2-40B4-BE49-F238E27FC236}">
                <a16:creationId xmlns:a16="http://schemas.microsoft.com/office/drawing/2014/main" id="{186F69F7-8E5E-0236-8974-A744CD3C314B}"/>
              </a:ext>
            </a:extLst>
          </p:cNvPr>
          <p:cNvSpPr txBox="1"/>
          <p:nvPr/>
        </p:nvSpPr>
        <p:spPr>
          <a:xfrm>
            <a:off x="5048250" y="3229434"/>
            <a:ext cx="2105025" cy="584775"/>
          </a:xfrm>
          <a:prstGeom prst="rect">
            <a:avLst/>
          </a:prstGeom>
          <a:noFill/>
        </p:spPr>
        <p:txBody>
          <a:bodyPr wrap="square" rtlCol="0">
            <a:spAutoFit/>
          </a:bodyPr>
          <a:lstStyle/>
          <a:p>
            <a:pPr algn="ctr"/>
            <a:r>
              <a:rPr lang="en-US" dirty="0"/>
              <a:t>Smart Contract</a:t>
            </a:r>
          </a:p>
          <a:p>
            <a:pPr algn="ctr"/>
            <a:r>
              <a:rPr lang="en-US" sz="1400" dirty="0"/>
              <a:t>(recorded on blockchain)</a:t>
            </a:r>
          </a:p>
        </p:txBody>
      </p:sp>
      <p:sp>
        <p:nvSpPr>
          <p:cNvPr id="12" name="TextBox 11">
            <a:extLst>
              <a:ext uri="{FF2B5EF4-FFF2-40B4-BE49-F238E27FC236}">
                <a16:creationId xmlns:a16="http://schemas.microsoft.com/office/drawing/2014/main" id="{2A37FE4E-7376-DA03-9BBB-1B8EEE74A072}"/>
              </a:ext>
            </a:extLst>
          </p:cNvPr>
          <p:cNvSpPr txBox="1"/>
          <p:nvPr/>
        </p:nvSpPr>
        <p:spPr>
          <a:xfrm>
            <a:off x="5114925" y="5603009"/>
            <a:ext cx="1962150" cy="646331"/>
          </a:xfrm>
          <a:prstGeom prst="rect">
            <a:avLst/>
          </a:prstGeom>
          <a:noFill/>
        </p:spPr>
        <p:txBody>
          <a:bodyPr wrap="square" rtlCol="0">
            <a:spAutoFit/>
          </a:bodyPr>
          <a:lstStyle/>
          <a:p>
            <a:pPr algn="ctr"/>
            <a:r>
              <a:rPr lang="en-US" dirty="0"/>
              <a:t>Recorded on a blockchain</a:t>
            </a:r>
          </a:p>
        </p:txBody>
      </p:sp>
      <p:cxnSp>
        <p:nvCxnSpPr>
          <p:cNvPr id="14" name="Straight Arrow Connector 13">
            <a:extLst>
              <a:ext uri="{FF2B5EF4-FFF2-40B4-BE49-F238E27FC236}">
                <a16:creationId xmlns:a16="http://schemas.microsoft.com/office/drawing/2014/main" id="{7C030664-E78B-CFFF-3B64-25EDD272110F}"/>
              </a:ext>
            </a:extLst>
          </p:cNvPr>
          <p:cNvCxnSpPr>
            <a:stCxn id="4" idx="2"/>
            <a:endCxn id="5" idx="0"/>
          </p:cNvCxnSpPr>
          <p:nvPr/>
        </p:nvCxnSpPr>
        <p:spPr>
          <a:xfrm>
            <a:off x="6096000" y="2274257"/>
            <a:ext cx="0" cy="343908"/>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CE5CD6E5-A1CE-6A58-3A8C-41947A6D0571}"/>
              </a:ext>
            </a:extLst>
          </p:cNvPr>
          <p:cNvCxnSpPr>
            <a:cxnSpLocks/>
            <a:stCxn id="5" idx="2"/>
            <a:endCxn id="11" idx="0"/>
          </p:cNvCxnSpPr>
          <p:nvPr/>
        </p:nvCxnSpPr>
        <p:spPr>
          <a:xfrm>
            <a:off x="6096000" y="2987497"/>
            <a:ext cx="4763" cy="24193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BB2804B2-3B2E-972B-0342-9CE1B827B910}"/>
              </a:ext>
            </a:extLst>
          </p:cNvPr>
          <p:cNvCxnSpPr>
            <a:cxnSpLocks/>
            <a:stCxn id="11" idx="2"/>
            <a:endCxn id="8" idx="0"/>
          </p:cNvCxnSpPr>
          <p:nvPr/>
        </p:nvCxnSpPr>
        <p:spPr>
          <a:xfrm flipH="1">
            <a:off x="4476750" y="3814209"/>
            <a:ext cx="1624013" cy="553556"/>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6A3ACBFC-0C2E-3D3A-3D44-9A266B761CA1}"/>
              </a:ext>
            </a:extLst>
          </p:cNvPr>
          <p:cNvCxnSpPr>
            <a:cxnSpLocks/>
            <a:stCxn id="11" idx="2"/>
            <a:endCxn id="7" idx="0"/>
          </p:cNvCxnSpPr>
          <p:nvPr/>
        </p:nvCxnSpPr>
        <p:spPr>
          <a:xfrm>
            <a:off x="6100763" y="3814209"/>
            <a:ext cx="1614487" cy="553556"/>
          </a:xfrm>
          <a:prstGeom prst="straightConnector1">
            <a:avLst/>
          </a:prstGeom>
          <a:ln w="28575">
            <a:prstDash val="sysDash"/>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88DF095A-0202-98ED-9321-405D47B1AB17}"/>
              </a:ext>
            </a:extLst>
          </p:cNvPr>
          <p:cNvCxnSpPr>
            <a:cxnSpLocks/>
            <a:stCxn id="9" idx="2"/>
            <a:endCxn id="12" idx="3"/>
          </p:cNvCxnSpPr>
          <p:nvPr/>
        </p:nvCxnSpPr>
        <p:spPr>
          <a:xfrm flipH="1">
            <a:off x="7077075" y="5383428"/>
            <a:ext cx="638175" cy="54274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E586DE97-9B60-4ED6-9089-A7ADA822C861}"/>
              </a:ext>
            </a:extLst>
          </p:cNvPr>
          <p:cNvCxnSpPr>
            <a:cxnSpLocks/>
            <a:stCxn id="10" idx="2"/>
            <a:endCxn id="12" idx="1"/>
          </p:cNvCxnSpPr>
          <p:nvPr/>
        </p:nvCxnSpPr>
        <p:spPr>
          <a:xfrm>
            <a:off x="4476750" y="5386927"/>
            <a:ext cx="638175" cy="53924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3" name="Callout: Left Arrow 32">
            <a:extLst>
              <a:ext uri="{FF2B5EF4-FFF2-40B4-BE49-F238E27FC236}">
                <a16:creationId xmlns:a16="http://schemas.microsoft.com/office/drawing/2014/main" id="{00042D29-EED3-25FB-406E-57E17443F589}"/>
              </a:ext>
            </a:extLst>
          </p:cNvPr>
          <p:cNvSpPr/>
          <p:nvPr/>
        </p:nvSpPr>
        <p:spPr>
          <a:xfrm>
            <a:off x="6572252" y="1958676"/>
            <a:ext cx="3914775" cy="1774753"/>
          </a:xfrm>
          <a:prstGeom prst="leftArrowCallout">
            <a:avLst>
              <a:gd name="adj1" fmla="val 13492"/>
              <a:gd name="adj2" fmla="val 15340"/>
              <a:gd name="adj3" fmla="val 21243"/>
              <a:gd name="adj4" fmla="val 7057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a:extLst>
              <a:ext uri="{FF2B5EF4-FFF2-40B4-BE49-F238E27FC236}">
                <a16:creationId xmlns:a16="http://schemas.microsoft.com/office/drawing/2014/main" id="{930DDB40-73E5-6C30-7FB7-5130212E46E1}"/>
              </a:ext>
            </a:extLst>
          </p:cNvPr>
          <p:cNvSpPr txBox="1"/>
          <p:nvPr/>
        </p:nvSpPr>
        <p:spPr>
          <a:xfrm>
            <a:off x="7629526" y="1997654"/>
            <a:ext cx="2924174" cy="1754326"/>
          </a:xfrm>
          <a:prstGeom prst="rect">
            <a:avLst/>
          </a:prstGeom>
          <a:noFill/>
        </p:spPr>
        <p:txBody>
          <a:bodyPr wrap="square" rtlCol="0">
            <a:spAutoFit/>
          </a:bodyPr>
          <a:lstStyle/>
          <a:p>
            <a:pPr algn="ctr"/>
            <a:r>
              <a:rPr lang="en-US" dirty="0">
                <a:solidFill>
                  <a:schemeClr val="bg1"/>
                </a:solidFill>
              </a:rPr>
              <a:t>Oracles are entities that connect blockchains to external systems, allowing smart contracts to execute depending on real-world inputs and outputs*.</a:t>
            </a:r>
          </a:p>
        </p:txBody>
      </p:sp>
      <p:sp>
        <p:nvSpPr>
          <p:cNvPr id="35" name="TextBox 34">
            <a:extLst>
              <a:ext uri="{FF2B5EF4-FFF2-40B4-BE49-F238E27FC236}">
                <a16:creationId xmlns:a16="http://schemas.microsoft.com/office/drawing/2014/main" id="{D709D349-BF6C-D7EA-5093-99CFF922BA42}"/>
              </a:ext>
            </a:extLst>
          </p:cNvPr>
          <p:cNvSpPr txBox="1"/>
          <p:nvPr/>
        </p:nvSpPr>
        <p:spPr>
          <a:xfrm>
            <a:off x="6096000" y="6538171"/>
            <a:ext cx="6096001" cy="253916"/>
          </a:xfrm>
          <a:prstGeom prst="rect">
            <a:avLst/>
          </a:prstGeom>
          <a:noFill/>
        </p:spPr>
        <p:txBody>
          <a:bodyPr wrap="square" rtlCol="0">
            <a:spAutoFit/>
          </a:bodyPr>
          <a:lstStyle/>
          <a:p>
            <a:r>
              <a:rPr lang="en-US" sz="1050" dirty="0"/>
              <a:t>*https://cointelegraph.com/blockchain-for-beginners/what-is-a-blockchain-oracle-and-how-does-it-work</a:t>
            </a:r>
          </a:p>
        </p:txBody>
      </p:sp>
    </p:spTree>
    <p:extLst>
      <p:ext uri="{BB962C8B-B14F-4D97-AF65-F5344CB8AC3E}">
        <p14:creationId xmlns:p14="http://schemas.microsoft.com/office/powerpoint/2010/main" val="2251196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26A9F-BA0C-D6DA-6032-7575BFFADA2B}"/>
              </a:ext>
            </a:extLst>
          </p:cNvPr>
          <p:cNvSpPr>
            <a:spLocks noGrp="1"/>
          </p:cNvSpPr>
          <p:nvPr>
            <p:ph type="title"/>
          </p:nvPr>
        </p:nvSpPr>
        <p:spPr/>
        <p:txBody>
          <a:bodyPr/>
          <a:lstStyle/>
          <a:p>
            <a:r>
              <a:rPr lang="en-US" dirty="0"/>
              <a:t>Other possibilities for blockchain</a:t>
            </a:r>
          </a:p>
        </p:txBody>
      </p:sp>
      <p:sp>
        <p:nvSpPr>
          <p:cNvPr id="3" name="Content Placeholder 2">
            <a:extLst>
              <a:ext uri="{FF2B5EF4-FFF2-40B4-BE49-F238E27FC236}">
                <a16:creationId xmlns:a16="http://schemas.microsoft.com/office/drawing/2014/main" id="{7E85DC94-C1ED-4A0A-CEAE-C5997FF155F4}"/>
              </a:ext>
            </a:extLst>
          </p:cNvPr>
          <p:cNvSpPr>
            <a:spLocks noGrp="1"/>
          </p:cNvSpPr>
          <p:nvPr>
            <p:ph idx="1"/>
          </p:nvPr>
        </p:nvSpPr>
        <p:spPr>
          <a:xfrm>
            <a:off x="581193" y="2001012"/>
            <a:ext cx="11029615" cy="1697736"/>
          </a:xfrm>
        </p:spPr>
        <p:txBody>
          <a:bodyPr/>
          <a:lstStyle/>
          <a:p>
            <a:r>
              <a:rPr lang="en-US" dirty="0"/>
              <a:t>Grant administration</a:t>
            </a:r>
          </a:p>
          <a:p>
            <a:r>
              <a:rPr lang="en-US" dirty="0"/>
              <a:t>Government-to-government payments (near-instant settlement)</a:t>
            </a:r>
          </a:p>
          <a:p>
            <a:r>
              <a:rPr lang="en-US" dirty="0"/>
              <a:t>Property transaction records</a:t>
            </a:r>
          </a:p>
          <a:p>
            <a:r>
              <a:rPr lang="en-US" dirty="0"/>
              <a:t>Digitizing local stores of value like “Chamber bucks”</a:t>
            </a:r>
          </a:p>
        </p:txBody>
      </p:sp>
      <p:pic>
        <p:nvPicPr>
          <p:cNvPr id="1026" name="Picture 2" descr="IBM sees blockchain as ready for government use | Computerworld">
            <a:extLst>
              <a:ext uri="{FF2B5EF4-FFF2-40B4-BE49-F238E27FC236}">
                <a16:creationId xmlns:a16="http://schemas.microsoft.com/office/drawing/2014/main" id="{10F12F69-3E4C-159A-C858-BCED082B47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080" y="2941156"/>
            <a:ext cx="5715000" cy="3214688"/>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8C70F2F-A79F-885D-6A1B-BB2A81D651D3}"/>
              </a:ext>
            </a:extLst>
          </p:cNvPr>
          <p:cNvSpPr txBox="1"/>
          <p:nvPr/>
        </p:nvSpPr>
        <p:spPr>
          <a:xfrm>
            <a:off x="6228080" y="6511608"/>
            <a:ext cx="6096000" cy="246221"/>
          </a:xfrm>
          <a:prstGeom prst="rect">
            <a:avLst/>
          </a:prstGeom>
          <a:noFill/>
        </p:spPr>
        <p:txBody>
          <a:bodyPr wrap="square">
            <a:spAutoFit/>
          </a:bodyPr>
          <a:lstStyle/>
          <a:p>
            <a:r>
              <a:rPr lang="en-US" sz="1000" dirty="0"/>
              <a:t>https://www.computerworld.com/article/3254202/ibm-sees-blockchain-as-ready-for-government-use.html</a:t>
            </a:r>
          </a:p>
        </p:txBody>
      </p:sp>
    </p:spTree>
    <p:extLst>
      <p:ext uri="{BB962C8B-B14F-4D97-AF65-F5344CB8AC3E}">
        <p14:creationId xmlns:p14="http://schemas.microsoft.com/office/powerpoint/2010/main" val="3463196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878B2-91F7-95AA-945C-51E8739951AD}"/>
              </a:ext>
            </a:extLst>
          </p:cNvPr>
          <p:cNvSpPr>
            <a:spLocks noGrp="1"/>
          </p:cNvSpPr>
          <p:nvPr>
            <p:ph type="title"/>
          </p:nvPr>
        </p:nvSpPr>
        <p:spPr/>
        <p:txBody>
          <a:bodyPr/>
          <a:lstStyle/>
          <a:p>
            <a:r>
              <a:rPr lang="en-US" dirty="0"/>
              <a:t>Summary of benefits</a:t>
            </a:r>
          </a:p>
        </p:txBody>
      </p:sp>
      <p:sp>
        <p:nvSpPr>
          <p:cNvPr id="6" name="Content Placeholder 2">
            <a:extLst>
              <a:ext uri="{FF2B5EF4-FFF2-40B4-BE49-F238E27FC236}">
                <a16:creationId xmlns:a16="http://schemas.microsoft.com/office/drawing/2014/main" id="{C837CD30-37D2-D2EC-30C8-577EFAD454CD}"/>
              </a:ext>
            </a:extLst>
          </p:cNvPr>
          <p:cNvSpPr>
            <a:spLocks noGrp="1"/>
          </p:cNvSpPr>
          <p:nvPr>
            <p:ph idx="1"/>
          </p:nvPr>
        </p:nvSpPr>
        <p:spPr>
          <a:xfrm>
            <a:off x="581025" y="1890876"/>
            <a:ext cx="11029950" cy="2363787"/>
          </a:xfrm>
        </p:spPr>
        <p:txBody>
          <a:bodyPr>
            <a:normAutofit/>
          </a:bodyPr>
          <a:lstStyle/>
          <a:p>
            <a:r>
              <a:rPr lang="en-US" sz="2000" dirty="0"/>
              <a:t>Automation</a:t>
            </a:r>
          </a:p>
          <a:p>
            <a:pPr lvl="1"/>
            <a:r>
              <a:rPr lang="en-US" sz="1800" dirty="0"/>
              <a:t>Verification process</a:t>
            </a:r>
          </a:p>
          <a:p>
            <a:pPr lvl="1"/>
            <a:r>
              <a:rPr lang="en-US" sz="1800" dirty="0"/>
              <a:t>Accounts payable and receivable activities</a:t>
            </a:r>
          </a:p>
          <a:p>
            <a:r>
              <a:rPr lang="en-US" sz="2000" dirty="0"/>
              <a:t>Near-instant settlement</a:t>
            </a:r>
          </a:p>
          <a:p>
            <a:r>
              <a:rPr lang="en-US" sz="2000" dirty="0"/>
              <a:t>Immutable and trustless</a:t>
            </a:r>
          </a:p>
        </p:txBody>
      </p:sp>
      <p:pic>
        <p:nvPicPr>
          <p:cNvPr id="8" name="Picture 7">
            <a:extLst>
              <a:ext uri="{FF2B5EF4-FFF2-40B4-BE49-F238E27FC236}">
                <a16:creationId xmlns:a16="http://schemas.microsoft.com/office/drawing/2014/main" id="{02C48730-0FBA-1383-4EB1-9404C3CDC456}"/>
              </a:ext>
            </a:extLst>
          </p:cNvPr>
          <p:cNvPicPr>
            <a:picLocks noChangeAspect="1"/>
          </p:cNvPicPr>
          <p:nvPr/>
        </p:nvPicPr>
        <p:blipFill>
          <a:blip r:embed="rId2"/>
          <a:stretch>
            <a:fillRect/>
          </a:stretch>
        </p:blipFill>
        <p:spPr>
          <a:xfrm>
            <a:off x="6572166" y="807066"/>
            <a:ext cx="5038725" cy="4733348"/>
          </a:xfrm>
          <a:prstGeom prst="rect">
            <a:avLst/>
          </a:prstGeom>
          <a:effectLst>
            <a:softEdge rad="254000"/>
          </a:effectLst>
        </p:spPr>
      </p:pic>
      <p:sp>
        <p:nvSpPr>
          <p:cNvPr id="10" name="TextBox 9">
            <a:extLst>
              <a:ext uri="{FF2B5EF4-FFF2-40B4-BE49-F238E27FC236}">
                <a16:creationId xmlns:a16="http://schemas.microsoft.com/office/drawing/2014/main" id="{E756F8E6-E72B-FA64-7F1B-19C3579E2285}"/>
              </a:ext>
            </a:extLst>
          </p:cNvPr>
          <p:cNvSpPr txBox="1"/>
          <p:nvPr/>
        </p:nvSpPr>
        <p:spPr>
          <a:xfrm>
            <a:off x="7448550" y="6260620"/>
            <a:ext cx="4743450" cy="244956"/>
          </a:xfrm>
          <a:prstGeom prst="rect">
            <a:avLst/>
          </a:prstGeom>
          <a:noFill/>
        </p:spPr>
        <p:txBody>
          <a:bodyPr wrap="square">
            <a:spAutoFit/>
          </a:bodyPr>
          <a:lstStyle/>
          <a:p>
            <a:r>
              <a:rPr lang="en-US" sz="1000" dirty="0"/>
              <a:t>https://blog.shi.com/next-generation-infrastructure/getting-started-with-automation/</a:t>
            </a:r>
          </a:p>
        </p:txBody>
      </p:sp>
      <p:pic>
        <p:nvPicPr>
          <p:cNvPr id="1028" name="Picture 4" descr="Instant Settlement: Disbursements Next Big Thing | PYMNTS.com">
            <a:extLst>
              <a:ext uri="{FF2B5EF4-FFF2-40B4-BE49-F238E27FC236}">
                <a16:creationId xmlns:a16="http://schemas.microsoft.com/office/drawing/2014/main" id="{EA48C590-C253-4FDF-2302-26446EC58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 y="4554577"/>
            <a:ext cx="3286125" cy="1971675"/>
          </a:xfrm>
          <a:prstGeom prst="rect">
            <a:avLst/>
          </a:prstGeom>
          <a:noFill/>
          <a:effectLst>
            <a:softEdge rad="50800"/>
          </a:effectLst>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E0F41D3-C4EC-D5A6-C3F0-BF2BEC7822B1}"/>
              </a:ext>
            </a:extLst>
          </p:cNvPr>
          <p:cNvSpPr txBox="1"/>
          <p:nvPr/>
        </p:nvSpPr>
        <p:spPr>
          <a:xfrm>
            <a:off x="6772275" y="6552431"/>
            <a:ext cx="6096000" cy="246221"/>
          </a:xfrm>
          <a:prstGeom prst="rect">
            <a:avLst/>
          </a:prstGeom>
          <a:noFill/>
        </p:spPr>
        <p:txBody>
          <a:bodyPr wrap="square">
            <a:spAutoFit/>
          </a:bodyPr>
          <a:lstStyle/>
          <a:p>
            <a:r>
              <a:rPr lang="en-US" sz="1000" dirty="0"/>
              <a:t>https://www.pymnts.com/digital-payments/2019/ingo-money-instant-settlement-merchant-sales/</a:t>
            </a:r>
          </a:p>
        </p:txBody>
      </p:sp>
    </p:spTree>
    <p:extLst>
      <p:ext uri="{BB962C8B-B14F-4D97-AF65-F5344CB8AC3E}">
        <p14:creationId xmlns:p14="http://schemas.microsoft.com/office/powerpoint/2010/main" val="1195289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86955-DB17-9B8E-AFA9-10709162821F}"/>
              </a:ext>
            </a:extLst>
          </p:cNvPr>
          <p:cNvSpPr>
            <a:spLocks noGrp="1"/>
          </p:cNvSpPr>
          <p:nvPr>
            <p:ph type="title"/>
          </p:nvPr>
        </p:nvSpPr>
        <p:spPr/>
        <p:txBody>
          <a:bodyPr/>
          <a:lstStyle/>
          <a:p>
            <a:r>
              <a:rPr lang="en-US" dirty="0"/>
              <a:t>challenges</a:t>
            </a:r>
          </a:p>
        </p:txBody>
      </p:sp>
      <p:sp>
        <p:nvSpPr>
          <p:cNvPr id="3" name="Content Placeholder 2">
            <a:extLst>
              <a:ext uri="{FF2B5EF4-FFF2-40B4-BE49-F238E27FC236}">
                <a16:creationId xmlns:a16="http://schemas.microsoft.com/office/drawing/2014/main" id="{C1CAB8BE-AE0D-C9B4-47AB-0735FC396229}"/>
              </a:ext>
            </a:extLst>
          </p:cNvPr>
          <p:cNvSpPr>
            <a:spLocks noGrp="1"/>
          </p:cNvSpPr>
          <p:nvPr>
            <p:ph idx="1"/>
          </p:nvPr>
        </p:nvSpPr>
        <p:spPr>
          <a:xfrm>
            <a:off x="581192" y="1890876"/>
            <a:ext cx="6524458" cy="2428874"/>
          </a:xfrm>
        </p:spPr>
        <p:txBody>
          <a:bodyPr>
            <a:normAutofit/>
          </a:bodyPr>
          <a:lstStyle/>
          <a:p>
            <a:r>
              <a:rPr lang="en-US" sz="2000" dirty="0"/>
              <a:t>Reputational hurdles of blockchain </a:t>
            </a:r>
          </a:p>
          <a:p>
            <a:r>
              <a:rPr lang="en-US" sz="2000" dirty="0"/>
              <a:t>No widely accepted, government-backed digital currency</a:t>
            </a:r>
          </a:p>
          <a:p>
            <a:r>
              <a:rPr lang="en-US" sz="2000" dirty="0"/>
              <a:t>Technological hurdles</a:t>
            </a:r>
          </a:p>
          <a:p>
            <a:pPr lvl="1"/>
            <a:r>
              <a:rPr lang="en-US" sz="1700" dirty="0"/>
              <a:t>Digital wallets</a:t>
            </a:r>
          </a:p>
          <a:p>
            <a:r>
              <a:rPr lang="en-US" sz="2000" dirty="0"/>
              <a:t>Clerical functions shift to I.T. functions for programming</a:t>
            </a:r>
          </a:p>
        </p:txBody>
      </p:sp>
      <p:pic>
        <p:nvPicPr>
          <p:cNvPr id="2050" name="Picture 2" descr="central bank digital currencies">
            <a:extLst>
              <a:ext uri="{FF2B5EF4-FFF2-40B4-BE49-F238E27FC236}">
                <a16:creationId xmlns:a16="http://schemas.microsoft.com/office/drawing/2014/main" id="{F5C1E752-03B7-068B-8088-EC12CFF9FB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5650" y="702156"/>
            <a:ext cx="4800600" cy="6000750"/>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9405F8C-B79F-C0F6-F742-7C18C5E75B9C}"/>
              </a:ext>
            </a:extLst>
          </p:cNvPr>
          <p:cNvSpPr txBox="1"/>
          <p:nvPr/>
        </p:nvSpPr>
        <p:spPr>
          <a:xfrm>
            <a:off x="0" y="6456685"/>
            <a:ext cx="4962526" cy="246221"/>
          </a:xfrm>
          <a:prstGeom prst="rect">
            <a:avLst/>
          </a:prstGeom>
          <a:noFill/>
        </p:spPr>
        <p:txBody>
          <a:bodyPr wrap="square">
            <a:spAutoFit/>
          </a:bodyPr>
          <a:lstStyle/>
          <a:p>
            <a:r>
              <a:rPr lang="en-US" sz="1000" dirty="0"/>
              <a:t>https://www.visualcapitalist.com/visualized-the-state-of-central-bank-digital-currencies/</a:t>
            </a:r>
          </a:p>
        </p:txBody>
      </p:sp>
    </p:spTree>
    <p:extLst>
      <p:ext uri="{BB962C8B-B14F-4D97-AF65-F5344CB8AC3E}">
        <p14:creationId xmlns:p14="http://schemas.microsoft.com/office/powerpoint/2010/main" val="1405032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7B52F-DF88-CCD1-05BA-D655DD534EFD}"/>
              </a:ext>
            </a:extLst>
          </p:cNvPr>
          <p:cNvSpPr>
            <a:spLocks noGrp="1"/>
          </p:cNvSpPr>
          <p:nvPr>
            <p:ph type="title"/>
          </p:nvPr>
        </p:nvSpPr>
        <p:spPr/>
        <p:txBody>
          <a:bodyPr/>
          <a:lstStyle/>
          <a:p>
            <a:r>
              <a:rPr lang="en-US" dirty="0"/>
              <a:t>Conclusion: here comes the Internet of things</a:t>
            </a:r>
          </a:p>
        </p:txBody>
      </p:sp>
      <p:sp>
        <p:nvSpPr>
          <p:cNvPr id="3" name="Content Placeholder 2">
            <a:extLst>
              <a:ext uri="{FF2B5EF4-FFF2-40B4-BE49-F238E27FC236}">
                <a16:creationId xmlns:a16="http://schemas.microsoft.com/office/drawing/2014/main" id="{98CA1698-4CBE-5669-85E2-A61C692B63E5}"/>
              </a:ext>
            </a:extLst>
          </p:cNvPr>
          <p:cNvSpPr>
            <a:spLocks noGrp="1"/>
          </p:cNvSpPr>
          <p:nvPr>
            <p:ph idx="1"/>
          </p:nvPr>
        </p:nvSpPr>
        <p:spPr>
          <a:xfrm>
            <a:off x="581192" y="1923810"/>
            <a:ext cx="11475553" cy="964084"/>
          </a:xfrm>
          <a:effectLst>
            <a:softEdge rad="38100"/>
          </a:effectLst>
        </p:spPr>
        <p:txBody>
          <a:bodyPr/>
          <a:lstStyle/>
          <a:p>
            <a:r>
              <a:rPr lang="en-US" sz="1800" dirty="0"/>
              <a:t>Internet of things: Physical objects with technologies that enable them to create and exchange data with other devices and systems over the internet or other communications networks.</a:t>
            </a:r>
          </a:p>
          <a:p>
            <a:endParaRPr lang="en-US" dirty="0"/>
          </a:p>
        </p:txBody>
      </p:sp>
      <p:pic>
        <p:nvPicPr>
          <p:cNvPr id="3074" name="Picture 2" descr="The IoT and the Creation of Smart Roads">
            <a:extLst>
              <a:ext uri="{FF2B5EF4-FFF2-40B4-BE49-F238E27FC236}">
                <a16:creationId xmlns:a16="http://schemas.microsoft.com/office/drawing/2014/main" id="{6A8AEE01-FD01-8EB1-7B30-AE8895348D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7600" y="2524341"/>
            <a:ext cx="5859145" cy="3741081"/>
          </a:xfrm>
          <a:prstGeom prst="rect">
            <a:avLst/>
          </a:prstGeom>
          <a:noFill/>
          <a:effectLst>
            <a:softEdge rad="381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5D51710-32F2-C6D2-BE61-D7F2EC0927AF}"/>
              </a:ext>
            </a:extLst>
          </p:cNvPr>
          <p:cNvSpPr txBox="1"/>
          <p:nvPr/>
        </p:nvSpPr>
        <p:spPr>
          <a:xfrm>
            <a:off x="5715000" y="6502400"/>
            <a:ext cx="6492240" cy="246221"/>
          </a:xfrm>
          <a:prstGeom prst="rect">
            <a:avLst/>
          </a:prstGeom>
          <a:noFill/>
        </p:spPr>
        <p:txBody>
          <a:bodyPr wrap="square" rtlCol="0">
            <a:spAutoFit/>
          </a:bodyPr>
          <a:lstStyle/>
          <a:p>
            <a:r>
              <a:rPr lang="en-US" sz="1000" dirty="0"/>
              <a:t>https://www.iiot-world.com/smart-cities-buildings-infrastructure/smart-cities/the-iot-and-the-creation-of-smart-roads/</a:t>
            </a:r>
          </a:p>
        </p:txBody>
      </p:sp>
      <p:sp>
        <p:nvSpPr>
          <p:cNvPr id="5" name="Content Placeholder 2">
            <a:extLst>
              <a:ext uri="{FF2B5EF4-FFF2-40B4-BE49-F238E27FC236}">
                <a16:creationId xmlns:a16="http://schemas.microsoft.com/office/drawing/2014/main" id="{8FD76706-FA43-26F9-362A-31528A6CB8BB}"/>
              </a:ext>
            </a:extLst>
          </p:cNvPr>
          <p:cNvSpPr txBox="1">
            <a:spLocks/>
          </p:cNvSpPr>
          <p:nvPr/>
        </p:nvSpPr>
        <p:spPr>
          <a:xfrm>
            <a:off x="581192" y="2605621"/>
            <a:ext cx="5687528" cy="2794837"/>
          </a:xfrm>
          <a:prstGeom prst="rect">
            <a:avLst/>
          </a:prstGeom>
          <a:effectLst>
            <a:softEdge rad="38100"/>
          </a:effectLst>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sz="1800" dirty="0"/>
              <a:t>Modern bureaucracies risk falling behind in a rapidly changing world.</a:t>
            </a:r>
          </a:p>
          <a:p>
            <a:r>
              <a:rPr lang="en-US" sz="1800" dirty="0"/>
              <a:t>Knowledge doubling curve posits that human knowledge may double every 12 hours with the IoT.</a:t>
            </a:r>
          </a:p>
          <a:p>
            <a:r>
              <a:rPr lang="en-US" sz="1800" dirty="0"/>
              <a:t>Blockchain offers a way to automate our bureaucratic processes by leveraging a world increasingly rich with information.</a:t>
            </a:r>
          </a:p>
          <a:p>
            <a:endParaRPr lang="en-US" dirty="0"/>
          </a:p>
        </p:txBody>
      </p:sp>
    </p:spTree>
    <p:extLst>
      <p:ext uri="{BB962C8B-B14F-4D97-AF65-F5344CB8AC3E}">
        <p14:creationId xmlns:p14="http://schemas.microsoft.com/office/powerpoint/2010/main" val="2818407695"/>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927BD4C1-B6B1-4715-ABF9-E660A51A4E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{2E758C6C-3A04-4C2E-99B0-B3CD7260EE9F}tf33552983_win32</Template>
  <TotalTime>256</TotalTime>
  <Words>496</Words>
  <Application>Microsoft Office PowerPoint</Application>
  <PresentationFormat>Widescreen</PresentationFormat>
  <Paragraphs>79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Franklin Gothic Book</vt:lpstr>
      <vt:lpstr>Franklin Gothic Demi</vt:lpstr>
      <vt:lpstr>Wingdings 2</vt:lpstr>
      <vt:lpstr>DividendVTI</vt:lpstr>
      <vt:lpstr>Smart contracts</vt:lpstr>
      <vt:lpstr>Before I get started</vt:lpstr>
      <vt:lpstr>What is a blockchain?</vt:lpstr>
      <vt:lpstr>What is a smart contract?</vt:lpstr>
      <vt:lpstr>Example of a current process</vt:lpstr>
      <vt:lpstr>Same example using smart contract</vt:lpstr>
      <vt:lpstr>Other possibilities for blockchain</vt:lpstr>
      <vt:lpstr>Summary of benefits</vt:lpstr>
      <vt:lpstr>challenges</vt:lpstr>
      <vt:lpstr>Conclusion: here comes the Internet of things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contracts</dc:title>
  <dc:creator>Josh Solinger</dc:creator>
  <cp:lastModifiedBy>Josh Solinger</cp:lastModifiedBy>
  <cp:revision>7</cp:revision>
  <dcterms:created xsi:type="dcterms:W3CDTF">2022-11-30T21:51:51Z</dcterms:created>
  <dcterms:modified xsi:type="dcterms:W3CDTF">2022-12-04T19:22:28Z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