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664" r:id="rId2"/>
    <p:sldId id="665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61" d="100"/>
          <a:sy n="61" d="100"/>
        </p:scale>
        <p:origin x="876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7025F-93A8-40A4-A95A-C65B7F1A6F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3F98302-C4C9-432C-80EA-A1BC3D0BF4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E4A775-B8EE-4FFD-8C7B-668C9D19E3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6EBFD-D39D-40C7-B261-A0809B6A0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973CE5-36AA-4F31-9F73-F393C2E715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98639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4B596-B3F2-446D-89A8-E350A3303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53B5CC-FAD7-4EB7-ACD6-B38FB7A274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16200-3556-4D7D-B4E1-BB3719A54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EA0977-7A9F-4A0F-AF68-3A39FA9710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CF53B-31E1-4244-9D94-032C3D8EAD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082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9B02FD-31A5-4A80-B14D-31618958D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AFB620-97AC-4894-AD33-9F7CCCC04E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488F7C-2C47-4034-8045-9620AFDC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A91180-0988-4D15-9D9A-6F3BE30A9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31CE9E-F829-434B-BB51-445A02E6C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803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uktimi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 userDrawn="1"/>
        </p:nvSpPr>
        <p:spPr bwMode="auto">
          <a:xfrm>
            <a:off x="480648" y="6289695"/>
            <a:ext cx="105507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47835" rIns="95663" bIns="47835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E978B0C5-3D74-4A93-B4B2-67FF67B48FE4}" type="slidenum">
              <a:rPr lang="en-US" altLang="en-US" sz="1300">
                <a:solidFill>
                  <a:prstClr val="white"/>
                </a:solidFill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r>
              <a:rPr lang="en-US" altLang="en-US" sz="1900">
                <a:solidFill>
                  <a:prstClr val="white"/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87230" y="1196975"/>
            <a:ext cx="11617569" cy="0"/>
          </a:xfrm>
          <a:prstGeom prst="line">
            <a:avLst/>
          </a:prstGeom>
          <a:ln w="19050">
            <a:solidFill>
              <a:srgbClr val="CF0F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540" y="282597"/>
            <a:ext cx="1760416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/>
          <p:cNvSpPr txBox="1">
            <a:spLocks noChangeArrowheads="1"/>
          </p:cNvSpPr>
          <p:nvPr userDrawn="1"/>
        </p:nvSpPr>
        <p:spPr bwMode="auto">
          <a:xfrm>
            <a:off x="10320477" y="44453"/>
            <a:ext cx="1439708" cy="222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367" tIns="34183" rIns="68367" bIns="34183">
            <a:spAutoFit/>
          </a:bodyPr>
          <a:lstStyle>
            <a:lvl1pPr eaLnBrk="0" hangingPunct="0">
              <a:spcBef>
                <a:spcPts val="1250"/>
              </a:spcBef>
              <a:buFont typeface="Arial" pitchFamily="34" charset="0"/>
              <a:defRPr>
                <a:solidFill>
                  <a:srgbClr val="CF0A2C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ts val="625"/>
              </a:spcBef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ts val="625"/>
              </a:spcBef>
              <a:buFont typeface="Arial" pitchFamily="34" charset="0"/>
              <a:buChar char="•"/>
              <a:defRPr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3pPr>
            <a:lvl4pPr marL="1600200" indent="-228600" eaLnBrk="0" hangingPunct="0">
              <a:spcBef>
                <a:spcPts val="625"/>
              </a:spcBef>
              <a:buFont typeface="Arial" pitchFamily="34" charset="0"/>
              <a:buChar char="–"/>
              <a:defRPr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4pPr>
            <a:lvl5pPr marL="2057400" indent="-228600" eaLnBrk="0" hangingPunct="0">
              <a:spcBef>
                <a:spcPts val="625"/>
              </a:spcBef>
              <a:buFont typeface="Arial" pitchFamily="34" charset="0"/>
              <a:buAutoNum type="arabicPeriod"/>
              <a:defRPr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5pPr>
            <a:lvl6pPr marL="2514600" indent="-228600" eaLnBrk="0" fontAlgn="base" hangingPunct="0">
              <a:spcBef>
                <a:spcPts val="625"/>
              </a:spcBef>
              <a:spcAft>
                <a:spcPct val="0"/>
              </a:spcAft>
              <a:buFont typeface="Arial" pitchFamily="34" charset="0"/>
              <a:buAutoNum type="arabicPeriod"/>
              <a:defRPr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6pPr>
            <a:lvl7pPr marL="2971800" indent="-228600" eaLnBrk="0" fontAlgn="base" hangingPunct="0">
              <a:spcBef>
                <a:spcPts val="625"/>
              </a:spcBef>
              <a:spcAft>
                <a:spcPct val="0"/>
              </a:spcAft>
              <a:buFont typeface="Arial" pitchFamily="34" charset="0"/>
              <a:buAutoNum type="arabicPeriod"/>
              <a:defRPr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7pPr>
            <a:lvl8pPr marL="3429000" indent="-228600" eaLnBrk="0" fontAlgn="base" hangingPunct="0">
              <a:spcBef>
                <a:spcPts val="625"/>
              </a:spcBef>
              <a:spcAft>
                <a:spcPct val="0"/>
              </a:spcAft>
              <a:buFont typeface="Arial" pitchFamily="34" charset="0"/>
              <a:buAutoNum type="arabicPeriod"/>
              <a:defRPr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8pPr>
            <a:lvl9pPr marL="3886200" indent="-228600" eaLnBrk="0" fontAlgn="base" hangingPunct="0">
              <a:spcBef>
                <a:spcPts val="625"/>
              </a:spcBef>
              <a:spcAft>
                <a:spcPct val="0"/>
              </a:spcAft>
              <a:buFont typeface="Arial" pitchFamily="34" charset="0"/>
              <a:buAutoNum type="arabicPeriod"/>
              <a:defRPr>
                <a:solidFill>
                  <a:schemeClr val="tx1"/>
                </a:solidFill>
                <a:latin typeface="Arial" pitchFamily="34" charset="0"/>
                <a:ea typeface="ヒラギノ角ゴ Pro W3"/>
                <a:cs typeface="ヒラギノ角ゴ Pro W3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en-GB" altLang="en-US" sz="1000" b="1">
                <a:cs typeface="Arial" pitchFamily="34" charset="0"/>
              </a:rPr>
              <a:t>OFFICIAL-SENSITIVE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119686" y="116632"/>
            <a:ext cx="8737897" cy="864096"/>
          </a:xfrm>
        </p:spPr>
        <p:txBody>
          <a:bodyPr anchor="b"/>
          <a:lstStyle>
            <a:lvl1pPr>
              <a:defRPr sz="2900" baseline="0">
                <a:solidFill>
                  <a:srgbClr val="CF0A2C"/>
                </a:solidFill>
                <a:latin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Box 7"/>
          <p:cNvSpPr txBox="1">
            <a:spLocks noChangeArrowheads="1"/>
          </p:cNvSpPr>
          <p:nvPr userDrawn="1"/>
        </p:nvSpPr>
        <p:spPr bwMode="auto">
          <a:xfrm>
            <a:off x="143344" y="6308745"/>
            <a:ext cx="12048661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5663" tIns="47835" rIns="95663" bIns="47835"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3076C3C4-1157-4F96-8881-F647A83637AD}" type="slidenum">
              <a:rPr lang="en-US" sz="1000" smtClean="0">
                <a:solidFill>
                  <a:srgbClr val="CF0A2C"/>
                </a:solidFill>
                <a:cs typeface="Arial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000">
              <a:solidFill>
                <a:srgbClr val="CF0A2C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028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C877EC-5705-409F-AB0B-47BFE11F6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D650F6-0917-4BA7-B9FC-13AF14451B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5801B-C3FA-4462-9C4E-9F199B52B3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56460-2E51-4AEC-BEC8-06372D6EE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F0320F-7178-4BC8-9AF1-B239EDA6B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1620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C71A6-1D11-4835-86B3-C4CB9FC049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266F23-168F-4A71-92CF-18145B4C5D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BFBFA-8C42-4DA4-BE43-83724DD08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BAE4F5-78D7-47A9-A1DC-8909DD338C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874C3-7379-464D-8FA6-24AACAF91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230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97510-FB6D-4C42-B471-6D6B27D5F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7F958F-0AEF-4742-B4B6-2057D47162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118173-A001-4F18-B48E-B5A8D3324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7233B-40CA-4E9D-94E7-F29A04838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1D2CC3-FFF5-463F-8F0B-0F2D8F7C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44538-25AD-4F45-834B-6E2614B30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2783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D15FDA-ADBF-490F-B934-6A8773F05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BCD9C0-5C41-4E35-A38B-88429FFC1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F34FA2-47F5-4724-8F31-FE6A821E59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E1C49C-4F39-4B3E-92D9-6923F0BA74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D3968B-D1A5-4689-A045-9AB92C1797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353D9F-7408-48ED-8A98-CF67759C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56E4DC-0D40-4DD1-9E58-6759D10CE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AB79E9F-D5C0-4C5D-B8D6-7B9E15E86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92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DBD34-610A-416E-B1D3-04907FFB4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D2EED7-B565-426F-9F5E-AB666EDB0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E21E3B-B4AA-493D-8136-75B308023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DA0CC-ACBD-4461-9C18-1F2773B82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153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47C5983-8CC3-4DC4-935D-8F9760FCB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767BDD-CFD8-460C-A1C9-5F3D5BB87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A41AB5-3C45-485A-B734-28AF56518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341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4E329-DEE8-40AA-A116-DBDB45917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53AA11-A389-4D76-8EFB-EA6A0EC17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33EB88-9899-412C-9D23-D325628F8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8621C6-3A42-4728-899D-E4C4918201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604CE7-5C6F-456E-80B5-E44DBEFFF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62D493-94CD-498C-82F5-4102A97D2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004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3E206D-D33E-4DF1-9D14-96620B9F2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875AEC-79B1-4FDE-8E6C-9E16011DA6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7D36C6-E4F1-4C2F-A44C-5397ECC0A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A3A8F8-8730-4C75-836F-3534A65D5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F8959A-CB3B-4552-A6D9-835081269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2FE67F-E1BB-47F5-A64C-C17F6E57D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480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D7BDA2-7D31-42FC-910E-BB2E1DFDD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032ED-E768-4C4A-88C9-B8B7F7153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A7ACAC-EBE4-48DB-BB13-B84C49BE8B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4B31FB-84D3-4387-A9EC-7AC4A4DC2B15}" type="datetimeFigureOut">
              <a:rPr lang="en-GB" smtClean="0"/>
              <a:t>04/03/2022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BA957-B804-4A06-B456-60534DC868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D5C5C8-30E0-4BDA-B432-4E29A8CD38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8E564-C52F-441C-ADA4-780503531F7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0633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AE7967-E57E-4141-A7E4-D966F068F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CVs What are they looking for? </a:t>
            </a:r>
            <a:endParaRPr lang="en-GB" sz="360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375BCB9F-2023-4373-839B-11497FAAC703}"/>
              </a:ext>
            </a:extLst>
          </p:cNvPr>
          <p:cNvGraphicFramePr>
            <a:graphicFrameLocks noGrp="1"/>
          </p:cNvGraphicFramePr>
          <p:nvPr/>
        </p:nvGraphicFramePr>
        <p:xfrm>
          <a:off x="212181" y="1434750"/>
          <a:ext cx="11645404" cy="51516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1351">
                  <a:extLst>
                    <a:ext uri="{9D8B030D-6E8A-4147-A177-3AD203B41FA5}">
                      <a16:colId xmlns:a16="http://schemas.microsoft.com/office/drawing/2014/main" val="2568786206"/>
                    </a:ext>
                  </a:extLst>
                </a:gridCol>
                <a:gridCol w="2911351">
                  <a:extLst>
                    <a:ext uri="{9D8B030D-6E8A-4147-A177-3AD203B41FA5}">
                      <a16:colId xmlns:a16="http://schemas.microsoft.com/office/drawing/2014/main" val="1411682493"/>
                    </a:ext>
                  </a:extLst>
                </a:gridCol>
                <a:gridCol w="2911351">
                  <a:extLst>
                    <a:ext uri="{9D8B030D-6E8A-4147-A177-3AD203B41FA5}">
                      <a16:colId xmlns:a16="http://schemas.microsoft.com/office/drawing/2014/main" val="3739754895"/>
                    </a:ext>
                  </a:extLst>
                </a:gridCol>
                <a:gridCol w="2911351">
                  <a:extLst>
                    <a:ext uri="{9D8B030D-6E8A-4147-A177-3AD203B41FA5}">
                      <a16:colId xmlns:a16="http://schemas.microsoft.com/office/drawing/2014/main" val="616028286"/>
                    </a:ext>
                  </a:extLst>
                </a:gridCol>
              </a:tblGrid>
              <a:tr h="115880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/>
                        <a:t>CV Provides detail on your career history.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/>
                        <a:t>Structure</a:t>
                      </a:r>
                      <a:endParaRPr lang="en-GB" sz="18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u="none"/>
                        <a:t>Improved</a:t>
                      </a:r>
                      <a:endParaRPr lang="en-GB" sz="1800" u="none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/>
                        <a:t>Top Tips: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25037"/>
                  </a:ext>
                </a:extLst>
              </a:tr>
              <a:tr h="3918385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Outline the jobs you have done,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Length of time you were in each role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Brief description of your duties and responsibilities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Any significant achievements or projects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Qualifications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Positive, active language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Such as: Examined, Established, Generated, Improved, Influenced, Motivated and Oversaw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600"/>
                    </a:p>
                    <a:p>
                      <a:r>
                        <a:rPr lang="en-GB" sz="1600"/>
                        <a:t>Bullet points work well on a CV too  </a:t>
                      </a:r>
                    </a:p>
                    <a:p>
                      <a:endParaRPr lang="en-GB" sz="1600"/>
                    </a:p>
                    <a:p>
                      <a:r>
                        <a:rPr lang="en-GB" sz="1600" b="1"/>
                        <a:t>e.g.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My duties included managing staff, negotiating contracts, and supporting departmental policies, goals, objectives and procedures.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n-GB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Negotiated contracts with a wide range of stakeholders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/>
                        <a:t>Established and implemented departmental policies, goals, objectives and procedures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i="0" u="none" strike="noStrike" baseline="0">
                          <a:solidFill>
                            <a:srgbClr val="000000"/>
                          </a:solidFill>
                        </a:rPr>
                        <a:t>Bring the most relevant skills or experience to the top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i="0" u="none" strike="noStrike" baseline="0">
                          <a:solidFill>
                            <a:srgbClr val="000000"/>
                          </a:solidFill>
                        </a:rPr>
                        <a:t>Tailor the C.V. to the role and to the essential criteria; don’t use the same version for all roles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i="0" u="none" strike="noStrike" baseline="0">
                          <a:solidFill>
                            <a:srgbClr val="000000"/>
                          </a:solidFill>
                        </a:rPr>
                        <a:t>Check your spelling and grammar before submitting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63801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8873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1DB1BB-B0D5-437B-8BCE-279B79A3E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Personal Statements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A293D632-F738-488A-A023-8B9A95A611E7}"/>
              </a:ext>
            </a:extLst>
          </p:cNvPr>
          <p:cNvGraphicFramePr>
            <a:graphicFrameLocks noGrp="1"/>
          </p:cNvGraphicFramePr>
          <p:nvPr/>
        </p:nvGraphicFramePr>
        <p:xfrm>
          <a:off x="853888" y="2528047"/>
          <a:ext cx="10459266" cy="4217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29633">
                  <a:extLst>
                    <a:ext uri="{9D8B030D-6E8A-4147-A177-3AD203B41FA5}">
                      <a16:colId xmlns:a16="http://schemas.microsoft.com/office/drawing/2014/main" val="2519393133"/>
                    </a:ext>
                  </a:extLst>
                </a:gridCol>
                <a:gridCol w="5229633">
                  <a:extLst>
                    <a:ext uri="{9D8B030D-6E8A-4147-A177-3AD203B41FA5}">
                      <a16:colId xmlns:a16="http://schemas.microsoft.com/office/drawing/2014/main" val="2365957780"/>
                    </a:ext>
                  </a:extLst>
                </a:gridCol>
              </a:tblGrid>
              <a:tr h="7658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1" i="0" u="none" strike="noStrike" noProof="0">
                          <a:latin typeface="Calibri"/>
                        </a:rPr>
                        <a:t>What are they looking for (100-150 words for each)</a:t>
                      </a:r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1" i="0" u="none" strike="noStrike" noProof="0">
                          <a:latin typeface="Calibri"/>
                        </a:rPr>
                        <a:t>How have I demonstrated this?</a:t>
                      </a:r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2101419"/>
                  </a:ext>
                </a:extLst>
              </a:tr>
              <a:tr h="7658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Experience of </a:t>
                      </a:r>
                      <a:r>
                        <a:rPr lang="en-GB" sz="1800" b="1" i="0" u="none" strike="noStrike" noProof="0">
                          <a:latin typeface="Calibri"/>
                        </a:rPr>
                        <a:t>Stakeholder Engagement.</a:t>
                      </a:r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I</a:t>
                      </a:r>
                      <a:r>
                        <a:rPr lang="en-GB" sz="1600" b="0" i="0" u="none" strike="noStrike" noProof="0">
                          <a:latin typeface="Calibri"/>
                        </a:rPr>
                        <a:t>n my current role, I deliver DIT's engagement to key stakeholders. I am responsible for key stakeholder forums such as...</a:t>
                      </a:r>
                      <a:endParaRPr lang="en-US" sz="16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0517723"/>
                  </a:ext>
                </a:extLst>
              </a:tr>
              <a:tr h="7658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Experience of </a:t>
                      </a:r>
                      <a:r>
                        <a:rPr lang="en-GB" sz="1800" b="1" i="0" u="none" strike="noStrike" noProof="0">
                          <a:latin typeface="Calibri"/>
                        </a:rPr>
                        <a:t>Project Management </a:t>
                      </a:r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/>
                        <a:t>I have experience of project management. When I worked at the Cabinet Office, I led a cross-government project that focussed on improving the inclusion of prisoners into Society. As project lead, I...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994868"/>
                  </a:ext>
                </a:extLst>
              </a:tr>
              <a:tr h="7658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Experience of </a:t>
                      </a:r>
                      <a:r>
                        <a:rPr lang="en-GB" sz="1800" b="1" i="0" u="none" strike="noStrike" noProof="0">
                          <a:latin typeface="Calibri"/>
                        </a:rPr>
                        <a:t>working in complex policy areas </a:t>
                      </a:r>
                      <a:endParaRPr lang="en-US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/>
                        <a:t>It was also during this role that I developed experience of working in a complex policy area. I...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8080327"/>
                  </a:ext>
                </a:extLst>
              </a:tr>
              <a:tr h="765810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Ability to </a:t>
                      </a:r>
                      <a:r>
                        <a:rPr lang="en-GB" sz="1800" b="1" i="0" u="none" strike="noStrike" noProof="0">
                          <a:latin typeface="Calibri"/>
                        </a:rPr>
                        <a:t>Work in Fast Paced Environments </a:t>
                      </a:r>
                      <a:endParaRPr lang="en-US" b="1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GB" sz="1800" b="0" i="0" u="none" strike="noStrike" noProof="0">
                          <a:latin typeface="Calibri"/>
                        </a:rPr>
                        <a:t>I have experience of working in fast paced environments. For example, </a:t>
                      </a:r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170236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839F098D-19C4-48DC-ACC6-3A028DD48E53}"/>
              </a:ext>
            </a:extLst>
          </p:cNvPr>
          <p:cNvSpPr txBox="1"/>
          <p:nvPr/>
        </p:nvSpPr>
        <p:spPr>
          <a:xfrm>
            <a:off x="8734425" y="676275"/>
            <a:ext cx="320040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/>
              <a:t>*based on a 500-word limit</a:t>
            </a:r>
            <a:endParaRPr lang="en-GB"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43F3ACB-BFF2-4C09-A99A-D562936858D5}"/>
              </a:ext>
            </a:extLst>
          </p:cNvPr>
          <p:cNvSpPr txBox="1"/>
          <p:nvPr/>
        </p:nvSpPr>
        <p:spPr>
          <a:xfrm>
            <a:off x="853888" y="1262839"/>
            <a:ext cx="10459266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u="sng">
                <a:ea typeface="+mn-lt"/>
                <a:cs typeface="+mn-lt"/>
              </a:rPr>
              <a:t>Opening/ Tag Line: (</a:t>
            </a:r>
            <a:r>
              <a:rPr lang="en-GB">
                <a:ea typeface="+mn-lt"/>
                <a:cs typeface="+mn-lt"/>
              </a:rPr>
              <a:t>20-30 word). </a:t>
            </a:r>
            <a:endParaRPr lang="en-US"/>
          </a:p>
          <a:p>
            <a:r>
              <a:rPr lang="en-GB">
                <a:ea typeface="+mn-lt"/>
                <a:cs typeface="+mn-lt"/>
              </a:rPr>
              <a:t> For example: </a:t>
            </a:r>
            <a:endParaRPr lang="en-GB"/>
          </a:p>
          <a:p>
            <a:r>
              <a:rPr lang="en-GB" i="1">
                <a:ea typeface="+mn-lt"/>
                <a:cs typeface="+mn-lt"/>
              </a:rPr>
              <a:t>I am looking for a new and exciting opportunity to implement my experience of [</a:t>
            </a:r>
            <a:r>
              <a:rPr lang="en-GB" i="1">
                <a:solidFill>
                  <a:srgbClr val="FF0000"/>
                </a:solidFill>
                <a:ea typeface="+mn-lt"/>
                <a:cs typeface="+mn-lt"/>
              </a:rPr>
              <a:t>project delivery/ stakeholder management]</a:t>
            </a:r>
            <a:r>
              <a:rPr lang="en-GB" i="1">
                <a:ea typeface="+mn-lt"/>
                <a:cs typeface="+mn-lt"/>
              </a:rPr>
              <a:t> while also pursuing my interest/ understanding of [</a:t>
            </a:r>
            <a:r>
              <a:rPr lang="en-GB" i="1">
                <a:solidFill>
                  <a:srgbClr val="FF0000"/>
                </a:solidFill>
                <a:ea typeface="+mn-lt"/>
                <a:cs typeface="+mn-lt"/>
              </a:rPr>
              <a:t>ADD APPROPRIATE SECTOR</a:t>
            </a:r>
            <a:r>
              <a:rPr lang="en-GB" i="1">
                <a:ea typeface="+mn-lt"/>
                <a:cs typeface="+mn-lt"/>
              </a:rPr>
              <a:t>]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2277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347</Words>
  <Application>Microsoft Office PowerPoint</Application>
  <PresentationFormat>Widescreen</PresentationFormat>
  <Paragraphs>37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CVs What are they looking for? </vt:lpstr>
      <vt:lpstr>Personal Statements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CVs What are they looking for? </dc:title>
  <dc:creator>Nandha, Mahesh (trade)</dc:creator>
  <cp:lastModifiedBy>Nandha, Mahesh (trade)</cp:lastModifiedBy>
  <cp:revision>1</cp:revision>
  <dcterms:created xsi:type="dcterms:W3CDTF">2022-03-04T13:01:59Z</dcterms:created>
  <dcterms:modified xsi:type="dcterms:W3CDTF">2022-03-04T13:04:01Z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1c05e37-788c-4c59-b50e-5c98323c0a70_Enabled">
    <vt:lpwstr>true</vt:lpwstr>
  </property>
  <property fmtid="{D5CDD505-2E9C-101B-9397-08002B2CF9AE}" pid="3" name="MSIP_Label_c1c05e37-788c-4c59-b50e-5c98323c0a70_SetDate">
    <vt:lpwstr>2022-03-04T13:01:59Z</vt:lpwstr>
  </property>
  <property fmtid="{D5CDD505-2E9C-101B-9397-08002B2CF9AE}" pid="4" name="MSIP_Label_c1c05e37-788c-4c59-b50e-5c98323c0a70_Method">
    <vt:lpwstr>Standard</vt:lpwstr>
  </property>
  <property fmtid="{D5CDD505-2E9C-101B-9397-08002B2CF9AE}" pid="5" name="MSIP_Label_c1c05e37-788c-4c59-b50e-5c98323c0a70_Name">
    <vt:lpwstr>OFFICIAL</vt:lpwstr>
  </property>
  <property fmtid="{D5CDD505-2E9C-101B-9397-08002B2CF9AE}" pid="6" name="MSIP_Label_c1c05e37-788c-4c59-b50e-5c98323c0a70_SiteId">
    <vt:lpwstr>8fa217ec-33aa-46fb-ad96-dfe68006bb86</vt:lpwstr>
  </property>
  <property fmtid="{D5CDD505-2E9C-101B-9397-08002B2CF9AE}" pid="7" name="MSIP_Label_c1c05e37-788c-4c59-b50e-5c98323c0a70_ActionId">
    <vt:lpwstr>2f92322e-b4cf-4c21-83ed-e98eff22998f</vt:lpwstr>
  </property>
  <property fmtid="{D5CDD505-2E9C-101B-9397-08002B2CF9AE}" pid="8" name="MSIP_Label_c1c05e37-788c-4c59-b50e-5c98323c0a70_ContentBits">
    <vt:lpwstr>0</vt:lpwstr>
  </property>
</Properties>
</file>