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4"/>
  </p:sldMasterIdLst>
  <p:notesMasterIdLst>
    <p:notesMasterId r:id="rId6"/>
  </p:notesMasterIdLst>
  <p:sldIdLst>
    <p:sldId id="257" r:id="rId5"/>
  </p:sldIdLst>
  <p:sldSz cx="12192000" cy="6858000"/>
  <p:notesSz cx="6858000" cy="9144000"/>
  <p:embeddedFontLst>
    <p:embeddedFont>
      <p:font typeface="Source Sans Pro SemiBold" panose="020B0604020202020204" charset="0"/>
      <p:regular r:id="rId7"/>
      <p:bold r:id="rId8"/>
      <p:italic r:id="rId9"/>
      <p:bold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Source Sans Pro" panose="020B0604020202020204" charset="0"/>
      <p:regular r:id="rId15"/>
      <p:bold r:id="rId16"/>
      <p:italic r:id="rId17"/>
      <p:boldItalic r:id="rId18"/>
    </p:embeddedFont>
    <p:embeddedFont>
      <p:font typeface="Source Sans Pro Light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8">
          <p15:clr>
            <a:srgbClr val="9AA0A6"/>
          </p15:clr>
        </p15:guide>
        <p15:guide id="2" orient="horz" pos="2494">
          <p15:clr>
            <a:srgbClr val="9AA0A6"/>
          </p15:clr>
        </p15:guide>
        <p15:guide id="3" orient="horz" pos="379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35A699-5357-4863-8CBD-FA8211EA9C89}" v="3" dt="2021-07-16T11:35:30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644" y="40"/>
      </p:cViewPr>
      <p:guideLst>
        <p:guide pos="3848"/>
        <p:guide orient="horz" pos="2494"/>
        <p:guide orient="horz" pos="37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15.fntdata"/><Relationship Id="rId42" Type="http://schemas.microsoft.com/office/2016/11/relationships/changesInfo" Target="changesInfos/changesInfo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ggins, John (BEIS)" userId="e4dad05c-ab3f-4c90-8fc1-4d139eb284f6" providerId="ADAL" clId="{2A35A699-5357-4863-8CBD-FA8211EA9C89}"/>
    <pc:docChg chg="undo custSel addSld delSld modSld">
      <pc:chgData name="Wiggins, John (BEIS)" userId="e4dad05c-ab3f-4c90-8fc1-4d139eb284f6" providerId="ADAL" clId="{2A35A699-5357-4863-8CBD-FA8211EA9C89}" dt="2021-07-16T11:35:55.070" v="5" actId="47"/>
      <pc:docMkLst>
        <pc:docMk/>
      </pc:docMkLst>
      <pc:sldChg chg="addSp delSp mod">
        <pc:chgData name="Wiggins, John (BEIS)" userId="e4dad05c-ab3f-4c90-8fc1-4d139eb284f6" providerId="ADAL" clId="{2A35A699-5357-4863-8CBD-FA8211EA9C89}" dt="2021-07-16T11:34:38.874" v="1" actId="22"/>
        <pc:sldMkLst>
          <pc:docMk/>
          <pc:sldMk cId="0" sldId="262"/>
        </pc:sldMkLst>
        <pc:spChg chg="add del">
          <ac:chgData name="Wiggins, John (BEIS)" userId="e4dad05c-ab3f-4c90-8fc1-4d139eb284f6" providerId="ADAL" clId="{2A35A699-5357-4863-8CBD-FA8211EA9C89}" dt="2021-07-16T11:34:38.874" v="1" actId="22"/>
          <ac:spMkLst>
            <pc:docMk/>
            <pc:sldMk cId="0" sldId="262"/>
            <ac:spMk id="10" creationId="{BF1AA40D-37DD-43F2-99A4-1463BBB1124F}"/>
          </ac:spMkLst>
        </pc:spChg>
      </pc:sldChg>
      <pc:sldChg chg="del">
        <pc:chgData name="Wiggins, John (BEIS)" userId="e4dad05c-ab3f-4c90-8fc1-4d139eb284f6" providerId="ADAL" clId="{2A35A699-5357-4863-8CBD-FA8211EA9C89}" dt="2021-07-16T11:35:55.070" v="5" actId="47"/>
        <pc:sldMkLst>
          <pc:docMk/>
          <pc:sldMk cId="0" sldId="263"/>
        </pc:sldMkLst>
      </pc:sldChg>
      <pc:sldChg chg="del">
        <pc:chgData name="Wiggins, John (BEIS)" userId="e4dad05c-ab3f-4c90-8fc1-4d139eb284f6" providerId="ADAL" clId="{2A35A699-5357-4863-8CBD-FA8211EA9C89}" dt="2021-07-16T11:35:55.070" v="5" actId="47"/>
        <pc:sldMkLst>
          <pc:docMk/>
          <pc:sldMk cId="0" sldId="264"/>
        </pc:sldMkLst>
      </pc:sldChg>
      <pc:sldChg chg="add del">
        <pc:chgData name="Wiggins, John (BEIS)" userId="e4dad05c-ab3f-4c90-8fc1-4d139eb284f6" providerId="ADAL" clId="{2A35A699-5357-4863-8CBD-FA8211EA9C89}" dt="2021-07-16T11:35:30.349" v="4"/>
        <pc:sldMkLst>
          <pc:docMk/>
          <pc:sldMk cId="0" sldId="266"/>
        </pc:sldMkLst>
      </pc:sldChg>
      <pc:sldChg chg="add del">
        <pc:chgData name="Wiggins, John (BEIS)" userId="e4dad05c-ab3f-4c90-8fc1-4d139eb284f6" providerId="ADAL" clId="{2A35A699-5357-4863-8CBD-FA8211EA9C89}" dt="2021-07-16T11:35:30.349" v="4"/>
        <pc:sldMkLst>
          <pc:docMk/>
          <pc:sldMk cId="0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d1c613e88_0_1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1" name="Google Shape;101;gdd1c613e88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31850" y="837177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Source Sans Pr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831850" y="390813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-5400000">
            <a:off x="-1191650" y="1181275"/>
            <a:ext cx="6863200" cy="4479900"/>
          </a:xfrm>
          <a:prstGeom prst="flowChartOffpage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6432000" y="720000"/>
            <a:ext cx="5098200" cy="55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38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Source Sans Pro Light"/>
              <a:buChar char="•"/>
              <a:defRPr>
                <a:latin typeface="Source Sans Pro Light"/>
                <a:ea typeface="Source Sans Pro Light"/>
                <a:cs typeface="Source Sans Pro Light"/>
                <a:sym typeface="Source Sans Pro Light"/>
              </a:defRPr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21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2pPr>
            <a:lvl3pPr marL="1371600" lvl="2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9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3pPr>
            <a:lvl4pPr marL="1828800" lvl="3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4pPr>
            <a:lvl5pPr marL="2286000" lvl="4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5pPr>
            <a:lvl6pPr marL="2743200" lvl="5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6pPr>
            <a:lvl7pPr marL="3200400" lvl="6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7pPr>
            <a:lvl8pPr marL="3657600" lvl="7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8pPr>
            <a:lvl9pPr marL="4114800" lvl="8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Source Sans Pro Light"/>
              <a:buChar char="•"/>
              <a:defRPr sz="1700">
                <a:latin typeface="Source Sans Pro Light"/>
                <a:ea typeface="Source Sans Pro Light"/>
                <a:cs typeface="Source Sans Pro Light"/>
                <a:sym typeface="Source Sans Pro Light"/>
              </a:defRPr>
            </a:lvl9pPr>
          </a:lstStyle>
          <a:p>
            <a:endParaRPr/>
          </a:p>
        </p:txBody>
      </p:sp>
      <p:grpSp>
        <p:nvGrpSpPr>
          <p:cNvPr id="21" name="Google Shape;21;p4"/>
          <p:cNvGrpSpPr/>
          <p:nvPr/>
        </p:nvGrpSpPr>
        <p:grpSpPr>
          <a:xfrm>
            <a:off x="545673" y="427477"/>
            <a:ext cx="3541327" cy="820200"/>
            <a:chOff x="671998" y="396302"/>
            <a:chExt cx="3541327" cy="820200"/>
          </a:xfrm>
        </p:grpSpPr>
        <p:sp>
          <p:nvSpPr>
            <p:cNvPr id="22" name="Google Shape;22;p4"/>
            <p:cNvSpPr txBox="1"/>
            <p:nvPr/>
          </p:nvSpPr>
          <p:spPr>
            <a:xfrm>
              <a:off x="1402925" y="490350"/>
              <a:ext cx="2810400" cy="63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chemeClr val="accent3"/>
                  </a:solidFill>
                  <a:latin typeface="Source Sans Pro SemiBold"/>
                  <a:ea typeface="Source Sans Pro SemiBold"/>
                  <a:cs typeface="Source Sans Pro SemiBold"/>
                  <a:sym typeface="Source Sans Pro SemiBold"/>
                </a:rPr>
                <a:t>Civil Service </a:t>
              </a:r>
              <a:endParaRPr sz="1700">
                <a:solidFill>
                  <a:schemeClr val="accent3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chemeClr val="accent3"/>
                  </a:solidFill>
                  <a:latin typeface="Source Sans Pro SemiBold"/>
                  <a:ea typeface="Source Sans Pro SemiBold"/>
                  <a:cs typeface="Source Sans Pro SemiBold"/>
                  <a:sym typeface="Source Sans Pro SemiBold"/>
                </a:rPr>
                <a:t>Environment Network</a:t>
              </a:r>
              <a:endParaRPr sz="1700">
                <a:solidFill>
                  <a:schemeClr val="accent3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endParaRPr>
            </a:p>
          </p:txBody>
        </p:sp>
        <p:pic>
          <p:nvPicPr>
            <p:cNvPr id="23" name="Google Shape;23;p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71998" y="396302"/>
              <a:ext cx="820200" cy="82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545675" y="2036850"/>
            <a:ext cx="3732300" cy="27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Source Sans Pro SemiBold"/>
              <a:buNone/>
              <a:defRPr sz="4100">
                <a:solidFill>
                  <a:schemeClr val="accent3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3">
          <p15:clr>
            <a:srgbClr val="FA7B17"/>
          </p15:clr>
        </p15:guide>
        <p15:guide id="2" orient="horz" pos="454">
          <p15:clr>
            <a:srgbClr val="FA7B17"/>
          </p15:clr>
        </p15:guide>
        <p15:guide id="3" pos="7257">
          <p15:clr>
            <a:srgbClr val="FA7B17"/>
          </p15:clr>
        </p15:guide>
        <p15:guide id="4" orient="horz" pos="3920">
          <p15:clr>
            <a:srgbClr val="FA7B17"/>
          </p15:clr>
        </p15:guide>
        <p15:guide id="5" pos="3628">
          <p15:clr>
            <a:srgbClr val="FA7B17"/>
          </p15:clr>
        </p15:guide>
        <p15:guide id="6" pos="4052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/>
          <p:nvPr/>
        </p:nvSpPr>
        <p:spPr>
          <a:xfrm>
            <a:off x="0" y="6211669"/>
            <a:ext cx="72815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Civil Service </a:t>
            </a:r>
            <a:r>
              <a:rPr lang="en-GB" sz="36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Environment Network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Source Sans Pr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2" name="Google Shape;42;p9"/>
          <p:cNvCxnSpPr/>
          <p:nvPr/>
        </p:nvCxnSpPr>
        <p:spPr>
          <a:xfrm>
            <a:off x="838200" y="1446904"/>
            <a:ext cx="10515600" cy="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Source Sans Pr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Source Sans Pro SemiBold"/>
              <a:buNone/>
              <a:defRPr sz="4400" i="0" u="none" strike="noStrike" cap="none">
                <a:solidFill>
                  <a:schemeClr val="dk2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vilserviceenvironmentnetwork.org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hyperlink" Target="mailto:environment.network@faststream.civilservice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/>
          <p:nvPr/>
        </p:nvSpPr>
        <p:spPr>
          <a:xfrm rot="-5400000">
            <a:off x="-624813" y="614437"/>
            <a:ext cx="6868375" cy="5618749"/>
          </a:xfrm>
          <a:prstGeom prst="flowChartOffpage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0" name="Google Shape;110;p24"/>
          <p:cNvGrpSpPr/>
          <p:nvPr/>
        </p:nvGrpSpPr>
        <p:grpSpPr>
          <a:xfrm>
            <a:off x="703801" y="282965"/>
            <a:ext cx="3541327" cy="820200"/>
            <a:chOff x="671998" y="396302"/>
            <a:chExt cx="3541327" cy="820200"/>
          </a:xfrm>
        </p:grpSpPr>
        <p:sp>
          <p:nvSpPr>
            <p:cNvPr id="111" name="Google Shape;111;p24"/>
            <p:cNvSpPr txBox="1"/>
            <p:nvPr/>
          </p:nvSpPr>
          <p:spPr>
            <a:xfrm>
              <a:off x="1402925" y="490350"/>
              <a:ext cx="2810400" cy="63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 b="1" dirty="0">
                  <a:solidFill>
                    <a:schemeClr val="accent3"/>
                  </a:solidFill>
                  <a:latin typeface="+mn-lt"/>
                  <a:ea typeface="Source Sans Pro SemiBold"/>
                  <a:cs typeface="Source Sans Pro SemiBold"/>
                  <a:sym typeface="Source Sans Pro SemiBold"/>
                </a:rPr>
                <a:t>Civil Service </a:t>
              </a:r>
              <a:endParaRPr sz="1700" b="1" dirty="0">
                <a:solidFill>
                  <a:schemeClr val="accent3"/>
                </a:solidFill>
                <a:latin typeface="+mn-lt"/>
                <a:ea typeface="Source Sans Pro SemiBold"/>
                <a:cs typeface="Source Sans Pro SemiBold"/>
                <a:sym typeface="Source Sans Pro SemiBol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 b="1" dirty="0">
                  <a:solidFill>
                    <a:schemeClr val="accent3"/>
                  </a:solidFill>
                  <a:latin typeface="+mn-lt"/>
                  <a:ea typeface="Source Sans Pro SemiBold"/>
                  <a:cs typeface="Source Sans Pro SemiBold"/>
                  <a:sym typeface="Source Sans Pro SemiBold"/>
                </a:rPr>
                <a:t>Environment Network</a:t>
              </a:r>
              <a:endParaRPr sz="1700" b="1" dirty="0">
                <a:solidFill>
                  <a:schemeClr val="accent3"/>
                </a:solidFill>
                <a:latin typeface="+mn-lt"/>
                <a:ea typeface="Source Sans Pro SemiBold"/>
                <a:cs typeface="Source Sans Pro SemiBold"/>
                <a:sym typeface="Source Sans Pro SemiBold"/>
              </a:endParaRPr>
            </a:p>
          </p:txBody>
        </p:sp>
        <p:pic>
          <p:nvPicPr>
            <p:cNvPr id="112" name="Google Shape;112;p2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71998" y="396302"/>
              <a:ext cx="820200" cy="820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Google Shape;122;p25">
            <a:extLst>
              <a:ext uri="{FF2B5EF4-FFF2-40B4-BE49-F238E27FC236}">
                <a16:creationId xmlns:a16="http://schemas.microsoft.com/office/drawing/2014/main" id="{2FDBF33C-892B-4EC9-9E1B-13DE6CDD44F0}"/>
              </a:ext>
            </a:extLst>
          </p:cNvPr>
          <p:cNvPicPr preferRelativeResize="0"/>
          <p:nvPr/>
        </p:nvPicPr>
        <p:blipFill>
          <a:blip r:embed="rId4"/>
          <a:srcRect l="41971" r="41971"/>
          <a:stretch/>
        </p:blipFill>
        <p:spPr>
          <a:xfrm>
            <a:off x="4482937" y="-10376"/>
            <a:ext cx="1672574" cy="6865200"/>
          </a:xfrm>
          <a:prstGeom prst="chevron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14" name="Google Shape;98;p23"/>
          <p:cNvSpPr txBox="1">
            <a:spLocks noGrp="1"/>
          </p:cNvSpPr>
          <p:nvPr>
            <p:ph type="title"/>
          </p:nvPr>
        </p:nvSpPr>
        <p:spPr>
          <a:xfrm>
            <a:off x="703801" y="1005887"/>
            <a:ext cx="3075336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chemeClr val="accent4"/>
                </a:solidFill>
                <a:latin typeface="+mn-lt"/>
                <a:ea typeface="Source Sans Pro"/>
                <a:cs typeface="Source Sans Pro"/>
                <a:sym typeface="Source Sans Pro"/>
              </a:rPr>
              <a:t>Growing environmental capability in the Civil Service</a:t>
            </a:r>
            <a:endParaRPr sz="1400" b="1" dirty="0">
              <a:solidFill>
                <a:schemeClr val="accent4"/>
              </a:solidFill>
              <a:latin typeface="+mn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" name="Google Shape;105;p24"/>
          <p:cNvSpPr txBox="1">
            <a:spLocks/>
          </p:cNvSpPr>
          <p:nvPr/>
        </p:nvSpPr>
        <p:spPr>
          <a:xfrm>
            <a:off x="6478851" y="693065"/>
            <a:ext cx="4811583" cy="3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50" tIns="45825" rIns="91650" bIns="45825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ource Sans Pro Light"/>
              <a:buChar char="•"/>
              <a:defRPr sz="25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1pPr>
            <a:lvl2pPr marL="914400" marR="0" lvl="1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21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2pPr>
            <a:lvl3pPr marL="1371600" marR="0" lvl="2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9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3pPr>
            <a:lvl4pPr marL="1828800" marR="0" lvl="3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9pPr>
          </a:lstStyle>
          <a:p>
            <a:pPr marL="0" indent="0">
              <a:spcBef>
                <a:spcPts val="1300"/>
              </a:spcBef>
              <a:buClr>
                <a:schemeClr val="accent3"/>
              </a:buClr>
              <a:buNone/>
            </a:pPr>
            <a:r>
              <a:rPr lang="en-GB" sz="2000" b="1" dirty="0" smtClean="0">
                <a:solidFill>
                  <a:schemeClr val="accent3"/>
                </a:solidFill>
                <a:latin typeface="+mn-lt"/>
              </a:rPr>
              <a:t>Who are we?</a:t>
            </a:r>
            <a:endParaRPr lang="en-GB" sz="2000" b="1" dirty="0" smtClean="0">
              <a:solidFill>
                <a:schemeClr val="accent3"/>
              </a:solidFill>
              <a:latin typeface="+mn-lt"/>
            </a:endParaRPr>
          </a:p>
          <a:p>
            <a:pPr marL="342900" indent="-342900">
              <a:spcBef>
                <a:spcPts val="13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chemeClr val="accent3"/>
                </a:solidFill>
                <a:latin typeface="+mn-lt"/>
              </a:rPr>
              <a:t>A </a:t>
            </a:r>
            <a:r>
              <a:rPr lang="en-GB" sz="2000" dirty="0" smtClean="0">
                <a:solidFill>
                  <a:schemeClr val="accent3"/>
                </a:solidFill>
                <a:latin typeface="+mn-lt"/>
              </a:rPr>
              <a:t>network of over 3300 UK Civil Servants </a:t>
            </a:r>
          </a:p>
          <a:p>
            <a:pPr marL="342900" indent="-342900">
              <a:spcBef>
                <a:spcPts val="13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chemeClr val="accent3"/>
                </a:solidFill>
                <a:latin typeface="+mn-lt"/>
              </a:rPr>
              <a:t>Representing over 100 Departments and Agencies</a:t>
            </a:r>
          </a:p>
          <a:p>
            <a:pPr marL="342900" indent="-342900">
              <a:spcBef>
                <a:spcPts val="13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chemeClr val="accent3"/>
                </a:solidFill>
                <a:latin typeface="+mn-lt"/>
              </a:rPr>
              <a:t>Run by a committee of 40+ volunteers</a:t>
            </a:r>
          </a:p>
          <a:p>
            <a:pPr marL="342900" indent="-342900">
              <a:spcBef>
                <a:spcPts val="1300"/>
              </a:spcBef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chemeClr val="accent3"/>
                </a:solidFill>
                <a:latin typeface="+mn-lt"/>
              </a:rPr>
              <a:t>Aiming to bring together, educate and upskill UK Civil Servants in Climate and Environment Issues</a:t>
            </a:r>
            <a:endParaRPr lang="en-GB" sz="20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46195" y="3437159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 </a:t>
            </a:r>
          </a:p>
        </p:txBody>
      </p:sp>
      <p:pic>
        <p:nvPicPr>
          <p:cNvPr id="20" name="Google Shape;58;p13"/>
          <p:cNvPicPr preferRelativeResize="0"/>
          <p:nvPr/>
        </p:nvPicPr>
        <p:blipFill rotWithShape="1">
          <a:blip r:embed="rId5">
            <a:alphaModFix/>
          </a:blip>
          <a:srcRect l="16691" r="20839" b="49995"/>
          <a:stretch/>
        </p:blipFill>
        <p:spPr>
          <a:xfrm>
            <a:off x="433937" y="5111712"/>
            <a:ext cx="1440000" cy="144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1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174" y="1881536"/>
            <a:ext cx="1440000" cy="144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" name="Google Shape;6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3937" y="3496624"/>
            <a:ext cx="1440000" cy="144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98952" y="2432259"/>
            <a:ext cx="30449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3"/>
                </a:solidFill>
              </a:rPr>
              <a:t>Charlotte Araya Moreland</a:t>
            </a:r>
            <a:endParaRPr lang="en-GB" sz="1600" b="1" dirty="0">
              <a:solidFill>
                <a:schemeClr val="accent3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98952" y="4047347"/>
            <a:ext cx="2438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3"/>
                </a:solidFill>
              </a:rPr>
              <a:t>Amy Campbell</a:t>
            </a:r>
            <a:endParaRPr lang="en-GB" sz="1600" b="1" dirty="0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98952" y="5662435"/>
            <a:ext cx="2438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3"/>
                </a:solidFill>
              </a:rPr>
              <a:t>Rebecca Hellard</a:t>
            </a:r>
            <a:endParaRPr lang="en-GB" sz="1600" b="1" dirty="0">
              <a:solidFill>
                <a:schemeClr val="accent3"/>
              </a:solidFill>
            </a:endParaRPr>
          </a:p>
        </p:txBody>
      </p:sp>
      <p:sp>
        <p:nvSpPr>
          <p:cNvPr id="26" name="Google Shape;105;p24"/>
          <p:cNvSpPr txBox="1">
            <a:spLocks/>
          </p:cNvSpPr>
          <p:nvPr/>
        </p:nvSpPr>
        <p:spPr>
          <a:xfrm>
            <a:off x="6478851" y="4131228"/>
            <a:ext cx="5348687" cy="173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50" tIns="45825" rIns="91650" bIns="458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ource Sans Pro Light"/>
              <a:buChar char="•"/>
              <a:defRPr sz="25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1pPr>
            <a:lvl2pPr marL="914400" marR="0" lvl="1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21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2pPr>
            <a:lvl3pPr marL="1371600" marR="0" lvl="2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9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3pPr>
            <a:lvl4pPr marL="1828800" marR="0" lvl="3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 Light"/>
              <a:buChar char="•"/>
              <a:defRPr sz="1700" b="0" i="0" u="none" strike="noStrike" cap="none">
                <a:solidFill>
                  <a:schemeClr val="dk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9pPr>
          </a:lstStyle>
          <a:p>
            <a:pPr marL="0" indent="0">
              <a:spcBef>
                <a:spcPts val="1300"/>
              </a:spcBef>
              <a:buClr>
                <a:schemeClr val="accent3"/>
              </a:buClr>
              <a:buNone/>
            </a:pPr>
            <a:r>
              <a:rPr lang="en-GB" sz="1800" dirty="0" smtClean="0">
                <a:solidFill>
                  <a:schemeClr val="accent3"/>
                </a:solidFill>
                <a:latin typeface="+mn-lt"/>
              </a:rPr>
              <a:t>If you are a UK Civil servant you can; </a:t>
            </a:r>
          </a:p>
          <a:p>
            <a:pPr marL="0" indent="0">
              <a:spcBef>
                <a:spcPts val="1300"/>
              </a:spcBef>
              <a:buClr>
                <a:schemeClr val="accent3"/>
              </a:buClr>
              <a:buNone/>
            </a:pPr>
            <a:r>
              <a:rPr lang="en-GB" sz="1800" b="1" dirty="0" smtClean="0">
                <a:solidFill>
                  <a:schemeClr val="accent3"/>
                </a:solidFill>
                <a:latin typeface="+mn-lt"/>
              </a:rPr>
              <a:t>Join us: </a:t>
            </a:r>
            <a:r>
              <a:rPr lang="en-GB" sz="1800" dirty="0" smtClean="0">
                <a:uFill>
                  <a:noFill/>
                </a:uFill>
                <a:hlinkClick r:id="rId8"/>
              </a:rPr>
              <a:t>www.civilserviceenvironmentnetwork.org</a:t>
            </a:r>
            <a:endParaRPr lang="en-GB" sz="1800" dirty="0" smtClean="0">
              <a:solidFill>
                <a:schemeClr val="accent3"/>
              </a:solidFill>
              <a:latin typeface="+mn-lt"/>
            </a:endParaRPr>
          </a:p>
          <a:p>
            <a:pPr marL="0" indent="0">
              <a:spcBef>
                <a:spcPts val="1300"/>
              </a:spcBef>
              <a:buClr>
                <a:schemeClr val="accent3"/>
              </a:buClr>
              <a:buNone/>
            </a:pPr>
            <a:r>
              <a:rPr lang="en-GB" sz="1800" b="1" dirty="0" smtClean="0">
                <a:solidFill>
                  <a:schemeClr val="accent3"/>
                </a:solidFill>
                <a:latin typeface="+mn-lt"/>
              </a:rPr>
              <a:t>Email us: </a:t>
            </a:r>
            <a:r>
              <a:rPr lang="en-GB" sz="1800" dirty="0" smtClean="0">
                <a:uFill>
                  <a:noFill/>
                </a:uFill>
                <a:hlinkClick r:id="rId9"/>
              </a:rPr>
              <a:t>environment.network@faststream.civilservice.gov.uk</a:t>
            </a:r>
            <a:endParaRPr lang="en-GB" sz="1800" dirty="0" smtClean="0">
              <a:solidFill>
                <a:schemeClr val="accent3"/>
              </a:solidFill>
              <a:latin typeface="+mn-lt"/>
            </a:endParaRPr>
          </a:p>
          <a:p>
            <a:pPr marL="0" indent="0">
              <a:spcBef>
                <a:spcPts val="1300"/>
              </a:spcBef>
              <a:buClr>
                <a:schemeClr val="accent3"/>
              </a:buClr>
              <a:buNone/>
            </a:pPr>
            <a:r>
              <a:rPr lang="en-GB" sz="1800" b="1" dirty="0" smtClean="0">
                <a:solidFill>
                  <a:schemeClr val="accent3"/>
                </a:solidFill>
                <a:latin typeface="+mn-lt"/>
              </a:rPr>
              <a:t>Follow us: </a:t>
            </a:r>
            <a:r>
              <a:rPr lang="en-GB" sz="1800" dirty="0">
                <a:solidFill>
                  <a:schemeClr val="accent4"/>
                </a:solidFill>
              </a:rPr>
              <a:t>on Twitter (@_CSEN) and </a:t>
            </a:r>
            <a:r>
              <a:rPr lang="en-GB" sz="1800" dirty="0" smtClean="0">
                <a:solidFill>
                  <a:schemeClr val="accent4"/>
                </a:solidFill>
              </a:rPr>
              <a:t>LinkedIn</a:t>
            </a:r>
            <a:endParaRPr lang="en-GB" sz="18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SEN 2">
      <a:dk1>
        <a:srgbClr val="000000"/>
      </a:dk1>
      <a:lt1>
        <a:srgbClr val="FFFFFF"/>
      </a:lt1>
      <a:dk2>
        <a:srgbClr val="7EBC89"/>
      </a:dk2>
      <a:lt2>
        <a:srgbClr val="C1DBB3"/>
      </a:lt2>
      <a:accent1>
        <a:srgbClr val="7EBC89"/>
      </a:accent1>
      <a:accent2>
        <a:srgbClr val="C1DBB3"/>
      </a:accent2>
      <a:accent3>
        <a:srgbClr val="6C464F"/>
      </a:accent3>
      <a:accent4>
        <a:srgbClr val="FE5D26"/>
      </a:accent4>
      <a:accent5>
        <a:srgbClr val="F2C078"/>
      </a:accent5>
      <a:accent6>
        <a:srgbClr val="FF8A61"/>
      </a:accent6>
      <a:hlink>
        <a:srgbClr val="FE5D26"/>
      </a:hlink>
      <a:folHlink>
        <a:srgbClr val="95280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8982CBC604694A8FDAC2FDE537CEDE" ma:contentTypeVersion="13" ma:contentTypeDescription="Create a new document." ma:contentTypeScope="" ma:versionID="43e46808ab447b06b92d6229c1a8e57c">
  <xsd:schema xmlns:xsd="http://www.w3.org/2001/XMLSchema" xmlns:xs="http://www.w3.org/2001/XMLSchema" xmlns:p="http://schemas.microsoft.com/office/2006/metadata/properties" xmlns:ns3="bd34cf29-74d9-47f1-b28b-a5ba3e029722" xmlns:ns4="c0d50833-f44f-4f5e-95de-0b3b6fb6537f" targetNamespace="http://schemas.microsoft.com/office/2006/metadata/properties" ma:root="true" ma:fieldsID="e01deabc3f6ac17aa457389657532df6" ns3:_="" ns4:_="">
    <xsd:import namespace="bd34cf29-74d9-47f1-b28b-a5ba3e029722"/>
    <xsd:import namespace="c0d50833-f44f-4f5e-95de-0b3b6fb653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34cf29-74d9-47f1-b28b-a5ba3e029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d50833-f44f-4f5e-95de-0b3b6fb6537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E2FC74-0FB2-4B08-A1F9-1ADACFB1F81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0d50833-f44f-4f5e-95de-0b3b6fb6537f"/>
    <ds:schemaRef ds:uri="http://purl.org/dc/elements/1.1/"/>
    <ds:schemaRef ds:uri="http://schemas.microsoft.com/office/2006/metadata/properties"/>
    <ds:schemaRef ds:uri="bd34cf29-74d9-47f1-b28b-a5ba3e02972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394A2AF-8D54-4E0D-A50A-0326BBBA2D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0580EB-3C50-4F31-B952-21D556F47A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34cf29-74d9-47f1-b28b-a5ba3e029722"/>
    <ds:schemaRef ds:uri="c0d50833-f44f-4f5e-95de-0b3b6fb653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89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Source Sans Pro SemiBold</vt:lpstr>
      <vt:lpstr>Calibri</vt:lpstr>
      <vt:lpstr>Source Sans Pro</vt:lpstr>
      <vt:lpstr>Source Sans Pro Light</vt:lpstr>
      <vt:lpstr>Courier New</vt:lpstr>
      <vt:lpstr>Arial</vt:lpstr>
      <vt:lpstr>Office Theme</vt:lpstr>
      <vt:lpstr>Growing environmental capability in the Civil Service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Hellard, Rebecca (HSSG - Climate Change Team)</dc:creator>
  <cp:lastModifiedBy>Hellard, Rebecca (HSSG - Climate Change Team)</cp:lastModifiedBy>
  <cp:revision>12</cp:revision>
  <dcterms:modified xsi:type="dcterms:W3CDTF">2022-05-19T10:03:13Z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a62f585-b40f-4ab9-bafe-39150f03d124_Enabled">
    <vt:lpwstr>true</vt:lpwstr>
  </property>
  <property fmtid="{D5CDD505-2E9C-101B-9397-08002B2CF9AE}" pid="3" name="MSIP_Label_ba62f585-b40f-4ab9-bafe-39150f03d124_SetDate">
    <vt:lpwstr>2021-07-15T16:27:02Z</vt:lpwstr>
  </property>
  <property fmtid="{D5CDD505-2E9C-101B-9397-08002B2CF9AE}" pid="4" name="MSIP_Label_ba62f585-b40f-4ab9-bafe-39150f03d124_Method">
    <vt:lpwstr>Standard</vt:lpwstr>
  </property>
  <property fmtid="{D5CDD505-2E9C-101B-9397-08002B2CF9AE}" pid="5" name="MSIP_Label_ba62f585-b40f-4ab9-bafe-39150f03d124_Name">
    <vt:lpwstr>OFFICIAL</vt:lpwstr>
  </property>
  <property fmtid="{D5CDD505-2E9C-101B-9397-08002B2CF9AE}" pid="6" name="MSIP_Label_ba62f585-b40f-4ab9-bafe-39150f03d124_SiteId">
    <vt:lpwstr>cbac7005-02c1-43eb-b497-e6492d1b2dd8</vt:lpwstr>
  </property>
  <property fmtid="{D5CDD505-2E9C-101B-9397-08002B2CF9AE}" pid="7" name="MSIP_Label_ba62f585-b40f-4ab9-bafe-39150f03d124_ActionId">
    <vt:lpwstr>0df14269-f906-426e-8779-10cc63423021</vt:lpwstr>
  </property>
  <property fmtid="{D5CDD505-2E9C-101B-9397-08002B2CF9AE}" pid="8" name="MSIP_Label_ba62f585-b40f-4ab9-bafe-39150f03d124_ContentBits">
    <vt:lpwstr>0</vt:lpwstr>
  </property>
  <property fmtid="{D5CDD505-2E9C-101B-9397-08002B2CF9AE}" pid="9" name="ContentTypeId">
    <vt:lpwstr>0x0101008C8982CBC604694A8FDAC2FDE537CEDE</vt:lpwstr>
  </property>
</Properties>
</file>