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Calibri" panose="020F0502020204030204" pitchFamily="34" charset="0"/>
      <p:regular r:id="rId10"/>
      <p:bold r:id="rId11"/>
      <p:italic r:id="rId12"/>
      <p:boldItalic r:id="rId13"/>
    </p:embeddedFont>
    <p:embeddedFont>
      <p:font typeface="Clear Sans Regular" panose="020B0604020202020204" charset="0"/>
      <p:regular r:id="rId14"/>
    </p:embeddedFont>
    <p:embeddedFont>
      <p:font typeface="Clear Sans Regular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8090"/>
    <a:srgbClr val="D3D7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2351" autoAdjust="0"/>
  </p:normalViewPr>
  <p:slideViewPr>
    <p:cSldViewPr>
      <p:cViewPr>
        <p:scale>
          <a:sx n="50" d="100"/>
          <a:sy n="50" d="100"/>
        </p:scale>
        <p:origin x="183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30.03.2022</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Thank you for having me today -  I feel privileged to be here. I also feel privileged to be speaking on a topic I am so incredibly passionate about -  and that is leadership for all. The concept of leadership without titles and recognizing that each of you can be a leader.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To jump right in I want to emphasize that there is a big difference between a leader and a manager. The two are not synonymous, but we often get hung up in the idea that they are one and the same. Any manager can be a leader. Can. Not is. Having a title and a team reporting to you does not make you a leader.</a:t>
            </a:r>
          </a:p>
          <a:p>
            <a:pPr lvl="0"/>
            <a:endParaRPr lang="en-US" dirty="0"/>
          </a:p>
          <a:p>
            <a:pPr lvl="0"/>
            <a:r>
              <a:rPr lang="en-US" dirty="0"/>
              <a:t>And in that vein, being a leader does not mean you hold a formal title. Anyone can be a leader. Absolutely anyone. Regardless of rank, role, seniority, background or culture.  Each of you on this call can.. Leadership is for all.. </a:t>
            </a:r>
          </a:p>
          <a:p>
            <a:pPr lvl="0"/>
            <a:endParaRPr lang="en-US" dirty="0"/>
          </a:p>
          <a:p>
            <a:pPr lvl="0"/>
            <a:r>
              <a:rPr lang="en-US" dirty="0"/>
              <a:t>Leadership is a mindset. Yes, there are actions that we do as a result, but leadership is innately internal - its about how we look at the world, how we consider others and how we identify opportunities to build those up around us.  Its our core values. then its these internal thoughts and values that reflect outwards in our actions. </a:t>
            </a:r>
          </a:p>
          <a:p>
            <a:pPr lvl="0"/>
            <a:endParaRPr lang="en-US" dirty="0"/>
          </a:p>
          <a:p>
            <a:pPr lvl="0"/>
            <a:r>
              <a:rPr lang="en-US" dirty="0"/>
              <a:t>I often consider leadership to be based on those humanistic principles whereas management focuses on the technical skills. Forbes defines Managers  as those who plan, measure, monitor, coordinate, solve, hire, fire, and so many other things. Typically, managers manage things. Leaders lead people.</a:t>
            </a:r>
          </a:p>
          <a:p>
            <a:pPr lvl="0"/>
            <a:r>
              <a:rPr lang="en-US" dirty="0"/>
              <a:t> They are vulnerable and show humility. They have courageous conversations and break the mold. They challenge the norm and support their peers. They lead with heart and show they care.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But leadership doesnt happen overnight. and its isnt a cookie cutter or one size fits all. You need to work for it. to develop and hone it. and to figure out who you are as a leader for it to really stick. </a:t>
            </a:r>
          </a:p>
          <a:p>
            <a:pPr lvl="0"/>
            <a:endParaRPr lang="en-US"/>
          </a:p>
          <a:p>
            <a:pPr lvl="0"/>
            <a:r>
              <a:rPr lang="en-US"/>
              <a:t>I like to reflect on this quote from Joel Welch... Before you are a leader, success is about growing yourself. When you become a leader, success is about growing others. </a:t>
            </a:r>
          </a:p>
          <a:p>
            <a:pPr lvl="0"/>
            <a:endParaRPr lang="en-US"/>
          </a:p>
          <a:p>
            <a:pPr lvl="0"/>
            <a:r>
              <a:rPr lang="en-US"/>
              <a:t>This is important to reflect on because as you navigate your own leadership journey, you will spend alot of time developing yourself, trying new approaches, re-evaluating  and learning some hard lessons along the way. This is part of growing. and its an important part of becoming an effective leader.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Why is growth important?</a:t>
            </a:r>
          </a:p>
          <a:p>
            <a:pPr lvl="0"/>
            <a:endParaRPr lang="en-US" dirty="0"/>
          </a:p>
          <a:p>
            <a:pPr lvl="0"/>
            <a:r>
              <a:rPr lang="en-US" dirty="0"/>
              <a:t>because you cant give others tools that you, yourself are not equipped with. </a:t>
            </a:r>
          </a:p>
          <a:p>
            <a:pPr lvl="0"/>
            <a:endParaRPr lang="en-US" dirty="0"/>
          </a:p>
          <a:p>
            <a:pPr lvl="0"/>
            <a:r>
              <a:rPr lang="en-US" dirty="0"/>
              <a:t>How can you model leadership, and teach others how to lead or develop their skills if you have not done the same?</a:t>
            </a:r>
          </a:p>
          <a:p>
            <a:pPr lvl="0"/>
            <a:endParaRPr lang="en-US" dirty="0"/>
          </a:p>
          <a:p>
            <a:pPr lvl="0"/>
            <a:r>
              <a:rPr lang="en-US" dirty="0"/>
              <a:t>So although, yes, being a leader is about developing those around you -  You will need to spend time developing yourself first. </a:t>
            </a:r>
          </a:p>
          <a:p>
            <a:pPr lvl="0"/>
            <a:endParaRPr lang="en-US" dirty="0"/>
          </a:p>
          <a:p>
            <a:pPr lvl="0"/>
            <a:r>
              <a:rPr lang="en-US" dirty="0"/>
              <a:t>So this is what we are going to do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as I mentioned, Effective leadership really reflects on Your values and your mindset and how these showcase these outwards through your actions</a:t>
            </a:r>
            <a:br>
              <a:rPr lang="en-US" dirty="0"/>
            </a:br>
            <a:endParaRPr lang="en-US" dirty="0"/>
          </a:p>
          <a:p>
            <a:pPr lvl="0"/>
            <a:r>
              <a:rPr lang="en-US" dirty="0"/>
              <a:t>So i want you to grab a pen and piece of paper and answer these questions. Its your chance to start reflecting on the type of leader you are today and the type of leader you want to be tomorrow. </a:t>
            </a:r>
          </a:p>
          <a:p>
            <a:pPr lvl="0"/>
            <a:endParaRPr lang="en-US" dirty="0"/>
          </a:p>
          <a:p>
            <a:pPr lvl="0"/>
            <a:r>
              <a:rPr lang="en-US" dirty="0"/>
              <a:t>Who is a leader in your life that you admire</a:t>
            </a:r>
          </a:p>
          <a:p>
            <a:pPr lvl="0"/>
            <a:endParaRPr lang="en-US" dirty="0"/>
          </a:p>
          <a:p>
            <a:pPr lvl="0"/>
            <a:r>
              <a:rPr lang="en-US" dirty="0"/>
              <a:t>What skills and attributes do they have that make you admire them?</a:t>
            </a:r>
          </a:p>
          <a:p>
            <a:pPr lvl="0"/>
            <a:endParaRPr lang="en-US" dirty="0"/>
          </a:p>
          <a:p>
            <a:pPr lvl="0"/>
            <a:r>
              <a:rPr lang="en-US" dirty="0"/>
              <a:t>How do they demonstrate these skills?</a:t>
            </a:r>
          </a:p>
          <a:p>
            <a:pPr lvl="0"/>
            <a:endParaRPr lang="en-US" dirty="0"/>
          </a:p>
          <a:p>
            <a:pPr lvl="0"/>
            <a:r>
              <a:rPr lang="en-US" dirty="0"/>
              <a:t>Put a check mark beside the skills that you also have -  these are the things you already possess that make you a leader This is what you already bring to the table.</a:t>
            </a:r>
          </a:p>
          <a:p>
            <a:pPr lvl="0"/>
            <a:r>
              <a:rPr lang="en-US" dirty="0"/>
              <a:t>and a star beside the skills you want to enhance. These are the things you will focus on and work to build.  This is your opportunity to learn. </a:t>
            </a:r>
          </a:p>
          <a:p>
            <a:pPr lvl="0"/>
            <a:endParaRPr lang="en-US" dirty="0"/>
          </a:p>
          <a:p>
            <a:pPr lvl="0"/>
            <a:r>
              <a:rPr lang="en-US" dirty="0"/>
              <a:t>Now -  ask yourself... How do you currently demonstrate the skills you have? Think about your actions and interactions. What you do in either, your personal and professional life that demonstrates these leadership skills.</a:t>
            </a:r>
          </a:p>
          <a:p>
            <a:pPr lvl="0"/>
            <a:r>
              <a:rPr lang="en-US" dirty="0"/>
              <a:t>and lastly, how can you grow the skills you identified that you want to enhance? What avenues do you have to explore and develop?  maybe its through a developmental opportunity at work, or volunteering in your community, or taking a course. leading a project or a meeting.  How can YOU grow your skills? this is your homework.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Now i can guess one skill that </a:t>
            </a:r>
            <a:r>
              <a:rPr lang="en-US" dirty="0" err="1"/>
              <a:t>didnt</a:t>
            </a:r>
            <a:r>
              <a:rPr lang="en-US" dirty="0"/>
              <a:t> make it on </a:t>
            </a:r>
            <a:r>
              <a:rPr lang="en-US" dirty="0" err="1"/>
              <a:t>anyones</a:t>
            </a:r>
            <a:r>
              <a:rPr lang="en-US" dirty="0"/>
              <a:t> list. </a:t>
            </a:r>
          </a:p>
          <a:p>
            <a:pPr lvl="0"/>
            <a:endParaRPr lang="en-US" dirty="0"/>
          </a:p>
          <a:p>
            <a:pPr lvl="0"/>
            <a:r>
              <a:rPr lang="en-US" dirty="0"/>
              <a:t>It is often missed but it is crucial to your </a:t>
            </a:r>
            <a:r>
              <a:rPr lang="en-US" dirty="0" err="1"/>
              <a:t>develoment</a:t>
            </a:r>
            <a:r>
              <a:rPr lang="en-US" dirty="0"/>
              <a:t> as a leader. and that is your ability to advocate for your own growth. </a:t>
            </a:r>
          </a:p>
          <a:p>
            <a:pPr lvl="0"/>
            <a:endParaRPr lang="en-US" dirty="0"/>
          </a:p>
          <a:p>
            <a:pPr lvl="0"/>
            <a:r>
              <a:rPr lang="en-US" dirty="0"/>
              <a:t>Part of being a leader is taking control of the narrative, and in this instance, you need to take control of your own growth narrative. No one is going to do it for you. </a:t>
            </a:r>
          </a:p>
          <a:p>
            <a:pPr lvl="0"/>
            <a:endParaRPr lang="en-US" dirty="0"/>
          </a:p>
          <a:p>
            <a:pPr lvl="0"/>
            <a:r>
              <a:rPr lang="en-US" dirty="0"/>
              <a:t>So -  lead your leadership development by asking for support. Advocate for yourself.</a:t>
            </a:r>
          </a:p>
          <a:p>
            <a:pPr lvl="0"/>
            <a:endParaRPr lang="en-US" dirty="0"/>
          </a:p>
          <a:p>
            <a:pPr lvl="0"/>
            <a:r>
              <a:rPr lang="en-US" dirty="0"/>
              <a:t>i truly respect it when people approach me for guidance and support. </a:t>
            </a:r>
          </a:p>
          <a:p>
            <a:pPr lvl="0"/>
            <a:r>
              <a:rPr lang="en-US" dirty="0"/>
              <a:t> and its easier said than done.  asking for help and saying you want opportunity is putting yourself out there. its vulnerable. </a:t>
            </a:r>
          </a:p>
          <a:p>
            <a:pPr lvl="0"/>
            <a:endParaRPr lang="en-US" dirty="0"/>
          </a:p>
          <a:p>
            <a:pPr lvl="0"/>
            <a:r>
              <a:rPr lang="en-US" dirty="0"/>
              <a:t>but A good leader will want to  build you up-  but you have to ask. and some times you need to help them find opportunities that are right for you. </a:t>
            </a:r>
          </a:p>
          <a:p>
            <a:pPr lvl="0"/>
            <a:endParaRPr lang="en-US" dirty="0"/>
          </a:p>
          <a:p>
            <a:pPr lvl="0"/>
            <a:r>
              <a:rPr lang="en-US" dirty="0"/>
              <a:t>If you </a:t>
            </a:r>
            <a:r>
              <a:rPr lang="en-US" dirty="0" err="1"/>
              <a:t>dont</a:t>
            </a:r>
            <a:r>
              <a:rPr lang="en-US" dirty="0"/>
              <a:t>, you are only creating barriers to your development, when instead you need to build yourself up. cheer yourself on and believe that you deserve the chance to grow.</a:t>
            </a:r>
          </a:p>
          <a:p>
            <a:pPr lvl="0"/>
            <a:endParaRPr lang="en-US" dirty="0"/>
          </a:p>
          <a:p>
            <a:pPr lvl="0"/>
            <a:r>
              <a:rPr lang="en-US" dirty="0"/>
              <a:t>So advocate for your development. </a:t>
            </a:r>
            <a:r>
              <a:rPr lang="en-US" dirty="0" err="1"/>
              <a:t>Dont</a:t>
            </a:r>
            <a:r>
              <a:rPr lang="en-US" dirty="0"/>
              <a:t> create barriers for yourself. Build opportunities.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31.03.2022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I want to leave you with another quote.  </a:t>
            </a:r>
          </a:p>
          <a:p>
            <a:pPr lvl="0"/>
            <a:endParaRPr lang="en-US" dirty="0"/>
          </a:p>
          <a:p>
            <a:pPr lvl="0"/>
            <a:r>
              <a:rPr lang="en-US" dirty="0"/>
              <a:t>We </a:t>
            </a:r>
            <a:r>
              <a:rPr lang="en-US" dirty="0" err="1"/>
              <a:t>dont</a:t>
            </a:r>
            <a:r>
              <a:rPr lang="en-US" dirty="0"/>
              <a:t> need a title to lead. We just need to care. People would rather follow a leader with a heart, than a leader with a title. </a:t>
            </a:r>
          </a:p>
          <a:p>
            <a:pPr lvl="0"/>
            <a:endParaRPr lang="en-US" dirty="0"/>
          </a:p>
          <a:p>
            <a:pPr lvl="0"/>
            <a:r>
              <a:rPr lang="en-US" dirty="0"/>
              <a:t>This reminds me that each of us can be a leader. We just need to be human. We need to care and show compassion. We need to reflect inwards and consider who we want to be and what we value. Then we need to align our actions with those values. </a:t>
            </a:r>
          </a:p>
          <a:p>
            <a:pPr lvl="0"/>
            <a:endParaRPr lang="en-US" dirty="0"/>
          </a:p>
          <a:p>
            <a:pPr lvl="0"/>
            <a:r>
              <a:rPr lang="en-US" dirty="0"/>
              <a:t>Anyone can be a leader.</a:t>
            </a:r>
          </a:p>
          <a:p>
            <a:pPr lvl="0"/>
            <a:endParaRPr lang="en-US" dirty="0"/>
          </a:p>
          <a:p>
            <a:pPr lvl="0"/>
            <a:r>
              <a:rPr lang="en-US" dirty="0"/>
              <a:t>You </a:t>
            </a:r>
            <a:r>
              <a:rPr lang="en-US" dirty="0" err="1"/>
              <a:t>dont</a:t>
            </a:r>
            <a:r>
              <a:rPr lang="en-US" dirty="0"/>
              <a:t> need a title. You just need to care.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BA6B1"/>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grpSp>
        <p:nvGrpSpPr>
          <p:cNvPr id="9" name="Group 9"/>
          <p:cNvGrpSpPr/>
          <p:nvPr/>
        </p:nvGrpSpPr>
        <p:grpSpPr>
          <a:xfrm>
            <a:off x="2359936" y="2405377"/>
            <a:ext cx="8887519" cy="6429930"/>
            <a:chOff x="0" y="219075"/>
            <a:chExt cx="11850025" cy="8573239"/>
          </a:xfrm>
        </p:grpSpPr>
        <p:sp>
          <p:nvSpPr>
            <p:cNvPr id="10" name="TextBox 10"/>
            <p:cNvSpPr txBox="1"/>
            <p:nvPr/>
          </p:nvSpPr>
          <p:spPr>
            <a:xfrm>
              <a:off x="0" y="219075"/>
              <a:ext cx="11850025" cy="4251325"/>
            </a:xfrm>
            <a:prstGeom prst="rect">
              <a:avLst/>
            </a:prstGeom>
          </p:spPr>
          <p:txBody>
            <a:bodyPr lIns="0" tIns="0" rIns="0" bIns="0" rtlCol="0" anchor="t">
              <a:spAutoFit/>
            </a:bodyPr>
            <a:lstStyle/>
            <a:p>
              <a:pPr>
                <a:lnSpc>
                  <a:spcPts val="12000"/>
                </a:lnSpc>
              </a:pPr>
              <a:r>
                <a:rPr lang="en-US" sz="12000" spc="-359">
                  <a:solidFill>
                    <a:srgbClr val="FFFFFF"/>
                  </a:solidFill>
                  <a:latin typeface="Clear Sans Regular Bold"/>
                </a:rPr>
                <a:t>Leadership For All</a:t>
              </a:r>
            </a:p>
          </p:txBody>
        </p:sp>
        <p:sp>
          <p:nvSpPr>
            <p:cNvPr id="11" name="TextBox 11"/>
            <p:cNvSpPr txBox="1"/>
            <p:nvPr/>
          </p:nvSpPr>
          <p:spPr>
            <a:xfrm>
              <a:off x="83020" y="4834050"/>
              <a:ext cx="11079266" cy="3958264"/>
            </a:xfrm>
            <a:prstGeom prst="rect">
              <a:avLst/>
            </a:prstGeom>
          </p:spPr>
          <p:txBody>
            <a:bodyPr lIns="0" tIns="0" rIns="0" bIns="0" rtlCol="0" anchor="t">
              <a:spAutoFit/>
            </a:bodyPr>
            <a:lstStyle/>
            <a:p>
              <a:pPr>
                <a:lnSpc>
                  <a:spcPts val="5880"/>
                </a:lnSpc>
              </a:pPr>
              <a:r>
                <a:rPr lang="en-US" sz="4200" spc="-84" dirty="0">
                  <a:solidFill>
                    <a:srgbClr val="3D4248"/>
                  </a:solidFill>
                  <a:latin typeface="Clear Sans Regular"/>
                </a:rPr>
                <a:t>Erin Donahue, </a:t>
              </a:r>
            </a:p>
            <a:p>
              <a:pPr>
                <a:lnSpc>
                  <a:spcPts val="5880"/>
                </a:lnSpc>
              </a:pPr>
              <a:r>
                <a:rPr lang="en-US" sz="4200" spc="-84" dirty="0">
                  <a:solidFill>
                    <a:srgbClr val="3D4248"/>
                  </a:solidFill>
                  <a:latin typeface="Clear Sans Regular"/>
                </a:rPr>
                <a:t>Leader and Senior Manager</a:t>
              </a:r>
            </a:p>
            <a:p>
              <a:pPr>
                <a:lnSpc>
                  <a:spcPts val="5880"/>
                </a:lnSpc>
                <a:spcBef>
                  <a:spcPct val="0"/>
                </a:spcBef>
              </a:pPr>
              <a:r>
                <a:rPr lang="en-US" sz="4200" spc="-84" dirty="0">
                  <a:solidFill>
                    <a:srgbClr val="3D4248"/>
                  </a:solidFill>
                  <a:latin typeface="Clear Sans Regular"/>
                </a:rPr>
                <a:t>Ontario Public Service</a:t>
              </a:r>
              <a:br>
                <a:rPr lang="en-US" sz="4200" spc="-84" dirty="0">
                  <a:solidFill>
                    <a:srgbClr val="3D4248"/>
                  </a:solidFill>
                  <a:latin typeface="Clear Sans Regular"/>
                </a:rPr>
              </a:br>
              <a:r>
                <a:rPr lang="en-US" sz="4200" spc="-84" dirty="0">
                  <a:solidFill>
                    <a:srgbClr val="3D4248"/>
                  </a:solidFill>
                  <a:latin typeface="Clear Sans Regular"/>
                </a:rPr>
                <a:t>Erin.Donahue@Ontario.ca </a:t>
              </a:r>
            </a:p>
          </p:txBody>
        </p:sp>
      </p:grpSp>
      <p:sp>
        <p:nvSpPr>
          <p:cNvPr id="12" name="TextBox 12"/>
          <p:cNvSpPr txBox="1"/>
          <p:nvPr/>
        </p:nvSpPr>
        <p:spPr>
          <a:xfrm>
            <a:off x="1028700" y="1035368"/>
            <a:ext cx="6603764" cy="306705"/>
          </a:xfrm>
          <a:prstGeom prst="rect">
            <a:avLst/>
          </a:prstGeom>
        </p:spPr>
        <p:txBody>
          <a:bodyPr lIns="0" tIns="0" rIns="0" bIns="0" rtlCol="0" anchor="t">
            <a:spAutoFit/>
          </a:bodyPr>
          <a:lstStyle/>
          <a:p>
            <a:pPr marL="0" lvl="0" indent="0">
              <a:lnSpc>
                <a:spcPts val="2520"/>
              </a:lnSpc>
              <a:spcBef>
                <a:spcPct val="0"/>
              </a:spcBef>
            </a:pPr>
            <a:r>
              <a:rPr lang="en-US" sz="1800" spc="179">
                <a:solidFill>
                  <a:srgbClr val="3D4248"/>
                </a:solidFill>
                <a:latin typeface="Clear Sans Regular"/>
              </a:rPr>
              <a:t>APOLITICAL SPEAKER SERIES</a:t>
            </a:r>
          </a:p>
        </p:txBody>
      </p:sp>
      <p:sp>
        <p:nvSpPr>
          <p:cNvPr id="13" name="TextBox 13"/>
          <p:cNvSpPr txBox="1"/>
          <p:nvPr/>
        </p:nvSpPr>
        <p:spPr>
          <a:xfrm>
            <a:off x="1028700" y="8852535"/>
            <a:ext cx="849124" cy="405765"/>
          </a:xfrm>
          <a:prstGeom prst="rect">
            <a:avLst/>
          </a:prstGeom>
        </p:spPr>
        <p:txBody>
          <a:bodyPr lIns="0" tIns="0" rIns="0" bIns="0" rtlCol="0" anchor="t">
            <a:spAutoFit/>
          </a:bodyPr>
          <a:lstStyle/>
          <a:p>
            <a:pPr>
              <a:lnSpc>
                <a:spcPts val="3359"/>
              </a:lnSpc>
              <a:spcBef>
                <a:spcPct val="0"/>
              </a:spcBef>
            </a:pPr>
            <a:r>
              <a:rPr lang="en-US" sz="2400">
                <a:solidFill>
                  <a:srgbClr val="3D4248"/>
                </a:solidFill>
                <a:latin typeface="Clear Sans Regular Bold"/>
              </a:rPr>
              <a:t>01.</a:t>
            </a:r>
          </a:p>
        </p:txBody>
      </p:sp>
      <p:pic>
        <p:nvPicPr>
          <p:cNvPr id="14" name="Picture 14"/>
          <p:cNvPicPr>
            <a:picLocks noChangeAspect="1"/>
          </p:cNvPicPr>
          <p:nvPr/>
        </p:nvPicPr>
        <p:blipFill>
          <a:blip r:embed="rId3"/>
          <a:srcRect l="7256" r="7256"/>
          <a:stretch>
            <a:fillRect/>
          </a:stretch>
        </p:blipFill>
        <p:spPr>
          <a:xfrm>
            <a:off x="11957627" y="1845508"/>
            <a:ext cx="4710632" cy="6595985"/>
          </a:xfrm>
          <a:prstGeom prst="rect">
            <a:avLst/>
          </a:prstGeom>
        </p:spPr>
      </p:pic>
      <p:grpSp>
        <p:nvGrpSpPr>
          <p:cNvPr id="15" name="Group 15"/>
          <p:cNvGrpSpPr/>
          <p:nvPr/>
        </p:nvGrpSpPr>
        <p:grpSpPr>
          <a:xfrm>
            <a:off x="11366586" y="2392980"/>
            <a:ext cx="1182082" cy="1182082"/>
            <a:chOff x="0" y="0"/>
            <a:chExt cx="1576109" cy="1576109"/>
          </a:xfrm>
        </p:grpSpPr>
        <p:grpSp>
          <p:nvGrpSpPr>
            <p:cNvPr id="16" name="Group 16"/>
            <p:cNvGrpSpPr/>
            <p:nvPr/>
          </p:nvGrpSpPr>
          <p:grpSpPr>
            <a:xfrm>
              <a:off x="0" y="0"/>
              <a:ext cx="1576109" cy="1576109"/>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8" name="TextBox 18"/>
            <p:cNvSpPr txBox="1"/>
            <p:nvPr/>
          </p:nvSpPr>
          <p:spPr>
            <a:xfrm>
              <a:off x="158991" y="494392"/>
              <a:ext cx="1258126" cy="526701"/>
            </a:xfrm>
            <a:prstGeom prst="rect">
              <a:avLst/>
            </a:prstGeom>
          </p:spPr>
          <p:txBody>
            <a:bodyPr lIns="0" tIns="0" rIns="0" bIns="0" rtlCol="0" anchor="t">
              <a:spAutoFit/>
            </a:bodyPr>
            <a:lstStyle/>
            <a:p>
              <a:pPr algn="ctr">
                <a:lnSpc>
                  <a:spcPts val="2826"/>
                </a:lnSpc>
              </a:pPr>
              <a:r>
                <a:rPr lang="en-US" sz="2826" spc="-84">
                  <a:solidFill>
                    <a:srgbClr val="F7F6F4"/>
                  </a:solidFill>
                  <a:latin typeface="Clear Sans Bold Bold"/>
                </a:rPr>
                <a:t>Lead</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6F4"/>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sp>
        <p:nvSpPr>
          <p:cNvPr id="9" name="TextBox 9"/>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a:solidFill>
                  <a:srgbClr val="6F8090"/>
                </a:solidFill>
                <a:latin typeface="Clear Sans Regular Bold"/>
              </a:rPr>
              <a:t>02.</a:t>
            </a:r>
          </a:p>
        </p:txBody>
      </p:sp>
      <p:sp>
        <p:nvSpPr>
          <p:cNvPr id="10" name="TextBox 10"/>
          <p:cNvSpPr txBox="1"/>
          <p:nvPr/>
        </p:nvSpPr>
        <p:spPr>
          <a:xfrm>
            <a:off x="10217895" y="8951595"/>
            <a:ext cx="7041405" cy="306705"/>
          </a:xfrm>
          <a:prstGeom prst="rect">
            <a:avLst/>
          </a:prstGeom>
        </p:spPr>
        <p:txBody>
          <a:bodyPr lIns="0" tIns="0" rIns="0" bIns="0" rtlCol="0" anchor="t">
            <a:spAutoFit/>
          </a:bodyPr>
          <a:lstStyle/>
          <a:p>
            <a:pPr marL="0" lvl="0" indent="0" algn="r">
              <a:lnSpc>
                <a:spcPts val="2520"/>
              </a:lnSpc>
              <a:spcBef>
                <a:spcPct val="0"/>
              </a:spcBef>
            </a:pPr>
            <a:r>
              <a:rPr lang="en-US" sz="1800" spc="179">
                <a:solidFill>
                  <a:srgbClr val="6F8090"/>
                </a:solidFill>
                <a:latin typeface="Clear Sans Regular"/>
              </a:rPr>
              <a:t>LEADERSHIP FOR ALL | MARCH 2022</a:t>
            </a:r>
          </a:p>
        </p:txBody>
      </p:sp>
      <p:sp>
        <p:nvSpPr>
          <p:cNvPr id="11" name="TextBox 11"/>
          <p:cNvSpPr txBox="1"/>
          <p:nvPr/>
        </p:nvSpPr>
        <p:spPr>
          <a:xfrm>
            <a:off x="2482768" y="4651580"/>
            <a:ext cx="13322463" cy="1149350"/>
          </a:xfrm>
          <a:prstGeom prst="rect">
            <a:avLst/>
          </a:prstGeom>
        </p:spPr>
        <p:txBody>
          <a:bodyPr lIns="0" tIns="0" rIns="0" bIns="0" rtlCol="0" anchor="t">
            <a:spAutoFit/>
          </a:bodyPr>
          <a:lstStyle/>
          <a:p>
            <a:pPr algn="ctr">
              <a:lnSpc>
                <a:spcPts val="8800"/>
              </a:lnSpc>
            </a:pPr>
            <a:r>
              <a:rPr lang="en-US" sz="8000" spc="-240">
                <a:solidFill>
                  <a:srgbClr val="3D4248"/>
                </a:solidFill>
                <a:latin typeface="Clear Sans Regular"/>
              </a:rPr>
              <a:t>Leader     |   Manager</a:t>
            </a:r>
          </a:p>
        </p:txBody>
      </p:sp>
      <p:sp>
        <p:nvSpPr>
          <p:cNvPr id="12" name="TextBox 12"/>
          <p:cNvSpPr txBox="1"/>
          <p:nvPr/>
        </p:nvSpPr>
        <p:spPr>
          <a:xfrm>
            <a:off x="4619770" y="6375204"/>
            <a:ext cx="9048460" cy="481330"/>
          </a:xfrm>
          <a:prstGeom prst="rect">
            <a:avLst/>
          </a:prstGeom>
        </p:spPr>
        <p:txBody>
          <a:bodyPr lIns="0" tIns="0" rIns="0" bIns="0" rtlCol="0" anchor="t">
            <a:spAutoFit/>
          </a:bodyPr>
          <a:lstStyle/>
          <a:p>
            <a:pPr algn="ctr">
              <a:lnSpc>
                <a:spcPts val="3919"/>
              </a:lnSpc>
              <a:spcBef>
                <a:spcPct val="0"/>
              </a:spcBef>
            </a:pPr>
            <a:r>
              <a:rPr lang="en-US" sz="2800">
                <a:solidFill>
                  <a:srgbClr val="3D4248"/>
                </a:solidFill>
                <a:latin typeface="Clear Sans Regular Bold"/>
              </a:rPr>
              <a:t>One is not synonymous with the other.</a:t>
            </a:r>
          </a:p>
        </p:txBody>
      </p:sp>
      <p:sp>
        <p:nvSpPr>
          <p:cNvPr id="13" name="TextBox 13"/>
          <p:cNvSpPr txBox="1"/>
          <p:nvPr/>
        </p:nvSpPr>
        <p:spPr>
          <a:xfrm>
            <a:off x="3776724" y="7206304"/>
            <a:ext cx="10734553" cy="337185"/>
          </a:xfrm>
          <a:prstGeom prst="rect">
            <a:avLst/>
          </a:prstGeom>
        </p:spPr>
        <p:txBody>
          <a:bodyPr lIns="0" tIns="0" rIns="0" bIns="0" rtlCol="0" anchor="t">
            <a:spAutoFit/>
          </a:bodyPr>
          <a:lstStyle/>
          <a:p>
            <a:pPr marL="0" lvl="0" indent="0" algn="ctr">
              <a:lnSpc>
                <a:spcPts val="2880"/>
              </a:lnSpc>
              <a:spcBef>
                <a:spcPct val="0"/>
              </a:spcBef>
            </a:pPr>
            <a:endParaRPr/>
          </a:p>
        </p:txBody>
      </p:sp>
      <p:grpSp>
        <p:nvGrpSpPr>
          <p:cNvPr id="14" name="Group 14"/>
          <p:cNvGrpSpPr/>
          <p:nvPr/>
        </p:nvGrpSpPr>
        <p:grpSpPr>
          <a:xfrm>
            <a:off x="3437688" y="2169847"/>
            <a:ext cx="1182082" cy="116470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6" name="TextBox 16"/>
          <p:cNvSpPr txBox="1"/>
          <p:nvPr/>
        </p:nvSpPr>
        <p:spPr>
          <a:xfrm>
            <a:off x="3556932" y="2622642"/>
            <a:ext cx="943595" cy="306741"/>
          </a:xfrm>
          <a:prstGeom prst="rect">
            <a:avLst/>
          </a:prstGeom>
        </p:spPr>
        <p:txBody>
          <a:bodyPr lIns="0" tIns="0" rIns="0" bIns="0" rtlCol="0" anchor="t">
            <a:spAutoFit/>
          </a:bodyPr>
          <a:lstStyle/>
          <a:p>
            <a:pPr algn="ctr">
              <a:lnSpc>
                <a:spcPts val="2326"/>
              </a:lnSpc>
            </a:pPr>
            <a:r>
              <a:rPr lang="en-US" sz="2326" spc="-69">
                <a:solidFill>
                  <a:srgbClr val="F7F6F4"/>
                </a:solidFill>
                <a:latin typeface="Clear Sans Bold Bold"/>
              </a:rPr>
              <a:t>Inspire</a:t>
            </a:r>
          </a:p>
        </p:txBody>
      </p:sp>
      <p:sp>
        <p:nvSpPr>
          <p:cNvPr id="18" name="TextBox 17">
            <a:extLst>
              <a:ext uri="{FF2B5EF4-FFF2-40B4-BE49-F238E27FC236}">
                <a16:creationId xmlns:a16="http://schemas.microsoft.com/office/drawing/2014/main" id="{9DB7309A-3D18-4E7C-81B5-45EEEE94F6C6}"/>
              </a:ext>
            </a:extLst>
          </p:cNvPr>
          <p:cNvSpPr txBox="1"/>
          <p:nvPr/>
        </p:nvSpPr>
        <p:spPr>
          <a:xfrm>
            <a:off x="14478000" y="9258300"/>
            <a:ext cx="9144000" cy="400110"/>
          </a:xfrm>
          <a:prstGeom prst="rect">
            <a:avLst/>
          </a:prstGeom>
          <a:noFill/>
        </p:spPr>
        <p:txBody>
          <a:bodyPr wrap="square">
            <a:spAutoFit/>
          </a:bodyPr>
          <a:lstStyle/>
          <a:p>
            <a:r>
              <a:rPr lang="en-US" sz="2000" dirty="0">
                <a:solidFill>
                  <a:srgbClr val="6F8090"/>
                </a:solidFill>
              </a:rPr>
              <a:t>Erin.Donahue@Ontario.ca</a:t>
            </a:r>
            <a:endParaRPr lang="en-CA" sz="2000" dirty="0">
              <a:solidFill>
                <a:srgbClr val="6F809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BA6B1"/>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grpSp>
        <p:nvGrpSpPr>
          <p:cNvPr id="9" name="Group 9"/>
          <p:cNvGrpSpPr/>
          <p:nvPr/>
        </p:nvGrpSpPr>
        <p:grpSpPr>
          <a:xfrm>
            <a:off x="4602061" y="2463015"/>
            <a:ext cx="9136536" cy="5985348"/>
            <a:chOff x="0" y="0"/>
            <a:chExt cx="3090631" cy="2024673"/>
          </a:xfrm>
        </p:grpSpPr>
        <p:sp>
          <p:nvSpPr>
            <p:cNvPr id="10" name="Freeform 10"/>
            <p:cNvSpPr/>
            <p:nvPr/>
          </p:nvSpPr>
          <p:spPr>
            <a:xfrm>
              <a:off x="0" y="0"/>
              <a:ext cx="3090631" cy="2024674"/>
            </a:xfrm>
            <a:custGeom>
              <a:avLst/>
              <a:gdLst/>
              <a:ahLst/>
              <a:cxnLst/>
              <a:rect l="l" t="t" r="r" b="b"/>
              <a:pathLst>
                <a:path w="3090631" h="2024674">
                  <a:moveTo>
                    <a:pt x="2966171" y="2024673"/>
                  </a:moveTo>
                  <a:lnTo>
                    <a:pt x="124460" y="2024673"/>
                  </a:lnTo>
                  <a:cubicBezTo>
                    <a:pt x="55880" y="2024673"/>
                    <a:pt x="0" y="1968793"/>
                    <a:pt x="0" y="1900213"/>
                  </a:cubicBezTo>
                  <a:lnTo>
                    <a:pt x="0" y="124460"/>
                  </a:lnTo>
                  <a:cubicBezTo>
                    <a:pt x="0" y="55880"/>
                    <a:pt x="55880" y="0"/>
                    <a:pt x="124460" y="0"/>
                  </a:cubicBezTo>
                  <a:lnTo>
                    <a:pt x="2966171" y="0"/>
                  </a:lnTo>
                  <a:cubicBezTo>
                    <a:pt x="3034751" y="0"/>
                    <a:pt x="3090631" y="55880"/>
                    <a:pt x="3090631" y="124460"/>
                  </a:cubicBezTo>
                  <a:lnTo>
                    <a:pt x="3090631" y="1900213"/>
                  </a:lnTo>
                  <a:cubicBezTo>
                    <a:pt x="3090631" y="1968794"/>
                    <a:pt x="3034751" y="2024674"/>
                    <a:pt x="2966171" y="2024674"/>
                  </a:cubicBezTo>
                  <a:close/>
                </a:path>
              </a:pathLst>
            </a:custGeom>
            <a:solidFill>
              <a:srgbClr val="FFFFFF"/>
            </a:solidFill>
          </p:spPr>
        </p:sp>
      </p:grpSp>
      <p:sp>
        <p:nvSpPr>
          <p:cNvPr id="11" name="TextBox 11"/>
          <p:cNvSpPr txBox="1"/>
          <p:nvPr/>
        </p:nvSpPr>
        <p:spPr>
          <a:xfrm>
            <a:off x="6076019" y="3741775"/>
            <a:ext cx="7075521" cy="3980181"/>
          </a:xfrm>
          <a:prstGeom prst="rect">
            <a:avLst/>
          </a:prstGeom>
        </p:spPr>
        <p:txBody>
          <a:bodyPr lIns="0" tIns="0" rIns="0" bIns="0" rtlCol="0" anchor="t">
            <a:spAutoFit/>
          </a:bodyPr>
          <a:lstStyle/>
          <a:p>
            <a:pPr>
              <a:lnSpc>
                <a:spcPts val="5319"/>
              </a:lnSpc>
            </a:pPr>
            <a:r>
              <a:rPr lang="en-US" sz="3799">
                <a:solidFill>
                  <a:srgbClr val="6F8090"/>
                </a:solidFill>
                <a:latin typeface="Clear Sans Regular"/>
              </a:rPr>
              <a:t>Before you are a Leader, success is all about </a:t>
            </a:r>
            <a:r>
              <a:rPr lang="en-US" sz="3799">
                <a:solidFill>
                  <a:srgbClr val="6F8090"/>
                </a:solidFill>
                <a:latin typeface="Clear Sans Regular Bold"/>
              </a:rPr>
              <a:t>growing yourself.</a:t>
            </a:r>
            <a:r>
              <a:rPr lang="en-US" sz="3799">
                <a:solidFill>
                  <a:srgbClr val="6F8090"/>
                </a:solidFill>
                <a:latin typeface="Clear Sans Regular"/>
              </a:rPr>
              <a:t> When you become a Leader, success is about </a:t>
            </a:r>
            <a:r>
              <a:rPr lang="en-US" sz="3799">
                <a:solidFill>
                  <a:srgbClr val="6F8090"/>
                </a:solidFill>
                <a:latin typeface="Clear Sans Regular Bold"/>
              </a:rPr>
              <a:t>growing others.</a:t>
            </a:r>
            <a:r>
              <a:rPr lang="en-US" sz="3799">
                <a:solidFill>
                  <a:srgbClr val="6F8090"/>
                </a:solidFill>
                <a:latin typeface="Clear Sans Regular"/>
              </a:rPr>
              <a:t> </a:t>
            </a:r>
          </a:p>
          <a:p>
            <a:pPr>
              <a:lnSpc>
                <a:spcPts val="5319"/>
              </a:lnSpc>
              <a:spcBef>
                <a:spcPct val="0"/>
              </a:spcBef>
            </a:pPr>
            <a:r>
              <a:rPr lang="en-US" sz="3799">
                <a:solidFill>
                  <a:srgbClr val="6F8090"/>
                </a:solidFill>
                <a:latin typeface="Clear Sans Regular"/>
              </a:rPr>
              <a:t>                           -  Joel Welch</a:t>
            </a:r>
          </a:p>
        </p:txBody>
      </p:sp>
      <p:grpSp>
        <p:nvGrpSpPr>
          <p:cNvPr id="12" name="Group 12"/>
          <p:cNvGrpSpPr/>
          <p:nvPr/>
        </p:nvGrpSpPr>
        <p:grpSpPr>
          <a:xfrm>
            <a:off x="5418516" y="3926777"/>
            <a:ext cx="341800" cy="341800"/>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grpSp>
        <p:nvGrpSpPr>
          <p:cNvPr id="14" name="Group 14"/>
          <p:cNvGrpSpPr/>
          <p:nvPr/>
        </p:nvGrpSpPr>
        <p:grpSpPr>
          <a:xfrm>
            <a:off x="11903162" y="1908281"/>
            <a:ext cx="1574783" cy="1284129"/>
            <a:chOff x="0" y="0"/>
            <a:chExt cx="2099711" cy="1712172"/>
          </a:xfrm>
        </p:grpSpPr>
        <p:grpSp>
          <p:nvGrpSpPr>
            <p:cNvPr id="15" name="Group 15"/>
            <p:cNvGrpSpPr/>
            <p:nvPr/>
          </p:nvGrpSpPr>
          <p:grpSpPr>
            <a:xfrm>
              <a:off x="0" y="0"/>
              <a:ext cx="2099711" cy="1712172"/>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7" name="TextBox 17"/>
            <p:cNvSpPr txBox="1"/>
            <p:nvPr/>
          </p:nvSpPr>
          <p:spPr>
            <a:xfrm>
              <a:off x="211810" y="552010"/>
              <a:ext cx="1676091" cy="557232"/>
            </a:xfrm>
            <a:prstGeom prst="rect">
              <a:avLst/>
            </a:prstGeom>
          </p:spPr>
          <p:txBody>
            <a:bodyPr lIns="0" tIns="0" rIns="0" bIns="0" rtlCol="0" anchor="t">
              <a:spAutoFit/>
            </a:bodyPr>
            <a:lstStyle/>
            <a:p>
              <a:pPr algn="ctr">
                <a:lnSpc>
                  <a:spcPts val="3070"/>
                </a:lnSpc>
              </a:pPr>
              <a:r>
                <a:rPr lang="en-US" sz="3070" spc="-92">
                  <a:solidFill>
                    <a:srgbClr val="FFFFFF"/>
                  </a:solidFill>
                  <a:latin typeface="Clear Sans Bold Bold"/>
                </a:rPr>
                <a:t>Grow</a:t>
              </a:r>
            </a:p>
          </p:txBody>
        </p:sp>
      </p:grpSp>
      <p:sp>
        <p:nvSpPr>
          <p:cNvPr id="18" name="TextBox 18"/>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a:solidFill>
                  <a:srgbClr val="3D4248"/>
                </a:solidFill>
                <a:latin typeface="Clear Sans Regular Bold"/>
              </a:rPr>
              <a:t>03.</a:t>
            </a:r>
          </a:p>
        </p:txBody>
      </p:sp>
      <p:sp>
        <p:nvSpPr>
          <p:cNvPr id="19" name="TextBox 19"/>
          <p:cNvSpPr txBox="1"/>
          <p:nvPr/>
        </p:nvSpPr>
        <p:spPr>
          <a:xfrm>
            <a:off x="10217895" y="8951595"/>
            <a:ext cx="7041405" cy="306705"/>
          </a:xfrm>
          <a:prstGeom prst="rect">
            <a:avLst/>
          </a:prstGeom>
        </p:spPr>
        <p:txBody>
          <a:bodyPr lIns="0" tIns="0" rIns="0" bIns="0" rtlCol="0" anchor="t">
            <a:spAutoFit/>
          </a:bodyPr>
          <a:lstStyle/>
          <a:p>
            <a:pPr marL="0" lvl="0" indent="0" algn="r">
              <a:lnSpc>
                <a:spcPts val="2520"/>
              </a:lnSpc>
              <a:spcBef>
                <a:spcPct val="0"/>
              </a:spcBef>
            </a:pPr>
            <a:r>
              <a:rPr lang="en-US" sz="1800" spc="179">
                <a:solidFill>
                  <a:srgbClr val="6F8090"/>
                </a:solidFill>
                <a:latin typeface="Clear Sans Regular"/>
              </a:rPr>
              <a:t>LEADERSHIP FOR ALL | MARCH 2022</a:t>
            </a:r>
          </a:p>
        </p:txBody>
      </p:sp>
      <p:sp>
        <p:nvSpPr>
          <p:cNvPr id="20" name="TextBox 19">
            <a:extLst>
              <a:ext uri="{FF2B5EF4-FFF2-40B4-BE49-F238E27FC236}">
                <a16:creationId xmlns:a16="http://schemas.microsoft.com/office/drawing/2014/main" id="{0537DA40-E3AC-4847-B84C-AC2864018D16}"/>
              </a:ext>
            </a:extLst>
          </p:cNvPr>
          <p:cNvSpPr txBox="1"/>
          <p:nvPr/>
        </p:nvSpPr>
        <p:spPr>
          <a:xfrm>
            <a:off x="14478000" y="9258300"/>
            <a:ext cx="9144000" cy="400110"/>
          </a:xfrm>
          <a:prstGeom prst="rect">
            <a:avLst/>
          </a:prstGeom>
          <a:noFill/>
        </p:spPr>
        <p:txBody>
          <a:bodyPr wrap="square">
            <a:spAutoFit/>
          </a:bodyPr>
          <a:lstStyle/>
          <a:p>
            <a:r>
              <a:rPr lang="en-US" sz="2000" dirty="0">
                <a:solidFill>
                  <a:srgbClr val="6F8090"/>
                </a:solidFill>
              </a:rPr>
              <a:t>Erin.Donahue@Ontario.ca</a:t>
            </a:r>
            <a:endParaRPr lang="en-CA" sz="2000" dirty="0">
              <a:solidFill>
                <a:srgbClr val="6F809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6F4"/>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pic>
        <p:nvPicPr>
          <p:cNvPr id="9" name="Picture 9"/>
          <p:cNvPicPr>
            <a:picLocks noChangeAspect="1"/>
          </p:cNvPicPr>
          <p:nvPr/>
        </p:nvPicPr>
        <p:blipFill>
          <a:blip r:embed="rId3"/>
          <a:srcRect t="14210" b="14210"/>
          <a:stretch>
            <a:fillRect/>
          </a:stretch>
        </p:blipFill>
        <p:spPr>
          <a:xfrm>
            <a:off x="-1454071" y="1845508"/>
            <a:ext cx="6151027" cy="6595985"/>
          </a:xfrm>
          <a:prstGeom prst="rect">
            <a:avLst/>
          </a:prstGeom>
        </p:spPr>
      </p:pic>
      <p:pic>
        <p:nvPicPr>
          <p:cNvPr id="10" name="Picture 10"/>
          <p:cNvPicPr>
            <a:picLocks noChangeAspect="1"/>
          </p:cNvPicPr>
          <p:nvPr/>
        </p:nvPicPr>
        <p:blipFill>
          <a:blip r:embed="rId4"/>
          <a:srcRect t="3325" b="3325"/>
          <a:stretch>
            <a:fillRect/>
          </a:stretch>
        </p:blipFill>
        <p:spPr>
          <a:xfrm>
            <a:off x="5238975" y="1845508"/>
            <a:ext cx="4710632" cy="6595985"/>
          </a:xfrm>
          <a:prstGeom prst="rect">
            <a:avLst/>
          </a:prstGeom>
        </p:spPr>
      </p:pic>
      <p:sp>
        <p:nvSpPr>
          <p:cNvPr id="11" name="TextBox 11"/>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dirty="0">
                <a:solidFill>
                  <a:srgbClr val="6F8090"/>
                </a:solidFill>
                <a:latin typeface="Clear Sans Regular Bold"/>
              </a:rPr>
              <a:t>04.</a:t>
            </a:r>
          </a:p>
        </p:txBody>
      </p:sp>
      <p:sp>
        <p:nvSpPr>
          <p:cNvPr id="12" name="TextBox 12"/>
          <p:cNvSpPr txBox="1"/>
          <p:nvPr/>
        </p:nvSpPr>
        <p:spPr>
          <a:xfrm>
            <a:off x="11171226" y="2980053"/>
            <a:ext cx="6088074" cy="4126869"/>
          </a:xfrm>
          <a:prstGeom prst="rect">
            <a:avLst/>
          </a:prstGeom>
        </p:spPr>
        <p:txBody>
          <a:bodyPr lIns="0" tIns="0" rIns="0" bIns="0" rtlCol="0" anchor="t">
            <a:spAutoFit/>
          </a:bodyPr>
          <a:lstStyle/>
          <a:p>
            <a:pPr marL="0" lvl="0" indent="0" algn="l">
              <a:lnSpc>
                <a:spcPts val="8319"/>
              </a:lnSpc>
              <a:spcBef>
                <a:spcPct val="0"/>
              </a:spcBef>
            </a:pPr>
            <a:r>
              <a:rPr lang="en-US" sz="5199" spc="103">
                <a:solidFill>
                  <a:srgbClr val="3D4248"/>
                </a:solidFill>
                <a:latin typeface="Clear Sans Regular"/>
              </a:rPr>
              <a:t>You can't give others tools that you, yourself,  are not equipped with. </a:t>
            </a:r>
          </a:p>
        </p:txBody>
      </p:sp>
      <p:grpSp>
        <p:nvGrpSpPr>
          <p:cNvPr id="13" name="Group 13"/>
          <p:cNvGrpSpPr/>
          <p:nvPr/>
        </p:nvGrpSpPr>
        <p:grpSpPr>
          <a:xfrm>
            <a:off x="9162215" y="1895949"/>
            <a:ext cx="1574783" cy="1229467"/>
            <a:chOff x="0" y="0"/>
            <a:chExt cx="2099711" cy="1639290"/>
          </a:xfrm>
        </p:grpSpPr>
        <p:grpSp>
          <p:nvGrpSpPr>
            <p:cNvPr id="14" name="Group 14"/>
            <p:cNvGrpSpPr/>
            <p:nvPr/>
          </p:nvGrpSpPr>
          <p:grpSpPr>
            <a:xfrm>
              <a:off x="0" y="0"/>
              <a:ext cx="2099711" cy="1639290"/>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6" name="TextBox 16"/>
            <p:cNvSpPr txBox="1"/>
            <p:nvPr/>
          </p:nvSpPr>
          <p:spPr>
            <a:xfrm>
              <a:off x="211810" y="532960"/>
              <a:ext cx="1676091" cy="503400"/>
            </a:xfrm>
            <a:prstGeom prst="rect">
              <a:avLst/>
            </a:prstGeom>
          </p:spPr>
          <p:txBody>
            <a:bodyPr lIns="0" tIns="0" rIns="0" bIns="0" rtlCol="0" anchor="t">
              <a:spAutoFit/>
            </a:bodyPr>
            <a:lstStyle/>
            <a:p>
              <a:pPr algn="ctr">
                <a:lnSpc>
                  <a:spcPts val="2770"/>
                </a:lnSpc>
              </a:pPr>
              <a:r>
                <a:rPr lang="en-US" sz="2770" spc="-83">
                  <a:solidFill>
                    <a:srgbClr val="FFFFFF"/>
                  </a:solidFill>
                  <a:latin typeface="Clear Sans Bold Bold"/>
                </a:rPr>
                <a:t>Develop</a:t>
              </a:r>
            </a:p>
          </p:txBody>
        </p:sp>
      </p:grpSp>
      <p:sp>
        <p:nvSpPr>
          <p:cNvPr id="17" name="TextBox 17"/>
          <p:cNvSpPr txBox="1"/>
          <p:nvPr/>
        </p:nvSpPr>
        <p:spPr>
          <a:xfrm>
            <a:off x="10217895" y="8951595"/>
            <a:ext cx="7041405" cy="306705"/>
          </a:xfrm>
          <a:prstGeom prst="rect">
            <a:avLst/>
          </a:prstGeom>
        </p:spPr>
        <p:txBody>
          <a:bodyPr lIns="0" tIns="0" rIns="0" bIns="0" rtlCol="0" anchor="t">
            <a:spAutoFit/>
          </a:bodyPr>
          <a:lstStyle/>
          <a:p>
            <a:pPr marL="0" lvl="0" indent="0" algn="r">
              <a:lnSpc>
                <a:spcPts val="2520"/>
              </a:lnSpc>
              <a:spcBef>
                <a:spcPct val="0"/>
              </a:spcBef>
            </a:pPr>
            <a:r>
              <a:rPr lang="en-US" sz="1800" spc="179">
                <a:solidFill>
                  <a:srgbClr val="6F8090"/>
                </a:solidFill>
                <a:latin typeface="Clear Sans Regular"/>
              </a:rPr>
              <a:t>LEADERSHIP FOR ALL | MARCH 2022</a:t>
            </a:r>
          </a:p>
        </p:txBody>
      </p:sp>
      <p:sp>
        <p:nvSpPr>
          <p:cNvPr id="18" name="TextBox 17">
            <a:extLst>
              <a:ext uri="{FF2B5EF4-FFF2-40B4-BE49-F238E27FC236}">
                <a16:creationId xmlns:a16="http://schemas.microsoft.com/office/drawing/2014/main" id="{EA6BBA5C-28B1-48BB-83B3-501135A53BF4}"/>
              </a:ext>
            </a:extLst>
          </p:cNvPr>
          <p:cNvSpPr txBox="1"/>
          <p:nvPr/>
        </p:nvSpPr>
        <p:spPr>
          <a:xfrm>
            <a:off x="14478000" y="9258300"/>
            <a:ext cx="9144000" cy="400110"/>
          </a:xfrm>
          <a:prstGeom prst="rect">
            <a:avLst/>
          </a:prstGeom>
          <a:noFill/>
        </p:spPr>
        <p:txBody>
          <a:bodyPr wrap="square">
            <a:spAutoFit/>
          </a:bodyPr>
          <a:lstStyle/>
          <a:p>
            <a:r>
              <a:rPr lang="en-US" sz="2000" dirty="0">
                <a:solidFill>
                  <a:srgbClr val="6F8090"/>
                </a:solidFill>
              </a:rPr>
              <a:t>Erin.Donahue@Ontario.ca</a:t>
            </a:r>
            <a:endParaRPr lang="en-CA" sz="2000" dirty="0">
              <a:solidFill>
                <a:srgbClr val="6F809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6F4"/>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F1630F"/>
              </a:solidFill>
            </p:spPr>
          </p:sp>
        </p:grpSp>
      </p:grpSp>
      <p:sp>
        <p:nvSpPr>
          <p:cNvPr id="9" name="TextBox 9"/>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dirty="0">
                <a:solidFill>
                  <a:srgbClr val="6F8090"/>
                </a:solidFill>
                <a:latin typeface="Clear Sans Regular Bold"/>
              </a:rPr>
              <a:t>05.</a:t>
            </a:r>
          </a:p>
        </p:txBody>
      </p:sp>
      <p:pic>
        <p:nvPicPr>
          <p:cNvPr id="10" name="Picture 10"/>
          <p:cNvPicPr>
            <a:picLocks noChangeAspect="1"/>
          </p:cNvPicPr>
          <p:nvPr/>
        </p:nvPicPr>
        <p:blipFill>
          <a:blip r:embed="rId3"/>
          <a:srcRect t="3325" b="3325"/>
          <a:stretch>
            <a:fillRect/>
          </a:stretch>
        </p:blipFill>
        <p:spPr>
          <a:xfrm>
            <a:off x="11590427" y="1845508"/>
            <a:ext cx="4710632" cy="6595985"/>
          </a:xfrm>
          <a:prstGeom prst="rect">
            <a:avLst/>
          </a:prstGeom>
        </p:spPr>
      </p:pic>
      <p:pic>
        <p:nvPicPr>
          <p:cNvPr id="11" name="Picture 11"/>
          <p:cNvPicPr>
            <a:picLocks noChangeAspect="1"/>
          </p:cNvPicPr>
          <p:nvPr/>
        </p:nvPicPr>
        <p:blipFill>
          <a:blip r:embed="rId4"/>
          <a:srcRect t="14210" b="14210"/>
          <a:stretch>
            <a:fillRect/>
          </a:stretch>
        </p:blipFill>
        <p:spPr>
          <a:xfrm>
            <a:off x="16844010" y="1845508"/>
            <a:ext cx="6151027" cy="6595985"/>
          </a:xfrm>
          <a:prstGeom prst="rect">
            <a:avLst/>
          </a:prstGeom>
        </p:spPr>
      </p:pic>
      <p:grpSp>
        <p:nvGrpSpPr>
          <p:cNvPr id="12" name="Group 12"/>
          <p:cNvGrpSpPr/>
          <p:nvPr/>
        </p:nvGrpSpPr>
        <p:grpSpPr>
          <a:xfrm>
            <a:off x="1458883" y="1602718"/>
            <a:ext cx="9703450" cy="6980723"/>
            <a:chOff x="0" y="0"/>
            <a:chExt cx="12937934" cy="9307630"/>
          </a:xfrm>
        </p:grpSpPr>
        <p:sp>
          <p:nvSpPr>
            <p:cNvPr id="13" name="TextBox 13"/>
            <p:cNvSpPr txBox="1"/>
            <p:nvPr/>
          </p:nvSpPr>
          <p:spPr>
            <a:xfrm>
              <a:off x="0" y="66675"/>
              <a:ext cx="12937934" cy="1554692"/>
            </a:xfrm>
            <a:prstGeom prst="rect">
              <a:avLst/>
            </a:prstGeom>
          </p:spPr>
          <p:txBody>
            <a:bodyPr lIns="0" tIns="0" rIns="0" bIns="0" rtlCol="0" anchor="t">
              <a:spAutoFit/>
            </a:bodyPr>
            <a:lstStyle/>
            <a:p>
              <a:pPr>
                <a:lnSpc>
                  <a:spcPts val="8800"/>
                </a:lnSpc>
              </a:pPr>
              <a:r>
                <a:rPr lang="en-US" sz="8000" spc="-240">
                  <a:solidFill>
                    <a:srgbClr val="3D4248"/>
                  </a:solidFill>
                  <a:latin typeface="Clear Sans Regular"/>
                </a:rPr>
                <a:t>Your Leadership Skills</a:t>
              </a:r>
            </a:p>
          </p:txBody>
        </p:sp>
        <p:sp>
          <p:nvSpPr>
            <p:cNvPr id="14" name="TextBox 14"/>
            <p:cNvSpPr txBox="1"/>
            <p:nvPr/>
          </p:nvSpPr>
          <p:spPr>
            <a:xfrm>
              <a:off x="1033642" y="2365932"/>
              <a:ext cx="11231087" cy="622723"/>
            </a:xfrm>
            <a:prstGeom prst="rect">
              <a:avLst/>
            </a:prstGeom>
          </p:spPr>
          <p:txBody>
            <a:bodyPr lIns="0" tIns="0" rIns="0" bIns="0" rtlCol="0" anchor="t">
              <a:spAutoFit/>
            </a:bodyPr>
            <a:lstStyle/>
            <a:p>
              <a:pPr>
                <a:lnSpc>
                  <a:spcPts val="3919"/>
                </a:lnSpc>
                <a:spcBef>
                  <a:spcPct val="0"/>
                </a:spcBef>
              </a:pPr>
              <a:r>
                <a:rPr lang="en-US" sz="2800">
                  <a:solidFill>
                    <a:srgbClr val="3D4248"/>
                  </a:solidFill>
                  <a:latin typeface="Clear Sans Regular"/>
                </a:rPr>
                <a:t>Time for Reflection</a:t>
              </a:r>
            </a:p>
          </p:txBody>
        </p:sp>
        <p:sp>
          <p:nvSpPr>
            <p:cNvPr id="15" name="TextBox 15"/>
            <p:cNvSpPr txBox="1"/>
            <p:nvPr/>
          </p:nvSpPr>
          <p:spPr>
            <a:xfrm>
              <a:off x="0" y="3554318"/>
              <a:ext cx="12937934" cy="5753312"/>
            </a:xfrm>
            <a:prstGeom prst="rect">
              <a:avLst/>
            </a:prstGeom>
          </p:spPr>
          <p:txBody>
            <a:bodyPr lIns="0" tIns="0" rIns="0" bIns="0" rtlCol="0" anchor="t">
              <a:spAutoFit/>
            </a:bodyPr>
            <a:lstStyle/>
            <a:p>
              <a:pPr marL="474978" lvl="1" indent="-237489">
                <a:lnSpc>
                  <a:spcPts val="3519"/>
                </a:lnSpc>
                <a:buFont typeface="Arial"/>
                <a:buChar char="•"/>
              </a:pPr>
              <a:r>
                <a:rPr lang="en-US" sz="2199" spc="43">
                  <a:solidFill>
                    <a:srgbClr val="3D4248"/>
                  </a:solidFill>
                  <a:latin typeface="Clear Sans Regular Bold"/>
                </a:rPr>
                <a:t>Who is a leader in your life that you admire?</a:t>
              </a:r>
            </a:p>
            <a:p>
              <a:pPr marL="474978" lvl="1" indent="-237489">
                <a:lnSpc>
                  <a:spcPts val="3519"/>
                </a:lnSpc>
                <a:buFont typeface="Arial"/>
                <a:buChar char="•"/>
              </a:pPr>
              <a:r>
                <a:rPr lang="en-US" sz="2199" spc="43">
                  <a:solidFill>
                    <a:srgbClr val="3D4248"/>
                  </a:solidFill>
                  <a:latin typeface="Clear Sans Regular Bold"/>
                </a:rPr>
                <a:t>What skills and attributes do they have that make you admire them?</a:t>
              </a:r>
            </a:p>
            <a:p>
              <a:pPr marL="474978" lvl="1" indent="-237489">
                <a:lnSpc>
                  <a:spcPts val="3519"/>
                </a:lnSpc>
                <a:buFont typeface="Arial"/>
                <a:buChar char="•"/>
              </a:pPr>
              <a:r>
                <a:rPr lang="en-US" sz="2199" spc="43">
                  <a:solidFill>
                    <a:srgbClr val="3D4248"/>
                  </a:solidFill>
                  <a:latin typeface="Clear Sans Regular Bold"/>
                </a:rPr>
                <a:t>How do they demonstrate these skills?</a:t>
              </a:r>
            </a:p>
            <a:p>
              <a:pPr>
                <a:lnSpc>
                  <a:spcPts val="2880"/>
                </a:lnSpc>
              </a:pPr>
              <a:endParaRPr lang="en-US" sz="2199" spc="43">
                <a:solidFill>
                  <a:srgbClr val="3D4248"/>
                </a:solidFill>
                <a:latin typeface="Clear Sans Regular Bold"/>
              </a:endParaRPr>
            </a:p>
            <a:p>
              <a:pPr>
                <a:lnSpc>
                  <a:spcPts val="2880"/>
                </a:lnSpc>
              </a:pPr>
              <a:endParaRPr lang="en-US" sz="2199" spc="43">
                <a:solidFill>
                  <a:srgbClr val="3D4248"/>
                </a:solidFill>
                <a:latin typeface="Clear Sans Regular Bold"/>
              </a:endParaRPr>
            </a:p>
            <a:p>
              <a:pPr algn="ctr">
                <a:lnSpc>
                  <a:spcPts val="2880"/>
                </a:lnSpc>
              </a:pPr>
              <a:r>
                <a:rPr lang="en-US" sz="1800" spc="36">
                  <a:solidFill>
                    <a:srgbClr val="3D4248"/>
                  </a:solidFill>
                  <a:latin typeface="Clear Sans Regular"/>
                </a:rPr>
                <a:t>Check mark beside the skills you also possess. </a:t>
              </a:r>
            </a:p>
            <a:p>
              <a:pPr algn="ctr">
                <a:lnSpc>
                  <a:spcPts val="2880"/>
                </a:lnSpc>
              </a:pPr>
              <a:endParaRPr lang="en-US" sz="1800" spc="36">
                <a:solidFill>
                  <a:srgbClr val="3D4248"/>
                </a:solidFill>
                <a:latin typeface="Clear Sans Regular"/>
              </a:endParaRPr>
            </a:p>
            <a:p>
              <a:pPr algn="ctr">
                <a:lnSpc>
                  <a:spcPts val="2880"/>
                </a:lnSpc>
              </a:pPr>
              <a:r>
                <a:rPr lang="en-US" sz="1800" spc="36">
                  <a:solidFill>
                    <a:srgbClr val="3D4248"/>
                  </a:solidFill>
                  <a:latin typeface="Clear Sans Regular"/>
                </a:rPr>
                <a:t>Star beside the skills you want to enhance. </a:t>
              </a:r>
            </a:p>
            <a:p>
              <a:pPr>
                <a:lnSpc>
                  <a:spcPts val="2880"/>
                </a:lnSpc>
              </a:pPr>
              <a:endParaRPr lang="en-US" sz="1800" spc="36">
                <a:solidFill>
                  <a:srgbClr val="3D4248"/>
                </a:solidFill>
                <a:latin typeface="Clear Sans Regular"/>
              </a:endParaRPr>
            </a:p>
            <a:p>
              <a:pPr marL="474978" lvl="1" indent="-237489">
                <a:lnSpc>
                  <a:spcPts val="3519"/>
                </a:lnSpc>
                <a:buFont typeface="Arial"/>
                <a:buChar char="•"/>
              </a:pPr>
              <a:r>
                <a:rPr lang="en-US" sz="2199" spc="43">
                  <a:solidFill>
                    <a:srgbClr val="3D4248"/>
                  </a:solidFill>
                  <a:latin typeface="Clear Sans Regular Bold"/>
                </a:rPr>
                <a:t>How do you demonstrate the skills that you have?</a:t>
              </a:r>
            </a:p>
            <a:p>
              <a:pPr marL="474978" lvl="1" indent="-237489" algn="l">
                <a:lnSpc>
                  <a:spcPts val="3519"/>
                </a:lnSpc>
                <a:spcBef>
                  <a:spcPct val="0"/>
                </a:spcBef>
                <a:buFont typeface="Arial"/>
                <a:buChar char="•"/>
              </a:pPr>
              <a:r>
                <a:rPr lang="en-US" sz="2199" spc="43">
                  <a:solidFill>
                    <a:srgbClr val="3D4248"/>
                  </a:solidFill>
                  <a:latin typeface="Clear Sans Regular Bold"/>
                </a:rPr>
                <a:t>How can you grow the skills you want to enhance?</a:t>
              </a:r>
            </a:p>
          </p:txBody>
        </p:sp>
      </p:grpSp>
      <p:grpSp>
        <p:nvGrpSpPr>
          <p:cNvPr id="16" name="Group 16"/>
          <p:cNvGrpSpPr/>
          <p:nvPr/>
        </p:nvGrpSpPr>
        <p:grpSpPr>
          <a:xfrm>
            <a:off x="1771665" y="3421479"/>
            <a:ext cx="341800" cy="341800"/>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grpSp>
        <p:nvGrpSpPr>
          <p:cNvPr id="18" name="Group 18"/>
          <p:cNvGrpSpPr/>
          <p:nvPr/>
        </p:nvGrpSpPr>
        <p:grpSpPr>
          <a:xfrm>
            <a:off x="10999387" y="1198315"/>
            <a:ext cx="1182082" cy="1163172"/>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223608" y="6216155"/>
            <a:ext cx="428779" cy="446064"/>
          </a:xfrm>
          <a:prstGeom prst="rect">
            <a:avLst/>
          </a:prstGeom>
        </p:spPr>
      </p:pic>
      <p:pic>
        <p:nvPicPr>
          <p:cNvPr id="21" name="Picture 2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23608" y="7027132"/>
            <a:ext cx="428779" cy="408412"/>
          </a:xfrm>
          <a:prstGeom prst="rect">
            <a:avLst/>
          </a:prstGeom>
        </p:spPr>
      </p:pic>
      <p:sp>
        <p:nvSpPr>
          <p:cNvPr id="22" name="TextBox 22"/>
          <p:cNvSpPr txBox="1"/>
          <p:nvPr/>
        </p:nvSpPr>
        <p:spPr>
          <a:xfrm>
            <a:off x="11118630" y="1650343"/>
            <a:ext cx="943595" cy="306741"/>
          </a:xfrm>
          <a:prstGeom prst="rect">
            <a:avLst/>
          </a:prstGeom>
        </p:spPr>
        <p:txBody>
          <a:bodyPr lIns="0" tIns="0" rIns="0" bIns="0" rtlCol="0" anchor="t">
            <a:spAutoFit/>
          </a:bodyPr>
          <a:lstStyle/>
          <a:p>
            <a:pPr algn="ctr">
              <a:lnSpc>
                <a:spcPts val="2326"/>
              </a:lnSpc>
            </a:pPr>
            <a:r>
              <a:rPr lang="en-US" sz="2326" spc="-69">
                <a:solidFill>
                  <a:srgbClr val="F7F6F4"/>
                </a:solidFill>
                <a:latin typeface="Clear Sans Bold Bold"/>
              </a:rPr>
              <a:t>Reflect</a:t>
            </a:r>
          </a:p>
        </p:txBody>
      </p:sp>
      <p:sp>
        <p:nvSpPr>
          <p:cNvPr id="23" name="TextBox 23"/>
          <p:cNvSpPr txBox="1"/>
          <p:nvPr/>
        </p:nvSpPr>
        <p:spPr>
          <a:xfrm>
            <a:off x="10217895" y="8951595"/>
            <a:ext cx="7041405" cy="306705"/>
          </a:xfrm>
          <a:prstGeom prst="rect">
            <a:avLst/>
          </a:prstGeom>
        </p:spPr>
        <p:txBody>
          <a:bodyPr lIns="0" tIns="0" rIns="0" bIns="0" rtlCol="0" anchor="t">
            <a:spAutoFit/>
          </a:bodyPr>
          <a:lstStyle/>
          <a:p>
            <a:pPr marL="0" lvl="0" indent="0" algn="r">
              <a:lnSpc>
                <a:spcPts val="2520"/>
              </a:lnSpc>
              <a:spcBef>
                <a:spcPct val="0"/>
              </a:spcBef>
            </a:pPr>
            <a:r>
              <a:rPr lang="en-US" sz="1800" spc="179">
                <a:solidFill>
                  <a:srgbClr val="6F8090"/>
                </a:solidFill>
                <a:latin typeface="Clear Sans Regular"/>
              </a:rPr>
              <a:t>LEADERSHIP FOR ALL | MARCH 2022</a:t>
            </a:r>
          </a:p>
        </p:txBody>
      </p:sp>
      <p:sp>
        <p:nvSpPr>
          <p:cNvPr id="24" name="TextBox 23">
            <a:extLst>
              <a:ext uri="{FF2B5EF4-FFF2-40B4-BE49-F238E27FC236}">
                <a16:creationId xmlns:a16="http://schemas.microsoft.com/office/drawing/2014/main" id="{0402442F-048A-4345-8BD9-8086B0E01016}"/>
              </a:ext>
            </a:extLst>
          </p:cNvPr>
          <p:cNvSpPr txBox="1"/>
          <p:nvPr/>
        </p:nvSpPr>
        <p:spPr>
          <a:xfrm>
            <a:off x="14478000" y="9258300"/>
            <a:ext cx="9144000" cy="400110"/>
          </a:xfrm>
          <a:prstGeom prst="rect">
            <a:avLst/>
          </a:prstGeom>
          <a:noFill/>
        </p:spPr>
        <p:txBody>
          <a:bodyPr wrap="square">
            <a:spAutoFit/>
          </a:bodyPr>
          <a:lstStyle/>
          <a:p>
            <a:r>
              <a:rPr lang="en-US" sz="2000" dirty="0">
                <a:solidFill>
                  <a:srgbClr val="6F8090"/>
                </a:solidFill>
              </a:rPr>
              <a:t>Erin.Donahue@Ontario.ca</a:t>
            </a:r>
            <a:endParaRPr lang="en-CA" sz="2000" dirty="0">
              <a:solidFill>
                <a:srgbClr val="6F809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6F4"/>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374" r="2374"/>
          <a:stretch>
            <a:fillRect/>
          </a:stretch>
        </p:blipFill>
        <p:spPr>
          <a:xfrm>
            <a:off x="5616345" y="2534446"/>
            <a:ext cx="4710632" cy="3297992"/>
          </a:xfrm>
          <a:prstGeom prst="rect">
            <a:avLst/>
          </a:prstGeom>
        </p:spPr>
      </p:pic>
      <p:pic>
        <p:nvPicPr>
          <p:cNvPr id="3" name="Picture 3"/>
          <p:cNvPicPr>
            <a:picLocks noChangeAspect="1"/>
          </p:cNvPicPr>
          <p:nvPr/>
        </p:nvPicPr>
        <p:blipFill>
          <a:blip r:embed="rId4"/>
          <a:srcRect l="2388" r="2388"/>
          <a:stretch>
            <a:fillRect/>
          </a:stretch>
        </p:blipFill>
        <p:spPr>
          <a:xfrm>
            <a:off x="10868995" y="5823450"/>
            <a:ext cx="4710632" cy="3297992"/>
          </a:xfrm>
          <a:prstGeom prst="rect">
            <a:avLst/>
          </a:prstGeom>
        </p:spPr>
      </p:pic>
      <p:pic>
        <p:nvPicPr>
          <p:cNvPr id="4" name="Picture 4"/>
          <p:cNvPicPr>
            <a:picLocks noChangeAspect="1"/>
          </p:cNvPicPr>
          <p:nvPr/>
        </p:nvPicPr>
        <p:blipFill>
          <a:blip r:embed="rId5"/>
          <a:srcRect t="1967"/>
          <a:stretch>
            <a:fillRect/>
          </a:stretch>
        </p:blipFill>
        <p:spPr>
          <a:xfrm>
            <a:off x="5616345" y="-1307009"/>
            <a:ext cx="4710632" cy="3297992"/>
          </a:xfrm>
          <a:prstGeom prst="rect">
            <a:avLst/>
          </a:prstGeom>
        </p:spPr>
      </p:pic>
      <p:pic>
        <p:nvPicPr>
          <p:cNvPr id="5" name="Picture 5"/>
          <p:cNvPicPr>
            <a:picLocks noChangeAspect="1"/>
          </p:cNvPicPr>
          <p:nvPr/>
        </p:nvPicPr>
        <p:blipFill>
          <a:blip r:embed="rId6"/>
          <a:srcRect l="2329" r="2329"/>
          <a:stretch>
            <a:fillRect/>
          </a:stretch>
        </p:blipFill>
        <p:spPr>
          <a:xfrm>
            <a:off x="10868995" y="9664905"/>
            <a:ext cx="4710632" cy="3297992"/>
          </a:xfrm>
          <a:prstGeom prst="rect">
            <a:avLst/>
          </a:prstGeom>
        </p:spPr>
      </p:pic>
      <p:pic>
        <p:nvPicPr>
          <p:cNvPr id="6" name="Picture 6"/>
          <p:cNvPicPr>
            <a:picLocks noChangeAspect="1"/>
          </p:cNvPicPr>
          <p:nvPr/>
        </p:nvPicPr>
        <p:blipFill>
          <a:blip r:embed="rId7"/>
          <a:srcRect t="20222" b="10129"/>
          <a:stretch>
            <a:fillRect/>
          </a:stretch>
        </p:blipFill>
        <p:spPr>
          <a:xfrm>
            <a:off x="5616345" y="6375900"/>
            <a:ext cx="4710632" cy="4912081"/>
          </a:xfrm>
          <a:prstGeom prst="rect">
            <a:avLst/>
          </a:prstGeom>
        </p:spPr>
      </p:pic>
      <p:pic>
        <p:nvPicPr>
          <p:cNvPr id="7" name="Picture 7"/>
          <p:cNvPicPr>
            <a:picLocks noChangeAspect="1"/>
          </p:cNvPicPr>
          <p:nvPr/>
        </p:nvPicPr>
        <p:blipFill>
          <a:blip r:embed="rId8"/>
          <a:srcRect t="3325" b="3325"/>
          <a:stretch>
            <a:fillRect/>
          </a:stretch>
        </p:blipFill>
        <p:spPr>
          <a:xfrm>
            <a:off x="10868995" y="-1315997"/>
            <a:ext cx="4710632" cy="6595985"/>
          </a:xfrm>
          <a:prstGeom prst="rect">
            <a:avLst/>
          </a:prstGeom>
        </p:spPr>
      </p:pic>
      <p:pic>
        <p:nvPicPr>
          <p:cNvPr id="8" name="Picture 8"/>
          <p:cNvPicPr>
            <a:picLocks noChangeAspect="1"/>
          </p:cNvPicPr>
          <p:nvPr/>
        </p:nvPicPr>
        <p:blipFill>
          <a:blip r:embed="rId9"/>
          <a:srcRect t="6651"/>
          <a:stretch>
            <a:fillRect/>
          </a:stretch>
        </p:blipFill>
        <p:spPr>
          <a:xfrm>
            <a:off x="16121646" y="5251950"/>
            <a:ext cx="4710632" cy="6595985"/>
          </a:xfrm>
          <a:prstGeom prst="rect">
            <a:avLst/>
          </a:prstGeom>
        </p:spPr>
      </p:pic>
      <p:pic>
        <p:nvPicPr>
          <p:cNvPr id="9" name="Picture 9"/>
          <p:cNvPicPr>
            <a:picLocks noChangeAspect="1"/>
          </p:cNvPicPr>
          <p:nvPr/>
        </p:nvPicPr>
        <p:blipFill>
          <a:blip r:embed="rId10"/>
          <a:srcRect t="3325" b="3325"/>
          <a:stretch>
            <a:fillRect/>
          </a:stretch>
        </p:blipFill>
        <p:spPr>
          <a:xfrm>
            <a:off x="16121646" y="-1887497"/>
            <a:ext cx="4710632" cy="6595985"/>
          </a:xfrm>
          <a:prstGeom prst="rect">
            <a:avLst/>
          </a:prstGeom>
        </p:spPr>
      </p:pic>
      <p:sp>
        <p:nvSpPr>
          <p:cNvPr id="10" name="AutoShape 10"/>
          <p:cNvSpPr/>
          <p:nvPr/>
        </p:nvSpPr>
        <p:spPr>
          <a:xfrm>
            <a:off x="10868995" y="5823450"/>
            <a:ext cx="4710632" cy="3297992"/>
          </a:xfrm>
          <a:prstGeom prst="rect">
            <a:avLst/>
          </a:prstGeom>
          <a:solidFill>
            <a:srgbClr val="F1630F"/>
          </a:solidFill>
        </p:spPr>
      </p:sp>
      <p:grpSp>
        <p:nvGrpSpPr>
          <p:cNvPr id="11" name="Group 11"/>
          <p:cNvGrpSpPr/>
          <p:nvPr/>
        </p:nvGrpSpPr>
        <p:grpSpPr>
          <a:xfrm>
            <a:off x="1187237" y="1410496"/>
            <a:ext cx="1665888" cy="166588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3" name="TextBox 13"/>
          <p:cNvSpPr txBox="1"/>
          <p:nvPr/>
        </p:nvSpPr>
        <p:spPr>
          <a:xfrm>
            <a:off x="1246858" y="2029621"/>
            <a:ext cx="1546644" cy="383119"/>
          </a:xfrm>
          <a:prstGeom prst="rect">
            <a:avLst/>
          </a:prstGeom>
        </p:spPr>
        <p:txBody>
          <a:bodyPr lIns="0" tIns="0" rIns="0" bIns="0" rtlCol="0" anchor="t">
            <a:spAutoFit/>
          </a:bodyPr>
          <a:lstStyle/>
          <a:p>
            <a:pPr algn="ctr">
              <a:lnSpc>
                <a:spcPts val="2826"/>
              </a:lnSpc>
            </a:pPr>
            <a:r>
              <a:rPr lang="en-US" sz="2826" spc="-84">
                <a:solidFill>
                  <a:srgbClr val="F7F6F4"/>
                </a:solidFill>
                <a:latin typeface="Clear Sans Bold Bold"/>
              </a:rPr>
              <a:t>Advocate</a:t>
            </a:r>
          </a:p>
        </p:txBody>
      </p:sp>
      <p:sp>
        <p:nvSpPr>
          <p:cNvPr id="14" name="TextBox 14"/>
          <p:cNvSpPr txBox="1"/>
          <p:nvPr/>
        </p:nvSpPr>
        <p:spPr>
          <a:xfrm>
            <a:off x="11392729" y="6287536"/>
            <a:ext cx="3663166" cy="2341245"/>
          </a:xfrm>
          <a:prstGeom prst="rect">
            <a:avLst/>
          </a:prstGeom>
        </p:spPr>
        <p:txBody>
          <a:bodyPr lIns="0" tIns="0" rIns="0" bIns="0" rtlCol="0" anchor="t">
            <a:spAutoFit/>
          </a:bodyPr>
          <a:lstStyle/>
          <a:p>
            <a:pPr algn="ctr">
              <a:lnSpc>
                <a:spcPts val="3120"/>
              </a:lnSpc>
            </a:pPr>
            <a:r>
              <a:rPr lang="en-US" sz="2400" spc="48">
                <a:solidFill>
                  <a:srgbClr val="F7F6F4"/>
                </a:solidFill>
                <a:latin typeface="Clear Sans Regular"/>
              </a:rPr>
              <a:t>Don't be your own barrier. Be your biggest cheerleader. </a:t>
            </a:r>
          </a:p>
          <a:p>
            <a:pPr algn="ctr">
              <a:lnSpc>
                <a:spcPts val="3120"/>
              </a:lnSpc>
            </a:pPr>
            <a:endParaRPr lang="en-US" sz="2400" spc="48">
              <a:solidFill>
                <a:srgbClr val="F7F6F4"/>
              </a:solidFill>
              <a:latin typeface="Clear Sans Regular"/>
            </a:endParaRPr>
          </a:p>
          <a:p>
            <a:pPr marL="0" lvl="0" indent="0" algn="ctr">
              <a:lnSpc>
                <a:spcPts val="3120"/>
              </a:lnSpc>
              <a:spcBef>
                <a:spcPct val="0"/>
              </a:spcBef>
            </a:pPr>
            <a:r>
              <a:rPr lang="en-US" sz="2400" spc="48">
                <a:solidFill>
                  <a:srgbClr val="F7F6F4"/>
                </a:solidFill>
                <a:latin typeface="Clear Sans Regular"/>
              </a:rPr>
              <a:t>Don't create barriers. Build opportunities. </a:t>
            </a:r>
          </a:p>
        </p:txBody>
      </p:sp>
      <p:sp>
        <p:nvSpPr>
          <p:cNvPr id="15" name="TextBox 15"/>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a:solidFill>
                  <a:srgbClr val="6F8090"/>
                </a:solidFill>
                <a:latin typeface="Clear Sans Regular Bold"/>
              </a:rPr>
              <a:t>06.</a:t>
            </a:r>
          </a:p>
        </p:txBody>
      </p:sp>
      <p:sp>
        <p:nvSpPr>
          <p:cNvPr id="16" name="TextBox 16"/>
          <p:cNvSpPr txBox="1"/>
          <p:nvPr/>
        </p:nvSpPr>
        <p:spPr>
          <a:xfrm>
            <a:off x="462074" y="3584319"/>
            <a:ext cx="4672006" cy="1483929"/>
          </a:xfrm>
          <a:prstGeom prst="rect">
            <a:avLst/>
          </a:prstGeom>
        </p:spPr>
        <p:txBody>
          <a:bodyPr lIns="0" tIns="0" rIns="0" bIns="0" rtlCol="0" anchor="t">
            <a:spAutoFit/>
          </a:bodyPr>
          <a:lstStyle/>
          <a:p>
            <a:pPr marL="0" lvl="0" indent="0" algn="ctr">
              <a:lnSpc>
                <a:spcPts val="3979"/>
              </a:lnSpc>
              <a:spcBef>
                <a:spcPct val="0"/>
              </a:spcBef>
            </a:pPr>
            <a:r>
              <a:rPr lang="en-US" sz="3060" spc="61">
                <a:solidFill>
                  <a:srgbClr val="3D4248"/>
                </a:solidFill>
                <a:latin typeface="Clear Sans Regular"/>
              </a:rPr>
              <a:t>The best skill you have is your ability to advocate for your own growth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BA6B1"/>
        </a:solidFill>
        <a:effectLst/>
      </p:bgPr>
    </p:bg>
    <p:spTree>
      <p:nvGrpSpPr>
        <p:cNvPr id="1" name=""/>
        <p:cNvGrpSpPr/>
        <p:nvPr/>
      </p:nvGrpSpPr>
      <p:grpSpPr>
        <a:xfrm>
          <a:off x="0" y="0"/>
          <a:ext cx="0" cy="0"/>
          <a:chOff x="0" y="0"/>
          <a:chExt cx="0" cy="0"/>
        </a:xfrm>
      </p:grpSpPr>
      <p:grpSp>
        <p:nvGrpSpPr>
          <p:cNvPr id="2" name="Group 2"/>
          <p:cNvGrpSpPr/>
          <p:nvPr/>
        </p:nvGrpSpPr>
        <p:grpSpPr>
          <a:xfrm>
            <a:off x="16901160" y="1028700"/>
            <a:ext cx="358140" cy="358140"/>
            <a:chOff x="0" y="0"/>
            <a:chExt cx="477520" cy="477520"/>
          </a:xfrm>
        </p:grpSpPr>
        <p:grpSp>
          <p:nvGrpSpPr>
            <p:cNvPr id="3" name="Group 3"/>
            <p:cNvGrpSpPr/>
            <p:nvPr/>
          </p:nvGrpSpPr>
          <p:grpSpPr>
            <a:xfrm>
              <a:off x="0" y="0"/>
              <a:ext cx="477520" cy="77593"/>
              <a:chOff x="0" y="0"/>
              <a:chExt cx="1913890" cy="310990"/>
            </a:xfrm>
          </p:grpSpPr>
          <p:sp>
            <p:nvSpPr>
              <p:cNvPr id="4" name="Freeform 4"/>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5" name="Group 5"/>
            <p:cNvGrpSpPr/>
            <p:nvPr/>
          </p:nvGrpSpPr>
          <p:grpSpPr>
            <a:xfrm>
              <a:off x="0" y="199964"/>
              <a:ext cx="477520" cy="77593"/>
              <a:chOff x="0" y="0"/>
              <a:chExt cx="1913890" cy="310990"/>
            </a:xfrm>
          </p:grpSpPr>
          <p:sp>
            <p:nvSpPr>
              <p:cNvPr id="6" name="Freeform 6"/>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nvGrpSpPr>
            <p:cNvPr id="7" name="Group 7"/>
            <p:cNvGrpSpPr/>
            <p:nvPr/>
          </p:nvGrpSpPr>
          <p:grpSpPr>
            <a:xfrm>
              <a:off x="0" y="399927"/>
              <a:ext cx="477520" cy="77593"/>
              <a:chOff x="0" y="0"/>
              <a:chExt cx="1913890" cy="310990"/>
            </a:xfrm>
          </p:grpSpPr>
          <p:sp>
            <p:nvSpPr>
              <p:cNvPr id="8" name="Freeform 8"/>
              <p:cNvSpPr/>
              <p:nvPr/>
            </p:nvSpPr>
            <p:spPr>
              <a:xfrm>
                <a:off x="0" y="0"/>
                <a:ext cx="1913890" cy="310990"/>
              </a:xfrm>
              <a:custGeom>
                <a:avLst/>
                <a:gdLst/>
                <a:ahLst/>
                <a:cxnLst/>
                <a:rect l="l" t="t" r="r" b="b"/>
                <a:pathLst>
                  <a:path w="1913890" h="310990">
                    <a:moveTo>
                      <a:pt x="0" y="0"/>
                    </a:moveTo>
                    <a:lnTo>
                      <a:pt x="1913890" y="0"/>
                    </a:lnTo>
                    <a:lnTo>
                      <a:pt x="1913890" y="310990"/>
                    </a:lnTo>
                    <a:lnTo>
                      <a:pt x="0" y="310990"/>
                    </a:lnTo>
                    <a:close/>
                  </a:path>
                </a:pathLst>
              </a:custGeom>
              <a:solidFill>
                <a:srgbClr val="3D4248"/>
              </a:solidFill>
            </p:spPr>
          </p:sp>
        </p:grpSp>
      </p:grpSp>
      <p:grpSp>
        <p:nvGrpSpPr>
          <p:cNvPr id="9" name="Group 9"/>
          <p:cNvGrpSpPr/>
          <p:nvPr/>
        </p:nvGrpSpPr>
        <p:grpSpPr>
          <a:xfrm>
            <a:off x="4602061" y="2463015"/>
            <a:ext cx="9136536" cy="5985348"/>
            <a:chOff x="0" y="0"/>
            <a:chExt cx="3090631" cy="2024673"/>
          </a:xfrm>
        </p:grpSpPr>
        <p:sp>
          <p:nvSpPr>
            <p:cNvPr id="10" name="Freeform 10"/>
            <p:cNvSpPr/>
            <p:nvPr/>
          </p:nvSpPr>
          <p:spPr>
            <a:xfrm>
              <a:off x="0" y="0"/>
              <a:ext cx="3090631" cy="2024674"/>
            </a:xfrm>
            <a:custGeom>
              <a:avLst/>
              <a:gdLst/>
              <a:ahLst/>
              <a:cxnLst/>
              <a:rect l="l" t="t" r="r" b="b"/>
              <a:pathLst>
                <a:path w="3090631" h="2024674">
                  <a:moveTo>
                    <a:pt x="2966171" y="2024673"/>
                  </a:moveTo>
                  <a:lnTo>
                    <a:pt x="124460" y="2024673"/>
                  </a:lnTo>
                  <a:cubicBezTo>
                    <a:pt x="55880" y="2024673"/>
                    <a:pt x="0" y="1968793"/>
                    <a:pt x="0" y="1900213"/>
                  </a:cubicBezTo>
                  <a:lnTo>
                    <a:pt x="0" y="124460"/>
                  </a:lnTo>
                  <a:cubicBezTo>
                    <a:pt x="0" y="55880"/>
                    <a:pt x="55880" y="0"/>
                    <a:pt x="124460" y="0"/>
                  </a:cubicBezTo>
                  <a:lnTo>
                    <a:pt x="2966171" y="0"/>
                  </a:lnTo>
                  <a:cubicBezTo>
                    <a:pt x="3034751" y="0"/>
                    <a:pt x="3090631" y="55880"/>
                    <a:pt x="3090631" y="124460"/>
                  </a:cubicBezTo>
                  <a:lnTo>
                    <a:pt x="3090631" y="1900213"/>
                  </a:lnTo>
                  <a:cubicBezTo>
                    <a:pt x="3090631" y="1968794"/>
                    <a:pt x="3034751" y="2024674"/>
                    <a:pt x="2966171" y="2024674"/>
                  </a:cubicBezTo>
                  <a:close/>
                </a:path>
              </a:pathLst>
            </a:custGeom>
            <a:solidFill>
              <a:srgbClr val="FFFFFF"/>
            </a:solidFill>
          </p:spPr>
        </p:sp>
      </p:grpSp>
      <p:sp>
        <p:nvSpPr>
          <p:cNvPr id="11" name="TextBox 11"/>
          <p:cNvSpPr txBox="1"/>
          <p:nvPr/>
        </p:nvSpPr>
        <p:spPr>
          <a:xfrm>
            <a:off x="6076019" y="3741775"/>
            <a:ext cx="7075521" cy="3313431"/>
          </a:xfrm>
          <a:prstGeom prst="rect">
            <a:avLst/>
          </a:prstGeom>
        </p:spPr>
        <p:txBody>
          <a:bodyPr lIns="0" tIns="0" rIns="0" bIns="0" rtlCol="0" anchor="t">
            <a:spAutoFit/>
          </a:bodyPr>
          <a:lstStyle/>
          <a:p>
            <a:pPr>
              <a:lnSpc>
                <a:spcPts val="5319"/>
              </a:lnSpc>
            </a:pPr>
            <a:r>
              <a:rPr lang="en-US" sz="3799">
                <a:solidFill>
                  <a:srgbClr val="6F8090"/>
                </a:solidFill>
                <a:latin typeface="Clear Sans Regular"/>
              </a:rPr>
              <a:t>We don't need a title to lead. </a:t>
            </a:r>
            <a:r>
              <a:rPr lang="en-US" sz="3799">
                <a:solidFill>
                  <a:srgbClr val="6F8090"/>
                </a:solidFill>
                <a:latin typeface="Clear Sans Regular Bold"/>
              </a:rPr>
              <a:t>We just need to care.</a:t>
            </a:r>
            <a:r>
              <a:rPr lang="en-US" sz="3799">
                <a:solidFill>
                  <a:srgbClr val="6F8090"/>
                </a:solidFill>
                <a:latin typeface="Clear Sans Regular"/>
              </a:rPr>
              <a:t> People would rather follow a leader with a </a:t>
            </a:r>
            <a:r>
              <a:rPr lang="en-US" sz="3799">
                <a:solidFill>
                  <a:srgbClr val="6F8090"/>
                </a:solidFill>
                <a:latin typeface="Clear Sans Regular Bold"/>
              </a:rPr>
              <a:t>heart,</a:t>
            </a:r>
            <a:r>
              <a:rPr lang="en-US" sz="3799">
                <a:solidFill>
                  <a:srgbClr val="6F8090"/>
                </a:solidFill>
                <a:latin typeface="Clear Sans Regular"/>
              </a:rPr>
              <a:t> than a leader with a title. </a:t>
            </a:r>
          </a:p>
          <a:p>
            <a:pPr>
              <a:lnSpc>
                <a:spcPts val="5319"/>
              </a:lnSpc>
              <a:spcBef>
                <a:spcPct val="0"/>
              </a:spcBef>
            </a:pPr>
            <a:r>
              <a:rPr lang="en-US" sz="3799">
                <a:solidFill>
                  <a:srgbClr val="6F8090"/>
                </a:solidFill>
                <a:latin typeface="Clear Sans Regular"/>
              </a:rPr>
              <a:t>                        -  Craig Groeschel</a:t>
            </a:r>
          </a:p>
        </p:txBody>
      </p:sp>
      <p:grpSp>
        <p:nvGrpSpPr>
          <p:cNvPr id="12" name="Group 12"/>
          <p:cNvGrpSpPr/>
          <p:nvPr/>
        </p:nvGrpSpPr>
        <p:grpSpPr>
          <a:xfrm>
            <a:off x="5418516" y="3926777"/>
            <a:ext cx="341800" cy="341800"/>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grpSp>
        <p:nvGrpSpPr>
          <p:cNvPr id="14" name="Group 14"/>
          <p:cNvGrpSpPr/>
          <p:nvPr/>
        </p:nvGrpSpPr>
        <p:grpSpPr>
          <a:xfrm>
            <a:off x="11903162" y="1908281"/>
            <a:ext cx="1574783" cy="1284129"/>
            <a:chOff x="0" y="0"/>
            <a:chExt cx="2099711" cy="1712172"/>
          </a:xfrm>
        </p:grpSpPr>
        <p:grpSp>
          <p:nvGrpSpPr>
            <p:cNvPr id="15" name="Group 15"/>
            <p:cNvGrpSpPr/>
            <p:nvPr/>
          </p:nvGrpSpPr>
          <p:grpSpPr>
            <a:xfrm>
              <a:off x="0" y="0"/>
              <a:ext cx="2099711" cy="1712172"/>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630F"/>
              </a:solidFill>
            </p:spPr>
          </p:sp>
        </p:grpSp>
        <p:sp>
          <p:nvSpPr>
            <p:cNvPr id="17" name="TextBox 17"/>
            <p:cNvSpPr txBox="1"/>
            <p:nvPr/>
          </p:nvSpPr>
          <p:spPr>
            <a:xfrm>
              <a:off x="211810" y="552010"/>
              <a:ext cx="1676091" cy="557232"/>
            </a:xfrm>
            <a:prstGeom prst="rect">
              <a:avLst/>
            </a:prstGeom>
          </p:spPr>
          <p:txBody>
            <a:bodyPr lIns="0" tIns="0" rIns="0" bIns="0" rtlCol="0" anchor="t">
              <a:spAutoFit/>
            </a:bodyPr>
            <a:lstStyle/>
            <a:p>
              <a:pPr algn="ctr">
                <a:lnSpc>
                  <a:spcPts val="3070"/>
                </a:lnSpc>
              </a:pPr>
              <a:r>
                <a:rPr lang="en-US" sz="3070" spc="-92">
                  <a:solidFill>
                    <a:srgbClr val="FFFFFF"/>
                  </a:solidFill>
                  <a:latin typeface="Clear Sans Bold Bold"/>
                </a:rPr>
                <a:t>Care</a:t>
              </a:r>
            </a:p>
          </p:txBody>
        </p:sp>
      </p:grpSp>
      <p:sp>
        <p:nvSpPr>
          <p:cNvPr id="18" name="TextBox 18"/>
          <p:cNvSpPr txBox="1"/>
          <p:nvPr/>
        </p:nvSpPr>
        <p:spPr>
          <a:xfrm>
            <a:off x="1028700" y="8852535"/>
            <a:ext cx="4389816" cy="405765"/>
          </a:xfrm>
          <a:prstGeom prst="rect">
            <a:avLst/>
          </a:prstGeom>
        </p:spPr>
        <p:txBody>
          <a:bodyPr lIns="0" tIns="0" rIns="0" bIns="0" rtlCol="0" anchor="t">
            <a:spAutoFit/>
          </a:bodyPr>
          <a:lstStyle/>
          <a:p>
            <a:pPr>
              <a:lnSpc>
                <a:spcPts val="3359"/>
              </a:lnSpc>
              <a:spcBef>
                <a:spcPct val="0"/>
              </a:spcBef>
            </a:pPr>
            <a:r>
              <a:rPr lang="en-US" sz="2400">
                <a:solidFill>
                  <a:srgbClr val="3D4248"/>
                </a:solidFill>
                <a:latin typeface="Clear Sans Regular Bold"/>
              </a:rPr>
              <a:t>07.</a:t>
            </a:r>
          </a:p>
        </p:txBody>
      </p:sp>
      <p:sp>
        <p:nvSpPr>
          <p:cNvPr id="19" name="TextBox 19"/>
          <p:cNvSpPr txBox="1"/>
          <p:nvPr/>
        </p:nvSpPr>
        <p:spPr>
          <a:xfrm>
            <a:off x="10217895" y="8951595"/>
            <a:ext cx="7041405" cy="306705"/>
          </a:xfrm>
          <a:prstGeom prst="rect">
            <a:avLst/>
          </a:prstGeom>
        </p:spPr>
        <p:txBody>
          <a:bodyPr lIns="0" tIns="0" rIns="0" bIns="0" rtlCol="0" anchor="t">
            <a:spAutoFit/>
          </a:bodyPr>
          <a:lstStyle/>
          <a:p>
            <a:pPr marL="0" lvl="0" indent="0" algn="r">
              <a:lnSpc>
                <a:spcPts val="2520"/>
              </a:lnSpc>
              <a:spcBef>
                <a:spcPct val="0"/>
              </a:spcBef>
            </a:pPr>
            <a:r>
              <a:rPr lang="en-US" sz="1800" spc="179">
                <a:solidFill>
                  <a:srgbClr val="6F8090"/>
                </a:solidFill>
                <a:latin typeface="Clear Sans Regular"/>
              </a:rPr>
              <a:t>LEADERSHIP FOR ALL | MARCH 2022</a:t>
            </a:r>
          </a:p>
        </p:txBody>
      </p:sp>
      <p:sp>
        <p:nvSpPr>
          <p:cNvPr id="21" name="TextBox 20">
            <a:extLst>
              <a:ext uri="{FF2B5EF4-FFF2-40B4-BE49-F238E27FC236}">
                <a16:creationId xmlns:a16="http://schemas.microsoft.com/office/drawing/2014/main" id="{730B7ECF-21A7-48A5-AD77-0AB408F0F75F}"/>
              </a:ext>
            </a:extLst>
          </p:cNvPr>
          <p:cNvSpPr txBox="1"/>
          <p:nvPr/>
        </p:nvSpPr>
        <p:spPr>
          <a:xfrm>
            <a:off x="14478000" y="9258300"/>
            <a:ext cx="9144000" cy="400110"/>
          </a:xfrm>
          <a:prstGeom prst="rect">
            <a:avLst/>
          </a:prstGeom>
          <a:noFill/>
        </p:spPr>
        <p:txBody>
          <a:bodyPr wrap="square">
            <a:spAutoFit/>
          </a:bodyPr>
          <a:lstStyle/>
          <a:p>
            <a:r>
              <a:rPr lang="en-US" sz="2000" dirty="0">
                <a:solidFill>
                  <a:srgbClr val="6F8090"/>
                </a:solidFill>
              </a:rPr>
              <a:t>Erin.Donahue@Ontario.ca</a:t>
            </a:r>
            <a:endParaRPr lang="en-CA" sz="2000" dirty="0">
              <a:solidFill>
                <a:srgbClr val="6F809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1066</TotalTime>
  <Words>1467</Words>
  <Application>Microsoft Office PowerPoint</Application>
  <PresentationFormat>Custom</PresentationFormat>
  <Paragraphs>129</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Arial</vt:lpstr>
      <vt:lpstr>Clear Sans Regular</vt:lpstr>
      <vt:lpstr>Clear Sans Bold Bold</vt:lpstr>
      <vt:lpstr>Clear Sans Regular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For All</dc:title>
  <cp:lastModifiedBy>Donahue, Erin (SOLGEN)</cp:lastModifiedBy>
  <cp:revision>10</cp:revision>
  <dcterms:created xsi:type="dcterms:W3CDTF">2006-08-16T00:00:00Z</dcterms:created>
  <dcterms:modified xsi:type="dcterms:W3CDTF">2022-03-31T14:47:50Z</dcterms:modified>
  <dc:identifier>DAE8M4IsLP4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34a106e-6316-442c-ad35-738afd673d2b_Enabled">
    <vt:lpwstr>true</vt:lpwstr>
  </property>
  <property fmtid="{D5CDD505-2E9C-101B-9397-08002B2CF9AE}" pid="3" name="MSIP_Label_034a106e-6316-442c-ad35-738afd673d2b_SetDate">
    <vt:lpwstr>2022-03-30T21:01:35Z</vt:lpwstr>
  </property>
  <property fmtid="{D5CDD505-2E9C-101B-9397-08002B2CF9AE}" pid="4" name="MSIP_Label_034a106e-6316-442c-ad35-738afd673d2b_Method">
    <vt:lpwstr>Standard</vt:lpwstr>
  </property>
  <property fmtid="{D5CDD505-2E9C-101B-9397-08002B2CF9AE}" pid="5" name="MSIP_Label_034a106e-6316-442c-ad35-738afd673d2b_Name">
    <vt:lpwstr>034a106e-6316-442c-ad35-738afd673d2b</vt:lpwstr>
  </property>
  <property fmtid="{D5CDD505-2E9C-101B-9397-08002B2CF9AE}" pid="6" name="MSIP_Label_034a106e-6316-442c-ad35-738afd673d2b_SiteId">
    <vt:lpwstr>cddc1229-ac2a-4b97-b78a-0e5cacb5865c</vt:lpwstr>
  </property>
  <property fmtid="{D5CDD505-2E9C-101B-9397-08002B2CF9AE}" pid="7" name="MSIP_Label_034a106e-6316-442c-ad35-738afd673d2b_ActionId">
    <vt:lpwstr>02216485-e3ec-4a37-b075-6f933b99718a</vt:lpwstr>
  </property>
  <property fmtid="{D5CDD505-2E9C-101B-9397-08002B2CF9AE}" pid="8" name="MSIP_Label_034a106e-6316-442c-ad35-738afd673d2b_ContentBits">
    <vt:lpwstr>0</vt:lpwstr>
  </property>
</Properties>
</file>