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7" r:id="rId2"/>
  </p:sldMasterIdLst>
  <p:notesMasterIdLst>
    <p:notesMasterId r:id="rId8"/>
  </p:notesMasterIdLst>
  <p:sldIdLst>
    <p:sldId id="272" r:id="rId3"/>
    <p:sldId id="265" r:id="rId4"/>
    <p:sldId id="278" r:id="rId5"/>
    <p:sldId id="279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ARNIC Ziga, WISE/RSB" initials="ZZW" lastIdx="1" clrIdx="0">
    <p:extLst>
      <p:ext uri="{19B8F6BF-5375-455C-9EA6-DF929625EA0E}">
        <p15:presenceInfo xmlns:p15="http://schemas.microsoft.com/office/powerpoint/2012/main" userId="S-1-5-21-2146598497-832928401-1254845835-446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14" autoAdjust="0"/>
    <p:restoredTop sz="93979" autoAdjust="0"/>
  </p:normalViewPr>
  <p:slideViewPr>
    <p:cSldViewPr snapToGrid="0">
      <p:cViewPr varScale="1">
        <p:scale>
          <a:sx n="86" d="100"/>
          <a:sy n="86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4331E-F44C-459E-9B70-C71828F4D08B}" type="datetimeFigureOut">
              <a:rPr lang="en-GB" smtClean="0"/>
              <a:t>19/01/2023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BF032-E17B-4F09-AB86-55A10CE4744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7534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163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BF032-E17B-4F09-AB86-55A10CE4744A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3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420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134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Testo"/>
          <p:cNvSpPr txBox="1">
            <a:spLocks noGrp="1"/>
          </p:cNvSpPr>
          <p:nvPr>
            <p:ph type="title"/>
          </p:nvPr>
        </p:nvSpPr>
        <p:spPr>
          <a:xfrm>
            <a:off x="3828561" y="1616517"/>
            <a:ext cx="7053736" cy="1470026"/>
          </a:xfrm>
          <a:prstGeom prst="rect">
            <a:avLst/>
          </a:prstGeom>
        </p:spPr>
        <p:txBody>
          <a:bodyPr anchor="b"/>
          <a:lstStyle>
            <a:lvl1pPr>
              <a:defRPr sz="2800" cap="all">
                <a:solidFill>
                  <a:srgbClr val="595959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843160" y="3009899"/>
            <a:ext cx="7039137" cy="1269514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1pPr>
            <a:lvl2pPr marL="0" indent="4572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2pPr>
            <a:lvl3pPr marL="0" indent="9144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3pPr>
            <a:lvl4pPr marL="0" indent="13716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4pPr>
            <a:lvl5pPr marL="0" indent="18288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57718" y="6217852"/>
            <a:ext cx="279882" cy="276999"/>
          </a:xfrm>
          <a:prstGeom prst="rect">
            <a:avLst/>
          </a:prstGeom>
        </p:spPr>
        <p:txBody>
          <a:bodyPr/>
          <a:lstStyle/>
          <a:p>
            <a:fld id="{7FCFF963-9869-4C96-A3E8-2EB75452893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09721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78973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163230" tIns="81615" rIns="163230" bIns="81615" rtlCol="0" anchor="t" anchorCtr="0"/>
          <a:lstStyle>
            <a:lvl1pPr algn="l">
              <a:defRPr sz="12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3017A3C8-8EDA-4C1A-8F04-E41F406A09C4}" type="datetimeFigureOut">
              <a:rPr lang="en-GB" smtClean="0"/>
              <a:pPr/>
              <a:t>19/01/2023</a:t>
            </a:fld>
            <a:endParaRPr lang="en-GB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163230" tIns="81615" rIns="163230" bIns="81615" rtlCol="0" anchor="t" anchorCtr="0"/>
          <a:lstStyle>
            <a:lvl1pPr algn="l">
              <a:defRPr sz="12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8800" y="6411600"/>
            <a:ext cx="517200" cy="349490"/>
          </a:xfrm>
          <a:prstGeom prst="rect">
            <a:avLst/>
          </a:prstGeom>
        </p:spPr>
        <p:txBody>
          <a:bodyPr vert="horz" wrap="none" lIns="163230" tIns="81615" rIns="163230" bIns="81615" rtlCol="0" anchor="t" anchorCtr="0"/>
          <a:lstStyle>
            <a:lvl1pPr algn="r">
              <a:defRPr sz="12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3B206A27-3608-4CAC-A2F6-C6578DFAF6AC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40000" y="237600"/>
            <a:ext cx="9888000" cy="1022400"/>
          </a:xfrm>
          <a:prstGeom prst="rect">
            <a:avLst/>
          </a:prstGeom>
        </p:spPr>
        <p:txBody>
          <a:bodyPr vert="horz" lIns="163230" tIns="81615" rIns="163230" bIns="81615" rtlCol="0" anchor="ctr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Slide title</a:t>
            </a:r>
            <a:br>
              <a:rPr lang="en-US" dirty="0"/>
            </a:br>
            <a:r>
              <a:rPr lang="en-US" dirty="0"/>
              <a:t>Slide title can be extended to two lines</a:t>
            </a:r>
          </a:p>
        </p:txBody>
      </p:sp>
    </p:spTree>
    <p:extLst>
      <p:ext uri="{BB962C8B-B14F-4D97-AF65-F5344CB8AC3E}">
        <p14:creationId xmlns:p14="http://schemas.microsoft.com/office/powerpoint/2010/main" val="2163797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Testo"/>
          <p:cNvSpPr txBox="1">
            <a:spLocks noGrp="1"/>
          </p:cNvSpPr>
          <p:nvPr>
            <p:ph type="title"/>
          </p:nvPr>
        </p:nvSpPr>
        <p:spPr>
          <a:xfrm>
            <a:off x="3828561" y="1616517"/>
            <a:ext cx="7053736" cy="1470026"/>
          </a:xfrm>
          <a:prstGeom prst="rect">
            <a:avLst/>
          </a:prstGeom>
        </p:spPr>
        <p:txBody>
          <a:bodyPr anchor="b"/>
          <a:lstStyle>
            <a:lvl1pPr>
              <a:defRPr sz="2800" cap="all">
                <a:solidFill>
                  <a:srgbClr val="595959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843160" y="3009899"/>
            <a:ext cx="7039137" cy="1269514"/>
          </a:xfrm>
          <a:prstGeom prst="rect">
            <a:avLst/>
          </a:prstGeom>
        </p:spPr>
        <p:txBody>
          <a:bodyPr/>
          <a:lstStyle>
            <a:lvl1pPr marL="0" indent="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1pPr>
            <a:lvl2pPr marL="0" indent="4572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2pPr>
            <a:lvl3pPr marL="0" indent="9144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3pPr>
            <a:lvl4pPr marL="0" indent="13716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4pPr>
            <a:lvl5pPr marL="0" indent="1828800" defTabSz="914400">
              <a:lnSpc>
                <a:spcPts val="3000"/>
              </a:lnSpc>
              <a:spcBef>
                <a:spcPts val="0"/>
              </a:spcBef>
              <a:buSzTx/>
              <a:buFontTx/>
              <a:buNone/>
              <a:defRPr sz="2800" b="1" cap="all">
                <a:solidFill>
                  <a:srgbClr val="04629A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57718" y="6217852"/>
            <a:ext cx="279882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45400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609600" y="320318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09600" y="1752601"/>
            <a:ext cx="10972800" cy="42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86746" y="6408352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7FCFF963-9869-4C96-A3E8-2EB75452893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Espace réservé du pied de page 4"/>
          <p:cNvSpPr txBox="1"/>
          <p:nvPr/>
        </p:nvSpPr>
        <p:spPr>
          <a:xfrm>
            <a:off x="455461" y="6408352"/>
            <a:ext cx="137225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00" dirty="0"/>
              <a:t>© OECD |</a:t>
            </a:r>
          </a:p>
        </p:txBody>
      </p:sp>
    </p:spTree>
    <p:extLst>
      <p:ext uri="{BB962C8B-B14F-4D97-AF65-F5344CB8AC3E}">
        <p14:creationId xmlns:p14="http://schemas.microsoft.com/office/powerpoint/2010/main" val="139781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1pPr>
      <a:lvl2pPr marL="838200" marR="0" indent="-3810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2pPr>
      <a:lvl3pPr marL="1143000" marR="0" indent="-2286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3pPr>
      <a:lvl4pPr marL="16459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4pPr>
      <a:lvl5pPr marL="21031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»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5pPr>
      <a:lvl6pPr marL="25603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6pPr>
      <a:lvl7pPr marL="30175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7pPr>
      <a:lvl8pPr marL="34747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8pPr>
      <a:lvl9pPr marL="39319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609600" y="320318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09600" y="1752601"/>
            <a:ext cx="10972800" cy="421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86746" y="6408352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7FCFF963-9869-4C96-A3E8-2EB75452893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Espace réservé du pied de page 4"/>
          <p:cNvSpPr txBox="1"/>
          <p:nvPr/>
        </p:nvSpPr>
        <p:spPr>
          <a:xfrm>
            <a:off x="455461" y="6408352"/>
            <a:ext cx="1372257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200" dirty="0"/>
              <a:t>© OECD |</a:t>
            </a:r>
          </a:p>
        </p:txBody>
      </p:sp>
    </p:spTree>
    <p:extLst>
      <p:ext uri="{BB962C8B-B14F-4D97-AF65-F5344CB8AC3E}">
        <p14:creationId xmlns:p14="http://schemas.microsoft.com/office/powerpoint/2010/main" val="63554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0" baseline="0">
          <a:solidFill>
            <a:srgbClr val="04629A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1pPr>
      <a:lvl2pPr marL="838200" marR="0" indent="-3810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2pPr>
      <a:lvl3pPr marL="1143000" marR="0" indent="-22860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3pPr>
      <a:lvl4pPr marL="16459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–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4pPr>
      <a:lvl5pPr marL="21031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»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5pPr>
      <a:lvl6pPr marL="25603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6pPr>
      <a:lvl7pPr marL="30175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7pPr>
      <a:lvl8pPr marL="34747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8pPr>
      <a:lvl9pPr marL="3931920" marR="0" indent="-274320" algn="l" defTabSz="457200" rtl="0" latinLnBrk="0">
        <a:lnSpc>
          <a:spcPct val="100000"/>
        </a:lnSpc>
        <a:spcBef>
          <a:spcPts val="5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595959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787/ca9d8479-en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gov/ethics/best-practices-for-green-procurement.htm" TargetMode="External"/><Relationship Id="rId2" Type="http://schemas.openxmlformats.org/officeDocument/2006/relationships/hyperlink" Target="https://www.oecd.org/climate-action/ipac/dashboar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wis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wellbeing@oecd.org" TargetMode="External"/><Relationship Id="rId5" Type="http://schemas.openxmlformats.org/officeDocument/2006/relationships/hyperlink" Target="mailto:Romina.Boarini@oecd.org" TargetMode="External"/><Relationship Id="rId4" Type="http://schemas.openxmlformats.org/officeDocument/2006/relationships/hyperlink" Target="https://oe.cd/wellbeing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re 1"/>
          <p:cNvSpPr txBox="1">
            <a:spLocks noGrp="1"/>
          </p:cNvSpPr>
          <p:nvPr>
            <p:ph type="ctrTitle"/>
          </p:nvPr>
        </p:nvSpPr>
        <p:spPr>
          <a:xfrm>
            <a:off x="613885" y="4595843"/>
            <a:ext cx="10133445" cy="191769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cap="none" dirty="0"/>
              <a:t>Romina Boarini, Director of the OECD WISE Centre</a:t>
            </a:r>
            <a:br>
              <a:rPr lang="en-US" cap="none" dirty="0"/>
            </a:br>
            <a:r>
              <a:rPr lang="en-US" cap="none" dirty="0"/>
              <a:t>18 January 2023, Apolitical Workshop on Green Growth</a:t>
            </a:r>
            <a:br>
              <a:rPr lang="en-US" cap="none" dirty="0"/>
            </a:br>
            <a:br>
              <a:rPr lang="en-US" cap="none" dirty="0"/>
            </a:br>
            <a:endParaRPr lang="en-US" cap="none" dirty="0"/>
          </a:p>
        </p:txBody>
      </p:sp>
      <p:sp>
        <p:nvSpPr>
          <p:cNvPr id="34" name="ZoneTexte 3"/>
          <p:cNvSpPr txBox="1"/>
          <p:nvPr/>
        </p:nvSpPr>
        <p:spPr>
          <a:xfrm>
            <a:off x="4498254" y="997782"/>
            <a:ext cx="7505855" cy="2262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4700" b="1" cap="all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4700" dirty="0">
                <a:solidFill>
                  <a:srgbClr val="4D4D4D"/>
                </a:solidFill>
              </a:rPr>
              <a:t>A people-centred transition to the green economy</a:t>
            </a:r>
            <a:endParaRPr sz="2300" dirty="0">
              <a:solidFill>
                <a:srgbClr val="727272"/>
              </a:solidFill>
            </a:endParaRPr>
          </a:p>
        </p:txBody>
      </p:sp>
      <p:sp>
        <p:nvSpPr>
          <p:cNvPr id="35" name="Rectangle 4"/>
          <p:cNvSpPr/>
          <p:nvPr/>
        </p:nvSpPr>
        <p:spPr>
          <a:xfrm>
            <a:off x="2869776" y="4051299"/>
            <a:ext cx="1368001" cy="72002"/>
          </a:xfrm>
          <a:prstGeom prst="rect">
            <a:avLst/>
          </a:prstGeom>
          <a:solidFill>
            <a:srgbClr val="0462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04629A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736311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28482" y="321109"/>
            <a:ext cx="11861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462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Inequalities-Environment Nexus: Towards a People-Centred Green Transition</a:t>
            </a:r>
            <a:endParaRPr lang="fr-FR" sz="2400" b="1" dirty="0">
              <a:solidFill>
                <a:srgbClr val="0462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22500" t="16666" r="63125" b="14502"/>
          <a:stretch/>
        </p:blipFill>
        <p:spPr>
          <a:xfrm>
            <a:off x="2237611" y="1196892"/>
            <a:ext cx="2932399" cy="3949095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ontent Placeholder 1"/>
          <p:cNvSpPr txBox="1">
            <a:spLocks/>
          </p:cNvSpPr>
          <p:nvPr/>
        </p:nvSpPr>
        <p:spPr>
          <a:xfrm>
            <a:off x="5749446" y="1087498"/>
            <a:ext cx="6217181" cy="4505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lvl="1">
              <a:spcBef>
                <a:spcPts val="1200"/>
              </a:spcBef>
              <a:defRPr/>
            </a:pP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Context: OECD Green Growth and OECD Inclusive Growth frameworks</a:t>
            </a:r>
          </a:p>
          <a:p>
            <a:pPr marL="166688" lvl="1" indent="0">
              <a:spcBef>
                <a:spcPts val="1200"/>
              </a:spcBef>
              <a:buNone/>
              <a:defRPr/>
            </a:pP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The Inequalities-Environment Nexus report:</a:t>
            </a:r>
          </a:p>
          <a:p>
            <a:pPr marL="452438" lvl="1">
              <a:defRPr/>
            </a:pPr>
            <a:r>
              <a:rPr lang="en-GB" sz="22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Looks at </a:t>
            </a: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air pollution and climate change impacts</a:t>
            </a:r>
          </a:p>
          <a:p>
            <a:pPr marL="452438" lvl="1">
              <a:defRPr/>
            </a:pPr>
            <a:r>
              <a:rPr lang="en-GB" sz="22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Notes that the </a:t>
            </a: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policies to achieve green transition have social implications, </a:t>
            </a:r>
            <a:r>
              <a:rPr lang="en-GB" sz="22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with distributional implications </a:t>
            </a: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at household, business and regional levels </a:t>
            </a:r>
            <a:endParaRPr lang="en-GB" sz="2200" dirty="0">
              <a:solidFill>
                <a:schemeClr val="tx1"/>
              </a:solidFill>
              <a:latin typeface="Calibri"/>
              <a:cs typeface="Arial" panose="020B0604020202020204" pitchFamily="34" charset="0"/>
            </a:endParaRPr>
          </a:p>
          <a:p>
            <a:pPr marL="452438" lvl="1">
              <a:defRPr/>
            </a:pPr>
            <a:r>
              <a:rPr lang="en-GB" sz="2200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Argues for policies to </a:t>
            </a:r>
            <a:r>
              <a:rPr lang="en-GB" sz="2200" dirty="0">
                <a:solidFill>
                  <a:sysClr val="windowText" lastClr="000000"/>
                </a:solidFill>
                <a:latin typeface="Calibri"/>
                <a:cs typeface="Arial" panose="020B0604020202020204" pitchFamily="34" charset="0"/>
              </a:rPr>
              <a:t>address </a:t>
            </a:r>
            <a:r>
              <a:rPr lang="en-GB" sz="2200" b="1" dirty="0">
                <a:solidFill>
                  <a:srgbClr val="0070C0"/>
                </a:solidFill>
                <a:latin typeface="Calibri"/>
                <a:cs typeface="Arial" panose="020B0604020202020204" pitchFamily="34" charset="0"/>
              </a:rPr>
              <a:t>inequalities and environmental challenges</a:t>
            </a:r>
            <a:r>
              <a:rPr lang="en-GB" sz="2200" b="1" dirty="0">
                <a:solidFill>
                  <a:srgbClr val="F47920"/>
                </a:solidFill>
                <a:latin typeface="Calibri"/>
                <a:cs typeface="Arial" panose="020B0604020202020204" pitchFamily="34" charset="0"/>
              </a:rPr>
              <a:t> </a:t>
            </a:r>
            <a:r>
              <a:rPr lang="en-GB" sz="2200" dirty="0">
                <a:solidFill>
                  <a:schemeClr val="tx1"/>
                </a:solidFill>
                <a:latin typeface="Calibri"/>
                <a:cs typeface="Arial" panose="020B0604020202020204" pitchFamily="34" charset="0"/>
              </a:rPr>
              <a:t>considered together</a:t>
            </a:r>
            <a:endParaRPr lang="en-GB" sz="220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/>
          </p:cNvPicPr>
          <p:nvPr/>
        </p:nvPicPr>
        <p:blipFill rotWithShape="1">
          <a:blip r:embed="rId4"/>
          <a:srcRect l="21875" t="15185" r="62292" b="10000"/>
          <a:stretch/>
        </p:blipFill>
        <p:spPr>
          <a:xfrm>
            <a:off x="1354574" y="2587985"/>
            <a:ext cx="180000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19"/>
          <p:cNvPicPr>
            <a:picLocks/>
          </p:cNvPicPr>
          <p:nvPr/>
        </p:nvPicPr>
        <p:blipFill rotWithShape="1">
          <a:blip r:embed="rId5"/>
          <a:srcRect l="23125" t="17407" r="63542" b="21852"/>
          <a:stretch/>
        </p:blipFill>
        <p:spPr>
          <a:xfrm>
            <a:off x="506148" y="3996320"/>
            <a:ext cx="1800000" cy="21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" name="Rectangle 20"/>
          <p:cNvSpPr/>
          <p:nvPr/>
        </p:nvSpPr>
        <p:spPr>
          <a:xfrm>
            <a:off x="2487518" y="5512559"/>
            <a:ext cx="9188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Source: OECD (2021), "</a:t>
            </a:r>
            <a:r>
              <a:rPr lang="en-US" sz="1200" b="1" dirty="0"/>
              <a:t>The inequalities-environment nexus: Towards a people-centred green transition</a:t>
            </a:r>
            <a:r>
              <a:rPr lang="en-US" sz="1200" dirty="0"/>
              <a:t>", </a:t>
            </a:r>
            <a:r>
              <a:rPr lang="en-US" sz="1200" i="1" dirty="0"/>
              <a:t>OECD Green Growth Papers</a:t>
            </a:r>
            <a:r>
              <a:rPr lang="en-US" sz="1200" dirty="0"/>
              <a:t>, No. 2021/01, OECD Publishing, Paris, </a:t>
            </a:r>
            <a:r>
              <a:rPr lang="en-US" sz="1200" dirty="0">
                <a:hlinkClick r:id="rId6"/>
              </a:rPr>
              <a:t>https://doi.org/10.1787/ca9d8479-en</a:t>
            </a:r>
            <a:r>
              <a:rPr lang="en-US" sz="1200" dirty="0"/>
              <a:t>.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9388818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51" name="Rectangle 50"/>
          <p:cNvSpPr/>
          <p:nvPr/>
        </p:nvSpPr>
        <p:spPr>
          <a:xfrm>
            <a:off x="3998211" y="2846075"/>
            <a:ext cx="3859427" cy="2377277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Job-search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Requalification and skill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Adapting social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Advice and support for relocation for families (e.g. housing, health, education). 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998210" y="1464046"/>
            <a:ext cx="3859428" cy="10656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Active labour market, skills and social policies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69104" y="2846076"/>
            <a:ext cx="3239969" cy="2377276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Mitigating regressive impacts of pricing on households.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Targeting support to those in need.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Encouraging further energy savings.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69103" y="1458864"/>
            <a:ext cx="3239970" cy="1076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Recycling revenues of price-based measures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46776" y="2855401"/>
            <a:ext cx="3239969" cy="2367952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Entrepreneurial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Ease of doing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Green public investment &amp; infrastructures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46776" y="1458864"/>
            <a:ext cx="3239970" cy="1076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Place- based policies, (boosting new economic activity)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21920" y="49329"/>
            <a:ext cx="11948160" cy="1143001"/>
          </a:xfrm>
          <a:prstGeom prst="rect">
            <a:avLst/>
          </a:prstGeom>
        </p:spPr>
        <p:txBody>
          <a:bodyPr vert="horz" lIns="163230" tIns="81615" rIns="163230" bIns="81615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4629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GB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Enabling a people-centred green transition through policy packages that consider distributional impacts by design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6D8A3C-62FC-497A-A5F0-27F5850F23A8}"/>
              </a:ext>
            </a:extLst>
          </p:cNvPr>
          <p:cNvSpPr/>
          <p:nvPr/>
        </p:nvSpPr>
        <p:spPr>
          <a:xfrm>
            <a:off x="121919" y="5399136"/>
            <a:ext cx="11564825" cy="625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Embedded in inclusive, responsive and green governance</a:t>
            </a:r>
          </a:p>
        </p:txBody>
      </p:sp>
    </p:spTree>
    <p:extLst>
      <p:ext uri="{BB962C8B-B14F-4D97-AF65-F5344CB8AC3E}">
        <p14:creationId xmlns:p14="http://schemas.microsoft.com/office/powerpoint/2010/main" val="383241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ED9CE-4700-4423-ACD9-B5717D22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kern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Examples of ongoing and planned OECD work contributing to people-centred green transition</a:t>
            </a:r>
            <a:endParaRPr lang="en-US" sz="24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9BAC9-930F-428F-87A8-0A1B9C86D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463319"/>
            <a:ext cx="5252581" cy="4505683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>
                <a:hlinkClick r:id="rId2"/>
              </a:rPr>
              <a:t>The OECD Climate Action Dashboard</a:t>
            </a:r>
            <a:r>
              <a:rPr lang="en-GB" dirty="0"/>
              <a:t> - </a:t>
            </a:r>
            <a:r>
              <a:rPr lang="en-US" dirty="0"/>
              <a:t>key indicators to track progress towards climate objectives and provide a snapshot of country climate action. </a:t>
            </a:r>
          </a:p>
          <a:p>
            <a:endParaRPr lang="en-GB" dirty="0"/>
          </a:p>
          <a:p>
            <a:r>
              <a:rPr lang="en-GB" b="1" dirty="0"/>
              <a:t>Energy prices and pricing </a:t>
            </a:r>
            <a:r>
              <a:rPr lang="en-GB" dirty="0"/>
              <a:t>– impacts on vulnerable groups and options for support through revenue recycling. </a:t>
            </a:r>
          </a:p>
          <a:p>
            <a:endParaRPr lang="en-GB" dirty="0"/>
          </a:p>
          <a:p>
            <a:r>
              <a:rPr lang="en-GB" b="1" dirty="0"/>
              <a:t>Skills for a net-zero economy </a:t>
            </a:r>
            <a:r>
              <a:rPr lang="en-GB" dirty="0"/>
              <a:t>– anticipating local skill needs and devising strategies to master them.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b="1" dirty="0"/>
              <a:t>Greening the public administration</a:t>
            </a:r>
            <a:r>
              <a:rPr lang="en-GB" dirty="0"/>
              <a:t> – </a:t>
            </a:r>
            <a:r>
              <a:rPr lang="en-GB" dirty="0">
                <a:hlinkClick r:id="rId3"/>
              </a:rPr>
              <a:t>OECD best practices for green procurement</a:t>
            </a:r>
            <a:r>
              <a:rPr lang="en-GB" dirty="0"/>
              <a:t>. </a:t>
            </a:r>
            <a:endParaRPr lang="en-US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33543B3-F102-42C3-AAD8-72C22D31F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21" y="1046068"/>
            <a:ext cx="4734739" cy="462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6394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3160" y="302067"/>
            <a:ext cx="7053736" cy="859983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>
          <a:xfrm>
            <a:off x="4090810" y="1371599"/>
            <a:ext cx="7039137" cy="1269514"/>
          </a:xfrm>
        </p:spPr>
        <p:txBody>
          <a:bodyPr>
            <a:noAutofit/>
          </a:bodyPr>
          <a:lstStyle/>
          <a:p>
            <a:endParaRPr lang="en-GB" sz="2500" dirty="0">
              <a:solidFill>
                <a:srgbClr val="595959"/>
              </a:solidFill>
            </a:endParaRPr>
          </a:p>
          <a:p>
            <a:pPr hangingPunct="1"/>
            <a:r>
              <a:rPr lang="en-GB" sz="2500" dirty="0">
                <a:solidFill>
                  <a:srgbClr val="595959"/>
                </a:solidFill>
              </a:rPr>
              <a:t>Find out more about WISE’s work: </a:t>
            </a:r>
            <a:r>
              <a:rPr lang="en-GB" sz="2000" u="sng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www.oecd.org/wise</a:t>
            </a:r>
            <a:r>
              <a:rPr lang="en-GB" sz="2000" u="sng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endParaRPr lang="en-GB" sz="2500" dirty="0">
              <a:solidFill>
                <a:srgbClr val="595959"/>
              </a:solidFill>
            </a:endParaRPr>
          </a:p>
          <a:p>
            <a:r>
              <a:rPr lang="en-GB" sz="2500" dirty="0">
                <a:solidFill>
                  <a:srgbClr val="595959"/>
                </a:solidFill>
              </a:rPr>
              <a:t>Subscribe to WISE’s newsletter: </a:t>
            </a:r>
            <a:r>
              <a:rPr lang="en-GB" sz="2000" u="sng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https://oe.cd/wellbeingnews</a:t>
            </a:r>
            <a:r>
              <a:rPr lang="en-GB" sz="2000" u="sng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hangingPunct="1"/>
            <a:endParaRPr lang="en-GB" sz="2500" dirty="0">
              <a:solidFill>
                <a:srgbClr val="595959"/>
              </a:solidFill>
            </a:endParaRPr>
          </a:p>
          <a:p>
            <a:pPr hangingPunct="1"/>
            <a:r>
              <a:rPr lang="en-GB" sz="2500" dirty="0">
                <a:solidFill>
                  <a:srgbClr val="595959"/>
                </a:solidFill>
              </a:rPr>
              <a:t>Contact us:</a:t>
            </a:r>
          </a:p>
          <a:p>
            <a:pPr hangingPunct="1"/>
            <a:r>
              <a:rPr lang="en-GB" sz="2000" dirty="0">
                <a:solidFill>
                  <a:srgbClr val="595959"/>
                </a:solidFill>
                <a:hlinkClick r:id="rId5"/>
              </a:rPr>
              <a:t>Romina.Boarini@oecd.org</a:t>
            </a:r>
            <a:r>
              <a:rPr lang="en-GB" sz="2000" dirty="0">
                <a:solidFill>
                  <a:srgbClr val="595959"/>
                </a:solidFill>
              </a:rPr>
              <a:t>   </a:t>
            </a:r>
          </a:p>
          <a:p>
            <a:pPr hangingPunct="1"/>
            <a:r>
              <a:rPr lang="en-GB" sz="2000" u="sng" dirty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wellbeing@oecd.org</a:t>
            </a:r>
            <a:r>
              <a:rPr lang="en-GB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122248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370</Words>
  <Application>Microsoft Office PowerPoint</Application>
  <PresentationFormat>Widescreen</PresentationFormat>
  <Paragraphs>44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Helvetica</vt:lpstr>
      <vt:lpstr>Segoe UI</vt:lpstr>
      <vt:lpstr>Thème Office</vt:lpstr>
      <vt:lpstr>1_Thème Office</vt:lpstr>
      <vt:lpstr>     Romina Boarini, Director of the OECD WISE Centre 18 January 2023, Apolitical Workshop on Green Growth  </vt:lpstr>
      <vt:lpstr>PowerPoint Presentation</vt:lpstr>
      <vt:lpstr>PowerPoint Presentation</vt:lpstr>
      <vt:lpstr>Examples of ongoing and planned OECD work contributing to people-centred green transition</vt:lpstr>
      <vt:lpstr>Thank you!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Romina Boarini, Director of WISE 27 April 2022</dc:title>
  <dc:creator>COHEN Guillaume, WISE/RSB</dc:creator>
  <cp:lastModifiedBy>STOKENBERGA Liva, WISE</cp:lastModifiedBy>
  <cp:revision>32</cp:revision>
  <dcterms:created xsi:type="dcterms:W3CDTF">2022-05-04T07:38:34Z</dcterms:created>
  <dcterms:modified xsi:type="dcterms:W3CDTF">2023-01-19T08:52:10Z</dcterms:modified>
</cp:coreProperties>
</file>