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2A702-0C96-95B8-EFE9-2A2524E96A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168718-C216-EB62-42EE-2089141538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A1E550-858C-B5E6-9AE6-1F45521CA2D0}"/>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5" name="Footer Placeholder 4">
            <a:extLst>
              <a:ext uri="{FF2B5EF4-FFF2-40B4-BE49-F238E27FC236}">
                <a16:creationId xmlns:a16="http://schemas.microsoft.com/office/drawing/2014/main" id="{7A9EDAB3-3A5C-15E4-616C-9E153D6B57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87D549-8400-8DFC-B92C-F2D5BEE94B8F}"/>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3455756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09484-CE68-6E06-C2DF-6DFF3A94DC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0D9C37-9433-3F2E-26F9-654986AF41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512F8F-03F5-5121-A21B-F80189AB73C9}"/>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5" name="Footer Placeholder 4">
            <a:extLst>
              <a:ext uri="{FF2B5EF4-FFF2-40B4-BE49-F238E27FC236}">
                <a16:creationId xmlns:a16="http://schemas.microsoft.com/office/drawing/2014/main" id="{6411CA1C-9874-E395-C75B-6D6986154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ECFA27-0B69-BC32-7770-D14C1E549BDF}"/>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2251763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E29FA0-CFF4-7A15-4C37-FFC2F225AA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14CB10B-1C84-EA77-99F4-DBDCBBAF26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67847C-D80C-4B90-CACF-4279FA7C15D1}"/>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5" name="Footer Placeholder 4">
            <a:extLst>
              <a:ext uri="{FF2B5EF4-FFF2-40B4-BE49-F238E27FC236}">
                <a16:creationId xmlns:a16="http://schemas.microsoft.com/office/drawing/2014/main" id="{131B865F-790D-AF7C-E0E8-E1491D5F4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D1E742-D5ED-B7EF-2C16-2D7CB20912A1}"/>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282056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1B1EE-0DBF-F4B4-D121-59A71DD4F0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59F18D-25C7-6787-7A06-2FAFE83D21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30FD1E-48D1-34CA-FAFA-DB9E575DC464}"/>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5" name="Footer Placeholder 4">
            <a:extLst>
              <a:ext uri="{FF2B5EF4-FFF2-40B4-BE49-F238E27FC236}">
                <a16:creationId xmlns:a16="http://schemas.microsoft.com/office/drawing/2014/main" id="{0670D0C0-0ACC-AF2E-7DB2-0DDAC829FE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82A306-67AA-32E5-9F01-ED1345495848}"/>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2560997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8309E-8223-C631-8024-F5197CB000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F4ECAA-CF9D-BBF8-EB1C-F733726A98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CF1291-CBB4-7733-F4FE-95A6DC3B5F39}"/>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5" name="Footer Placeholder 4">
            <a:extLst>
              <a:ext uri="{FF2B5EF4-FFF2-40B4-BE49-F238E27FC236}">
                <a16:creationId xmlns:a16="http://schemas.microsoft.com/office/drawing/2014/main" id="{F3559141-2B50-EE79-C705-AF62D17A0A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C30FC7-69B3-C07A-1D40-B1DBF2B479F6}"/>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1950105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A38E9-DB82-5665-1365-A355D867D0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BE077-5C95-A769-4F60-2270A9A691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672EF3-44D1-E43C-3172-497845FAF6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E8B76-4E8F-6E00-9256-7725121E35F4}"/>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6" name="Footer Placeholder 5">
            <a:extLst>
              <a:ext uri="{FF2B5EF4-FFF2-40B4-BE49-F238E27FC236}">
                <a16:creationId xmlns:a16="http://schemas.microsoft.com/office/drawing/2014/main" id="{C05B5FC7-1C99-DBE0-799A-F4982155E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57F575-4D0D-92AF-7759-AC12CAD71477}"/>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1229922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7D416-5757-36D9-EC90-BD43F02F8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6FDBD1-7741-C4DB-9526-10DEA7B915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9E444A-A9A0-068A-E4D6-5F29008714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F87B4C-23C5-4D08-C080-30401B6391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745696-DD46-6280-A712-C39C0953AD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055F1B-AAA6-4DE8-4C05-8EB3722E028C}"/>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8" name="Footer Placeholder 7">
            <a:extLst>
              <a:ext uri="{FF2B5EF4-FFF2-40B4-BE49-F238E27FC236}">
                <a16:creationId xmlns:a16="http://schemas.microsoft.com/office/drawing/2014/main" id="{AAAB110C-5DF7-5F10-A200-6B7D0C33A2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F7F72E-E0E7-5F27-B700-2EA3442F52E4}"/>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232449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74D60-8CFF-F792-B851-EF3F3E428D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A2FC56-FD69-ADE7-C698-E3AF906507F9}"/>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4" name="Footer Placeholder 3">
            <a:extLst>
              <a:ext uri="{FF2B5EF4-FFF2-40B4-BE49-F238E27FC236}">
                <a16:creationId xmlns:a16="http://schemas.microsoft.com/office/drawing/2014/main" id="{6BED2D92-6A30-5AB7-A10E-F236308B7F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4A18E3-245B-B2E7-5F2C-FE193876CC7C}"/>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907571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0CF278-71AD-9A30-206E-9E490B43D502}"/>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3" name="Footer Placeholder 2">
            <a:extLst>
              <a:ext uri="{FF2B5EF4-FFF2-40B4-BE49-F238E27FC236}">
                <a16:creationId xmlns:a16="http://schemas.microsoft.com/office/drawing/2014/main" id="{41BC4F00-5986-5D6B-ECB9-9E949AA2D7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955281-3905-4AE2-0BC7-C0626533785F}"/>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204025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FD537-9B81-7505-32DC-0527102DF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94CE26-CDDD-E582-5B53-BA06FFDC9F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E5C69A-98CE-6ABB-9053-D9E3392F68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DDD9DF-FFFC-2028-7B1D-EA928AF36E22}"/>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6" name="Footer Placeholder 5">
            <a:extLst>
              <a:ext uri="{FF2B5EF4-FFF2-40B4-BE49-F238E27FC236}">
                <a16:creationId xmlns:a16="http://schemas.microsoft.com/office/drawing/2014/main" id="{6D1966B1-2E11-D21A-3804-8E685D06E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B5D53B-0150-8F0B-354C-B895AABB8A5A}"/>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3606464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54495-F7C5-0462-C2B7-C0AF8AFA3C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858081-C4DF-7E56-B1D3-9F9C7DE92C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3B2F9B-0491-0E6D-8236-5E688F1461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1E6740-AB9E-80F3-2C57-A7900CA1D4E1}"/>
              </a:ext>
            </a:extLst>
          </p:cNvPr>
          <p:cNvSpPr>
            <a:spLocks noGrp="1"/>
          </p:cNvSpPr>
          <p:nvPr>
            <p:ph type="dt" sz="half" idx="10"/>
          </p:nvPr>
        </p:nvSpPr>
        <p:spPr/>
        <p:txBody>
          <a:bodyPr/>
          <a:lstStyle/>
          <a:p>
            <a:fld id="{FFA328D8-56EE-42DB-B66D-C3D04CA75A1B}" type="datetimeFigureOut">
              <a:rPr lang="en-US" smtClean="0"/>
              <a:t>07/27/2023</a:t>
            </a:fld>
            <a:endParaRPr lang="en-US"/>
          </a:p>
        </p:txBody>
      </p:sp>
      <p:sp>
        <p:nvSpPr>
          <p:cNvPr id="6" name="Footer Placeholder 5">
            <a:extLst>
              <a:ext uri="{FF2B5EF4-FFF2-40B4-BE49-F238E27FC236}">
                <a16:creationId xmlns:a16="http://schemas.microsoft.com/office/drawing/2014/main" id="{1F783B94-2CC8-69B8-D588-33CEEC6C8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A964E6-FDC5-2529-5401-781E00773FC1}"/>
              </a:ext>
            </a:extLst>
          </p:cNvPr>
          <p:cNvSpPr>
            <a:spLocks noGrp="1"/>
          </p:cNvSpPr>
          <p:nvPr>
            <p:ph type="sldNum" sz="quarter" idx="12"/>
          </p:nvPr>
        </p:nvSpPr>
        <p:spPr/>
        <p:txBody>
          <a:bodyPr/>
          <a:lstStyle/>
          <a:p>
            <a:fld id="{E8A3C3F1-A8B7-44D6-96C3-393896CF5B53}" type="slidenum">
              <a:rPr lang="en-US" smtClean="0"/>
              <a:t>‹#›</a:t>
            </a:fld>
            <a:endParaRPr lang="en-US"/>
          </a:p>
        </p:txBody>
      </p:sp>
    </p:spTree>
    <p:extLst>
      <p:ext uri="{BB962C8B-B14F-4D97-AF65-F5344CB8AC3E}">
        <p14:creationId xmlns:p14="http://schemas.microsoft.com/office/powerpoint/2010/main" val="4028947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E524AF-F7D7-4A5A-38AD-F02CF27C2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479CA8-4F00-2BAE-8347-0FB1F3732D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37A154-108C-77DF-64CC-E52DFBA7FB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A328D8-56EE-42DB-B66D-C3D04CA75A1B}" type="datetimeFigureOut">
              <a:rPr lang="en-US" smtClean="0"/>
              <a:t>07/27/2023</a:t>
            </a:fld>
            <a:endParaRPr lang="en-US"/>
          </a:p>
        </p:txBody>
      </p:sp>
      <p:sp>
        <p:nvSpPr>
          <p:cNvPr id="5" name="Footer Placeholder 4">
            <a:extLst>
              <a:ext uri="{FF2B5EF4-FFF2-40B4-BE49-F238E27FC236}">
                <a16:creationId xmlns:a16="http://schemas.microsoft.com/office/drawing/2014/main" id="{09D0CE5B-8A99-738C-3D6A-B0D4B4281B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F70DF1-A1B5-D31D-562D-1AFF3FB434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A3C3F1-A8B7-44D6-96C3-393896CF5B53}" type="slidenum">
              <a:rPr lang="en-US" smtClean="0"/>
              <a:t>‹#›</a:t>
            </a:fld>
            <a:endParaRPr lang="en-US"/>
          </a:p>
        </p:txBody>
      </p:sp>
    </p:spTree>
    <p:extLst>
      <p:ext uri="{BB962C8B-B14F-4D97-AF65-F5344CB8AC3E}">
        <p14:creationId xmlns:p14="http://schemas.microsoft.com/office/powerpoint/2010/main" val="509647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C1DE766-48DB-0527-39C0-F82960110E3C}"/>
              </a:ext>
            </a:extLst>
          </p:cNvPr>
          <p:cNvSpPr>
            <a:spLocks noGrp="1"/>
          </p:cNvSpPr>
          <p:nvPr>
            <p:ph type="title"/>
          </p:nvPr>
        </p:nvSpPr>
        <p:spPr>
          <a:xfrm>
            <a:off x="743607" y="388620"/>
            <a:ext cx="10972800" cy="1051560"/>
          </a:xfrm>
        </p:spPr>
        <p:txBody>
          <a:bodyPr/>
          <a:lstStyle/>
          <a:p>
            <a:r>
              <a:rPr lang="en-US" b="1" dirty="0"/>
              <a:t>Change Management – Do I Need a Model?</a:t>
            </a:r>
          </a:p>
        </p:txBody>
      </p:sp>
      <p:sp>
        <p:nvSpPr>
          <p:cNvPr id="9" name="Content Placeholder 2">
            <a:extLst>
              <a:ext uri="{FF2B5EF4-FFF2-40B4-BE49-F238E27FC236}">
                <a16:creationId xmlns:a16="http://schemas.microsoft.com/office/drawing/2014/main" id="{DCD9190D-8F96-1F90-8A9B-E3AF96273735}"/>
              </a:ext>
            </a:extLst>
          </p:cNvPr>
          <p:cNvSpPr txBox="1">
            <a:spLocks/>
          </p:cNvSpPr>
          <p:nvPr/>
        </p:nvSpPr>
        <p:spPr>
          <a:xfrm>
            <a:off x="743607" y="1947672"/>
            <a:ext cx="3429000" cy="3995928"/>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900" b="1" dirty="0">
                <a:solidFill>
                  <a:schemeClr val="tx1"/>
                </a:solidFill>
              </a:rPr>
              <a:t>ADKAR</a:t>
            </a:r>
            <a:r>
              <a:rPr lang="en-US" sz="1900" dirty="0">
                <a:solidFill>
                  <a:schemeClr val="tx1"/>
                </a:solidFill>
              </a:rPr>
              <a:t> – A good model of change requirements:</a:t>
            </a:r>
          </a:p>
          <a:p>
            <a:pPr algn="l"/>
            <a:r>
              <a:rPr lang="en-US" sz="1900" b="1" dirty="0">
                <a:solidFill>
                  <a:schemeClr val="tx1"/>
                </a:solidFill>
              </a:rPr>
              <a:t>A</a:t>
            </a:r>
            <a:r>
              <a:rPr lang="en-US" sz="1900" dirty="0">
                <a:solidFill>
                  <a:schemeClr val="tx1"/>
                </a:solidFill>
              </a:rPr>
              <a:t> – Awareness of the need to change.</a:t>
            </a:r>
          </a:p>
          <a:p>
            <a:pPr algn="l"/>
            <a:r>
              <a:rPr lang="en-US" sz="1900" b="1" dirty="0">
                <a:solidFill>
                  <a:schemeClr val="tx1"/>
                </a:solidFill>
              </a:rPr>
              <a:t>D</a:t>
            </a:r>
            <a:r>
              <a:rPr lang="en-US" sz="1900" dirty="0">
                <a:solidFill>
                  <a:schemeClr val="tx1"/>
                </a:solidFill>
              </a:rPr>
              <a:t> – Desire to participate in the change.</a:t>
            </a:r>
          </a:p>
          <a:p>
            <a:pPr algn="l"/>
            <a:r>
              <a:rPr lang="en-US" sz="1900" b="1" dirty="0">
                <a:solidFill>
                  <a:schemeClr val="tx1"/>
                </a:solidFill>
              </a:rPr>
              <a:t>K</a:t>
            </a:r>
            <a:r>
              <a:rPr lang="en-US" sz="1900" dirty="0">
                <a:solidFill>
                  <a:schemeClr val="tx1"/>
                </a:solidFill>
              </a:rPr>
              <a:t> – Knowledge of how to change.</a:t>
            </a:r>
          </a:p>
          <a:p>
            <a:pPr algn="l"/>
            <a:r>
              <a:rPr lang="en-US" sz="1900" b="1" dirty="0">
                <a:solidFill>
                  <a:schemeClr val="tx1"/>
                </a:solidFill>
              </a:rPr>
              <a:t>A</a:t>
            </a:r>
            <a:r>
              <a:rPr lang="en-US" sz="1900" dirty="0">
                <a:solidFill>
                  <a:schemeClr val="tx1"/>
                </a:solidFill>
              </a:rPr>
              <a:t> – Ability to implement the change (and help in acquiring/practicing that ability).</a:t>
            </a:r>
          </a:p>
          <a:p>
            <a:pPr algn="l"/>
            <a:r>
              <a:rPr lang="en-US" sz="1900" b="1" dirty="0">
                <a:solidFill>
                  <a:schemeClr val="tx1"/>
                </a:solidFill>
              </a:rPr>
              <a:t>R</a:t>
            </a:r>
            <a:r>
              <a:rPr lang="en-US" sz="1900" dirty="0">
                <a:solidFill>
                  <a:schemeClr val="tx1"/>
                </a:solidFill>
              </a:rPr>
              <a:t> – Reinforcement to sustain the change.</a:t>
            </a:r>
          </a:p>
        </p:txBody>
      </p:sp>
      <p:sp>
        <p:nvSpPr>
          <p:cNvPr id="10" name="Content Placeholder 3">
            <a:extLst>
              <a:ext uri="{FF2B5EF4-FFF2-40B4-BE49-F238E27FC236}">
                <a16:creationId xmlns:a16="http://schemas.microsoft.com/office/drawing/2014/main" id="{61D1CD15-5A9C-CD51-7F48-52C0CBBDE5FE}"/>
              </a:ext>
            </a:extLst>
          </p:cNvPr>
          <p:cNvSpPr txBox="1">
            <a:spLocks/>
          </p:cNvSpPr>
          <p:nvPr/>
        </p:nvSpPr>
        <p:spPr>
          <a:xfrm>
            <a:off x="4474996" y="1947672"/>
            <a:ext cx="3429000" cy="399592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900" dirty="0">
                <a:solidFill>
                  <a:schemeClr val="tx1"/>
                </a:solidFill>
              </a:rPr>
              <a:t>A good model of leading change (Kotter – “Leading Change”: </a:t>
            </a:r>
          </a:p>
          <a:p>
            <a:pPr marL="342900" indent="-342900" algn="l">
              <a:buFont typeface="+mj-lt"/>
              <a:buAutoNum type="arabicPeriod"/>
            </a:pPr>
            <a:r>
              <a:rPr lang="en-US" sz="1900" dirty="0">
                <a:solidFill>
                  <a:schemeClr val="tx1"/>
                </a:solidFill>
              </a:rPr>
              <a:t>Establish a sense of urgency.</a:t>
            </a:r>
          </a:p>
          <a:p>
            <a:pPr marL="342900" indent="-342900" algn="l">
              <a:buFont typeface="+mj-lt"/>
              <a:buAutoNum type="arabicPeriod"/>
            </a:pPr>
            <a:r>
              <a:rPr lang="en-US" sz="1900" dirty="0">
                <a:solidFill>
                  <a:schemeClr val="tx1"/>
                </a:solidFill>
              </a:rPr>
              <a:t>Create a guiding coalition.</a:t>
            </a:r>
          </a:p>
          <a:p>
            <a:pPr marL="342900" indent="-342900" algn="l">
              <a:buFont typeface="+mj-lt"/>
              <a:buAutoNum type="arabicPeriod"/>
            </a:pPr>
            <a:r>
              <a:rPr lang="en-US" sz="1900" dirty="0">
                <a:solidFill>
                  <a:schemeClr val="tx1"/>
                </a:solidFill>
              </a:rPr>
              <a:t>Develop a vision and strategy.</a:t>
            </a:r>
          </a:p>
          <a:p>
            <a:pPr marL="342900" indent="-342900" algn="l">
              <a:buFont typeface="+mj-lt"/>
              <a:buAutoNum type="arabicPeriod"/>
            </a:pPr>
            <a:r>
              <a:rPr lang="en-US" sz="1900" dirty="0">
                <a:solidFill>
                  <a:schemeClr val="tx1"/>
                </a:solidFill>
              </a:rPr>
              <a:t>Communicate the change vision.</a:t>
            </a:r>
          </a:p>
          <a:p>
            <a:pPr marL="342900" indent="-342900" algn="l">
              <a:buFont typeface="+mj-lt"/>
              <a:buAutoNum type="arabicPeriod"/>
            </a:pPr>
            <a:r>
              <a:rPr lang="en-US" sz="1900" dirty="0">
                <a:solidFill>
                  <a:schemeClr val="tx1"/>
                </a:solidFill>
              </a:rPr>
              <a:t>Empower broad-based action.</a:t>
            </a:r>
          </a:p>
          <a:p>
            <a:pPr marL="342900" indent="-342900" algn="l">
              <a:buFont typeface="+mj-lt"/>
              <a:buAutoNum type="arabicPeriod"/>
            </a:pPr>
            <a:r>
              <a:rPr lang="en-US" sz="1900" dirty="0">
                <a:solidFill>
                  <a:schemeClr val="tx1"/>
                </a:solidFill>
              </a:rPr>
              <a:t>Generate short-term wins.</a:t>
            </a:r>
          </a:p>
          <a:p>
            <a:pPr marL="342900" indent="-342900" algn="l">
              <a:buFont typeface="+mj-lt"/>
              <a:buAutoNum type="arabicPeriod"/>
            </a:pPr>
            <a:r>
              <a:rPr lang="en-US" sz="1900" dirty="0">
                <a:solidFill>
                  <a:schemeClr val="tx1"/>
                </a:solidFill>
              </a:rPr>
              <a:t>Consolidate gains and produce more change.</a:t>
            </a:r>
          </a:p>
          <a:p>
            <a:pPr marL="342900" indent="-342900" algn="l">
              <a:buFont typeface="+mj-lt"/>
              <a:buAutoNum type="arabicPeriod"/>
            </a:pPr>
            <a:r>
              <a:rPr lang="en-US" sz="1900" dirty="0">
                <a:solidFill>
                  <a:schemeClr val="tx1"/>
                </a:solidFill>
              </a:rPr>
              <a:t>Anchor new approaches in the culture.</a:t>
            </a:r>
          </a:p>
        </p:txBody>
      </p:sp>
      <p:sp>
        <p:nvSpPr>
          <p:cNvPr id="11" name="Content Placeholder 4">
            <a:extLst>
              <a:ext uri="{FF2B5EF4-FFF2-40B4-BE49-F238E27FC236}">
                <a16:creationId xmlns:a16="http://schemas.microsoft.com/office/drawing/2014/main" id="{B3486E54-2633-3D75-668C-28605DB62774}"/>
              </a:ext>
            </a:extLst>
          </p:cNvPr>
          <p:cNvSpPr txBox="1">
            <a:spLocks/>
          </p:cNvSpPr>
          <p:nvPr/>
        </p:nvSpPr>
        <p:spPr>
          <a:xfrm>
            <a:off x="8148578" y="1828800"/>
            <a:ext cx="3510022" cy="4251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1700" dirty="0"/>
              <a:t>A good model for the emotional process of change: </a:t>
            </a:r>
          </a:p>
          <a:p>
            <a:pPr marL="0" indent="0">
              <a:spcBef>
                <a:spcPts val="0"/>
              </a:spcBef>
              <a:buFont typeface="Arial" panose="020B0604020202020204" pitchFamily="34" charset="0"/>
              <a:buNone/>
            </a:pPr>
            <a:r>
              <a:rPr lang="en-US" sz="1700" b="1" dirty="0"/>
              <a:t>Ending, Losing, and Letting Go </a:t>
            </a:r>
            <a:r>
              <a:rPr lang="en-US" sz="1700" dirty="0"/>
              <a:t>- People must accept that something is ending before they can begin to accept the new idea. </a:t>
            </a:r>
          </a:p>
          <a:p>
            <a:pPr marL="0" indent="0">
              <a:spcBef>
                <a:spcPts val="0"/>
              </a:spcBef>
              <a:buFont typeface="Arial" panose="020B0604020202020204" pitchFamily="34" charset="0"/>
              <a:buNone/>
            </a:pPr>
            <a:r>
              <a:rPr lang="en-US" sz="1700" b="1" dirty="0"/>
              <a:t>The Neutral Zone </a:t>
            </a:r>
            <a:r>
              <a:rPr lang="en-US" sz="1700" dirty="0"/>
              <a:t>- People affected by the change are often confused, uncertain, and impatient, plus dealing with a higher workload as they get used to new ways of working.</a:t>
            </a:r>
          </a:p>
          <a:p>
            <a:pPr marL="0" indent="0">
              <a:spcBef>
                <a:spcPts val="0"/>
              </a:spcBef>
              <a:buFont typeface="Arial" panose="020B0604020202020204" pitchFamily="34" charset="0"/>
              <a:buNone/>
            </a:pPr>
            <a:r>
              <a:rPr lang="en-US" sz="1700" b="1" dirty="0"/>
              <a:t>The New Beginning </a:t>
            </a:r>
            <a:r>
              <a:rPr lang="en-US" sz="1700" dirty="0"/>
              <a:t>- People have begun to embrace the change initiative. They're building the skills they need to work successfully in the new way, and they're starting to see early wins from their efforts.</a:t>
            </a:r>
          </a:p>
        </p:txBody>
      </p:sp>
    </p:spTree>
    <p:extLst>
      <p:ext uri="{BB962C8B-B14F-4D97-AF65-F5344CB8AC3E}">
        <p14:creationId xmlns:p14="http://schemas.microsoft.com/office/powerpoint/2010/main" val="3252274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233</Words>
  <Application>Microsoft Office PowerPoint</Application>
  <PresentationFormat>Widescreen</PresentationFormat>
  <Paragraphs>20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Change Management – Do I Need a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 Management – Do I Need a Model?</dc:title>
  <dc:creator>Maltby, Joseph M.,  VBAVACO</dc:creator>
  <cp:lastModifiedBy>Maltby, Joseph M.,  VBAVACO</cp:lastModifiedBy>
  <cp:revision>2</cp:revision>
  <dcterms:created xsi:type="dcterms:W3CDTF">2023-07-27T14:28:35Z</dcterms:created>
  <dcterms:modified xsi:type="dcterms:W3CDTF">2023-07-27T14:30:18Z</dcterms:modified>
</cp:coreProperties>
</file>