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363" r:id="rId3"/>
    <p:sldId id="410" r:id="rId4"/>
    <p:sldId id="411" r:id="rId5"/>
    <p:sldId id="338" r:id="rId6"/>
    <p:sldId id="385" r:id="rId7"/>
    <p:sldId id="28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88B200-6F30-4A10-8B20-6E2D68F65950}" v="1" dt="2023-04-18T08:20:40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Seth" userId="c1f27c5c-d3a5-4437-98d3-7261e5a93fef" providerId="ADAL" clId="{E788B200-6F30-4A10-8B20-6E2D68F65950}"/>
    <pc:docChg chg="undo custSel addSld delSld modSld sldOrd">
      <pc:chgData name="Tina Seth" userId="c1f27c5c-d3a5-4437-98d3-7261e5a93fef" providerId="ADAL" clId="{E788B200-6F30-4A10-8B20-6E2D68F65950}" dt="2023-04-18T15:07:00.669" v="24" actId="2696"/>
      <pc:docMkLst>
        <pc:docMk/>
      </pc:docMkLst>
      <pc:sldChg chg="del ord">
        <pc:chgData name="Tina Seth" userId="c1f27c5c-d3a5-4437-98d3-7261e5a93fef" providerId="ADAL" clId="{E788B200-6F30-4A10-8B20-6E2D68F65950}" dt="2023-04-18T14:12:41.669" v="17" actId="2696"/>
        <pc:sldMkLst>
          <pc:docMk/>
          <pc:sldMk cId="1774010014" sldId="257"/>
        </pc:sldMkLst>
      </pc:sldChg>
      <pc:sldChg chg="ord">
        <pc:chgData name="Tina Seth" userId="c1f27c5c-d3a5-4437-98d3-7261e5a93fef" providerId="ADAL" clId="{E788B200-6F30-4A10-8B20-6E2D68F65950}" dt="2023-04-17T13:28:52.798" v="7"/>
        <pc:sldMkLst>
          <pc:docMk/>
          <pc:sldMk cId="748439155" sldId="338"/>
        </pc:sldMkLst>
      </pc:sldChg>
      <pc:sldChg chg="ord">
        <pc:chgData name="Tina Seth" userId="c1f27c5c-d3a5-4437-98d3-7261e5a93fef" providerId="ADAL" clId="{E788B200-6F30-4A10-8B20-6E2D68F65950}" dt="2023-04-17T13:28:32.244" v="3"/>
        <pc:sldMkLst>
          <pc:docMk/>
          <pc:sldMk cId="4159130386" sldId="385"/>
        </pc:sldMkLst>
      </pc:sldChg>
      <pc:sldChg chg="addSp delSp modSp new mod">
        <pc:chgData name="Tina Seth" userId="c1f27c5c-d3a5-4437-98d3-7261e5a93fef" providerId="ADAL" clId="{E788B200-6F30-4A10-8B20-6E2D68F65950}" dt="2023-04-18T14:12:36.195" v="16"/>
        <pc:sldMkLst>
          <pc:docMk/>
          <pc:sldMk cId="3128933821" sldId="411"/>
        </pc:sldMkLst>
        <pc:spChg chg="mod">
          <ac:chgData name="Tina Seth" userId="c1f27c5c-d3a5-4437-98d3-7261e5a93fef" providerId="ADAL" clId="{E788B200-6F30-4A10-8B20-6E2D68F65950}" dt="2023-04-18T14:12:36.195" v="16"/>
          <ac:spMkLst>
            <pc:docMk/>
            <pc:sldMk cId="3128933821" sldId="411"/>
            <ac:spMk id="2" creationId="{F6DDAE78-ED5D-C1E0-A9DC-06D3769F6B81}"/>
          </ac:spMkLst>
        </pc:spChg>
        <pc:spChg chg="del">
          <ac:chgData name="Tina Seth" userId="c1f27c5c-d3a5-4437-98d3-7261e5a93fef" providerId="ADAL" clId="{E788B200-6F30-4A10-8B20-6E2D68F65950}" dt="2023-04-18T14:11:48.261" v="10" actId="21"/>
          <ac:spMkLst>
            <pc:docMk/>
            <pc:sldMk cId="3128933821" sldId="411"/>
            <ac:spMk id="3" creationId="{B5C668F8-B712-9EAF-60D4-1D16144C540D}"/>
          </ac:spMkLst>
        </pc:spChg>
        <pc:spChg chg="add mod">
          <ac:chgData name="Tina Seth" userId="c1f27c5c-d3a5-4437-98d3-7261e5a93fef" providerId="ADAL" clId="{E788B200-6F30-4A10-8B20-6E2D68F65950}" dt="2023-04-18T14:12:15.869" v="15" actId="14100"/>
          <ac:spMkLst>
            <pc:docMk/>
            <pc:sldMk cId="3128933821" sldId="411"/>
            <ac:spMk id="5" creationId="{C1AE33B1-CC1C-2D56-2D69-C606A0EE94F5}"/>
          </ac:spMkLst>
        </pc:spChg>
      </pc:sldChg>
      <pc:sldChg chg="modSp new del mod">
        <pc:chgData name="Tina Seth" userId="c1f27c5c-d3a5-4437-98d3-7261e5a93fef" providerId="ADAL" clId="{E788B200-6F30-4A10-8B20-6E2D68F65950}" dt="2023-04-18T15:06:23.940" v="21" actId="680"/>
        <pc:sldMkLst>
          <pc:docMk/>
          <pc:sldMk cId="291518547" sldId="412"/>
        </pc:sldMkLst>
        <pc:spChg chg="mod">
          <ac:chgData name="Tina Seth" userId="c1f27c5c-d3a5-4437-98d3-7261e5a93fef" providerId="ADAL" clId="{E788B200-6F30-4A10-8B20-6E2D68F65950}" dt="2023-04-18T15:06:21.948" v="20"/>
          <ac:spMkLst>
            <pc:docMk/>
            <pc:sldMk cId="291518547" sldId="412"/>
            <ac:spMk id="3" creationId="{7C87F9FF-ECB8-1200-F971-F1DA881A69C4}"/>
          </ac:spMkLst>
        </pc:spChg>
      </pc:sldChg>
      <pc:sldChg chg="modSp new del mod">
        <pc:chgData name="Tina Seth" userId="c1f27c5c-d3a5-4437-98d3-7261e5a93fef" providerId="ADAL" clId="{E788B200-6F30-4A10-8B20-6E2D68F65950}" dt="2023-04-18T15:07:00.669" v="24" actId="2696"/>
        <pc:sldMkLst>
          <pc:docMk/>
          <pc:sldMk cId="3314664200" sldId="412"/>
        </pc:sldMkLst>
        <pc:spChg chg="mod">
          <ac:chgData name="Tina Seth" userId="c1f27c5c-d3a5-4437-98d3-7261e5a93fef" providerId="ADAL" clId="{E788B200-6F30-4A10-8B20-6E2D68F65950}" dt="2023-04-18T15:06:52.639" v="23"/>
          <ac:spMkLst>
            <pc:docMk/>
            <pc:sldMk cId="3314664200" sldId="412"/>
            <ac:spMk id="3" creationId="{F68C1DED-1C2F-9CA2-E250-694C902518B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906E0-EE6C-48FA-B0C1-58A74281669C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2FB12-110D-4564-9DD3-8BB363802E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543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564A-4301-71CA-0185-CE5756B3C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F16AD-9E9C-2527-E6FD-392F52D4E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037D6-B581-1A6C-0A8F-AE50CA0C2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DF195-347E-B894-9A9A-B8D6638E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79841-1B15-45D9-2A1A-04D942F60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6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7E5F-EC79-EE88-F3BE-04AAF6B72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97C46-B9A4-90DA-BCF6-A375CEEE9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81F7D-B01E-4BBD-23AA-909034608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B40B9-1FC6-69C6-B6CC-934A03CE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BEECD-505D-9A73-8C05-9E2ABE91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38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1C687-0D2D-F86F-1952-1A55A0A6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1C0D1-2605-7449-D216-F76783FEC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1A758-7DE1-381A-A982-421C53336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8F685-D176-838B-2823-BD66AB7B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54669-32B7-A491-1080-BB09391F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825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241E-E85A-3F12-FAE5-712BCE42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AF8E7-4EFA-0FA7-B885-879C0E0E5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7B667E-26A5-F0A5-F9C9-B820A137C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4EBE3B-F033-96FD-1A2A-939D193F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629E1-45F6-221F-D3BE-6445EC13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4F4D-2C47-1AAE-668D-B703077C6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72E97-7571-51D3-DA9D-014EB6CE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1F064-0722-31BB-7D3B-2CBF37BE0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67C9-D2F3-F9B0-46F0-3AB4A9761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AFBE6A-7E65-43BF-CBBE-C0FA6FC6AF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3F910-2605-463A-1E4A-CFF796428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7A5FB6-9F20-C5EB-C53E-7FF0BD7A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5D6B76-1DFB-AEA0-8AAF-D4E9EB461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1E909-B272-06AB-224D-E6CBC6E8C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603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249A-CADB-7A27-BBBC-1FCA11BC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F5789A-EE94-DF3E-ABDE-76DF65547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36468-9435-4BF7-7B8C-BF277ED9F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B319-8DF4-EE2E-6E2C-5AD3A8C99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477B37-704C-FD9C-502E-A67A028C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B73A9-575D-7B69-7DA4-CBDD1168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C1C3A-1909-8F99-C914-5985CBB7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24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9D9C-A56D-5A8C-A12C-2386B8EB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1F3B4-0725-522B-68B8-523091882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6CF44-4344-F1D6-AFBF-01B268B21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D0445-6ADC-10B2-0896-D2A2DD7A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82909-0D85-2B1B-808C-168004AB1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21380-0317-90AB-6B5A-41B07834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06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E16C-FF24-B8B2-C1EE-5FB430936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6A6615-942B-DE86-CB51-B53CCDC77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C9C88-A822-EA22-9588-F46193371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91C23-90E0-3F62-025A-C7D41E397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3C8A5-8652-D440-2455-8FD3C58E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7CACA-32DD-A11F-0141-FD44B149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88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CD71-C38A-895D-7554-13590C38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5503EA-B64D-7F48-8467-9EAA14B7C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18638-38EE-6D16-4461-420EDCA9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99D11-9C15-16E8-1BF5-017A5706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FFD11-02CD-332A-70EA-6F8EAB40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51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80F70-272B-A3EB-7931-9CA620346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9549B-2DAC-34C2-8C83-FB2E78A7E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B957D-7B29-11B1-9DA1-377CA716E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7AA5B-C194-9FA2-2E66-2C2D487B0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9CDF8-BA7B-4793-9572-554202C6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48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5B14B0-875D-9F86-34FC-821DC977F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A38E9-6BC3-791E-E1CE-77CE5BFC8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D4BAC-EDE4-9E0E-E051-F8F44D9732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9EECB-481B-46A1-BBF5-0E3CB99016E7}" type="datetimeFigureOut">
              <a:rPr lang="en-GB" smtClean="0"/>
              <a:t>18/04/2023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A380B-39DC-9E07-A629-67A8178B1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F846F-49AA-C406-461C-EED44F16B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4A2E0-4659-42E6-9CB6-212EE4D1A5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32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eerprocessen.blogspot.com/2007/04/johari-window-even-een-blind-vlekje.html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B1E7-B23C-9C6A-7A6B-632F7FBCDD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Success Profiles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5648F-864E-AF97-9E86-CA284C857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Webinar 19.4.23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56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9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5A6F37-BC3A-4345-805D-FEACC4281596}" type="slidenum">
              <a:rPr lang="en-US" altLang="en-US" smtClean="0">
                <a:solidFill>
                  <a:schemeClr val="bg1"/>
                </a:solidFill>
              </a:rPr>
              <a:pPr/>
              <a:t>2</a:t>
            </a:fld>
            <a:r>
              <a:rPr lang="en-US" altLang="en-US" dirty="0">
                <a:solidFill>
                  <a:schemeClr val="bg1"/>
                </a:solidFill>
              </a:rPr>
              <a:t>	 Introduction to Success Profiles for applicants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F64CE3-8819-4791-AA6E-683551BE5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1098110"/>
            <a:ext cx="8496944" cy="648072"/>
          </a:xfrm>
        </p:spPr>
        <p:txBody>
          <a:bodyPr>
            <a:normAutofit/>
          </a:bodyPr>
          <a:lstStyle/>
          <a:p>
            <a:r>
              <a:rPr lang="en-US" sz="3200" dirty="0"/>
              <a:t>Behaviours vs Strengths </a:t>
            </a:r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2EDD4F87-CFD8-4F98-A5B7-679B552892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47849" y="1807369"/>
          <a:ext cx="8511012" cy="3952521"/>
        </p:xfrm>
        <a:graphic>
          <a:graphicData uri="http://schemas.openxmlformats.org/drawingml/2006/table">
            <a:tbl>
              <a:tblPr/>
              <a:tblGrid>
                <a:gridCol w="4255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23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Behaviour-Based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Strengths-Based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26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46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7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66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21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4D4E53"/>
                        </a:solidFill>
                        <a:effectLst/>
                      </a:endParaRPr>
                    </a:p>
                  </a:txBody>
                  <a:tcPr marL="69260" marR="69260" marT="34630" marB="34630">
                    <a:lnL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692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BEB71A5-01A0-4BEA-BF5D-40A1C8F23CAD}"/>
              </a:ext>
            </a:extLst>
          </p:cNvPr>
          <p:cNvSpPr txBox="1"/>
          <p:nvPr/>
        </p:nvSpPr>
        <p:spPr>
          <a:xfrm>
            <a:off x="1851034" y="2276873"/>
            <a:ext cx="42484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No baseline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AE6C1D-9E04-43D8-9581-9CC868F9B129}"/>
              </a:ext>
            </a:extLst>
          </p:cNvPr>
          <p:cNvSpPr txBox="1"/>
          <p:nvPr/>
        </p:nvSpPr>
        <p:spPr>
          <a:xfrm>
            <a:off x="1852490" y="2889199"/>
            <a:ext cx="42484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Qs = predominantly past behavioural, with some situational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65A4C-C8BB-44F1-94A9-9E7009B52C6D}"/>
              </a:ext>
            </a:extLst>
          </p:cNvPr>
          <p:cNvSpPr txBox="1"/>
          <p:nvPr/>
        </p:nvSpPr>
        <p:spPr>
          <a:xfrm>
            <a:off x="1851034" y="3763135"/>
            <a:ext cx="423099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Many probing questions (‘ad lib’)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CA275A-6BF6-413A-B877-7AD27A288533}"/>
              </a:ext>
            </a:extLst>
          </p:cNvPr>
          <p:cNvSpPr txBox="1"/>
          <p:nvPr/>
        </p:nvSpPr>
        <p:spPr>
          <a:xfrm>
            <a:off x="1859753" y="4316804"/>
            <a:ext cx="42309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Positive indicators defined by grade level requirements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E6540-E90F-42FB-B86D-08CF48024FDB}"/>
              </a:ext>
            </a:extLst>
          </p:cNvPr>
          <p:cNvSpPr txBox="1"/>
          <p:nvPr/>
        </p:nvSpPr>
        <p:spPr>
          <a:xfrm>
            <a:off x="1859752" y="5120845"/>
            <a:ext cx="42484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1 to 7 rating scale (ineffective to effective)</a:t>
            </a: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5E0BBD-E39F-468F-AEF0-F66C066C8C63}"/>
              </a:ext>
            </a:extLst>
          </p:cNvPr>
          <p:cNvSpPr txBox="1"/>
          <p:nvPr/>
        </p:nvSpPr>
        <p:spPr>
          <a:xfrm>
            <a:off x="6101671" y="2202245"/>
            <a:ext cx="42484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Includes an engagement ‘baseline’ warm-up question</a:t>
            </a:r>
            <a:endParaRPr lang="en-US" sz="17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E7FCD1-9F23-426E-B52C-3D11B2BE8A7A}"/>
              </a:ext>
            </a:extLst>
          </p:cNvPr>
          <p:cNvSpPr txBox="1"/>
          <p:nvPr/>
        </p:nvSpPr>
        <p:spPr>
          <a:xfrm>
            <a:off x="6094944" y="2795551"/>
            <a:ext cx="424847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Qs = past behavioural, hypothetical/situational, closed, open, assumptive...</a:t>
            </a:r>
            <a:endParaRPr lang="en-US" sz="17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673579-1396-4D7A-9B0A-554CD6B9D52D}"/>
              </a:ext>
            </a:extLst>
          </p:cNvPr>
          <p:cNvSpPr txBox="1"/>
          <p:nvPr/>
        </p:nvSpPr>
        <p:spPr>
          <a:xfrm>
            <a:off x="6101251" y="3701251"/>
            <a:ext cx="42484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No probing questions (sometimes includes a scripted follow-up Q)</a:t>
            </a:r>
            <a:endParaRPr lang="en-US" sz="1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8B0898-CD7E-4C71-98CE-086649C96106}"/>
              </a:ext>
            </a:extLst>
          </p:cNvPr>
          <p:cNvSpPr txBox="1"/>
          <p:nvPr/>
        </p:nvSpPr>
        <p:spPr>
          <a:xfrm>
            <a:off x="6175514" y="4452732"/>
            <a:ext cx="395293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Positive indicators universal</a:t>
            </a:r>
            <a:endParaRPr lang="en-US" sz="17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B7485-3F5F-4A7B-851A-8EEA1778AC14}"/>
              </a:ext>
            </a:extLst>
          </p:cNvPr>
          <p:cNvSpPr txBox="1"/>
          <p:nvPr/>
        </p:nvSpPr>
        <p:spPr>
          <a:xfrm>
            <a:off x="6110389" y="5149382"/>
            <a:ext cx="42484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700" dirty="0">
                <a:solidFill>
                  <a:srgbClr val="000000"/>
                </a:solidFill>
                <a:latin typeface="Arial" charset="0"/>
              </a:rPr>
              <a:t>1 to 4 rating scale (weakness to strength) 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3428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9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5A6F37-BC3A-4345-805D-FEACC4281596}" type="slidenum">
              <a:rPr lang="en-US" altLang="en-US" smtClean="0">
                <a:solidFill>
                  <a:schemeClr val="bg1"/>
                </a:solidFill>
              </a:rPr>
              <a:pPr/>
              <a:t>3</a:t>
            </a:fld>
            <a:r>
              <a:rPr lang="en-US" altLang="en-US" dirty="0">
                <a:solidFill>
                  <a:schemeClr val="bg1"/>
                </a:solidFill>
              </a:rPr>
              <a:t>	Introduction to Success Profiles for vacancy holders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3F5209-34D4-42CA-A6BE-4B2A84C4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1124744"/>
            <a:ext cx="8496944" cy="64807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Behaviours </a:t>
            </a:r>
            <a:r>
              <a:rPr lang="en-US" dirty="0">
                <a:solidFill>
                  <a:srgbClr val="C00000"/>
                </a:solidFill>
              </a:rPr>
              <a:t>Scoring Scale 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AC8E97F-C1EF-4AAD-8858-FEA37BCCA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2140" y="2636912"/>
            <a:ext cx="812790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8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AE78-ED5D-C1E0-A9DC-06D3769F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WOW factor - PRITI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AE33B1-CC1C-2D56-2D69-C606A0EE94F5}"/>
              </a:ext>
            </a:extLst>
          </p:cNvPr>
          <p:cNvSpPr txBox="1"/>
          <p:nvPr/>
        </p:nvSpPr>
        <p:spPr>
          <a:xfrm>
            <a:off x="1495425" y="2341744"/>
            <a:ext cx="9344025" cy="385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F23B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rgbClr val="FF0000"/>
                </a:solidFill>
              </a:rPr>
              <a:t>P</a:t>
            </a:r>
            <a:r>
              <a:rPr lang="en-US" sz="2000" b="1" i="0" u="none" strike="noStrike" cap="none" dirty="0">
                <a:solidFill>
                  <a:srgbClr val="0000FF"/>
                </a:solidFill>
              </a:rPr>
              <a:t>roblem Solving </a:t>
            </a:r>
            <a:r>
              <a:rPr lang="en-US" sz="2000" b="1" i="0" u="none" strike="noStrike" cap="none" dirty="0">
                <a:solidFill>
                  <a:srgbClr val="FF0000"/>
                </a:solidFill>
              </a:rPr>
              <a:t> </a:t>
            </a:r>
            <a:br>
              <a:rPr lang="en-US" sz="2000" i="0" u="none" strike="noStrike" cap="none" dirty="0">
                <a:solidFill>
                  <a:schemeClr val="dk1"/>
                </a:solidFill>
              </a:rPr>
            </a:br>
            <a:r>
              <a:rPr lang="en-US" sz="2000" i="0" u="none" strike="noStrike" cap="none" dirty="0">
                <a:solidFill>
                  <a:schemeClr val="dk1"/>
                </a:solidFill>
              </a:rPr>
              <a:t>  </a:t>
            </a:r>
            <a:r>
              <a:rPr lang="en-US" sz="2000" i="0" u="none" strike="noStrike" cap="none" dirty="0">
                <a:solidFill>
                  <a:srgbClr val="000000"/>
                </a:solidFill>
              </a:rPr>
              <a:t>How have you resolved a complex problem?</a:t>
            </a:r>
          </a:p>
          <a:p>
            <a:pPr marL="0" marR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en-US" sz="2000" i="0" u="none" strike="noStrike" cap="none" dirty="0">
              <a:solidFill>
                <a:schemeClr val="dk1"/>
              </a:solidFill>
            </a:endParaRPr>
          </a:p>
          <a:p>
            <a:pPr marL="0" marR="0" lvl="0" indent="-12700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8F23B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rgbClr val="FF4040"/>
                </a:solidFill>
              </a:rPr>
              <a:t>R</a:t>
            </a:r>
            <a:r>
              <a:rPr lang="en-US" sz="2000" b="1" i="0" u="none" strike="noStrike" cap="none" dirty="0">
                <a:solidFill>
                  <a:srgbClr val="0000FF"/>
                </a:solidFill>
              </a:rPr>
              <a:t>esources</a:t>
            </a:r>
            <a:br>
              <a:rPr lang="en-US" sz="2000" i="0" u="none" strike="noStrike" cap="none" dirty="0">
                <a:solidFill>
                  <a:schemeClr val="dk1"/>
                </a:solidFill>
              </a:rPr>
            </a:br>
            <a:r>
              <a:rPr lang="en-US" sz="2000" i="0" u="none" strike="noStrike" cap="none" dirty="0">
                <a:solidFill>
                  <a:schemeClr val="dk1"/>
                </a:solidFill>
              </a:rPr>
              <a:t>  How have you achieved more with less? </a:t>
            </a:r>
            <a:endParaRPr lang="en-US" sz="2000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en-US" sz="2000" i="0" u="none" strike="noStrike" cap="none" dirty="0">
              <a:solidFill>
                <a:schemeClr val="dk1"/>
              </a:solidFill>
            </a:endParaRPr>
          </a:p>
          <a:p>
            <a:pPr marL="0" marR="0" lvl="0" indent="-12700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8F23B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rgbClr val="FF4040"/>
                </a:solidFill>
              </a:rPr>
              <a:t>I</a:t>
            </a:r>
            <a:r>
              <a:rPr lang="en-US" sz="2000" b="1" i="0" u="none" strike="noStrike" cap="none" dirty="0">
                <a:solidFill>
                  <a:srgbClr val="0000FF"/>
                </a:solidFill>
              </a:rPr>
              <a:t>mprovements</a:t>
            </a:r>
            <a:br>
              <a:rPr lang="en-US" sz="2000" i="0" u="none" strike="noStrike" cap="none" dirty="0">
                <a:solidFill>
                  <a:srgbClr val="FF4040"/>
                </a:solidFill>
              </a:rPr>
            </a:br>
            <a:r>
              <a:rPr lang="en-US" sz="2000" i="0" u="none" strike="noStrike" cap="none" dirty="0">
                <a:solidFill>
                  <a:schemeClr val="dk1"/>
                </a:solidFill>
              </a:rPr>
              <a:t>  How have you done things easier, better, simpler?</a:t>
            </a:r>
            <a:endParaRPr lang="en-US" sz="2000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en-US" sz="2000" i="0" u="none" strike="noStrike" cap="none" dirty="0">
              <a:solidFill>
                <a:schemeClr val="dk1"/>
              </a:solidFill>
            </a:endParaRPr>
          </a:p>
          <a:p>
            <a:pPr marL="0" marR="0" lvl="0" indent="-12700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8F23B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rgbClr val="FF4040"/>
                </a:solidFill>
              </a:rPr>
              <a:t>T</a:t>
            </a:r>
            <a:r>
              <a:rPr lang="en-US" sz="2000" b="1" i="0" u="none" strike="noStrike" cap="none" dirty="0">
                <a:solidFill>
                  <a:srgbClr val="0000FF"/>
                </a:solidFill>
              </a:rPr>
              <a:t>argets</a:t>
            </a:r>
            <a:br>
              <a:rPr lang="en-US" sz="2000" i="0" u="none" strike="noStrike" cap="none" dirty="0">
                <a:solidFill>
                  <a:srgbClr val="FF4040"/>
                </a:solidFill>
              </a:rPr>
            </a:br>
            <a:r>
              <a:rPr lang="en-US" sz="2000" i="0" u="none" strike="noStrike" cap="none" dirty="0">
                <a:solidFill>
                  <a:schemeClr val="dk1"/>
                </a:solidFill>
              </a:rPr>
              <a:t>  What have you done faster, cheaper?</a:t>
            </a:r>
            <a:endParaRPr lang="en-US" sz="2000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en-US" sz="2000" i="0" u="none" strike="noStrike" cap="none" dirty="0">
              <a:solidFill>
                <a:schemeClr val="dk1"/>
              </a:solidFill>
            </a:endParaRPr>
          </a:p>
          <a:p>
            <a:pPr marL="0" marR="0" lvl="0" indent="-127000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8F23B3"/>
              </a:buClr>
              <a:buSzPts val="2000"/>
              <a:buFont typeface="Arial"/>
              <a:buChar char="•"/>
            </a:pPr>
            <a:r>
              <a:rPr lang="en-US" sz="2000" b="1" i="0" u="none" strike="noStrike" cap="none" dirty="0">
                <a:solidFill>
                  <a:srgbClr val="FF4040"/>
                </a:solidFill>
              </a:rPr>
              <a:t>I</a:t>
            </a:r>
            <a:r>
              <a:rPr lang="en-US" sz="2000" b="1" i="0" u="none" strike="noStrike" cap="none" dirty="0">
                <a:solidFill>
                  <a:srgbClr val="0000FF"/>
                </a:solidFill>
              </a:rPr>
              <a:t>nnovation</a:t>
            </a:r>
            <a:br>
              <a:rPr lang="en-US" sz="2000" i="0" u="none" strike="noStrike" cap="none" dirty="0">
                <a:solidFill>
                  <a:srgbClr val="0000FF"/>
                </a:solidFill>
              </a:rPr>
            </a:br>
            <a:r>
              <a:rPr lang="en-US" sz="2000" i="0" u="none" strike="noStrike" cap="none" dirty="0">
                <a:solidFill>
                  <a:schemeClr val="dk1"/>
                </a:solidFill>
              </a:rPr>
              <a:t>  When have you created something new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2893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552" y="1340768"/>
            <a:ext cx="1656184" cy="6477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2800" dirty="0"/>
              <a:t>Scoring </a:t>
            </a:r>
            <a:br>
              <a:rPr lang="en-GB" sz="2800" dirty="0"/>
            </a:br>
            <a:r>
              <a:rPr lang="en-GB" sz="2800" dirty="0"/>
              <a:t>Strengths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0"/>
          </p:nvPr>
        </p:nvSpPr>
        <p:spPr bwMode="auto"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9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5A6F37-BC3A-4345-805D-FEACC4281596}" type="slidenum">
              <a:rPr lang="en-US" altLang="en-US" smtClean="0">
                <a:solidFill>
                  <a:schemeClr val="bg1"/>
                </a:solidFill>
              </a:rPr>
              <a:pPr/>
              <a:t>5</a:t>
            </a:fld>
            <a:r>
              <a:rPr lang="en-US" altLang="en-US" dirty="0">
                <a:solidFill>
                  <a:schemeClr val="bg1"/>
                </a:solidFill>
              </a:rPr>
              <a:t>	Introduction to Success Profiles for vacancy holders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E0B70-0897-453E-ABD5-057AC39D0B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"/>
          <a:stretch/>
        </p:blipFill>
        <p:spPr>
          <a:xfrm>
            <a:off x="4007769" y="620688"/>
            <a:ext cx="5992717" cy="54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39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30EEE-D235-4FAE-92F0-B90C0CC5A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07" y="472148"/>
            <a:ext cx="11174186" cy="590931"/>
          </a:xfrm>
        </p:spPr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en-GB" dirty="0"/>
              <a:t>he Johari Window and Strengths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F246C0-6DD2-4127-AD7E-E9D5F9956828}"/>
              </a:ext>
            </a:extLst>
          </p:cNvPr>
          <p:cNvCxnSpPr/>
          <p:nvPr/>
        </p:nvCxnSpPr>
        <p:spPr>
          <a:xfrm>
            <a:off x="5876925" y="1159954"/>
            <a:ext cx="0" cy="528638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8907" y="1258784"/>
            <a:ext cx="5155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useful tool to increase self awareness</a:t>
            </a:r>
            <a:r>
              <a:rPr lang="en-GB" dirty="0"/>
              <a:t> 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356D5FD9-4DD1-4CEB-BA64-B383A58BB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91352" y="1159955"/>
            <a:ext cx="4583283" cy="5286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61B070-85AA-4045-88BC-B74F166975C2}"/>
              </a:ext>
            </a:extLst>
          </p:cNvPr>
          <p:cNvSpPr txBox="1"/>
          <p:nvPr/>
        </p:nvSpPr>
        <p:spPr>
          <a:xfrm>
            <a:off x="754609" y="1613863"/>
            <a:ext cx="43766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reach the ‘blind–spot’ pro actively ask for feedback from colleagues, coaches and mentors. Review 360 information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Consider a ‘leadership style’ or preferences psychometric; Myers Briggs to support your understanding of your own strengths and the right roles </a:t>
            </a:r>
            <a:r>
              <a:rPr lang="en-US"/>
              <a:t>for you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Aim to reduce the ‘unknown’ area through reflecting and recording when you discover new strengths and attributes in personal and working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13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774" y="834169"/>
            <a:ext cx="8007031" cy="648072"/>
          </a:xfrm>
        </p:spPr>
        <p:txBody>
          <a:bodyPr>
            <a:noAutofit/>
          </a:bodyPr>
          <a:lstStyle/>
          <a:p>
            <a:r>
              <a:rPr lang="en-US" dirty="0"/>
              <a:t>Example questions for “Adaptable”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3385" y="2132857"/>
            <a:ext cx="8496944" cy="4064455"/>
          </a:xfrm>
        </p:spPr>
        <p:txBody>
          <a:bodyPr>
            <a:normAutofit/>
          </a:bodyPr>
          <a:lstStyle/>
          <a:p>
            <a:r>
              <a:rPr lang="en-US" sz="1800" b="1" dirty="0"/>
              <a:t>Adaptable: </a:t>
            </a:r>
            <a:r>
              <a:rPr lang="en-US" sz="1600" dirty="0"/>
              <a:t>You can adapt to variations in work or environment and your effectiveness isn’t impacted by change. You are flexible and versatile and act as an advocate for change. 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77800"/>
            <a:fld id="{E051598E-9D06-4046-8EF2-7702044C4E81}" type="slidenum">
              <a:rPr lang="en-US" smtClean="0"/>
              <a:pPr marL="177800"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9552" y="6525344"/>
            <a:ext cx="8064040" cy="332656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Success Profiles – Designing strengths-based questions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01774" y="2786017"/>
          <a:ext cx="8587596" cy="350803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828140">
                  <a:extLst>
                    <a:ext uri="{9D8B030D-6E8A-4147-A177-3AD203B41FA5}">
                      <a16:colId xmlns:a16="http://schemas.microsoft.com/office/drawing/2014/main" val="1621748117"/>
                    </a:ext>
                  </a:extLst>
                </a:gridCol>
                <a:gridCol w="6759456">
                  <a:extLst>
                    <a:ext uri="{9D8B030D-6E8A-4147-A177-3AD203B41FA5}">
                      <a16:colId xmlns:a16="http://schemas.microsoft.com/office/drawing/2014/main" val="2521796328"/>
                    </a:ext>
                  </a:extLst>
                </a:gridCol>
              </a:tblGrid>
              <a:tr h="405583">
                <a:tc>
                  <a:txBody>
                    <a:bodyPr/>
                    <a:lstStyle/>
                    <a:p>
                      <a:r>
                        <a:rPr lang="en-GB" dirty="0"/>
                        <a:t>Question</a:t>
                      </a:r>
                      <a:r>
                        <a:rPr lang="en-GB" baseline="0" dirty="0"/>
                        <a:t> Type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Examples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133206"/>
                  </a:ext>
                </a:extLst>
              </a:tr>
              <a:tr h="305286">
                <a:tc>
                  <a:txBody>
                    <a:bodyPr/>
                    <a:lstStyle/>
                    <a:p>
                      <a:r>
                        <a:rPr lang="en-GB" sz="1600" dirty="0"/>
                        <a:t>Open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How easy do you find it to embrace change?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971589"/>
                  </a:ext>
                </a:extLst>
              </a:tr>
              <a:tr h="305286">
                <a:tc>
                  <a:txBody>
                    <a:bodyPr/>
                    <a:lstStyle/>
                    <a:p>
                      <a:r>
                        <a:rPr lang="en-GB" sz="1600" dirty="0"/>
                        <a:t>Closed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Do you enjoy being flexible?</a:t>
                      </a:r>
                      <a:endParaRPr lang="en-GB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374423"/>
                  </a:ext>
                </a:extLst>
              </a:tr>
              <a:tr h="512263">
                <a:tc>
                  <a:txBody>
                    <a:bodyPr/>
                    <a:lstStyle/>
                    <a:p>
                      <a:r>
                        <a:rPr lang="en-GB" sz="1600" dirty="0"/>
                        <a:t>Hypothetical/ Situational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Imagine</a:t>
                      </a:r>
                      <a:r>
                        <a:rPr lang="en-GB" sz="1600" u="none" strike="noStrike" cap="none" baseline="0" dirty="0">
                          <a:effectLst/>
                          <a:sym typeface="Arial"/>
                        </a:rPr>
                        <a:t> that your manager has asked you to stop one task and start doing something else. How would you react?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649147"/>
                  </a:ext>
                </a:extLst>
              </a:tr>
              <a:tr h="305286">
                <a:tc>
                  <a:txBody>
                    <a:bodyPr/>
                    <a:lstStyle/>
                    <a:p>
                      <a:r>
                        <a:rPr lang="en-GB" sz="1600" dirty="0"/>
                        <a:t>Leading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Are you someone who considers yourself to be versatile?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385440"/>
                  </a:ext>
                </a:extLst>
              </a:tr>
              <a:tr h="359256">
                <a:tc>
                  <a:txBody>
                    <a:bodyPr/>
                    <a:lstStyle/>
                    <a:p>
                      <a:r>
                        <a:rPr lang="en-GB" sz="1600" dirty="0"/>
                        <a:t>Assumptive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What kinds of situations lead you to be inflexible?</a:t>
                      </a:r>
                      <a:endParaRPr lang="en-GB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125808"/>
                  </a:ext>
                </a:extLst>
              </a:tr>
              <a:tr h="512263">
                <a:tc>
                  <a:txBody>
                    <a:bodyPr/>
                    <a:lstStyle/>
                    <a:p>
                      <a:r>
                        <a:rPr lang="en-GB" sz="1600" dirty="0"/>
                        <a:t>Past-behavioural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What did you do the last time the goal posts shifted significantly on a piece of work you were doing?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21093"/>
                  </a:ext>
                </a:extLst>
              </a:tr>
              <a:tr h="426564">
                <a:tc>
                  <a:txBody>
                    <a:bodyPr/>
                    <a:lstStyle/>
                    <a:p>
                      <a:r>
                        <a:rPr lang="en-GB" sz="1600" dirty="0"/>
                        <a:t>Statements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u="none" strike="noStrike" cap="none" dirty="0">
                          <a:effectLst/>
                          <a:sym typeface="Arial"/>
                        </a:rPr>
                        <a:t>“To be effective you need the ability to adapt to change”.  To what extent do you agree or disagree with this?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493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94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Success Profiles </vt:lpstr>
      <vt:lpstr>Behaviours vs Strengths </vt:lpstr>
      <vt:lpstr>Behaviours Scoring Scale </vt:lpstr>
      <vt:lpstr>The WOW factor - PRITI</vt:lpstr>
      <vt:lpstr>Scoring  Strengths</vt:lpstr>
      <vt:lpstr>The Johari Window and Strengths</vt:lpstr>
      <vt:lpstr>Example questions for “Adaptable”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Profiles </dc:title>
  <dc:creator>Tina Seth</dc:creator>
  <cp:lastModifiedBy>Tina Seth</cp:lastModifiedBy>
  <cp:revision>1</cp:revision>
  <dcterms:created xsi:type="dcterms:W3CDTF">2023-04-17T13:17:31Z</dcterms:created>
  <dcterms:modified xsi:type="dcterms:W3CDTF">2023-04-18T15:07:01Z</dcterms:modified>
</cp:coreProperties>
</file>