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embeddedFontLst>
    <p:embeddedFont>
      <p:font typeface="Calibri" panose="020F0502020204030204" pitchFamily="34" charset="0"/>
      <p:regular r:id="rId16"/>
      <p:bold r:id="rId17"/>
      <p:italic r:id="rId18"/>
      <p:boldItalic r:id="rId19"/>
    </p:embeddedFont>
    <p:embeddedFont>
      <p:font typeface="Lato" panose="020F0502020204030203" pitchFamily="34" charset="0"/>
      <p:regular r:id="rId20"/>
      <p:bold r:id="rId21"/>
      <p:italic r:id="rId22"/>
      <p:boldItalic r:id="rId23"/>
    </p:embeddedFont>
    <p:embeddedFont>
      <p:font typeface="Proxima Nova" panose="02000506030000020004" pitchFamily="2" charset="0"/>
      <p:regular r:id="rId24"/>
      <p:bold r:id="rId25"/>
      <p:italic r:id="rId26"/>
      <p:boldItalic r:id="rId27"/>
    </p:embeddedFont>
    <p:embeddedFont>
      <p:font typeface="Roboto" panose="02000000000000000000"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hHBDQ+mb89LeDm/BwqX8ca6gMZj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80B5F3-2D13-440A-9BB1-C68662294DA1}">
  <a:tblStyle styleId="{1980B5F3-2D13-440A-9BB1-C68662294DA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0"/>
  </p:normalViewPr>
  <p:slideViewPr>
    <p:cSldViewPr snapToGrid="0">
      <p:cViewPr varScale="1">
        <p:scale>
          <a:sx n="102" d="100"/>
          <a:sy n="102" d="100"/>
        </p:scale>
        <p:origin x="952"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customschemas.google.com/relationships/presentationmetadata" Target="metadata"/><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limate.mit.edu/posts/day-zero-still-looms-over-cape-town"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ren21.net/cities-2021/cities/capetown/capetown/" TargetMode="External"/><Relationship Id="rId4" Type="http://schemas.openxmlformats.org/officeDocument/2006/relationships/hyperlink" Target="https://www.sciencedirect.com/science/article/pii/S0197397523000139"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976508b837_0_2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5" name="Google Shape;265;g2976508b837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976508b837_0_2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4" name="Google Shape;284;g2976508b837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96b75496bf_0_33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g296b75496bf_0_3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96b75496bf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g296b75496bf_0_3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96b75496bf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g296b75496bf_0_2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96b75496b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296b75496bf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976508b837_0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g2976508b837_0_4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96b75496bf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g296b75496bf_0_2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96b75496bf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g296b75496bf_0_3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976508b837_0_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g2976508b837_0_4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Important to highlight the connections between each of these categories, eg. lack of formal housing creates informal housing on the periphery which lacks basic services and hence pollutes </a:t>
            </a:r>
            <a:endParaRPr/>
          </a:p>
          <a:p>
            <a:pPr marL="0" lvl="0" indent="0" algn="l" rtl="0">
              <a:lnSpc>
                <a:spcPct val="100000"/>
              </a:lnSpc>
              <a:spcBef>
                <a:spcPts val="0"/>
              </a:spcBef>
              <a:spcAft>
                <a:spcPts val="0"/>
              </a:spcAft>
              <a:buSzPts val="1100"/>
              <a:buNone/>
            </a:pPr>
            <a:r>
              <a:rPr lang="en-US" u="sng">
                <a:solidFill>
                  <a:schemeClr val="hlink"/>
                </a:solidFill>
                <a:hlinkClick r:id="rId3"/>
              </a:rPr>
              <a:t>https://climate.mit.edu/posts/day-zero-still-looms-over-cape-town</a:t>
            </a:r>
            <a:endParaRPr/>
          </a:p>
          <a:p>
            <a:pPr marL="0" lvl="0" indent="0" algn="l" rtl="0">
              <a:lnSpc>
                <a:spcPct val="100000"/>
              </a:lnSpc>
              <a:spcBef>
                <a:spcPts val="0"/>
              </a:spcBef>
              <a:spcAft>
                <a:spcPts val="0"/>
              </a:spcAft>
              <a:buSzPts val="1100"/>
              <a:buNone/>
            </a:pPr>
            <a:r>
              <a:rPr lang="en-US" u="sng">
                <a:solidFill>
                  <a:schemeClr val="hlink"/>
                </a:solidFill>
                <a:hlinkClick r:id="rId4"/>
              </a:rPr>
              <a:t>https://www.sciencedirect.com/science/article/pii/S0197397523000139</a:t>
            </a:r>
            <a:endParaRPr/>
          </a:p>
          <a:p>
            <a:pPr marL="0" lvl="0" indent="0" algn="l" rtl="0">
              <a:lnSpc>
                <a:spcPct val="100000"/>
              </a:lnSpc>
              <a:spcBef>
                <a:spcPts val="0"/>
              </a:spcBef>
              <a:spcAft>
                <a:spcPts val="0"/>
              </a:spcAft>
              <a:buSzPts val="1100"/>
              <a:buNone/>
            </a:pPr>
            <a:r>
              <a:rPr lang="en-US" u="sng">
                <a:solidFill>
                  <a:schemeClr val="hlink"/>
                </a:solidFill>
                <a:hlinkClick r:id="rId5"/>
              </a:rPr>
              <a:t>https://www.ren21.net/cities-2021/cities/capetown/capetown/</a:t>
            </a:r>
            <a:r>
              <a:rPr lang="en-US"/>
              <a:t>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g296b75496bf_0_25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g296b75496bf_0_246"/>
          <p:cNvSpPr txBox="1">
            <a:spLocks noGrp="1"/>
          </p:cNvSpPr>
          <p:nvPr>
            <p:ph type="body" idx="1"/>
          </p:nvPr>
        </p:nvSpPr>
        <p:spPr>
          <a:xfrm>
            <a:off x="415600" y="5649100"/>
            <a:ext cx="7998300" cy="7983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800"/>
              <a:buNone/>
              <a:defRPr sz="2800"/>
            </a:lvl1pPr>
          </a:lstStyle>
          <a:p>
            <a:endParaRPr/>
          </a:p>
        </p:txBody>
      </p:sp>
      <p:sp>
        <p:nvSpPr>
          <p:cNvPr id="48" name="Google Shape;48;g296b75496bf_0_24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g296b75496bf_0_249"/>
          <p:cNvSpPr/>
          <p:nvPr/>
        </p:nvSpPr>
        <p:spPr>
          <a:xfrm>
            <a:off x="0" y="6727600"/>
            <a:ext cx="12192000" cy="1305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g296b75496bf_0_249"/>
          <p:cNvSpPr txBox="1">
            <a:spLocks noGrp="1"/>
          </p:cNvSpPr>
          <p:nvPr>
            <p:ph type="title" hasCustomPrompt="1"/>
          </p:nvPr>
        </p:nvSpPr>
        <p:spPr>
          <a:xfrm>
            <a:off x="415600" y="1321967"/>
            <a:ext cx="11360700" cy="25572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18700"/>
              <a:buNone/>
              <a:defRPr sz="18700" b="1"/>
            </a:lvl1pPr>
            <a:lvl2pPr lvl="1" algn="ctr">
              <a:lnSpc>
                <a:spcPct val="100000"/>
              </a:lnSpc>
              <a:spcBef>
                <a:spcPts val="0"/>
              </a:spcBef>
              <a:spcAft>
                <a:spcPts val="0"/>
              </a:spcAft>
              <a:buSzPts val="18700"/>
              <a:buNone/>
              <a:defRPr sz="18700" b="1"/>
            </a:lvl2pPr>
            <a:lvl3pPr lvl="2" algn="ctr">
              <a:lnSpc>
                <a:spcPct val="100000"/>
              </a:lnSpc>
              <a:spcBef>
                <a:spcPts val="0"/>
              </a:spcBef>
              <a:spcAft>
                <a:spcPts val="0"/>
              </a:spcAft>
              <a:buSzPts val="18700"/>
              <a:buNone/>
              <a:defRPr sz="18700" b="1"/>
            </a:lvl3pPr>
            <a:lvl4pPr lvl="3" algn="ctr">
              <a:lnSpc>
                <a:spcPct val="100000"/>
              </a:lnSpc>
              <a:spcBef>
                <a:spcPts val="0"/>
              </a:spcBef>
              <a:spcAft>
                <a:spcPts val="0"/>
              </a:spcAft>
              <a:buSzPts val="18700"/>
              <a:buNone/>
              <a:defRPr sz="18700" b="1"/>
            </a:lvl4pPr>
            <a:lvl5pPr lvl="4" algn="ctr">
              <a:lnSpc>
                <a:spcPct val="100000"/>
              </a:lnSpc>
              <a:spcBef>
                <a:spcPts val="0"/>
              </a:spcBef>
              <a:spcAft>
                <a:spcPts val="0"/>
              </a:spcAft>
              <a:buSzPts val="18700"/>
              <a:buNone/>
              <a:defRPr sz="18700" b="1"/>
            </a:lvl5pPr>
            <a:lvl6pPr lvl="5" algn="ctr">
              <a:lnSpc>
                <a:spcPct val="100000"/>
              </a:lnSpc>
              <a:spcBef>
                <a:spcPts val="0"/>
              </a:spcBef>
              <a:spcAft>
                <a:spcPts val="0"/>
              </a:spcAft>
              <a:buSzPts val="18700"/>
              <a:buNone/>
              <a:defRPr sz="18700" b="1"/>
            </a:lvl6pPr>
            <a:lvl7pPr lvl="6" algn="ctr">
              <a:lnSpc>
                <a:spcPct val="100000"/>
              </a:lnSpc>
              <a:spcBef>
                <a:spcPts val="0"/>
              </a:spcBef>
              <a:spcAft>
                <a:spcPts val="0"/>
              </a:spcAft>
              <a:buSzPts val="18700"/>
              <a:buNone/>
              <a:defRPr sz="18700" b="1"/>
            </a:lvl7pPr>
            <a:lvl8pPr lvl="7" algn="ctr">
              <a:lnSpc>
                <a:spcPct val="100000"/>
              </a:lnSpc>
              <a:spcBef>
                <a:spcPts val="0"/>
              </a:spcBef>
              <a:spcAft>
                <a:spcPts val="0"/>
              </a:spcAft>
              <a:buSzPts val="18700"/>
              <a:buNone/>
              <a:defRPr sz="18700" b="1"/>
            </a:lvl8pPr>
            <a:lvl9pPr lvl="8" algn="ctr">
              <a:lnSpc>
                <a:spcPct val="100000"/>
              </a:lnSpc>
              <a:spcBef>
                <a:spcPts val="0"/>
              </a:spcBef>
              <a:spcAft>
                <a:spcPts val="0"/>
              </a:spcAft>
              <a:buSzPts val="18700"/>
              <a:buNone/>
              <a:defRPr sz="18700" b="1"/>
            </a:lvl9pPr>
          </a:lstStyle>
          <a:p>
            <a:r>
              <a:t>xx%</a:t>
            </a:r>
          </a:p>
        </p:txBody>
      </p:sp>
      <p:sp>
        <p:nvSpPr>
          <p:cNvPr id="52" name="Google Shape;52;g296b75496bf_0_249"/>
          <p:cNvSpPr txBox="1">
            <a:spLocks noGrp="1"/>
          </p:cNvSpPr>
          <p:nvPr>
            <p:ph type="body" idx="1"/>
          </p:nvPr>
        </p:nvSpPr>
        <p:spPr>
          <a:xfrm>
            <a:off x="415600" y="4095067"/>
            <a:ext cx="11360700" cy="12024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53" name="Google Shape;53;g296b75496bf_0_24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296b75496bf_0_25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296b75496bf_0_256"/>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57" name="Google Shape;57;g296b75496bf_0_25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8" name="Google Shape;58;g296b75496bf_0_25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9" name="Google Shape;59;g296b75496bf_0_25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g2976508b837_0_33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g2976508b837_0_33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g2976508b837_0_33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Artha Title Layout" type="title">
  <p:cSld name="TITLE">
    <p:spTree>
      <p:nvGrpSpPr>
        <p:cNvPr id="1" name="Shape 70"/>
        <p:cNvGrpSpPr/>
        <p:nvPr/>
      </p:nvGrpSpPr>
      <p:grpSpPr>
        <a:xfrm>
          <a:off x="0" y="0"/>
          <a:ext cx="0" cy="0"/>
          <a:chOff x="0" y="0"/>
          <a:chExt cx="0" cy="0"/>
        </a:xfrm>
      </p:grpSpPr>
      <p:pic>
        <p:nvPicPr>
          <p:cNvPr id="71" name="Google Shape;71;g2976508b837_0_334"/>
          <p:cNvPicPr preferRelativeResize="0"/>
          <p:nvPr/>
        </p:nvPicPr>
        <p:blipFill rotWithShape="1">
          <a:blip r:embed="rId2">
            <a:alphaModFix/>
          </a:blip>
          <a:srcRect l="922" t="8635" r="911" b="8643"/>
          <a:stretch/>
        </p:blipFill>
        <p:spPr>
          <a:xfrm>
            <a:off x="0" y="0"/>
            <a:ext cx="12192003" cy="6858001"/>
          </a:xfrm>
          <a:prstGeom prst="rect">
            <a:avLst/>
          </a:prstGeom>
          <a:noFill/>
          <a:ln>
            <a:noFill/>
          </a:ln>
        </p:spPr>
      </p:pic>
      <p:pic>
        <p:nvPicPr>
          <p:cNvPr id="72" name="Google Shape;72;g2976508b837_0_334"/>
          <p:cNvPicPr preferRelativeResize="0"/>
          <p:nvPr/>
        </p:nvPicPr>
        <p:blipFill rotWithShape="1">
          <a:blip r:embed="rId3">
            <a:alphaModFix/>
          </a:blip>
          <a:srcRect/>
          <a:stretch/>
        </p:blipFill>
        <p:spPr>
          <a:xfrm>
            <a:off x="9734824" y="4891317"/>
            <a:ext cx="1825121" cy="1528539"/>
          </a:xfrm>
          <a:prstGeom prst="rect">
            <a:avLst/>
          </a:prstGeom>
          <a:noFill/>
          <a:ln>
            <a:noFill/>
          </a:ln>
        </p:spPr>
      </p:pic>
      <p:sp>
        <p:nvSpPr>
          <p:cNvPr id="73" name="Google Shape;73;g2976508b837_0_334"/>
          <p:cNvSpPr txBox="1"/>
          <p:nvPr/>
        </p:nvSpPr>
        <p:spPr>
          <a:xfrm>
            <a:off x="1081409" y="2433144"/>
            <a:ext cx="6455700" cy="215400"/>
          </a:xfrm>
          <a:prstGeom prst="rect">
            <a:avLst/>
          </a:prstGeom>
          <a:noFill/>
          <a:ln>
            <a:noFill/>
          </a:ln>
        </p:spPr>
        <p:txBody>
          <a:bodyPr spcFirstLastPara="1" wrap="square" lIns="0" tIns="0" rIns="0" bIns="0" anchor="t" anchorCtr="0">
            <a:spAutoFit/>
          </a:bodyPr>
          <a:lstStyle/>
          <a:p>
            <a:pPr marL="0" marR="0" lvl="0" indent="0" algn="l" rtl="0">
              <a:lnSpc>
                <a:spcPct val="140010"/>
              </a:lnSpc>
              <a:spcBef>
                <a:spcPts val="0"/>
              </a:spcBef>
              <a:spcAft>
                <a:spcPts val="0"/>
              </a:spcAft>
              <a:buClr>
                <a:srgbClr val="000000"/>
              </a:buClr>
              <a:buSzPts val="3999"/>
              <a:buFont typeface="Arial"/>
              <a:buNone/>
            </a:pPr>
            <a:endParaRPr sz="1400" b="0" i="0" u="none" strike="noStrike" cap="none">
              <a:solidFill>
                <a:srgbClr val="000000"/>
              </a:solidFill>
              <a:latin typeface="Arial"/>
              <a:ea typeface="Arial"/>
              <a:cs typeface="Arial"/>
              <a:sym typeface="Arial"/>
            </a:endParaRPr>
          </a:p>
        </p:txBody>
      </p:sp>
      <p:cxnSp>
        <p:nvCxnSpPr>
          <p:cNvPr id="74" name="Google Shape;74;g2976508b837_0_334"/>
          <p:cNvCxnSpPr/>
          <p:nvPr/>
        </p:nvCxnSpPr>
        <p:spPr>
          <a:xfrm rot="5400000">
            <a:off x="-80156" y="3282862"/>
            <a:ext cx="1827300" cy="0"/>
          </a:xfrm>
          <a:prstGeom prst="straightConnector1">
            <a:avLst/>
          </a:prstGeom>
          <a:noFill/>
          <a:ln w="28575" cap="flat" cmpd="sng">
            <a:solidFill>
              <a:srgbClr val="FFFFFF"/>
            </a:solidFill>
            <a:prstDash val="solid"/>
            <a:round/>
            <a:headEnd type="none" w="sm" len="sm"/>
            <a:tailEnd type="none" w="sm" len="sm"/>
          </a:ln>
        </p:spPr>
      </p:cxnSp>
      <p:sp>
        <p:nvSpPr>
          <p:cNvPr id="75" name="Google Shape;75;g2976508b837_0_334"/>
          <p:cNvSpPr txBox="1">
            <a:spLocks noGrp="1"/>
          </p:cNvSpPr>
          <p:nvPr>
            <p:ph type="title"/>
          </p:nvPr>
        </p:nvSpPr>
        <p:spPr>
          <a:xfrm>
            <a:off x="941475" y="2369200"/>
            <a:ext cx="7802400" cy="13572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0"/>
              </a:spcBef>
              <a:spcAft>
                <a:spcPts val="0"/>
              </a:spcAft>
              <a:buClr>
                <a:schemeClr val="lt1"/>
              </a:buClr>
              <a:buSzPts val="4400"/>
              <a:buNone/>
              <a:defRPr>
                <a:solidFill>
                  <a:schemeClr val="lt1"/>
                </a:solidFill>
              </a:defRPr>
            </a:lvl1pPr>
            <a:lvl2pPr lvl="1" algn="l">
              <a:lnSpc>
                <a:spcPct val="100000"/>
              </a:lnSpc>
              <a:spcBef>
                <a:spcPts val="0"/>
              </a:spcBef>
              <a:spcAft>
                <a:spcPts val="0"/>
              </a:spcAft>
              <a:buClr>
                <a:schemeClr val="lt1"/>
              </a:buClr>
              <a:buSzPts val="1400"/>
              <a:buNone/>
              <a:defRPr>
                <a:solidFill>
                  <a:schemeClr val="lt1"/>
                </a:solidFill>
              </a:defRPr>
            </a:lvl2pPr>
            <a:lvl3pPr lvl="2" algn="l">
              <a:lnSpc>
                <a:spcPct val="100000"/>
              </a:lnSpc>
              <a:spcBef>
                <a:spcPts val="0"/>
              </a:spcBef>
              <a:spcAft>
                <a:spcPts val="0"/>
              </a:spcAft>
              <a:buClr>
                <a:schemeClr val="lt1"/>
              </a:buClr>
              <a:buSzPts val="1400"/>
              <a:buNone/>
              <a:defRPr>
                <a:solidFill>
                  <a:schemeClr val="lt1"/>
                </a:solidFill>
              </a:defRPr>
            </a:lvl3pPr>
            <a:lvl4pPr lvl="3" algn="l">
              <a:lnSpc>
                <a:spcPct val="100000"/>
              </a:lnSpc>
              <a:spcBef>
                <a:spcPts val="0"/>
              </a:spcBef>
              <a:spcAft>
                <a:spcPts val="0"/>
              </a:spcAft>
              <a:buClr>
                <a:schemeClr val="lt1"/>
              </a:buClr>
              <a:buSzPts val="1400"/>
              <a:buNone/>
              <a:defRPr>
                <a:solidFill>
                  <a:schemeClr val="lt1"/>
                </a:solidFill>
              </a:defRPr>
            </a:lvl4pPr>
            <a:lvl5pPr lvl="4" algn="l">
              <a:lnSpc>
                <a:spcPct val="100000"/>
              </a:lnSpc>
              <a:spcBef>
                <a:spcPts val="0"/>
              </a:spcBef>
              <a:spcAft>
                <a:spcPts val="0"/>
              </a:spcAft>
              <a:buClr>
                <a:schemeClr val="lt1"/>
              </a:buClr>
              <a:buSzPts val="1400"/>
              <a:buNone/>
              <a:defRPr>
                <a:solidFill>
                  <a:schemeClr val="lt1"/>
                </a:solidFill>
              </a:defRPr>
            </a:lvl5pPr>
            <a:lvl6pPr lvl="5" algn="l">
              <a:lnSpc>
                <a:spcPct val="100000"/>
              </a:lnSpc>
              <a:spcBef>
                <a:spcPts val="0"/>
              </a:spcBef>
              <a:spcAft>
                <a:spcPts val="0"/>
              </a:spcAft>
              <a:buClr>
                <a:schemeClr val="lt1"/>
              </a:buClr>
              <a:buSzPts val="1400"/>
              <a:buNone/>
              <a:defRPr>
                <a:solidFill>
                  <a:schemeClr val="lt1"/>
                </a:solidFill>
              </a:defRPr>
            </a:lvl6pPr>
            <a:lvl7pPr lvl="6" algn="l">
              <a:lnSpc>
                <a:spcPct val="100000"/>
              </a:lnSpc>
              <a:spcBef>
                <a:spcPts val="0"/>
              </a:spcBef>
              <a:spcAft>
                <a:spcPts val="0"/>
              </a:spcAft>
              <a:buClr>
                <a:schemeClr val="lt1"/>
              </a:buClr>
              <a:buSzPts val="1400"/>
              <a:buNone/>
              <a:defRPr>
                <a:solidFill>
                  <a:schemeClr val="lt1"/>
                </a:solidFill>
              </a:defRPr>
            </a:lvl7pPr>
            <a:lvl8pPr lvl="7" algn="l">
              <a:lnSpc>
                <a:spcPct val="100000"/>
              </a:lnSpc>
              <a:spcBef>
                <a:spcPts val="0"/>
              </a:spcBef>
              <a:spcAft>
                <a:spcPts val="0"/>
              </a:spcAft>
              <a:buClr>
                <a:schemeClr val="lt1"/>
              </a:buClr>
              <a:buSzPts val="1400"/>
              <a:buNone/>
              <a:defRPr>
                <a:solidFill>
                  <a:schemeClr val="lt1"/>
                </a:solidFill>
              </a:defRPr>
            </a:lvl8pPr>
            <a:lvl9pPr lvl="8" algn="l">
              <a:lnSpc>
                <a:spcPct val="100000"/>
              </a:lnSpc>
              <a:spcBef>
                <a:spcPts val="0"/>
              </a:spcBef>
              <a:spcAft>
                <a:spcPts val="0"/>
              </a:spcAft>
              <a:buClr>
                <a:schemeClr val="lt1"/>
              </a:buClr>
              <a:buSzPts val="1400"/>
              <a:buNone/>
              <a:defRPr>
                <a:solidFill>
                  <a:schemeClr val="lt1"/>
                </a:solidFill>
              </a:defRPr>
            </a:lvl9pPr>
          </a:lstStyle>
          <a:p>
            <a:endParaRPr/>
          </a:p>
        </p:txBody>
      </p:sp>
      <p:sp>
        <p:nvSpPr>
          <p:cNvPr id="76" name="Google Shape;76;g2976508b837_0_334"/>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4001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 orig">
  <p:cSld name="TITLE_1">
    <p:spTree>
      <p:nvGrpSpPr>
        <p:cNvPr id="1" name="Shape 77"/>
        <p:cNvGrpSpPr/>
        <p:nvPr/>
      </p:nvGrpSpPr>
      <p:grpSpPr>
        <a:xfrm>
          <a:off x="0" y="0"/>
          <a:ext cx="0" cy="0"/>
          <a:chOff x="0" y="0"/>
          <a:chExt cx="0" cy="0"/>
        </a:xfrm>
      </p:grpSpPr>
      <p:sp>
        <p:nvSpPr>
          <p:cNvPr id="78" name="Google Shape;78;g2976508b837_0_341"/>
          <p:cNvSpPr txBox="1">
            <a:spLocks noGrp="1"/>
          </p:cNvSpPr>
          <p:nvPr>
            <p:ph type="ctrTitle"/>
          </p:nvPr>
        </p:nvSpPr>
        <p:spPr>
          <a:xfrm>
            <a:off x="685800" y="2130425"/>
            <a:ext cx="7772400" cy="1470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g2976508b837_0_34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80" name="Google Shape;80;g2976508b837_0_341"/>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g2976508b837_0_341"/>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2976508b837_0_34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3"/>
        <p:cNvGrpSpPr/>
        <p:nvPr/>
      </p:nvGrpSpPr>
      <p:grpSpPr>
        <a:xfrm>
          <a:off x="0" y="0"/>
          <a:ext cx="0" cy="0"/>
          <a:chOff x="0" y="0"/>
          <a:chExt cx="0" cy="0"/>
        </a:xfrm>
      </p:grpSpPr>
      <p:sp>
        <p:nvSpPr>
          <p:cNvPr id="84" name="Google Shape;84;g2976508b837_0_34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g2976508b837_0_347"/>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6" name="Google Shape;86;g2976508b837_0_34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2976508b837_0_34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2976508b837_0_34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9"/>
        <p:cNvGrpSpPr/>
        <p:nvPr/>
      </p:nvGrpSpPr>
      <p:grpSpPr>
        <a:xfrm>
          <a:off x="0" y="0"/>
          <a:ext cx="0" cy="0"/>
          <a:chOff x="0" y="0"/>
          <a:chExt cx="0" cy="0"/>
        </a:xfrm>
      </p:grpSpPr>
      <p:sp>
        <p:nvSpPr>
          <p:cNvPr id="90" name="Google Shape;90;g2976508b837_0_353"/>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g2976508b837_0_353"/>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92" name="Google Shape;92;g2976508b837_0_35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2976508b837_0_35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2976508b837_0_35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5"/>
        <p:cNvGrpSpPr/>
        <p:nvPr/>
      </p:nvGrpSpPr>
      <p:grpSpPr>
        <a:xfrm>
          <a:off x="0" y="0"/>
          <a:ext cx="0" cy="0"/>
          <a:chOff x="0" y="0"/>
          <a:chExt cx="0" cy="0"/>
        </a:xfrm>
      </p:grpSpPr>
      <p:sp>
        <p:nvSpPr>
          <p:cNvPr id="96" name="Google Shape;96;g2976508b837_0_35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2976508b837_0_359"/>
          <p:cNvSpPr txBox="1">
            <a:spLocks noGrp="1"/>
          </p:cNvSpPr>
          <p:nvPr>
            <p:ph type="body" idx="1"/>
          </p:nvPr>
        </p:nvSpPr>
        <p:spPr>
          <a:xfrm>
            <a:off x="457200" y="1600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8" name="Google Shape;98;g2976508b837_0_359"/>
          <p:cNvSpPr txBox="1">
            <a:spLocks noGrp="1"/>
          </p:cNvSpPr>
          <p:nvPr>
            <p:ph type="body" idx="2"/>
          </p:nvPr>
        </p:nvSpPr>
        <p:spPr>
          <a:xfrm>
            <a:off x="4648200" y="1600200"/>
            <a:ext cx="4038600" cy="4526100"/>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9" name="Google Shape;99;g2976508b837_0_359"/>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2976508b837_0_359"/>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2976508b837_0_359"/>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2"/>
        <p:cNvGrpSpPr/>
        <p:nvPr/>
      </p:nvGrpSpPr>
      <p:grpSpPr>
        <a:xfrm>
          <a:off x="0" y="0"/>
          <a:ext cx="0" cy="0"/>
          <a:chOff x="0" y="0"/>
          <a:chExt cx="0" cy="0"/>
        </a:xfrm>
      </p:grpSpPr>
      <p:sp>
        <p:nvSpPr>
          <p:cNvPr id="103" name="Google Shape;103;g2976508b837_0_3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g2976508b837_0_366"/>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05" name="Google Shape;105;g2976508b837_0_366"/>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06" name="Google Shape;106;g2976508b837_0_366"/>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07" name="Google Shape;107;g2976508b837_0_366"/>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08" name="Google Shape;108;g2976508b837_0_366"/>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2976508b837_0_366"/>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g2976508b837_0_36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Google Shape;12;g296b75496bf_0_21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3" name="Google Shape;13;g296b75496bf_0_219"/>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4" name="Google Shape;14;g296b75496bf_0_21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1"/>
        <p:cNvGrpSpPr/>
        <p:nvPr/>
      </p:nvGrpSpPr>
      <p:grpSpPr>
        <a:xfrm>
          <a:off x="0" y="0"/>
          <a:ext cx="0" cy="0"/>
          <a:chOff x="0" y="0"/>
          <a:chExt cx="0" cy="0"/>
        </a:xfrm>
      </p:grpSpPr>
      <p:sp>
        <p:nvSpPr>
          <p:cNvPr id="112" name="Google Shape;112;g2976508b837_0_37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2976508b837_0_375"/>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g2976508b837_0_375"/>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g2976508b837_0_37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6"/>
        <p:cNvGrpSpPr/>
        <p:nvPr/>
      </p:nvGrpSpPr>
      <p:grpSpPr>
        <a:xfrm>
          <a:off x="0" y="0"/>
          <a:ext cx="0" cy="0"/>
          <a:chOff x="0" y="0"/>
          <a:chExt cx="0" cy="0"/>
        </a:xfrm>
      </p:grpSpPr>
      <p:sp>
        <p:nvSpPr>
          <p:cNvPr id="117" name="Google Shape;117;g2976508b837_0_380"/>
          <p:cNvSpPr txBox="1">
            <a:spLocks noGrp="1"/>
          </p:cNvSpPr>
          <p:nvPr>
            <p:ph type="title"/>
          </p:nvPr>
        </p:nvSpPr>
        <p:spPr>
          <a:xfrm>
            <a:off x="457200" y="273050"/>
            <a:ext cx="3008400" cy="1162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g2976508b837_0_380"/>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19" name="Google Shape;119;g2976508b837_0_380"/>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0" name="Google Shape;120;g2976508b837_0_38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2976508b837_0_38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2976508b837_0_38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3"/>
        <p:cNvGrpSpPr/>
        <p:nvPr/>
      </p:nvGrpSpPr>
      <p:grpSpPr>
        <a:xfrm>
          <a:off x="0" y="0"/>
          <a:ext cx="0" cy="0"/>
          <a:chOff x="0" y="0"/>
          <a:chExt cx="0" cy="0"/>
        </a:xfrm>
      </p:grpSpPr>
      <p:sp>
        <p:nvSpPr>
          <p:cNvPr id="124" name="Google Shape;124;g2976508b837_0_387"/>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g2976508b837_0_387"/>
          <p:cNvSpPr>
            <a:spLocks noGrp="1"/>
          </p:cNvSpPr>
          <p:nvPr>
            <p:ph type="pic" idx="2"/>
          </p:nvPr>
        </p:nvSpPr>
        <p:spPr>
          <a:xfrm>
            <a:off x="1792288" y="612775"/>
            <a:ext cx="5486400" cy="4114800"/>
          </a:xfrm>
          <a:prstGeom prst="rect">
            <a:avLst/>
          </a:prstGeom>
          <a:noFill/>
          <a:ln>
            <a:noFill/>
          </a:ln>
        </p:spPr>
      </p:sp>
      <p:sp>
        <p:nvSpPr>
          <p:cNvPr id="126" name="Google Shape;126;g2976508b837_0_387"/>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7" name="Google Shape;127;g2976508b837_0_387"/>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g2976508b837_0_387"/>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g2976508b837_0_387"/>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0"/>
        <p:cNvGrpSpPr/>
        <p:nvPr/>
      </p:nvGrpSpPr>
      <p:grpSpPr>
        <a:xfrm>
          <a:off x="0" y="0"/>
          <a:ext cx="0" cy="0"/>
          <a:chOff x="0" y="0"/>
          <a:chExt cx="0" cy="0"/>
        </a:xfrm>
      </p:grpSpPr>
      <p:sp>
        <p:nvSpPr>
          <p:cNvPr id="131" name="Google Shape;131;g2976508b837_0_39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g2976508b837_0_394"/>
          <p:cNvSpPr txBox="1">
            <a:spLocks noGrp="1"/>
          </p:cNvSpPr>
          <p:nvPr>
            <p:ph type="body" idx="1"/>
          </p:nvPr>
        </p:nvSpPr>
        <p:spPr>
          <a:xfrm rot="5400000">
            <a:off x="2308951" y="-251550"/>
            <a:ext cx="4526100"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3" name="Google Shape;133;g2976508b837_0_394"/>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2976508b837_0_394"/>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2976508b837_0_39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6"/>
        <p:cNvGrpSpPr/>
        <p:nvPr/>
      </p:nvGrpSpPr>
      <p:grpSpPr>
        <a:xfrm>
          <a:off x="0" y="0"/>
          <a:ext cx="0" cy="0"/>
          <a:chOff x="0" y="0"/>
          <a:chExt cx="0" cy="0"/>
        </a:xfrm>
      </p:grpSpPr>
      <p:sp>
        <p:nvSpPr>
          <p:cNvPr id="137" name="Google Shape;137;g2976508b837_0_400"/>
          <p:cNvSpPr txBox="1">
            <a:spLocks noGrp="1"/>
          </p:cNvSpPr>
          <p:nvPr>
            <p:ph type="title"/>
          </p:nvPr>
        </p:nvSpPr>
        <p:spPr>
          <a:xfrm rot="5400000">
            <a:off x="4732351" y="2171689"/>
            <a:ext cx="5851500"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2976508b837_0_400"/>
          <p:cNvSpPr txBox="1">
            <a:spLocks noGrp="1"/>
          </p:cNvSpPr>
          <p:nvPr>
            <p:ph type="body" idx="1"/>
          </p:nvPr>
        </p:nvSpPr>
        <p:spPr>
          <a:xfrm rot="5400000">
            <a:off x="541350" y="190487"/>
            <a:ext cx="5851500"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9" name="Google Shape;139;g2976508b837_0_40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g2976508b837_0_40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g2976508b837_0_40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5"/>
        <p:cNvGrpSpPr/>
        <p:nvPr/>
      </p:nvGrpSpPr>
      <p:grpSpPr>
        <a:xfrm>
          <a:off x="0" y="0"/>
          <a:ext cx="0" cy="0"/>
          <a:chOff x="0" y="0"/>
          <a:chExt cx="0" cy="0"/>
        </a:xfrm>
      </p:grpSpPr>
      <p:cxnSp>
        <p:nvCxnSpPr>
          <p:cNvPr id="16" name="Google Shape;16;g296b75496bf_0_210"/>
          <p:cNvCxnSpPr/>
          <p:nvPr/>
        </p:nvCxnSpPr>
        <p:spPr>
          <a:xfrm>
            <a:off x="0" y="3997533"/>
            <a:ext cx="12192000" cy="0"/>
          </a:xfrm>
          <a:prstGeom prst="straightConnector1">
            <a:avLst/>
          </a:prstGeom>
          <a:noFill/>
          <a:ln w="19050" cap="flat" cmpd="sng">
            <a:solidFill>
              <a:schemeClr val="lt2"/>
            </a:solidFill>
            <a:prstDash val="solid"/>
            <a:round/>
            <a:headEnd type="none" w="sm" len="sm"/>
            <a:tailEnd type="none" w="sm" len="sm"/>
          </a:ln>
        </p:spPr>
      </p:cxnSp>
      <p:sp>
        <p:nvSpPr>
          <p:cNvPr id="17" name="Google Shape;17;g296b75496bf_0_210"/>
          <p:cNvSpPr txBox="1">
            <a:spLocks noGrp="1"/>
          </p:cNvSpPr>
          <p:nvPr>
            <p:ph type="ctrTitle"/>
          </p:nvPr>
        </p:nvSpPr>
        <p:spPr>
          <a:xfrm>
            <a:off x="680600" y="1676400"/>
            <a:ext cx="10830900" cy="21180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l">
              <a:lnSpc>
                <a:spcPct val="100000"/>
              </a:lnSpc>
              <a:spcBef>
                <a:spcPts val="0"/>
              </a:spcBef>
              <a:spcAft>
                <a:spcPts val="0"/>
              </a:spcAft>
              <a:buClr>
                <a:schemeClr val="lt1"/>
              </a:buClr>
              <a:buSzPts val="6400"/>
              <a:buNone/>
              <a:defRPr sz="6400">
                <a:solidFill>
                  <a:schemeClr val="lt1"/>
                </a:solidFill>
              </a:defRPr>
            </a:lvl2pPr>
            <a:lvl3pPr lvl="2" algn="l">
              <a:lnSpc>
                <a:spcPct val="100000"/>
              </a:lnSpc>
              <a:spcBef>
                <a:spcPts val="0"/>
              </a:spcBef>
              <a:spcAft>
                <a:spcPts val="0"/>
              </a:spcAft>
              <a:buClr>
                <a:schemeClr val="lt1"/>
              </a:buClr>
              <a:buSzPts val="6400"/>
              <a:buNone/>
              <a:defRPr sz="6400">
                <a:solidFill>
                  <a:schemeClr val="lt1"/>
                </a:solidFill>
              </a:defRPr>
            </a:lvl3pPr>
            <a:lvl4pPr lvl="3" algn="l">
              <a:lnSpc>
                <a:spcPct val="100000"/>
              </a:lnSpc>
              <a:spcBef>
                <a:spcPts val="0"/>
              </a:spcBef>
              <a:spcAft>
                <a:spcPts val="0"/>
              </a:spcAft>
              <a:buClr>
                <a:schemeClr val="lt1"/>
              </a:buClr>
              <a:buSzPts val="6400"/>
              <a:buNone/>
              <a:defRPr sz="6400">
                <a:solidFill>
                  <a:schemeClr val="lt1"/>
                </a:solidFill>
              </a:defRPr>
            </a:lvl4pPr>
            <a:lvl5pPr lvl="4" algn="l">
              <a:lnSpc>
                <a:spcPct val="100000"/>
              </a:lnSpc>
              <a:spcBef>
                <a:spcPts val="0"/>
              </a:spcBef>
              <a:spcAft>
                <a:spcPts val="0"/>
              </a:spcAft>
              <a:buClr>
                <a:schemeClr val="lt1"/>
              </a:buClr>
              <a:buSzPts val="6400"/>
              <a:buNone/>
              <a:defRPr sz="6400">
                <a:solidFill>
                  <a:schemeClr val="lt1"/>
                </a:solidFill>
              </a:defRPr>
            </a:lvl5pPr>
            <a:lvl6pPr lvl="5" algn="l">
              <a:lnSpc>
                <a:spcPct val="100000"/>
              </a:lnSpc>
              <a:spcBef>
                <a:spcPts val="0"/>
              </a:spcBef>
              <a:spcAft>
                <a:spcPts val="0"/>
              </a:spcAft>
              <a:buClr>
                <a:schemeClr val="lt1"/>
              </a:buClr>
              <a:buSzPts val="6400"/>
              <a:buNone/>
              <a:defRPr sz="6400">
                <a:solidFill>
                  <a:schemeClr val="lt1"/>
                </a:solidFill>
              </a:defRPr>
            </a:lvl6pPr>
            <a:lvl7pPr lvl="6" algn="l">
              <a:lnSpc>
                <a:spcPct val="100000"/>
              </a:lnSpc>
              <a:spcBef>
                <a:spcPts val="0"/>
              </a:spcBef>
              <a:spcAft>
                <a:spcPts val="0"/>
              </a:spcAft>
              <a:buClr>
                <a:schemeClr val="lt1"/>
              </a:buClr>
              <a:buSzPts val="6400"/>
              <a:buNone/>
              <a:defRPr sz="6400">
                <a:solidFill>
                  <a:schemeClr val="lt1"/>
                </a:solidFill>
              </a:defRPr>
            </a:lvl7pPr>
            <a:lvl8pPr lvl="7" algn="l">
              <a:lnSpc>
                <a:spcPct val="100000"/>
              </a:lnSpc>
              <a:spcBef>
                <a:spcPts val="0"/>
              </a:spcBef>
              <a:spcAft>
                <a:spcPts val="0"/>
              </a:spcAft>
              <a:buClr>
                <a:schemeClr val="lt1"/>
              </a:buClr>
              <a:buSzPts val="6400"/>
              <a:buNone/>
              <a:defRPr sz="6400">
                <a:solidFill>
                  <a:schemeClr val="lt1"/>
                </a:solidFill>
              </a:defRPr>
            </a:lvl8pPr>
            <a:lvl9pPr lvl="8" algn="l">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18" name="Google Shape;18;g296b75496bf_0_210"/>
          <p:cNvSpPr txBox="1">
            <a:spLocks noGrp="1"/>
          </p:cNvSpPr>
          <p:nvPr>
            <p:ph type="subTitle" idx="1"/>
          </p:nvPr>
        </p:nvSpPr>
        <p:spPr>
          <a:xfrm>
            <a:off x="680600" y="4243083"/>
            <a:ext cx="10830900" cy="8400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chemeClr val="lt1"/>
              </a:buClr>
              <a:buSzPts val="3200"/>
              <a:buNone/>
              <a:defRPr sz="3200">
                <a:solidFill>
                  <a:schemeClr val="lt1"/>
                </a:solidFill>
              </a:defRPr>
            </a:lvl1pPr>
            <a:lvl2pPr lvl="1" algn="l">
              <a:lnSpc>
                <a:spcPct val="100000"/>
              </a:lnSpc>
              <a:spcBef>
                <a:spcPts val="0"/>
              </a:spcBef>
              <a:spcAft>
                <a:spcPts val="0"/>
              </a:spcAft>
              <a:buClr>
                <a:schemeClr val="lt1"/>
              </a:buClr>
              <a:buSzPts val="3200"/>
              <a:buNone/>
              <a:defRPr sz="3200">
                <a:solidFill>
                  <a:schemeClr val="lt1"/>
                </a:solidFill>
              </a:defRPr>
            </a:lvl2pPr>
            <a:lvl3pPr lvl="2" algn="l">
              <a:lnSpc>
                <a:spcPct val="100000"/>
              </a:lnSpc>
              <a:spcBef>
                <a:spcPts val="0"/>
              </a:spcBef>
              <a:spcAft>
                <a:spcPts val="0"/>
              </a:spcAft>
              <a:buClr>
                <a:schemeClr val="lt1"/>
              </a:buClr>
              <a:buSzPts val="3200"/>
              <a:buNone/>
              <a:defRPr sz="3200">
                <a:solidFill>
                  <a:schemeClr val="lt1"/>
                </a:solidFill>
              </a:defRPr>
            </a:lvl3pPr>
            <a:lvl4pPr lvl="3" algn="l">
              <a:lnSpc>
                <a:spcPct val="100000"/>
              </a:lnSpc>
              <a:spcBef>
                <a:spcPts val="0"/>
              </a:spcBef>
              <a:spcAft>
                <a:spcPts val="0"/>
              </a:spcAft>
              <a:buClr>
                <a:schemeClr val="lt1"/>
              </a:buClr>
              <a:buSzPts val="3200"/>
              <a:buNone/>
              <a:defRPr sz="3200">
                <a:solidFill>
                  <a:schemeClr val="lt1"/>
                </a:solidFill>
              </a:defRPr>
            </a:lvl4pPr>
            <a:lvl5pPr lvl="4" algn="l">
              <a:lnSpc>
                <a:spcPct val="100000"/>
              </a:lnSpc>
              <a:spcBef>
                <a:spcPts val="0"/>
              </a:spcBef>
              <a:spcAft>
                <a:spcPts val="0"/>
              </a:spcAft>
              <a:buClr>
                <a:schemeClr val="lt1"/>
              </a:buClr>
              <a:buSzPts val="3200"/>
              <a:buNone/>
              <a:defRPr sz="3200">
                <a:solidFill>
                  <a:schemeClr val="lt1"/>
                </a:solidFill>
              </a:defRPr>
            </a:lvl5pPr>
            <a:lvl6pPr lvl="5" algn="l">
              <a:lnSpc>
                <a:spcPct val="100000"/>
              </a:lnSpc>
              <a:spcBef>
                <a:spcPts val="0"/>
              </a:spcBef>
              <a:spcAft>
                <a:spcPts val="0"/>
              </a:spcAft>
              <a:buClr>
                <a:schemeClr val="lt1"/>
              </a:buClr>
              <a:buSzPts val="3200"/>
              <a:buNone/>
              <a:defRPr sz="3200">
                <a:solidFill>
                  <a:schemeClr val="lt1"/>
                </a:solidFill>
              </a:defRPr>
            </a:lvl6pPr>
            <a:lvl7pPr lvl="6" algn="l">
              <a:lnSpc>
                <a:spcPct val="100000"/>
              </a:lnSpc>
              <a:spcBef>
                <a:spcPts val="0"/>
              </a:spcBef>
              <a:spcAft>
                <a:spcPts val="0"/>
              </a:spcAft>
              <a:buClr>
                <a:schemeClr val="lt1"/>
              </a:buClr>
              <a:buSzPts val="3200"/>
              <a:buNone/>
              <a:defRPr sz="3200">
                <a:solidFill>
                  <a:schemeClr val="lt1"/>
                </a:solidFill>
              </a:defRPr>
            </a:lvl7pPr>
            <a:lvl8pPr lvl="7" algn="l">
              <a:lnSpc>
                <a:spcPct val="100000"/>
              </a:lnSpc>
              <a:spcBef>
                <a:spcPts val="0"/>
              </a:spcBef>
              <a:spcAft>
                <a:spcPts val="0"/>
              </a:spcAft>
              <a:buClr>
                <a:schemeClr val="lt1"/>
              </a:buClr>
              <a:buSzPts val="3200"/>
              <a:buNone/>
              <a:defRPr sz="3200">
                <a:solidFill>
                  <a:schemeClr val="lt1"/>
                </a:solidFill>
              </a:defRPr>
            </a:lvl8pPr>
            <a:lvl9pPr lvl="8" algn="l">
              <a:lnSpc>
                <a:spcPct val="100000"/>
              </a:lnSpc>
              <a:spcBef>
                <a:spcPts val="0"/>
              </a:spcBef>
              <a:spcAft>
                <a:spcPts val="0"/>
              </a:spcAft>
              <a:buClr>
                <a:schemeClr val="lt1"/>
              </a:buClr>
              <a:buSzPts val="3200"/>
              <a:buNone/>
              <a:defRPr sz="3200">
                <a:solidFill>
                  <a:schemeClr val="lt1"/>
                </a:solidFill>
              </a:defRPr>
            </a:lvl9pPr>
          </a:lstStyle>
          <a:p>
            <a:endParaRPr/>
          </a:p>
        </p:txBody>
      </p:sp>
      <p:sp>
        <p:nvSpPr>
          <p:cNvPr id="19" name="Google Shape;19;g296b75496bf_0_210"/>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0"/>
        <p:cNvGrpSpPr/>
        <p:nvPr/>
      </p:nvGrpSpPr>
      <p:grpSpPr>
        <a:xfrm>
          <a:off x="0" y="0"/>
          <a:ext cx="0" cy="0"/>
          <a:chOff x="0" y="0"/>
          <a:chExt cx="0" cy="0"/>
        </a:xfrm>
      </p:grpSpPr>
      <p:cxnSp>
        <p:nvCxnSpPr>
          <p:cNvPr id="21" name="Google Shape;21;g296b75496bf_0_215"/>
          <p:cNvCxnSpPr/>
          <p:nvPr/>
        </p:nvCxnSpPr>
        <p:spPr>
          <a:xfrm>
            <a:off x="0" y="3997533"/>
            <a:ext cx="12192000" cy="0"/>
          </a:xfrm>
          <a:prstGeom prst="straightConnector1">
            <a:avLst/>
          </a:prstGeom>
          <a:noFill/>
          <a:ln w="19050" cap="flat" cmpd="sng">
            <a:solidFill>
              <a:schemeClr val="lt2"/>
            </a:solidFill>
            <a:prstDash val="solid"/>
            <a:round/>
            <a:headEnd type="none" w="sm" len="sm"/>
            <a:tailEnd type="none" w="sm" len="sm"/>
          </a:ln>
        </p:spPr>
      </p:cxnSp>
      <p:sp>
        <p:nvSpPr>
          <p:cNvPr id="22" name="Google Shape;22;g296b75496bf_0_215"/>
          <p:cNvSpPr txBox="1">
            <a:spLocks noGrp="1"/>
          </p:cNvSpPr>
          <p:nvPr>
            <p:ph type="title"/>
          </p:nvPr>
        </p:nvSpPr>
        <p:spPr>
          <a:xfrm>
            <a:off x="680600" y="2743200"/>
            <a:ext cx="10830900" cy="10383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23" name="Google Shape;23;g296b75496bf_0_21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296b75496bf_0_22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6" name="Google Shape;26;g296b75496bf_0_224"/>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7" name="Google Shape;27;g296b75496bf_0_224"/>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8" name="Google Shape;28;g296b75496bf_0_22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296b75496bf_0_22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31" name="Google Shape;31;g296b75496bf_0_22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296b75496bf_0_232"/>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34" name="Google Shape;34;g296b75496bf_0_232"/>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35" name="Google Shape;35;g296b75496bf_0_232"/>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g296b75496bf_0_236"/>
          <p:cNvSpPr txBox="1">
            <a:spLocks noGrp="1"/>
          </p:cNvSpPr>
          <p:nvPr>
            <p:ph type="title"/>
          </p:nvPr>
        </p:nvSpPr>
        <p:spPr>
          <a:xfrm>
            <a:off x="653667" y="701800"/>
            <a:ext cx="77301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38" name="Google Shape;38;g296b75496bf_0_23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296b75496bf_0_239"/>
          <p:cNvSpPr/>
          <p:nvPr/>
        </p:nvSpPr>
        <p:spPr>
          <a:xfrm>
            <a:off x="6096000" y="10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1" name="Google Shape;41;g296b75496bf_0_239"/>
          <p:cNvCxnSpPr/>
          <p:nvPr/>
        </p:nvCxnSpPr>
        <p:spPr>
          <a:xfrm>
            <a:off x="6706233" y="5994000"/>
            <a:ext cx="624300" cy="0"/>
          </a:xfrm>
          <a:prstGeom prst="straightConnector1">
            <a:avLst/>
          </a:prstGeom>
          <a:noFill/>
          <a:ln w="19050" cap="flat" cmpd="sng">
            <a:solidFill>
              <a:schemeClr val="lt2"/>
            </a:solidFill>
            <a:prstDash val="solid"/>
            <a:round/>
            <a:headEnd type="none" w="sm" len="sm"/>
            <a:tailEnd type="none" w="sm" len="sm"/>
          </a:ln>
        </p:spPr>
      </p:cxnSp>
      <p:sp>
        <p:nvSpPr>
          <p:cNvPr id="42" name="Google Shape;42;g296b75496bf_0_239"/>
          <p:cNvSpPr txBox="1">
            <a:spLocks noGrp="1"/>
          </p:cNvSpPr>
          <p:nvPr>
            <p:ph type="title"/>
          </p:nvPr>
        </p:nvSpPr>
        <p:spPr>
          <a:xfrm>
            <a:off x="354000" y="1607767"/>
            <a:ext cx="5393700" cy="20127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43" name="Google Shape;43;g296b75496bf_0_239"/>
          <p:cNvSpPr txBox="1">
            <a:spLocks noGrp="1"/>
          </p:cNvSpPr>
          <p:nvPr>
            <p:ph type="subTitle" idx="1"/>
          </p:nvPr>
        </p:nvSpPr>
        <p:spPr>
          <a:xfrm>
            <a:off x="354000" y="3692001"/>
            <a:ext cx="5393700" cy="17940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4" name="Google Shape;44;g296b75496bf_0_239"/>
          <p:cNvSpPr txBox="1">
            <a:spLocks noGrp="1"/>
          </p:cNvSpPr>
          <p:nvPr>
            <p:ph type="body" idx="2"/>
          </p:nvPr>
        </p:nvSpPr>
        <p:spPr>
          <a:xfrm>
            <a:off x="6586000" y="965600"/>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Clr>
                <a:schemeClr val="lt1"/>
              </a:buClr>
              <a:buSzPts val="2400"/>
              <a:buChar char="●"/>
              <a:defRPr>
                <a:solidFill>
                  <a:schemeClr val="lt1"/>
                </a:solidFill>
              </a:defRPr>
            </a:lvl1pPr>
            <a:lvl2pPr marL="914400" lvl="1" indent="-349250" algn="l">
              <a:lnSpc>
                <a:spcPct val="115000"/>
              </a:lnSpc>
              <a:spcBef>
                <a:spcPts val="0"/>
              </a:spcBef>
              <a:spcAft>
                <a:spcPts val="0"/>
              </a:spcAft>
              <a:buClr>
                <a:schemeClr val="lt1"/>
              </a:buClr>
              <a:buSzPts val="1900"/>
              <a:buChar char="○"/>
              <a:defRPr>
                <a:solidFill>
                  <a:schemeClr val="lt1"/>
                </a:solidFill>
              </a:defRPr>
            </a:lvl2pPr>
            <a:lvl3pPr marL="1371600" lvl="2" indent="-349250" algn="l">
              <a:lnSpc>
                <a:spcPct val="115000"/>
              </a:lnSpc>
              <a:spcBef>
                <a:spcPts val="0"/>
              </a:spcBef>
              <a:spcAft>
                <a:spcPts val="0"/>
              </a:spcAft>
              <a:buClr>
                <a:schemeClr val="lt1"/>
              </a:buClr>
              <a:buSzPts val="1900"/>
              <a:buChar char="■"/>
              <a:defRPr>
                <a:solidFill>
                  <a:schemeClr val="lt1"/>
                </a:solidFill>
              </a:defRPr>
            </a:lvl3pPr>
            <a:lvl4pPr marL="1828800" lvl="3" indent="-349250" algn="l">
              <a:lnSpc>
                <a:spcPct val="115000"/>
              </a:lnSpc>
              <a:spcBef>
                <a:spcPts val="0"/>
              </a:spcBef>
              <a:spcAft>
                <a:spcPts val="0"/>
              </a:spcAft>
              <a:buClr>
                <a:schemeClr val="lt1"/>
              </a:buClr>
              <a:buSzPts val="1900"/>
              <a:buChar char="●"/>
              <a:defRPr>
                <a:solidFill>
                  <a:schemeClr val="lt1"/>
                </a:solidFill>
              </a:defRPr>
            </a:lvl4pPr>
            <a:lvl5pPr marL="2286000" lvl="4" indent="-349250" algn="l">
              <a:lnSpc>
                <a:spcPct val="115000"/>
              </a:lnSpc>
              <a:spcBef>
                <a:spcPts val="0"/>
              </a:spcBef>
              <a:spcAft>
                <a:spcPts val="0"/>
              </a:spcAft>
              <a:buClr>
                <a:schemeClr val="lt1"/>
              </a:buClr>
              <a:buSzPts val="1900"/>
              <a:buChar char="○"/>
              <a:defRPr>
                <a:solidFill>
                  <a:schemeClr val="lt1"/>
                </a:solidFill>
              </a:defRPr>
            </a:lvl5pPr>
            <a:lvl6pPr marL="2743200" lvl="5" indent="-349250" algn="l">
              <a:lnSpc>
                <a:spcPct val="115000"/>
              </a:lnSpc>
              <a:spcBef>
                <a:spcPts val="0"/>
              </a:spcBef>
              <a:spcAft>
                <a:spcPts val="0"/>
              </a:spcAft>
              <a:buClr>
                <a:schemeClr val="lt1"/>
              </a:buClr>
              <a:buSzPts val="1900"/>
              <a:buChar char="■"/>
              <a:defRPr>
                <a:solidFill>
                  <a:schemeClr val="lt1"/>
                </a:solidFill>
              </a:defRPr>
            </a:lvl6pPr>
            <a:lvl7pPr marL="3200400" lvl="6" indent="-349250" algn="l">
              <a:lnSpc>
                <a:spcPct val="115000"/>
              </a:lnSpc>
              <a:spcBef>
                <a:spcPts val="0"/>
              </a:spcBef>
              <a:spcAft>
                <a:spcPts val="0"/>
              </a:spcAft>
              <a:buClr>
                <a:schemeClr val="lt1"/>
              </a:buClr>
              <a:buSzPts val="1900"/>
              <a:buChar char="●"/>
              <a:defRPr>
                <a:solidFill>
                  <a:schemeClr val="lt1"/>
                </a:solidFill>
              </a:defRPr>
            </a:lvl7pPr>
            <a:lvl8pPr marL="3657600" lvl="7" indent="-349250" algn="l">
              <a:lnSpc>
                <a:spcPct val="115000"/>
              </a:lnSpc>
              <a:spcBef>
                <a:spcPts val="0"/>
              </a:spcBef>
              <a:spcAft>
                <a:spcPts val="0"/>
              </a:spcAft>
              <a:buClr>
                <a:schemeClr val="lt1"/>
              </a:buClr>
              <a:buSzPts val="1900"/>
              <a:buChar char="○"/>
              <a:defRPr>
                <a:solidFill>
                  <a:schemeClr val="lt1"/>
                </a:solidFill>
              </a:defRPr>
            </a:lvl8pPr>
            <a:lvl9pPr marL="4114800" lvl="8" indent="-349250" algn="l">
              <a:lnSpc>
                <a:spcPct val="115000"/>
              </a:lnSpc>
              <a:spcBef>
                <a:spcPts val="0"/>
              </a:spcBef>
              <a:spcAft>
                <a:spcPts val="0"/>
              </a:spcAft>
              <a:buClr>
                <a:schemeClr val="lt1"/>
              </a:buClr>
              <a:buSzPts val="1900"/>
              <a:buChar char="■"/>
              <a:defRPr>
                <a:solidFill>
                  <a:schemeClr val="lt1"/>
                </a:solidFill>
              </a:defRPr>
            </a:lvl9pPr>
          </a:lstStyle>
          <a:p>
            <a:endParaRPr/>
          </a:p>
        </p:txBody>
      </p:sp>
      <p:sp>
        <p:nvSpPr>
          <p:cNvPr id="45" name="Google Shape;45;g296b75496bf_0_23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pearmint">
    <p:bg>
      <p:bgPr>
        <a:solidFill>
          <a:schemeClr val="lt1"/>
        </a:solidFill>
        <a:effectLst/>
      </p:bgPr>
    </p:bg>
    <p:spTree>
      <p:nvGrpSpPr>
        <p:cNvPr id="1" name="Shape 5"/>
        <p:cNvGrpSpPr/>
        <p:nvPr/>
      </p:nvGrpSpPr>
      <p:grpSpPr>
        <a:xfrm>
          <a:off x="0" y="0"/>
          <a:ext cx="0" cy="0"/>
          <a:chOff x="0" y="0"/>
          <a:chExt cx="0" cy="0"/>
        </a:xfrm>
      </p:grpSpPr>
      <p:sp>
        <p:nvSpPr>
          <p:cNvPr id="6" name="Google Shape;6;g296b75496bf_0_20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1pPr>
            <a:lvl2pPr marR="0" lvl="1"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chemeClr val="dk1"/>
              </a:buClr>
              <a:buSzPts val="3700"/>
              <a:buFont typeface="Proxima Nova"/>
              <a:buNone/>
              <a:defRPr sz="3700" b="0" i="0" u="none" strike="noStrike" cap="none">
                <a:solidFill>
                  <a:schemeClr val="dk1"/>
                </a:solidFill>
                <a:latin typeface="Proxima Nova"/>
                <a:ea typeface="Proxima Nova"/>
                <a:cs typeface="Proxima Nova"/>
                <a:sym typeface="Proxima Nova"/>
              </a:defRPr>
            </a:lvl9pPr>
          </a:lstStyle>
          <a:p>
            <a:endParaRPr/>
          </a:p>
        </p:txBody>
      </p:sp>
      <p:sp>
        <p:nvSpPr>
          <p:cNvPr id="7" name="Google Shape;7;g296b75496bf_0_206"/>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accent3"/>
              </a:buClr>
              <a:buSzPts val="2400"/>
              <a:buFont typeface="Proxima Nova"/>
              <a:buChar char="●"/>
              <a:defRPr sz="2400" b="0" i="0" u="none" strike="noStrike" cap="none">
                <a:solidFill>
                  <a:schemeClr val="accent3"/>
                </a:solidFill>
                <a:latin typeface="Proxima Nova"/>
                <a:ea typeface="Proxima Nova"/>
                <a:cs typeface="Proxima Nova"/>
                <a:sym typeface="Proxima Nova"/>
              </a:defRPr>
            </a:lvl1pPr>
            <a:lvl2pPr marL="914400" marR="0" lvl="1" indent="-349250" algn="l" rtl="0">
              <a:lnSpc>
                <a:spcPct val="115000"/>
              </a:lnSpc>
              <a:spcBef>
                <a:spcPts val="0"/>
              </a:spcBef>
              <a:spcAft>
                <a:spcPts val="0"/>
              </a:spcAft>
              <a:buClr>
                <a:schemeClr val="accent3"/>
              </a:buClr>
              <a:buSzPts val="1900"/>
              <a:buFont typeface="Proxima Nova"/>
              <a:buChar char="○"/>
              <a:defRPr sz="1900" b="0" i="0" u="none" strike="noStrike" cap="none">
                <a:solidFill>
                  <a:schemeClr val="accent3"/>
                </a:solidFill>
                <a:latin typeface="Proxima Nova"/>
                <a:ea typeface="Proxima Nova"/>
                <a:cs typeface="Proxima Nova"/>
                <a:sym typeface="Proxima Nova"/>
              </a:defRPr>
            </a:lvl2pPr>
            <a:lvl3pPr marL="1371600" marR="0" lvl="2" indent="-349250" algn="l" rtl="0">
              <a:lnSpc>
                <a:spcPct val="115000"/>
              </a:lnSpc>
              <a:spcBef>
                <a:spcPts val="0"/>
              </a:spcBef>
              <a:spcAft>
                <a:spcPts val="0"/>
              </a:spcAft>
              <a:buClr>
                <a:schemeClr val="accent3"/>
              </a:buClr>
              <a:buSzPts val="1900"/>
              <a:buFont typeface="Proxima Nova"/>
              <a:buChar char="■"/>
              <a:defRPr sz="1900" b="0" i="0" u="none" strike="noStrike" cap="none">
                <a:solidFill>
                  <a:schemeClr val="accent3"/>
                </a:solidFill>
                <a:latin typeface="Proxima Nova"/>
                <a:ea typeface="Proxima Nova"/>
                <a:cs typeface="Proxima Nova"/>
                <a:sym typeface="Proxima Nova"/>
              </a:defRPr>
            </a:lvl3pPr>
            <a:lvl4pPr marL="1828800" marR="0" lvl="3" indent="-349250" algn="l" rtl="0">
              <a:lnSpc>
                <a:spcPct val="115000"/>
              </a:lnSpc>
              <a:spcBef>
                <a:spcPts val="0"/>
              </a:spcBef>
              <a:spcAft>
                <a:spcPts val="0"/>
              </a:spcAft>
              <a:buClr>
                <a:schemeClr val="accent3"/>
              </a:buClr>
              <a:buSzPts val="1900"/>
              <a:buFont typeface="Proxima Nova"/>
              <a:buChar char="●"/>
              <a:defRPr sz="1900" b="0" i="0" u="none" strike="noStrike" cap="none">
                <a:solidFill>
                  <a:schemeClr val="accent3"/>
                </a:solidFill>
                <a:latin typeface="Proxima Nova"/>
                <a:ea typeface="Proxima Nova"/>
                <a:cs typeface="Proxima Nova"/>
                <a:sym typeface="Proxima Nova"/>
              </a:defRPr>
            </a:lvl4pPr>
            <a:lvl5pPr marL="2286000" marR="0" lvl="4" indent="-349250" algn="l" rtl="0">
              <a:lnSpc>
                <a:spcPct val="115000"/>
              </a:lnSpc>
              <a:spcBef>
                <a:spcPts val="0"/>
              </a:spcBef>
              <a:spcAft>
                <a:spcPts val="0"/>
              </a:spcAft>
              <a:buClr>
                <a:schemeClr val="accent3"/>
              </a:buClr>
              <a:buSzPts val="1900"/>
              <a:buFont typeface="Proxima Nova"/>
              <a:buChar char="○"/>
              <a:defRPr sz="1900" b="0" i="0" u="none" strike="noStrike" cap="none">
                <a:solidFill>
                  <a:schemeClr val="accent3"/>
                </a:solidFill>
                <a:latin typeface="Proxima Nova"/>
                <a:ea typeface="Proxima Nova"/>
                <a:cs typeface="Proxima Nova"/>
                <a:sym typeface="Proxima Nova"/>
              </a:defRPr>
            </a:lvl5pPr>
            <a:lvl6pPr marL="2743200" marR="0" lvl="5" indent="-349250" algn="l" rtl="0">
              <a:lnSpc>
                <a:spcPct val="115000"/>
              </a:lnSpc>
              <a:spcBef>
                <a:spcPts val="0"/>
              </a:spcBef>
              <a:spcAft>
                <a:spcPts val="0"/>
              </a:spcAft>
              <a:buClr>
                <a:schemeClr val="accent3"/>
              </a:buClr>
              <a:buSzPts val="1900"/>
              <a:buFont typeface="Proxima Nova"/>
              <a:buChar char="■"/>
              <a:defRPr sz="1900" b="0" i="0" u="none" strike="noStrike" cap="none">
                <a:solidFill>
                  <a:schemeClr val="accent3"/>
                </a:solidFill>
                <a:latin typeface="Proxima Nova"/>
                <a:ea typeface="Proxima Nova"/>
                <a:cs typeface="Proxima Nova"/>
                <a:sym typeface="Proxima Nova"/>
              </a:defRPr>
            </a:lvl6pPr>
            <a:lvl7pPr marL="3200400" marR="0" lvl="6" indent="-349250" algn="l" rtl="0">
              <a:lnSpc>
                <a:spcPct val="115000"/>
              </a:lnSpc>
              <a:spcBef>
                <a:spcPts val="0"/>
              </a:spcBef>
              <a:spcAft>
                <a:spcPts val="0"/>
              </a:spcAft>
              <a:buClr>
                <a:schemeClr val="accent3"/>
              </a:buClr>
              <a:buSzPts val="1900"/>
              <a:buFont typeface="Proxima Nova"/>
              <a:buChar char="●"/>
              <a:defRPr sz="1900" b="0" i="0" u="none" strike="noStrike" cap="none">
                <a:solidFill>
                  <a:schemeClr val="accent3"/>
                </a:solidFill>
                <a:latin typeface="Proxima Nova"/>
                <a:ea typeface="Proxima Nova"/>
                <a:cs typeface="Proxima Nova"/>
                <a:sym typeface="Proxima Nova"/>
              </a:defRPr>
            </a:lvl7pPr>
            <a:lvl8pPr marL="3657600" marR="0" lvl="7" indent="-349250" algn="l" rtl="0">
              <a:lnSpc>
                <a:spcPct val="115000"/>
              </a:lnSpc>
              <a:spcBef>
                <a:spcPts val="0"/>
              </a:spcBef>
              <a:spcAft>
                <a:spcPts val="0"/>
              </a:spcAft>
              <a:buClr>
                <a:schemeClr val="accent3"/>
              </a:buClr>
              <a:buSzPts val="1900"/>
              <a:buFont typeface="Proxima Nova"/>
              <a:buChar char="○"/>
              <a:defRPr sz="1900" b="0" i="0" u="none" strike="noStrike" cap="none">
                <a:solidFill>
                  <a:schemeClr val="accent3"/>
                </a:solidFill>
                <a:latin typeface="Proxima Nova"/>
                <a:ea typeface="Proxima Nova"/>
                <a:cs typeface="Proxima Nova"/>
                <a:sym typeface="Proxima Nova"/>
              </a:defRPr>
            </a:lvl8pPr>
            <a:lvl9pPr marL="4114800" marR="0" lvl="8" indent="-349250" algn="l" rtl="0">
              <a:lnSpc>
                <a:spcPct val="115000"/>
              </a:lnSpc>
              <a:spcBef>
                <a:spcPts val="0"/>
              </a:spcBef>
              <a:spcAft>
                <a:spcPts val="0"/>
              </a:spcAft>
              <a:buClr>
                <a:schemeClr val="accent3"/>
              </a:buClr>
              <a:buSzPts val="1900"/>
              <a:buFont typeface="Proxima Nova"/>
              <a:buChar char="■"/>
              <a:defRPr sz="1900" b="0" i="0" u="none" strike="noStrike" cap="none">
                <a:solidFill>
                  <a:schemeClr val="accent3"/>
                </a:solidFill>
                <a:latin typeface="Proxima Nova"/>
                <a:ea typeface="Proxima Nova"/>
                <a:cs typeface="Proxima Nova"/>
                <a:sym typeface="Proxima Nova"/>
              </a:defRPr>
            </a:lvl9pPr>
          </a:lstStyle>
          <a:p>
            <a:endParaRPr/>
          </a:p>
        </p:txBody>
      </p:sp>
      <p:sp>
        <p:nvSpPr>
          <p:cNvPr id="8" name="Google Shape;8;g296b75496bf_0_20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g2976508b837_0_3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g2976508b837_0_324"/>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3" name="Google Shape;63;g2976508b837_0_324"/>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g2976508b837_0_324"/>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g2976508b837_0_32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1"/>
          <p:cNvPicPr preferRelativeResize="0"/>
          <p:nvPr/>
        </p:nvPicPr>
        <p:blipFill rotWithShape="1">
          <a:blip r:embed="rId3">
            <a:alphaModFix/>
          </a:blip>
          <a:srcRect l="920" t="8639" r="912" b="8639"/>
          <a:stretch/>
        </p:blipFill>
        <p:spPr>
          <a:xfrm>
            <a:off x="0" y="0"/>
            <a:ext cx="12192000" cy="6858000"/>
          </a:xfrm>
          <a:prstGeom prst="rect">
            <a:avLst/>
          </a:prstGeom>
          <a:noFill/>
          <a:ln>
            <a:noFill/>
          </a:ln>
        </p:spPr>
      </p:pic>
      <p:pic>
        <p:nvPicPr>
          <p:cNvPr id="147" name="Google Shape;147;p1"/>
          <p:cNvPicPr preferRelativeResize="0"/>
          <p:nvPr/>
        </p:nvPicPr>
        <p:blipFill rotWithShape="1">
          <a:blip r:embed="rId4">
            <a:alphaModFix/>
          </a:blip>
          <a:srcRect/>
          <a:stretch/>
        </p:blipFill>
        <p:spPr>
          <a:xfrm>
            <a:off x="9734824" y="4891317"/>
            <a:ext cx="1825121" cy="1528539"/>
          </a:xfrm>
          <a:prstGeom prst="rect">
            <a:avLst/>
          </a:prstGeom>
          <a:noFill/>
          <a:ln>
            <a:noFill/>
          </a:ln>
        </p:spPr>
      </p:pic>
      <p:sp>
        <p:nvSpPr>
          <p:cNvPr id="148" name="Google Shape;148;p1"/>
          <p:cNvSpPr txBox="1"/>
          <p:nvPr/>
        </p:nvSpPr>
        <p:spPr>
          <a:xfrm>
            <a:off x="1081400" y="2664859"/>
            <a:ext cx="10478700" cy="123085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3999"/>
              <a:buFont typeface="Arial"/>
              <a:buNone/>
            </a:pPr>
            <a:r>
              <a:rPr lang="en-US" sz="3999" b="1" i="0" u="none" strike="noStrike" cap="none">
                <a:solidFill>
                  <a:schemeClr val="lt1"/>
                </a:solidFill>
                <a:latin typeface="Lato"/>
                <a:ea typeface="Lato"/>
                <a:cs typeface="Lato"/>
                <a:sym typeface="Lato"/>
              </a:rPr>
              <a:t>Fostering economic growth and climate resilience in cities</a:t>
            </a:r>
            <a:endParaRPr sz="3999" b="1" i="0" u="none" strike="noStrike" cap="none">
              <a:solidFill>
                <a:schemeClr val="lt1"/>
              </a:solidFill>
              <a:latin typeface="Lato"/>
              <a:ea typeface="Lato"/>
              <a:cs typeface="Lato"/>
              <a:sym typeface="Lato"/>
            </a:endParaRPr>
          </a:p>
        </p:txBody>
      </p:sp>
      <p:sp>
        <p:nvSpPr>
          <p:cNvPr id="149" name="Google Shape;149;p1"/>
          <p:cNvSpPr txBox="1"/>
          <p:nvPr/>
        </p:nvSpPr>
        <p:spPr>
          <a:xfrm>
            <a:off x="1081397" y="4471637"/>
            <a:ext cx="8653500" cy="6924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999"/>
              <a:buFont typeface="Arial"/>
              <a:buNone/>
            </a:pPr>
            <a:r>
              <a:rPr lang="en-US" sz="2500" b="0" i="0" u="none" strike="noStrike" cap="none">
                <a:solidFill>
                  <a:srgbClr val="FFFFFF"/>
                </a:solidFill>
                <a:latin typeface="Lato"/>
                <a:ea typeface="Lato"/>
                <a:cs typeface="Lato"/>
                <a:sym typeface="Lato"/>
              </a:rPr>
              <a:t>Jagan Shah, Director, Artha Centre for Emerging Cities</a:t>
            </a:r>
            <a:endParaRPr sz="2500" b="0" i="0" u="none" strike="noStrike" cap="none">
              <a:solidFill>
                <a:srgbClr val="FFFFFF"/>
              </a:solidFill>
              <a:latin typeface="Lato"/>
              <a:ea typeface="Lato"/>
              <a:cs typeface="Lato"/>
              <a:sym typeface="Lato"/>
            </a:endParaRPr>
          </a:p>
          <a:p>
            <a:pPr marL="0" marR="0" lvl="0" indent="0" algn="l" rtl="0">
              <a:lnSpc>
                <a:spcPct val="100000"/>
              </a:lnSpc>
              <a:spcBef>
                <a:spcPts val="0"/>
              </a:spcBef>
              <a:spcAft>
                <a:spcPts val="0"/>
              </a:spcAft>
              <a:buClr>
                <a:srgbClr val="000000"/>
              </a:buClr>
              <a:buSzPts val="1999"/>
              <a:buFont typeface="Arial"/>
              <a:buNone/>
            </a:pPr>
            <a:r>
              <a:rPr lang="en-US" sz="1999" b="0" i="1" u="none" strike="noStrike" cap="none">
                <a:solidFill>
                  <a:srgbClr val="FFFFFF"/>
                </a:solidFill>
                <a:latin typeface="Lato"/>
                <a:ea typeface="Lato"/>
                <a:cs typeface="Lato"/>
                <a:sym typeface="Lato"/>
              </a:rPr>
              <a:t>8 November 2023</a:t>
            </a:r>
            <a:endParaRPr sz="1400" b="0" i="1" u="none" strike="noStrike" cap="none">
              <a:solidFill>
                <a:srgbClr val="000000"/>
              </a:solidFill>
              <a:latin typeface="Lato"/>
              <a:ea typeface="Lato"/>
              <a:cs typeface="Lato"/>
              <a:sym typeface="Lato"/>
            </a:endParaRPr>
          </a:p>
        </p:txBody>
      </p:sp>
      <p:cxnSp>
        <p:nvCxnSpPr>
          <p:cNvPr id="150" name="Google Shape;150;p1"/>
          <p:cNvCxnSpPr/>
          <p:nvPr/>
        </p:nvCxnSpPr>
        <p:spPr>
          <a:xfrm rot="5400000">
            <a:off x="-80212" y="3282918"/>
            <a:ext cx="1827412"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2976508b837_0_289"/>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en-US" sz="3200" b="0" i="0" u="none" strike="noStrike" cap="none">
                <a:solidFill>
                  <a:srgbClr val="060606"/>
                </a:solidFill>
                <a:latin typeface="Lato"/>
                <a:ea typeface="Lato"/>
                <a:cs typeface="Lato"/>
                <a:sym typeface="Lato"/>
              </a:rPr>
              <a:t>Lesson 1: Build Capabilities for Green Growth	</a:t>
            </a:r>
            <a:endParaRPr sz="3200" b="0" i="0" u="none" strike="noStrike" cap="none">
              <a:solidFill>
                <a:srgbClr val="060606"/>
              </a:solidFill>
              <a:latin typeface="Lato"/>
              <a:ea typeface="Lato"/>
              <a:cs typeface="Lato"/>
              <a:sym typeface="Lato"/>
            </a:endParaRPr>
          </a:p>
        </p:txBody>
      </p:sp>
      <p:cxnSp>
        <p:nvCxnSpPr>
          <p:cNvPr id="268" name="Google Shape;268;g2976508b837_0_289"/>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grpSp>
        <p:nvGrpSpPr>
          <p:cNvPr id="269" name="Google Shape;269;g2976508b837_0_289"/>
          <p:cNvGrpSpPr/>
          <p:nvPr/>
        </p:nvGrpSpPr>
        <p:grpSpPr>
          <a:xfrm>
            <a:off x="1041247" y="1126237"/>
            <a:ext cx="9063426" cy="4342110"/>
            <a:chOff x="3719483" y="1795688"/>
            <a:chExt cx="6962226" cy="3404509"/>
          </a:xfrm>
        </p:grpSpPr>
        <p:grpSp>
          <p:nvGrpSpPr>
            <p:cNvPr id="270" name="Google Shape;270;g2976508b837_0_289"/>
            <p:cNvGrpSpPr/>
            <p:nvPr/>
          </p:nvGrpSpPr>
          <p:grpSpPr>
            <a:xfrm>
              <a:off x="3719483" y="3010155"/>
              <a:ext cx="6962226" cy="975576"/>
              <a:chOff x="2789682" y="2257673"/>
              <a:chExt cx="5221800" cy="731700"/>
            </a:xfrm>
          </p:grpSpPr>
          <p:sp>
            <p:nvSpPr>
              <p:cNvPr id="271" name="Google Shape;271;g2976508b837_0_289"/>
              <p:cNvSpPr/>
              <p:nvPr/>
            </p:nvSpPr>
            <p:spPr>
              <a:xfrm>
                <a:off x="2789682" y="2257673"/>
                <a:ext cx="5221800" cy="731700"/>
              </a:xfrm>
              <a:prstGeom prst="rect">
                <a:avLst/>
              </a:prstGeom>
              <a:solidFill>
                <a:srgbClr val="085631"/>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g2976508b837_0_289"/>
              <p:cNvSpPr txBox="1"/>
              <p:nvPr/>
            </p:nvSpPr>
            <p:spPr>
              <a:xfrm>
                <a:off x="3045991" y="2341949"/>
                <a:ext cx="4765800" cy="575400"/>
              </a:xfrm>
              <a:prstGeom prst="rect">
                <a:avLst/>
              </a:prstGeom>
              <a:noFill/>
              <a:ln>
                <a:noFill/>
              </a:ln>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Clr>
                    <a:srgbClr val="000000"/>
                  </a:buClr>
                  <a:buSzPts val="2400"/>
                  <a:buFont typeface="Arial"/>
                  <a:buNone/>
                </a:pPr>
                <a:r>
                  <a:rPr lang="en-US" sz="2400" b="1" i="0" u="none" strike="noStrike" cap="none">
                    <a:solidFill>
                      <a:srgbClr val="FFFFFF"/>
                    </a:solidFill>
                    <a:latin typeface="Roboto"/>
                    <a:ea typeface="Roboto"/>
                    <a:cs typeface="Roboto"/>
                    <a:sym typeface="Roboto"/>
                  </a:rPr>
                  <a:t>Leverage the Power of Ecosystems</a:t>
                </a:r>
                <a:endParaRPr sz="2400" b="1" i="0" u="none" strike="noStrike" cap="none">
                  <a:solidFill>
                    <a:srgbClr val="FFFFFF"/>
                  </a:solidFill>
                  <a:latin typeface="Roboto"/>
                  <a:ea typeface="Roboto"/>
                  <a:cs typeface="Roboto"/>
                  <a:sym typeface="Roboto"/>
                </a:endParaRPr>
              </a:p>
              <a:p>
                <a:pPr marL="0" marR="0" lvl="0" indent="0" algn="ctr" rtl="0">
                  <a:lnSpc>
                    <a:spcPct val="115000"/>
                  </a:lnSpc>
                  <a:spcBef>
                    <a:spcPts val="1000"/>
                  </a:spcBef>
                  <a:spcAft>
                    <a:spcPts val="0"/>
                  </a:spcAft>
                  <a:buClr>
                    <a:srgbClr val="000000"/>
                  </a:buClr>
                  <a:buSzPts val="1800"/>
                  <a:buFont typeface="Arial"/>
                  <a:buNone/>
                </a:pPr>
                <a:r>
                  <a:rPr lang="en-US" sz="1800" b="1" i="0" u="none" strike="noStrike" cap="none">
                    <a:solidFill>
                      <a:schemeClr val="lt1"/>
                    </a:solidFill>
                    <a:latin typeface="Roboto"/>
                    <a:ea typeface="Roboto"/>
                    <a:cs typeface="Roboto"/>
                    <a:sym typeface="Roboto"/>
                  </a:rPr>
                  <a:t>Quadruple Helix: </a:t>
                </a:r>
                <a:r>
                  <a:rPr lang="en-US" sz="1800" b="0" i="0" u="none" strike="noStrike" cap="none">
                    <a:solidFill>
                      <a:schemeClr val="lt1"/>
                    </a:solidFill>
                    <a:latin typeface="Roboto"/>
                    <a:ea typeface="Roboto"/>
                    <a:cs typeface="Roboto"/>
                    <a:sym typeface="Roboto"/>
                  </a:rPr>
                  <a:t>Functionaries, Institutions, Businesses, Communities</a:t>
                </a:r>
                <a:endParaRPr sz="1800" b="0" i="0" u="none" strike="noStrike" cap="none">
                  <a:solidFill>
                    <a:schemeClr val="lt1"/>
                  </a:solidFill>
                  <a:latin typeface="Roboto"/>
                  <a:ea typeface="Roboto"/>
                  <a:cs typeface="Roboto"/>
                  <a:sym typeface="Roboto"/>
                </a:endParaRPr>
              </a:p>
            </p:txBody>
          </p:sp>
        </p:grpSp>
        <p:grpSp>
          <p:nvGrpSpPr>
            <p:cNvPr id="273" name="Google Shape;273;g2976508b837_0_289"/>
            <p:cNvGrpSpPr/>
            <p:nvPr/>
          </p:nvGrpSpPr>
          <p:grpSpPr>
            <a:xfrm>
              <a:off x="3719483" y="1795688"/>
              <a:ext cx="6962226" cy="975576"/>
              <a:chOff x="2789682" y="1346801"/>
              <a:chExt cx="5221800" cy="731700"/>
            </a:xfrm>
          </p:grpSpPr>
          <p:sp>
            <p:nvSpPr>
              <p:cNvPr id="274" name="Google Shape;274;g2976508b837_0_289"/>
              <p:cNvSpPr/>
              <p:nvPr/>
            </p:nvSpPr>
            <p:spPr>
              <a:xfrm>
                <a:off x="2789682" y="1346801"/>
                <a:ext cx="5221800" cy="731700"/>
              </a:xfrm>
              <a:prstGeom prst="rect">
                <a:avLst/>
              </a:prstGeom>
              <a:solidFill>
                <a:srgbClr val="0B7140"/>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g2976508b837_0_289"/>
              <p:cNvSpPr txBox="1"/>
              <p:nvPr/>
            </p:nvSpPr>
            <p:spPr>
              <a:xfrm>
                <a:off x="3221587" y="1427466"/>
                <a:ext cx="4373100" cy="540900"/>
              </a:xfrm>
              <a:prstGeom prst="rect">
                <a:avLst/>
              </a:prstGeom>
              <a:noFill/>
              <a:ln>
                <a:noFill/>
              </a:ln>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Clr>
                    <a:srgbClr val="000000"/>
                  </a:buClr>
                  <a:buSzPts val="2400"/>
                  <a:buFont typeface="Arial"/>
                  <a:buNone/>
                </a:pPr>
                <a:r>
                  <a:rPr lang="en-US" sz="2400" b="1" i="0" u="none" strike="noStrike" cap="none">
                    <a:solidFill>
                      <a:srgbClr val="FFFFFF"/>
                    </a:solidFill>
                    <a:latin typeface="Roboto"/>
                    <a:ea typeface="Roboto"/>
                    <a:cs typeface="Roboto"/>
                    <a:sym typeface="Roboto"/>
                  </a:rPr>
                  <a:t>Define Delivery Units</a:t>
                </a:r>
                <a:endParaRPr sz="2400" b="1" i="0" u="none" strike="noStrike" cap="none">
                  <a:solidFill>
                    <a:srgbClr val="FFFFFF"/>
                  </a:solidFill>
                  <a:latin typeface="Roboto"/>
                  <a:ea typeface="Roboto"/>
                  <a:cs typeface="Roboto"/>
                  <a:sym typeface="Roboto"/>
                </a:endParaRPr>
              </a:p>
              <a:p>
                <a:pPr marL="0" marR="0" lvl="0" indent="0" algn="ctr" rtl="0">
                  <a:lnSpc>
                    <a:spcPct val="115000"/>
                  </a:lnSpc>
                  <a:spcBef>
                    <a:spcPts val="1000"/>
                  </a:spcBef>
                  <a:spcAft>
                    <a:spcPts val="0"/>
                  </a:spcAft>
                  <a:buClr>
                    <a:srgbClr val="000000"/>
                  </a:buClr>
                  <a:buSzPts val="1800"/>
                  <a:buFont typeface="Arial"/>
                  <a:buNone/>
                </a:pPr>
                <a:r>
                  <a:rPr lang="en-US" sz="1800" b="1" i="0" u="none" strike="noStrike" cap="none">
                    <a:solidFill>
                      <a:srgbClr val="FFFFFF"/>
                    </a:solidFill>
                    <a:latin typeface="Roboto"/>
                    <a:ea typeface="Roboto"/>
                    <a:cs typeface="Roboto"/>
                    <a:sym typeface="Roboto"/>
                  </a:rPr>
                  <a:t>Local governments</a:t>
                </a:r>
                <a:r>
                  <a:rPr lang="en-US" sz="1800" b="0" i="0" u="none" strike="noStrike" cap="none">
                    <a:solidFill>
                      <a:srgbClr val="FFFFFF"/>
                    </a:solidFill>
                    <a:latin typeface="Roboto"/>
                    <a:ea typeface="Roboto"/>
                    <a:cs typeface="Roboto"/>
                    <a:sym typeface="Roboto"/>
                  </a:rPr>
                  <a:t>: Roles and Competencies</a:t>
                </a:r>
                <a:endParaRPr sz="1800" b="0" i="0" u="none" strike="noStrike" cap="none">
                  <a:solidFill>
                    <a:srgbClr val="FFFFFF"/>
                  </a:solidFill>
                  <a:latin typeface="Roboto"/>
                  <a:ea typeface="Roboto"/>
                  <a:cs typeface="Roboto"/>
                  <a:sym typeface="Roboto"/>
                </a:endParaRPr>
              </a:p>
            </p:txBody>
          </p:sp>
        </p:grpSp>
        <p:grpSp>
          <p:nvGrpSpPr>
            <p:cNvPr id="276" name="Google Shape;276;g2976508b837_0_289"/>
            <p:cNvGrpSpPr/>
            <p:nvPr/>
          </p:nvGrpSpPr>
          <p:grpSpPr>
            <a:xfrm>
              <a:off x="3719483" y="4224621"/>
              <a:ext cx="6962226" cy="975576"/>
              <a:chOff x="2789682" y="3168546"/>
              <a:chExt cx="5221800" cy="731700"/>
            </a:xfrm>
          </p:grpSpPr>
          <p:sp>
            <p:nvSpPr>
              <p:cNvPr id="277" name="Google Shape;277;g2976508b837_0_289"/>
              <p:cNvSpPr/>
              <p:nvPr/>
            </p:nvSpPr>
            <p:spPr>
              <a:xfrm>
                <a:off x="2789682" y="3168546"/>
                <a:ext cx="5221800" cy="731700"/>
              </a:xfrm>
              <a:prstGeom prst="rect">
                <a:avLst/>
              </a:prstGeom>
              <a:solidFill>
                <a:srgbClr val="0B7743"/>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g2976508b837_0_289"/>
              <p:cNvSpPr txBox="1"/>
              <p:nvPr/>
            </p:nvSpPr>
            <p:spPr>
              <a:xfrm>
                <a:off x="2996763" y="3252473"/>
                <a:ext cx="4815000" cy="548400"/>
              </a:xfrm>
              <a:prstGeom prst="rect">
                <a:avLst/>
              </a:prstGeom>
              <a:noFill/>
              <a:ln>
                <a:noFill/>
              </a:ln>
            </p:spPr>
            <p:txBody>
              <a:bodyPr spcFirstLastPara="1" wrap="square" lIns="121900" tIns="60925" rIns="121900" bIns="60925" anchor="ctr" anchorCtr="0">
                <a:noAutofit/>
              </a:bodyPr>
              <a:lstStyle/>
              <a:p>
                <a:pPr marL="0" marR="0" lvl="0" indent="0" algn="ctr" rtl="0">
                  <a:lnSpc>
                    <a:spcPct val="115000"/>
                  </a:lnSpc>
                  <a:spcBef>
                    <a:spcPts val="0"/>
                  </a:spcBef>
                  <a:spcAft>
                    <a:spcPts val="0"/>
                  </a:spcAft>
                  <a:buClr>
                    <a:srgbClr val="000000"/>
                  </a:buClr>
                  <a:buSzPts val="2400"/>
                  <a:buFont typeface="Arial"/>
                  <a:buNone/>
                </a:pPr>
                <a:r>
                  <a:rPr lang="en-US" sz="2400" b="1" i="0" u="none" strike="noStrike" cap="none">
                    <a:solidFill>
                      <a:schemeClr val="lt1"/>
                    </a:solidFill>
                    <a:latin typeface="Roboto"/>
                    <a:ea typeface="Roboto"/>
                    <a:cs typeface="Roboto"/>
                    <a:sym typeface="Roboto"/>
                  </a:rPr>
                  <a:t>Secure ‘Green’ Supply Chains</a:t>
                </a:r>
                <a:endParaRPr sz="2400" b="1" i="0" u="none" strike="noStrike" cap="none">
                  <a:solidFill>
                    <a:srgbClr val="FFFFFF"/>
                  </a:solidFill>
                  <a:latin typeface="Roboto"/>
                  <a:ea typeface="Roboto"/>
                  <a:cs typeface="Roboto"/>
                  <a:sym typeface="Roboto"/>
                </a:endParaRPr>
              </a:p>
              <a:p>
                <a:pPr marL="0" marR="0" lvl="0" indent="0" algn="ctr" rtl="0">
                  <a:lnSpc>
                    <a:spcPct val="115000"/>
                  </a:lnSpc>
                  <a:spcBef>
                    <a:spcPts val="1000"/>
                  </a:spcBef>
                  <a:spcAft>
                    <a:spcPts val="0"/>
                  </a:spcAft>
                  <a:buClr>
                    <a:srgbClr val="000000"/>
                  </a:buClr>
                  <a:buSzPts val="1800"/>
                  <a:buFont typeface="Arial"/>
                  <a:buNone/>
                </a:pPr>
                <a:r>
                  <a:rPr lang="en-US" sz="1800" b="1" i="0" u="none" strike="noStrike" cap="none">
                    <a:solidFill>
                      <a:schemeClr val="lt1"/>
                    </a:solidFill>
                    <a:latin typeface="Roboto"/>
                    <a:ea typeface="Roboto"/>
                    <a:cs typeface="Roboto"/>
                    <a:sym typeface="Roboto"/>
                  </a:rPr>
                  <a:t>Green Procurement &amp; Financing</a:t>
                </a:r>
                <a:r>
                  <a:rPr lang="en-US" sz="1800" b="0" i="0" u="none" strike="noStrike" cap="none">
                    <a:solidFill>
                      <a:schemeClr val="lt1"/>
                    </a:solidFill>
                    <a:latin typeface="Roboto"/>
                    <a:ea typeface="Roboto"/>
                    <a:cs typeface="Roboto"/>
                    <a:sym typeface="Roboto"/>
                  </a:rPr>
                  <a:t>: </a:t>
                </a:r>
                <a:r>
                  <a:rPr lang="en-US" sz="1800" b="0" i="0" u="none" strike="noStrike" cap="none">
                    <a:solidFill>
                      <a:srgbClr val="FFFFFF"/>
                    </a:solidFill>
                    <a:latin typeface="Roboto"/>
                    <a:ea typeface="Roboto"/>
                    <a:cs typeface="Roboto"/>
                    <a:sym typeface="Roboto"/>
                  </a:rPr>
                  <a:t>Products, Tech, </a:t>
                </a:r>
                <a:r>
                  <a:rPr lang="en-US" sz="1800" b="0" i="0" u="none" strike="noStrike" cap="none">
                    <a:solidFill>
                      <a:schemeClr val="lt1"/>
                    </a:solidFill>
                    <a:latin typeface="Roboto"/>
                    <a:ea typeface="Roboto"/>
                    <a:cs typeface="Roboto"/>
                    <a:sym typeface="Roboto"/>
                  </a:rPr>
                  <a:t>Services, </a:t>
                </a:r>
                <a:r>
                  <a:rPr lang="en-US" sz="1800" b="0" i="0" u="none" strike="noStrike" cap="none">
                    <a:solidFill>
                      <a:srgbClr val="FFFFFF"/>
                    </a:solidFill>
                    <a:latin typeface="Roboto"/>
                    <a:ea typeface="Roboto"/>
                    <a:cs typeface="Roboto"/>
                    <a:sym typeface="Roboto"/>
                  </a:rPr>
                  <a:t>Human Resources</a:t>
                </a:r>
                <a:endParaRPr sz="1800" b="0" i="0" u="none" strike="noStrike" cap="none">
                  <a:solidFill>
                    <a:srgbClr val="FFFFFF"/>
                  </a:solidFill>
                  <a:latin typeface="Roboto"/>
                  <a:ea typeface="Roboto"/>
                  <a:cs typeface="Roboto"/>
                  <a:sym typeface="Roboto"/>
                </a:endParaRPr>
              </a:p>
            </p:txBody>
          </p:sp>
        </p:grpSp>
      </p:grpSp>
      <p:pic>
        <p:nvPicPr>
          <p:cNvPr id="279" name="Google Shape;279;g2976508b837_0_289"/>
          <p:cNvPicPr preferRelativeResize="0"/>
          <p:nvPr/>
        </p:nvPicPr>
        <p:blipFill rotWithShape="1">
          <a:blip r:embed="rId3">
            <a:alphaModFix/>
          </a:blip>
          <a:srcRect t="10615" r="1980" b="15816"/>
          <a:stretch/>
        </p:blipFill>
        <p:spPr>
          <a:xfrm>
            <a:off x="10409476" y="6024562"/>
            <a:ext cx="1674275" cy="706813"/>
          </a:xfrm>
          <a:prstGeom prst="rect">
            <a:avLst/>
          </a:prstGeom>
          <a:noFill/>
          <a:ln>
            <a:noFill/>
          </a:ln>
        </p:spPr>
      </p:pic>
      <p:pic>
        <p:nvPicPr>
          <p:cNvPr id="280" name="Google Shape;280;g2976508b837_0_289"/>
          <p:cNvPicPr preferRelativeResize="0"/>
          <p:nvPr/>
        </p:nvPicPr>
        <p:blipFill rotWithShape="1">
          <a:blip r:embed="rId4">
            <a:alphaModFix/>
          </a:blip>
          <a:srcRect/>
          <a:stretch/>
        </p:blipFill>
        <p:spPr>
          <a:xfrm>
            <a:off x="161375" y="6040650"/>
            <a:ext cx="1828800" cy="658371"/>
          </a:xfrm>
          <a:prstGeom prst="rect">
            <a:avLst/>
          </a:prstGeom>
          <a:noFill/>
          <a:ln>
            <a:noFill/>
          </a:ln>
        </p:spPr>
      </p:pic>
      <p:sp>
        <p:nvSpPr>
          <p:cNvPr id="281" name="Google Shape;281;g2976508b837_0_289"/>
          <p:cNvSpPr txBox="1"/>
          <p:nvPr/>
        </p:nvSpPr>
        <p:spPr>
          <a:xfrm>
            <a:off x="11682809" y="102942"/>
            <a:ext cx="398032"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8</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2976508b837_0_258"/>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en-US" sz="3200" b="0" i="0" u="none" strike="noStrike" cap="none">
                <a:solidFill>
                  <a:srgbClr val="060606"/>
                </a:solidFill>
                <a:latin typeface="Lato"/>
                <a:ea typeface="Lato"/>
                <a:cs typeface="Lato"/>
                <a:sym typeface="Lato"/>
              </a:rPr>
              <a:t>Lesson 2: Focus on delivering </a:t>
            </a:r>
            <a:r>
              <a:rPr lang="en-US" sz="3200" b="0" i="0" u="none" strike="noStrike" cap="none">
                <a:solidFill>
                  <a:srgbClr val="060606"/>
                </a:solidFill>
                <a:latin typeface="Lato"/>
                <a:ea typeface="Lato"/>
                <a:cs typeface="Lato"/>
                <a:sym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outcomes</a:t>
            </a:r>
            <a:endParaRPr sz="3200" b="0" i="0" u="none" strike="noStrike" cap="none">
              <a:solidFill>
                <a:srgbClr val="060606"/>
              </a:solidFill>
              <a:latin typeface="Lato"/>
              <a:ea typeface="Lato"/>
              <a:cs typeface="Lato"/>
              <a:sym typeface="Lato"/>
            </a:endParaRPr>
          </a:p>
        </p:txBody>
      </p:sp>
      <p:cxnSp>
        <p:nvCxnSpPr>
          <p:cNvPr id="287" name="Google Shape;287;g2976508b837_0_258"/>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sp>
        <p:nvSpPr>
          <p:cNvPr id="288" name="Google Shape;288;g2976508b837_0_258"/>
          <p:cNvSpPr/>
          <p:nvPr/>
        </p:nvSpPr>
        <p:spPr>
          <a:xfrm>
            <a:off x="3995939" y="1995387"/>
            <a:ext cx="3386700" cy="3386700"/>
          </a:xfrm>
          <a:prstGeom prst="donut">
            <a:avLst>
              <a:gd name="adj" fmla="val 16067"/>
            </a:avLst>
          </a:prstGeom>
          <a:solidFill>
            <a:srgbClr val="000000">
              <a:alpha val="10588"/>
            </a:srgbClr>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89" name="Google Shape;289;g2976508b837_0_258"/>
          <p:cNvGrpSpPr/>
          <p:nvPr/>
        </p:nvGrpSpPr>
        <p:grpSpPr>
          <a:xfrm>
            <a:off x="6806333" y="829650"/>
            <a:ext cx="5131472" cy="2175384"/>
            <a:chOff x="5401171" y="718492"/>
            <a:chExt cx="3848700" cy="1273346"/>
          </a:xfrm>
        </p:grpSpPr>
        <p:cxnSp>
          <p:nvCxnSpPr>
            <p:cNvPr id="290" name="Google Shape;290;g2976508b837_0_258"/>
            <p:cNvCxnSpPr/>
            <p:nvPr/>
          </p:nvCxnSpPr>
          <p:spPr>
            <a:xfrm flipH="1">
              <a:off x="5714230" y="1552038"/>
              <a:ext cx="810900" cy="439800"/>
            </a:xfrm>
            <a:prstGeom prst="straightConnector1">
              <a:avLst/>
            </a:prstGeom>
            <a:noFill/>
            <a:ln w="19050" cap="flat" cmpd="sng">
              <a:solidFill>
                <a:srgbClr val="085631"/>
              </a:solidFill>
              <a:prstDash val="solid"/>
              <a:round/>
              <a:headEnd type="oval" w="med" len="med"/>
              <a:tailEnd type="none" w="sm" len="sm"/>
            </a:ln>
          </p:spPr>
        </p:cxnSp>
        <p:sp>
          <p:nvSpPr>
            <p:cNvPr id="291" name="Google Shape;291;g2976508b837_0_258"/>
            <p:cNvSpPr txBox="1"/>
            <p:nvPr/>
          </p:nvSpPr>
          <p:spPr>
            <a:xfrm>
              <a:off x="5401171" y="718492"/>
              <a:ext cx="3848700" cy="7947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1" i="0" u="none" strike="noStrike" cap="none">
                  <a:solidFill>
                    <a:srgbClr val="0B7140"/>
                  </a:solidFill>
                  <a:latin typeface="Lato"/>
                  <a:ea typeface="Lato"/>
                  <a:cs typeface="Lato"/>
                  <a:sym typeface="Lato"/>
                </a:rPr>
                <a:t>Create Integrated Plans for </a:t>
              </a:r>
              <a:endParaRPr/>
            </a:p>
            <a:p>
              <a:pPr marL="0" marR="0" lvl="0" indent="0" algn="l" rtl="0">
                <a:lnSpc>
                  <a:spcPct val="115000"/>
                </a:lnSpc>
                <a:spcBef>
                  <a:spcPts val="0"/>
                </a:spcBef>
                <a:spcAft>
                  <a:spcPts val="0"/>
                </a:spcAft>
                <a:buClr>
                  <a:srgbClr val="000000"/>
                </a:buClr>
                <a:buSzPts val="2000"/>
                <a:buFont typeface="Arial"/>
                <a:buNone/>
              </a:pPr>
              <a:r>
                <a:rPr lang="en-US" sz="2000" b="1" i="0" u="none" strike="noStrike" cap="none">
                  <a:solidFill>
                    <a:srgbClr val="0B7140"/>
                  </a:solidFill>
                  <a:latin typeface="Lato"/>
                  <a:ea typeface="Lato"/>
                  <a:cs typeface="Lato"/>
                  <a:sym typeface="Lato"/>
                </a:rPr>
                <a:t>Area-based Development</a:t>
              </a:r>
              <a:endParaRPr sz="2000" b="0" i="0" u="none" strike="noStrike" cap="none">
                <a:solidFill>
                  <a:srgbClr val="0B7140"/>
                </a:solidFill>
                <a:latin typeface="Lato"/>
                <a:ea typeface="Lato"/>
                <a:cs typeface="Lato"/>
                <a:sym typeface="Lato"/>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Lato"/>
                  <a:ea typeface="Lato"/>
                  <a:cs typeface="Lato"/>
                  <a:sym typeface="Lato"/>
                </a:rPr>
                <a:t>City as system of systems</a:t>
              </a:r>
              <a:endParaRPr sz="1600" b="1" i="0" u="none" strike="noStrike" cap="none">
                <a:solidFill>
                  <a:srgbClr val="000000"/>
                </a:solidFill>
                <a:latin typeface="Lato"/>
                <a:ea typeface="Lato"/>
                <a:cs typeface="Lato"/>
                <a:sym typeface="Lato"/>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Lato"/>
                  <a:ea typeface="Lato"/>
                  <a:cs typeface="Lato"/>
                  <a:sym typeface="Lato"/>
                </a:rPr>
                <a:t>Testing ground: mobility, energy, surveillance, AQM</a:t>
              </a:r>
              <a:endParaRPr sz="1600" b="1" i="0" u="none" strike="noStrike" cap="none">
                <a:solidFill>
                  <a:srgbClr val="000000"/>
                </a:solidFill>
                <a:latin typeface="Lato"/>
                <a:ea typeface="Lato"/>
                <a:cs typeface="Lato"/>
                <a:sym typeface="Lato"/>
              </a:endParaRPr>
            </a:p>
            <a:p>
              <a:pPr marL="0" marR="0" lvl="0" indent="0" algn="l" rtl="0">
                <a:lnSpc>
                  <a:spcPct val="115000"/>
                </a:lnSpc>
                <a:spcBef>
                  <a:spcPts val="0"/>
                </a:spcBef>
                <a:spcAft>
                  <a:spcPts val="0"/>
                </a:spcAft>
                <a:buClr>
                  <a:srgbClr val="000000"/>
                </a:buClr>
                <a:buSzPts val="1400"/>
                <a:buFont typeface="Arial"/>
                <a:buNone/>
              </a:pPr>
              <a:endParaRPr sz="1400" b="0" i="1" u="none" strike="noStrike" cap="none">
                <a:solidFill>
                  <a:srgbClr val="000000"/>
                </a:solidFill>
                <a:latin typeface="Lato"/>
                <a:ea typeface="Lato"/>
                <a:cs typeface="Lato"/>
                <a:sym typeface="Lato"/>
              </a:endParaRPr>
            </a:p>
          </p:txBody>
        </p:sp>
      </p:grpSp>
      <p:grpSp>
        <p:nvGrpSpPr>
          <p:cNvPr id="292" name="Google Shape;292;g2976508b837_0_258"/>
          <p:cNvGrpSpPr/>
          <p:nvPr/>
        </p:nvGrpSpPr>
        <p:grpSpPr>
          <a:xfrm>
            <a:off x="254220" y="1209925"/>
            <a:ext cx="4479088" cy="966776"/>
            <a:chOff x="548816" y="806936"/>
            <a:chExt cx="3359400" cy="725100"/>
          </a:xfrm>
        </p:grpSpPr>
        <p:cxnSp>
          <p:nvCxnSpPr>
            <p:cNvPr id="293" name="Google Shape;293;g2976508b837_0_258"/>
            <p:cNvCxnSpPr>
              <a:stCxn id="294" idx="3"/>
            </p:cNvCxnSpPr>
            <p:nvPr/>
          </p:nvCxnSpPr>
          <p:spPr>
            <a:xfrm>
              <a:off x="3297716" y="1141736"/>
              <a:ext cx="610500" cy="390300"/>
            </a:xfrm>
            <a:prstGeom prst="straightConnector1">
              <a:avLst/>
            </a:prstGeom>
            <a:noFill/>
            <a:ln w="19050" cap="flat" cmpd="sng">
              <a:solidFill>
                <a:srgbClr val="65F0AD"/>
              </a:solidFill>
              <a:prstDash val="solid"/>
              <a:round/>
              <a:headEnd type="oval" w="med" len="med"/>
              <a:tailEnd type="none" w="sm" len="sm"/>
            </a:ln>
          </p:spPr>
        </p:cxnSp>
        <p:sp>
          <p:nvSpPr>
            <p:cNvPr id="294" name="Google Shape;294;g2976508b837_0_258"/>
            <p:cNvSpPr txBox="1"/>
            <p:nvPr/>
          </p:nvSpPr>
          <p:spPr>
            <a:xfrm>
              <a:off x="548816" y="806936"/>
              <a:ext cx="2748900" cy="6696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0"/>
                </a:spcAft>
                <a:buClr>
                  <a:srgbClr val="000000"/>
                </a:buClr>
                <a:buSzPts val="2000"/>
                <a:buFont typeface="Arial"/>
                <a:buNone/>
              </a:pPr>
              <a:r>
                <a:rPr lang="en-US" sz="2000" b="1" i="0" u="none" strike="noStrike" cap="none">
                  <a:solidFill>
                    <a:schemeClr val="dk2"/>
                  </a:solidFill>
                  <a:latin typeface="Lato"/>
                  <a:ea typeface="Lato"/>
                  <a:cs typeface="Lato"/>
                  <a:sym typeface="Lato"/>
                </a:rPr>
                <a:t>Practice Convergence across domains and departments</a:t>
              </a:r>
              <a:endParaRPr sz="1600" b="0" i="1" u="none" strike="noStrike" cap="none">
                <a:solidFill>
                  <a:schemeClr val="dk2"/>
                </a:solidFill>
                <a:latin typeface="Lato"/>
                <a:ea typeface="Lato"/>
                <a:cs typeface="Lato"/>
                <a:sym typeface="Lato"/>
              </a:endParaRPr>
            </a:p>
            <a:p>
              <a:pPr marL="0" marR="0" lvl="0" indent="0" algn="r"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Lato"/>
                  <a:ea typeface="Lato"/>
                  <a:cs typeface="Lato"/>
                  <a:sym typeface="Lato"/>
                </a:rPr>
                <a:t>Localise and contextualise challenges</a:t>
              </a:r>
              <a:endParaRPr sz="1600" b="1" i="0" u="none" strike="noStrike" cap="none">
                <a:solidFill>
                  <a:srgbClr val="000000"/>
                </a:solidFill>
                <a:latin typeface="Lato"/>
                <a:ea typeface="Lato"/>
                <a:cs typeface="Lato"/>
                <a:sym typeface="Lato"/>
              </a:endParaRPr>
            </a:p>
          </p:txBody>
        </p:sp>
      </p:grpSp>
      <p:grpSp>
        <p:nvGrpSpPr>
          <p:cNvPr id="295" name="Google Shape;295;g2976508b837_0_258"/>
          <p:cNvGrpSpPr/>
          <p:nvPr/>
        </p:nvGrpSpPr>
        <p:grpSpPr>
          <a:xfrm>
            <a:off x="7134792" y="4498102"/>
            <a:ext cx="4778581" cy="1546444"/>
            <a:chOff x="5591876" y="2538576"/>
            <a:chExt cx="3584025" cy="813404"/>
          </a:xfrm>
        </p:grpSpPr>
        <p:cxnSp>
          <p:nvCxnSpPr>
            <p:cNvPr id="296" name="Google Shape;296;g2976508b837_0_258"/>
            <p:cNvCxnSpPr/>
            <p:nvPr/>
          </p:nvCxnSpPr>
          <p:spPr>
            <a:xfrm rot="10800000">
              <a:off x="5591876" y="2538576"/>
              <a:ext cx="475800" cy="386400"/>
            </a:xfrm>
            <a:prstGeom prst="straightConnector1">
              <a:avLst/>
            </a:prstGeom>
            <a:noFill/>
            <a:ln w="19050" cap="flat" cmpd="sng">
              <a:solidFill>
                <a:srgbClr val="0E9453"/>
              </a:solidFill>
              <a:prstDash val="solid"/>
              <a:round/>
              <a:headEnd type="oval" w="med" len="med"/>
              <a:tailEnd type="none" w="sm" len="sm"/>
            </a:ln>
          </p:spPr>
        </p:cxnSp>
        <p:sp>
          <p:nvSpPr>
            <p:cNvPr id="297" name="Google Shape;297;g2976508b837_0_258"/>
            <p:cNvSpPr txBox="1"/>
            <p:nvPr/>
          </p:nvSpPr>
          <p:spPr>
            <a:xfrm>
              <a:off x="6037001" y="2682380"/>
              <a:ext cx="3138900" cy="6696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1" i="0" u="none" strike="noStrike" cap="none">
                  <a:solidFill>
                    <a:srgbClr val="0E9453"/>
                  </a:solidFill>
                  <a:latin typeface="Lato"/>
                  <a:ea typeface="Lato"/>
                  <a:cs typeface="Lato"/>
                  <a:sym typeface="Lato"/>
                </a:rPr>
                <a:t>Sustain Feedback Loops</a:t>
              </a:r>
              <a:endParaRPr sz="2000" b="1" i="0" u="none" strike="noStrike" cap="none">
                <a:solidFill>
                  <a:srgbClr val="0E9453"/>
                </a:solidFill>
                <a:latin typeface="Lato"/>
                <a:ea typeface="Lato"/>
                <a:cs typeface="Lato"/>
                <a:sym typeface="Lato"/>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Lato"/>
                  <a:ea typeface="Lato"/>
                  <a:cs typeface="Lato"/>
                  <a:sym typeface="Lato"/>
                </a:rPr>
                <a:t>Build stake; translate into political salience </a:t>
              </a:r>
              <a:endParaRPr sz="1600" b="1" i="0" u="none" strike="noStrike" cap="none">
                <a:solidFill>
                  <a:srgbClr val="000000"/>
                </a:solidFill>
                <a:latin typeface="Lato"/>
                <a:ea typeface="Lato"/>
                <a:cs typeface="Lato"/>
                <a:sym typeface="Lato"/>
              </a:endParaRPr>
            </a:p>
          </p:txBody>
        </p:sp>
      </p:grpSp>
      <p:grpSp>
        <p:nvGrpSpPr>
          <p:cNvPr id="298" name="Google Shape;298;g2976508b837_0_258"/>
          <p:cNvGrpSpPr/>
          <p:nvPr/>
        </p:nvGrpSpPr>
        <p:grpSpPr>
          <a:xfrm>
            <a:off x="339721" y="3638118"/>
            <a:ext cx="3652551" cy="1593320"/>
            <a:chOff x="3957230" y="3541069"/>
            <a:chExt cx="2739482" cy="1195020"/>
          </a:xfrm>
        </p:grpSpPr>
        <p:cxnSp>
          <p:nvCxnSpPr>
            <p:cNvPr id="299" name="Google Shape;299;g2976508b837_0_258"/>
            <p:cNvCxnSpPr/>
            <p:nvPr/>
          </p:nvCxnSpPr>
          <p:spPr>
            <a:xfrm rot="10800000" flipH="1">
              <a:off x="6076012" y="3541069"/>
              <a:ext cx="620700" cy="570000"/>
            </a:xfrm>
            <a:prstGeom prst="straightConnector1">
              <a:avLst/>
            </a:prstGeom>
            <a:noFill/>
            <a:ln w="19050" cap="flat" cmpd="sng">
              <a:solidFill>
                <a:srgbClr val="085631"/>
              </a:solidFill>
              <a:prstDash val="solid"/>
              <a:round/>
              <a:headEnd type="oval" w="med" len="med"/>
              <a:tailEnd type="none" w="sm" len="sm"/>
            </a:ln>
          </p:spPr>
        </p:cxnSp>
        <p:sp>
          <p:nvSpPr>
            <p:cNvPr id="300" name="Google Shape;300;g2976508b837_0_258"/>
            <p:cNvSpPr txBox="1"/>
            <p:nvPr/>
          </p:nvSpPr>
          <p:spPr>
            <a:xfrm>
              <a:off x="3957230" y="4066489"/>
              <a:ext cx="2540100" cy="6696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000" b="1" i="0" u="none" strike="noStrike" cap="none">
                  <a:solidFill>
                    <a:srgbClr val="980000"/>
                  </a:solidFill>
                  <a:latin typeface="Lato"/>
                  <a:ea typeface="Lato"/>
                  <a:cs typeface="Lato"/>
                  <a:sym typeface="Lato"/>
                </a:rPr>
                <a:t>Monitor &amp; Evaluate Results</a:t>
              </a:r>
              <a:endParaRPr sz="2000" b="0" i="0" u="none" strike="noStrike" cap="none">
                <a:solidFill>
                  <a:srgbClr val="980000"/>
                </a:solidFill>
                <a:latin typeface="Lato"/>
                <a:ea typeface="Lato"/>
                <a:cs typeface="Lato"/>
                <a:sym typeface="Lato"/>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chemeClr val="dk1"/>
                  </a:solidFill>
                  <a:latin typeface="Lato"/>
                  <a:ea typeface="Lato"/>
                  <a:cs typeface="Lato"/>
                  <a:sym typeface="Lato"/>
                </a:rPr>
                <a:t>Use data-driven log-frames</a:t>
              </a:r>
              <a:endParaRPr sz="1600" b="1" i="0" u="none" strike="noStrike" cap="none">
                <a:solidFill>
                  <a:schemeClr val="dk1"/>
                </a:solidFill>
                <a:latin typeface="Lato"/>
                <a:ea typeface="Lato"/>
                <a:cs typeface="Lato"/>
                <a:sym typeface="Lato"/>
              </a:endParaRPr>
            </a:p>
          </p:txBody>
        </p:sp>
      </p:grpSp>
      <p:sp>
        <p:nvSpPr>
          <p:cNvPr id="301" name="Google Shape;301;g2976508b837_0_258"/>
          <p:cNvSpPr/>
          <p:nvPr/>
        </p:nvSpPr>
        <p:spPr>
          <a:xfrm rot="1800095">
            <a:off x="3892389" y="1889637"/>
            <a:ext cx="3587828" cy="3587828"/>
          </a:xfrm>
          <a:prstGeom prst="blockArc">
            <a:avLst>
              <a:gd name="adj1" fmla="val 14414370"/>
              <a:gd name="adj2" fmla="val 18998613"/>
              <a:gd name="adj3" fmla="val 8907"/>
            </a:avLst>
          </a:prstGeom>
          <a:solidFill>
            <a:srgbClr val="085631"/>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g2976508b837_0_258"/>
          <p:cNvSpPr/>
          <p:nvPr/>
        </p:nvSpPr>
        <p:spPr>
          <a:xfrm rot="-9000757" flipH="1">
            <a:off x="3900227" y="1887476"/>
            <a:ext cx="3586968" cy="3586968"/>
          </a:xfrm>
          <a:prstGeom prst="blockArc">
            <a:avLst>
              <a:gd name="adj1" fmla="val 20178804"/>
              <a:gd name="adj2" fmla="val 2623923"/>
              <a:gd name="adj3" fmla="val 8858"/>
            </a:avLst>
          </a:prstGeom>
          <a:solidFill>
            <a:srgbClr val="0E9453"/>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g2976508b837_0_258"/>
          <p:cNvSpPr/>
          <p:nvPr/>
        </p:nvSpPr>
        <p:spPr>
          <a:xfrm rot="-3782290">
            <a:off x="7008297" y="2918283"/>
            <a:ext cx="484344" cy="484344"/>
          </a:xfrm>
          <a:prstGeom prst="rtTriangle">
            <a:avLst/>
          </a:prstGeom>
          <a:solidFill>
            <a:srgbClr val="08563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g2976508b837_0_258"/>
          <p:cNvSpPr/>
          <p:nvPr/>
        </p:nvSpPr>
        <p:spPr>
          <a:xfrm rot="-1800026" flipH="1">
            <a:off x="3885953" y="1884338"/>
            <a:ext cx="3595753" cy="3595753"/>
          </a:xfrm>
          <a:prstGeom prst="blockArc">
            <a:avLst>
              <a:gd name="adj1" fmla="val 14334136"/>
              <a:gd name="adj2" fmla="val 18854681"/>
              <a:gd name="adj3" fmla="val 8846"/>
            </a:avLst>
          </a:prstGeom>
          <a:solidFill>
            <a:srgbClr val="85C676"/>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g2976508b837_0_258"/>
          <p:cNvSpPr/>
          <p:nvPr/>
        </p:nvSpPr>
        <p:spPr>
          <a:xfrm rot="9000757">
            <a:off x="3875848" y="1891243"/>
            <a:ext cx="3586968" cy="3586968"/>
          </a:xfrm>
          <a:prstGeom prst="blockArc">
            <a:avLst>
              <a:gd name="adj1" fmla="val 20184517"/>
              <a:gd name="adj2" fmla="val 3007258"/>
              <a:gd name="adj3" fmla="val 9336"/>
            </a:avLst>
          </a:prstGeom>
          <a:solidFill>
            <a:srgbClr val="0E9453"/>
          </a:solidFill>
          <a:ln w="9525" cap="flat" cmpd="sng">
            <a:solidFill>
              <a:srgbClr val="0E9453"/>
            </a:solidFill>
            <a:prstDash val="solid"/>
            <a:round/>
            <a:headEnd type="none" w="sm" len="sm"/>
            <a:tailEnd type="none" w="sm" len="sm"/>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06" name="Google Shape;306;g2976508b837_0_258"/>
          <p:cNvSpPr/>
          <p:nvPr/>
        </p:nvSpPr>
        <p:spPr>
          <a:xfrm rot="-9000757" flipH="1">
            <a:off x="3875977" y="1893276"/>
            <a:ext cx="3586968" cy="3586968"/>
          </a:xfrm>
          <a:prstGeom prst="blockArc">
            <a:avLst>
              <a:gd name="adj1" fmla="val 15738599"/>
              <a:gd name="adj2" fmla="val 20008131"/>
              <a:gd name="adj3" fmla="val 9063"/>
            </a:avLst>
          </a:prstGeom>
          <a:solidFill>
            <a:srgbClr val="085631"/>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g2976508b837_0_258"/>
          <p:cNvSpPr/>
          <p:nvPr/>
        </p:nvSpPr>
        <p:spPr>
          <a:xfrm rot="9240359">
            <a:off x="3883954" y="2917985"/>
            <a:ext cx="484625" cy="484625"/>
          </a:xfrm>
          <a:prstGeom prst="rtTriangle">
            <a:avLst/>
          </a:prstGeom>
          <a:solidFill>
            <a:srgbClr val="0E945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g2976508b837_0_258"/>
          <p:cNvSpPr/>
          <p:nvPr/>
        </p:nvSpPr>
        <p:spPr>
          <a:xfrm rot="476952">
            <a:off x="6425826" y="4760040"/>
            <a:ext cx="483748" cy="483748"/>
          </a:xfrm>
          <a:prstGeom prst="rtTriangle">
            <a:avLst/>
          </a:prstGeom>
          <a:solidFill>
            <a:srgbClr val="0E945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2976508b837_0_258"/>
          <p:cNvSpPr/>
          <p:nvPr/>
        </p:nvSpPr>
        <p:spPr>
          <a:xfrm rot="4858540">
            <a:off x="4470960" y="4759890"/>
            <a:ext cx="483890" cy="483890"/>
          </a:xfrm>
          <a:prstGeom prst="rtTriangle">
            <a:avLst/>
          </a:prstGeom>
          <a:solidFill>
            <a:srgbClr val="08563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g2976508b837_0_258"/>
          <p:cNvSpPr/>
          <p:nvPr/>
        </p:nvSpPr>
        <p:spPr>
          <a:xfrm rot="-8100000">
            <a:off x="5442963" y="1811093"/>
            <a:ext cx="484085" cy="484085"/>
          </a:xfrm>
          <a:prstGeom prst="rtTriangle">
            <a:avLst/>
          </a:prstGeom>
          <a:solidFill>
            <a:srgbClr val="85C67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g2976508b837_0_258"/>
          <p:cNvSpPr txBox="1"/>
          <p:nvPr/>
        </p:nvSpPr>
        <p:spPr>
          <a:xfrm>
            <a:off x="4169472" y="3356315"/>
            <a:ext cx="3000000" cy="9789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400"/>
              <a:buFont typeface="Arial"/>
              <a:buNone/>
            </a:pPr>
            <a:r>
              <a:rPr lang="en-US" sz="2400" b="1" i="0" u="none" strike="noStrike" cap="none">
                <a:solidFill>
                  <a:srgbClr val="020202"/>
                </a:solidFill>
                <a:latin typeface="Lato"/>
                <a:ea typeface="Lato"/>
                <a:cs typeface="Lato"/>
                <a:sym typeface="Lato"/>
              </a:rPr>
              <a:t>Urbanisation &amp; Green Growth</a:t>
            </a:r>
            <a:endParaRPr sz="2400" b="0" i="1" u="none" strike="noStrike" cap="none">
              <a:solidFill>
                <a:srgbClr val="020202"/>
              </a:solidFill>
              <a:latin typeface="Lato"/>
              <a:ea typeface="Lato"/>
              <a:cs typeface="Lato"/>
              <a:sym typeface="Lato"/>
            </a:endParaRPr>
          </a:p>
        </p:txBody>
      </p:sp>
      <p:pic>
        <p:nvPicPr>
          <p:cNvPr id="312" name="Google Shape;312;g2976508b837_0_258"/>
          <p:cNvPicPr preferRelativeResize="0"/>
          <p:nvPr/>
        </p:nvPicPr>
        <p:blipFill rotWithShape="1">
          <a:blip r:embed="rId3">
            <a:alphaModFix/>
          </a:blip>
          <a:srcRect t="10615" r="1980" b="15816"/>
          <a:stretch/>
        </p:blipFill>
        <p:spPr>
          <a:xfrm>
            <a:off x="10409476" y="6024562"/>
            <a:ext cx="1674275" cy="706813"/>
          </a:xfrm>
          <a:prstGeom prst="rect">
            <a:avLst/>
          </a:prstGeom>
          <a:noFill/>
          <a:ln>
            <a:noFill/>
          </a:ln>
        </p:spPr>
      </p:pic>
      <p:pic>
        <p:nvPicPr>
          <p:cNvPr id="313" name="Google Shape;313;g2976508b837_0_258"/>
          <p:cNvPicPr preferRelativeResize="0"/>
          <p:nvPr/>
        </p:nvPicPr>
        <p:blipFill rotWithShape="1">
          <a:blip r:embed="rId4">
            <a:alphaModFix/>
          </a:blip>
          <a:srcRect/>
          <a:stretch/>
        </p:blipFill>
        <p:spPr>
          <a:xfrm>
            <a:off x="161375" y="6040650"/>
            <a:ext cx="1828800" cy="658371"/>
          </a:xfrm>
          <a:prstGeom prst="rect">
            <a:avLst/>
          </a:prstGeom>
          <a:noFill/>
          <a:ln>
            <a:noFill/>
          </a:ln>
        </p:spPr>
      </p:pic>
      <p:sp>
        <p:nvSpPr>
          <p:cNvPr id="314" name="Google Shape;314;g2976508b837_0_258"/>
          <p:cNvSpPr txBox="1"/>
          <p:nvPr/>
        </p:nvSpPr>
        <p:spPr>
          <a:xfrm>
            <a:off x="11682805" y="102942"/>
            <a:ext cx="398035"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9</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296b75496bf_0_331"/>
          <p:cNvSpPr txBox="1">
            <a:spLocks noGrp="1"/>
          </p:cNvSpPr>
          <p:nvPr>
            <p:ph type="title"/>
          </p:nvPr>
        </p:nvSpPr>
        <p:spPr>
          <a:xfrm>
            <a:off x="1982100" y="2002875"/>
            <a:ext cx="8227800" cy="20463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SzPts val="990"/>
              <a:buNone/>
            </a:pPr>
            <a:r>
              <a:rPr lang="en-US" sz="4000" b="1">
                <a:latin typeface="Lato"/>
                <a:ea typeface="Lato"/>
                <a:cs typeface="Lato"/>
                <a:sym typeface="Lato"/>
              </a:rPr>
              <a:t>Thank you</a:t>
            </a:r>
            <a:endParaRPr sz="4000" b="1">
              <a:latin typeface="Lato"/>
              <a:ea typeface="Lato"/>
              <a:cs typeface="Lato"/>
              <a:sym typeface="Lato"/>
            </a:endParaRPr>
          </a:p>
        </p:txBody>
      </p:sp>
      <p:pic>
        <p:nvPicPr>
          <p:cNvPr id="320" name="Google Shape;320;g296b75496bf_0_331"/>
          <p:cNvPicPr preferRelativeResize="0"/>
          <p:nvPr/>
        </p:nvPicPr>
        <p:blipFill rotWithShape="1">
          <a:blip r:embed="rId3">
            <a:alphaModFix/>
          </a:blip>
          <a:srcRect l="6077" t="33259" r="1976" b="25608"/>
          <a:stretch/>
        </p:blipFill>
        <p:spPr>
          <a:xfrm>
            <a:off x="3524725" y="4834028"/>
            <a:ext cx="2420901" cy="609169"/>
          </a:xfrm>
          <a:prstGeom prst="rect">
            <a:avLst/>
          </a:prstGeom>
          <a:noFill/>
          <a:ln>
            <a:noFill/>
          </a:ln>
        </p:spPr>
      </p:pic>
      <p:pic>
        <p:nvPicPr>
          <p:cNvPr id="321" name="Google Shape;321;g296b75496bf_0_331"/>
          <p:cNvPicPr preferRelativeResize="0"/>
          <p:nvPr/>
        </p:nvPicPr>
        <p:blipFill rotWithShape="1">
          <a:blip r:embed="rId4">
            <a:alphaModFix/>
          </a:blip>
          <a:srcRect/>
          <a:stretch/>
        </p:blipFill>
        <p:spPr>
          <a:xfrm>
            <a:off x="6246373" y="4702848"/>
            <a:ext cx="2420901" cy="871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g296b75496bf_0_388"/>
          <p:cNvPicPr preferRelativeResize="0"/>
          <p:nvPr/>
        </p:nvPicPr>
        <p:blipFill rotWithShape="1">
          <a:blip r:embed="rId3">
            <a:alphaModFix/>
          </a:blip>
          <a:srcRect t="10615" r="1980" b="15816"/>
          <a:stretch/>
        </p:blipFill>
        <p:spPr>
          <a:xfrm>
            <a:off x="10409476" y="6024562"/>
            <a:ext cx="1674275" cy="706813"/>
          </a:xfrm>
          <a:prstGeom prst="rect">
            <a:avLst/>
          </a:prstGeom>
          <a:noFill/>
          <a:ln>
            <a:noFill/>
          </a:ln>
        </p:spPr>
      </p:pic>
      <p:pic>
        <p:nvPicPr>
          <p:cNvPr id="156" name="Google Shape;156;g296b75496bf_0_388"/>
          <p:cNvPicPr preferRelativeResize="0"/>
          <p:nvPr/>
        </p:nvPicPr>
        <p:blipFill rotWithShape="1">
          <a:blip r:embed="rId4">
            <a:alphaModFix/>
          </a:blip>
          <a:srcRect/>
          <a:stretch/>
        </p:blipFill>
        <p:spPr>
          <a:xfrm>
            <a:off x="161375" y="6040650"/>
            <a:ext cx="1828800" cy="658371"/>
          </a:xfrm>
          <a:prstGeom prst="rect">
            <a:avLst/>
          </a:prstGeom>
          <a:noFill/>
          <a:ln>
            <a:noFill/>
          </a:ln>
        </p:spPr>
      </p:pic>
      <p:sp>
        <p:nvSpPr>
          <p:cNvPr id="157" name="Google Shape;157;g296b75496bf_0_388"/>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600"/>
              <a:buFont typeface="Arial"/>
              <a:buNone/>
            </a:pPr>
            <a:r>
              <a:rPr lang="en-US" sz="3200" b="0" i="0" u="none" strike="noStrike" cap="none">
                <a:solidFill>
                  <a:srgbClr val="060606"/>
                </a:solidFill>
                <a:latin typeface="Lato"/>
                <a:ea typeface="Lato"/>
                <a:cs typeface="Lato"/>
                <a:sym typeface="Lato"/>
              </a:rPr>
              <a:t>Contents</a:t>
            </a:r>
            <a:endParaRPr sz="3200" b="0" i="0" u="none" strike="noStrike" cap="none">
              <a:solidFill>
                <a:srgbClr val="000000"/>
              </a:solidFill>
              <a:latin typeface="Lato"/>
              <a:ea typeface="Lato"/>
              <a:cs typeface="Lato"/>
              <a:sym typeface="Lato"/>
            </a:endParaRPr>
          </a:p>
        </p:txBody>
      </p:sp>
      <p:cxnSp>
        <p:nvCxnSpPr>
          <p:cNvPr id="158" name="Google Shape;158;g296b75496bf_0_388"/>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sp>
        <p:nvSpPr>
          <p:cNvPr id="159" name="Google Shape;159;g296b75496bf_0_388"/>
          <p:cNvSpPr txBox="1"/>
          <p:nvPr/>
        </p:nvSpPr>
        <p:spPr>
          <a:xfrm>
            <a:off x="957430" y="974600"/>
            <a:ext cx="11234700" cy="3755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600"/>
              <a:buFont typeface="Arial"/>
              <a:buNone/>
            </a:pPr>
            <a:r>
              <a:rPr lang="en-US" sz="2000" b="0" i="0" u="none" strike="noStrike" cap="none">
                <a:solidFill>
                  <a:srgbClr val="060606"/>
                </a:solidFill>
                <a:latin typeface="Lato"/>
                <a:ea typeface="Lato"/>
                <a:cs typeface="Lato"/>
                <a:sym typeface="Lato"/>
              </a:rPr>
              <a:t>1.   Cities are engines of economic </a:t>
            </a:r>
            <a:r>
              <a:rPr lang="en-US" sz="2000" b="1" i="0" u="none" strike="noStrike" cap="none">
                <a:solidFill>
                  <a:srgbClr val="060606"/>
                </a:solidFill>
                <a:latin typeface="Lato"/>
                <a:ea typeface="Lato"/>
                <a:cs typeface="Lato"/>
                <a:sym typeface="Lato"/>
              </a:rPr>
              <a:t>growth</a:t>
            </a:r>
            <a:endParaRPr sz="2000" b="1" i="0" u="none" strike="noStrike" cap="none">
              <a:solidFill>
                <a:srgbClr val="000000"/>
              </a:solidFill>
              <a:latin typeface="Lato"/>
              <a:ea typeface="Lato"/>
              <a:cs typeface="Lato"/>
              <a:sym typeface="Lato"/>
            </a:endParaRPr>
          </a:p>
          <a:p>
            <a:pPr marL="0" marR="0" lvl="0" indent="0" algn="l" rtl="0">
              <a:lnSpc>
                <a:spcPct val="140000"/>
              </a:lnSpc>
              <a:spcBef>
                <a:spcPts val="0"/>
              </a:spcBef>
              <a:spcAft>
                <a:spcPts val="0"/>
              </a:spcAft>
              <a:buClr>
                <a:srgbClr val="000000"/>
              </a:buClr>
              <a:buSzPts val="3600"/>
              <a:buFont typeface="Arial"/>
              <a:buNone/>
            </a:pPr>
            <a:r>
              <a:rPr lang="en-US" sz="2000" i="0" u="none" strike="noStrike" cap="none">
                <a:solidFill>
                  <a:srgbClr val="060606"/>
                </a:solidFill>
                <a:latin typeface="Lato"/>
                <a:ea typeface="Lato"/>
                <a:cs typeface="Lato"/>
                <a:sym typeface="Lato"/>
              </a:rPr>
              <a:t>2.   Decoupling growth from carbon-intensity</a:t>
            </a:r>
            <a:endParaRPr/>
          </a:p>
          <a:p>
            <a:pPr marL="0" marR="0" lvl="0" indent="0" algn="l" rtl="0">
              <a:lnSpc>
                <a:spcPct val="140000"/>
              </a:lnSpc>
              <a:spcBef>
                <a:spcPts val="0"/>
              </a:spcBef>
              <a:spcAft>
                <a:spcPts val="0"/>
              </a:spcAft>
              <a:buClr>
                <a:srgbClr val="000000"/>
              </a:buClr>
              <a:buSzPts val="3600"/>
              <a:buFont typeface="Arial"/>
              <a:buNone/>
            </a:pPr>
            <a:r>
              <a:rPr lang="en-US" sz="2000" b="0" i="0" u="none" strike="noStrike" cap="none">
                <a:solidFill>
                  <a:srgbClr val="060606"/>
                </a:solidFill>
                <a:latin typeface="Lato"/>
                <a:ea typeface="Lato"/>
                <a:cs typeface="Lato"/>
                <a:sym typeface="Lato"/>
              </a:rPr>
              <a:t>3.   Pathways to decarbonization</a:t>
            </a:r>
            <a:endParaRPr/>
          </a:p>
          <a:p>
            <a:pPr marL="0" marR="0" lvl="0" indent="0" algn="l" rtl="0">
              <a:lnSpc>
                <a:spcPct val="140000"/>
              </a:lnSpc>
              <a:spcBef>
                <a:spcPts val="0"/>
              </a:spcBef>
              <a:spcAft>
                <a:spcPts val="0"/>
              </a:spcAft>
              <a:buNone/>
            </a:pPr>
            <a:r>
              <a:rPr lang="en-US" sz="2000" b="0" i="0" u="none" strike="noStrike" cap="none">
                <a:solidFill>
                  <a:srgbClr val="060606"/>
                </a:solidFill>
                <a:latin typeface="Lato"/>
                <a:ea typeface="Lato"/>
                <a:cs typeface="Lato"/>
                <a:sym typeface="Lato"/>
              </a:rPr>
              <a:t>4.   Illustration: the dilemma of managing density</a:t>
            </a:r>
            <a:endParaRPr/>
          </a:p>
          <a:p>
            <a:pPr marL="0" marR="0" lvl="0" indent="0" algn="l" rtl="0">
              <a:lnSpc>
                <a:spcPct val="140000"/>
              </a:lnSpc>
              <a:spcBef>
                <a:spcPts val="0"/>
              </a:spcBef>
              <a:spcAft>
                <a:spcPts val="0"/>
              </a:spcAft>
              <a:buNone/>
            </a:pPr>
            <a:r>
              <a:rPr lang="en-US" sz="2000" b="0" i="0" u="none" strike="noStrike" cap="none">
                <a:solidFill>
                  <a:srgbClr val="060606"/>
                </a:solidFill>
                <a:latin typeface="Lato"/>
                <a:ea typeface="Lato"/>
                <a:cs typeface="Lato"/>
                <a:sym typeface="Lato"/>
              </a:rPr>
              <a:t>5.   Quiz: Manifest Density</a:t>
            </a:r>
            <a:endParaRPr/>
          </a:p>
          <a:p>
            <a:pPr marL="0" marR="0" lvl="0" indent="0" algn="l" rtl="0">
              <a:lnSpc>
                <a:spcPct val="140000"/>
              </a:lnSpc>
              <a:spcBef>
                <a:spcPts val="0"/>
              </a:spcBef>
              <a:spcAft>
                <a:spcPts val="0"/>
              </a:spcAft>
              <a:buNone/>
            </a:pPr>
            <a:r>
              <a:rPr lang="en-US" sz="2000" b="0" i="0" u="none" strike="noStrike" cap="none">
                <a:solidFill>
                  <a:srgbClr val="060606"/>
                </a:solidFill>
                <a:latin typeface="Lato"/>
                <a:ea typeface="Lato"/>
                <a:cs typeface="Lato"/>
                <a:sym typeface="Lato"/>
              </a:rPr>
              <a:t>6.   Cape Town’s challenges in achieving green growth</a:t>
            </a:r>
            <a:endParaRPr/>
          </a:p>
          <a:p>
            <a:pPr marL="0" marR="0" lvl="0" indent="0" algn="l" rtl="0">
              <a:lnSpc>
                <a:spcPct val="140000"/>
              </a:lnSpc>
              <a:spcBef>
                <a:spcPts val="0"/>
              </a:spcBef>
              <a:spcAft>
                <a:spcPts val="0"/>
              </a:spcAft>
              <a:buNone/>
            </a:pPr>
            <a:r>
              <a:rPr lang="en-US" sz="2000" b="0" i="0" u="none" strike="noStrike" cap="none">
                <a:solidFill>
                  <a:srgbClr val="060606"/>
                </a:solidFill>
                <a:latin typeface="Lato"/>
                <a:ea typeface="Lato"/>
                <a:cs typeface="Lato"/>
                <a:sym typeface="Lato"/>
              </a:rPr>
              <a:t>7.   Growth for Jobs Strategy 2035 for the Western Cape</a:t>
            </a:r>
            <a:endParaRPr/>
          </a:p>
          <a:p>
            <a:pPr marL="0" marR="0" lvl="0" indent="0" algn="l" rtl="0">
              <a:lnSpc>
                <a:spcPct val="140000"/>
              </a:lnSpc>
              <a:spcBef>
                <a:spcPts val="0"/>
              </a:spcBef>
              <a:spcAft>
                <a:spcPts val="0"/>
              </a:spcAft>
              <a:buNone/>
            </a:pPr>
            <a:r>
              <a:rPr lang="en-US" sz="2000" b="0" i="0" u="none" strike="noStrike" cap="none">
                <a:solidFill>
                  <a:srgbClr val="060606"/>
                </a:solidFill>
                <a:latin typeface="Lato"/>
                <a:ea typeface="Lato"/>
                <a:cs typeface="Lato"/>
                <a:sym typeface="Lato"/>
              </a:rPr>
              <a:t>8.   Lesson 1: Build Capabilities for Green Growth</a:t>
            </a:r>
            <a:endParaRPr/>
          </a:p>
          <a:p>
            <a:pPr marL="0" marR="0" lvl="0" indent="0" algn="l" rtl="0">
              <a:lnSpc>
                <a:spcPct val="140000"/>
              </a:lnSpc>
              <a:spcBef>
                <a:spcPts val="0"/>
              </a:spcBef>
              <a:spcAft>
                <a:spcPts val="0"/>
              </a:spcAft>
              <a:buNone/>
            </a:pPr>
            <a:r>
              <a:rPr lang="en-US" sz="2000" b="0" i="0" u="none" strike="noStrike" cap="none">
                <a:solidFill>
                  <a:srgbClr val="060606"/>
                </a:solidFill>
                <a:latin typeface="Lato"/>
                <a:ea typeface="Lato"/>
                <a:cs typeface="Lato"/>
                <a:sym typeface="Lato"/>
              </a:rPr>
              <a:t>9.   Lesson 2: Focus on delivering outcomes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g296b75496bf_0_272"/>
          <p:cNvPicPr preferRelativeResize="0"/>
          <p:nvPr/>
        </p:nvPicPr>
        <p:blipFill rotWithShape="1">
          <a:blip r:embed="rId3">
            <a:alphaModFix/>
          </a:blip>
          <a:srcRect l="39" r="49"/>
          <a:stretch/>
        </p:blipFill>
        <p:spPr>
          <a:xfrm>
            <a:off x="454160" y="1652474"/>
            <a:ext cx="7452717" cy="3667514"/>
          </a:xfrm>
          <a:prstGeom prst="rect">
            <a:avLst/>
          </a:prstGeom>
          <a:noFill/>
          <a:ln>
            <a:noFill/>
          </a:ln>
        </p:spPr>
      </p:pic>
      <p:pic>
        <p:nvPicPr>
          <p:cNvPr id="165" name="Google Shape;165;g296b75496bf_0_272"/>
          <p:cNvPicPr preferRelativeResize="0"/>
          <p:nvPr/>
        </p:nvPicPr>
        <p:blipFill rotWithShape="1">
          <a:blip r:embed="rId4">
            <a:alphaModFix/>
          </a:blip>
          <a:srcRect t="10615" r="1980" b="15816"/>
          <a:stretch/>
        </p:blipFill>
        <p:spPr>
          <a:xfrm>
            <a:off x="10409476" y="6024562"/>
            <a:ext cx="1674275" cy="706813"/>
          </a:xfrm>
          <a:prstGeom prst="rect">
            <a:avLst/>
          </a:prstGeom>
          <a:noFill/>
          <a:ln>
            <a:noFill/>
          </a:ln>
        </p:spPr>
      </p:pic>
      <p:pic>
        <p:nvPicPr>
          <p:cNvPr id="166" name="Google Shape;166;g296b75496bf_0_272"/>
          <p:cNvPicPr preferRelativeResize="0"/>
          <p:nvPr/>
        </p:nvPicPr>
        <p:blipFill rotWithShape="1">
          <a:blip r:embed="rId5">
            <a:alphaModFix/>
          </a:blip>
          <a:srcRect/>
          <a:stretch/>
        </p:blipFill>
        <p:spPr>
          <a:xfrm>
            <a:off x="161375" y="6040650"/>
            <a:ext cx="1828800" cy="658371"/>
          </a:xfrm>
          <a:prstGeom prst="rect">
            <a:avLst/>
          </a:prstGeom>
          <a:noFill/>
          <a:ln>
            <a:noFill/>
          </a:ln>
        </p:spPr>
      </p:pic>
      <p:sp>
        <p:nvSpPr>
          <p:cNvPr id="167" name="Google Shape;167;g296b75496bf_0_272"/>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600"/>
              <a:buFont typeface="Arial"/>
              <a:buNone/>
            </a:pPr>
            <a:r>
              <a:rPr lang="en-US" sz="3200" b="0" i="0" u="none" strike="noStrike" cap="none">
                <a:solidFill>
                  <a:srgbClr val="060606"/>
                </a:solidFill>
                <a:latin typeface="Lato"/>
                <a:ea typeface="Lato"/>
                <a:cs typeface="Lato"/>
                <a:sym typeface="Lato"/>
              </a:rPr>
              <a:t>Cities are engines of economic </a:t>
            </a:r>
            <a:r>
              <a:rPr lang="en-US" sz="3200" b="1" i="0" u="none" strike="noStrike" cap="none">
                <a:solidFill>
                  <a:srgbClr val="060606"/>
                </a:solidFill>
                <a:latin typeface="Lato"/>
                <a:ea typeface="Lato"/>
                <a:cs typeface="Lato"/>
                <a:sym typeface="Lato"/>
              </a:rPr>
              <a:t>growth</a:t>
            </a:r>
            <a:endParaRPr sz="3200" b="1" i="0" u="none" strike="noStrike" cap="none">
              <a:solidFill>
                <a:srgbClr val="000000"/>
              </a:solidFill>
              <a:latin typeface="Lato"/>
              <a:ea typeface="Lato"/>
              <a:cs typeface="Lato"/>
              <a:sym typeface="Lato"/>
            </a:endParaRPr>
          </a:p>
        </p:txBody>
      </p:sp>
      <p:cxnSp>
        <p:nvCxnSpPr>
          <p:cNvPr id="168" name="Google Shape;168;g296b75496bf_0_272"/>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sp>
        <p:nvSpPr>
          <p:cNvPr id="169" name="Google Shape;169;g296b75496bf_0_272"/>
          <p:cNvSpPr/>
          <p:nvPr/>
        </p:nvSpPr>
        <p:spPr>
          <a:xfrm rot="-5400000">
            <a:off x="4380008" y="1913310"/>
            <a:ext cx="1403140" cy="269964"/>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pic>
        <p:nvPicPr>
          <p:cNvPr id="170" name="Google Shape;170;g296b75496bf_0_272"/>
          <p:cNvPicPr preferRelativeResize="0"/>
          <p:nvPr/>
        </p:nvPicPr>
        <p:blipFill rotWithShape="1">
          <a:blip r:embed="rId6">
            <a:alphaModFix/>
          </a:blip>
          <a:srcRect/>
          <a:stretch/>
        </p:blipFill>
        <p:spPr>
          <a:xfrm>
            <a:off x="8358692" y="793750"/>
            <a:ext cx="3391641" cy="5380831"/>
          </a:xfrm>
          <a:prstGeom prst="rect">
            <a:avLst/>
          </a:prstGeom>
          <a:noFill/>
          <a:ln>
            <a:noFill/>
          </a:ln>
        </p:spPr>
      </p:pic>
      <p:sp>
        <p:nvSpPr>
          <p:cNvPr id="171" name="Google Shape;171;g296b75496bf_0_272"/>
          <p:cNvSpPr/>
          <p:nvPr/>
        </p:nvSpPr>
        <p:spPr>
          <a:xfrm>
            <a:off x="6955552" y="5894892"/>
            <a:ext cx="1403140" cy="269964"/>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72" name="Google Shape;172;g296b75496bf_0_272"/>
          <p:cNvSpPr txBox="1"/>
          <p:nvPr/>
        </p:nvSpPr>
        <p:spPr>
          <a:xfrm>
            <a:off x="11682809" y="102942"/>
            <a:ext cx="398032"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pic>
        <p:nvPicPr>
          <p:cNvPr id="177" name="Google Shape;177;g296b75496bf_0_3"/>
          <p:cNvPicPr preferRelativeResize="0"/>
          <p:nvPr/>
        </p:nvPicPr>
        <p:blipFill rotWithShape="1">
          <a:blip r:embed="rId3">
            <a:alphaModFix/>
          </a:blip>
          <a:srcRect l="8095" t="21684" r="35916" b="33576"/>
          <a:stretch/>
        </p:blipFill>
        <p:spPr>
          <a:xfrm>
            <a:off x="2467627" y="2210399"/>
            <a:ext cx="6795115" cy="4072376"/>
          </a:xfrm>
          <a:prstGeom prst="rect">
            <a:avLst/>
          </a:prstGeom>
          <a:noFill/>
          <a:ln>
            <a:noFill/>
          </a:ln>
        </p:spPr>
      </p:pic>
      <p:sp>
        <p:nvSpPr>
          <p:cNvPr id="178" name="Google Shape;178;g296b75496bf_0_3"/>
          <p:cNvSpPr/>
          <p:nvPr/>
        </p:nvSpPr>
        <p:spPr>
          <a:xfrm>
            <a:off x="8970977" y="4437688"/>
            <a:ext cx="214800" cy="214800"/>
          </a:xfrm>
          <a:prstGeom prst="rect">
            <a:avLst/>
          </a:prstGeom>
          <a:solidFill>
            <a:srgbClr val="0A0AF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79" name="Google Shape;179;g296b75496bf_0_3"/>
          <p:cNvSpPr/>
          <p:nvPr/>
        </p:nvSpPr>
        <p:spPr>
          <a:xfrm>
            <a:off x="8970977" y="4902175"/>
            <a:ext cx="214800" cy="214800"/>
          </a:xfrm>
          <a:prstGeom prst="rect">
            <a:avLst/>
          </a:prstGeom>
          <a:solidFill>
            <a:srgbClr val="FF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roxima Nova"/>
              <a:ea typeface="Proxima Nova"/>
              <a:cs typeface="Proxima Nova"/>
              <a:sym typeface="Proxima Nova"/>
            </a:endParaRPr>
          </a:p>
        </p:txBody>
      </p:sp>
      <p:sp>
        <p:nvSpPr>
          <p:cNvPr id="180" name="Google Shape;180;g296b75496bf_0_3"/>
          <p:cNvSpPr txBox="1"/>
          <p:nvPr/>
        </p:nvSpPr>
        <p:spPr>
          <a:xfrm>
            <a:off x="3116202" y="6232975"/>
            <a:ext cx="5699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000000"/>
                </a:solidFill>
                <a:latin typeface="Lato"/>
                <a:ea typeface="Lato"/>
                <a:cs typeface="Lato"/>
                <a:sym typeface="Lato"/>
              </a:rPr>
              <a:t>South Africa: GDP and Total CO2 emissions 1950-2019 (Our World in Data)</a:t>
            </a:r>
            <a:endParaRPr sz="1400" b="0" i="1" u="none" strike="noStrike" cap="none">
              <a:solidFill>
                <a:srgbClr val="000000"/>
              </a:solidFill>
              <a:latin typeface="Lato"/>
              <a:ea typeface="Lato"/>
              <a:cs typeface="Lato"/>
              <a:sym typeface="Lato"/>
            </a:endParaRPr>
          </a:p>
        </p:txBody>
      </p:sp>
      <p:sp>
        <p:nvSpPr>
          <p:cNvPr id="181" name="Google Shape;181;g296b75496bf_0_3"/>
          <p:cNvSpPr txBox="1"/>
          <p:nvPr/>
        </p:nvSpPr>
        <p:spPr>
          <a:xfrm>
            <a:off x="9196427" y="4809475"/>
            <a:ext cx="2184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Lato"/>
                <a:ea typeface="Lato"/>
                <a:cs typeface="Lato"/>
                <a:sym typeface="Lato"/>
              </a:rPr>
              <a:t>Total CO2 emissions</a:t>
            </a:r>
            <a:endParaRPr sz="1400" b="0" i="0" u="none" strike="noStrike" cap="none">
              <a:solidFill>
                <a:srgbClr val="000000"/>
              </a:solidFill>
              <a:latin typeface="Lato"/>
              <a:ea typeface="Lato"/>
              <a:cs typeface="Lato"/>
              <a:sym typeface="Lato"/>
            </a:endParaRPr>
          </a:p>
        </p:txBody>
      </p:sp>
      <p:sp>
        <p:nvSpPr>
          <p:cNvPr id="182" name="Google Shape;182;g296b75496bf_0_3"/>
          <p:cNvSpPr txBox="1"/>
          <p:nvPr/>
        </p:nvSpPr>
        <p:spPr>
          <a:xfrm>
            <a:off x="9196427" y="4340350"/>
            <a:ext cx="1682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Lato"/>
                <a:ea typeface="Lato"/>
                <a:cs typeface="Lato"/>
                <a:sym typeface="Lato"/>
              </a:rPr>
              <a:t>GDP</a:t>
            </a:r>
            <a:endParaRPr sz="1400" b="0" i="0" u="none" strike="noStrike" cap="none">
              <a:solidFill>
                <a:srgbClr val="000000"/>
              </a:solidFill>
              <a:latin typeface="Lato"/>
              <a:ea typeface="Lato"/>
              <a:cs typeface="Lato"/>
              <a:sym typeface="Lato"/>
            </a:endParaRPr>
          </a:p>
        </p:txBody>
      </p:sp>
      <p:cxnSp>
        <p:nvCxnSpPr>
          <p:cNvPr id="183" name="Google Shape;183;g296b75496bf_0_3"/>
          <p:cNvCxnSpPr/>
          <p:nvPr/>
        </p:nvCxnSpPr>
        <p:spPr>
          <a:xfrm rot="10800000" flipH="1">
            <a:off x="8747402" y="2026750"/>
            <a:ext cx="1746000" cy="408600"/>
          </a:xfrm>
          <a:prstGeom prst="straightConnector1">
            <a:avLst/>
          </a:prstGeom>
          <a:noFill/>
          <a:ln w="19050" cap="flat" cmpd="sng">
            <a:solidFill>
              <a:srgbClr val="0A0AFD"/>
            </a:solidFill>
            <a:prstDash val="solid"/>
            <a:round/>
            <a:headEnd type="none" w="sm" len="sm"/>
            <a:tailEnd type="none" w="sm" len="sm"/>
          </a:ln>
        </p:spPr>
      </p:cxnSp>
      <p:cxnSp>
        <p:nvCxnSpPr>
          <p:cNvPr id="184" name="Google Shape;184;g296b75496bf_0_3"/>
          <p:cNvCxnSpPr/>
          <p:nvPr/>
        </p:nvCxnSpPr>
        <p:spPr>
          <a:xfrm>
            <a:off x="8783827" y="3322250"/>
            <a:ext cx="1874100" cy="501600"/>
          </a:xfrm>
          <a:prstGeom prst="straightConnector1">
            <a:avLst/>
          </a:prstGeom>
          <a:noFill/>
          <a:ln w="19050" cap="flat" cmpd="sng">
            <a:solidFill>
              <a:srgbClr val="FF0000"/>
            </a:solidFill>
            <a:prstDash val="solid"/>
            <a:round/>
            <a:headEnd type="none" w="sm" len="sm"/>
            <a:tailEnd type="none" w="sm" len="sm"/>
          </a:ln>
        </p:spPr>
      </p:cxnSp>
      <p:pic>
        <p:nvPicPr>
          <p:cNvPr id="185" name="Google Shape;185;g296b75496bf_0_3"/>
          <p:cNvPicPr preferRelativeResize="0"/>
          <p:nvPr/>
        </p:nvPicPr>
        <p:blipFill rotWithShape="1">
          <a:blip r:embed="rId4">
            <a:alphaModFix/>
          </a:blip>
          <a:srcRect t="10615" r="1980" b="15816"/>
          <a:stretch/>
        </p:blipFill>
        <p:spPr>
          <a:xfrm>
            <a:off x="10409476" y="6024562"/>
            <a:ext cx="1674275" cy="706813"/>
          </a:xfrm>
          <a:prstGeom prst="rect">
            <a:avLst/>
          </a:prstGeom>
          <a:noFill/>
          <a:ln>
            <a:noFill/>
          </a:ln>
        </p:spPr>
      </p:pic>
      <p:pic>
        <p:nvPicPr>
          <p:cNvPr id="186" name="Google Shape;186;g296b75496bf_0_3"/>
          <p:cNvPicPr preferRelativeResize="0"/>
          <p:nvPr/>
        </p:nvPicPr>
        <p:blipFill rotWithShape="1">
          <a:blip r:embed="rId5">
            <a:alphaModFix/>
          </a:blip>
          <a:srcRect/>
          <a:stretch/>
        </p:blipFill>
        <p:spPr>
          <a:xfrm>
            <a:off x="161375" y="6040650"/>
            <a:ext cx="1828800" cy="658371"/>
          </a:xfrm>
          <a:prstGeom prst="rect">
            <a:avLst/>
          </a:prstGeom>
          <a:noFill/>
          <a:ln>
            <a:noFill/>
          </a:ln>
        </p:spPr>
      </p:pic>
      <p:sp>
        <p:nvSpPr>
          <p:cNvPr id="187" name="Google Shape;187;g296b75496bf_0_3"/>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00"/>
              <a:buFont typeface="Arial"/>
              <a:buNone/>
            </a:pPr>
            <a:r>
              <a:rPr lang="en-US" sz="3200" b="0" i="0" u="none" strike="noStrike" cap="none">
                <a:solidFill>
                  <a:srgbClr val="060606"/>
                </a:solidFill>
                <a:latin typeface="Lato"/>
                <a:ea typeface="Lato"/>
                <a:cs typeface="Lato"/>
                <a:sym typeface="Lato"/>
              </a:rPr>
              <a:t>D</a:t>
            </a:r>
            <a:r>
              <a:rPr lang="en-US" sz="3200" b="1" i="0" u="none" strike="noStrike" cap="none">
                <a:solidFill>
                  <a:srgbClr val="060606"/>
                </a:solidFill>
                <a:latin typeface="Lato"/>
                <a:ea typeface="Lato"/>
                <a:cs typeface="Lato"/>
                <a:sym typeface="Lato"/>
              </a:rPr>
              <a:t>ecoupling</a:t>
            </a:r>
            <a:r>
              <a:rPr lang="en-US" sz="3200" b="0" i="0" u="none" strike="noStrike" cap="none">
                <a:solidFill>
                  <a:srgbClr val="060606"/>
                </a:solidFill>
                <a:latin typeface="Lato"/>
                <a:ea typeface="Lato"/>
                <a:cs typeface="Lato"/>
                <a:sym typeface="Lato"/>
              </a:rPr>
              <a:t> growth from carbon-intensity</a:t>
            </a:r>
            <a:endParaRPr sz="3200" b="0" i="0" u="none" strike="noStrike" cap="none">
              <a:solidFill>
                <a:srgbClr val="060606"/>
              </a:solidFill>
              <a:latin typeface="Lato"/>
              <a:ea typeface="Lato"/>
              <a:cs typeface="Lato"/>
              <a:sym typeface="Lato"/>
            </a:endParaRPr>
          </a:p>
        </p:txBody>
      </p:sp>
      <p:cxnSp>
        <p:nvCxnSpPr>
          <p:cNvPr id="188" name="Google Shape;188;g296b75496bf_0_3"/>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sp>
        <p:nvSpPr>
          <p:cNvPr id="189" name="Google Shape;189;g296b75496bf_0_3"/>
          <p:cNvSpPr txBox="1"/>
          <p:nvPr/>
        </p:nvSpPr>
        <p:spPr>
          <a:xfrm>
            <a:off x="1052132" y="839020"/>
            <a:ext cx="9063300" cy="1184909"/>
          </a:xfrm>
          <a:prstGeom prst="rect">
            <a:avLst/>
          </a:prstGeom>
          <a:solidFill>
            <a:srgbClr val="D9EAD3"/>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rgbClr val="000000"/>
                </a:solidFill>
                <a:latin typeface="Lato"/>
                <a:ea typeface="Lato"/>
                <a:cs typeface="Lato"/>
                <a:sym typeface="Lato"/>
              </a:rPr>
              <a:t>Green growth is a development approach that seeks to deliver economic growth that is both environmentally sustainable and socially inclusive. Economic growth is of central importance for development and reducing poverty, and achieving environmental sustainability and social inclusion are equally important and necessary to ensure that economic development is sustainable over the long term </a:t>
            </a:r>
            <a:endParaRPr/>
          </a:p>
          <a:p>
            <a:pPr marL="0" marR="0" lvl="0" indent="0" algn="ctr" rtl="0">
              <a:lnSpc>
                <a:spcPct val="100000"/>
              </a:lnSpc>
              <a:spcBef>
                <a:spcPts val="0"/>
              </a:spcBef>
              <a:spcAft>
                <a:spcPts val="0"/>
              </a:spcAft>
              <a:buClr>
                <a:srgbClr val="000000"/>
              </a:buClr>
              <a:buSzPts val="1300"/>
              <a:buFont typeface="Arial"/>
              <a:buNone/>
            </a:pPr>
            <a:r>
              <a:rPr lang="en-US" sz="1300" b="0" i="0" u="none" strike="noStrike" cap="none">
                <a:solidFill>
                  <a:srgbClr val="000000"/>
                </a:solidFill>
                <a:latin typeface="Lato"/>
                <a:ea typeface="Lato"/>
                <a:cs typeface="Lato"/>
                <a:sym typeface="Lato"/>
              </a:rPr>
              <a:t>(Global Green Growth Institute)</a:t>
            </a:r>
            <a:endParaRPr sz="1300" b="0" i="0" u="none" strike="noStrike" cap="none">
              <a:solidFill>
                <a:srgbClr val="000000"/>
              </a:solidFill>
              <a:latin typeface="Lato"/>
              <a:ea typeface="Lato"/>
              <a:cs typeface="Lato"/>
              <a:sym typeface="Lato"/>
            </a:endParaRPr>
          </a:p>
        </p:txBody>
      </p:sp>
      <p:sp>
        <p:nvSpPr>
          <p:cNvPr id="190" name="Google Shape;190;g296b75496bf_0_3"/>
          <p:cNvSpPr txBox="1"/>
          <p:nvPr/>
        </p:nvSpPr>
        <p:spPr>
          <a:xfrm>
            <a:off x="11682809" y="102942"/>
            <a:ext cx="398032"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2</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animEffect transition="in" filter="fade">
                                      <p:cBhvr>
                                        <p:cTn id="7" dur="1000"/>
                                        <p:tgtEl>
                                          <p:spTgt spid="183"/>
                                        </p:tgtEl>
                                      </p:cBhvr>
                                    </p:animEffect>
                                  </p:childTnLst>
                                </p:cTn>
                              </p:par>
                              <p:par>
                                <p:cTn id="8" presetID="10" presetClass="entr" presetSubtype="0" fill="hold" nodeType="withEffect">
                                  <p:stCondLst>
                                    <p:cond delay="0"/>
                                  </p:stCondLst>
                                  <p:childTnLst>
                                    <p:set>
                                      <p:cBhvr>
                                        <p:cTn id="9" dur="1" fill="hold">
                                          <p:stCondLst>
                                            <p:cond delay="0"/>
                                          </p:stCondLst>
                                        </p:cTn>
                                        <p:tgtEl>
                                          <p:spTgt spid="184"/>
                                        </p:tgtEl>
                                        <p:attrNameLst>
                                          <p:attrName>style.visibility</p:attrName>
                                        </p:attrNameLst>
                                      </p:cBhvr>
                                      <p:to>
                                        <p:strVal val="visible"/>
                                      </p:to>
                                    </p:set>
                                    <p:animEffect transition="in" filter="fade">
                                      <p:cBhvr>
                                        <p:cTn id="10" dur="10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2976508b837_0_413"/>
          <p:cNvSpPr/>
          <p:nvPr/>
        </p:nvSpPr>
        <p:spPr>
          <a:xfrm>
            <a:off x="2477149" y="2581846"/>
            <a:ext cx="2392444" cy="2850776"/>
          </a:xfrm>
          <a:prstGeom prst="rect">
            <a:avLst/>
          </a:prstGeom>
          <a:noFill/>
          <a:ln w="76200" cap="flat" cmpd="sng">
            <a:solidFill>
              <a:srgbClr val="1E49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96" name="Google Shape;196;g2976508b837_0_413"/>
          <p:cNvPicPr preferRelativeResize="0"/>
          <p:nvPr/>
        </p:nvPicPr>
        <p:blipFill rotWithShape="1">
          <a:blip r:embed="rId3">
            <a:alphaModFix/>
          </a:blip>
          <a:srcRect t="10615" r="1980" b="15816"/>
          <a:stretch/>
        </p:blipFill>
        <p:spPr>
          <a:xfrm>
            <a:off x="10409476" y="6024562"/>
            <a:ext cx="1674275" cy="706813"/>
          </a:xfrm>
          <a:prstGeom prst="rect">
            <a:avLst/>
          </a:prstGeom>
          <a:noFill/>
          <a:ln>
            <a:noFill/>
          </a:ln>
        </p:spPr>
      </p:pic>
      <p:pic>
        <p:nvPicPr>
          <p:cNvPr id="197" name="Google Shape;197;g2976508b837_0_413"/>
          <p:cNvPicPr preferRelativeResize="0"/>
          <p:nvPr/>
        </p:nvPicPr>
        <p:blipFill rotWithShape="1">
          <a:blip r:embed="rId4">
            <a:alphaModFix/>
          </a:blip>
          <a:srcRect/>
          <a:stretch/>
        </p:blipFill>
        <p:spPr>
          <a:xfrm>
            <a:off x="161375" y="6040650"/>
            <a:ext cx="1828800" cy="658371"/>
          </a:xfrm>
          <a:prstGeom prst="rect">
            <a:avLst/>
          </a:prstGeom>
          <a:noFill/>
          <a:ln>
            <a:noFill/>
          </a:ln>
        </p:spPr>
      </p:pic>
      <p:sp>
        <p:nvSpPr>
          <p:cNvPr id="198" name="Google Shape;198;g2976508b837_0_413"/>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600"/>
              <a:buFont typeface="Arial"/>
              <a:buNone/>
            </a:pPr>
            <a:r>
              <a:rPr lang="en-US" sz="3200" b="0" i="0" u="none" strike="noStrike" cap="none">
                <a:solidFill>
                  <a:srgbClr val="060606"/>
                </a:solidFill>
                <a:latin typeface="Lato"/>
                <a:ea typeface="Lato"/>
                <a:cs typeface="Lato"/>
                <a:sym typeface="Lato"/>
              </a:rPr>
              <a:t>Pathways to decarbonization</a:t>
            </a:r>
            <a:endParaRPr sz="3200" b="0" i="0" u="none" strike="noStrike" cap="none">
              <a:solidFill>
                <a:srgbClr val="000000"/>
              </a:solidFill>
              <a:latin typeface="Lato"/>
              <a:ea typeface="Lato"/>
              <a:cs typeface="Lato"/>
              <a:sym typeface="Lato"/>
            </a:endParaRPr>
          </a:p>
        </p:txBody>
      </p:sp>
      <p:cxnSp>
        <p:nvCxnSpPr>
          <p:cNvPr id="199" name="Google Shape;199;g2976508b837_0_413"/>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cxnSp>
        <p:nvCxnSpPr>
          <p:cNvPr id="200" name="Google Shape;200;g2976508b837_0_413"/>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sp>
        <p:nvSpPr>
          <p:cNvPr id="201" name="Google Shape;201;g2976508b837_0_413"/>
          <p:cNvSpPr txBox="1"/>
          <p:nvPr/>
        </p:nvSpPr>
        <p:spPr>
          <a:xfrm>
            <a:off x="8034436" y="2870666"/>
            <a:ext cx="3335100" cy="446236"/>
          </a:xfrm>
          <a:prstGeom prst="rect">
            <a:avLst/>
          </a:prstGeom>
          <a:solidFill>
            <a:srgbClr val="98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spAutoFit/>
          </a:bodyPr>
          <a:lstStyle/>
          <a:p>
            <a:pPr marL="133350" marR="0" lvl="0" indent="0" algn="ctr" rtl="0">
              <a:lnSpc>
                <a:spcPct val="115000"/>
              </a:lnSpc>
              <a:spcBef>
                <a:spcPts val="0"/>
              </a:spcBef>
              <a:spcAft>
                <a:spcPts val="0"/>
              </a:spcAft>
              <a:buClr>
                <a:srgbClr val="000000"/>
              </a:buClr>
              <a:buSzPts val="2000"/>
              <a:buFont typeface="Arial"/>
              <a:buNone/>
            </a:pPr>
            <a:r>
              <a:rPr lang="en-US" sz="2000" b="0" i="0" u="none" strike="noStrike" cap="none">
                <a:solidFill>
                  <a:srgbClr val="FFFFFF"/>
                </a:solidFill>
                <a:latin typeface="Lato"/>
                <a:ea typeface="Lato"/>
                <a:cs typeface="Lato"/>
                <a:sym typeface="Lato"/>
              </a:rPr>
              <a:t>BUILDINGS</a:t>
            </a:r>
            <a:endParaRPr sz="2000" b="1" i="0" u="none" strike="noStrike" cap="none">
              <a:solidFill>
                <a:srgbClr val="FFFFFF"/>
              </a:solidFill>
              <a:latin typeface="Lato"/>
              <a:ea typeface="Lato"/>
              <a:cs typeface="Lato"/>
              <a:sym typeface="Lato"/>
            </a:endParaRPr>
          </a:p>
        </p:txBody>
      </p:sp>
      <p:sp>
        <p:nvSpPr>
          <p:cNvPr id="202" name="Google Shape;202;g2976508b837_0_413"/>
          <p:cNvSpPr txBox="1"/>
          <p:nvPr/>
        </p:nvSpPr>
        <p:spPr>
          <a:xfrm>
            <a:off x="8034437" y="3728353"/>
            <a:ext cx="3335100" cy="446236"/>
          </a:xfrm>
          <a:prstGeom prst="rect">
            <a:avLst/>
          </a:prstGeom>
          <a:solidFill>
            <a:srgbClr val="98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spAutoFit/>
          </a:bodyPr>
          <a:lstStyle/>
          <a:p>
            <a:pPr marL="133350" marR="0" lvl="0" indent="0" algn="ctr" rtl="0">
              <a:lnSpc>
                <a:spcPct val="115000"/>
              </a:lnSpc>
              <a:spcBef>
                <a:spcPts val="0"/>
              </a:spcBef>
              <a:spcAft>
                <a:spcPts val="0"/>
              </a:spcAft>
              <a:buClr>
                <a:srgbClr val="000000"/>
              </a:buClr>
              <a:buSzPts val="2000"/>
              <a:buFont typeface="Arial"/>
              <a:buNone/>
            </a:pPr>
            <a:r>
              <a:rPr lang="en-US" sz="2000" b="0" i="0" u="none" strike="noStrike" cap="none">
                <a:solidFill>
                  <a:srgbClr val="FFFFFF"/>
                </a:solidFill>
                <a:latin typeface="Lato"/>
                <a:ea typeface="Lato"/>
                <a:cs typeface="Lato"/>
                <a:sym typeface="Lato"/>
              </a:rPr>
              <a:t>WASTE</a:t>
            </a:r>
            <a:endParaRPr sz="2000" b="1" i="0" u="none" strike="noStrike" cap="none">
              <a:solidFill>
                <a:srgbClr val="FFFFFF"/>
              </a:solidFill>
              <a:latin typeface="Lato"/>
              <a:ea typeface="Lato"/>
              <a:cs typeface="Lato"/>
              <a:sym typeface="Lato"/>
            </a:endParaRPr>
          </a:p>
        </p:txBody>
      </p:sp>
      <p:sp>
        <p:nvSpPr>
          <p:cNvPr id="203" name="Google Shape;203;g2976508b837_0_413"/>
          <p:cNvSpPr txBox="1"/>
          <p:nvPr/>
        </p:nvSpPr>
        <p:spPr>
          <a:xfrm>
            <a:off x="8034438" y="4670729"/>
            <a:ext cx="3335100" cy="400200"/>
          </a:xfrm>
          <a:prstGeom prst="rect">
            <a:avLst/>
          </a:prstGeom>
          <a:solidFill>
            <a:srgbClr val="98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spAutoFit/>
          </a:bodyPr>
          <a:lstStyle/>
          <a:p>
            <a:pPr marL="133350" marR="0" lvl="0" indent="0" algn="ctr" rtl="0">
              <a:lnSpc>
                <a:spcPct val="115000"/>
              </a:lnSpc>
              <a:spcBef>
                <a:spcPts val="0"/>
              </a:spcBef>
              <a:spcAft>
                <a:spcPts val="0"/>
              </a:spcAft>
              <a:buClr>
                <a:srgbClr val="000000"/>
              </a:buClr>
              <a:buSzPts val="2000"/>
              <a:buFont typeface="Arial"/>
              <a:buNone/>
            </a:pPr>
            <a:r>
              <a:rPr lang="en-US" sz="2000" b="0" i="0" u="none" strike="noStrike" cap="none">
                <a:solidFill>
                  <a:srgbClr val="FFFFFF"/>
                </a:solidFill>
                <a:latin typeface="Lato"/>
                <a:ea typeface="Lato"/>
                <a:cs typeface="Lato"/>
                <a:sym typeface="Lato"/>
              </a:rPr>
              <a:t>TRANSPORTATION</a:t>
            </a:r>
            <a:endParaRPr sz="2000" b="1" i="0" u="none" strike="noStrike" cap="none">
              <a:solidFill>
                <a:srgbClr val="FFFFFF"/>
              </a:solidFill>
              <a:latin typeface="Lato"/>
              <a:ea typeface="Lato"/>
              <a:cs typeface="Lato"/>
              <a:sym typeface="Lato"/>
            </a:endParaRPr>
          </a:p>
        </p:txBody>
      </p:sp>
      <p:sp>
        <p:nvSpPr>
          <p:cNvPr id="204" name="Google Shape;204;g2976508b837_0_413"/>
          <p:cNvSpPr txBox="1"/>
          <p:nvPr/>
        </p:nvSpPr>
        <p:spPr>
          <a:xfrm>
            <a:off x="2643500" y="2893684"/>
            <a:ext cx="2064000" cy="400200"/>
          </a:xfrm>
          <a:prstGeom prst="rect">
            <a:avLst/>
          </a:prstGeom>
          <a:solidFill>
            <a:srgbClr val="98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spAutoFit/>
          </a:bodyPr>
          <a:lstStyle/>
          <a:p>
            <a:pPr marL="133350" marR="0" lvl="0" indent="0" algn="ctr" rtl="0">
              <a:lnSpc>
                <a:spcPct val="115000"/>
              </a:lnSpc>
              <a:spcBef>
                <a:spcPts val="0"/>
              </a:spcBef>
              <a:spcAft>
                <a:spcPts val="0"/>
              </a:spcAft>
              <a:buClr>
                <a:srgbClr val="000000"/>
              </a:buClr>
              <a:buSzPts val="2000"/>
              <a:buFont typeface="Arial"/>
              <a:buNone/>
            </a:pPr>
            <a:r>
              <a:rPr lang="en-US" sz="2000" b="1" i="0" u="none" strike="noStrike" cap="none">
                <a:solidFill>
                  <a:srgbClr val="FFFFFF"/>
                </a:solidFill>
                <a:latin typeface="Lato"/>
                <a:ea typeface="Lato"/>
                <a:cs typeface="Lato"/>
                <a:sym typeface="Lato"/>
              </a:rPr>
              <a:t>SPRAWL</a:t>
            </a:r>
            <a:endParaRPr sz="2000" b="0" i="0" u="none" strike="noStrike" cap="none">
              <a:solidFill>
                <a:srgbClr val="FFFFFF"/>
              </a:solidFill>
              <a:latin typeface="Lato"/>
              <a:ea typeface="Lato"/>
              <a:cs typeface="Lato"/>
              <a:sym typeface="Lato"/>
            </a:endParaRPr>
          </a:p>
        </p:txBody>
      </p:sp>
      <p:sp>
        <p:nvSpPr>
          <p:cNvPr id="205" name="Google Shape;205;g2976508b837_0_413"/>
          <p:cNvSpPr txBox="1"/>
          <p:nvPr/>
        </p:nvSpPr>
        <p:spPr>
          <a:xfrm>
            <a:off x="2643494" y="3765473"/>
            <a:ext cx="2064000" cy="400200"/>
          </a:xfrm>
          <a:prstGeom prst="rect">
            <a:avLst/>
          </a:prstGeom>
          <a:solidFill>
            <a:srgbClr val="98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Lato"/>
                <a:ea typeface="Lato"/>
                <a:cs typeface="Lato"/>
                <a:sym typeface="Lato"/>
              </a:rPr>
              <a:t>CONGESTION</a:t>
            </a:r>
            <a:endParaRPr sz="2000" b="0" i="0" u="none" strike="noStrike" cap="none">
              <a:solidFill>
                <a:srgbClr val="FFFFFF"/>
              </a:solidFill>
              <a:latin typeface="Lato"/>
              <a:ea typeface="Lato"/>
              <a:cs typeface="Lato"/>
              <a:sym typeface="Lato"/>
            </a:endParaRPr>
          </a:p>
        </p:txBody>
      </p:sp>
      <p:sp>
        <p:nvSpPr>
          <p:cNvPr id="206" name="Google Shape;206;g2976508b837_0_413"/>
          <p:cNvSpPr txBox="1"/>
          <p:nvPr/>
        </p:nvSpPr>
        <p:spPr>
          <a:xfrm>
            <a:off x="2643494" y="4664756"/>
            <a:ext cx="2064000" cy="400200"/>
          </a:xfrm>
          <a:prstGeom prst="rect">
            <a:avLst/>
          </a:prstGeom>
          <a:solidFill>
            <a:srgbClr val="980000"/>
          </a:solidFill>
          <a:ln w="9525" cap="flat" cmpd="sng">
            <a:solidFill>
              <a:srgbClr val="000000"/>
            </a:solidFill>
            <a:prstDash val="solid"/>
            <a:round/>
            <a:headEnd type="none" w="sm" len="sm"/>
            <a:tailEnd type="none" w="sm" len="sm"/>
          </a:ln>
        </p:spPr>
        <p:txBody>
          <a:bodyPr spcFirstLastPara="1" wrap="square" lIns="91425" tIns="45700" rIns="91425" bIns="45700" anchor="ctr" anchorCtr="0">
            <a:spAutoFit/>
          </a:bodyPr>
          <a:lstStyle/>
          <a:p>
            <a:pPr marL="133350" marR="0" lvl="0" indent="0" algn="ctr" rtl="0">
              <a:lnSpc>
                <a:spcPct val="115000"/>
              </a:lnSpc>
              <a:spcBef>
                <a:spcPts val="0"/>
              </a:spcBef>
              <a:spcAft>
                <a:spcPts val="0"/>
              </a:spcAft>
              <a:buClr>
                <a:srgbClr val="000000"/>
              </a:buClr>
              <a:buSzPts val="2000"/>
              <a:buFont typeface="Arial"/>
              <a:buNone/>
            </a:pPr>
            <a:r>
              <a:rPr lang="en-US" sz="2000" b="1" i="0" u="none" strike="noStrike" cap="none">
                <a:solidFill>
                  <a:srgbClr val="FFFFFF"/>
                </a:solidFill>
                <a:latin typeface="Lato"/>
                <a:ea typeface="Lato"/>
                <a:cs typeface="Lato"/>
                <a:sym typeface="Lato"/>
              </a:rPr>
              <a:t>POLLUTION</a:t>
            </a:r>
            <a:endParaRPr sz="2000" b="0" i="0" u="none" strike="noStrike" cap="none">
              <a:solidFill>
                <a:srgbClr val="FFFFFF"/>
              </a:solidFill>
              <a:latin typeface="Lato"/>
              <a:ea typeface="Lato"/>
              <a:cs typeface="Lato"/>
              <a:sym typeface="Lato"/>
            </a:endParaRPr>
          </a:p>
        </p:txBody>
      </p:sp>
      <p:sp>
        <p:nvSpPr>
          <p:cNvPr id="207" name="Google Shape;207;g2976508b837_0_413"/>
          <p:cNvSpPr/>
          <p:nvPr/>
        </p:nvSpPr>
        <p:spPr>
          <a:xfrm>
            <a:off x="4912625" y="3024740"/>
            <a:ext cx="2815477" cy="2094600"/>
          </a:xfrm>
          <a:prstGeom prst="rightArrow">
            <a:avLst>
              <a:gd name="adj1" fmla="val 50000"/>
              <a:gd name="adj2" fmla="val 50000"/>
            </a:avLst>
          </a:prstGeom>
          <a:solidFill>
            <a:srgbClr val="1F497D"/>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Lato"/>
                <a:ea typeface="Lato"/>
                <a:cs typeface="Lato"/>
                <a:sym typeface="Lato"/>
              </a:rPr>
              <a:t>GG PATHWAYS</a:t>
            </a:r>
            <a:endParaRPr sz="2000" b="1" i="0" u="none" strike="noStrike" cap="none">
              <a:solidFill>
                <a:srgbClr val="FFFFFF"/>
              </a:solidFill>
              <a:latin typeface="Lato"/>
              <a:ea typeface="Lato"/>
              <a:cs typeface="Lato"/>
              <a:sym typeface="Lato"/>
            </a:endParaRPr>
          </a:p>
        </p:txBody>
      </p:sp>
      <p:sp>
        <p:nvSpPr>
          <p:cNvPr id="208" name="Google Shape;208;g2976508b837_0_413"/>
          <p:cNvSpPr/>
          <p:nvPr/>
        </p:nvSpPr>
        <p:spPr>
          <a:xfrm>
            <a:off x="484094" y="2581846"/>
            <a:ext cx="1950023" cy="2850771"/>
          </a:xfrm>
          <a:prstGeom prst="rect">
            <a:avLst/>
          </a:prstGeom>
          <a:solidFill>
            <a:srgbClr val="1F497D"/>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FFFFFF"/>
              </a:solidFill>
              <a:latin typeface="Lato"/>
              <a:ea typeface="Lato"/>
              <a:cs typeface="Lato"/>
              <a:sym typeface="Lato"/>
            </a:endParaRPr>
          </a:p>
        </p:txBody>
      </p:sp>
      <p:sp>
        <p:nvSpPr>
          <p:cNvPr id="209" name="Google Shape;209;g2976508b837_0_413"/>
          <p:cNvSpPr txBox="1"/>
          <p:nvPr/>
        </p:nvSpPr>
        <p:spPr>
          <a:xfrm>
            <a:off x="484095" y="3850976"/>
            <a:ext cx="1950022" cy="369291"/>
          </a:xfrm>
          <a:prstGeom prst="rect">
            <a:avLst/>
          </a:prstGeom>
          <a:solidFill>
            <a:srgbClr val="1F497D"/>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800" b="1" i="0" u="none" strike="noStrike" cap="none">
                <a:solidFill>
                  <a:srgbClr val="FFFFFF"/>
                </a:solidFill>
                <a:latin typeface="Lato"/>
                <a:ea typeface="Lato"/>
                <a:cs typeface="Lato"/>
                <a:sym typeface="Lato"/>
              </a:rPr>
              <a:t>URBANISATION</a:t>
            </a:r>
            <a:endParaRPr sz="1800" b="0" i="0" u="none" strike="noStrike" cap="none">
              <a:solidFill>
                <a:srgbClr val="FFFFFF"/>
              </a:solidFill>
              <a:latin typeface="Lato"/>
              <a:ea typeface="Lato"/>
              <a:cs typeface="Lato"/>
              <a:sym typeface="Lato"/>
            </a:endParaRPr>
          </a:p>
        </p:txBody>
      </p:sp>
      <p:sp>
        <p:nvSpPr>
          <p:cNvPr id="210" name="Google Shape;210;g2976508b837_0_413"/>
          <p:cNvSpPr/>
          <p:nvPr/>
        </p:nvSpPr>
        <p:spPr>
          <a:xfrm>
            <a:off x="1041374" y="836360"/>
            <a:ext cx="9063300" cy="1291749"/>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2000"/>
              <a:buFont typeface="Arial"/>
              <a:buNone/>
            </a:pPr>
            <a:r>
              <a:rPr lang="en-US" sz="2000" b="1" i="0" u="none" strike="noStrike" cap="none">
                <a:solidFill>
                  <a:srgbClr val="888888"/>
                </a:solidFill>
                <a:latin typeface="Lato"/>
                <a:ea typeface="Lato"/>
                <a:cs typeface="Lato"/>
                <a:sym typeface="Lato"/>
              </a:rPr>
              <a:t>In the developing world, poor urban planning and mal/dysfunction of systems is a barrier to creating the positive correlation between urbanization and economic growth. Green growth pathways can overcome the barriers.</a:t>
            </a:r>
            <a:endParaRPr sz="1400" b="1" i="0" u="none" strike="noStrike" cap="none">
              <a:solidFill>
                <a:srgbClr val="888888"/>
              </a:solidFill>
              <a:latin typeface="Proxima Nova"/>
              <a:ea typeface="Proxima Nova"/>
              <a:cs typeface="Proxima Nova"/>
              <a:sym typeface="Proxima Nova"/>
            </a:endParaRPr>
          </a:p>
        </p:txBody>
      </p:sp>
      <p:sp>
        <p:nvSpPr>
          <p:cNvPr id="211" name="Google Shape;211;g2976508b837_0_413"/>
          <p:cNvSpPr/>
          <p:nvPr/>
        </p:nvSpPr>
        <p:spPr>
          <a:xfrm>
            <a:off x="7734746" y="2581846"/>
            <a:ext cx="4012602" cy="2850776"/>
          </a:xfrm>
          <a:prstGeom prst="rect">
            <a:avLst/>
          </a:prstGeom>
          <a:noFill/>
          <a:ln w="38100" cap="flat" cmpd="sng">
            <a:solidFill>
              <a:srgbClr val="1E497D"/>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2" name="Google Shape;212;g2976508b837_0_413"/>
          <p:cNvSpPr txBox="1"/>
          <p:nvPr/>
        </p:nvSpPr>
        <p:spPr>
          <a:xfrm>
            <a:off x="11682809" y="102942"/>
            <a:ext cx="398032"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3</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graphicFrame>
        <p:nvGraphicFramePr>
          <p:cNvPr id="217" name="Google Shape;217;g296b75496bf_0_278"/>
          <p:cNvGraphicFramePr/>
          <p:nvPr/>
        </p:nvGraphicFramePr>
        <p:xfrm>
          <a:off x="419547" y="937789"/>
          <a:ext cx="3000000" cy="3000000"/>
        </p:xfrm>
        <a:graphic>
          <a:graphicData uri="http://schemas.openxmlformats.org/drawingml/2006/table">
            <a:tbl>
              <a:tblPr>
                <a:noFill/>
                <a:tableStyleId>{1980B5F3-2D13-440A-9BB1-C68662294DA1}</a:tableStyleId>
              </a:tblPr>
              <a:tblGrid>
                <a:gridCol w="2831950">
                  <a:extLst>
                    <a:ext uri="{9D8B030D-6E8A-4147-A177-3AD203B41FA5}">
                      <a16:colId xmlns:a16="http://schemas.microsoft.com/office/drawing/2014/main" val="20000"/>
                    </a:ext>
                  </a:extLst>
                </a:gridCol>
                <a:gridCol w="2831950">
                  <a:extLst>
                    <a:ext uri="{9D8B030D-6E8A-4147-A177-3AD203B41FA5}">
                      <a16:colId xmlns:a16="http://schemas.microsoft.com/office/drawing/2014/main" val="20001"/>
                    </a:ext>
                  </a:extLst>
                </a:gridCol>
                <a:gridCol w="2831950">
                  <a:extLst>
                    <a:ext uri="{9D8B030D-6E8A-4147-A177-3AD203B41FA5}">
                      <a16:colId xmlns:a16="http://schemas.microsoft.com/office/drawing/2014/main" val="20002"/>
                    </a:ext>
                  </a:extLst>
                </a:gridCol>
                <a:gridCol w="2831950">
                  <a:extLst>
                    <a:ext uri="{9D8B030D-6E8A-4147-A177-3AD203B41FA5}">
                      <a16:colId xmlns:a16="http://schemas.microsoft.com/office/drawing/2014/main" val="20003"/>
                    </a:ext>
                  </a:extLst>
                </a:gridCol>
              </a:tblGrid>
              <a:tr h="642300">
                <a:tc gridSpan="2">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Lato"/>
                          <a:ea typeface="Lato"/>
                          <a:cs typeface="Lato"/>
                          <a:sym typeface="Lato"/>
                        </a:rPr>
                        <a:t>Well-managed density</a:t>
                      </a:r>
                      <a:endParaRPr sz="1900" u="none" strike="noStrike" cap="none">
                        <a:latin typeface="Lato"/>
                        <a:ea typeface="Lato"/>
                        <a:cs typeface="Lato"/>
                        <a:sym typeface="Lato"/>
                      </a:endParaRPr>
                    </a:p>
                    <a:p>
                      <a:pPr marL="0" marR="0" lvl="0" indent="0" algn="ctr" rtl="0">
                        <a:lnSpc>
                          <a:spcPct val="100000"/>
                        </a:lnSpc>
                        <a:spcBef>
                          <a:spcPts val="0"/>
                        </a:spcBef>
                        <a:spcAft>
                          <a:spcPts val="0"/>
                        </a:spcAft>
                        <a:buClr>
                          <a:srgbClr val="000000"/>
                        </a:buClr>
                        <a:buSzPts val="1900"/>
                        <a:buFont typeface="Arial"/>
                        <a:buNone/>
                      </a:pPr>
                      <a:r>
                        <a:rPr lang="en-US" sz="1900" b="1" u="none" strike="noStrike" cap="none">
                          <a:latin typeface="Lato"/>
                          <a:ea typeface="Lato"/>
                          <a:cs typeface="Lato"/>
                          <a:sym typeface="Lato"/>
                        </a:rPr>
                        <a:t>(positive externalities)</a:t>
                      </a:r>
                      <a:endParaRPr sz="1900" u="none" strike="noStrike" cap="none">
                        <a:latin typeface="Lato"/>
                        <a:ea typeface="Lato"/>
                        <a:cs typeface="Lato"/>
                        <a:sym typeface="Lato"/>
                      </a:endParaRPr>
                    </a:p>
                  </a:txBody>
                  <a:tcPr marL="91425" marR="91425" marT="91425" marB="91425">
                    <a:lnL w="19050" cap="flat" cmpd="sng">
                      <a:solidFill>
                        <a:schemeClr val="dk1"/>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chemeClr val="dk1"/>
                      </a:solidFill>
                      <a:prstDash val="solid"/>
                      <a:round/>
                      <a:headEnd type="none" w="sm" len="sm"/>
                      <a:tailEnd type="none" w="sm" len="sm"/>
                    </a:lnT>
                  </a:tcPr>
                </a:tc>
                <a:tc hMerge="1">
                  <a:txBody>
                    <a:bodyPr/>
                    <a:lstStyle/>
                    <a:p>
                      <a:endParaRPr lang="en-US"/>
                    </a:p>
                  </a:txBody>
                  <a:tcPr/>
                </a:tc>
                <a:tc gridSpan="2">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Lato"/>
                          <a:ea typeface="Lato"/>
                          <a:cs typeface="Lato"/>
                          <a:sym typeface="Lato"/>
                        </a:rPr>
                        <a:t>Poorly managed density</a:t>
                      </a:r>
                      <a:endParaRPr sz="1900" u="none" strike="noStrike" cap="none">
                        <a:latin typeface="Lato"/>
                        <a:ea typeface="Lato"/>
                        <a:cs typeface="Lato"/>
                        <a:sym typeface="Lato"/>
                      </a:endParaRPr>
                    </a:p>
                    <a:p>
                      <a:pPr marL="0" marR="0" lvl="0" indent="0" algn="ctr" rtl="0">
                        <a:lnSpc>
                          <a:spcPct val="100000"/>
                        </a:lnSpc>
                        <a:spcBef>
                          <a:spcPts val="0"/>
                        </a:spcBef>
                        <a:spcAft>
                          <a:spcPts val="0"/>
                        </a:spcAft>
                        <a:buClr>
                          <a:srgbClr val="000000"/>
                        </a:buClr>
                        <a:buSzPts val="1900"/>
                        <a:buFont typeface="Arial"/>
                        <a:buNone/>
                      </a:pPr>
                      <a:r>
                        <a:rPr lang="en-US" sz="1900" b="1" u="none" strike="noStrike" cap="none">
                          <a:latin typeface="Lato"/>
                          <a:ea typeface="Lato"/>
                          <a:cs typeface="Lato"/>
                          <a:sym typeface="Lato"/>
                        </a:rPr>
                        <a:t>(negative externalities)</a:t>
                      </a:r>
                      <a:endParaRPr sz="1900" u="none" strike="noStrike" cap="none">
                        <a:latin typeface="Lato"/>
                        <a:ea typeface="Lato"/>
                        <a:cs typeface="Lato"/>
                        <a:sym typeface="Lato"/>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tcPr>
                </a:tc>
                <a:tc hMerge="1">
                  <a:txBody>
                    <a:bodyPr/>
                    <a:lstStyle/>
                    <a:p>
                      <a:endParaRPr lang="en-US"/>
                    </a:p>
                  </a:txBody>
                  <a:tcPr/>
                </a:tc>
                <a:extLst>
                  <a:ext uri="{0D108BD9-81ED-4DB2-BD59-A6C34878D82A}">
                    <a16:rowId xmlns:a16="http://schemas.microsoft.com/office/drawing/2014/main" val="10000"/>
                  </a:ext>
                </a:extLst>
              </a:tr>
              <a:tr h="699175">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I live close to work and basic services</a:t>
                      </a:r>
                      <a:endParaRPr sz="1800" u="none" strike="noStrike" cap="none">
                        <a:latin typeface="Lato"/>
                        <a:ea typeface="Lato"/>
                        <a:cs typeface="Lato"/>
                        <a:sym typeface="Lato"/>
                      </a:endParaRPr>
                    </a:p>
                  </a:txBody>
                  <a:tcPr marL="91425" marR="91425" marT="91425" marB="91425">
                    <a:lnL w="19050" cap="flat" cmpd="sng">
                      <a:solidFill>
                        <a:schemeClr val="dk1"/>
                      </a:solidFill>
                      <a:prstDash val="solid"/>
                      <a:round/>
                      <a:headEnd type="none" w="sm" len="sm"/>
                      <a:tailEnd type="none" w="sm" len="sm"/>
                    </a:lnL>
                    <a:solidFill>
                      <a:srgbClr val="D9EAD3"/>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Compact, mixed-use development</a:t>
                      </a:r>
                      <a:endParaRPr sz="1800" u="none" strike="noStrike" cap="none">
                        <a:latin typeface="Lato"/>
                        <a:ea typeface="Lato"/>
                        <a:cs typeface="Lato"/>
                        <a:sym typeface="Lato"/>
                      </a:endParaRPr>
                    </a:p>
                  </a:txBody>
                  <a:tcPr marL="91425" marR="91425" marT="91425" marB="91425">
                    <a:lnR w="19050" cap="flat" cmpd="sng">
                      <a:solidFill>
                        <a:srgbClr val="000000"/>
                      </a:solidFill>
                      <a:prstDash val="solid"/>
                      <a:round/>
                      <a:headEnd type="none" w="sm" len="sm"/>
                      <a:tailEnd type="none" w="sm" len="sm"/>
                    </a:lnR>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Sparse, segregated development</a:t>
                      </a:r>
                      <a:endParaRPr sz="1800" u="none" strike="noStrike" cap="none">
                        <a:latin typeface="Lato"/>
                        <a:ea typeface="Lato"/>
                        <a:cs typeface="Lato"/>
                        <a:sym typeface="Lato"/>
                      </a:endParaRPr>
                    </a:p>
                  </a:txBody>
                  <a:tcPr marL="91425" marR="91425" marT="91425" marB="91425">
                    <a:lnL w="19050" cap="flat" cmpd="sng">
                      <a:solidFill>
                        <a:srgbClr val="000000"/>
                      </a:solidFill>
                      <a:prstDash val="solid"/>
                      <a:round/>
                      <a:headEnd type="none" w="sm" len="sm"/>
                      <a:tailEnd type="none" w="sm" len="sm"/>
                    </a:ln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I live far from work and basic services</a:t>
                      </a:r>
                      <a:endParaRPr sz="1800" u="none" strike="noStrike" cap="none">
                        <a:latin typeface="Lato"/>
                        <a:ea typeface="Lato"/>
                        <a:cs typeface="Lato"/>
                        <a:sym typeface="Lato"/>
                      </a:endParaRPr>
                    </a:p>
                  </a:txBody>
                  <a:tcPr marL="91425" marR="91425" marT="91425" marB="91425">
                    <a:lnR w="19050" cap="flat" cmpd="sng">
                      <a:solidFill>
                        <a:srgbClr val="000000"/>
                      </a:solidFill>
                      <a:prstDash val="solid"/>
                      <a:round/>
                      <a:headEnd type="none" w="sm" len="sm"/>
                      <a:tailEnd type="none" w="sm" len="sm"/>
                    </a:lnR>
                    <a:solidFill>
                      <a:srgbClr val="F4CCCC"/>
                    </a:solidFill>
                  </a:tcPr>
                </a:tc>
                <a:extLst>
                  <a:ext uri="{0D108BD9-81ED-4DB2-BD59-A6C34878D82A}">
                    <a16:rowId xmlns:a16="http://schemas.microsoft.com/office/drawing/2014/main" val="10001"/>
                  </a:ext>
                </a:extLst>
              </a:tr>
              <a:tr h="688475">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I am able to choose when and how I socialize</a:t>
                      </a:r>
                      <a:endParaRPr sz="1800" u="none" strike="noStrike" cap="none">
                        <a:latin typeface="Lato"/>
                        <a:ea typeface="Lato"/>
                        <a:cs typeface="Lato"/>
                        <a:sym typeface="Lato"/>
                      </a:endParaRPr>
                    </a:p>
                  </a:txBody>
                  <a:tcPr marL="91425" marR="91425" marT="91425" marB="91425">
                    <a:lnL w="19050" cap="flat" cmpd="sng">
                      <a:solidFill>
                        <a:schemeClr val="dk1"/>
                      </a:solidFill>
                      <a:prstDash val="solid"/>
                      <a:round/>
                      <a:headEnd type="none" w="sm" len="sm"/>
                      <a:tailEnd type="none" w="sm" len="sm"/>
                    </a:lnL>
                    <a:solidFill>
                      <a:srgbClr val="D9EAD3"/>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Building standards and codes ensure livability</a:t>
                      </a:r>
                      <a:endParaRPr sz="1800" u="none" strike="noStrike" cap="none">
                        <a:latin typeface="Lato"/>
                        <a:ea typeface="Lato"/>
                        <a:cs typeface="Lato"/>
                        <a:sym typeface="Lato"/>
                      </a:endParaRPr>
                    </a:p>
                  </a:txBody>
                  <a:tcPr marL="91425" marR="91425" marT="91425" marB="91425">
                    <a:lnR w="19050" cap="flat" cmpd="sng">
                      <a:solidFill>
                        <a:srgbClr val="000000"/>
                      </a:solidFill>
                      <a:prstDash val="solid"/>
                      <a:round/>
                      <a:headEnd type="none" w="sm" len="sm"/>
                      <a:tailEnd type="none" w="sm" len="sm"/>
                    </a:lnR>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Congested/crowded neighborhoods </a:t>
                      </a:r>
                      <a:endParaRPr sz="1800" u="none" strike="noStrike" cap="none">
                        <a:latin typeface="Lato"/>
                        <a:ea typeface="Lato"/>
                        <a:cs typeface="Lato"/>
                        <a:sym typeface="Lato"/>
                      </a:endParaRPr>
                    </a:p>
                  </a:txBody>
                  <a:tcPr marL="91425" marR="91425" marT="91425" marB="91425">
                    <a:lnL w="19050" cap="flat" cmpd="sng">
                      <a:solidFill>
                        <a:srgbClr val="000000"/>
                      </a:solidFill>
                      <a:prstDash val="solid"/>
                      <a:round/>
                      <a:headEnd type="none" w="sm" len="sm"/>
                      <a:tailEnd type="none" w="sm" len="sm"/>
                    </a:ln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I have zero privacy</a:t>
                      </a:r>
                      <a:endParaRPr sz="1800" u="none" strike="noStrike" cap="none">
                        <a:latin typeface="Lato"/>
                        <a:ea typeface="Lato"/>
                        <a:cs typeface="Lato"/>
                        <a:sym typeface="Lato"/>
                      </a:endParaRPr>
                    </a:p>
                  </a:txBody>
                  <a:tcPr marL="91425" marR="91425" marT="91425" marB="91425">
                    <a:lnR w="19050" cap="flat" cmpd="sng">
                      <a:solidFill>
                        <a:srgbClr val="000000"/>
                      </a:solidFill>
                      <a:prstDash val="solid"/>
                      <a:round/>
                      <a:headEnd type="none" w="sm" len="sm"/>
                      <a:tailEnd type="none" w="sm" len="sm"/>
                    </a:lnR>
                    <a:solidFill>
                      <a:srgbClr val="F4CCCC"/>
                    </a:solidFill>
                  </a:tcPr>
                </a:tc>
                <a:extLst>
                  <a:ext uri="{0D108BD9-81ED-4DB2-BD59-A6C34878D82A}">
                    <a16:rowId xmlns:a16="http://schemas.microsoft.com/office/drawing/2014/main" val="10002"/>
                  </a:ext>
                </a:extLst>
              </a:tr>
              <a:tr h="67775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My commute is cheap and quick</a:t>
                      </a:r>
                      <a:endParaRPr sz="1800" u="none" strike="noStrike" cap="none">
                        <a:latin typeface="Lato"/>
                        <a:ea typeface="Lato"/>
                        <a:cs typeface="Lato"/>
                        <a:sym typeface="Lato"/>
                      </a:endParaRPr>
                    </a:p>
                  </a:txBody>
                  <a:tcPr marL="91425" marR="91425" marT="91425" marB="91425">
                    <a:lnL w="19050" cap="flat" cmpd="sng">
                      <a:solidFill>
                        <a:schemeClr val="dk1"/>
                      </a:solidFill>
                      <a:prstDash val="solid"/>
                      <a:round/>
                      <a:headEnd type="none" w="sm" len="sm"/>
                      <a:tailEnd type="none" w="sm" len="sm"/>
                    </a:lnL>
                    <a:solidFill>
                      <a:srgbClr val="D9EAD3"/>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Affordable mass transit</a:t>
                      </a:r>
                      <a:endParaRPr sz="1800" u="none" strike="noStrike" cap="none">
                        <a:latin typeface="Lato"/>
                        <a:ea typeface="Lato"/>
                        <a:cs typeface="Lato"/>
                        <a:sym typeface="Lato"/>
                      </a:endParaRPr>
                    </a:p>
                  </a:txBody>
                  <a:tcPr marL="91425" marR="91425" marT="91425" marB="91425">
                    <a:lnR w="19050" cap="flat" cmpd="sng">
                      <a:solidFill>
                        <a:srgbClr val="000000"/>
                      </a:solidFill>
                      <a:prstDash val="solid"/>
                      <a:round/>
                      <a:headEnd type="none" w="sm" len="sm"/>
                      <a:tailEnd type="none" w="sm" len="sm"/>
                    </a:lnR>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Mobility dominated by private cars</a:t>
                      </a:r>
                      <a:endParaRPr sz="1800" u="none" strike="noStrike" cap="none">
                        <a:latin typeface="Lato"/>
                        <a:ea typeface="Lato"/>
                        <a:cs typeface="Lato"/>
                        <a:sym typeface="Lato"/>
                      </a:endParaRPr>
                    </a:p>
                  </a:txBody>
                  <a:tcPr marL="91425" marR="91425" marT="91425" marB="91425">
                    <a:lnL w="19050" cap="flat" cmpd="sng">
                      <a:solidFill>
                        <a:srgbClr val="000000"/>
                      </a:solidFill>
                      <a:prstDash val="solid"/>
                      <a:round/>
                      <a:headEnd type="none" w="sm" len="sm"/>
                      <a:tailEnd type="none" w="sm" len="sm"/>
                    </a:ln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My commute is expensive and long </a:t>
                      </a:r>
                      <a:endParaRPr sz="1800" u="none" strike="noStrike" cap="none">
                        <a:latin typeface="Lato"/>
                        <a:ea typeface="Lato"/>
                        <a:cs typeface="Lato"/>
                        <a:sym typeface="Lato"/>
                      </a:endParaRPr>
                    </a:p>
                  </a:txBody>
                  <a:tcPr marL="91425" marR="91425" marT="91425" marB="91425">
                    <a:lnR w="19050" cap="flat" cmpd="sng">
                      <a:solidFill>
                        <a:srgbClr val="000000"/>
                      </a:solidFill>
                      <a:prstDash val="solid"/>
                      <a:round/>
                      <a:headEnd type="none" w="sm" len="sm"/>
                      <a:tailEnd type="none" w="sm" len="sm"/>
                    </a:lnR>
                    <a:solidFill>
                      <a:srgbClr val="F4CCCC"/>
                    </a:solidFill>
                  </a:tcPr>
                </a:tc>
                <a:extLst>
                  <a:ext uri="{0D108BD9-81ED-4DB2-BD59-A6C34878D82A}">
                    <a16:rowId xmlns:a16="http://schemas.microsoft.com/office/drawing/2014/main" val="10003"/>
                  </a:ext>
                </a:extLst>
              </a:tr>
              <a:tr h="94670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My community can easily access public amenities &amp; open spaces </a:t>
                      </a:r>
                      <a:endParaRPr sz="1800" u="none" strike="noStrike" cap="none">
                        <a:latin typeface="Lato"/>
                        <a:ea typeface="Lato"/>
                        <a:cs typeface="Lato"/>
                        <a:sym typeface="Lato"/>
                      </a:endParaRPr>
                    </a:p>
                  </a:txBody>
                  <a:tcPr marL="91425" marR="91425" marT="91425" marB="91425">
                    <a:lnL w="19050" cap="flat" cmpd="sng">
                      <a:solidFill>
                        <a:schemeClr val="dk1"/>
                      </a:solidFill>
                      <a:prstDash val="solid"/>
                      <a:round/>
                      <a:headEnd type="none" w="sm" len="sm"/>
                      <a:tailEnd type="none" w="sm" len="sm"/>
                    </a:lnL>
                    <a:solidFill>
                      <a:srgbClr val="D9EAD3"/>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Dense urban form, privileging public land uses</a:t>
                      </a:r>
                      <a:endParaRPr sz="1800" b="1" u="none" strike="noStrike" cap="none">
                        <a:latin typeface="Lato"/>
                        <a:ea typeface="Lato"/>
                        <a:cs typeface="Lato"/>
                        <a:sym typeface="Lato"/>
                      </a:endParaRPr>
                    </a:p>
                  </a:txBody>
                  <a:tcPr marL="91425" marR="91425" marT="91425" marB="91425">
                    <a:lnR w="19050" cap="flat" cmpd="sng">
                      <a:solidFill>
                        <a:srgbClr val="000000"/>
                      </a:solidFill>
                      <a:prstDash val="solid"/>
                      <a:round/>
                      <a:headEnd type="none" w="sm" len="sm"/>
                      <a:tailEnd type="none" w="sm" len="sm"/>
                    </a:lnR>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Sprawling urban form privileging private land uses</a:t>
                      </a:r>
                      <a:endParaRPr sz="1800" b="1" u="none" strike="noStrike" cap="none">
                        <a:latin typeface="Lato"/>
                        <a:ea typeface="Lato"/>
                        <a:cs typeface="Lato"/>
                        <a:sym typeface="Lato"/>
                      </a:endParaRPr>
                    </a:p>
                  </a:txBody>
                  <a:tcPr marL="91425" marR="91425" marT="91425" marB="91425">
                    <a:lnL w="19050" cap="flat" cmpd="sng">
                      <a:solidFill>
                        <a:srgbClr val="000000"/>
                      </a:solidFill>
                      <a:prstDash val="solid"/>
                      <a:round/>
                      <a:headEnd type="none" w="sm" len="sm"/>
                      <a:tailEnd type="none" w="sm" len="sm"/>
                    </a:ln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My community must travel to access public amenities &amp; open spaces</a:t>
                      </a:r>
                      <a:endParaRPr sz="1800" u="none" strike="noStrike" cap="none">
                        <a:latin typeface="Lato"/>
                        <a:ea typeface="Lato"/>
                        <a:cs typeface="Lato"/>
                        <a:sym typeface="Lato"/>
                      </a:endParaRPr>
                    </a:p>
                  </a:txBody>
                  <a:tcPr marL="91425" marR="91425" marT="91425" marB="91425">
                    <a:lnR w="19050" cap="flat" cmpd="sng">
                      <a:solidFill>
                        <a:srgbClr val="000000"/>
                      </a:solidFill>
                      <a:prstDash val="solid"/>
                      <a:round/>
                      <a:headEnd type="none" w="sm" len="sm"/>
                      <a:tailEnd type="none" w="sm" len="sm"/>
                    </a:lnR>
                    <a:solidFill>
                      <a:srgbClr val="F4CCCC"/>
                    </a:solidFill>
                  </a:tcPr>
                </a:tc>
                <a:extLst>
                  <a:ext uri="{0D108BD9-81ED-4DB2-BD59-A6C34878D82A}">
                    <a16:rowId xmlns:a16="http://schemas.microsoft.com/office/drawing/2014/main" val="10004"/>
                  </a:ext>
                </a:extLst>
              </a:tr>
              <a:tr h="87140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Economy of scale in use of infrastructure</a:t>
                      </a:r>
                      <a:endParaRPr/>
                    </a:p>
                  </a:txBody>
                  <a:tcPr marL="91425" marR="91425" marT="91425" marB="91425">
                    <a:lnL w="19050" cap="flat" cmpd="sng">
                      <a:solidFill>
                        <a:schemeClr val="dk1"/>
                      </a:solidFill>
                      <a:prstDash val="solid"/>
                      <a:round/>
                      <a:headEnd type="none" w="sm" len="sm"/>
                      <a:tailEnd type="none" w="sm" len="sm"/>
                    </a:lnL>
                    <a:lnB w="19050" cap="flat" cmpd="sng">
                      <a:solidFill>
                        <a:schemeClr val="dk1"/>
                      </a:solidFill>
                      <a:prstDash val="solid"/>
                      <a:round/>
                      <a:headEnd type="none" w="sm" len="sm"/>
                      <a:tailEnd type="none" w="sm" len="sm"/>
                    </a:lnB>
                    <a:solidFill>
                      <a:srgbClr val="D9EAD3"/>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b="0" u="none" strike="noStrike" cap="none">
                          <a:latin typeface="Lato"/>
                          <a:ea typeface="Lato"/>
                          <a:cs typeface="Lato"/>
                          <a:sym typeface="Lato"/>
                        </a:rPr>
                        <a:t>Lower energy demand: (Emissions per capita urban &lt;&lt; rural)</a:t>
                      </a:r>
                      <a:endParaRPr/>
                    </a:p>
                  </a:txBody>
                  <a:tcPr marL="91425" marR="91425" marT="91425" marB="91425">
                    <a:lnR w="19050" cap="flat" cmpd="sng">
                      <a:solidFill>
                        <a:srgbClr val="000000"/>
                      </a:solidFill>
                      <a:prstDash val="solid"/>
                      <a:round/>
                      <a:headEnd type="none" w="sm" len="sm"/>
                      <a:tailEnd type="none" w="sm" len="sm"/>
                    </a:lnR>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b="0" u="none" strike="noStrike" cap="none">
                          <a:latin typeface="Lato"/>
                          <a:ea typeface="Lato"/>
                          <a:cs typeface="Lato"/>
                          <a:sym typeface="Lato"/>
                        </a:rPr>
                        <a:t>High energy demand:</a:t>
                      </a:r>
                      <a:endParaRPr/>
                    </a:p>
                    <a:p>
                      <a:pPr marL="0" marR="0" lvl="0" indent="0" algn="ctr" rtl="0">
                        <a:lnSpc>
                          <a:spcPct val="100000"/>
                        </a:lnSpc>
                        <a:spcBef>
                          <a:spcPts val="0"/>
                        </a:spcBef>
                        <a:spcAft>
                          <a:spcPts val="0"/>
                        </a:spcAft>
                        <a:buClr>
                          <a:srgbClr val="000000"/>
                        </a:buClr>
                        <a:buSzPts val="1800"/>
                        <a:buFont typeface="Arial"/>
                        <a:buNone/>
                      </a:pPr>
                      <a:r>
                        <a:rPr lang="en-US" sz="1800" b="0" u="none" strike="noStrike" cap="none">
                          <a:latin typeface="Lato"/>
                          <a:ea typeface="Lato"/>
                          <a:cs typeface="Lato"/>
                          <a:sym typeface="Lato"/>
                        </a:rPr>
                        <a:t>(Emissions per capita </a:t>
                      </a:r>
                      <a:endParaRPr/>
                    </a:p>
                    <a:p>
                      <a:pPr marL="0" marR="0" lvl="0" indent="0" algn="ctr" rtl="0">
                        <a:lnSpc>
                          <a:spcPct val="100000"/>
                        </a:lnSpc>
                        <a:spcBef>
                          <a:spcPts val="0"/>
                        </a:spcBef>
                        <a:spcAft>
                          <a:spcPts val="0"/>
                        </a:spcAft>
                        <a:buClr>
                          <a:srgbClr val="000000"/>
                        </a:buClr>
                        <a:buSzPts val="1800"/>
                        <a:buFont typeface="Arial"/>
                        <a:buNone/>
                      </a:pPr>
                      <a:r>
                        <a:rPr lang="en-US" sz="1800" b="0" u="none" strike="noStrike" cap="none">
                          <a:latin typeface="Lato"/>
                          <a:ea typeface="Lato"/>
                          <a:cs typeface="Lato"/>
                          <a:sym typeface="Lato"/>
                        </a:rPr>
                        <a:t>urban &gt;&gt; rural)</a:t>
                      </a:r>
                      <a:endParaRPr/>
                    </a:p>
                  </a:txBody>
                  <a:tcPr marL="91425" marR="91425" marT="91425" marB="91425">
                    <a:lnL w="19050" cap="flat" cmpd="sng">
                      <a:solidFill>
                        <a:srgbClr val="000000"/>
                      </a:solidFill>
                      <a:prstDash val="solid"/>
                      <a:round/>
                      <a:headEnd type="none" w="sm" len="sm"/>
                      <a:tailEnd type="none" w="sm" len="sm"/>
                    </a:lnL>
                    <a:lnB w="1905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latin typeface="Lato"/>
                          <a:ea typeface="Lato"/>
                          <a:cs typeface="Lato"/>
                          <a:sym typeface="Lato"/>
                        </a:rPr>
                        <a:t>City wastes money on conveying services over long distances</a:t>
                      </a:r>
                      <a:endParaRPr/>
                    </a:p>
                  </a:txBody>
                  <a:tcPr marL="91425" marR="91425" marT="91425" marB="91425">
                    <a:lnR w="19050" cap="flat" cmpd="sng">
                      <a:solidFill>
                        <a:srgbClr val="000000"/>
                      </a:solidFill>
                      <a:prstDash val="solid"/>
                      <a:round/>
                      <a:headEnd type="none" w="sm" len="sm"/>
                      <a:tailEnd type="none" w="sm" len="sm"/>
                    </a:lnR>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5"/>
                  </a:ext>
                </a:extLst>
              </a:tr>
            </a:tbl>
          </a:graphicData>
        </a:graphic>
      </p:graphicFrame>
      <p:sp>
        <p:nvSpPr>
          <p:cNvPr id="218" name="Google Shape;218;g296b75496bf_0_278"/>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600"/>
              <a:buFont typeface="Arial"/>
              <a:buNone/>
            </a:pPr>
            <a:r>
              <a:rPr lang="en-US" sz="3200" b="0" i="0" u="none" strike="noStrike" cap="none">
                <a:solidFill>
                  <a:srgbClr val="060606"/>
                </a:solidFill>
                <a:latin typeface="Lato"/>
                <a:ea typeface="Lato"/>
                <a:cs typeface="Lato"/>
                <a:sym typeface="Lato"/>
              </a:rPr>
              <a:t>Illustration: the dilemma of managing density</a:t>
            </a:r>
            <a:endParaRPr sz="3200" b="0" i="0" u="none" strike="noStrike" cap="none">
              <a:solidFill>
                <a:srgbClr val="000000"/>
              </a:solidFill>
              <a:latin typeface="Lato"/>
              <a:ea typeface="Lato"/>
              <a:cs typeface="Lato"/>
              <a:sym typeface="Lato"/>
            </a:endParaRPr>
          </a:p>
        </p:txBody>
      </p:sp>
      <p:cxnSp>
        <p:nvCxnSpPr>
          <p:cNvPr id="219" name="Google Shape;219;g296b75496bf_0_278"/>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pic>
        <p:nvPicPr>
          <p:cNvPr id="220" name="Google Shape;220;g296b75496bf_0_278"/>
          <p:cNvPicPr preferRelativeResize="0"/>
          <p:nvPr/>
        </p:nvPicPr>
        <p:blipFill rotWithShape="1">
          <a:blip r:embed="rId3">
            <a:alphaModFix/>
          </a:blip>
          <a:srcRect t="10615" r="1980" b="15816"/>
          <a:stretch/>
        </p:blipFill>
        <p:spPr>
          <a:xfrm>
            <a:off x="10409476" y="6024562"/>
            <a:ext cx="1674275" cy="706813"/>
          </a:xfrm>
          <a:prstGeom prst="rect">
            <a:avLst/>
          </a:prstGeom>
          <a:noFill/>
          <a:ln>
            <a:noFill/>
          </a:ln>
        </p:spPr>
      </p:pic>
      <p:pic>
        <p:nvPicPr>
          <p:cNvPr id="221" name="Google Shape;221;g296b75496bf_0_278"/>
          <p:cNvPicPr preferRelativeResize="0"/>
          <p:nvPr/>
        </p:nvPicPr>
        <p:blipFill rotWithShape="1">
          <a:blip r:embed="rId4">
            <a:alphaModFix/>
          </a:blip>
          <a:srcRect/>
          <a:stretch/>
        </p:blipFill>
        <p:spPr>
          <a:xfrm>
            <a:off x="161375" y="6040650"/>
            <a:ext cx="1828800" cy="658371"/>
          </a:xfrm>
          <a:prstGeom prst="rect">
            <a:avLst/>
          </a:prstGeom>
          <a:noFill/>
          <a:ln>
            <a:noFill/>
          </a:ln>
        </p:spPr>
      </p:pic>
      <p:sp>
        <p:nvSpPr>
          <p:cNvPr id="222" name="Google Shape;222;g296b75496bf_0_278"/>
          <p:cNvSpPr txBox="1"/>
          <p:nvPr/>
        </p:nvSpPr>
        <p:spPr>
          <a:xfrm>
            <a:off x="11682809" y="102942"/>
            <a:ext cx="398032"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g296b75496bf_0_339"/>
          <p:cNvPicPr preferRelativeResize="0"/>
          <p:nvPr/>
        </p:nvPicPr>
        <p:blipFill rotWithShape="1">
          <a:blip r:embed="rId3">
            <a:alphaModFix/>
          </a:blip>
          <a:srcRect t="10615" r="1980" b="15816"/>
          <a:stretch/>
        </p:blipFill>
        <p:spPr>
          <a:xfrm>
            <a:off x="10409476" y="6024562"/>
            <a:ext cx="1674275" cy="706813"/>
          </a:xfrm>
          <a:prstGeom prst="rect">
            <a:avLst/>
          </a:prstGeom>
          <a:noFill/>
          <a:ln>
            <a:noFill/>
          </a:ln>
        </p:spPr>
      </p:pic>
      <p:pic>
        <p:nvPicPr>
          <p:cNvPr id="228" name="Google Shape;228;g296b75496bf_0_339"/>
          <p:cNvPicPr preferRelativeResize="0"/>
          <p:nvPr/>
        </p:nvPicPr>
        <p:blipFill rotWithShape="1">
          <a:blip r:embed="rId4">
            <a:alphaModFix/>
          </a:blip>
          <a:srcRect/>
          <a:stretch/>
        </p:blipFill>
        <p:spPr>
          <a:xfrm>
            <a:off x="161375" y="6040650"/>
            <a:ext cx="1828800" cy="658371"/>
          </a:xfrm>
          <a:prstGeom prst="rect">
            <a:avLst/>
          </a:prstGeom>
          <a:noFill/>
          <a:ln>
            <a:noFill/>
          </a:ln>
        </p:spPr>
      </p:pic>
      <p:sp>
        <p:nvSpPr>
          <p:cNvPr id="229" name="Google Shape;229;g296b75496bf_0_339"/>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00"/>
              <a:buFont typeface="Arial"/>
              <a:buNone/>
            </a:pPr>
            <a:r>
              <a:rPr lang="en-US" sz="3200" b="0" i="0" u="none" strike="noStrike" cap="none">
                <a:solidFill>
                  <a:srgbClr val="060606"/>
                </a:solidFill>
                <a:latin typeface="Lato"/>
                <a:ea typeface="Lato"/>
                <a:cs typeface="Lato"/>
                <a:sym typeface="Lato"/>
              </a:rPr>
              <a:t>Quiz: Manifest Density</a:t>
            </a:r>
            <a:endParaRPr sz="3200" b="0" i="0" u="none" strike="noStrike" cap="none">
              <a:solidFill>
                <a:srgbClr val="060606"/>
              </a:solidFill>
              <a:latin typeface="Lato"/>
              <a:ea typeface="Lato"/>
              <a:cs typeface="Lato"/>
              <a:sym typeface="Lato"/>
            </a:endParaRPr>
          </a:p>
        </p:txBody>
      </p:sp>
      <p:cxnSp>
        <p:nvCxnSpPr>
          <p:cNvPr id="230" name="Google Shape;230;g296b75496bf_0_339"/>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sp>
        <p:nvSpPr>
          <p:cNvPr id="231" name="Google Shape;231;g296b75496bf_0_339"/>
          <p:cNvSpPr txBox="1"/>
          <p:nvPr/>
        </p:nvSpPr>
        <p:spPr>
          <a:xfrm>
            <a:off x="1041374" y="1290921"/>
            <a:ext cx="10118700" cy="4303055"/>
          </a:xfrm>
          <a:prstGeom prst="rect">
            <a:avLst/>
          </a:prstGeom>
          <a:solidFill>
            <a:schemeClr val="dk2"/>
          </a:solidFill>
          <a:ln>
            <a:noFill/>
          </a:ln>
        </p:spPr>
        <p:txBody>
          <a:bodyPr spcFirstLastPara="1" wrap="square" lIns="121900" tIns="121900" rIns="121900" bIns="121900" anchor="ctr" anchorCtr="0">
            <a:noAutofit/>
          </a:bodyPr>
          <a:lstStyle/>
          <a:p>
            <a:pPr marL="342900" marR="0" lvl="0" indent="-342900" algn="l" rtl="0">
              <a:lnSpc>
                <a:spcPct val="150000"/>
              </a:lnSpc>
              <a:spcBef>
                <a:spcPts val="0"/>
              </a:spcBef>
              <a:spcAft>
                <a:spcPts val="0"/>
              </a:spcAft>
              <a:buClr>
                <a:srgbClr val="000000"/>
              </a:buClr>
              <a:buSzPts val="2400"/>
              <a:buFont typeface="Arial"/>
              <a:buChar char="•"/>
            </a:pPr>
            <a:r>
              <a:rPr lang="en-US" sz="2400" b="1" i="1" u="none" strike="noStrike" cap="none">
                <a:solidFill>
                  <a:schemeClr val="lt1"/>
                </a:solidFill>
                <a:latin typeface="Lato"/>
                <a:ea typeface="Lato"/>
                <a:cs typeface="Lato"/>
                <a:sym typeface="Lato"/>
              </a:rPr>
              <a:t>Buildings, Waste and Transportation</a:t>
            </a:r>
            <a:r>
              <a:rPr lang="en-US" sz="2400" b="0" i="1" u="none" strike="noStrike" cap="none">
                <a:solidFill>
                  <a:schemeClr val="lt1"/>
                </a:solidFill>
                <a:latin typeface="Lato"/>
                <a:ea typeface="Lato"/>
                <a:cs typeface="Lato"/>
                <a:sym typeface="Lato"/>
              </a:rPr>
              <a:t> are the most critical components of cities that must be managed efficiently to achieve green growth .</a:t>
            </a:r>
            <a:endParaRPr/>
          </a:p>
          <a:p>
            <a:pPr marL="342900" marR="0" lvl="0" indent="-342900" algn="l" rtl="0">
              <a:lnSpc>
                <a:spcPct val="150000"/>
              </a:lnSpc>
              <a:spcBef>
                <a:spcPts val="1800"/>
              </a:spcBef>
              <a:spcAft>
                <a:spcPts val="0"/>
              </a:spcAft>
              <a:buClr>
                <a:srgbClr val="000000"/>
              </a:buClr>
              <a:buSzPts val="2400"/>
              <a:buFont typeface="Arial"/>
              <a:buChar char="•"/>
            </a:pPr>
            <a:r>
              <a:rPr lang="en-US" sz="2400" b="0" i="1" u="none" strike="noStrike" cap="none">
                <a:solidFill>
                  <a:schemeClr val="lt1"/>
                </a:solidFill>
                <a:latin typeface="Lato"/>
                <a:ea typeface="Lato"/>
                <a:cs typeface="Lato"/>
                <a:sym typeface="Lato"/>
              </a:rPr>
              <a:t>Density is an attribute of urban growth. </a:t>
            </a:r>
            <a:endParaRPr/>
          </a:p>
          <a:p>
            <a:pPr marL="342900" marR="0" lvl="0" indent="-342900" algn="l" rtl="0">
              <a:lnSpc>
                <a:spcPct val="150000"/>
              </a:lnSpc>
              <a:spcBef>
                <a:spcPts val="1800"/>
              </a:spcBef>
              <a:spcAft>
                <a:spcPts val="0"/>
              </a:spcAft>
              <a:buClr>
                <a:srgbClr val="000000"/>
              </a:buClr>
              <a:buSzPts val="2400"/>
              <a:buFont typeface="Arial"/>
              <a:buChar char="•"/>
            </a:pPr>
            <a:r>
              <a:rPr lang="en-US" sz="2400" b="0" i="1" u="none" strike="noStrike" cap="none">
                <a:solidFill>
                  <a:schemeClr val="lt1"/>
                </a:solidFill>
                <a:latin typeface="Lato"/>
                <a:ea typeface="Lato"/>
                <a:cs typeface="Lato"/>
                <a:sym typeface="Lato"/>
              </a:rPr>
              <a:t>Recall the previous slide about “dilemmas of urban density”.</a:t>
            </a:r>
            <a:endParaRPr/>
          </a:p>
          <a:p>
            <a:pPr marL="342900" marR="0" lvl="0" indent="-342900" algn="l" rtl="0">
              <a:lnSpc>
                <a:spcPct val="150000"/>
              </a:lnSpc>
              <a:spcBef>
                <a:spcPts val="1800"/>
              </a:spcBef>
              <a:spcAft>
                <a:spcPts val="1800"/>
              </a:spcAft>
              <a:buClr>
                <a:srgbClr val="000000"/>
              </a:buClr>
              <a:buSzPts val="2400"/>
              <a:buFont typeface="Arial"/>
              <a:buChar char="•"/>
            </a:pPr>
            <a:r>
              <a:rPr lang="en-US" sz="2400" b="0" i="1" u="none" strike="noStrike" cap="none">
                <a:solidFill>
                  <a:schemeClr val="lt1"/>
                </a:solidFill>
                <a:latin typeface="Lato"/>
                <a:ea typeface="Lato"/>
                <a:cs typeface="Lato"/>
                <a:sym typeface="Lato"/>
              </a:rPr>
              <a:t>Drawing from your local context and experience, jot down three ways in which density matters to buildings, waste and transportation.</a:t>
            </a:r>
            <a:endParaRPr/>
          </a:p>
        </p:txBody>
      </p:sp>
      <p:sp>
        <p:nvSpPr>
          <p:cNvPr id="232" name="Google Shape;232;g296b75496bf_0_339"/>
          <p:cNvSpPr txBox="1"/>
          <p:nvPr/>
        </p:nvSpPr>
        <p:spPr>
          <a:xfrm>
            <a:off x="11682809" y="102942"/>
            <a:ext cx="398032"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5</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2976508b837_0_452"/>
          <p:cNvSpPr txBox="1"/>
          <p:nvPr/>
        </p:nvSpPr>
        <p:spPr>
          <a:xfrm>
            <a:off x="1041374" y="156732"/>
            <a:ext cx="10118700" cy="492600"/>
          </a:xfrm>
          <a:prstGeom prst="rect">
            <a:avLst/>
          </a:prstGeom>
          <a:noFill/>
          <a:ln>
            <a:noFill/>
          </a:ln>
        </p:spPr>
        <p:txBody>
          <a:bodyPr spcFirstLastPara="1" wrap="square" lIns="0" tIns="0" rIns="0" bIns="0" anchor="t" anchorCtr="0">
            <a:noAutofit/>
          </a:bodyPr>
          <a:lstStyle/>
          <a:p>
            <a:pPr marL="0" marR="0" lvl="0" indent="0" algn="l" rtl="0">
              <a:lnSpc>
                <a:spcPct val="140000"/>
              </a:lnSpc>
              <a:spcBef>
                <a:spcPts val="0"/>
              </a:spcBef>
              <a:spcAft>
                <a:spcPts val="0"/>
              </a:spcAft>
              <a:buClr>
                <a:srgbClr val="000000"/>
              </a:buClr>
              <a:buSzPts val="3200"/>
              <a:buFont typeface="Arial"/>
              <a:buNone/>
            </a:pPr>
            <a:r>
              <a:rPr lang="en-US" sz="3200" b="0" i="0" u="none" strike="noStrike" cap="none">
                <a:solidFill>
                  <a:srgbClr val="060606"/>
                </a:solidFill>
                <a:latin typeface="Lato"/>
                <a:ea typeface="Lato"/>
                <a:cs typeface="Lato"/>
                <a:sym typeface="Lato"/>
              </a:rPr>
              <a:t>Cape Town’s challenges in achieving green </a:t>
            </a:r>
            <a:r>
              <a:rPr lang="en-US" sz="3200" b="0" i="0" u="none" strike="noStrike" cap="none">
                <a:solidFill>
                  <a:srgbClr val="060606"/>
                </a:solidFill>
                <a:latin typeface="Lato"/>
                <a:ea typeface="Lato"/>
                <a:cs typeface="Lato"/>
                <a:sym typeface="La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growth</a:t>
            </a:r>
            <a:endParaRPr sz="3200" b="0" i="0" u="none" strike="noStrike" cap="none">
              <a:solidFill>
                <a:srgbClr val="060606"/>
              </a:solidFill>
              <a:latin typeface="Lato"/>
              <a:ea typeface="Lato"/>
              <a:cs typeface="Lato"/>
              <a:sym typeface="Lato"/>
            </a:endParaRPr>
          </a:p>
        </p:txBody>
      </p:sp>
      <p:cxnSp>
        <p:nvCxnSpPr>
          <p:cNvPr id="238" name="Google Shape;238;g2976508b837_0_452"/>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pic>
        <p:nvPicPr>
          <p:cNvPr id="239" name="Google Shape;239;g2976508b837_0_452"/>
          <p:cNvPicPr preferRelativeResize="0"/>
          <p:nvPr/>
        </p:nvPicPr>
        <p:blipFill rotWithShape="1">
          <a:blip r:embed="rId3">
            <a:alphaModFix/>
          </a:blip>
          <a:srcRect t="10615" r="1980" b="15816"/>
          <a:stretch/>
        </p:blipFill>
        <p:spPr>
          <a:xfrm>
            <a:off x="10409476" y="6024562"/>
            <a:ext cx="1674275" cy="706813"/>
          </a:xfrm>
          <a:prstGeom prst="rect">
            <a:avLst/>
          </a:prstGeom>
          <a:noFill/>
          <a:ln>
            <a:noFill/>
          </a:ln>
        </p:spPr>
      </p:pic>
      <p:pic>
        <p:nvPicPr>
          <p:cNvPr id="240" name="Google Shape;240;g2976508b837_0_452"/>
          <p:cNvPicPr preferRelativeResize="0"/>
          <p:nvPr/>
        </p:nvPicPr>
        <p:blipFill rotWithShape="1">
          <a:blip r:embed="rId4">
            <a:alphaModFix/>
          </a:blip>
          <a:srcRect/>
          <a:stretch/>
        </p:blipFill>
        <p:spPr>
          <a:xfrm>
            <a:off x="161375" y="6040650"/>
            <a:ext cx="1828800" cy="658371"/>
          </a:xfrm>
          <a:prstGeom prst="rect">
            <a:avLst/>
          </a:prstGeom>
          <a:noFill/>
          <a:ln>
            <a:noFill/>
          </a:ln>
        </p:spPr>
      </p:pic>
      <p:pic>
        <p:nvPicPr>
          <p:cNvPr id="241" name="Google Shape;241;g2976508b837_0_452"/>
          <p:cNvPicPr preferRelativeResize="0"/>
          <p:nvPr/>
        </p:nvPicPr>
        <p:blipFill rotWithShape="1">
          <a:blip r:embed="rId5">
            <a:alphaModFix/>
          </a:blip>
          <a:srcRect/>
          <a:stretch/>
        </p:blipFill>
        <p:spPr>
          <a:xfrm>
            <a:off x="7186725" y="1781875"/>
            <a:ext cx="4590976" cy="3306151"/>
          </a:xfrm>
          <a:prstGeom prst="rect">
            <a:avLst/>
          </a:prstGeom>
          <a:noFill/>
          <a:ln>
            <a:noFill/>
          </a:ln>
        </p:spPr>
      </p:pic>
      <p:grpSp>
        <p:nvGrpSpPr>
          <p:cNvPr id="242" name="Google Shape;242;g2976508b837_0_452"/>
          <p:cNvGrpSpPr/>
          <p:nvPr/>
        </p:nvGrpSpPr>
        <p:grpSpPr>
          <a:xfrm>
            <a:off x="507925" y="1110850"/>
            <a:ext cx="6447350" cy="4648201"/>
            <a:chOff x="507925" y="1110850"/>
            <a:chExt cx="6447350" cy="4648201"/>
          </a:xfrm>
        </p:grpSpPr>
        <p:pic>
          <p:nvPicPr>
            <p:cNvPr id="243" name="Google Shape;243;g2976508b837_0_452"/>
            <p:cNvPicPr preferRelativeResize="0"/>
            <p:nvPr/>
          </p:nvPicPr>
          <p:blipFill rotWithShape="1">
            <a:blip r:embed="rId6">
              <a:alphaModFix/>
            </a:blip>
            <a:srcRect/>
            <a:stretch/>
          </p:blipFill>
          <p:spPr>
            <a:xfrm>
              <a:off x="507925" y="1110850"/>
              <a:ext cx="1206726" cy="1147112"/>
            </a:xfrm>
            <a:prstGeom prst="rect">
              <a:avLst/>
            </a:prstGeom>
            <a:noFill/>
            <a:ln>
              <a:noFill/>
            </a:ln>
          </p:spPr>
        </p:pic>
        <p:pic>
          <p:nvPicPr>
            <p:cNvPr id="244" name="Google Shape;244;g2976508b837_0_452"/>
            <p:cNvPicPr preferRelativeResize="0"/>
            <p:nvPr/>
          </p:nvPicPr>
          <p:blipFill rotWithShape="1">
            <a:blip r:embed="rId7">
              <a:alphaModFix/>
            </a:blip>
            <a:srcRect/>
            <a:stretch/>
          </p:blipFill>
          <p:spPr>
            <a:xfrm>
              <a:off x="507925" y="2352348"/>
              <a:ext cx="1063200" cy="1010677"/>
            </a:xfrm>
            <a:prstGeom prst="rect">
              <a:avLst/>
            </a:prstGeom>
            <a:noFill/>
            <a:ln>
              <a:noFill/>
            </a:ln>
          </p:spPr>
        </p:pic>
        <p:pic>
          <p:nvPicPr>
            <p:cNvPr id="245" name="Google Shape;245;g2976508b837_0_452"/>
            <p:cNvPicPr preferRelativeResize="0"/>
            <p:nvPr/>
          </p:nvPicPr>
          <p:blipFill rotWithShape="1">
            <a:blip r:embed="rId8">
              <a:alphaModFix/>
            </a:blip>
            <a:srcRect/>
            <a:stretch/>
          </p:blipFill>
          <p:spPr>
            <a:xfrm>
              <a:off x="507925" y="3457410"/>
              <a:ext cx="1367250" cy="1280160"/>
            </a:xfrm>
            <a:prstGeom prst="rect">
              <a:avLst/>
            </a:prstGeom>
            <a:noFill/>
            <a:ln>
              <a:noFill/>
            </a:ln>
          </p:spPr>
        </p:pic>
        <p:pic>
          <p:nvPicPr>
            <p:cNvPr id="246" name="Google Shape;246;g2976508b837_0_452"/>
            <p:cNvPicPr preferRelativeResize="0"/>
            <p:nvPr/>
          </p:nvPicPr>
          <p:blipFill rotWithShape="1">
            <a:blip r:embed="rId9">
              <a:alphaModFix/>
            </a:blip>
            <a:srcRect/>
            <a:stretch/>
          </p:blipFill>
          <p:spPr>
            <a:xfrm>
              <a:off x="507925" y="4831956"/>
              <a:ext cx="975276" cy="927095"/>
            </a:xfrm>
            <a:prstGeom prst="rect">
              <a:avLst/>
            </a:prstGeom>
            <a:noFill/>
            <a:ln>
              <a:noFill/>
            </a:ln>
          </p:spPr>
        </p:pic>
        <p:sp>
          <p:nvSpPr>
            <p:cNvPr id="247" name="Google Shape;247;g2976508b837_0_452"/>
            <p:cNvSpPr txBox="1"/>
            <p:nvPr/>
          </p:nvSpPr>
          <p:spPr>
            <a:xfrm>
              <a:off x="2142025" y="1361156"/>
              <a:ext cx="3519900" cy="646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Density of ~</a:t>
              </a:r>
              <a:r>
                <a:rPr lang="en-US">
                  <a:solidFill>
                    <a:srgbClr val="060606"/>
                  </a:solidFill>
                  <a:latin typeface="Lato"/>
                  <a:ea typeface="Lato"/>
                  <a:cs typeface="Lato"/>
                  <a:sym typeface="Lato"/>
                </a:rPr>
                <a:t>1800</a:t>
              </a:r>
              <a:r>
                <a:rPr lang="en-US" sz="1400" b="0" i="0" u="none" strike="noStrike" cap="none">
                  <a:solidFill>
                    <a:srgbClr val="060606"/>
                  </a:solidFill>
                  <a:latin typeface="Lato"/>
                  <a:ea typeface="Lato"/>
                  <a:cs typeface="Lato"/>
                  <a:sym typeface="Lato"/>
                </a:rPr>
                <a:t>/sqkm vs. HK (</a:t>
              </a:r>
              <a:r>
                <a:rPr lang="en-US">
                  <a:solidFill>
                    <a:srgbClr val="060606"/>
                  </a:solidFill>
                  <a:latin typeface="Lato"/>
                  <a:ea typeface="Lato"/>
                  <a:cs typeface="Lato"/>
                  <a:sym typeface="Lato"/>
                </a:rPr>
                <a:t>~6800</a:t>
              </a:r>
              <a:r>
                <a:rPr lang="en-US" sz="1400" b="0" i="0" u="none" strike="noStrike" cap="none">
                  <a:solidFill>
                    <a:srgbClr val="060606"/>
                  </a:solidFill>
                  <a:latin typeface="Lato"/>
                  <a:ea typeface="Lato"/>
                  <a:cs typeface="Lato"/>
                  <a:sym typeface="Lato"/>
                </a:rPr>
                <a:t>/sqkm) </a:t>
              </a: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600,000 people on housing waitlists</a:t>
              </a: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Residential segregation based on class</a:t>
              </a:r>
              <a:endParaRPr sz="1400" b="0" i="0" u="none" strike="noStrike" cap="none">
                <a:solidFill>
                  <a:srgbClr val="060606"/>
                </a:solidFill>
                <a:latin typeface="Lato"/>
                <a:ea typeface="Lato"/>
                <a:cs typeface="Lato"/>
                <a:sym typeface="Lato"/>
              </a:endParaRPr>
            </a:p>
          </p:txBody>
        </p:sp>
        <p:sp>
          <p:nvSpPr>
            <p:cNvPr id="248" name="Google Shape;248;g2976508b837_0_452"/>
            <p:cNvSpPr txBox="1"/>
            <p:nvPr/>
          </p:nvSpPr>
          <p:spPr>
            <a:xfrm>
              <a:off x="2142025" y="2534436"/>
              <a:ext cx="4767900" cy="861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62% of energy demand from transportation</a:t>
              </a: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Small-Scale Energy Generation (SSEG) - leader in renewables</a:t>
              </a: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60606"/>
                </a:solidFill>
                <a:latin typeface="Lato"/>
                <a:ea typeface="Lato"/>
                <a:cs typeface="Lato"/>
                <a:sym typeface="Lato"/>
              </a:endParaRPr>
            </a:p>
          </p:txBody>
        </p:sp>
        <p:sp>
          <p:nvSpPr>
            <p:cNvPr id="249" name="Google Shape;249;g2976508b837_0_452"/>
            <p:cNvSpPr txBox="1"/>
            <p:nvPr/>
          </p:nvSpPr>
          <p:spPr>
            <a:xfrm>
              <a:off x="2142025" y="3774240"/>
              <a:ext cx="4767900" cy="646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High levels of congestion due to car dependence</a:t>
              </a: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Underutilised BRTS</a:t>
              </a: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Geographical challenges in expanding transit</a:t>
              </a:r>
              <a:endParaRPr sz="1400" b="0" i="0" u="none" strike="noStrike" cap="none">
                <a:solidFill>
                  <a:srgbClr val="060606"/>
                </a:solidFill>
                <a:latin typeface="Lato"/>
                <a:ea typeface="Lato"/>
                <a:cs typeface="Lato"/>
                <a:sym typeface="Lato"/>
              </a:endParaRPr>
            </a:p>
          </p:txBody>
        </p:sp>
        <p:sp>
          <p:nvSpPr>
            <p:cNvPr id="250" name="Google Shape;250;g2976508b837_0_452"/>
            <p:cNvSpPr txBox="1"/>
            <p:nvPr/>
          </p:nvSpPr>
          <p:spPr>
            <a:xfrm>
              <a:off x="2141375" y="4972253"/>
              <a:ext cx="4813900" cy="646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Large slum population, influx of migrants across SA and Africa </a:t>
              </a: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Worsening water supply and rising energy demand </a:t>
              </a:r>
              <a:endParaRPr sz="1400" b="0" i="0" u="none" strike="noStrike" cap="none">
                <a:solidFill>
                  <a:srgbClr val="060606"/>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60606"/>
                  </a:solidFill>
                  <a:latin typeface="Lato"/>
                  <a:ea typeface="Lato"/>
                  <a:cs typeface="Lato"/>
                  <a:sym typeface="Lato"/>
                </a:rPr>
                <a:t>Climate change’s impacts on public service delivery</a:t>
              </a:r>
              <a:endParaRPr sz="1400" b="0" i="0" u="none" strike="noStrike" cap="none">
                <a:solidFill>
                  <a:srgbClr val="060606"/>
                </a:solidFill>
                <a:latin typeface="Lato"/>
                <a:ea typeface="Lato"/>
                <a:cs typeface="Lato"/>
                <a:sym typeface="Lato"/>
              </a:endParaRPr>
            </a:p>
          </p:txBody>
        </p:sp>
      </p:grpSp>
      <p:sp>
        <p:nvSpPr>
          <p:cNvPr id="251" name="Google Shape;251;g2976508b837_0_452"/>
          <p:cNvSpPr txBox="1"/>
          <p:nvPr/>
        </p:nvSpPr>
        <p:spPr>
          <a:xfrm>
            <a:off x="7186725" y="5212961"/>
            <a:ext cx="47679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1" u="none" strike="noStrike" cap="none">
                <a:solidFill>
                  <a:srgbClr val="060606"/>
                </a:solidFill>
                <a:latin typeface="Lato"/>
                <a:ea typeface="Lato"/>
                <a:cs typeface="Lato"/>
                <a:sym typeface="Lato"/>
              </a:rPr>
              <a:t>Physical constraints on Cape Town</a:t>
            </a:r>
            <a:endParaRPr sz="1400" b="0" i="1" u="none" strike="noStrike" cap="none">
              <a:solidFill>
                <a:srgbClr val="060606"/>
              </a:solidFill>
              <a:latin typeface="Lato"/>
              <a:ea typeface="Lato"/>
              <a:cs typeface="Lato"/>
              <a:sym typeface="Lato"/>
            </a:endParaRPr>
          </a:p>
        </p:txBody>
      </p:sp>
      <p:sp>
        <p:nvSpPr>
          <p:cNvPr id="252" name="Google Shape;252;g2976508b837_0_452"/>
          <p:cNvSpPr txBox="1"/>
          <p:nvPr/>
        </p:nvSpPr>
        <p:spPr>
          <a:xfrm>
            <a:off x="11682809" y="102942"/>
            <a:ext cx="398032"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2"/>
          <p:cNvPicPr preferRelativeResize="0"/>
          <p:nvPr/>
        </p:nvPicPr>
        <p:blipFill rotWithShape="1">
          <a:blip r:embed="rId3">
            <a:alphaModFix/>
          </a:blip>
          <a:srcRect t="10615" r="1980" b="15816"/>
          <a:stretch/>
        </p:blipFill>
        <p:spPr>
          <a:xfrm>
            <a:off x="10409476" y="6024562"/>
            <a:ext cx="1674275" cy="706813"/>
          </a:xfrm>
          <a:prstGeom prst="rect">
            <a:avLst/>
          </a:prstGeom>
          <a:noFill/>
          <a:ln>
            <a:noFill/>
          </a:ln>
        </p:spPr>
      </p:pic>
      <p:pic>
        <p:nvPicPr>
          <p:cNvPr id="258" name="Google Shape;258;p2"/>
          <p:cNvPicPr preferRelativeResize="0"/>
          <p:nvPr/>
        </p:nvPicPr>
        <p:blipFill rotWithShape="1">
          <a:blip r:embed="rId4">
            <a:alphaModFix/>
          </a:blip>
          <a:srcRect/>
          <a:stretch/>
        </p:blipFill>
        <p:spPr>
          <a:xfrm>
            <a:off x="161375" y="6040650"/>
            <a:ext cx="1828800" cy="658371"/>
          </a:xfrm>
          <a:prstGeom prst="rect">
            <a:avLst/>
          </a:prstGeom>
          <a:noFill/>
          <a:ln>
            <a:noFill/>
          </a:ln>
        </p:spPr>
      </p:pic>
      <p:sp>
        <p:nvSpPr>
          <p:cNvPr id="259" name="Google Shape;259;p2"/>
          <p:cNvSpPr txBox="1"/>
          <p:nvPr/>
        </p:nvSpPr>
        <p:spPr>
          <a:xfrm>
            <a:off x="1041374" y="156732"/>
            <a:ext cx="10118700" cy="68942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00"/>
              <a:buFont typeface="Arial"/>
              <a:buNone/>
            </a:pPr>
            <a:r>
              <a:rPr lang="en-US" sz="3200" b="0" i="0" u="none" strike="noStrike" cap="none">
                <a:solidFill>
                  <a:srgbClr val="060606"/>
                </a:solidFill>
                <a:latin typeface="Lato"/>
                <a:ea typeface="Lato"/>
                <a:cs typeface="Lato"/>
                <a:sym typeface="Lato"/>
              </a:rPr>
              <a:t>Growth for Jobs Strategy 2035 for the Western Cape</a:t>
            </a:r>
            <a:endParaRPr sz="3200" b="0" i="0" u="none" strike="noStrike" cap="none">
              <a:solidFill>
                <a:srgbClr val="060606"/>
              </a:solidFill>
              <a:latin typeface="Lato"/>
              <a:ea typeface="Lato"/>
              <a:cs typeface="Lato"/>
              <a:sym typeface="Lato"/>
            </a:endParaRPr>
          </a:p>
        </p:txBody>
      </p:sp>
      <p:cxnSp>
        <p:nvCxnSpPr>
          <p:cNvPr id="260" name="Google Shape;260;p2"/>
          <p:cNvCxnSpPr/>
          <p:nvPr/>
        </p:nvCxnSpPr>
        <p:spPr>
          <a:xfrm>
            <a:off x="1041374" y="807605"/>
            <a:ext cx="9063300" cy="0"/>
          </a:xfrm>
          <a:prstGeom prst="straightConnector1">
            <a:avLst/>
          </a:prstGeom>
          <a:noFill/>
          <a:ln w="28575" cap="flat" cmpd="sng">
            <a:solidFill>
              <a:srgbClr val="000000"/>
            </a:solidFill>
            <a:prstDash val="solid"/>
            <a:round/>
            <a:headEnd type="none" w="sm" len="sm"/>
            <a:tailEnd type="none" w="sm" len="sm"/>
          </a:ln>
        </p:spPr>
      </p:cxnSp>
      <p:sp>
        <p:nvSpPr>
          <p:cNvPr id="261" name="Google Shape;261;p2"/>
          <p:cNvSpPr txBox="1"/>
          <p:nvPr/>
        </p:nvSpPr>
        <p:spPr>
          <a:xfrm>
            <a:off x="1041374" y="878426"/>
            <a:ext cx="10118700" cy="5107589"/>
          </a:xfrm>
          <a:prstGeom prst="rect">
            <a:avLst/>
          </a:prstGeom>
          <a:solidFill>
            <a:schemeClr val="dk2"/>
          </a:solidFill>
          <a:ln>
            <a:noFill/>
          </a:ln>
        </p:spPr>
        <p:txBody>
          <a:bodyPr spcFirstLastPara="1" wrap="square" lIns="121900" tIns="121900" rIns="121900" bIns="121900" anchor="t" anchorCtr="0">
            <a:noAutofit/>
          </a:bodyPr>
          <a:lstStyle/>
          <a:p>
            <a:pPr marL="76200" marR="0" lvl="0" indent="0" algn="l" rtl="0">
              <a:lnSpc>
                <a:spcPct val="100000"/>
              </a:lnSpc>
              <a:spcBef>
                <a:spcPts val="0"/>
              </a:spcBef>
              <a:spcAft>
                <a:spcPts val="0"/>
              </a:spcAft>
              <a:buClr>
                <a:srgbClr val="000000"/>
              </a:buClr>
              <a:buSzPts val="1800"/>
              <a:buFont typeface="Arial"/>
              <a:buNone/>
            </a:pPr>
            <a:r>
              <a:rPr lang="en-US" sz="1800" i="0" u="none" strike="noStrike" cap="none">
                <a:solidFill>
                  <a:schemeClr val="lt1"/>
                </a:solidFill>
                <a:latin typeface="Lato"/>
                <a:ea typeface="Lato"/>
                <a:cs typeface="Lato"/>
                <a:sym typeface="Lato"/>
              </a:rPr>
              <a:t>STRENGTHENING SPATIAL SYNERGIES (Provincial Spatial Development Framework)</a:t>
            </a:r>
            <a:endParaRPr>
              <a:latin typeface="Lato"/>
              <a:ea typeface="Lato"/>
              <a:cs typeface="Lato"/>
              <a:sym typeface="Lato"/>
            </a:endParaRPr>
          </a:p>
          <a:p>
            <a:pPr marL="76200" marR="0" lvl="3" indent="0" algn="l" rtl="0">
              <a:lnSpc>
                <a:spcPct val="100000"/>
              </a:lnSpc>
              <a:spcBef>
                <a:spcPts val="0"/>
              </a:spcBef>
              <a:spcAft>
                <a:spcPts val="0"/>
              </a:spcAft>
              <a:buNone/>
            </a:pPr>
            <a:r>
              <a:rPr lang="en-US" sz="1800" b="1" i="1" u="none" strike="noStrike" cap="none">
                <a:solidFill>
                  <a:schemeClr val="lt1"/>
                </a:solidFill>
                <a:latin typeface="Lato"/>
                <a:ea typeface="Lato"/>
                <a:cs typeface="Lato"/>
                <a:sym typeface="Lato"/>
              </a:rPr>
              <a:t>	What kind of spatial arrangement is most conducive to the objective of a jobs-rich 	provincial economy, rolling back poverty and improving citizens’ wellbeing? </a:t>
            </a:r>
            <a:endParaRPr>
              <a:latin typeface="Lato"/>
              <a:ea typeface="Lato"/>
              <a:cs typeface="Lato"/>
              <a:sym typeface="Lato"/>
            </a:endParaRPr>
          </a:p>
          <a:p>
            <a:pPr marL="76200" marR="0" lvl="0" indent="0" algn="l" rtl="0">
              <a:lnSpc>
                <a:spcPct val="100000"/>
              </a:lnSpc>
              <a:spcBef>
                <a:spcPts val="0"/>
              </a:spcBef>
              <a:spcAft>
                <a:spcPts val="0"/>
              </a:spcAft>
              <a:buClr>
                <a:srgbClr val="000000"/>
              </a:buClr>
              <a:buSzPts val="1800"/>
              <a:buFont typeface="Arial"/>
              <a:buNone/>
            </a:pPr>
            <a:endParaRPr sz="1800" i="0" u="none" strike="noStrike" cap="none">
              <a:solidFill>
                <a:schemeClr val="lt1"/>
              </a:solidFill>
              <a:latin typeface="Lato"/>
              <a:ea typeface="Lato"/>
              <a:cs typeface="Lato"/>
              <a:sym typeface="Lato"/>
            </a:endParaRPr>
          </a:p>
          <a:p>
            <a:pPr marL="76200" marR="0" lvl="0" indent="0" algn="l" rtl="0">
              <a:lnSpc>
                <a:spcPct val="100000"/>
              </a:lnSpc>
              <a:spcBef>
                <a:spcPts val="0"/>
              </a:spcBef>
              <a:spcAft>
                <a:spcPts val="0"/>
              </a:spcAft>
              <a:buClr>
                <a:srgbClr val="000000"/>
              </a:buClr>
              <a:buSzPts val="1800"/>
              <a:buFont typeface="Arial"/>
              <a:buNone/>
            </a:pPr>
            <a:r>
              <a:rPr lang="en-US" sz="1800" i="0" u="none" strike="noStrike" cap="none">
                <a:solidFill>
                  <a:schemeClr val="lt1"/>
                </a:solidFill>
                <a:latin typeface="Lato"/>
                <a:ea typeface="Lato"/>
                <a:cs typeface="Lato"/>
                <a:sym typeface="Lato"/>
              </a:rPr>
              <a:t>PRIORITY FOCUS AREAS </a:t>
            </a:r>
            <a:endParaRPr>
              <a:latin typeface="Lato"/>
              <a:ea typeface="Lato"/>
              <a:cs typeface="Lato"/>
              <a:sym typeface="Lato"/>
            </a:endParaRPr>
          </a:p>
          <a:p>
            <a:pPr marL="533400" marR="0" lvl="0" indent="-457200" algn="l" rtl="0">
              <a:lnSpc>
                <a:spcPct val="100000"/>
              </a:lnSpc>
              <a:spcBef>
                <a:spcPts val="600"/>
              </a:spcBef>
              <a:spcAft>
                <a:spcPts val="0"/>
              </a:spcAft>
              <a:buClr>
                <a:srgbClr val="000000"/>
              </a:buClr>
              <a:buSzPts val="1800"/>
              <a:buFont typeface="Lato"/>
              <a:buAutoNum type="arabicPeriod"/>
            </a:pPr>
            <a:r>
              <a:rPr lang="en-US" sz="1800" i="0" u="none" strike="noStrike" cap="none">
                <a:solidFill>
                  <a:schemeClr val="lt1"/>
                </a:solidFill>
                <a:latin typeface="Lato"/>
                <a:ea typeface="Lato"/>
                <a:cs typeface="Lato"/>
                <a:sym typeface="Lato"/>
              </a:rPr>
              <a:t>Driving growth through Investment </a:t>
            </a:r>
            <a:endParaRPr>
              <a:latin typeface="Lato"/>
              <a:ea typeface="Lato"/>
              <a:cs typeface="Lato"/>
              <a:sym typeface="Lato"/>
            </a:endParaRPr>
          </a:p>
          <a:p>
            <a:pPr marL="533400" marR="0" lvl="0" indent="-457200" algn="l" rtl="0">
              <a:lnSpc>
                <a:spcPct val="100000"/>
              </a:lnSpc>
              <a:spcBef>
                <a:spcPts val="600"/>
              </a:spcBef>
              <a:spcAft>
                <a:spcPts val="0"/>
              </a:spcAft>
              <a:buClr>
                <a:srgbClr val="000000"/>
              </a:buClr>
              <a:buSzPts val="1800"/>
              <a:buFont typeface="Lato"/>
              <a:buAutoNum type="arabicPeriod"/>
            </a:pPr>
            <a:r>
              <a:rPr lang="en-US" sz="1800" i="0" u="none" strike="noStrike" cap="none">
                <a:solidFill>
                  <a:schemeClr val="lt1"/>
                </a:solidFill>
                <a:latin typeface="Lato"/>
                <a:ea typeface="Lato"/>
                <a:cs typeface="Lato"/>
                <a:sym typeface="Lato"/>
              </a:rPr>
              <a:t>Building exports and domestic markets </a:t>
            </a:r>
            <a:endParaRPr>
              <a:latin typeface="Lato"/>
              <a:ea typeface="Lato"/>
              <a:cs typeface="Lato"/>
              <a:sym typeface="Lato"/>
            </a:endParaRPr>
          </a:p>
          <a:p>
            <a:pPr marL="533400" marR="0" lvl="0" indent="-457200" algn="l" rtl="0">
              <a:lnSpc>
                <a:spcPct val="100000"/>
              </a:lnSpc>
              <a:spcBef>
                <a:spcPts val="600"/>
              </a:spcBef>
              <a:spcAft>
                <a:spcPts val="0"/>
              </a:spcAft>
              <a:buClr>
                <a:srgbClr val="000000"/>
              </a:buClr>
              <a:buSzPts val="1800"/>
              <a:buFont typeface="Lato"/>
              <a:buAutoNum type="arabicPeriod"/>
            </a:pPr>
            <a:r>
              <a:rPr lang="en-US" sz="1800" i="0" u="none" strike="noStrike" cap="none">
                <a:solidFill>
                  <a:schemeClr val="lt1"/>
                </a:solidFill>
                <a:latin typeface="Lato"/>
                <a:ea typeface="Lato"/>
                <a:cs typeface="Lato"/>
                <a:sym typeface="Lato"/>
              </a:rPr>
              <a:t>Energy Resilience and transitioning towards net zero carbon </a:t>
            </a:r>
            <a:endParaRPr>
              <a:latin typeface="Lato"/>
              <a:ea typeface="Lato"/>
              <a:cs typeface="Lato"/>
              <a:sym typeface="Lato"/>
            </a:endParaRPr>
          </a:p>
          <a:p>
            <a:pPr marL="533400" marR="0" lvl="0" indent="-457200" algn="l" rtl="0">
              <a:lnSpc>
                <a:spcPct val="100000"/>
              </a:lnSpc>
              <a:spcBef>
                <a:spcPts val="600"/>
              </a:spcBef>
              <a:spcAft>
                <a:spcPts val="0"/>
              </a:spcAft>
              <a:buClr>
                <a:srgbClr val="000000"/>
              </a:buClr>
              <a:buSzPts val="1800"/>
              <a:buFont typeface="Lato"/>
              <a:buAutoNum type="arabicPeriod"/>
            </a:pPr>
            <a:r>
              <a:rPr lang="en-US" sz="1800" i="0" u="none" strike="noStrike" cap="none">
                <a:solidFill>
                  <a:schemeClr val="lt1"/>
                </a:solidFill>
                <a:latin typeface="Lato"/>
                <a:ea typeface="Lato"/>
                <a:cs typeface="Lato"/>
                <a:sym typeface="Lato"/>
              </a:rPr>
              <a:t>Securing our water future </a:t>
            </a:r>
            <a:endParaRPr>
              <a:latin typeface="Lato"/>
              <a:ea typeface="Lato"/>
              <a:cs typeface="Lato"/>
              <a:sym typeface="Lato"/>
            </a:endParaRPr>
          </a:p>
          <a:p>
            <a:pPr marL="533400" marR="0" lvl="0" indent="-457200" algn="l" rtl="0">
              <a:lnSpc>
                <a:spcPct val="100000"/>
              </a:lnSpc>
              <a:spcBef>
                <a:spcPts val="600"/>
              </a:spcBef>
              <a:spcAft>
                <a:spcPts val="0"/>
              </a:spcAft>
              <a:buClr>
                <a:srgbClr val="000000"/>
              </a:buClr>
              <a:buSzPts val="1800"/>
              <a:buFont typeface="Lato"/>
              <a:buAutoNum type="arabicPeriod"/>
            </a:pPr>
            <a:r>
              <a:rPr lang="en-US" sz="1800" i="0" u="none" strike="noStrike" cap="none">
                <a:solidFill>
                  <a:schemeClr val="lt1"/>
                </a:solidFill>
                <a:latin typeface="Lato"/>
                <a:ea typeface="Lato"/>
                <a:cs typeface="Lato"/>
                <a:sym typeface="Lato"/>
              </a:rPr>
              <a:t>Partnering for Technology and Innovation </a:t>
            </a:r>
            <a:endParaRPr>
              <a:latin typeface="Lato"/>
              <a:ea typeface="Lato"/>
              <a:cs typeface="Lato"/>
              <a:sym typeface="Lato"/>
            </a:endParaRPr>
          </a:p>
          <a:p>
            <a:pPr marL="533400" marR="0" lvl="0" indent="-457200" algn="l" rtl="0">
              <a:lnSpc>
                <a:spcPct val="100000"/>
              </a:lnSpc>
              <a:spcBef>
                <a:spcPts val="600"/>
              </a:spcBef>
              <a:spcAft>
                <a:spcPts val="0"/>
              </a:spcAft>
              <a:buClr>
                <a:srgbClr val="000000"/>
              </a:buClr>
              <a:buSzPts val="1800"/>
              <a:buFont typeface="Lato"/>
              <a:buAutoNum type="arabicPeriod"/>
            </a:pPr>
            <a:r>
              <a:rPr lang="en-US" sz="1800" i="0" u="none" strike="noStrike" cap="none">
                <a:solidFill>
                  <a:schemeClr val="lt1"/>
                </a:solidFill>
                <a:latin typeface="Lato"/>
                <a:ea typeface="Lato"/>
                <a:cs typeface="Lato"/>
                <a:sym typeface="Lato"/>
              </a:rPr>
              <a:t>Connecting through infrastructure and digitalisation </a:t>
            </a:r>
            <a:endParaRPr>
              <a:latin typeface="Lato"/>
              <a:ea typeface="Lato"/>
              <a:cs typeface="Lato"/>
              <a:sym typeface="Lato"/>
            </a:endParaRPr>
          </a:p>
          <a:p>
            <a:pPr marL="533400" marR="0" lvl="0" indent="-457200" algn="l" rtl="0">
              <a:lnSpc>
                <a:spcPct val="100000"/>
              </a:lnSpc>
              <a:spcBef>
                <a:spcPts val="600"/>
              </a:spcBef>
              <a:spcAft>
                <a:spcPts val="0"/>
              </a:spcAft>
              <a:buClr>
                <a:srgbClr val="000000"/>
              </a:buClr>
              <a:buSzPts val="1800"/>
              <a:buFont typeface="Lato"/>
              <a:buAutoNum type="arabicPeriod"/>
            </a:pPr>
            <a:r>
              <a:rPr lang="en-US" sz="1800" i="0" u="none" strike="noStrike" cap="none">
                <a:solidFill>
                  <a:schemeClr val="lt1"/>
                </a:solidFill>
                <a:latin typeface="Lato"/>
                <a:ea typeface="Lato"/>
                <a:cs typeface="Lato"/>
                <a:sym typeface="Lato"/>
              </a:rPr>
              <a:t>Improving learners, entrepreneurs and aspirant job seekers</a:t>
            </a:r>
            <a:endParaRPr>
              <a:latin typeface="Lato"/>
              <a:ea typeface="Lato"/>
              <a:cs typeface="Lato"/>
              <a:sym typeface="Lato"/>
            </a:endParaRPr>
          </a:p>
          <a:p>
            <a:pPr marL="76200" marR="0" lvl="0" indent="0" algn="l" rtl="0">
              <a:lnSpc>
                <a:spcPct val="100000"/>
              </a:lnSpc>
              <a:spcBef>
                <a:spcPts val="600"/>
              </a:spcBef>
              <a:spcAft>
                <a:spcPts val="0"/>
              </a:spcAft>
              <a:buNone/>
            </a:pPr>
            <a:endParaRPr sz="1800" i="0" u="none" strike="noStrike" cap="none">
              <a:solidFill>
                <a:schemeClr val="lt1"/>
              </a:solidFill>
              <a:latin typeface="Lato"/>
              <a:ea typeface="Lato"/>
              <a:cs typeface="Lato"/>
              <a:sym typeface="Lato"/>
            </a:endParaRPr>
          </a:p>
          <a:p>
            <a:pPr marL="76200" marR="0" lvl="0" indent="0" algn="l" rtl="0">
              <a:lnSpc>
                <a:spcPct val="100000"/>
              </a:lnSpc>
              <a:spcBef>
                <a:spcPts val="600"/>
              </a:spcBef>
              <a:spcAft>
                <a:spcPts val="0"/>
              </a:spcAft>
              <a:buNone/>
            </a:pPr>
            <a:r>
              <a:rPr lang="en-US" sz="1800" i="0" u="none" strike="noStrike" cap="none">
                <a:solidFill>
                  <a:schemeClr val="lt1"/>
                </a:solidFill>
                <a:latin typeface="Lato"/>
                <a:ea typeface="Lato"/>
                <a:cs typeface="Lato"/>
                <a:sym typeface="Lato"/>
              </a:rPr>
              <a:t>Systems Thinking is all about causalities… </a:t>
            </a:r>
            <a:endParaRPr>
              <a:latin typeface="Lato"/>
              <a:ea typeface="Lato"/>
              <a:cs typeface="Lato"/>
              <a:sym typeface="Lato"/>
            </a:endParaRPr>
          </a:p>
          <a:p>
            <a:pPr marL="76200" marR="0" lvl="0" indent="0" algn="l" rtl="0">
              <a:lnSpc>
                <a:spcPct val="100000"/>
              </a:lnSpc>
              <a:spcBef>
                <a:spcPts val="600"/>
              </a:spcBef>
              <a:spcAft>
                <a:spcPts val="0"/>
              </a:spcAft>
              <a:buNone/>
            </a:pPr>
            <a:r>
              <a:rPr lang="en-US" sz="1800" b="1" i="0" u="none" strike="noStrike" cap="none">
                <a:solidFill>
                  <a:schemeClr val="lt1"/>
                </a:solidFill>
                <a:latin typeface="Lato"/>
                <a:ea typeface="Lato"/>
                <a:cs typeface="Lato"/>
                <a:sym typeface="Lato"/>
              </a:rPr>
              <a:t>Select 3 focus areas that would be directly impacted by the choice of a spatial arrangement. </a:t>
            </a:r>
            <a:endParaRPr>
              <a:latin typeface="Lato"/>
              <a:ea typeface="Lato"/>
              <a:cs typeface="Lato"/>
              <a:sym typeface="Lato"/>
            </a:endParaRPr>
          </a:p>
        </p:txBody>
      </p:sp>
      <p:sp>
        <p:nvSpPr>
          <p:cNvPr id="262" name="Google Shape;262;p2"/>
          <p:cNvSpPr txBox="1"/>
          <p:nvPr/>
        </p:nvSpPr>
        <p:spPr>
          <a:xfrm>
            <a:off x="11682809" y="102942"/>
            <a:ext cx="398032" cy="400110"/>
          </a:xfrm>
          <a:prstGeom prst="rect">
            <a:avLst/>
          </a:prstGeom>
          <a:solidFill>
            <a:srgbClr val="0070C0"/>
          </a:solid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2000" b="0" i="0" u="none" strike="noStrike" cap="none">
                <a:solidFill>
                  <a:schemeClr val="lt1"/>
                </a:solidFill>
                <a:latin typeface="Lato"/>
                <a:ea typeface="Lato"/>
                <a:cs typeface="Lato"/>
                <a:sym typeface="Lato"/>
              </a:rPr>
              <a:t>7</a:t>
            </a:r>
            <a:endParaRPr/>
          </a:p>
        </p:txBody>
      </p:sp>
    </p:spTree>
  </p:cSld>
  <p:clrMapOvr>
    <a:masterClrMapping/>
  </p:clrMapOvr>
</p:sld>
</file>

<file path=ppt/theme/theme1.xml><?xml version="1.0" encoding="utf-8"?>
<a:theme xmlns:a="http://schemas.openxmlformats.org/drawingml/2006/main"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rtha Slides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866</Words>
  <Application>Microsoft Macintosh PowerPoint</Application>
  <PresentationFormat>Widescreen</PresentationFormat>
  <Paragraphs>124</Paragraphs>
  <Slides>12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Proxima Nova</vt:lpstr>
      <vt:lpstr>Calibri</vt:lpstr>
      <vt:lpstr>Lato</vt:lpstr>
      <vt:lpstr>Roboto</vt:lpstr>
      <vt:lpstr>Spearmint</vt:lpstr>
      <vt:lpstr>Artha Slides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Mila LytheRao</cp:lastModifiedBy>
  <cp:revision>1</cp:revision>
  <dcterms:modified xsi:type="dcterms:W3CDTF">2023-11-09T11:00:23Z</dcterms:modified>
</cp:coreProperties>
</file>