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4"/>
  </p:sldMasterIdLst>
  <p:notesMasterIdLst>
    <p:notesMasterId r:id="rId15"/>
  </p:notesMasterIdLst>
  <p:sldIdLst>
    <p:sldId id="256" r:id="rId5"/>
    <p:sldId id="257" r:id="rId6"/>
    <p:sldId id="270" r:id="rId7"/>
    <p:sldId id="271" r:id="rId8"/>
    <p:sldId id="272" r:id="rId9"/>
    <p:sldId id="273" r:id="rId10"/>
    <p:sldId id="276" r:id="rId11"/>
    <p:sldId id="275" r:id="rId12"/>
    <p:sldId id="274" r:id="rId13"/>
    <p:sldId id="26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14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76D5C9-46CE-4012-8C2E-8B435A37FB4A}" type="datetimeFigureOut">
              <a:rPr lang="en-US" smtClean="0"/>
              <a:pPr/>
              <a:t>10/18/2022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E68B5F-D307-4135-93FD-44AEFFEFA4CE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4400" y="5367363"/>
            <a:ext cx="7740000" cy="612000"/>
          </a:xfrm>
        </p:spPr>
        <p:txBody>
          <a:bodyPr/>
          <a:lstStyle>
            <a:lvl1pPr algn="l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559" y="5996272"/>
            <a:ext cx="7740000" cy="612000"/>
          </a:xfrm>
        </p:spPr>
        <p:txBody>
          <a:bodyPr/>
          <a:lstStyle>
            <a:lvl1pPr marL="0" indent="0" algn="l">
              <a:spcAft>
                <a:spcPts val="0"/>
              </a:spcAft>
              <a:buNone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 hasCustomPrompt="1"/>
          </p:nvPr>
        </p:nvSpPr>
        <p:spPr>
          <a:xfrm>
            <a:off x="-32" y="0"/>
            <a:ext cx="9144000" cy="6858000"/>
          </a:xfrm>
        </p:spPr>
        <p:txBody>
          <a:bodyPr anchor="ctr" anchorCtr="0"/>
          <a:lstStyle>
            <a:lvl1pPr algn="ctr">
              <a:defRPr baseline="0"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Insert photo, then select ‘Format/Send to back’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 hasCustomPrompt="1"/>
          </p:nvPr>
        </p:nvSpPr>
        <p:spPr>
          <a:xfrm>
            <a:off x="-32" y="0"/>
            <a:ext cx="9144000" cy="6858000"/>
          </a:xfrm>
        </p:spPr>
        <p:txBody>
          <a:bodyPr anchor="ctr" anchorCtr="0"/>
          <a:lstStyle>
            <a:lvl1pPr algn="ctr">
              <a:defRPr baseline="0"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Insert photo, then select</a:t>
            </a:r>
            <a:br>
              <a:rPr lang="en-GB" dirty="0"/>
            </a:br>
            <a:r>
              <a:rPr lang="en-GB" dirty="0"/>
              <a:t>‘Format/Send to back’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4400" y="4794789"/>
            <a:ext cx="7740000" cy="612000"/>
          </a:xfrm>
        </p:spPr>
        <p:txBody>
          <a:bodyPr/>
          <a:lstStyle>
            <a:lvl1pPr algn="l">
              <a:defRPr sz="38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559" y="5369995"/>
            <a:ext cx="7740000" cy="612000"/>
          </a:xfrm>
        </p:spPr>
        <p:txBody>
          <a:bodyPr/>
          <a:lstStyle>
            <a:lvl1pPr marL="0" indent="0" algn="l">
              <a:spcAft>
                <a:spcPts val="0"/>
              </a:spcAft>
              <a:buNone/>
              <a:defRPr sz="20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/>
              <a:t>Click to edit Master subtitle style</a:t>
            </a:r>
            <a:endParaRPr lang="en-GB" noProof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 hasCustomPrompt="1"/>
          </p:nvPr>
        </p:nvSpPr>
        <p:spPr>
          <a:xfrm>
            <a:off x="-32" y="0"/>
            <a:ext cx="9144000" cy="6858000"/>
          </a:xfrm>
        </p:spPr>
        <p:txBody>
          <a:bodyPr anchor="ctr" anchorCtr="0"/>
          <a:lstStyle>
            <a:lvl1pPr algn="ctr">
              <a:defRPr baseline="0"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Insert photo, then select</a:t>
            </a:r>
            <a:br>
              <a:rPr lang="en-GB" dirty="0"/>
            </a:br>
            <a:r>
              <a:rPr lang="en-GB" dirty="0"/>
              <a:t>‘Format/Send to back’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4400" y="4794789"/>
            <a:ext cx="7740000" cy="612000"/>
          </a:xfrm>
        </p:spPr>
        <p:txBody>
          <a:bodyPr/>
          <a:lstStyle>
            <a:lvl1pPr algn="l">
              <a:defRPr sz="3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559" y="5369995"/>
            <a:ext cx="7740000" cy="612000"/>
          </a:xfrm>
        </p:spPr>
        <p:txBody>
          <a:bodyPr/>
          <a:lstStyle>
            <a:lvl1pPr marL="0" indent="0" algn="l">
              <a:spcAft>
                <a:spcPts val="0"/>
              </a:spcAft>
              <a:buNone/>
              <a:defRPr sz="2000" b="1">
                <a:solidFill>
                  <a:srgbClr val="000000"/>
                </a:solidFill>
                <a:latin typeface="Century Gothic" panose="020B0502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/>
              <a:t>Click to edit Master subtitle style</a:t>
            </a:r>
            <a:endParaRPr lang="en-GB" noProof="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1031 HWE Brand project - PPT template - Footer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6095239"/>
            <a:ext cx="9144000" cy="7627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Presentation Title Name      XX-XX Month Year Location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5DF58-4118-4551-8C61-1A7ED177FA2D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075264"/>
            <a:ext cx="8143875" cy="285750"/>
          </a:xfrm>
        </p:spPr>
        <p:txBody>
          <a:bodyPr/>
          <a:lstStyle>
            <a:lvl1pPr>
              <a:defRPr sz="1800" b="1" spc="50" baseline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 sz="1800" b="1"/>
            </a:lvl2pPr>
            <a:lvl3pPr>
              <a:defRPr sz="1800" b="1"/>
            </a:lvl3pPr>
            <a:lvl4pPr>
              <a:defRPr sz="1800" b="1"/>
            </a:lvl4pPr>
            <a:lvl5pPr>
              <a:defRPr sz="1800" b="1"/>
            </a:lvl5pPr>
          </a:lstStyle>
          <a:p>
            <a:pPr lvl="0"/>
            <a:r>
              <a:rPr lang="en-GB" noProof="0" dirty="0"/>
              <a:t>Click to add subheading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mall Photo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1031 HWE Brand project - PPT template - Footer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6095239"/>
            <a:ext cx="9144000" cy="7627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9058" y="617525"/>
            <a:ext cx="4736142" cy="468000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9058" y="1642535"/>
            <a:ext cx="4736142" cy="4392000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Presentation Title Name      XX-XX Month Year Location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5DF58-4118-4551-8C61-1A7ED177FA2D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929058" y="1075264"/>
            <a:ext cx="4672017" cy="285750"/>
          </a:xfrm>
        </p:spPr>
        <p:txBody>
          <a:bodyPr/>
          <a:lstStyle>
            <a:lvl1pPr>
              <a:defRPr sz="1800" b="1" spc="50" baseline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 sz="1800" b="1"/>
            </a:lvl2pPr>
            <a:lvl3pPr>
              <a:defRPr sz="1800" b="1"/>
            </a:lvl3pPr>
            <a:lvl4pPr>
              <a:defRPr sz="1800" b="1"/>
            </a:lvl4pPr>
            <a:lvl5pPr>
              <a:defRPr sz="1800" b="1"/>
            </a:lvl5pPr>
          </a:lstStyle>
          <a:p>
            <a:pPr lvl="0"/>
            <a:r>
              <a:rPr lang="en-GB" noProof="0" dirty="0"/>
              <a:t>Click to add subheading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449261" y="705907"/>
            <a:ext cx="3096000" cy="3636000"/>
          </a:xfrm>
        </p:spPr>
        <p:txBody>
          <a:bodyPr anchor="ctr" anchorCtr="0"/>
          <a:lstStyle>
            <a:lvl1pPr algn="ctr">
              <a:defRPr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Insert photo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ab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1031 HWE Brand project - PPT template - Footer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6095239"/>
            <a:ext cx="9144000" cy="7627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17525"/>
            <a:ext cx="8208000" cy="468000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6314" y="1642535"/>
            <a:ext cx="3878886" cy="4392000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Presentation Title Name      XX-XX Month Year Location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5DF58-4118-4551-8C61-1A7ED177FA2D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199" y="1075264"/>
            <a:ext cx="8208000" cy="285750"/>
          </a:xfrm>
        </p:spPr>
        <p:txBody>
          <a:bodyPr/>
          <a:lstStyle>
            <a:lvl1pPr>
              <a:defRPr sz="1800" b="1" spc="50" baseline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 sz="1800" b="1"/>
            </a:lvl2pPr>
            <a:lvl3pPr>
              <a:defRPr sz="1800" b="1"/>
            </a:lvl3pPr>
            <a:lvl4pPr>
              <a:defRPr sz="1800" b="1"/>
            </a:lvl4pPr>
            <a:lvl5pPr>
              <a:defRPr sz="1800" b="1"/>
            </a:lvl5pPr>
          </a:lstStyle>
          <a:p>
            <a:pPr lvl="0"/>
            <a:r>
              <a:rPr lang="en-GB" noProof="0" dirty="0"/>
              <a:t>Click to add subheading</a:t>
            </a:r>
          </a:p>
        </p:txBody>
      </p:sp>
      <p:sp>
        <p:nvSpPr>
          <p:cNvPr id="13" name="Table Placeholder 12"/>
          <p:cNvSpPr>
            <a:spLocks noGrp="1"/>
          </p:cNvSpPr>
          <p:nvPr>
            <p:ph type="tbl" sz="quarter" idx="14"/>
          </p:nvPr>
        </p:nvSpPr>
        <p:spPr>
          <a:xfrm>
            <a:off x="428625" y="1714500"/>
            <a:ext cx="3996000" cy="4212000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icon to add table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hart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1031 HWE Brand project - PPT template - Footer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6095239"/>
            <a:ext cx="9144000" cy="7627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17525"/>
            <a:ext cx="8208000" cy="468000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6314" y="1642535"/>
            <a:ext cx="3878886" cy="4392000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Presentation Title Name      XX-XX Month Year Location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5DF58-4118-4551-8C61-1A7ED177FA2D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199" y="1075264"/>
            <a:ext cx="8208000" cy="285750"/>
          </a:xfrm>
        </p:spPr>
        <p:txBody>
          <a:bodyPr/>
          <a:lstStyle>
            <a:lvl1pPr>
              <a:defRPr sz="1800" b="1" spc="50" baseline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 sz="1800" b="1"/>
            </a:lvl2pPr>
            <a:lvl3pPr>
              <a:defRPr sz="1800" b="1"/>
            </a:lvl3pPr>
            <a:lvl4pPr>
              <a:defRPr sz="1800" b="1"/>
            </a:lvl4pPr>
            <a:lvl5pPr>
              <a:defRPr sz="1800" b="1"/>
            </a:lvl5pPr>
          </a:lstStyle>
          <a:p>
            <a:pPr lvl="0"/>
            <a:r>
              <a:rPr lang="en-GB" noProof="0" dirty="0"/>
              <a:t>Click to add subheading</a:t>
            </a:r>
          </a:p>
        </p:txBody>
      </p:sp>
      <p:sp>
        <p:nvSpPr>
          <p:cNvPr id="11" name="Chart Placeholder 10"/>
          <p:cNvSpPr>
            <a:spLocks noGrp="1"/>
          </p:cNvSpPr>
          <p:nvPr>
            <p:ph type="chart" sz="quarter" idx="14"/>
          </p:nvPr>
        </p:nvSpPr>
        <p:spPr>
          <a:xfrm>
            <a:off x="428625" y="1714500"/>
            <a:ext cx="3996000" cy="4212000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1031 HWE Brand project - PPT template - Footer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6095239"/>
            <a:ext cx="9144000" cy="7627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17525"/>
            <a:ext cx="8208000" cy="468000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Presentation Title Name      XX-XX Month Year Location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5DF58-4118-4551-8C61-1A7ED177FA2D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219203"/>
            <a:ext cx="8208000" cy="324000"/>
          </a:xfrm>
        </p:spPr>
        <p:txBody>
          <a:bodyPr/>
          <a:lstStyle>
            <a:lvl1pPr>
              <a:defRPr sz="1800" b="1" spc="50" baseline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  <a:lvl2pPr>
              <a:defRPr sz="1800" b="1"/>
            </a:lvl2pPr>
            <a:lvl3pPr>
              <a:defRPr sz="1800" b="1"/>
            </a:lvl3pPr>
            <a:lvl4pPr>
              <a:defRPr sz="1800" b="1"/>
            </a:lvl4pPr>
            <a:lvl5pPr>
              <a:defRPr sz="1800" b="1"/>
            </a:lvl5pPr>
          </a:lstStyle>
          <a:p>
            <a:pPr lvl="0"/>
            <a:r>
              <a:rPr lang="en-GB" noProof="0" dirty="0"/>
              <a:t>Click to add subheading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449259" y="1650388"/>
            <a:ext cx="8316000" cy="4320000"/>
          </a:xfrm>
        </p:spPr>
        <p:txBody>
          <a:bodyPr anchor="ctr" anchorCtr="0"/>
          <a:lstStyle>
            <a:lvl1pPr algn="ctr">
              <a:defRPr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Insert photo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ig Content (Blue)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1031 HWE Brand project - PPT template - Footer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6095239"/>
            <a:ext cx="9144000" cy="76278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663553"/>
            <a:ext cx="8208000" cy="5364000"/>
          </a:xfrm>
        </p:spPr>
        <p:txBody>
          <a:bodyPr/>
          <a:lstStyle>
            <a:lvl1pPr marL="898525" indent="-1588">
              <a:lnSpc>
                <a:spcPts val="3800"/>
              </a:lnSpc>
              <a:spcAft>
                <a:spcPts val="600"/>
              </a:spcAft>
              <a:defRPr sz="3200" b="1">
                <a:latin typeface="Century Gothic" panose="020B0502020202020204" pitchFamily="34" charset="0"/>
              </a:defRPr>
            </a:lvl1pPr>
            <a:lvl2pPr marL="900000" indent="0">
              <a:lnSpc>
                <a:spcPct val="100000"/>
              </a:lnSpc>
              <a:buNone/>
              <a:defRPr b="1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GB" noProof="0" dirty="0"/>
              <a:t>Insert large text quotation here.”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Presentation Title Name      XX-XX Month Year Location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5DF58-4118-4551-8C61-1A7ED177FA2D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837F6F-9517-4DF4-AD6D-8921C4078EFE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5061" y="111309"/>
            <a:ext cx="1190625" cy="14382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33FE119-15B9-4571-8DDF-86D7CA61B532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7902194" y="4581265"/>
            <a:ext cx="1190625" cy="14382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ig Content (Yellow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1031 HWE Brand project - PPT template - Footer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6095239"/>
            <a:ext cx="9144000" cy="76278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663553"/>
            <a:ext cx="8208000" cy="5364000"/>
          </a:xfrm>
        </p:spPr>
        <p:txBody>
          <a:bodyPr/>
          <a:lstStyle>
            <a:lvl1pPr marL="900000" indent="0">
              <a:lnSpc>
                <a:spcPts val="3800"/>
              </a:lnSpc>
              <a:spcAft>
                <a:spcPts val="600"/>
              </a:spcAft>
              <a:defRPr sz="3200" b="1">
                <a:latin typeface="Century Gothic" panose="020B0502020202020204" pitchFamily="34" charset="0"/>
              </a:defRPr>
            </a:lvl1pPr>
            <a:lvl2pPr marL="900000" indent="0">
              <a:lnSpc>
                <a:spcPct val="100000"/>
              </a:lnSpc>
              <a:buNone/>
              <a:defRPr b="1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GB" noProof="0" dirty="0"/>
              <a:t>Insert large text quotation here.”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Presentation Title Name      XX-XX Month Year Location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5DF58-4118-4551-8C61-1A7ED177FA2D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B8AF67-736E-4A0D-BECF-456F52D14052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902194" y="4598533"/>
            <a:ext cx="1190625" cy="14382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A39CB0-52AD-47C0-8DC6-895F95CF3B08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65061" y="111309"/>
            <a:ext cx="1190625" cy="14382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 hasCustomPrompt="1"/>
          </p:nvPr>
        </p:nvSpPr>
        <p:spPr>
          <a:xfrm>
            <a:off x="-32" y="0"/>
            <a:ext cx="9144000" cy="6858000"/>
          </a:xfrm>
        </p:spPr>
        <p:txBody>
          <a:bodyPr anchor="ctr" anchorCtr="0"/>
          <a:lstStyle>
            <a:lvl1pPr algn="ctr">
              <a:defRPr baseline="0"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Insert photo, then select</a:t>
            </a:r>
            <a:br>
              <a:rPr lang="en-GB" dirty="0"/>
            </a:br>
            <a:r>
              <a:rPr lang="en-GB" dirty="0"/>
              <a:t>‘Format/Send to back’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25202" y="4629600"/>
            <a:ext cx="5904000" cy="1728000"/>
          </a:xfrm>
        </p:spPr>
        <p:txBody>
          <a:bodyPr anchor="b" anchorCtr="0"/>
          <a:lstStyle>
            <a:lvl1pPr algn="l"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GB" noProof="0" dirty="0"/>
              <a:t>Click to enter headline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 hasCustomPrompt="1"/>
          </p:nvPr>
        </p:nvSpPr>
        <p:spPr>
          <a:xfrm>
            <a:off x="-32" y="0"/>
            <a:ext cx="9144000" cy="6858000"/>
          </a:xfrm>
        </p:spPr>
        <p:txBody>
          <a:bodyPr anchor="ctr" anchorCtr="0"/>
          <a:lstStyle>
            <a:lvl1pPr algn="ctr">
              <a:defRPr baseline="0"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Insert photo, then select</a:t>
            </a:r>
            <a:br>
              <a:rPr lang="en-GB" dirty="0"/>
            </a:br>
            <a:r>
              <a:rPr lang="en-GB" dirty="0"/>
              <a:t>‘Format/Send to back’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25202" y="4626000"/>
            <a:ext cx="5904000" cy="1728000"/>
          </a:xfrm>
        </p:spPr>
        <p:txBody>
          <a:bodyPr anchor="b" anchorCtr="0"/>
          <a:lstStyle>
            <a:lvl1pPr algn="l"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GB" noProof="0" dirty="0"/>
              <a:t>Click to enter headline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1031 HWE Brand project - PPT template - Slide 1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44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555630" y="492660"/>
            <a:ext cx="4143375" cy="4357687"/>
          </a:xfrm>
        </p:spPr>
        <p:txBody>
          <a:bodyPr/>
          <a:lstStyle>
            <a:lvl1pPr>
              <a:spcAft>
                <a:spcPts val="600"/>
              </a:spcAft>
              <a:defRPr sz="28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0" indent="0">
              <a:lnSpc>
                <a:spcPts val="1700"/>
              </a:lnSpc>
              <a:spcAft>
                <a:spcPts val="1000"/>
              </a:spcAft>
              <a:buNone/>
              <a:defRPr sz="1400">
                <a:solidFill>
                  <a:schemeClr val="bg1"/>
                </a:solidFill>
                <a:latin typeface="Century Gothic" panose="020B0502020202020204" pitchFamily="34" charset="0"/>
              </a:defRPr>
            </a:lvl2pPr>
            <a:lvl3pPr marL="0" indent="0" defTabSz="900000">
              <a:lnSpc>
                <a:spcPts val="1800"/>
              </a:lnSpc>
              <a:spcAft>
                <a:spcPts val="600"/>
              </a:spcAft>
              <a:buNone/>
              <a:tabLst>
                <a:tab pos="216000" algn="l"/>
              </a:tabLst>
              <a:defRPr sz="1400">
                <a:solidFill>
                  <a:schemeClr val="bg1"/>
                </a:solidFill>
                <a:latin typeface="Century Gothic" panose="020B0502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en-GB" noProof="0" dirty="0"/>
          </a:p>
        </p:txBody>
      </p:sp>
      <p:pic>
        <p:nvPicPr>
          <p:cNvPr id="11" name="Picture 10" descr="P1038 HWE Local Healthwatch AR templates_v7 For Peter_1.jpg"/>
          <p:cNvPicPr>
            <a:picLocks noChangeAspect="1"/>
          </p:cNvPicPr>
          <p:nvPr userDrawn="1"/>
        </p:nvPicPr>
        <p:blipFill>
          <a:blip r:embed="rId3" cstate="print"/>
          <a:srcRect l="5208" t="27907" r="91667" b="68018"/>
          <a:stretch>
            <a:fillRect/>
          </a:stretch>
        </p:blipFill>
        <p:spPr>
          <a:xfrm>
            <a:off x="493033" y="3357022"/>
            <a:ext cx="292753" cy="540000"/>
          </a:xfrm>
          <a:prstGeom prst="rect">
            <a:avLst/>
          </a:prstGeom>
        </p:spPr>
      </p:pic>
      <p:pic>
        <p:nvPicPr>
          <p:cNvPr id="12" name="Picture 11" descr="Healthwatch-logo_RGB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5880317" y="5920472"/>
            <a:ext cx="3024000" cy="8282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1031 HWE Brand project - PPT template - Slide 1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44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555630" y="492660"/>
            <a:ext cx="4143375" cy="4357687"/>
          </a:xfrm>
        </p:spPr>
        <p:txBody>
          <a:bodyPr/>
          <a:lstStyle>
            <a:lvl1pPr>
              <a:spcAft>
                <a:spcPts val="600"/>
              </a:spcAft>
              <a:defRPr sz="2800" b="1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0" indent="0">
              <a:lnSpc>
                <a:spcPts val="1700"/>
              </a:lnSpc>
              <a:spcAft>
                <a:spcPts val="1000"/>
              </a:spcAft>
              <a:buNone/>
              <a:defRPr sz="1400">
                <a:solidFill>
                  <a:srgbClr val="000000"/>
                </a:solidFill>
                <a:latin typeface="Century Gothic" panose="020B0502020202020204" pitchFamily="34" charset="0"/>
              </a:defRPr>
            </a:lvl2pPr>
            <a:lvl3pPr marL="0" indent="0" defTabSz="900000">
              <a:lnSpc>
                <a:spcPts val="1800"/>
              </a:lnSpc>
              <a:spcAft>
                <a:spcPts val="600"/>
              </a:spcAft>
              <a:buNone/>
              <a:tabLst>
                <a:tab pos="216000" algn="l"/>
              </a:tabLst>
              <a:defRPr sz="1400">
                <a:solidFill>
                  <a:srgbClr val="000000"/>
                </a:solidFill>
                <a:latin typeface="Century Gothic" panose="020B0502020202020204" pitchFamily="34" charset="0"/>
              </a:defRPr>
            </a:lvl3pPr>
            <a:lvl4pPr>
              <a:defRPr>
                <a:solidFill>
                  <a:srgbClr val="000000"/>
                </a:solidFill>
                <a:latin typeface="Century Gothic" panose="020B0502020202020204" pitchFamily="34" charset="0"/>
              </a:defRPr>
            </a:lvl4pPr>
            <a:lvl5pPr>
              <a:defRPr>
                <a:solidFill>
                  <a:srgbClr val="000000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en-GB" noProof="0" dirty="0"/>
          </a:p>
        </p:txBody>
      </p:sp>
      <p:pic>
        <p:nvPicPr>
          <p:cNvPr id="5" name="Picture 4" descr="Healthwatch-logo_RGB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880317" y="5920472"/>
            <a:ext cx="3024000" cy="828283"/>
          </a:xfrm>
          <a:prstGeom prst="rect">
            <a:avLst/>
          </a:prstGeom>
        </p:spPr>
      </p:pic>
      <p:pic>
        <p:nvPicPr>
          <p:cNvPr id="9" name="Picture 8" descr="P1031 HWE Brand projecy - PPT template_AW_14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560332" y="3349096"/>
            <a:ext cx="172253" cy="504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17525"/>
            <a:ext cx="8208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dirty="0"/>
              <a:t>Click to add heading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42535"/>
            <a:ext cx="8208000" cy="439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264" y="6328855"/>
            <a:ext cx="1774844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lnSpc>
                <a:spcPts val="1300"/>
              </a:lnSpc>
              <a:defRPr sz="10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GB" dirty="0"/>
              <a:t>Presentation Title Name      XX-XX Month Year Location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7507" y="6339416"/>
            <a:ext cx="540000" cy="2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9295DF58-4118-4551-8C61-1A7ED177FA2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55" r:id="rId3"/>
    <p:sldLayoutId id="2147483653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56" r:id="rId11"/>
    <p:sldLayoutId id="2147483657" r:id="rId12"/>
    <p:sldLayoutId id="2147483658" r:id="rId13"/>
    <p:sldLayoutId id="2147483659" r:id="rId1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1200"/>
        </a:spcAft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44000" indent="-144000" algn="l" defTabSz="914400" rtl="0" eaLnBrk="1" latinLnBrk="0" hangingPunct="1">
        <a:lnSpc>
          <a:spcPts val="2000"/>
        </a:lnSpc>
        <a:spcBef>
          <a:spcPts val="0"/>
        </a:spcBef>
        <a:spcAft>
          <a:spcPts val="1200"/>
        </a:spcAft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44000" algn="l" defTabSz="914400" rtl="0" eaLnBrk="1" latinLnBrk="0" hangingPunct="1">
        <a:lnSpc>
          <a:spcPts val="2000"/>
        </a:lnSpc>
        <a:spcBef>
          <a:spcPts val="0"/>
        </a:spcBef>
        <a:spcAft>
          <a:spcPts val="1200"/>
        </a:spcAft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iStock-1153816876_Cropped.jpg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/>
          <a:srcRect/>
          <a:stretch>
            <a:fillRect/>
          </a:stretch>
        </p:blipFill>
        <p:spPr/>
      </p:pic>
      <p:pic>
        <p:nvPicPr>
          <p:cNvPr id="6" name="Picture 5" descr="P1031 HWE Brand project - PPT template - Slide 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Accessible Information Standard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Gary Jevon</a:t>
            </a:r>
          </a:p>
          <a:p>
            <a:r>
              <a:rPr lang="en-GB" dirty="0">
                <a:latin typeface="Century Gothic" panose="020B0502020202020204" pitchFamily="34" charset="0"/>
              </a:rPr>
              <a:t>18</a:t>
            </a:r>
            <a:r>
              <a:rPr lang="en-GB" baseline="30000" dirty="0">
                <a:latin typeface="Century Gothic" panose="020B0502020202020204" pitchFamily="34" charset="0"/>
              </a:rPr>
              <a:t>th</a:t>
            </a:r>
            <a:r>
              <a:rPr lang="en-GB" dirty="0">
                <a:latin typeface="Century Gothic" panose="020B0502020202020204" pitchFamily="34" charset="0"/>
              </a:rPr>
              <a:t> October 2022</a:t>
            </a:r>
          </a:p>
        </p:txBody>
      </p:sp>
      <p:pic>
        <p:nvPicPr>
          <p:cNvPr id="9" name="Picture 8" descr="Healthwatch-logo_RGB.png">
            <a:extLst>
              <a:ext uri="{FF2B5EF4-FFF2-40B4-BE49-F238E27FC236}">
                <a16:creationId xmlns:a16="http://schemas.microsoft.com/office/drawing/2014/main" id="{0B22FBF1-F735-44F7-8585-457F31378EF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80317" y="5920472"/>
            <a:ext cx="3024000" cy="82828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Of 139 hospitals who responded to a recent FOI request, only 1/3rd said they met ALL the requirements of the Standard: 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53% said they asked patients and carers about their accessible needs</a:t>
            </a:r>
          </a:p>
          <a:p>
            <a:pPr lvl="2"/>
            <a:r>
              <a:rPr lang="en-GB" dirty="0">
                <a:latin typeface="Century Gothic" panose="020B0502020202020204" pitchFamily="34" charset="0"/>
              </a:rPr>
              <a:t>only 36% said they had assessed their compliance over the last 3 years</a:t>
            </a:r>
          </a:p>
          <a:p>
            <a:pPr marL="216000" lvl="2" indent="0">
              <a:buNone/>
            </a:pPr>
            <a:endParaRPr lang="en-GB" dirty="0">
              <a:latin typeface="Century Gothic" panose="020B0502020202020204" pitchFamily="34" charset="0"/>
            </a:endParaRP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There is a crisis in adult literacy that directly impacts on people’s health. </a:t>
            </a:r>
          </a:p>
          <a:p>
            <a:pPr lvl="2"/>
            <a:r>
              <a:rPr lang="en-GB" dirty="0">
                <a:latin typeface="Century Gothic" panose="020B0502020202020204" pitchFamily="34" charset="0"/>
              </a:rPr>
              <a:t>In the UK 7.1 million adults read and write at or below the level of a nine-year old and, critically, 43% of adults do not understand written health information. 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5DF58-4118-4551-8C61-1A7ED177FA2D}" type="slidenum">
              <a:rPr lang="en-GB" noProof="0" smtClean="0"/>
              <a:pPr/>
              <a:t>2</a:t>
            </a:fld>
            <a:endParaRPr lang="en-GB" noProof="0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Reducing Health Inequalities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The facts: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Information Technology: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There are over 100 clinical IT systems at Mid-Yorkshire Hospitals</a:t>
            </a:r>
          </a:p>
          <a:p>
            <a:pPr lvl="1"/>
            <a:r>
              <a:rPr lang="en-GB" dirty="0"/>
              <a:t>Not all of these systems interface with each other</a:t>
            </a:r>
          </a:p>
          <a:p>
            <a:pPr lvl="1"/>
            <a:endParaRPr lang="en-GB" dirty="0">
              <a:latin typeface="Century Gothic" panose="020B0502020202020204" pitchFamily="34" charset="0"/>
            </a:endParaRPr>
          </a:p>
          <a:p>
            <a:pPr marL="0" lvl="1" indent="0">
              <a:buNone/>
            </a:pPr>
            <a:r>
              <a:rPr lang="en-GB" dirty="0">
                <a:latin typeface="Century Gothic" panose="020B0502020202020204" pitchFamily="34" charset="0"/>
              </a:rPr>
              <a:t>Whilst not unique to Mid Yorks (this is an issue across the NHS as a whole), this means that the Trust are unable to readily share information on a patient’s accessible need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5DF58-4118-4551-8C61-1A7ED177FA2D}" type="slidenum">
              <a:rPr lang="en-GB" noProof="0" smtClean="0"/>
              <a:pPr/>
              <a:t>3</a:t>
            </a:fld>
            <a:endParaRPr lang="en-GB" noProof="0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Reducing Health Inequalities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The challenges:</a:t>
            </a:r>
          </a:p>
        </p:txBody>
      </p:sp>
    </p:spTree>
    <p:extLst>
      <p:ext uri="{BB962C8B-B14F-4D97-AF65-F5344CB8AC3E}">
        <p14:creationId xmlns:p14="http://schemas.microsoft.com/office/powerpoint/2010/main" val="3884288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Work with AIS leaders at MYHT: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Head of Diversity and Inclusion</a:t>
            </a:r>
          </a:p>
          <a:p>
            <a:pPr lvl="1"/>
            <a:r>
              <a:rPr lang="en-GB" dirty="0"/>
              <a:t>Senior Programme Manager for AIS</a:t>
            </a:r>
          </a:p>
          <a:p>
            <a:pPr lvl="1"/>
            <a:r>
              <a:rPr lang="en-GB" dirty="0"/>
              <a:t>Senior Responsible Officer</a:t>
            </a:r>
          </a:p>
          <a:p>
            <a:pPr lvl="1"/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Aims and objectives: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Better patient experience</a:t>
            </a:r>
          </a:p>
          <a:p>
            <a:pPr lvl="1"/>
            <a:r>
              <a:rPr lang="en-GB" dirty="0"/>
              <a:t>Informed choice</a:t>
            </a:r>
          </a:p>
          <a:p>
            <a:pPr lvl="1"/>
            <a:r>
              <a:rPr lang="en-GB" dirty="0"/>
              <a:t>Faster and appropriate patient care </a:t>
            </a:r>
          </a:p>
          <a:p>
            <a:pPr lvl="1"/>
            <a:r>
              <a:rPr lang="en-GB" dirty="0"/>
              <a:t>Reduce Health Inequalities 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5DF58-4118-4551-8C61-1A7ED177FA2D}" type="slidenum">
              <a:rPr lang="en-GB" noProof="0" smtClean="0"/>
              <a:pPr/>
              <a:t>4</a:t>
            </a:fld>
            <a:endParaRPr lang="en-GB" noProof="0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Reducing Health Inequalities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What have we done so far:</a:t>
            </a:r>
          </a:p>
        </p:txBody>
      </p:sp>
    </p:spTree>
    <p:extLst>
      <p:ext uri="{BB962C8B-B14F-4D97-AF65-F5344CB8AC3E}">
        <p14:creationId xmlns:p14="http://schemas.microsoft.com/office/powerpoint/2010/main" val="2509784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GB" dirty="0">
              <a:latin typeface="Century Gothic" panose="020B0502020202020204" pitchFamily="34" charset="0"/>
            </a:endParaRP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New work streams set up across the Trust</a:t>
            </a:r>
          </a:p>
          <a:p>
            <a:pPr lvl="1"/>
            <a:r>
              <a:rPr lang="en-US" dirty="0"/>
              <a:t>Created AIS “Purple promise”: champions, posters, screensavers</a:t>
            </a:r>
          </a:p>
          <a:p>
            <a:pPr lvl="1"/>
            <a:r>
              <a:rPr lang="en-GB" dirty="0"/>
              <a:t>Developed a training package for all staff which has started with Champions</a:t>
            </a:r>
          </a:p>
          <a:p>
            <a:pPr lvl="1"/>
            <a:r>
              <a:rPr lang="en-GB" dirty="0"/>
              <a:t>Increased availability of </a:t>
            </a:r>
            <a:r>
              <a:rPr lang="en-US" dirty="0"/>
              <a:t>BSL training for front line staff</a:t>
            </a:r>
          </a:p>
          <a:p>
            <a:pPr lvl="1"/>
            <a:r>
              <a:rPr lang="en-GB" dirty="0"/>
              <a:t>Revised communications strategy – developing videos (e.g. CEO / Chief Nurse / Matron for Ophthalmology, all using a BSL interpreter and captions); Website development; social media accounts.</a:t>
            </a:r>
          </a:p>
          <a:p>
            <a:pPr lvl="1"/>
            <a:r>
              <a:rPr lang="en-GB" dirty="0"/>
              <a:t>“Patient Knows best” – developing educational material/letters </a:t>
            </a:r>
          </a:p>
          <a:p>
            <a:pPr lvl="1"/>
            <a:r>
              <a:rPr lang="en-GB" dirty="0"/>
              <a:t>Sensory Impairment Insights Group – led by Healthwatch CEO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5DF58-4118-4551-8C61-1A7ED177FA2D}" type="slidenum">
              <a:rPr lang="en-GB" noProof="0" smtClean="0"/>
              <a:pPr/>
              <a:t>5</a:t>
            </a:fld>
            <a:endParaRPr lang="en-GB" noProof="0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Reducing Health Inequalities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What have we done so far:</a:t>
            </a:r>
          </a:p>
        </p:txBody>
      </p:sp>
    </p:spTree>
    <p:extLst>
      <p:ext uri="{BB962C8B-B14F-4D97-AF65-F5344CB8AC3E}">
        <p14:creationId xmlns:p14="http://schemas.microsoft.com/office/powerpoint/2010/main" val="1295391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GB" dirty="0"/>
          </a:p>
          <a:p>
            <a:pPr lvl="1"/>
            <a:r>
              <a:rPr lang="en-GB" dirty="0"/>
              <a:t>Development and implementation of interoperable IT systems which can record AIS need</a:t>
            </a:r>
          </a:p>
          <a:p>
            <a:pPr lvl="1"/>
            <a:r>
              <a:rPr lang="en-GB" dirty="0"/>
              <a:t>Development of AI solution so that all systems will interface and talk</a:t>
            </a:r>
          </a:p>
          <a:p>
            <a:pPr lvl="1"/>
            <a:r>
              <a:rPr lang="en-GB" dirty="0"/>
              <a:t>Developed partnerships with other organisations and included those with an accessible need in developing:</a:t>
            </a:r>
          </a:p>
          <a:p>
            <a:pPr lvl="2"/>
            <a:r>
              <a:rPr lang="en-GB" dirty="0"/>
              <a:t>Staff Guides</a:t>
            </a:r>
          </a:p>
          <a:p>
            <a:pPr lvl="2"/>
            <a:r>
              <a:rPr lang="en-GB" dirty="0"/>
              <a:t>The AIS Policy</a:t>
            </a:r>
          </a:p>
          <a:p>
            <a:pPr lvl="2"/>
            <a:r>
              <a:rPr lang="en-GB" dirty="0"/>
              <a:t>Literature which is sent to patients/carers</a:t>
            </a:r>
          </a:p>
          <a:p>
            <a:pPr lvl="2"/>
            <a:r>
              <a:rPr lang="en-GB" dirty="0"/>
              <a:t>Easy Read information (Easy Read UK)</a:t>
            </a:r>
          </a:p>
          <a:p>
            <a:pPr lvl="1"/>
            <a:endParaRPr lang="en-GB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5DF58-4118-4551-8C61-1A7ED177FA2D}" type="slidenum">
              <a:rPr lang="en-GB" noProof="0" smtClean="0"/>
              <a:pPr/>
              <a:t>6</a:t>
            </a:fld>
            <a:endParaRPr lang="en-GB" noProof="0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Reducing Health Inequalities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What have we done so far:</a:t>
            </a:r>
          </a:p>
        </p:txBody>
      </p:sp>
    </p:spTree>
    <p:extLst>
      <p:ext uri="{BB962C8B-B14F-4D97-AF65-F5344CB8AC3E}">
        <p14:creationId xmlns:p14="http://schemas.microsoft.com/office/powerpoint/2010/main" val="924807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617525"/>
            <a:ext cx="8208000" cy="46800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GB"/>
              <a:t>Reducing Health Inequalities</a:t>
            </a:r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465CF5B-A536-7B00-CCC0-B9475B114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2643" y="1642535"/>
            <a:ext cx="6037113" cy="4392000"/>
          </a:xfrm>
          <a:prstGeom prst="rect">
            <a:avLst/>
          </a:prstGeom>
          <a:noFill/>
        </p:spPr>
      </p:pic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7507" y="6339416"/>
            <a:ext cx="540000" cy="216000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9295DF58-4118-4551-8C61-1A7ED177FA2D}" type="slidenum">
              <a:rPr lang="en-GB" noProof="0" smtClean="0"/>
              <a:pPr>
                <a:spcAft>
                  <a:spcPts val="600"/>
                </a:spcAft>
              </a:pPr>
              <a:t>7</a:t>
            </a:fld>
            <a:endParaRPr lang="en-GB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075264"/>
            <a:ext cx="8143875" cy="285750"/>
          </a:xfrm>
        </p:spPr>
        <p:txBody>
          <a:bodyPr anchor="t">
            <a:normAutofit/>
          </a:bodyPr>
          <a:lstStyle/>
          <a:p>
            <a:r>
              <a:rPr lang="en-GB"/>
              <a:t>What have we done so far:</a:t>
            </a:r>
          </a:p>
        </p:txBody>
      </p:sp>
    </p:spTree>
    <p:extLst>
      <p:ext uri="{BB962C8B-B14F-4D97-AF65-F5344CB8AC3E}">
        <p14:creationId xmlns:p14="http://schemas.microsoft.com/office/powerpoint/2010/main" val="665580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GB" dirty="0"/>
          </a:p>
          <a:p>
            <a:pPr lvl="1"/>
            <a:r>
              <a:rPr lang="en-GB" dirty="0"/>
              <a:t>Create an evidence base (e.g. patient feedback and intel, case studies) and use it!</a:t>
            </a:r>
          </a:p>
          <a:p>
            <a:pPr lvl="1"/>
            <a:r>
              <a:rPr lang="en-GB" dirty="0"/>
              <a:t>Identify, analyse and prioritise stakeholders</a:t>
            </a:r>
          </a:p>
          <a:p>
            <a:pPr lvl="1"/>
            <a:r>
              <a:rPr lang="en-GB" dirty="0"/>
              <a:t>Encourage stakeholders to communicate with each another as well as with you</a:t>
            </a:r>
          </a:p>
          <a:p>
            <a:pPr lvl="1"/>
            <a:r>
              <a:rPr lang="en-GB" dirty="0"/>
              <a:t>Seek to understand the stakeholders’ points of view (listen and ask questions, and seek compromises)</a:t>
            </a:r>
          </a:p>
          <a:p>
            <a:pPr lvl="1"/>
            <a:r>
              <a:rPr lang="en-GB" dirty="0"/>
              <a:t>Lead with transparency and build trust</a:t>
            </a:r>
          </a:p>
          <a:p>
            <a:pPr marL="0" lvl="1" indent="0">
              <a:buNone/>
            </a:pPr>
            <a:endParaRPr lang="en-GB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5DF58-4118-4551-8C61-1A7ED177FA2D}" type="slidenum">
              <a:rPr lang="en-GB" noProof="0" smtClean="0"/>
              <a:pPr/>
              <a:t>8</a:t>
            </a:fld>
            <a:endParaRPr lang="en-GB" noProof="0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Lessons Learned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Working with stakeholders:</a:t>
            </a:r>
          </a:p>
        </p:txBody>
      </p:sp>
    </p:spTree>
    <p:extLst>
      <p:ext uri="{BB962C8B-B14F-4D97-AF65-F5344CB8AC3E}">
        <p14:creationId xmlns:p14="http://schemas.microsoft.com/office/powerpoint/2010/main" val="4080810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GB" dirty="0"/>
          </a:p>
          <a:p>
            <a:pPr lvl="1"/>
            <a:r>
              <a:rPr lang="en-GB" dirty="0"/>
              <a:t>Commit to an agreed engagement schedule</a:t>
            </a:r>
          </a:p>
          <a:p>
            <a:pPr lvl="1"/>
            <a:r>
              <a:rPr lang="en-GB" dirty="0"/>
              <a:t>Communicate Communicate Communicate! Especially as soon as possible with your stakeholders when things change. Use the most effective channels too.</a:t>
            </a:r>
          </a:p>
          <a:p>
            <a:pPr lvl="1"/>
            <a:r>
              <a:rPr lang="en-GB" dirty="0"/>
              <a:t>Collaborate, don’t dictate; work with your team and the wider communities</a:t>
            </a:r>
          </a:p>
          <a:p>
            <a:pPr lvl="1"/>
            <a:r>
              <a:rPr lang="en-GB" dirty="0"/>
              <a:t>Strive to set the right expectations from the start</a:t>
            </a:r>
          </a:p>
          <a:p>
            <a:pPr lvl="1"/>
            <a:r>
              <a:rPr lang="en-GB" dirty="0"/>
              <a:t>Show your gratitude for all they do in your project</a:t>
            </a:r>
          </a:p>
          <a:p>
            <a:pPr lvl="1"/>
            <a:endParaRPr lang="en-GB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5DF58-4118-4551-8C61-1A7ED177FA2D}" type="slidenum">
              <a:rPr lang="en-GB" noProof="0" smtClean="0"/>
              <a:pPr/>
              <a:t>9</a:t>
            </a:fld>
            <a:endParaRPr lang="en-GB" noProof="0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Lessons Learned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Working with stakeholders:</a:t>
            </a:r>
          </a:p>
        </p:txBody>
      </p:sp>
    </p:spTree>
    <p:extLst>
      <p:ext uri="{BB962C8B-B14F-4D97-AF65-F5344CB8AC3E}">
        <p14:creationId xmlns:p14="http://schemas.microsoft.com/office/powerpoint/2010/main" val="3536715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For more information</a:t>
            </a:r>
          </a:p>
          <a:p>
            <a:pPr lvl="1"/>
            <a:r>
              <a:rPr lang="en-GB" dirty="0">
                <a:latin typeface="Century Gothic" panose="020B0502020202020204" pitchFamily="34" charset="0"/>
              </a:rPr>
              <a:t>Healthwatch Wakefield</a:t>
            </a:r>
            <a:br>
              <a:rPr lang="en-GB" dirty="0">
                <a:latin typeface="Century Gothic" panose="020B0502020202020204" pitchFamily="34" charset="0"/>
              </a:rPr>
            </a:br>
            <a:r>
              <a:rPr lang="en-GB" dirty="0">
                <a:latin typeface="Century Gothic" panose="020B0502020202020204" pitchFamily="34" charset="0"/>
              </a:rPr>
              <a:t>The Plex</a:t>
            </a:r>
            <a:br>
              <a:rPr lang="en-GB" dirty="0">
                <a:latin typeface="Century Gothic" panose="020B0502020202020204" pitchFamily="34" charset="0"/>
              </a:rPr>
            </a:br>
            <a:r>
              <a:rPr lang="en-GB" dirty="0">
                <a:latin typeface="Century Gothic" panose="020B0502020202020204" pitchFamily="34" charset="0"/>
              </a:rPr>
              <a:t>Margaret Street</a:t>
            </a:r>
            <a:br>
              <a:rPr lang="en-GB" dirty="0">
                <a:latin typeface="Century Gothic" panose="020B0502020202020204" pitchFamily="34" charset="0"/>
              </a:rPr>
            </a:br>
            <a:r>
              <a:rPr lang="en-GB" dirty="0">
                <a:latin typeface="Century Gothic" panose="020B0502020202020204" pitchFamily="34" charset="0"/>
              </a:rPr>
              <a:t>Wakefield</a:t>
            </a:r>
            <a:br>
              <a:rPr lang="en-GB" dirty="0">
                <a:latin typeface="Century Gothic" panose="020B0502020202020204" pitchFamily="34" charset="0"/>
              </a:rPr>
            </a:br>
            <a:r>
              <a:rPr lang="en-GB" dirty="0">
                <a:latin typeface="Century Gothic" panose="020B0502020202020204" pitchFamily="34" charset="0"/>
              </a:rPr>
              <a:t>WF1 2DQ</a:t>
            </a:r>
          </a:p>
          <a:p>
            <a:pPr lvl="2">
              <a:spcAft>
                <a:spcPts val="600"/>
              </a:spcAft>
            </a:pPr>
            <a:r>
              <a:rPr lang="en-GB" dirty="0">
                <a:latin typeface="Century Gothic" panose="020B0502020202020204" pitchFamily="34" charset="0"/>
              </a:rPr>
              <a:t>www.healthwatchwakefield.co.uk </a:t>
            </a:r>
          </a:p>
          <a:p>
            <a:pPr lvl="2">
              <a:spcAft>
                <a:spcPts val="600"/>
              </a:spcAft>
            </a:pPr>
            <a:r>
              <a:rPr lang="en-GB" dirty="0">
                <a:latin typeface="Century Gothic" panose="020B0502020202020204" pitchFamily="34" charset="0"/>
              </a:rPr>
              <a:t>t: +44 (0) 1924 787379</a:t>
            </a:r>
          </a:p>
          <a:p>
            <a:pPr lvl="2">
              <a:spcAft>
                <a:spcPts val="600"/>
              </a:spcAft>
            </a:pPr>
            <a:r>
              <a:rPr lang="en-GB" dirty="0">
                <a:latin typeface="Century Gothic" panose="020B0502020202020204" pitchFamily="34" charset="0"/>
              </a:rPr>
              <a:t>e: enquiries@healthwatchwakefield.co.uk</a:t>
            </a:r>
          </a:p>
          <a:p>
            <a:pPr lvl="2">
              <a:spcAft>
                <a:spcPts val="600"/>
              </a:spcAft>
              <a:tabLst>
                <a:tab pos="216000" algn="l"/>
              </a:tabLst>
            </a:pPr>
            <a:endParaRPr lang="en-GB" dirty="0">
              <a:latin typeface="Century Gothic" panose="020B0502020202020204" pitchFamily="34" charset="0"/>
            </a:endParaRPr>
          </a:p>
          <a:p>
            <a:pPr lvl="2">
              <a:spcAft>
                <a:spcPts val="600"/>
              </a:spcAft>
              <a:tabLst>
                <a:tab pos="216000" algn="l"/>
              </a:tabLst>
            </a:pPr>
            <a:r>
              <a:rPr lang="en-GB" dirty="0"/>
              <a:t>	</a:t>
            </a:r>
            <a:r>
              <a:rPr lang="en-GB" dirty="0">
                <a:latin typeface="Century Gothic" panose="020B0502020202020204" pitchFamily="34" charset="0"/>
              </a:rPr>
              <a:t>@HealthwatchE</a:t>
            </a:r>
          </a:p>
          <a:p>
            <a:pPr lvl="2">
              <a:spcAft>
                <a:spcPts val="600"/>
              </a:spcAft>
            </a:pPr>
            <a:r>
              <a:rPr lang="en-GB" dirty="0">
                <a:latin typeface="Century Gothic" panose="020B0502020202020204" pitchFamily="34" charset="0"/>
              </a:rPr>
              <a:t>	Facebook.com/HealthwatchWakefield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16856D-8051-DCD3-7DD8-A26EA62B3D5F}"/>
              </a:ext>
            </a:extLst>
          </p:cNvPr>
          <p:cNvSpPr/>
          <p:nvPr/>
        </p:nvSpPr>
        <p:spPr>
          <a:xfrm>
            <a:off x="5940152" y="6021288"/>
            <a:ext cx="3203848" cy="83671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125286-C678-C2A1-67EB-BD5F3B0C2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4233" y="6093296"/>
            <a:ext cx="3192263" cy="73043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Healthwatch Theme 2021">
  <a:themeElements>
    <a:clrScheme name="Healthwatch">
      <a:dk1>
        <a:srgbClr val="004C6B"/>
      </a:dk1>
      <a:lt1>
        <a:sysClr val="window" lastClr="FFFFFF"/>
      </a:lt1>
      <a:dk2>
        <a:srgbClr val="BFBFBF"/>
      </a:dk2>
      <a:lt2>
        <a:srgbClr val="FFFFFF"/>
      </a:lt2>
      <a:accent1>
        <a:srgbClr val="E73E97"/>
      </a:accent1>
      <a:accent2>
        <a:srgbClr val="84BD00"/>
      </a:accent2>
      <a:accent3>
        <a:srgbClr val="F9B93E"/>
      </a:accent3>
      <a:accent4>
        <a:srgbClr val="00B38C"/>
      </a:accent4>
      <a:accent5>
        <a:srgbClr val="7FCBEB"/>
      </a:accent5>
      <a:accent6>
        <a:srgbClr val="FFFFFF"/>
      </a:accent6>
      <a:hlink>
        <a:srgbClr val="A81563"/>
      </a:hlink>
      <a:folHlink>
        <a:srgbClr val="A81563"/>
      </a:folHlink>
    </a:clrScheme>
    <a:fontScheme name="Healthwatch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0EA4E9A0D10A4B86B174D08978D5EB" ma:contentTypeVersion="13" ma:contentTypeDescription="Create a new document." ma:contentTypeScope="" ma:versionID="891189f2f97f12511b66d5f8ad612eee">
  <xsd:schema xmlns:xsd="http://www.w3.org/2001/XMLSchema" xmlns:xs="http://www.w3.org/2001/XMLSchema" xmlns:p="http://schemas.microsoft.com/office/2006/metadata/properties" xmlns:ns2="c497441b-d3fe-4788-8629-aff52d38f515" xmlns:ns3="1d162527-c308-4a98-98b8-9e726c57dd8b" targetNamespace="http://schemas.microsoft.com/office/2006/metadata/properties" ma:root="true" ma:fieldsID="ca25df0ffed8c4de39bca54504d4ee72" ns2:_="" ns3:_="">
    <xsd:import namespace="c497441b-d3fe-4788-8629-aff52d38f515"/>
    <xsd:import namespace="1d162527-c308-4a98-98b8-9e726c57dd8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97441b-d3fe-4788-8629-aff52d38f5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162527-c308-4a98-98b8-9e726c57dd8b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6F76623-ACC5-4FA2-A4B7-F2116C3F83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97441b-d3fe-4788-8629-aff52d38f515"/>
    <ds:schemaRef ds:uri="1d162527-c308-4a98-98b8-9e726c57dd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2EAFE27-9A96-443C-8B92-7548B28108F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C4A84D9-E590-4DB6-A58B-13643AA3E77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Healthwatch PowerPoint New Template 2021</Template>
  <TotalTime>246</TotalTime>
  <Words>599</Words>
  <Application>Microsoft Office PowerPoint</Application>
  <PresentationFormat>On-screen Show (4:3)</PresentationFormat>
  <Paragraphs>87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Century Gothic</vt:lpstr>
      <vt:lpstr>Poppins</vt:lpstr>
      <vt:lpstr>Healthwatch Theme 2021</vt:lpstr>
      <vt:lpstr>Accessible Information Standard</vt:lpstr>
      <vt:lpstr>Reducing Health Inequalities</vt:lpstr>
      <vt:lpstr>Reducing Health Inequalities</vt:lpstr>
      <vt:lpstr>Reducing Health Inequalities</vt:lpstr>
      <vt:lpstr>Reducing Health Inequalities</vt:lpstr>
      <vt:lpstr>Reducing Health Inequalities</vt:lpstr>
      <vt:lpstr>Reducing Health Inequalities</vt:lpstr>
      <vt:lpstr>Lessons Learned</vt:lpstr>
      <vt:lpstr>Lessons Learned</vt:lpstr>
      <vt:lpstr>PowerPoint Presentation</vt:lpstr>
    </vt:vector>
  </TitlesOfParts>
  <Company>Healthwatch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Moledina, Tima</dc:creator>
  <cp:keywords>Template</cp:keywords>
  <dc:description>v2.2 by Kessler Associates</dc:description>
  <cp:lastModifiedBy>Gary Jevon</cp:lastModifiedBy>
  <cp:revision>8</cp:revision>
  <dcterms:created xsi:type="dcterms:W3CDTF">2021-12-15T13:29:26Z</dcterms:created>
  <dcterms:modified xsi:type="dcterms:W3CDTF">2022-10-18T10:42:44Z</dcterms:modified>
  <cp:category>PowerPoint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 (UK)</vt:lpwstr>
  </property>
  <property fmtid="{D5CDD505-2E9C-101B-9397-08002B2CF9AE}" pid="3" name="Owner">
    <vt:lpwstr>PL Kessler</vt:lpwstr>
  </property>
  <property fmtid="{D5CDD505-2E9C-101B-9397-08002B2CF9AE}" pid="4" name="Publisher">
    <vt:lpwstr>Kessler Associates</vt:lpwstr>
  </property>
  <property fmtid="{D5CDD505-2E9C-101B-9397-08002B2CF9AE}" pid="5" name="Client">
    <vt:lpwstr>Healthwatch</vt:lpwstr>
  </property>
  <property fmtid="{D5CDD505-2E9C-101B-9397-08002B2CF9AE}" pid="6" name="Project">
    <vt:lpwstr>Narrative Design</vt:lpwstr>
  </property>
  <property fmtid="{D5CDD505-2E9C-101B-9397-08002B2CF9AE}" pid="7" name="ContentTypeId">
    <vt:lpwstr>0x010100480EA4E9A0D10A4B86B174D08978D5EB</vt:lpwstr>
  </property>
</Properties>
</file>