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5143500" cx="9144000"/>
  <p:notesSz cx="5143500" cy="9144000"/>
  <p:embeddedFontLst>
    <p:embeddedFont>
      <p:font typeface="Helvetica Neue"/>
      <p:regular r:id="rId10"/>
      <p:bold r:id="rId11"/>
      <p:italic r:id="rId12"/>
      <p:boldItalic r:id="rId13"/>
    </p:embeddedFont>
    <p:embeddedFont>
      <p:font typeface="Helvetica Neue Light"/>
      <p:regular r:id="rId14"/>
      <p:bold r:id="rId15"/>
      <p:italic r:id="rId16"/>
      <p:boldItalic r:id="rId17"/>
    </p:embeddedFont>
    <p:embeddedFont>
      <p:font typeface="DM Sans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ipIyqeI2HJb+jGl1J4X8yrFC6P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MSans-italic.fntdata"/><Relationship Id="rId11" Type="http://schemas.openxmlformats.org/officeDocument/2006/relationships/font" Target="fonts/HelveticaNeue-bold.fntdata"/><Relationship Id="rId22" Type="http://customschemas.google.com/relationships/presentationmetadata" Target="metadata"/><Relationship Id="rId10" Type="http://schemas.openxmlformats.org/officeDocument/2006/relationships/font" Target="fonts/HelveticaNeue-regular.fntdata"/><Relationship Id="rId21" Type="http://schemas.openxmlformats.org/officeDocument/2006/relationships/font" Target="fonts/DMSans-boldItalic.fntdata"/><Relationship Id="rId13" Type="http://schemas.openxmlformats.org/officeDocument/2006/relationships/font" Target="fonts/HelveticaNeue-boldItalic.fntdata"/><Relationship Id="rId12" Type="http://schemas.openxmlformats.org/officeDocument/2006/relationships/font" Target="fonts/HelveticaNeue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HelveticaNeueLight-bold.fntdata"/><Relationship Id="rId14" Type="http://schemas.openxmlformats.org/officeDocument/2006/relationships/font" Target="fonts/HelveticaNeueLight-regular.fntdata"/><Relationship Id="rId17" Type="http://schemas.openxmlformats.org/officeDocument/2006/relationships/font" Target="fonts/HelveticaNeueLight-boldItalic.fntdata"/><Relationship Id="rId16" Type="http://schemas.openxmlformats.org/officeDocument/2006/relationships/font" Target="fonts/HelveticaNeueLight-italic.fntdata"/><Relationship Id="rId5" Type="http://schemas.openxmlformats.org/officeDocument/2006/relationships/slide" Target="slides/slide1.xml"/><Relationship Id="rId19" Type="http://schemas.openxmlformats.org/officeDocument/2006/relationships/font" Target="fonts/DMSans-bold.fntdata"/><Relationship Id="rId6" Type="http://schemas.openxmlformats.org/officeDocument/2006/relationships/slide" Target="slides/slide2.xml"/><Relationship Id="rId18" Type="http://schemas.openxmlformats.org/officeDocument/2006/relationships/font" Target="fonts/DMSans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" name="Google Shape;66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" name="Google Shape;71;p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hyperlink" Target="https://apolitical.co/home/" TargetMode="External"/><Relationship Id="rId5" Type="http://schemas.openxmlformats.org/officeDocument/2006/relationships/hyperlink" Target="https://apolitical.co/home/" TargetMode="Externa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" name="Google Shape;1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1975" y="0"/>
            <a:ext cx="85820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" name="Google Shape;1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23463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/>
          <p:nvPr/>
        </p:nvSpPr>
        <p:spPr>
          <a:xfrm>
            <a:off x="706950" y="3009900"/>
            <a:ext cx="4803600" cy="6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12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Helvetica Neue"/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Apolitical’s</a:t>
            </a:r>
            <a:r>
              <a:rPr lang="en-US" sz="48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User Manual template</a:t>
            </a:r>
            <a:endParaRPr b="0" i="0" sz="4800" u="none" cap="none" strike="noStrike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4" name="Google Shape;1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6950" y="1110167"/>
            <a:ext cx="2844099" cy="57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bg>
      <p:bgPr>
        <a:solidFill>
          <a:srgbClr val="776BE0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/>
          <p:nvPr/>
        </p:nvSpPr>
        <p:spPr>
          <a:xfrm>
            <a:off x="2369800" y="1998826"/>
            <a:ext cx="144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Helvetica Neue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Who</a:t>
            </a:r>
            <a:b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</a:br>
            <a: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is this</a:t>
            </a:r>
            <a:b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</a:br>
            <a: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for?</a:t>
            </a:r>
            <a:endParaRPr b="0" i="0" sz="24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" name="Google Shape;17;p8"/>
          <p:cNvSpPr/>
          <p:nvPr/>
        </p:nvSpPr>
        <p:spPr>
          <a:xfrm>
            <a:off x="4388725" y="1922638"/>
            <a:ext cx="1594800" cy="11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Because the User Manual is designed for everyone, consider sharing it with your manager, colleagues or anyone you oversee. </a:t>
            </a:r>
            <a:endParaRPr sz="11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sz="11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" name="Google Shape;18;p8"/>
          <p:cNvSpPr/>
          <p:nvPr/>
        </p:nvSpPr>
        <p:spPr>
          <a:xfrm>
            <a:off x="2369800" y="406475"/>
            <a:ext cx="1440000" cy="9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Helvetica Neue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Why should I use this?</a:t>
            </a:r>
            <a:endParaRPr b="0" i="0" sz="24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" name="Google Shape;19;p8"/>
          <p:cNvSpPr/>
          <p:nvPr/>
        </p:nvSpPr>
        <p:spPr>
          <a:xfrm>
            <a:off x="4388733" y="316062"/>
            <a:ext cx="1594800" cy="11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User Manual template will help you articulate how you work and how your team can help you succeed. It can also be used as a tool for self-reflection. </a:t>
            </a:r>
            <a:endParaRPr sz="11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0" name="Google Shape;20;p8"/>
          <p:cNvSpPr/>
          <p:nvPr/>
        </p:nvSpPr>
        <p:spPr>
          <a:xfrm>
            <a:off x="2369800" y="3600488"/>
            <a:ext cx="1440000" cy="9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Helvetica Neue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How should I use this?</a:t>
            </a:r>
            <a:endParaRPr b="0" i="0" sz="24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" name="Google Shape;21;p8"/>
          <p:cNvSpPr/>
          <p:nvPr/>
        </p:nvSpPr>
        <p:spPr>
          <a:xfrm>
            <a:off x="4388733" y="3600488"/>
            <a:ext cx="1594800" cy="11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Use the prompts on the next page to describe yourself. Aim for concise responses to help your colleagues and peers understand. </a:t>
            </a:r>
            <a:endParaRPr sz="11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2" name="Google Shape;22;p8"/>
          <p:cNvSpPr/>
          <p:nvPr/>
        </p:nvSpPr>
        <p:spPr>
          <a:xfrm>
            <a:off x="6714850" y="1922638"/>
            <a:ext cx="2008800" cy="9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If you’re a manager planning to introduce the User Manual to your team, be sure to create opportunities for discussion. Consider filling it out first to demonstrate openness and vulnerability.</a:t>
            </a:r>
            <a:endParaRPr sz="11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23" name="Google Shape;23;p8"/>
          <p:cNvCxnSpPr/>
          <p:nvPr/>
        </p:nvCxnSpPr>
        <p:spPr>
          <a:xfrm>
            <a:off x="2369800" y="1707356"/>
            <a:ext cx="6784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4" name="Google Shape;2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8150" y="285750"/>
            <a:ext cx="381000" cy="381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8"/>
          <p:cNvCxnSpPr/>
          <p:nvPr/>
        </p:nvCxnSpPr>
        <p:spPr>
          <a:xfrm>
            <a:off x="2369800" y="3293344"/>
            <a:ext cx="67842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" name="Google Shape;26;p8"/>
          <p:cNvSpPr/>
          <p:nvPr/>
        </p:nvSpPr>
        <p:spPr>
          <a:xfrm>
            <a:off x="6714858" y="325637"/>
            <a:ext cx="1594800" cy="11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By being explicit about what works, your team can work together to develop a culture which supports you as individuals.  </a:t>
            </a:r>
            <a:endParaRPr sz="11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8150" y="285758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9"/>
          <p:cNvSpPr/>
          <p:nvPr/>
        </p:nvSpPr>
        <p:spPr>
          <a:xfrm>
            <a:off x="419100" y="952500"/>
            <a:ext cx="24609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US" sz="2700">
                <a:latin typeface="Impact"/>
                <a:ea typeface="Impact"/>
                <a:cs typeface="Impact"/>
                <a:sym typeface="Impact"/>
              </a:rPr>
              <a:t>How to use this template</a:t>
            </a:r>
            <a:endParaRPr b="0" i="0" sz="27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0" name="Google Shape;30;p9"/>
          <p:cNvSpPr/>
          <p:nvPr/>
        </p:nvSpPr>
        <p:spPr>
          <a:xfrm>
            <a:off x="438150" y="1771875"/>
            <a:ext cx="3052500" cy="11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404A6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404A6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Not sure where to start? Here are a few examples of “how best to communicate with me”</a:t>
            </a:r>
            <a:endParaRPr sz="1600">
              <a:solidFill>
                <a:srgbClr val="404A6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31" name="Google Shape;3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179313"/>
            <a:ext cx="3562665" cy="41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9"/>
          <p:cNvGrpSpPr/>
          <p:nvPr/>
        </p:nvGrpSpPr>
        <p:grpSpPr>
          <a:xfrm>
            <a:off x="5467349" y="1285177"/>
            <a:ext cx="2953801" cy="466724"/>
            <a:chOff x="5627724" y="411839"/>
            <a:chExt cx="2953801" cy="466723"/>
          </a:xfrm>
        </p:grpSpPr>
        <p:sp>
          <p:nvSpPr>
            <p:cNvPr id="33" name="Google Shape;33;p9"/>
            <p:cNvSpPr/>
            <p:nvPr/>
          </p:nvSpPr>
          <p:spPr>
            <a:xfrm>
              <a:off x="5969125" y="649962"/>
              <a:ext cx="26124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90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“I struggle to receive constructive feedback on the spot without getting emotional. If possible, please share it with me beforehand in written form to allow me time to process it.” </a:t>
              </a:r>
              <a:endParaRPr sz="9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pic>
          <p:nvPicPr>
            <p:cNvPr id="34" name="Google Shape;34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27724" y="411839"/>
              <a:ext cx="238125" cy="2381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" name="Google Shape;35;p9"/>
          <p:cNvGrpSpPr/>
          <p:nvPr/>
        </p:nvGrpSpPr>
        <p:grpSpPr>
          <a:xfrm>
            <a:off x="5467511" y="2377232"/>
            <a:ext cx="2953488" cy="471518"/>
            <a:chOff x="5650149" y="1273939"/>
            <a:chExt cx="2953488" cy="471519"/>
          </a:xfrm>
        </p:grpSpPr>
        <p:sp>
          <p:nvSpPr>
            <p:cNvPr id="36" name="Google Shape;36;p9"/>
            <p:cNvSpPr/>
            <p:nvPr/>
          </p:nvSpPr>
          <p:spPr>
            <a:xfrm>
              <a:off x="5991237" y="1516857"/>
              <a:ext cx="2612400" cy="22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90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“I find instant messaging at work distracting. I tend to save messages for the end of the day and respond to them in one go.</a:t>
              </a:r>
              <a:r>
                <a:rPr lang="en-US" sz="900">
                  <a:solidFill>
                    <a:schemeClr val="dk1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”</a:t>
              </a:r>
              <a:endParaRPr sz="9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Helvetica Neue Light"/>
                <a:buNone/>
              </a:pPr>
              <a:r>
                <a:t/>
              </a:r>
              <a:endParaRPr sz="9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pic>
          <p:nvPicPr>
            <p:cNvPr id="37" name="Google Shape;37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50149" y="1273939"/>
              <a:ext cx="238125" cy="238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Google Shape;38;p9"/>
          <p:cNvSpPr/>
          <p:nvPr/>
        </p:nvSpPr>
        <p:spPr>
          <a:xfrm>
            <a:off x="5804275" y="1285175"/>
            <a:ext cx="2460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US" sz="1700">
                <a:latin typeface="Impact"/>
                <a:ea typeface="Impact"/>
                <a:cs typeface="Impact"/>
                <a:sym typeface="Impact"/>
              </a:rPr>
              <a:t>Feedback</a:t>
            </a:r>
            <a:endParaRPr b="0" i="0" sz="17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39" name="Google Shape;39;p9"/>
          <p:cNvSpPr/>
          <p:nvPr/>
        </p:nvSpPr>
        <p:spPr>
          <a:xfrm>
            <a:off x="5804275" y="2377213"/>
            <a:ext cx="2460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US" sz="1700">
                <a:latin typeface="Impact"/>
                <a:ea typeface="Impact"/>
                <a:cs typeface="Impact"/>
                <a:sym typeface="Impact"/>
              </a:rPr>
              <a:t>Instant Messaging</a:t>
            </a:r>
            <a:endParaRPr b="0" i="0" sz="17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8150" y="285758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/>
          <p:nvPr/>
        </p:nvSpPr>
        <p:spPr>
          <a:xfrm>
            <a:off x="419100" y="952500"/>
            <a:ext cx="40356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"/>
              <a:buNone/>
            </a:pPr>
            <a:r>
              <a:rPr lang="en-US" sz="2700">
                <a:latin typeface="Impact"/>
                <a:ea typeface="Impact"/>
                <a:cs typeface="Impact"/>
                <a:sym typeface="Impact"/>
              </a:rPr>
              <a:t>User Manual</a:t>
            </a:r>
            <a:endParaRPr b="0" i="0" sz="2700" u="none" cap="none" strike="noStrike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43" name="Google Shape;43;p10"/>
          <p:cNvSpPr/>
          <p:nvPr/>
        </p:nvSpPr>
        <p:spPr>
          <a:xfrm>
            <a:off x="419100" y="1530300"/>
            <a:ext cx="4057500" cy="1513500"/>
          </a:xfrm>
          <a:prstGeom prst="roundRect">
            <a:avLst>
              <a:gd fmla="val 16667" name="adj"/>
            </a:avLst>
          </a:prstGeom>
          <a:solidFill>
            <a:srgbClr val="DFF5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0"/>
          <p:cNvSpPr/>
          <p:nvPr/>
        </p:nvSpPr>
        <p:spPr>
          <a:xfrm>
            <a:off x="4715232" y="1530300"/>
            <a:ext cx="4057500" cy="1513500"/>
          </a:xfrm>
          <a:prstGeom prst="roundRect">
            <a:avLst>
              <a:gd fmla="val 16667" name="adj"/>
            </a:avLst>
          </a:prstGeom>
          <a:solidFill>
            <a:srgbClr val="DFF5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0"/>
          <p:cNvSpPr/>
          <p:nvPr/>
        </p:nvSpPr>
        <p:spPr>
          <a:xfrm>
            <a:off x="419100" y="3238201"/>
            <a:ext cx="4057500" cy="1513500"/>
          </a:xfrm>
          <a:prstGeom prst="roundRect">
            <a:avLst>
              <a:gd fmla="val 16667" name="adj"/>
            </a:avLst>
          </a:prstGeom>
          <a:solidFill>
            <a:srgbClr val="DFF5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0"/>
          <p:cNvSpPr/>
          <p:nvPr/>
        </p:nvSpPr>
        <p:spPr>
          <a:xfrm>
            <a:off x="4715232" y="3238201"/>
            <a:ext cx="4057500" cy="1513500"/>
          </a:xfrm>
          <a:prstGeom prst="roundRect">
            <a:avLst>
              <a:gd fmla="val 16667" name="adj"/>
            </a:avLst>
          </a:prstGeom>
          <a:solidFill>
            <a:srgbClr val="DFF5E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0"/>
          <p:cNvSpPr txBox="1"/>
          <p:nvPr/>
        </p:nvSpPr>
        <p:spPr>
          <a:xfrm>
            <a:off x="520862" y="1593138"/>
            <a:ext cx="3857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+ </a:t>
            </a:r>
            <a:r>
              <a:rPr b="1" lang="en-US" sz="1000">
                <a:solidFill>
                  <a:srgbClr val="151921"/>
                </a:solidFill>
                <a:latin typeface="DM Sans"/>
                <a:ea typeface="DM Sans"/>
                <a:cs typeface="DM Sans"/>
                <a:sym typeface="DM Sans"/>
              </a:rPr>
              <a:t>How I work</a:t>
            </a:r>
            <a:endParaRPr b="1" sz="1000">
              <a:solidFill>
                <a:srgbClr val="15192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15192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Add a few bullet points that describe how you work best</a:t>
            </a:r>
            <a:endParaRPr sz="800">
              <a:solidFill>
                <a:srgbClr val="15192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48" name="Google Shape;48;p10"/>
          <p:cNvSpPr txBox="1"/>
          <p:nvPr/>
        </p:nvSpPr>
        <p:spPr>
          <a:xfrm>
            <a:off x="4819727" y="1593138"/>
            <a:ext cx="3857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+ </a:t>
            </a:r>
            <a:r>
              <a:rPr b="1" lang="en-US" sz="1000">
                <a:solidFill>
                  <a:srgbClr val="151921"/>
                </a:solidFill>
                <a:latin typeface="DM Sans"/>
                <a:ea typeface="DM Sans"/>
                <a:cs typeface="DM Sans"/>
                <a:sym typeface="DM Sans"/>
              </a:rPr>
              <a:t>How to help me</a:t>
            </a:r>
            <a:endParaRPr b="1" sz="1000">
              <a:solidFill>
                <a:srgbClr val="15192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15192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Add a few bullet points that describe what colleagues can do to empower you</a:t>
            </a:r>
            <a:endParaRPr sz="800">
              <a:solidFill>
                <a:srgbClr val="15192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49" name="Google Shape;49;p10"/>
          <p:cNvSpPr txBox="1"/>
          <p:nvPr/>
        </p:nvSpPr>
        <p:spPr>
          <a:xfrm>
            <a:off x="520862" y="3304139"/>
            <a:ext cx="3857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+ </a:t>
            </a:r>
            <a:r>
              <a:rPr b="1" lang="en-US" sz="1000">
                <a:solidFill>
                  <a:srgbClr val="151921"/>
                </a:solidFill>
                <a:latin typeface="DM Sans"/>
                <a:ea typeface="DM Sans"/>
                <a:cs typeface="DM Sans"/>
                <a:sym typeface="DM Sans"/>
              </a:rPr>
              <a:t>How best to communicate with me</a:t>
            </a:r>
            <a:endParaRPr b="1" sz="1000">
              <a:solidFill>
                <a:srgbClr val="15192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15192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Add a few bullet points that describe how to get through to you </a:t>
            </a:r>
            <a:endParaRPr sz="800">
              <a:solidFill>
                <a:srgbClr val="15192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50" name="Google Shape;50;p10"/>
          <p:cNvSpPr txBox="1"/>
          <p:nvPr/>
        </p:nvSpPr>
        <p:spPr>
          <a:xfrm>
            <a:off x="4819727" y="3304139"/>
            <a:ext cx="38571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+ </a:t>
            </a:r>
            <a:r>
              <a:rPr b="1" lang="en-US" sz="1000">
                <a:solidFill>
                  <a:srgbClr val="151921"/>
                </a:solidFill>
                <a:latin typeface="DM Sans"/>
                <a:ea typeface="DM Sans"/>
                <a:cs typeface="DM Sans"/>
                <a:sym typeface="DM Sans"/>
              </a:rPr>
              <a:t>Things I love doing</a:t>
            </a:r>
            <a:endParaRPr b="1" sz="1000">
              <a:solidFill>
                <a:srgbClr val="15192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15192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Add a few bullet points about the kind of work that gives you energy</a:t>
            </a:r>
            <a:endParaRPr sz="800">
              <a:solidFill>
                <a:srgbClr val="15192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51" name="Google Shape;51;p10"/>
          <p:cNvSpPr txBox="1"/>
          <p:nvPr>
            <p:ph idx="1" type="body"/>
          </p:nvPr>
        </p:nvSpPr>
        <p:spPr>
          <a:xfrm>
            <a:off x="526400" y="2119375"/>
            <a:ext cx="37755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794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2794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794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794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2" name="Google Shape;52;p10"/>
          <p:cNvSpPr txBox="1"/>
          <p:nvPr>
            <p:ph idx="2" type="body"/>
          </p:nvPr>
        </p:nvSpPr>
        <p:spPr>
          <a:xfrm>
            <a:off x="526400" y="3831150"/>
            <a:ext cx="37755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794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2794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794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794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3" name="Google Shape;53;p10"/>
          <p:cNvSpPr txBox="1"/>
          <p:nvPr>
            <p:ph idx="3" type="body"/>
          </p:nvPr>
        </p:nvSpPr>
        <p:spPr>
          <a:xfrm>
            <a:off x="4819725" y="2119375"/>
            <a:ext cx="37755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794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2794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794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794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4" name="Google Shape;54;p10"/>
          <p:cNvSpPr txBox="1"/>
          <p:nvPr>
            <p:ph idx="4" type="body"/>
          </p:nvPr>
        </p:nvSpPr>
        <p:spPr>
          <a:xfrm>
            <a:off x="4819725" y="3831150"/>
            <a:ext cx="3775500" cy="7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-2794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794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794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794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2794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-2794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●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-2794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○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-2794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Char char="■"/>
              <a:defRPr b="0" i="0" sz="8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bg>
      <p:bgPr>
        <a:solidFill>
          <a:srgbClr val="776BE0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99900" y="4565192"/>
            <a:ext cx="2844099" cy="57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0" y="1984275"/>
            <a:ext cx="2132600" cy="372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1"/>
          <p:cNvSpPr/>
          <p:nvPr/>
        </p:nvSpPr>
        <p:spPr>
          <a:xfrm>
            <a:off x="724425" y="841725"/>
            <a:ext cx="7196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</a:t>
            </a:r>
            <a:r>
              <a:rPr lang="en-US" sz="15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User Manual is designed for everyone, from managers to team members. It w</a:t>
            </a:r>
            <a:r>
              <a:rPr lang="en-US" sz="15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ill</a:t>
            </a:r>
            <a:r>
              <a:rPr lang="en-US" sz="15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help you articulate how you work and how your team can help you succeed. It can also be used as a tool for self-reflection. </a:t>
            </a:r>
            <a:endParaRPr sz="15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sz="15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1"/>
          <p:cNvSpPr/>
          <p:nvPr/>
        </p:nvSpPr>
        <p:spPr>
          <a:xfrm>
            <a:off x="724425" y="2736375"/>
            <a:ext cx="2923500" cy="12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to equip public servants with the knowledge they need to tackle the big challenges they face today. Meet your goals in government with our courses, articles, events and </a:t>
            </a:r>
            <a:r>
              <a:rPr lang="en-US" sz="1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communities of practice</a:t>
            </a:r>
            <a:r>
              <a:rPr b="0" i="0" lang="en-US" sz="1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b="0" i="0" sz="12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" name="Google Shape;60;p11"/>
          <p:cNvSpPr/>
          <p:nvPr/>
        </p:nvSpPr>
        <p:spPr>
          <a:xfrm>
            <a:off x="724425" y="2248975"/>
            <a:ext cx="3540300" cy="3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Apolitical's mission </a:t>
            </a:r>
            <a:endParaRPr b="0" i="0" sz="2400" u="none" cap="none" strike="noStrike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1" name="Google Shape;61;p11">
            <a:hlinkClick r:id="rId4"/>
          </p:cNvPr>
          <p:cNvSpPr txBox="1"/>
          <p:nvPr/>
        </p:nvSpPr>
        <p:spPr>
          <a:xfrm>
            <a:off x="648225" y="3833200"/>
            <a:ext cx="160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sng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apolitical.co</a:t>
            </a:r>
            <a:endParaRPr b="1" i="0" sz="1500" u="sng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/>
          <p:nvPr>
            <p:ph idx="1" type="body"/>
          </p:nvPr>
        </p:nvSpPr>
        <p:spPr>
          <a:xfrm>
            <a:off x="526400" y="2119375"/>
            <a:ext cx="3775500" cy="7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"/>
          <p:cNvSpPr txBox="1"/>
          <p:nvPr>
            <p:ph idx="2" type="body"/>
          </p:nvPr>
        </p:nvSpPr>
        <p:spPr>
          <a:xfrm>
            <a:off x="526400" y="3831150"/>
            <a:ext cx="3775500" cy="7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4"/>
          <p:cNvSpPr txBox="1"/>
          <p:nvPr>
            <p:ph idx="3" type="body"/>
          </p:nvPr>
        </p:nvSpPr>
        <p:spPr>
          <a:xfrm>
            <a:off x="4819725" y="2119375"/>
            <a:ext cx="3775500" cy="7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4"/>
          <p:cNvSpPr txBox="1"/>
          <p:nvPr>
            <p:ph idx="4" type="body"/>
          </p:nvPr>
        </p:nvSpPr>
        <p:spPr>
          <a:xfrm>
            <a:off x="4819725" y="3831150"/>
            <a:ext cx="3775500" cy="7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