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1" r:id="rId4"/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Nunito"/>
      <p:regular r:id="rId15"/>
      <p:bold r:id="rId16"/>
      <p:italic r:id="rId17"/>
      <p:boldItalic r:id="rId18"/>
    </p:embeddedFont>
    <p:embeddedFont>
      <p:font typeface="Open Sans SemiBold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7" roundtripDataSignature="AMtx7miB7BWFlkce62y3pPtZ54uHbyM0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SemiBold-bold.fntdata"/><Relationship Id="rId22" Type="http://schemas.openxmlformats.org/officeDocument/2006/relationships/font" Target="fonts/OpenSansSemiBold-boldItalic.fntdata"/><Relationship Id="rId21" Type="http://schemas.openxmlformats.org/officeDocument/2006/relationships/font" Target="fonts/OpenSansSemiBold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27" Type="http://customschemas.google.com/relationships/presentationmetadata" Target="meta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font" Target="fonts/Nunito-regular.fntdata"/><Relationship Id="rId14" Type="http://schemas.openxmlformats.org/officeDocument/2006/relationships/slide" Target="slides/slide8.xml"/><Relationship Id="rId17" Type="http://schemas.openxmlformats.org/officeDocument/2006/relationships/font" Target="fonts/Nunito-italic.fntdata"/><Relationship Id="rId16" Type="http://schemas.openxmlformats.org/officeDocument/2006/relationships/font" Target="fonts/Nunito-bold.fntdata"/><Relationship Id="rId19" Type="http://schemas.openxmlformats.org/officeDocument/2006/relationships/font" Target="fonts/OpenSansSemiBold-regular.fntdata"/><Relationship Id="rId18" Type="http://schemas.openxmlformats.org/officeDocument/2006/relationships/font" Target="fonts/Nuni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b84b7ff71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b84b7ff71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1ca8b5662d_2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" name="Google Shape;204;g11ca8b5662d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32428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1ca8b5662d_2_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11ca8b5662d_2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1ca8b5662d_6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1ca8b5662d_6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ca8b5662d_8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1ca8b5662d_8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1ca8b5662d_6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1ca8b5662d_6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ca8b5662d_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11ca8b5662d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b84b7ff71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b84b7ff71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581900" y="445025"/>
            <a:ext cx="825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581900" y="1152475"/>
            <a:ext cx="7980300" cy="29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  <a:defRPr/>
            </a:lvl1pPr>
            <a:lvl2pPr indent="-317500" lvl="1" marL="914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12" name="Google Shape;1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3" name="Google Shape;13;p15"/>
          <p:cNvCxnSpPr/>
          <p:nvPr/>
        </p:nvCxnSpPr>
        <p:spPr>
          <a:xfrm>
            <a:off x="581891" y="4322618"/>
            <a:ext cx="7980300" cy="0"/>
          </a:xfrm>
          <a:prstGeom prst="straightConnector1">
            <a:avLst/>
          </a:prstGeom>
          <a:noFill/>
          <a:ln cap="flat" cmpd="sng" w="952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" name="Google Shape;14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8816" y="4461163"/>
            <a:ext cx="1352734" cy="4694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15"/>
          <p:cNvCxnSpPr/>
          <p:nvPr/>
        </p:nvCxnSpPr>
        <p:spPr>
          <a:xfrm flipH="1" rot="10800000">
            <a:off x="0" y="729425"/>
            <a:ext cx="520500" cy="3900"/>
          </a:xfrm>
          <a:prstGeom prst="straightConnector1">
            <a:avLst/>
          </a:prstGeom>
          <a:noFill/>
          <a:ln cap="flat" cmpd="sng" w="381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/>
          <p:nvPr/>
        </p:nvSpPr>
        <p:spPr>
          <a:xfrm>
            <a:off x="2158200" y="-15000"/>
            <a:ext cx="7042500" cy="52023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4"/>
          <p:cNvSpPr txBox="1"/>
          <p:nvPr>
            <p:ph type="ctrTitle"/>
          </p:nvPr>
        </p:nvSpPr>
        <p:spPr>
          <a:xfrm>
            <a:off x="2527050" y="804400"/>
            <a:ext cx="6248100" cy="183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Open Sans SemiBold"/>
              <a:buNone/>
              <a:defRPr sz="4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" name="Google Shape;19;p14"/>
          <p:cNvSpPr txBox="1"/>
          <p:nvPr>
            <p:ph idx="1" type="subTitle"/>
          </p:nvPr>
        </p:nvSpPr>
        <p:spPr>
          <a:xfrm>
            <a:off x="2527050" y="2641000"/>
            <a:ext cx="624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7050" y="3942675"/>
            <a:ext cx="2159200" cy="10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4"/>
          <p:cNvSpPr txBox="1"/>
          <p:nvPr/>
        </p:nvSpPr>
        <p:spPr>
          <a:xfrm>
            <a:off x="155400" y="2263950"/>
            <a:ext cx="1862700" cy="615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980000"/>
                </a:solidFill>
                <a:latin typeface="Open Sans"/>
                <a:ea typeface="Open Sans"/>
                <a:cs typeface="Open Sans"/>
                <a:sym typeface="Open Sans"/>
              </a:rPr>
              <a:t>INSERT RELEVANT PHOTO HERE</a:t>
            </a:r>
            <a:endParaRPr b="1" i="0" sz="1400" u="none" cap="none" strike="noStrike">
              <a:solidFill>
                <a:srgbClr val="98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" name="Google Shape;23;p14"/>
          <p:cNvSpPr/>
          <p:nvPr>
            <p:ph idx="2" type="pic"/>
          </p:nvPr>
        </p:nvSpPr>
        <p:spPr>
          <a:xfrm>
            <a:off x="0" y="-13725"/>
            <a:ext cx="2159100" cy="5202300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14"/>
          <p:cNvSpPr txBox="1"/>
          <p:nvPr>
            <p:ph idx="3" type="body"/>
          </p:nvPr>
        </p:nvSpPr>
        <p:spPr>
          <a:xfrm>
            <a:off x="37875" y="4749900"/>
            <a:ext cx="2063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24"/>
          <p:cNvSpPr/>
          <p:nvPr/>
        </p:nvSpPr>
        <p:spPr>
          <a:xfrm>
            <a:off x="0" y="0"/>
            <a:ext cx="21744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4"/>
          <p:cNvSpPr txBox="1"/>
          <p:nvPr/>
        </p:nvSpPr>
        <p:spPr>
          <a:xfrm>
            <a:off x="520625" y="713250"/>
            <a:ext cx="150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b="0" i="0" sz="2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" name="Google Shape;29;p24"/>
          <p:cNvCxnSpPr>
            <a:endCxn id="28" idx="1"/>
          </p:cNvCxnSpPr>
          <p:nvPr/>
        </p:nvCxnSpPr>
        <p:spPr>
          <a:xfrm flipH="1" rot="10800000">
            <a:off x="125" y="999600"/>
            <a:ext cx="520500" cy="3900"/>
          </a:xfrm>
          <a:prstGeom prst="straightConnector1">
            <a:avLst/>
          </a:prstGeom>
          <a:noFill/>
          <a:ln cap="flat" cmpd="sng" w="381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/intro">
  <p:cSld name="CUSTOM_3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e7d8246117_0_7"/>
          <p:cNvSpPr/>
          <p:nvPr/>
        </p:nvSpPr>
        <p:spPr>
          <a:xfrm>
            <a:off x="0" y="0"/>
            <a:ext cx="81693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ge7d8246117_0_7"/>
          <p:cNvSpPr txBox="1"/>
          <p:nvPr>
            <p:ph type="title"/>
          </p:nvPr>
        </p:nvSpPr>
        <p:spPr>
          <a:xfrm>
            <a:off x="3569725" y="2597825"/>
            <a:ext cx="413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cxnSp>
        <p:nvCxnSpPr>
          <p:cNvPr id="33" name="Google Shape;33;ge7d8246117_0_7"/>
          <p:cNvCxnSpPr/>
          <p:nvPr/>
        </p:nvCxnSpPr>
        <p:spPr>
          <a:xfrm>
            <a:off x="2553725" y="2025100"/>
            <a:ext cx="6618000" cy="0"/>
          </a:xfrm>
          <a:prstGeom prst="straightConnector1">
            <a:avLst/>
          </a:prstGeom>
          <a:noFill/>
          <a:ln cap="flat" cmpd="sng" w="762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" name="Google Shape;34;ge7d8246117_0_7"/>
          <p:cNvSpPr txBox="1"/>
          <p:nvPr>
            <p:ph idx="1" type="subTitle"/>
          </p:nvPr>
        </p:nvSpPr>
        <p:spPr>
          <a:xfrm>
            <a:off x="3556075" y="3200575"/>
            <a:ext cx="41463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e7d8246117_0_7"/>
          <p:cNvSpPr/>
          <p:nvPr>
            <p:ph idx="2" type="pic"/>
          </p:nvPr>
        </p:nvSpPr>
        <p:spPr>
          <a:xfrm>
            <a:off x="5134925" y="702950"/>
            <a:ext cx="2402700" cy="8925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ge7d8246117_0_7"/>
          <p:cNvSpPr/>
          <p:nvPr>
            <p:ph idx="3" type="pic"/>
          </p:nvPr>
        </p:nvSpPr>
        <p:spPr>
          <a:xfrm>
            <a:off x="782525" y="1469275"/>
            <a:ext cx="2402700" cy="24027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 section (yellow)">
  <p:cSld name="Main point">
    <p:bg>
      <p:bgPr>
        <a:solidFill>
          <a:srgbClr val="F3B64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">
  <p:cSld name="CUSTOM_1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b84b7ff719_0_65"/>
          <p:cNvSpPr/>
          <p:nvPr/>
        </p:nvSpPr>
        <p:spPr>
          <a:xfrm>
            <a:off x="0" y="0"/>
            <a:ext cx="52536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b84b7ff719_0_65"/>
          <p:cNvSpPr txBox="1"/>
          <p:nvPr>
            <p:ph type="title"/>
          </p:nvPr>
        </p:nvSpPr>
        <p:spPr>
          <a:xfrm>
            <a:off x="311700" y="445025"/>
            <a:ext cx="453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SemiBold"/>
              <a:buNone/>
              <a:defRPr sz="26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" name="Google Shape;43;gb84b7ff719_0_65"/>
          <p:cNvSpPr txBox="1"/>
          <p:nvPr>
            <p:ph idx="1" type="body"/>
          </p:nvPr>
        </p:nvSpPr>
        <p:spPr>
          <a:xfrm>
            <a:off x="311700" y="1152475"/>
            <a:ext cx="4534800" cy="3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gb84b7ff719_0_65"/>
          <p:cNvSpPr txBox="1"/>
          <p:nvPr/>
        </p:nvSpPr>
        <p:spPr>
          <a:xfrm>
            <a:off x="6317650" y="2263950"/>
            <a:ext cx="1862700" cy="615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980000"/>
                </a:solidFill>
                <a:latin typeface="Open Sans"/>
                <a:ea typeface="Open Sans"/>
                <a:cs typeface="Open Sans"/>
                <a:sym typeface="Open Sans"/>
              </a:rPr>
              <a:t>INSERT RELEVANT PHOTO HERE</a:t>
            </a:r>
            <a:endParaRPr b="1" i="0" sz="1400" u="none" cap="none" strike="noStrike">
              <a:solidFill>
                <a:srgbClr val="98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" name="Google Shape;45;gb84b7ff719_0_65"/>
          <p:cNvSpPr/>
          <p:nvPr>
            <p:ph idx="2" type="pic"/>
          </p:nvPr>
        </p:nvSpPr>
        <p:spPr>
          <a:xfrm>
            <a:off x="5253600" y="-13725"/>
            <a:ext cx="38904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gb84b7ff719_0_65"/>
          <p:cNvSpPr txBox="1"/>
          <p:nvPr>
            <p:ph idx="3" type="body"/>
          </p:nvPr>
        </p:nvSpPr>
        <p:spPr>
          <a:xfrm>
            <a:off x="5253600" y="4749975"/>
            <a:ext cx="3890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(blue)">
  <p:cSld name="CUSTOM">
    <p:bg>
      <p:bgPr>
        <a:solidFill>
          <a:srgbClr val="007FA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b84b7ff719_0_54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" name="Google Shape;49;gb84b7ff719_0_54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b84b7ff719_0_54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007F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" name="Google Shape;51;gb84b7ff719_0_54"/>
          <p:cNvSpPr txBox="1"/>
          <p:nvPr/>
        </p:nvSpPr>
        <p:spPr>
          <a:xfrm>
            <a:off x="4129500" y="595875"/>
            <a:ext cx="885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i="0" lang="en-GB" sz="115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 slide (yellow)">
  <p:cSld name="CUSTOM_4_1">
    <p:bg>
      <p:bgPr>
        <a:solidFill>
          <a:srgbClr val="F3B64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e7d8246117_2_32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ge7d8246117_2_32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e7d8246117_2_32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F3B6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56;ge7d8246117_2_32"/>
          <p:cNvSpPr txBox="1"/>
          <p:nvPr/>
        </p:nvSpPr>
        <p:spPr>
          <a:xfrm>
            <a:off x="4129500" y="595875"/>
            <a:ext cx="8850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CUSTOM_2">
    <p:bg>
      <p:bgPr>
        <a:solidFill>
          <a:srgbClr val="32428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b84b7ff719_0_80"/>
          <p:cNvSpPr txBox="1"/>
          <p:nvPr>
            <p:ph type="title"/>
          </p:nvPr>
        </p:nvSpPr>
        <p:spPr>
          <a:xfrm>
            <a:off x="311700" y="2941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9" name="Google Shape;59;gb84b7ff719_0_80"/>
          <p:cNvSpPr txBox="1"/>
          <p:nvPr/>
        </p:nvSpPr>
        <p:spPr>
          <a:xfrm>
            <a:off x="1845900" y="2202300"/>
            <a:ext cx="545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none" cap="none" strike="noStrike">
                <a:solidFill>
                  <a:srgbClr val="F3B641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 b="1" i="0" sz="3600" u="none" cap="none" strike="noStrike">
              <a:solidFill>
                <a:srgbClr val="F3B6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0" name="Google Shape;60;gb84b7ff719_0_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92400" y="998800"/>
            <a:ext cx="2159200" cy="10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b84b7ff719_0_80"/>
          <p:cNvSpPr txBox="1"/>
          <p:nvPr/>
        </p:nvSpPr>
        <p:spPr>
          <a:xfrm>
            <a:off x="5318400" y="4601275"/>
            <a:ext cx="3513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#Data4SDGs</a:t>
            </a:r>
            <a:endParaRPr b="1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 section (blue)">
  <p:cSld name="Main point_1">
    <p:bg>
      <p:bgPr>
        <a:solidFill>
          <a:srgbClr val="007FAE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7d8246117_2_1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4" name="Google Shape;64;ge7d8246117_2_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(yellow)">
  <p:cSld name="CUSTOM_4">
    <p:bg>
      <p:bgPr>
        <a:solidFill>
          <a:srgbClr val="F3B64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e7d8246117_2_20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ge7d8246117_2_20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e7d8246117_2_20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F3B6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" name="Google Shape;69;ge7d8246117_2_20"/>
          <p:cNvSpPr txBox="1"/>
          <p:nvPr/>
        </p:nvSpPr>
        <p:spPr>
          <a:xfrm>
            <a:off x="4129500" y="595875"/>
            <a:ext cx="885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i="0" lang="en-GB" sz="115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 slide (blue)">
  <p:cSld name="CUSTOM_4_1_1">
    <p:bg>
      <p:bgPr>
        <a:solidFill>
          <a:srgbClr val="007FAE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e7d8246117_2_42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ge7d8246117_2_42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e7d8246117_2_42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007F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" name="Google Shape;74;ge7d8246117_2_42"/>
          <p:cNvSpPr txBox="1"/>
          <p:nvPr/>
        </p:nvSpPr>
        <p:spPr>
          <a:xfrm>
            <a:off x="4129500" y="595875"/>
            <a:ext cx="8850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1ca8b5662d_2_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1" name="Google Shape;81;g11ca8b5662d_2_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9pPr>
          </a:lstStyle>
          <a:p/>
        </p:txBody>
      </p:sp>
      <p:sp>
        <p:nvSpPr>
          <p:cNvPr id="82" name="Google Shape;82;g11ca8b5662d_2_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1ca8b5662d_2_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" name="Google Shape;85;g11ca8b5662d_2_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86" name="Google Shape;86;g11ca8b5662d_2_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1ca8b5662d_2_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g11ca8b5662d_2_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ial"/>
              <a:buChar char="■"/>
              <a:defRPr sz="1200"/>
            </a:lvl9pPr>
          </a:lstStyle>
          <a:p/>
        </p:txBody>
      </p:sp>
      <p:sp>
        <p:nvSpPr>
          <p:cNvPr id="90" name="Google Shape;90;g11ca8b5662d_2_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ial"/>
              <a:buChar char="■"/>
              <a:defRPr sz="1200"/>
            </a:lvl9pPr>
          </a:lstStyle>
          <a:p/>
        </p:txBody>
      </p:sp>
      <p:sp>
        <p:nvSpPr>
          <p:cNvPr id="91" name="Google Shape;91;g11ca8b5662d_2_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ca8b5662d_2_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g11ca8b5662d_2_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ca8b5662d_2_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7" name="Google Shape;97;g11ca8b5662d_2_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ial"/>
              <a:buChar char="■"/>
              <a:defRPr sz="1200"/>
            </a:lvl9pPr>
          </a:lstStyle>
          <a:p/>
        </p:txBody>
      </p:sp>
      <p:sp>
        <p:nvSpPr>
          <p:cNvPr id="98" name="Google Shape;98;g11ca8b5662d_2_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ca8b5662d_2_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1" name="Google Shape;101;g11ca8b5662d_2_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1ca8b5662d_2_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11ca8b5662d_2_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Arial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5" name="Google Shape;105;g11ca8b5662d_2_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None/>
              <a:defRPr sz="2100"/>
            </a:lvl9pPr>
          </a:lstStyle>
          <a:p/>
        </p:txBody>
      </p:sp>
      <p:sp>
        <p:nvSpPr>
          <p:cNvPr id="106" name="Google Shape;106;g11ca8b5662d_2_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107" name="Google Shape;107;g11ca8b5662d_2_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ca8b5662d_2_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g11ca8b5662d_2_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ca8b5662d_2_36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Arial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113" name="Google Shape;113;g11ca8b5662d_2_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114" name="Google Shape;114;g11ca8b5662d_2_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1ca8b5662d_2_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" type="tx">
  <p:cSld name="TITLE_AND_BOD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ca8b5662d_8_4"/>
          <p:cNvSpPr txBox="1"/>
          <p:nvPr>
            <p:ph type="title"/>
          </p:nvPr>
        </p:nvSpPr>
        <p:spPr>
          <a:xfrm>
            <a:off x="581900" y="445025"/>
            <a:ext cx="825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Open Sans SemiBold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g11ca8b5662d_8_4"/>
          <p:cNvSpPr txBox="1"/>
          <p:nvPr>
            <p:ph idx="1" type="body"/>
          </p:nvPr>
        </p:nvSpPr>
        <p:spPr>
          <a:xfrm>
            <a:off x="581900" y="1152475"/>
            <a:ext cx="7980300" cy="29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●"/>
              <a:defRPr/>
            </a:lvl1pPr>
            <a:lvl2pPr indent="-317500" lvl="1" marL="914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124" name="Google Shape;124;g11ca8b5662d_8_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25" name="Google Shape;125;g11ca8b5662d_8_4"/>
          <p:cNvCxnSpPr/>
          <p:nvPr/>
        </p:nvCxnSpPr>
        <p:spPr>
          <a:xfrm>
            <a:off x="581891" y="4322618"/>
            <a:ext cx="7980300" cy="0"/>
          </a:xfrm>
          <a:prstGeom prst="straightConnector1">
            <a:avLst/>
          </a:prstGeom>
          <a:noFill/>
          <a:ln cap="flat" cmpd="sng" w="9525">
            <a:solidFill>
              <a:srgbClr val="FDA73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26" name="Google Shape;126;g11ca8b5662d_8_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8816" y="4461163"/>
            <a:ext cx="1352734" cy="4694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g11ca8b5662d_8_4"/>
          <p:cNvCxnSpPr/>
          <p:nvPr/>
        </p:nvCxnSpPr>
        <p:spPr>
          <a:xfrm flipH="1" rot="10800000">
            <a:off x="0" y="729425"/>
            <a:ext cx="520500" cy="3900"/>
          </a:xfrm>
          <a:prstGeom prst="straightConnector1">
            <a:avLst/>
          </a:prstGeom>
          <a:noFill/>
          <a:ln cap="flat" cmpd="sng" w="381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ca8b5662d_8_11"/>
          <p:cNvSpPr/>
          <p:nvPr/>
        </p:nvSpPr>
        <p:spPr>
          <a:xfrm>
            <a:off x="2158200" y="-15000"/>
            <a:ext cx="7042500" cy="52023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11ca8b5662d_8_11"/>
          <p:cNvSpPr txBox="1"/>
          <p:nvPr>
            <p:ph type="ctrTitle"/>
          </p:nvPr>
        </p:nvSpPr>
        <p:spPr>
          <a:xfrm>
            <a:off x="2527050" y="804400"/>
            <a:ext cx="6248100" cy="183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Open Sans SemiBold"/>
              <a:buNone/>
              <a:defRPr sz="43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1" name="Google Shape;131;g11ca8b5662d_8_11"/>
          <p:cNvSpPr txBox="1"/>
          <p:nvPr>
            <p:ph idx="1" type="subTitle"/>
          </p:nvPr>
        </p:nvSpPr>
        <p:spPr>
          <a:xfrm>
            <a:off x="2527050" y="2641000"/>
            <a:ext cx="624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None/>
              <a:defRPr sz="22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  <a:defRPr sz="2800"/>
            </a:lvl9pPr>
          </a:lstStyle>
          <a:p/>
        </p:txBody>
      </p:sp>
      <p:sp>
        <p:nvSpPr>
          <p:cNvPr id="132" name="Google Shape;132;g11ca8b5662d_8_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3" name="Google Shape;133;g11ca8b5662d_8_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27050" y="3942675"/>
            <a:ext cx="2159200" cy="10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11ca8b5662d_8_11"/>
          <p:cNvSpPr txBox="1"/>
          <p:nvPr/>
        </p:nvSpPr>
        <p:spPr>
          <a:xfrm>
            <a:off x="155400" y="2263950"/>
            <a:ext cx="1862700" cy="615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980000"/>
                </a:solidFill>
                <a:latin typeface="Open Sans"/>
                <a:ea typeface="Open Sans"/>
                <a:cs typeface="Open Sans"/>
                <a:sym typeface="Open Sans"/>
              </a:rPr>
              <a:t>INSERT RELEVANT PHOTO HERE</a:t>
            </a:r>
            <a:endParaRPr b="1" i="0" sz="1400" u="none" cap="none" strike="noStrike">
              <a:solidFill>
                <a:srgbClr val="98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g11ca8b5662d_8_11"/>
          <p:cNvSpPr/>
          <p:nvPr>
            <p:ph idx="2" type="pic"/>
          </p:nvPr>
        </p:nvSpPr>
        <p:spPr>
          <a:xfrm>
            <a:off x="0" y="-13725"/>
            <a:ext cx="2159100" cy="52023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g11ca8b5662d_8_11"/>
          <p:cNvSpPr txBox="1"/>
          <p:nvPr>
            <p:ph idx="3" type="body"/>
          </p:nvPr>
        </p:nvSpPr>
        <p:spPr>
          <a:xfrm>
            <a:off x="37875" y="4749900"/>
            <a:ext cx="2063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37" name="Google Shape;137;g11ca8b5662d_8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7374" y="4108462"/>
            <a:ext cx="1953724" cy="68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blank">
  <p:cSld name="BLANK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ca8b5662d_8_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0" name="Google Shape;140;g11ca8b5662d_8_21"/>
          <p:cNvSpPr/>
          <p:nvPr/>
        </p:nvSpPr>
        <p:spPr>
          <a:xfrm>
            <a:off x="0" y="0"/>
            <a:ext cx="21744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11ca8b5662d_8_21"/>
          <p:cNvSpPr txBox="1"/>
          <p:nvPr/>
        </p:nvSpPr>
        <p:spPr>
          <a:xfrm>
            <a:off x="520625" y="713250"/>
            <a:ext cx="1501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6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b="0" i="0" sz="2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" name="Google Shape;142;g11ca8b5662d_8_21"/>
          <p:cNvCxnSpPr>
            <a:endCxn id="141" idx="1"/>
          </p:cNvCxnSpPr>
          <p:nvPr/>
        </p:nvCxnSpPr>
        <p:spPr>
          <a:xfrm flipH="1" rot="10800000">
            <a:off x="125" y="999600"/>
            <a:ext cx="520500" cy="3900"/>
          </a:xfrm>
          <a:prstGeom prst="straightConnector1">
            <a:avLst/>
          </a:prstGeom>
          <a:noFill/>
          <a:ln cap="flat" cmpd="sng" w="381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/intro">
  <p:cSld name="CUSTOM_3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ca8b5662d_8_26"/>
          <p:cNvSpPr/>
          <p:nvPr/>
        </p:nvSpPr>
        <p:spPr>
          <a:xfrm>
            <a:off x="0" y="0"/>
            <a:ext cx="81693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11ca8b5662d_8_26"/>
          <p:cNvSpPr txBox="1"/>
          <p:nvPr>
            <p:ph type="title"/>
          </p:nvPr>
        </p:nvSpPr>
        <p:spPr>
          <a:xfrm>
            <a:off x="3569725" y="2597825"/>
            <a:ext cx="4132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cxnSp>
        <p:nvCxnSpPr>
          <p:cNvPr id="146" name="Google Shape;146;g11ca8b5662d_8_26"/>
          <p:cNvCxnSpPr/>
          <p:nvPr/>
        </p:nvCxnSpPr>
        <p:spPr>
          <a:xfrm>
            <a:off x="2553725" y="2025100"/>
            <a:ext cx="6618000" cy="0"/>
          </a:xfrm>
          <a:prstGeom prst="straightConnector1">
            <a:avLst/>
          </a:prstGeom>
          <a:noFill/>
          <a:ln cap="flat" cmpd="sng" w="76200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7" name="Google Shape;147;g11ca8b5662d_8_26"/>
          <p:cNvSpPr txBox="1"/>
          <p:nvPr>
            <p:ph idx="1" type="subTitle"/>
          </p:nvPr>
        </p:nvSpPr>
        <p:spPr>
          <a:xfrm>
            <a:off x="3556075" y="3200575"/>
            <a:ext cx="41463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11ca8b5662d_8_26"/>
          <p:cNvSpPr/>
          <p:nvPr>
            <p:ph idx="2" type="pic"/>
          </p:nvPr>
        </p:nvSpPr>
        <p:spPr>
          <a:xfrm>
            <a:off x="5134925" y="702950"/>
            <a:ext cx="2402700" cy="8925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g11ca8b5662d_8_26"/>
          <p:cNvSpPr/>
          <p:nvPr>
            <p:ph idx="3" type="pic"/>
          </p:nvPr>
        </p:nvSpPr>
        <p:spPr>
          <a:xfrm>
            <a:off x="782525" y="1469275"/>
            <a:ext cx="2402700" cy="24027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 section (yellow)">
  <p:cSld name="Main point">
    <p:bg>
      <p:bgPr>
        <a:solidFill>
          <a:srgbClr val="F3B64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ca8b5662d_8_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2" name="Google Shape;152;g11ca8b5662d_8_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">
  <p:cSld name="CUSTOM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1ca8b5662d_8_36"/>
          <p:cNvSpPr/>
          <p:nvPr/>
        </p:nvSpPr>
        <p:spPr>
          <a:xfrm>
            <a:off x="0" y="0"/>
            <a:ext cx="5253600" cy="5143500"/>
          </a:xfrm>
          <a:prstGeom prst="rect">
            <a:avLst/>
          </a:prstGeom>
          <a:solidFill>
            <a:srgbClr val="32428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g11ca8b5662d_8_36"/>
          <p:cNvSpPr txBox="1"/>
          <p:nvPr>
            <p:ph type="title"/>
          </p:nvPr>
        </p:nvSpPr>
        <p:spPr>
          <a:xfrm>
            <a:off x="311700" y="445025"/>
            <a:ext cx="4534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Open Sans SemiBold"/>
              <a:buNone/>
              <a:defRPr sz="260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6" name="Google Shape;156;g11ca8b5662d_8_36"/>
          <p:cNvSpPr txBox="1"/>
          <p:nvPr>
            <p:ph idx="1" type="body"/>
          </p:nvPr>
        </p:nvSpPr>
        <p:spPr>
          <a:xfrm>
            <a:off x="311700" y="1152475"/>
            <a:ext cx="4534800" cy="3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7" name="Google Shape;157;g11ca8b5662d_8_36"/>
          <p:cNvSpPr txBox="1"/>
          <p:nvPr/>
        </p:nvSpPr>
        <p:spPr>
          <a:xfrm>
            <a:off x="6317650" y="2263950"/>
            <a:ext cx="1862700" cy="6156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rgbClr val="980000"/>
                </a:solidFill>
                <a:latin typeface="Open Sans"/>
                <a:ea typeface="Open Sans"/>
                <a:cs typeface="Open Sans"/>
                <a:sym typeface="Open Sans"/>
              </a:rPr>
              <a:t>INSERT RELEVANT PHOTO HERE</a:t>
            </a:r>
            <a:endParaRPr b="1" i="0" sz="1400" u="none" cap="none" strike="noStrike">
              <a:solidFill>
                <a:srgbClr val="98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g11ca8b5662d_8_36"/>
          <p:cNvSpPr/>
          <p:nvPr>
            <p:ph idx="2" type="pic"/>
          </p:nvPr>
        </p:nvSpPr>
        <p:spPr>
          <a:xfrm>
            <a:off x="5253600" y="-13725"/>
            <a:ext cx="38904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g11ca8b5662d_8_36"/>
          <p:cNvSpPr txBox="1"/>
          <p:nvPr>
            <p:ph idx="3" type="body"/>
          </p:nvPr>
        </p:nvSpPr>
        <p:spPr>
          <a:xfrm>
            <a:off x="5253600" y="4749975"/>
            <a:ext cx="38904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921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b="1" sz="10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indent="-292100" lvl="2" marL="1371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indent="-292100" lvl="3" marL="18288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indent="-292100" lvl="4" marL="22860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indent="-292100" lvl="5" marL="2743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indent="-292100" lvl="6" marL="32004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indent="-292100" lvl="7" marL="36576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indent="-292100" lvl="8" marL="411480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(blue)">
  <p:cSld name="CUSTOM">
    <p:bg>
      <p:bgPr>
        <a:solidFill>
          <a:srgbClr val="007FAE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ca8b5662d_8_43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" name="Google Shape;162;g11ca8b5662d_8_43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1ca8b5662d_8_43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007F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" name="Google Shape;164;g11ca8b5662d_8_43"/>
          <p:cNvSpPr txBox="1"/>
          <p:nvPr/>
        </p:nvSpPr>
        <p:spPr>
          <a:xfrm>
            <a:off x="4129500" y="595875"/>
            <a:ext cx="885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i="0" lang="en-GB" sz="115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 slide (yellow)">
  <p:cSld name="CUSTOM_4_1">
    <p:bg>
      <p:bgPr>
        <a:solidFill>
          <a:srgbClr val="F3B641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1ca8b5662d_8_48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" name="Google Shape;167;g11ca8b5662d_8_48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1ca8b5662d_8_48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F3B6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" name="Google Shape;169;g11ca8b5662d_8_48"/>
          <p:cNvSpPr txBox="1"/>
          <p:nvPr/>
        </p:nvSpPr>
        <p:spPr>
          <a:xfrm>
            <a:off x="4129500" y="595875"/>
            <a:ext cx="8850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CUSTOM_2">
    <p:bg>
      <p:bgPr>
        <a:solidFill>
          <a:srgbClr val="324286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1ca8b5662d_8_53"/>
          <p:cNvSpPr txBox="1"/>
          <p:nvPr>
            <p:ph type="title"/>
          </p:nvPr>
        </p:nvSpPr>
        <p:spPr>
          <a:xfrm>
            <a:off x="311700" y="2941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72" name="Google Shape;172;g11ca8b5662d_8_53"/>
          <p:cNvSpPr txBox="1"/>
          <p:nvPr/>
        </p:nvSpPr>
        <p:spPr>
          <a:xfrm>
            <a:off x="1845900" y="2202300"/>
            <a:ext cx="5452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none" cap="none" strike="noStrike">
                <a:solidFill>
                  <a:srgbClr val="F3B641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 b="1" i="0" sz="3600" u="none" cap="none" strike="noStrike">
              <a:solidFill>
                <a:srgbClr val="F3B64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3" name="Google Shape;173;g11ca8b5662d_8_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118800" y="998800"/>
            <a:ext cx="2159200" cy="10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g11ca8b5662d_8_53"/>
          <p:cNvSpPr txBox="1"/>
          <p:nvPr/>
        </p:nvSpPr>
        <p:spPr>
          <a:xfrm>
            <a:off x="2754825" y="4601275"/>
            <a:ext cx="6077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#Data4SDGs #IDCdata4a</a:t>
            </a:r>
            <a:r>
              <a:rPr b="1" lang="en-GB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ll</a:t>
            </a:r>
            <a:endParaRPr b="1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5" name="Google Shape;175;g11ca8b5662d_8_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4350" y="1157813"/>
            <a:ext cx="1992225" cy="7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w section (blue)">
  <p:cSld name="Main point_1">
    <p:bg>
      <p:bgPr>
        <a:solidFill>
          <a:srgbClr val="007FAE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1ca8b5662d_8_5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78" name="Google Shape;178;g11ca8b5662d_8_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(yellow)">
  <p:cSld name="CUSTOM_4">
    <p:bg>
      <p:bgPr>
        <a:solidFill>
          <a:srgbClr val="F3B641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1ca8b5662d_8_62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g11ca8b5662d_8_62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11ca8b5662d_8_62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F3B6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3" name="Google Shape;183;g11ca8b5662d_8_62"/>
          <p:cNvSpPr txBox="1"/>
          <p:nvPr/>
        </p:nvSpPr>
        <p:spPr>
          <a:xfrm>
            <a:off x="4129500" y="595875"/>
            <a:ext cx="885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1" i="0" lang="en-GB" sz="115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“</a:t>
            </a:r>
            <a:endParaRPr b="0" i="0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estion slide (blue)">
  <p:cSld name="CUSTOM_4_1_1">
    <p:bg>
      <p:bgPr>
        <a:solidFill>
          <a:srgbClr val="007FAE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1ca8b5662d_8_67"/>
          <p:cNvSpPr txBox="1"/>
          <p:nvPr>
            <p:ph type="title"/>
          </p:nvPr>
        </p:nvSpPr>
        <p:spPr>
          <a:xfrm>
            <a:off x="1344150" y="2285400"/>
            <a:ext cx="645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pen Sans SemiBold"/>
              <a:buNone/>
              <a:defRPr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" name="Google Shape;186;g11ca8b5662d_8_67"/>
          <p:cNvSpPr/>
          <p:nvPr/>
        </p:nvSpPr>
        <p:spPr>
          <a:xfrm>
            <a:off x="1145400" y="1163825"/>
            <a:ext cx="6853200" cy="301020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11ca8b5662d_8_67"/>
          <p:cNvSpPr/>
          <p:nvPr/>
        </p:nvSpPr>
        <p:spPr>
          <a:xfrm>
            <a:off x="3966150" y="747325"/>
            <a:ext cx="1211700" cy="899400"/>
          </a:xfrm>
          <a:prstGeom prst="rect">
            <a:avLst/>
          </a:prstGeom>
          <a:solidFill>
            <a:srgbClr val="007F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t/>
            </a:r>
            <a:endParaRPr b="1" i="0" sz="96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8" name="Google Shape;188;g11ca8b5662d_8_67"/>
          <p:cNvSpPr txBox="1"/>
          <p:nvPr/>
        </p:nvSpPr>
        <p:spPr>
          <a:xfrm>
            <a:off x="4129500" y="595875"/>
            <a:ext cx="885000" cy="10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GB" sz="72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b="0" i="0" sz="7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1ca8b5662d_8_7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1" name="Google Shape;191;g11ca8b5662d_8_7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92" name="Google Shape;192;g11ca8b5662d_8_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 SemiBold"/>
              <a:buNone/>
              <a:defRPr b="0" i="0" sz="2800" u="none" cap="none" strike="noStrik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ca8b5662d_2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g11ca8b5662d_2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g11ca8b5662d_2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ca8b5662d_8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 SemiBold"/>
              <a:buNone/>
              <a:defRPr b="0" i="0" sz="2800" u="none" cap="none" strike="noStrik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g11ca8b5662d_8_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20" name="Google Shape;120;g11ca8b5662d_8_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3.png"/><Relationship Id="rId5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image" Target="../media/image29.png"/><Relationship Id="rId22" Type="http://schemas.openxmlformats.org/officeDocument/2006/relationships/image" Target="../media/image30.jpg"/><Relationship Id="rId21" Type="http://schemas.openxmlformats.org/officeDocument/2006/relationships/image" Target="../media/image41.jpg"/><Relationship Id="rId24" Type="http://schemas.openxmlformats.org/officeDocument/2006/relationships/image" Target="../media/image32.jpg"/><Relationship Id="rId23" Type="http://schemas.openxmlformats.org/officeDocument/2006/relationships/image" Target="../media/image40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26" Type="http://schemas.openxmlformats.org/officeDocument/2006/relationships/image" Target="../media/image36.png"/><Relationship Id="rId25" Type="http://schemas.openxmlformats.org/officeDocument/2006/relationships/image" Target="../media/image31.png"/><Relationship Id="rId28" Type="http://schemas.openxmlformats.org/officeDocument/2006/relationships/image" Target="../media/image37.jpg"/><Relationship Id="rId27" Type="http://schemas.openxmlformats.org/officeDocument/2006/relationships/image" Target="../media/image33.png"/><Relationship Id="rId5" Type="http://schemas.openxmlformats.org/officeDocument/2006/relationships/image" Target="../media/image11.png"/><Relationship Id="rId6" Type="http://schemas.openxmlformats.org/officeDocument/2006/relationships/image" Target="../media/image14.png"/><Relationship Id="rId29" Type="http://schemas.openxmlformats.org/officeDocument/2006/relationships/image" Target="../media/image35.jpg"/><Relationship Id="rId7" Type="http://schemas.openxmlformats.org/officeDocument/2006/relationships/image" Target="../media/image17.png"/><Relationship Id="rId8" Type="http://schemas.openxmlformats.org/officeDocument/2006/relationships/image" Target="../media/image16.png"/><Relationship Id="rId31" Type="http://schemas.openxmlformats.org/officeDocument/2006/relationships/image" Target="../media/image38.jpg"/><Relationship Id="rId30" Type="http://schemas.openxmlformats.org/officeDocument/2006/relationships/image" Target="../media/image34.jpg"/><Relationship Id="rId11" Type="http://schemas.openxmlformats.org/officeDocument/2006/relationships/image" Target="../media/image22.png"/><Relationship Id="rId10" Type="http://schemas.openxmlformats.org/officeDocument/2006/relationships/image" Target="../media/image19.png"/><Relationship Id="rId32" Type="http://schemas.openxmlformats.org/officeDocument/2006/relationships/image" Target="../media/image39.png"/><Relationship Id="rId13" Type="http://schemas.openxmlformats.org/officeDocument/2006/relationships/image" Target="../media/image27.png"/><Relationship Id="rId12" Type="http://schemas.openxmlformats.org/officeDocument/2006/relationships/image" Target="../media/image21.jpg"/><Relationship Id="rId15" Type="http://schemas.openxmlformats.org/officeDocument/2006/relationships/image" Target="../media/image23.png"/><Relationship Id="rId14" Type="http://schemas.openxmlformats.org/officeDocument/2006/relationships/image" Target="../media/image25.png"/><Relationship Id="rId17" Type="http://schemas.openxmlformats.org/officeDocument/2006/relationships/image" Target="../media/image24.png"/><Relationship Id="rId16" Type="http://schemas.openxmlformats.org/officeDocument/2006/relationships/image" Target="../media/image28.png"/><Relationship Id="rId19" Type="http://schemas.openxmlformats.org/officeDocument/2006/relationships/image" Target="../media/image20.png"/><Relationship Id="rId18" Type="http://schemas.openxmlformats.org/officeDocument/2006/relationships/image" Target="../media/image2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data4sdgs.org/initiatives/inclusive-data-charter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uksa.statisticsauthority.gov.uk/the-authority-board/committees/inclusive-data-taskforce/inclusive-data-taskforce-report-leaving-no-one-behind-how-can-we-be-more-inclusive-in-our-data/#pid-executive-summary-main-findings-and-national-statistician-s-response" TargetMode="External"/><Relationship Id="rId4" Type="http://schemas.openxmlformats.org/officeDocument/2006/relationships/image" Target="../media/image4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5.png"/><Relationship Id="rId4" Type="http://schemas.openxmlformats.org/officeDocument/2006/relationships/hyperlink" Target="https://www.data4sdgs.org/news/kenya-commits-ambitious-action-disability-data-through-new-idc-action-plan" TargetMode="External"/><Relationship Id="rId5" Type="http://schemas.openxmlformats.org/officeDocument/2006/relationships/hyperlink" Target="https://www.data4sdgs.org/news/kenya-commits-ambitious-action-disability-data-through-new-idc-action-plan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data4sdgs.org/news/civil-society-advocacy-mobilizes-government-action-inclusive-data-senegal" TargetMode="External"/><Relationship Id="rId4" Type="http://schemas.openxmlformats.org/officeDocument/2006/relationships/hyperlink" Target="https://www.data4sdgs.org/news/civil-society-advocacy-mobilizes-government-action-inclusive-data-senegal" TargetMode="External"/><Relationship Id="rId5" Type="http://schemas.openxmlformats.org/officeDocument/2006/relationships/image" Target="../media/image4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hyperlink" Target="https://www.data4sdgs.org/index.php/news/advancing-inclusion-and-equality-colombia-new-statistical-guide" TargetMode="External"/><Relationship Id="rId5" Type="http://schemas.openxmlformats.org/officeDocument/2006/relationships/hyperlink" Target="https://www.data4sdgs.org/news/advancing-inclusion-and-equality-colombia-new-statistical-guide" TargetMode="External"/><Relationship Id="rId6" Type="http://schemas.openxmlformats.org/officeDocument/2006/relationships/hyperlink" Target="https://www.data4sdgs.org/resources/unpacking-intersectional-approaches-data" TargetMode="External"/><Relationship Id="rId7" Type="http://schemas.openxmlformats.org/officeDocument/2006/relationships/image" Target="../media/image4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data4sdgs.org/initiatives/inclusive-data-charter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FAE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gb84b7ff719_0_7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2019" r="34632" t="0"/>
          <a:stretch/>
        </p:blipFill>
        <p:spPr>
          <a:xfrm>
            <a:off x="0" y="-13725"/>
            <a:ext cx="2159099" cy="52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b84b7ff719_0_76"/>
          <p:cNvSpPr txBox="1"/>
          <p:nvPr>
            <p:ph idx="4294967295" type="ctrTitle"/>
          </p:nvPr>
        </p:nvSpPr>
        <p:spPr>
          <a:xfrm>
            <a:off x="2527050" y="804400"/>
            <a:ext cx="6248100" cy="1836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</a:pPr>
            <a:r>
              <a:rPr lang="en-GB" sz="4300">
                <a:solidFill>
                  <a:schemeClr val="lt1"/>
                </a:solidFill>
              </a:rPr>
              <a:t>Inclusive Data Charter</a:t>
            </a:r>
            <a:endParaRPr sz="4300">
              <a:solidFill>
                <a:schemeClr val="lt1"/>
              </a:solidFill>
            </a:endParaRPr>
          </a:p>
        </p:txBody>
      </p:sp>
      <p:sp>
        <p:nvSpPr>
          <p:cNvPr id="199" name="Google Shape;199;gb84b7ff719_0_76"/>
          <p:cNvSpPr txBox="1"/>
          <p:nvPr>
            <p:ph idx="4294967295" type="subTitle"/>
          </p:nvPr>
        </p:nvSpPr>
        <p:spPr>
          <a:xfrm>
            <a:off x="2527050" y="2641000"/>
            <a:ext cx="6248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2200">
                <a:solidFill>
                  <a:schemeClr val="lt1"/>
                </a:solidFill>
              </a:rPr>
              <a:t>Apolitical Data Conference</a:t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200" name="Google Shape;200;gb84b7ff719_0_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350" y="360753"/>
            <a:ext cx="1810850" cy="63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b84b7ff719_0_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9100" y="221232"/>
            <a:ext cx="1941375" cy="91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ca8b5662d_2_55"/>
          <p:cNvSpPr txBox="1"/>
          <p:nvPr/>
        </p:nvSpPr>
        <p:spPr>
          <a:xfrm>
            <a:off x="455950" y="246075"/>
            <a:ext cx="68709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86"/>
              </a:buClr>
              <a:buSzPts val="2200"/>
              <a:buFont typeface="Arial"/>
              <a:buNone/>
            </a:pPr>
            <a:r>
              <a:rPr i="0" lang="en-GB" sz="2800" u="none" cap="none" strike="noStrike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GB" sz="2800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nclusive </a:t>
            </a:r>
            <a:r>
              <a:rPr i="0" lang="en-GB" sz="2800" u="none" cap="none" strike="noStrike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Da</a:t>
            </a:r>
            <a:r>
              <a:rPr lang="en-GB" sz="2800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ta </a:t>
            </a:r>
            <a:r>
              <a:rPr i="0" lang="en-GB" sz="2800" u="none" cap="none" strike="noStrike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-GB" sz="2800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harter</a:t>
            </a:r>
            <a:r>
              <a:rPr i="0" lang="en-GB" sz="2800" u="none" cap="none" strike="noStrike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 Champions</a:t>
            </a:r>
            <a:endParaRPr i="0" sz="2800" u="none" cap="none" strike="noStrike">
              <a:solidFill>
                <a:srgbClr val="32428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7" name="Google Shape;207;g11ca8b5662d_2_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6513" y="2913792"/>
            <a:ext cx="1204768" cy="329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game&#10;&#10;Description automatically generated" id="208" name="Google Shape;208;g11ca8b5662d_2_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9753" y="4266506"/>
            <a:ext cx="902361" cy="64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11ca8b5662d_2_5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73683" y="3660784"/>
            <a:ext cx="1430334" cy="3182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210" name="Google Shape;210;g11ca8b5662d_2_5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55440" y="3580463"/>
            <a:ext cx="865548" cy="47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11ca8b5662d_2_5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4365" y="4416353"/>
            <a:ext cx="1423289" cy="344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212" name="Google Shape;212;g11ca8b5662d_2_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65991" y="2932816"/>
            <a:ext cx="1368393" cy="2576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13" name="Google Shape;213;g11ca8b5662d_2_5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71575" y="2871661"/>
            <a:ext cx="1168354" cy="3816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sign&#10;&#10;Description automatically generated" id="214" name="Google Shape;214;g11ca8b5662d_2_5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986598" y="2871750"/>
            <a:ext cx="1102404" cy="3814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215" name="Google Shape;215;g11ca8b5662d_2_5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893159" y="4349310"/>
            <a:ext cx="1055380" cy="4789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text on a white background&#10;&#10;Description automatically generated" id="216" name="Google Shape;216;g11ca8b5662d_2_5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32160" y="1881310"/>
            <a:ext cx="1069081" cy="6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11ca8b5662d_2_5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004525" y="941585"/>
            <a:ext cx="1005869" cy="670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1ca8b5662d_2_5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425538" y="920322"/>
            <a:ext cx="1001926" cy="670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g11ca8b5662d_2_5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825822" y="1890820"/>
            <a:ext cx="1023568" cy="680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20" name="Google Shape;220;g11ca8b5662d_2_5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842637" y="920372"/>
            <a:ext cx="1006785" cy="670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g11ca8b5662d_2_55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235852" y="1901984"/>
            <a:ext cx="1060359" cy="706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11ca8b5662d_2_55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7682673" y="1890820"/>
            <a:ext cx="1007034" cy="67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11ca8b5662d_2_55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168699" y="4315100"/>
            <a:ext cx="1077475" cy="547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11ca8b5662d_2_55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056710" y="3585201"/>
            <a:ext cx="1498661" cy="4694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FID in the News - GOV.UK" id="225" name="Google Shape;225;g11ca8b5662d_2_55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459226" y="4229620"/>
            <a:ext cx="1077475" cy="718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at Do the Colors and Symbols of the Flag of Peru Mean? - WorldAtlas" id="226" name="Google Shape;226;g11ca8b5662d_2_55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987703" y="1890820"/>
            <a:ext cx="1039513" cy="629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defined" id="227" name="Google Shape;227;g11ca8b5662d_2_55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536976" y="935347"/>
            <a:ext cx="1005872" cy="6705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qual Rights Trust" id="228" name="Google Shape;228;g11ca8b5662d_2_55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7060442" y="2914199"/>
            <a:ext cx="1683258" cy="318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 Women - United Nations Entity for Gender Equality and the Empowerment of  Women" id="229" name="Google Shape;229;g11ca8b5662d_2_55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7402998" y="4245061"/>
            <a:ext cx="1360367" cy="680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g11ca8b5662d_2_55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3413678" y="1890820"/>
            <a:ext cx="1025681" cy="680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lags, Symbols &amp; Currency of Paraguay - World Atlas" id="231" name="Google Shape;231;g11ca8b5662d_2_55"/>
          <p:cNvPicPr preferRelativeResize="0"/>
          <p:nvPr/>
        </p:nvPicPr>
        <p:blipFill rotWithShape="1">
          <a:blip r:embed="rId27">
            <a:alphaModFix/>
          </a:blip>
          <a:srcRect b="0" l="4493" r="6530" t="0"/>
          <a:stretch/>
        </p:blipFill>
        <p:spPr>
          <a:xfrm>
            <a:off x="7681650" y="920375"/>
            <a:ext cx="1025675" cy="67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BM Global Disability Inclusion" id="232" name="Google Shape;232;g11ca8b5662d_2_55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383216" y="2698465"/>
            <a:ext cx="967744" cy="6851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lobal Migration Data Portal | IOM&amp;#39;s Global Migration Data Analysis Centre" id="233" name="Google Shape;233;g11ca8b5662d_2_55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711102" y="3582569"/>
            <a:ext cx="1291644" cy="4747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geria Flag 5'x3' by 1000 Flags : Amazon.es" id="234" name="Google Shape;234;g11ca8b5662d_2_55"/>
          <p:cNvPicPr preferRelativeResize="0"/>
          <p:nvPr/>
        </p:nvPicPr>
        <p:blipFill rotWithShape="1">
          <a:blip r:embed="rId30">
            <a:alphaModFix/>
          </a:blip>
          <a:srcRect b="4469" l="3238" r="2540" t="4196"/>
          <a:stretch/>
        </p:blipFill>
        <p:spPr>
          <a:xfrm>
            <a:off x="6264573" y="912235"/>
            <a:ext cx="1060359" cy="6844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onard Cheshire Disability | European Youth Portal" id="235" name="Google Shape;235;g11ca8b5662d_2_55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7639058" y="3472528"/>
            <a:ext cx="1120295" cy="528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11ca8b5662d_2_55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399889" y="3580744"/>
            <a:ext cx="1056657" cy="501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1ca8b5662d_2_42"/>
          <p:cNvSpPr/>
          <p:nvPr/>
        </p:nvSpPr>
        <p:spPr>
          <a:xfrm>
            <a:off x="602925" y="417975"/>
            <a:ext cx="79593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86"/>
              </a:buClr>
              <a:buSzPts val="2200"/>
              <a:buFont typeface="Arial"/>
              <a:buNone/>
            </a:pPr>
            <a:r>
              <a:rPr lang="en-GB" sz="2800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Five principles of the Inclusive Data Charter</a:t>
            </a:r>
            <a:endParaRPr sz="2800">
              <a:solidFill>
                <a:srgbClr val="32428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" name="Google Shape;242;g11ca8b5662d_2_42"/>
          <p:cNvSpPr/>
          <p:nvPr/>
        </p:nvSpPr>
        <p:spPr>
          <a:xfrm>
            <a:off x="539325" y="2354375"/>
            <a:ext cx="1311000" cy="24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450" u="none" cap="none" strike="noStrike">
                <a:solidFill>
                  <a:srgbClr val="32428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All populations must be included in data and able to shape data processes. </a:t>
            </a:r>
            <a:endParaRPr sz="145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24286"/>
              </a:buClr>
              <a:buSzPts val="800"/>
              <a:buFont typeface="Arial"/>
              <a:buNone/>
            </a:pPr>
            <a:r>
              <a:t/>
            </a:r>
            <a:endParaRPr i="0" sz="1450" u="none" cap="none" strike="noStrike">
              <a:solidFill>
                <a:srgbClr val="324286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43" name="Google Shape;243;g11ca8b5662d_2_42"/>
          <p:cNvSpPr/>
          <p:nvPr/>
        </p:nvSpPr>
        <p:spPr>
          <a:xfrm>
            <a:off x="602925" y="1128625"/>
            <a:ext cx="986400" cy="988800"/>
          </a:xfrm>
          <a:prstGeom prst="ellipse">
            <a:avLst/>
          </a:prstGeom>
          <a:solidFill>
            <a:srgbClr val="007FA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" name="Google Shape;244;g11ca8b5662d_2_42"/>
          <p:cNvSpPr/>
          <p:nvPr/>
        </p:nvSpPr>
        <p:spPr>
          <a:xfrm>
            <a:off x="2289770" y="1128625"/>
            <a:ext cx="986400" cy="988800"/>
          </a:xfrm>
          <a:prstGeom prst="ellipse">
            <a:avLst/>
          </a:prstGeom>
          <a:solidFill>
            <a:srgbClr val="007FA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5" name="Google Shape;245;g11ca8b5662d_2_42"/>
          <p:cNvSpPr/>
          <p:nvPr/>
        </p:nvSpPr>
        <p:spPr>
          <a:xfrm>
            <a:off x="3976614" y="1128625"/>
            <a:ext cx="986400" cy="988800"/>
          </a:xfrm>
          <a:prstGeom prst="ellipse">
            <a:avLst/>
          </a:prstGeom>
          <a:solidFill>
            <a:srgbClr val="007FA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g11ca8b5662d_2_42"/>
          <p:cNvSpPr/>
          <p:nvPr/>
        </p:nvSpPr>
        <p:spPr>
          <a:xfrm>
            <a:off x="7350303" y="1128625"/>
            <a:ext cx="986400" cy="988800"/>
          </a:xfrm>
          <a:prstGeom prst="ellipse">
            <a:avLst/>
          </a:prstGeom>
          <a:solidFill>
            <a:srgbClr val="007FA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11ca8b5662d_2_42"/>
          <p:cNvSpPr/>
          <p:nvPr/>
        </p:nvSpPr>
        <p:spPr>
          <a:xfrm>
            <a:off x="5663459" y="1128625"/>
            <a:ext cx="986400" cy="988800"/>
          </a:xfrm>
          <a:prstGeom prst="ellipse">
            <a:avLst/>
          </a:prstGeom>
          <a:solidFill>
            <a:srgbClr val="007FAE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11ca8b5662d_2_42"/>
          <p:cNvSpPr txBox="1"/>
          <p:nvPr/>
        </p:nvSpPr>
        <p:spPr>
          <a:xfrm>
            <a:off x="854925" y="1188775"/>
            <a:ext cx="306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4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sz="2700"/>
          </a:p>
        </p:txBody>
      </p:sp>
      <p:sp>
        <p:nvSpPr>
          <p:cNvPr id="249" name="Google Shape;249;g11ca8b5662d_2_42"/>
          <p:cNvSpPr txBox="1"/>
          <p:nvPr/>
        </p:nvSpPr>
        <p:spPr>
          <a:xfrm>
            <a:off x="2512575" y="1188775"/>
            <a:ext cx="306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sz="2700"/>
          </a:p>
        </p:txBody>
      </p:sp>
      <p:sp>
        <p:nvSpPr>
          <p:cNvPr id="250" name="Google Shape;250;g11ca8b5662d_2_42"/>
          <p:cNvSpPr txBox="1"/>
          <p:nvPr/>
        </p:nvSpPr>
        <p:spPr>
          <a:xfrm>
            <a:off x="4941937" y="1201787"/>
            <a:ext cx="373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/>
          </a:p>
        </p:txBody>
      </p:sp>
      <p:sp>
        <p:nvSpPr>
          <p:cNvPr id="251" name="Google Shape;251;g11ca8b5662d_2_42"/>
          <p:cNvSpPr txBox="1"/>
          <p:nvPr/>
        </p:nvSpPr>
        <p:spPr>
          <a:xfrm>
            <a:off x="5904075" y="1172725"/>
            <a:ext cx="306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2700"/>
          </a:p>
        </p:txBody>
      </p:sp>
      <p:sp>
        <p:nvSpPr>
          <p:cNvPr id="252" name="Google Shape;252;g11ca8b5662d_2_42"/>
          <p:cNvSpPr txBox="1"/>
          <p:nvPr/>
        </p:nvSpPr>
        <p:spPr>
          <a:xfrm>
            <a:off x="7561725" y="1188775"/>
            <a:ext cx="306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2700"/>
          </a:p>
        </p:txBody>
      </p:sp>
      <p:sp>
        <p:nvSpPr>
          <p:cNvPr id="253" name="Google Shape;253;g11ca8b5662d_2_42"/>
          <p:cNvSpPr txBox="1"/>
          <p:nvPr/>
        </p:nvSpPr>
        <p:spPr>
          <a:xfrm>
            <a:off x="2089238" y="2354375"/>
            <a:ext cx="14739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24286"/>
              </a:buClr>
              <a:buSzPts val="800"/>
              <a:buFont typeface="Arial"/>
              <a:buNone/>
            </a:pPr>
            <a:r>
              <a:rPr lang="en-GB" sz="1450">
                <a:solidFill>
                  <a:srgbClr val="32428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All data should, wherever possible, be disaggregated to accurately describe all populations.</a:t>
            </a:r>
            <a:endParaRPr sz="145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4" name="Google Shape;254;g11ca8b5662d_2_42"/>
          <p:cNvSpPr txBox="1"/>
          <p:nvPr/>
        </p:nvSpPr>
        <p:spPr>
          <a:xfrm>
            <a:off x="3802050" y="2354375"/>
            <a:ext cx="13905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50">
                <a:solidFill>
                  <a:srgbClr val="32428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Data should be drawn from all available sources. </a:t>
            </a:r>
            <a:endParaRPr sz="145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5" name="Google Shape;255;g11ca8b5662d_2_42"/>
          <p:cNvSpPr txBox="1"/>
          <p:nvPr/>
        </p:nvSpPr>
        <p:spPr>
          <a:xfrm>
            <a:off x="5225013" y="2354375"/>
            <a:ext cx="16650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50">
                <a:solidFill>
                  <a:srgbClr val="32428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Those responsible for the collection of data and production of statistics must be accountable.</a:t>
            </a:r>
            <a:endParaRPr sz="1450"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5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6" name="Google Shape;256;g11ca8b5662d_2_42"/>
          <p:cNvSpPr txBox="1"/>
          <p:nvPr/>
        </p:nvSpPr>
        <p:spPr>
          <a:xfrm>
            <a:off x="7093150" y="2354375"/>
            <a:ext cx="18417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50">
                <a:solidFill>
                  <a:srgbClr val="324286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Human and technical capacity to collect, analyze, and use disaggregated data must be improved, including through adequate and sustainable financing.</a:t>
            </a:r>
            <a:endParaRPr sz="145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257" name="Google Shape;257;g11ca8b5662d_2_42"/>
          <p:cNvSpPr txBox="1"/>
          <p:nvPr/>
        </p:nvSpPr>
        <p:spPr>
          <a:xfrm>
            <a:off x="4210500" y="1188775"/>
            <a:ext cx="306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2700"/>
          </a:p>
        </p:txBody>
      </p:sp>
      <p:sp>
        <p:nvSpPr>
          <p:cNvPr id="258" name="Google Shape;258;g11ca8b5662d_2_42"/>
          <p:cNvSpPr/>
          <p:nvPr/>
        </p:nvSpPr>
        <p:spPr>
          <a:xfrm>
            <a:off x="-205250" y="4291475"/>
            <a:ext cx="1300500" cy="1300500"/>
          </a:xfrm>
          <a:prstGeom prst="ellipse">
            <a:avLst/>
          </a:prstGeom>
          <a:solidFill>
            <a:srgbClr val="F3B641"/>
          </a:solidFill>
          <a:ln cap="flat" cmpd="sng" w="9525">
            <a:solidFill>
              <a:srgbClr val="F3B64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11ca8b5662d_2_42"/>
          <p:cNvSpPr txBox="1"/>
          <p:nvPr/>
        </p:nvSpPr>
        <p:spPr>
          <a:xfrm>
            <a:off x="464675" y="4695925"/>
            <a:ext cx="313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Full principles available</a:t>
            </a:r>
            <a:r>
              <a:rPr i="1" lang="en-GB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i="1" lang="en-GB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here</a:t>
            </a:r>
            <a:r>
              <a:rPr i="1" lang="en-GB">
                <a:solidFill>
                  <a:srgbClr val="32428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i="1">
              <a:solidFill>
                <a:srgbClr val="32428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1ca8b5662d_6_3"/>
          <p:cNvSpPr txBox="1"/>
          <p:nvPr/>
        </p:nvSpPr>
        <p:spPr>
          <a:xfrm>
            <a:off x="241475" y="222175"/>
            <a:ext cx="46404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The UK 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government guided by civil society and academia through an </a:t>
            </a:r>
            <a:r>
              <a:rPr b="1"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independent </a:t>
            </a:r>
            <a:r>
              <a:rPr b="1" lang="en-GB" sz="23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Inclusive Data Taskforce</a:t>
            </a:r>
            <a:endParaRPr b="1" sz="23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Led consultative activities with the public, civil society, academia, local authorities, devolved administrations and central government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Identified critical data gaps and excluded population groups; technical and methodological 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challenges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; and barriers to people’s 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participation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in data activities.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Recommendations put forth by the Taskforce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Committed to pursuing key activities to fulfil recommendations and progressing a high-level work program 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65" name="Google Shape;265;g11ca8b5662d_6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7700" y="0"/>
            <a:ext cx="3986299" cy="521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g11ca8b5662d_8_85"/>
          <p:cNvPicPr preferRelativeResize="0"/>
          <p:nvPr/>
        </p:nvPicPr>
        <p:blipFill rotWithShape="1">
          <a:blip r:embed="rId3">
            <a:alphaModFix/>
          </a:blip>
          <a:srcRect b="14639" l="46907" r="20089" t="0"/>
          <a:stretch/>
        </p:blipFill>
        <p:spPr>
          <a:xfrm>
            <a:off x="5040075" y="-6900"/>
            <a:ext cx="4103925" cy="515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g11ca8b5662d_8_85"/>
          <p:cNvSpPr txBox="1"/>
          <p:nvPr/>
        </p:nvSpPr>
        <p:spPr>
          <a:xfrm>
            <a:off x="258075" y="222200"/>
            <a:ext cx="45021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The Government of Kenya took a </a:t>
            </a:r>
            <a:r>
              <a:rPr b="1" lang="en-GB" sz="23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participatory approach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to address a lack of </a:t>
            </a:r>
            <a:r>
              <a:rPr b="1"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disability inclusive data</a:t>
            </a:r>
            <a:endParaRPr b="1" sz="23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Initiated a participatory consultation to define priorities and develop action plan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Organizations of persons with disabilities shaped the gap assessment and informed the activities and processes taken forward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Strengthened government agencies’ cooperation and streamlined data practices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Commitment to </a:t>
            </a:r>
            <a:r>
              <a:rPr lang="en-GB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generate and use data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to empower and include persons with disabilities in employment and social programs 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1ca8b5662d_6_23"/>
          <p:cNvSpPr txBox="1"/>
          <p:nvPr/>
        </p:nvSpPr>
        <p:spPr>
          <a:xfrm>
            <a:off x="241475" y="222175"/>
            <a:ext cx="46404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200 community members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b="1"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40 civil society organizations </a:t>
            </a:r>
            <a:r>
              <a:rPr lang="en-GB" sz="23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shape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the Government of Senegal’s approach </a:t>
            </a:r>
            <a:endParaRPr b="1" sz="23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Coalition of civil society organizations and the government began a </a:t>
            </a:r>
            <a:r>
              <a:rPr lang="en-GB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national dialogue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on inclusive data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Consulted 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with young people, women, persons with disabilities, and local farmers on data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Developed broad consensus on priority data gaps and deepened political will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Participatory process to define Government’s action plan on inclusive data.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7" name="Google Shape;277;g11ca8b5662d_6_23"/>
          <p:cNvPicPr preferRelativeResize="0"/>
          <p:nvPr/>
        </p:nvPicPr>
        <p:blipFill rotWithShape="1">
          <a:blip r:embed="rId5">
            <a:alphaModFix/>
          </a:blip>
          <a:srcRect b="0" l="0" r="66501" t="0"/>
          <a:stretch/>
        </p:blipFill>
        <p:spPr>
          <a:xfrm>
            <a:off x="5480515" y="0"/>
            <a:ext cx="366348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11ca8b5662d_13_0"/>
          <p:cNvPicPr preferRelativeResize="0"/>
          <p:nvPr/>
        </p:nvPicPr>
        <p:blipFill rotWithShape="1">
          <a:blip r:embed="rId3">
            <a:alphaModFix/>
          </a:blip>
          <a:srcRect b="14639" l="46907" r="20089" t="0"/>
          <a:stretch/>
        </p:blipFill>
        <p:spPr>
          <a:xfrm>
            <a:off x="5040075" y="-6900"/>
            <a:ext cx="4103925" cy="515729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11ca8b5662d_13_0"/>
          <p:cNvSpPr txBox="1"/>
          <p:nvPr/>
        </p:nvSpPr>
        <p:spPr>
          <a:xfrm>
            <a:off x="241475" y="222175"/>
            <a:ext cx="4640400" cy="45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To 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address historical inequities, t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he Government of Colombia adopt</a:t>
            </a:r>
            <a:r>
              <a:rPr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an </a:t>
            </a:r>
            <a:r>
              <a:rPr b="1" lang="en-GB" sz="2300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4"/>
              </a:rPr>
              <a:t>intersectional and differential approach</a:t>
            </a:r>
            <a:r>
              <a:rPr b="1" lang="en-GB" sz="2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to data</a:t>
            </a:r>
            <a:endParaRPr b="1" sz="23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Institutional recognition that data did not reflect pervasive inequities and was contributing to the marginalization of certain communities.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Developed and rolled-out </a:t>
            </a:r>
            <a:r>
              <a:rPr lang="en-GB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new guidelines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for mainstreaming a differential and intersectional approach in national statistical production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ts val="1400"/>
              <a:buFont typeface="Open Sans"/>
              <a:buChar char="➔"/>
            </a:pP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Co-developed </a:t>
            </a:r>
            <a:r>
              <a:rPr lang="en-GB" u="sng">
                <a:solidFill>
                  <a:schemeClr val="hlink"/>
                </a:solidFill>
                <a:latin typeface="Open Sans"/>
                <a:ea typeface="Open Sans"/>
                <a:cs typeface="Open Sans"/>
                <a:sym typeface="Open Sans"/>
                <a:hlinkClick r:id="rId6"/>
              </a:rPr>
              <a:t>global guidance on intersectional approaches to data</a:t>
            </a:r>
            <a:r>
              <a:rPr lang="en-GB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, alongside several other IDC Champions</a:t>
            </a:r>
            <a:endParaRPr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4" name="Google Shape;284;g11ca8b5662d_13_0"/>
          <p:cNvPicPr preferRelativeResize="0"/>
          <p:nvPr/>
        </p:nvPicPr>
        <p:blipFill rotWithShape="1">
          <a:blip r:embed="rId7">
            <a:alphaModFix/>
          </a:blip>
          <a:srcRect b="0" l="15351" r="46976" t="0"/>
          <a:stretch/>
        </p:blipFill>
        <p:spPr>
          <a:xfrm>
            <a:off x="5040075" y="-6900"/>
            <a:ext cx="4130800" cy="51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b84b7ff719_0_84"/>
          <p:cNvSpPr txBox="1"/>
          <p:nvPr>
            <p:ph type="title"/>
          </p:nvPr>
        </p:nvSpPr>
        <p:spPr>
          <a:xfrm>
            <a:off x="311700" y="2941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For questions, contact krichards@data4sdgs.org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Visit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https://www.data4sdgs.org/initiatives/inclusive-data-charter</a:t>
            </a:r>
            <a:r>
              <a:rPr lang="en-GB"/>
              <a:t> </a:t>
            </a:r>
            <a:r>
              <a:rPr lang="en-GB"/>
              <a:t>for more information. </a:t>
            </a:r>
            <a:endParaRPr/>
          </a:p>
        </p:txBody>
      </p:sp>
      <p:sp>
        <p:nvSpPr>
          <p:cNvPr id="290" name="Google Shape;290;gb84b7ff719_0_84"/>
          <p:cNvSpPr/>
          <p:nvPr/>
        </p:nvSpPr>
        <p:spPr>
          <a:xfrm>
            <a:off x="2746075" y="1020800"/>
            <a:ext cx="3318300" cy="1086900"/>
          </a:xfrm>
          <a:prstGeom prst="rect">
            <a:avLst/>
          </a:prstGeom>
          <a:solidFill>
            <a:srgbClr val="324286"/>
          </a:solidFill>
          <a:ln cap="flat" cmpd="sng" w="9525">
            <a:solidFill>
              <a:srgbClr val="32428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1" name="Google Shape;291;gb84b7ff719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5937" y="1049328"/>
            <a:ext cx="1810850" cy="63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b84b7ff719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688" y="909807"/>
            <a:ext cx="1941375" cy="91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ata4SDGs Mai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324286"/>
      </a:accent1>
      <a:accent2>
        <a:srgbClr val="F3B641"/>
      </a:accent2>
      <a:accent3>
        <a:srgbClr val="007FAE"/>
      </a:accent3>
      <a:accent4>
        <a:srgbClr val="4BAE4F"/>
      </a:accent4>
      <a:accent5>
        <a:srgbClr val="000000"/>
      </a:accent5>
      <a:accent6>
        <a:srgbClr val="FFFFFF"/>
      </a:accent6>
      <a:hlink>
        <a:srgbClr val="007FA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Data4SDGs Main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324286"/>
      </a:accent1>
      <a:accent2>
        <a:srgbClr val="F3B641"/>
      </a:accent2>
      <a:accent3>
        <a:srgbClr val="007FAE"/>
      </a:accent3>
      <a:accent4>
        <a:srgbClr val="4BAE4F"/>
      </a:accent4>
      <a:accent5>
        <a:srgbClr val="000000"/>
      </a:accent5>
      <a:accent6>
        <a:srgbClr val="FFFFFF"/>
      </a:accent6>
      <a:hlink>
        <a:srgbClr val="007FA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Susan</dc:creator>
</cp:coreProperties>
</file>