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2"/>
  </p:notesMasterIdLst>
  <p:sldIdLst>
    <p:sldId id="263" r:id="rId6"/>
    <p:sldId id="325" r:id="rId7"/>
    <p:sldId id="307" r:id="rId8"/>
    <p:sldId id="274" r:id="rId9"/>
    <p:sldId id="312" r:id="rId10"/>
    <p:sldId id="327" r:id="rId11"/>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967460C-4B9E-0746-75D3-9F6112A78DAE}" name="Johnson, Oliver (GO-Science)" initials="J(" userId="S::oliver.johnson@go-science.gov.uk::9c5669f7-211f-4811-9c6e-546caae8166e" providerId="AD"/>
  <p188:author id="{F8DA7766-091F-E116-9EBA-F7445A11D36F}" name="Burnett, Nuala (GO-Science)" initials="B(" userId="S::nuala.burnett@go-science.gov.uk::ada1b224-d7db-41a0-a392-20e59f442847" providerId="AD"/>
  <p188:author id="{1532A779-39D0-34B1-541A-2538A9C7B542}" name="Morgan2, Bethan (GO-Science)" initials="MB(S" userId="S::Bethan.Morgan2@go-science.gov.uk::45814e09-4aea-4c93-a310-d1825711a980" providerId="AD"/>
  <p188:author id="{AD9A83C8-F60E-36D0-7B34-46982B4A5F20}" name="Smith, Audrey (GO-Science)" initials="SA(S" userId="S::Audrey.Smith@Go-Science.gov.uk::1adf5a3a-df3f-4add-a211-cb26adaa29e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D7E2F3"/>
    <a:srgbClr val="FFFFFF"/>
    <a:srgbClr val="4C8FCC"/>
    <a:srgbClr val="FFEDE5"/>
    <a:srgbClr val="F68B83"/>
    <a:srgbClr val="0BA39B"/>
    <a:srgbClr val="FDD6C7"/>
    <a:srgbClr val="C6E0ED"/>
    <a:srgbClr val="A8CFE7"/>
    <a:srgbClr val="90BF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DB1955-35C7-4723-A00B-9631E84AB830}" v="857" dt="2022-03-31T12:50:12.3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524" autoAdjust="0"/>
  </p:normalViewPr>
  <p:slideViewPr>
    <p:cSldViewPr snapToGrid="0">
      <p:cViewPr varScale="1">
        <p:scale>
          <a:sx n="77" d="100"/>
          <a:sy n="77" d="100"/>
        </p:scale>
        <p:origin x="1044" y="96"/>
      </p:cViewPr>
      <p:guideLst/>
    </p:cSldViewPr>
  </p:slideViewPr>
  <p:notesTextViewPr>
    <p:cViewPr>
      <p:scale>
        <a:sx n="1" d="1"/>
        <a:sy n="1" d="1"/>
      </p:scale>
      <p:origin x="0" y="-216"/>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theme" Target="theme/theme1.xml"/><Relationship Id="rId10" Type="http://schemas.openxmlformats.org/officeDocument/2006/relationships/slide" Target="slides/slide5.xml"/><Relationship Id="rId19"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rgan2, Bethan (GO-Science)" userId="45814e09-4aea-4c93-a310-d1825711a980" providerId="ADAL" clId="{C1DB1955-35C7-4723-A00B-9631E84AB830}"/>
    <pc:docChg chg="undo custSel addSld delSld modSld sldOrd">
      <pc:chgData name="Morgan2, Bethan (GO-Science)" userId="45814e09-4aea-4c93-a310-d1825711a980" providerId="ADAL" clId="{C1DB1955-35C7-4723-A00B-9631E84AB830}" dt="2022-03-31T12:54:43.491" v="2786" actId="20577"/>
      <pc:docMkLst>
        <pc:docMk/>
      </pc:docMkLst>
      <pc:sldChg chg="modSp mod modAnim modNotesTx">
        <pc:chgData name="Morgan2, Bethan (GO-Science)" userId="45814e09-4aea-4c93-a310-d1825711a980" providerId="ADAL" clId="{C1DB1955-35C7-4723-A00B-9631E84AB830}" dt="2022-03-31T11:52:16.362" v="2478" actId="20577"/>
        <pc:sldMkLst>
          <pc:docMk/>
          <pc:sldMk cId="148678422" sldId="263"/>
        </pc:sldMkLst>
        <pc:spChg chg="mod">
          <ac:chgData name="Morgan2, Bethan (GO-Science)" userId="45814e09-4aea-4c93-a310-d1825711a980" providerId="ADAL" clId="{C1DB1955-35C7-4723-A00B-9631E84AB830}" dt="2022-03-18T12:30:53.164" v="178" actId="114"/>
          <ac:spMkLst>
            <pc:docMk/>
            <pc:sldMk cId="148678422" sldId="263"/>
            <ac:spMk id="2" creationId="{00000000-0000-0000-0000-000000000000}"/>
          </ac:spMkLst>
        </pc:spChg>
        <pc:spChg chg="mod">
          <ac:chgData name="Morgan2, Bethan (GO-Science)" userId="45814e09-4aea-4c93-a310-d1825711a980" providerId="ADAL" clId="{C1DB1955-35C7-4723-A00B-9631E84AB830}" dt="2022-03-18T12:30:32.997" v="157" actId="313"/>
          <ac:spMkLst>
            <pc:docMk/>
            <pc:sldMk cId="148678422" sldId="263"/>
            <ac:spMk id="3" creationId="{8D032F79-036E-4374-B408-68CB7E78C76F}"/>
          </ac:spMkLst>
        </pc:spChg>
        <pc:spChg chg="mod">
          <ac:chgData name="Morgan2, Bethan (GO-Science)" userId="45814e09-4aea-4c93-a310-d1825711a980" providerId="ADAL" clId="{C1DB1955-35C7-4723-A00B-9631E84AB830}" dt="2022-03-18T12:30:37.380" v="168" actId="20577"/>
          <ac:spMkLst>
            <pc:docMk/>
            <pc:sldMk cId="148678422" sldId="263"/>
            <ac:spMk id="5" creationId="{6E700E86-2F57-4BBD-AB70-381BC0EF838C}"/>
          </ac:spMkLst>
        </pc:spChg>
      </pc:sldChg>
      <pc:sldChg chg="del">
        <pc:chgData name="Morgan2, Bethan (GO-Science)" userId="45814e09-4aea-4c93-a310-d1825711a980" providerId="ADAL" clId="{C1DB1955-35C7-4723-A00B-9631E84AB830}" dt="2022-03-18T12:29:27.955" v="7" actId="47"/>
        <pc:sldMkLst>
          <pc:docMk/>
          <pc:sldMk cId="814912547" sldId="269"/>
        </pc:sldMkLst>
      </pc:sldChg>
      <pc:sldChg chg="del">
        <pc:chgData name="Morgan2, Bethan (GO-Science)" userId="45814e09-4aea-4c93-a310-d1825711a980" providerId="ADAL" clId="{C1DB1955-35C7-4723-A00B-9631E84AB830}" dt="2022-03-18T12:29:25.170" v="6" actId="47"/>
        <pc:sldMkLst>
          <pc:docMk/>
          <pc:sldMk cId="819929706" sldId="270"/>
        </pc:sldMkLst>
      </pc:sldChg>
      <pc:sldChg chg="modSp modNotesTx">
        <pc:chgData name="Morgan2, Bethan (GO-Science)" userId="45814e09-4aea-4c93-a310-d1825711a980" providerId="ADAL" clId="{C1DB1955-35C7-4723-A00B-9631E84AB830}" dt="2022-03-31T12:54:43.491" v="2786" actId="20577"/>
        <pc:sldMkLst>
          <pc:docMk/>
          <pc:sldMk cId="3294467592" sldId="274"/>
        </pc:sldMkLst>
        <pc:spChg chg="mod">
          <ac:chgData name="Morgan2, Bethan (GO-Science)" userId="45814e09-4aea-4c93-a310-d1825711a980" providerId="ADAL" clId="{C1DB1955-35C7-4723-A00B-9631E84AB830}" dt="2022-03-28T12:48:07.829" v="1824" actId="20577"/>
          <ac:spMkLst>
            <pc:docMk/>
            <pc:sldMk cId="3294467592" sldId="274"/>
            <ac:spMk id="2" creationId="{59AD4858-8347-4B88-9632-21340E8774A6}"/>
          </ac:spMkLst>
        </pc:spChg>
      </pc:sldChg>
      <pc:sldChg chg="del">
        <pc:chgData name="Morgan2, Bethan (GO-Science)" userId="45814e09-4aea-4c93-a310-d1825711a980" providerId="ADAL" clId="{C1DB1955-35C7-4723-A00B-9631E84AB830}" dt="2022-03-18T12:29:35.737" v="12" actId="47"/>
        <pc:sldMkLst>
          <pc:docMk/>
          <pc:sldMk cId="1424956769" sldId="275"/>
        </pc:sldMkLst>
      </pc:sldChg>
      <pc:sldChg chg="del">
        <pc:chgData name="Morgan2, Bethan (GO-Science)" userId="45814e09-4aea-4c93-a310-d1825711a980" providerId="ADAL" clId="{C1DB1955-35C7-4723-A00B-9631E84AB830}" dt="2022-03-18T12:29:25.170" v="6" actId="47"/>
        <pc:sldMkLst>
          <pc:docMk/>
          <pc:sldMk cId="4127724090" sldId="277"/>
        </pc:sldMkLst>
      </pc:sldChg>
      <pc:sldChg chg="del">
        <pc:chgData name="Morgan2, Bethan (GO-Science)" userId="45814e09-4aea-4c93-a310-d1825711a980" providerId="ADAL" clId="{C1DB1955-35C7-4723-A00B-9631E84AB830}" dt="2022-03-18T12:29:33.944" v="10" actId="47"/>
        <pc:sldMkLst>
          <pc:docMk/>
          <pc:sldMk cId="2872034696" sldId="287"/>
        </pc:sldMkLst>
      </pc:sldChg>
      <pc:sldChg chg="del">
        <pc:chgData name="Morgan2, Bethan (GO-Science)" userId="45814e09-4aea-4c93-a310-d1825711a980" providerId="ADAL" clId="{C1DB1955-35C7-4723-A00B-9631E84AB830}" dt="2022-03-18T12:29:32.948" v="9" actId="47"/>
        <pc:sldMkLst>
          <pc:docMk/>
          <pc:sldMk cId="2793079327" sldId="291"/>
        </pc:sldMkLst>
      </pc:sldChg>
      <pc:sldChg chg="del">
        <pc:chgData name="Morgan2, Bethan (GO-Science)" userId="45814e09-4aea-4c93-a310-d1825711a980" providerId="ADAL" clId="{C1DB1955-35C7-4723-A00B-9631E84AB830}" dt="2022-03-18T12:29:30.350" v="8" actId="47"/>
        <pc:sldMkLst>
          <pc:docMk/>
          <pc:sldMk cId="1275008184" sldId="294"/>
        </pc:sldMkLst>
      </pc:sldChg>
      <pc:sldChg chg="del">
        <pc:chgData name="Morgan2, Bethan (GO-Science)" userId="45814e09-4aea-4c93-a310-d1825711a980" providerId="ADAL" clId="{C1DB1955-35C7-4723-A00B-9631E84AB830}" dt="2022-03-18T12:29:01.678" v="1" actId="47"/>
        <pc:sldMkLst>
          <pc:docMk/>
          <pc:sldMk cId="3818712325" sldId="297"/>
        </pc:sldMkLst>
      </pc:sldChg>
      <pc:sldChg chg="del">
        <pc:chgData name="Morgan2, Bethan (GO-Science)" userId="45814e09-4aea-4c93-a310-d1825711a980" providerId="ADAL" clId="{C1DB1955-35C7-4723-A00B-9631E84AB830}" dt="2022-03-18T12:29:38.897" v="13" actId="47"/>
        <pc:sldMkLst>
          <pc:docMk/>
          <pc:sldMk cId="101105058" sldId="298"/>
        </pc:sldMkLst>
      </pc:sldChg>
      <pc:sldChg chg="del">
        <pc:chgData name="Morgan2, Bethan (GO-Science)" userId="45814e09-4aea-4c93-a310-d1825711a980" providerId="ADAL" clId="{C1DB1955-35C7-4723-A00B-9631E84AB830}" dt="2022-03-18T12:29:01.678" v="1" actId="47"/>
        <pc:sldMkLst>
          <pc:docMk/>
          <pc:sldMk cId="1187740159" sldId="299"/>
        </pc:sldMkLst>
      </pc:sldChg>
      <pc:sldChg chg="del">
        <pc:chgData name="Morgan2, Bethan (GO-Science)" userId="45814e09-4aea-4c93-a310-d1825711a980" providerId="ADAL" clId="{C1DB1955-35C7-4723-A00B-9631E84AB830}" dt="2022-03-18T12:29:25.170" v="6" actId="47"/>
        <pc:sldMkLst>
          <pc:docMk/>
          <pc:sldMk cId="649176348" sldId="301"/>
        </pc:sldMkLst>
      </pc:sldChg>
      <pc:sldChg chg="del">
        <pc:chgData name="Morgan2, Bethan (GO-Science)" userId="45814e09-4aea-4c93-a310-d1825711a980" providerId="ADAL" clId="{C1DB1955-35C7-4723-A00B-9631E84AB830}" dt="2022-03-18T12:28:50.401" v="0" actId="47"/>
        <pc:sldMkLst>
          <pc:docMk/>
          <pc:sldMk cId="1748166817" sldId="303"/>
        </pc:sldMkLst>
      </pc:sldChg>
      <pc:sldChg chg="del">
        <pc:chgData name="Morgan2, Bethan (GO-Science)" userId="45814e09-4aea-4c93-a310-d1825711a980" providerId="ADAL" clId="{C1DB1955-35C7-4723-A00B-9631E84AB830}" dt="2022-03-18T12:29:25.170" v="6" actId="47"/>
        <pc:sldMkLst>
          <pc:docMk/>
          <pc:sldMk cId="2031663460" sldId="306"/>
        </pc:sldMkLst>
      </pc:sldChg>
      <pc:sldChg chg="addSp modSp mod modAnim modNotesTx">
        <pc:chgData name="Morgan2, Bethan (GO-Science)" userId="45814e09-4aea-4c93-a310-d1825711a980" providerId="ADAL" clId="{C1DB1955-35C7-4723-A00B-9631E84AB830}" dt="2022-03-31T11:50:53.705" v="2449" actId="6549"/>
        <pc:sldMkLst>
          <pc:docMk/>
          <pc:sldMk cId="1348915844" sldId="307"/>
        </pc:sldMkLst>
        <pc:spChg chg="mod">
          <ac:chgData name="Morgan2, Bethan (GO-Science)" userId="45814e09-4aea-4c93-a310-d1825711a980" providerId="ADAL" clId="{C1DB1955-35C7-4723-A00B-9631E84AB830}" dt="2022-03-28T12:51:23.706" v="1878" actId="20577"/>
          <ac:spMkLst>
            <pc:docMk/>
            <pc:sldMk cId="1348915844" sldId="307"/>
            <ac:spMk id="2" creationId="{59AD4858-8347-4B88-9632-21340E8774A6}"/>
          </ac:spMkLst>
        </pc:spChg>
        <pc:spChg chg="mod">
          <ac:chgData name="Morgan2, Bethan (GO-Science)" userId="45814e09-4aea-4c93-a310-d1825711a980" providerId="ADAL" clId="{C1DB1955-35C7-4723-A00B-9631E84AB830}" dt="2022-03-28T12:50:44.810" v="1860" actId="1076"/>
          <ac:spMkLst>
            <pc:docMk/>
            <pc:sldMk cId="1348915844" sldId="307"/>
            <ac:spMk id="3" creationId="{887755B1-3D94-4BE8-847F-6CB150332996}"/>
          </ac:spMkLst>
        </pc:spChg>
        <pc:picChg chg="add mod">
          <ac:chgData name="Morgan2, Bethan (GO-Science)" userId="45814e09-4aea-4c93-a310-d1825711a980" providerId="ADAL" clId="{C1DB1955-35C7-4723-A00B-9631E84AB830}" dt="2022-03-28T12:50:36.061" v="1859" actId="1076"/>
          <ac:picMkLst>
            <pc:docMk/>
            <pc:sldMk cId="1348915844" sldId="307"/>
            <ac:picMk id="3074" creationId="{B22E8965-FAC2-4FDB-9388-59224ACA9CFA}"/>
          </ac:picMkLst>
        </pc:picChg>
        <pc:picChg chg="add mod">
          <ac:chgData name="Morgan2, Bethan (GO-Science)" userId="45814e09-4aea-4c93-a310-d1825711a980" providerId="ADAL" clId="{C1DB1955-35C7-4723-A00B-9631E84AB830}" dt="2022-03-28T12:50:22.198" v="1856" actId="1076"/>
          <ac:picMkLst>
            <pc:docMk/>
            <pc:sldMk cId="1348915844" sldId="307"/>
            <ac:picMk id="3076" creationId="{5AA5E489-04D3-4C8F-92CE-CF3613394A83}"/>
          </ac:picMkLst>
        </pc:picChg>
      </pc:sldChg>
      <pc:sldChg chg="modSp mod modAnim modNotesTx">
        <pc:chgData name="Morgan2, Bethan (GO-Science)" userId="45814e09-4aea-4c93-a310-d1825711a980" providerId="ADAL" clId="{C1DB1955-35C7-4723-A00B-9631E84AB830}" dt="2022-03-31T12:53:36.875" v="2753" actId="313"/>
        <pc:sldMkLst>
          <pc:docMk/>
          <pc:sldMk cId="2449048216" sldId="312"/>
        </pc:sldMkLst>
        <pc:spChg chg="mod">
          <ac:chgData name="Morgan2, Bethan (GO-Science)" userId="45814e09-4aea-4c93-a310-d1825711a980" providerId="ADAL" clId="{C1DB1955-35C7-4723-A00B-9631E84AB830}" dt="2022-03-31T12:43:41.762" v="2659" actId="6549"/>
          <ac:spMkLst>
            <pc:docMk/>
            <pc:sldMk cId="2449048216" sldId="312"/>
            <ac:spMk id="3" creationId="{887755B1-3D94-4BE8-847F-6CB150332996}"/>
          </ac:spMkLst>
        </pc:spChg>
      </pc:sldChg>
      <pc:sldChg chg="del">
        <pc:chgData name="Morgan2, Bethan (GO-Science)" userId="45814e09-4aea-4c93-a310-d1825711a980" providerId="ADAL" clId="{C1DB1955-35C7-4723-A00B-9631E84AB830}" dt="2022-03-18T12:29:25.170" v="6" actId="47"/>
        <pc:sldMkLst>
          <pc:docMk/>
          <pc:sldMk cId="2996736371" sldId="316"/>
        </pc:sldMkLst>
      </pc:sldChg>
      <pc:sldChg chg="del">
        <pc:chgData name="Morgan2, Bethan (GO-Science)" userId="45814e09-4aea-4c93-a310-d1825711a980" providerId="ADAL" clId="{C1DB1955-35C7-4723-A00B-9631E84AB830}" dt="2022-03-18T12:28:50.401" v="0" actId="47"/>
        <pc:sldMkLst>
          <pc:docMk/>
          <pc:sldMk cId="524214003" sldId="317"/>
        </pc:sldMkLst>
      </pc:sldChg>
      <pc:sldChg chg="add del">
        <pc:chgData name="Morgan2, Bethan (GO-Science)" userId="45814e09-4aea-4c93-a310-d1825711a980" providerId="ADAL" clId="{C1DB1955-35C7-4723-A00B-9631E84AB830}" dt="2022-03-18T12:29:12.872" v="5" actId="47"/>
        <pc:sldMkLst>
          <pc:docMk/>
          <pc:sldMk cId="357391375" sldId="318"/>
        </pc:sldMkLst>
      </pc:sldChg>
      <pc:sldChg chg="del">
        <pc:chgData name="Morgan2, Bethan (GO-Science)" userId="45814e09-4aea-4c93-a310-d1825711a980" providerId="ADAL" clId="{C1DB1955-35C7-4723-A00B-9631E84AB830}" dt="2022-03-18T12:29:25.170" v="6" actId="47"/>
        <pc:sldMkLst>
          <pc:docMk/>
          <pc:sldMk cId="2375436513" sldId="319"/>
        </pc:sldMkLst>
      </pc:sldChg>
      <pc:sldChg chg="del">
        <pc:chgData name="Morgan2, Bethan (GO-Science)" userId="45814e09-4aea-4c93-a310-d1825711a980" providerId="ADAL" clId="{C1DB1955-35C7-4723-A00B-9631E84AB830}" dt="2022-03-18T12:29:25.170" v="6" actId="47"/>
        <pc:sldMkLst>
          <pc:docMk/>
          <pc:sldMk cId="1949975449" sldId="321"/>
        </pc:sldMkLst>
      </pc:sldChg>
      <pc:sldChg chg="addSp modSp del mod modAnim modNotesTx">
        <pc:chgData name="Morgan2, Bethan (GO-Science)" userId="45814e09-4aea-4c93-a310-d1825711a980" providerId="ADAL" clId="{C1DB1955-35C7-4723-A00B-9631E84AB830}" dt="2022-03-28T12:31:37.278" v="1135" actId="2696"/>
        <pc:sldMkLst>
          <pc:docMk/>
          <pc:sldMk cId="2076456738" sldId="324"/>
        </pc:sldMkLst>
        <pc:spChg chg="mod">
          <ac:chgData name="Morgan2, Bethan (GO-Science)" userId="45814e09-4aea-4c93-a310-d1825711a980" providerId="ADAL" clId="{C1DB1955-35C7-4723-A00B-9631E84AB830}" dt="2022-03-18T12:31:47.917" v="253" actId="1076"/>
          <ac:spMkLst>
            <pc:docMk/>
            <pc:sldMk cId="2076456738" sldId="324"/>
            <ac:spMk id="3" creationId="{8D032F79-036E-4374-B408-68CB7E78C76F}"/>
          </ac:spMkLst>
        </pc:spChg>
        <pc:spChg chg="add mod">
          <ac:chgData name="Morgan2, Bethan (GO-Science)" userId="45814e09-4aea-4c93-a310-d1825711a980" providerId="ADAL" clId="{C1DB1955-35C7-4723-A00B-9631E84AB830}" dt="2022-03-28T12:26:42.471" v="1083" actId="20577"/>
          <ac:spMkLst>
            <pc:docMk/>
            <pc:sldMk cId="2076456738" sldId="324"/>
            <ac:spMk id="5" creationId="{0BE3D508-6F25-41E0-B0A8-F31FA2075CF1}"/>
          </ac:spMkLst>
        </pc:spChg>
      </pc:sldChg>
      <pc:sldChg chg="del">
        <pc:chgData name="Morgan2, Bethan (GO-Science)" userId="45814e09-4aea-4c93-a310-d1825711a980" providerId="ADAL" clId="{C1DB1955-35C7-4723-A00B-9631E84AB830}" dt="2022-03-18T12:29:25.170" v="6" actId="47"/>
        <pc:sldMkLst>
          <pc:docMk/>
          <pc:sldMk cId="2421685219" sldId="325"/>
        </pc:sldMkLst>
      </pc:sldChg>
      <pc:sldChg chg="addSp delSp modSp add mod delAnim modAnim modNotesTx">
        <pc:chgData name="Morgan2, Bethan (GO-Science)" userId="45814e09-4aea-4c93-a310-d1825711a980" providerId="ADAL" clId="{C1DB1955-35C7-4723-A00B-9631E84AB830}" dt="2022-03-31T12:53:05.511" v="2743" actId="113"/>
        <pc:sldMkLst>
          <pc:docMk/>
          <pc:sldMk cId="3516243302" sldId="325"/>
        </pc:sldMkLst>
        <pc:spChg chg="mod">
          <ac:chgData name="Morgan2, Bethan (GO-Science)" userId="45814e09-4aea-4c93-a310-d1825711a980" providerId="ADAL" clId="{C1DB1955-35C7-4723-A00B-9631E84AB830}" dt="2022-03-28T12:33:52.738" v="1286" actId="20577"/>
          <ac:spMkLst>
            <pc:docMk/>
            <pc:sldMk cId="3516243302" sldId="325"/>
            <ac:spMk id="2" creationId="{59AD4858-8347-4B88-9632-21340E8774A6}"/>
          </ac:spMkLst>
        </pc:spChg>
        <pc:spChg chg="mod">
          <ac:chgData name="Morgan2, Bethan (GO-Science)" userId="45814e09-4aea-4c93-a310-d1825711a980" providerId="ADAL" clId="{C1DB1955-35C7-4723-A00B-9631E84AB830}" dt="2022-03-28T12:34:10.841" v="1288" actId="1076"/>
          <ac:spMkLst>
            <pc:docMk/>
            <pc:sldMk cId="3516243302" sldId="325"/>
            <ac:spMk id="7" creationId="{882CECC3-DCA4-4904-94C7-C95A5EE42ECD}"/>
          </ac:spMkLst>
        </pc:spChg>
        <pc:spChg chg="mod">
          <ac:chgData name="Morgan2, Bethan (GO-Science)" userId="45814e09-4aea-4c93-a310-d1825711a980" providerId="ADAL" clId="{C1DB1955-35C7-4723-A00B-9631E84AB830}" dt="2022-03-28T12:34:10.841" v="1288" actId="1076"/>
          <ac:spMkLst>
            <pc:docMk/>
            <pc:sldMk cId="3516243302" sldId="325"/>
            <ac:spMk id="10" creationId="{9ED2B9FD-7693-4905-97AA-97E80DD76B3A}"/>
          </ac:spMkLst>
        </pc:spChg>
        <pc:spChg chg="mod">
          <ac:chgData name="Morgan2, Bethan (GO-Science)" userId="45814e09-4aea-4c93-a310-d1825711a980" providerId="ADAL" clId="{C1DB1955-35C7-4723-A00B-9631E84AB830}" dt="2022-03-28T12:34:10.841" v="1288" actId="1076"/>
          <ac:spMkLst>
            <pc:docMk/>
            <pc:sldMk cId="3516243302" sldId="325"/>
            <ac:spMk id="13" creationId="{338BE78B-F2A9-4FB4-91C8-C4145E6BCD17}"/>
          </ac:spMkLst>
        </pc:spChg>
        <pc:spChg chg="mod">
          <ac:chgData name="Morgan2, Bethan (GO-Science)" userId="45814e09-4aea-4c93-a310-d1825711a980" providerId="ADAL" clId="{C1DB1955-35C7-4723-A00B-9631E84AB830}" dt="2022-03-28T12:34:10.841" v="1288" actId="1076"/>
          <ac:spMkLst>
            <pc:docMk/>
            <pc:sldMk cId="3516243302" sldId="325"/>
            <ac:spMk id="16" creationId="{AFDFBF21-6CE4-4C60-8D79-883D26769278}"/>
          </ac:spMkLst>
        </pc:spChg>
        <pc:spChg chg="add mod">
          <ac:chgData name="Morgan2, Bethan (GO-Science)" userId="45814e09-4aea-4c93-a310-d1825711a980" providerId="ADAL" clId="{C1DB1955-35C7-4723-A00B-9631E84AB830}" dt="2022-03-28T12:57:29.737" v="1990" actId="20578"/>
          <ac:spMkLst>
            <pc:docMk/>
            <pc:sldMk cId="3516243302" sldId="325"/>
            <ac:spMk id="22" creationId="{B706C8AE-6E2F-4F20-9F5E-FED4FBE728E3}"/>
          </ac:spMkLst>
        </pc:spChg>
        <pc:spChg chg="del mod">
          <ac:chgData name="Morgan2, Bethan (GO-Science)" userId="45814e09-4aea-4c93-a310-d1825711a980" providerId="ADAL" clId="{C1DB1955-35C7-4723-A00B-9631E84AB830}" dt="2022-03-28T12:39:50.546" v="1475" actId="478"/>
          <ac:spMkLst>
            <pc:docMk/>
            <pc:sldMk cId="3516243302" sldId="325"/>
            <ac:spMk id="29" creationId="{00DA8406-3B95-4085-876A-87ECD6903B02}"/>
          </ac:spMkLst>
        </pc:spChg>
        <pc:spChg chg="del mod">
          <ac:chgData name="Morgan2, Bethan (GO-Science)" userId="45814e09-4aea-4c93-a310-d1825711a980" providerId="ADAL" clId="{C1DB1955-35C7-4723-A00B-9631E84AB830}" dt="2022-03-28T12:40:20.884" v="1479" actId="478"/>
          <ac:spMkLst>
            <pc:docMk/>
            <pc:sldMk cId="3516243302" sldId="325"/>
            <ac:spMk id="31" creationId="{0F7F6ABA-A823-4ACE-B735-6D1EDDE4C83C}"/>
          </ac:spMkLst>
        </pc:spChg>
        <pc:spChg chg="del mod">
          <ac:chgData name="Morgan2, Bethan (GO-Science)" userId="45814e09-4aea-4c93-a310-d1825711a980" providerId="ADAL" clId="{C1DB1955-35C7-4723-A00B-9631E84AB830}" dt="2022-03-28T12:39:54.072" v="1477" actId="478"/>
          <ac:spMkLst>
            <pc:docMk/>
            <pc:sldMk cId="3516243302" sldId="325"/>
            <ac:spMk id="32" creationId="{B2EFDF1C-23E7-4624-A9BD-D2640506EBB2}"/>
          </ac:spMkLst>
        </pc:spChg>
        <pc:spChg chg="del mod">
          <ac:chgData name="Morgan2, Bethan (GO-Science)" userId="45814e09-4aea-4c93-a310-d1825711a980" providerId="ADAL" clId="{C1DB1955-35C7-4723-A00B-9631E84AB830}" dt="2022-03-28T12:40:20.884" v="1479" actId="478"/>
          <ac:spMkLst>
            <pc:docMk/>
            <pc:sldMk cId="3516243302" sldId="325"/>
            <ac:spMk id="33" creationId="{12C5F8E9-5ED8-488B-AD18-D6A8EF23CDFC}"/>
          </ac:spMkLst>
        </pc:spChg>
        <pc:grpChg chg="del mod">
          <ac:chgData name="Morgan2, Bethan (GO-Science)" userId="45814e09-4aea-4c93-a310-d1825711a980" providerId="ADAL" clId="{C1DB1955-35C7-4723-A00B-9631E84AB830}" dt="2022-03-28T12:39:48.094" v="1474" actId="478"/>
          <ac:grpSpMkLst>
            <pc:docMk/>
            <pc:sldMk cId="3516243302" sldId="325"/>
            <ac:grpSpMk id="18" creationId="{CDB95F6E-3631-4F05-AC5E-1EF2B678C953}"/>
          </ac:grpSpMkLst>
        </pc:grpChg>
        <pc:grpChg chg="del mod">
          <ac:chgData name="Morgan2, Bethan (GO-Science)" userId="45814e09-4aea-4c93-a310-d1825711a980" providerId="ADAL" clId="{C1DB1955-35C7-4723-A00B-9631E84AB830}" dt="2022-03-28T12:39:51.796" v="1476" actId="478"/>
          <ac:grpSpMkLst>
            <pc:docMk/>
            <pc:sldMk cId="3516243302" sldId="325"/>
            <ac:grpSpMk id="19" creationId="{4984C9C8-BC5E-4EBA-9DC0-546A7A477D5E}"/>
          </ac:grpSpMkLst>
        </pc:grpChg>
        <pc:grpChg chg="del mod">
          <ac:chgData name="Morgan2, Bethan (GO-Science)" userId="45814e09-4aea-4c93-a310-d1825711a980" providerId="ADAL" clId="{C1DB1955-35C7-4723-A00B-9631E84AB830}" dt="2022-03-28T12:40:20.884" v="1479" actId="478"/>
          <ac:grpSpMkLst>
            <pc:docMk/>
            <pc:sldMk cId="3516243302" sldId="325"/>
            <ac:grpSpMk id="20" creationId="{234B1936-4607-47A3-88F1-18A77CE09CCF}"/>
          </ac:grpSpMkLst>
        </pc:grpChg>
        <pc:grpChg chg="del mod">
          <ac:chgData name="Morgan2, Bethan (GO-Science)" userId="45814e09-4aea-4c93-a310-d1825711a980" providerId="ADAL" clId="{C1DB1955-35C7-4723-A00B-9631E84AB830}" dt="2022-03-28T12:40:20.884" v="1479" actId="478"/>
          <ac:grpSpMkLst>
            <pc:docMk/>
            <pc:sldMk cId="3516243302" sldId="325"/>
            <ac:grpSpMk id="21" creationId="{9446AACB-93CE-47DF-98D2-3760B346939E}"/>
          </ac:grpSpMkLst>
        </pc:grpChg>
        <pc:picChg chg="add del mod">
          <ac:chgData name="Morgan2, Bethan (GO-Science)" userId="45814e09-4aea-4c93-a310-d1825711a980" providerId="ADAL" clId="{C1DB1955-35C7-4723-A00B-9631E84AB830}" dt="2022-03-28T13:57:37.604" v="2326" actId="478"/>
          <ac:picMkLst>
            <pc:docMk/>
            <pc:sldMk cId="3516243302" sldId="325"/>
            <ac:picMk id="3" creationId="{2BB720BD-B130-47D6-8B91-91C1C2AB8F82}"/>
          </ac:picMkLst>
        </pc:picChg>
        <pc:picChg chg="mod">
          <ac:chgData name="Morgan2, Bethan (GO-Science)" userId="45814e09-4aea-4c93-a310-d1825711a980" providerId="ADAL" clId="{C1DB1955-35C7-4723-A00B-9631E84AB830}" dt="2022-03-28T12:34:10.841" v="1288" actId="1076"/>
          <ac:picMkLst>
            <pc:docMk/>
            <pc:sldMk cId="3516243302" sldId="325"/>
            <ac:picMk id="1026" creationId="{09C5F580-4FD3-4209-9BC8-E0600250FC76}"/>
          </ac:picMkLst>
        </pc:picChg>
        <pc:picChg chg="add mod">
          <ac:chgData name="Morgan2, Bethan (GO-Science)" userId="45814e09-4aea-4c93-a310-d1825711a980" providerId="ADAL" clId="{C1DB1955-35C7-4723-A00B-9631E84AB830}" dt="2022-03-28T12:57:25.826" v="1989" actId="1035"/>
          <ac:picMkLst>
            <pc:docMk/>
            <pc:sldMk cId="3516243302" sldId="325"/>
            <ac:picMk id="1028" creationId="{764DC53E-6B57-4381-9390-AC1DFCB9190D}"/>
          </ac:picMkLst>
        </pc:picChg>
        <pc:picChg chg="mod">
          <ac:chgData name="Morgan2, Bethan (GO-Science)" userId="45814e09-4aea-4c93-a310-d1825711a980" providerId="ADAL" clId="{C1DB1955-35C7-4723-A00B-9631E84AB830}" dt="2022-03-28T12:34:10.841" v="1288" actId="1076"/>
          <ac:picMkLst>
            <pc:docMk/>
            <pc:sldMk cId="3516243302" sldId="325"/>
            <ac:picMk id="1030" creationId="{72A547B7-B851-41ED-819C-A82FE98EF2D5}"/>
          </ac:picMkLst>
        </pc:picChg>
        <pc:picChg chg="mod">
          <ac:chgData name="Morgan2, Bethan (GO-Science)" userId="45814e09-4aea-4c93-a310-d1825711a980" providerId="ADAL" clId="{C1DB1955-35C7-4723-A00B-9631E84AB830}" dt="2022-03-28T12:34:10.841" v="1288" actId="1076"/>
          <ac:picMkLst>
            <pc:docMk/>
            <pc:sldMk cId="3516243302" sldId="325"/>
            <ac:picMk id="1032" creationId="{805390DE-C03B-4488-8823-50B027595D69}"/>
          </ac:picMkLst>
        </pc:picChg>
        <pc:picChg chg="mod">
          <ac:chgData name="Morgan2, Bethan (GO-Science)" userId="45814e09-4aea-4c93-a310-d1825711a980" providerId="ADAL" clId="{C1DB1955-35C7-4723-A00B-9631E84AB830}" dt="2022-03-28T12:34:10.841" v="1288" actId="1076"/>
          <ac:picMkLst>
            <pc:docMk/>
            <pc:sldMk cId="3516243302" sldId="325"/>
            <ac:picMk id="1034" creationId="{B61054AA-2D9D-4F56-8980-124DB21BD771}"/>
          </ac:picMkLst>
        </pc:picChg>
      </pc:sldChg>
      <pc:sldChg chg="add del">
        <pc:chgData name="Morgan2, Bethan (GO-Science)" userId="45814e09-4aea-4c93-a310-d1825711a980" providerId="ADAL" clId="{C1DB1955-35C7-4723-A00B-9631E84AB830}" dt="2022-03-28T12:16:32.391" v="591"/>
        <pc:sldMkLst>
          <pc:docMk/>
          <pc:sldMk cId="67900474" sldId="326"/>
        </pc:sldMkLst>
      </pc:sldChg>
      <pc:sldChg chg="del">
        <pc:chgData name="Morgan2, Bethan (GO-Science)" userId="45814e09-4aea-4c93-a310-d1825711a980" providerId="ADAL" clId="{C1DB1955-35C7-4723-A00B-9631E84AB830}" dt="2022-03-18T12:29:03.827" v="2" actId="47"/>
        <pc:sldMkLst>
          <pc:docMk/>
          <pc:sldMk cId="408011362" sldId="326"/>
        </pc:sldMkLst>
      </pc:sldChg>
      <pc:sldChg chg="addSp delSp modSp add del setBg modNotesTx">
        <pc:chgData name="Morgan2, Bethan (GO-Science)" userId="45814e09-4aea-4c93-a310-d1825711a980" providerId="ADAL" clId="{C1DB1955-35C7-4723-A00B-9631E84AB830}" dt="2022-03-28T12:55:14.471" v="1968" actId="2696"/>
        <pc:sldMkLst>
          <pc:docMk/>
          <pc:sldMk cId="4103484888" sldId="326"/>
        </pc:sldMkLst>
        <pc:spChg chg="mod">
          <ac:chgData name="Morgan2, Bethan (GO-Science)" userId="45814e09-4aea-4c93-a310-d1825711a980" providerId="ADAL" clId="{C1DB1955-35C7-4723-A00B-9631E84AB830}" dt="2022-03-28T12:31:08.974" v="1130" actId="207"/>
          <ac:spMkLst>
            <pc:docMk/>
            <pc:sldMk cId="4103484888" sldId="326"/>
            <ac:spMk id="2" creationId="{00000000-0000-0000-0000-000000000000}"/>
          </ac:spMkLst>
        </pc:spChg>
        <pc:spChg chg="mod">
          <ac:chgData name="Morgan2, Bethan (GO-Science)" userId="45814e09-4aea-4c93-a310-d1825711a980" providerId="ADAL" clId="{C1DB1955-35C7-4723-A00B-9631E84AB830}" dt="2022-03-28T12:31:12.238" v="1131" actId="207"/>
          <ac:spMkLst>
            <pc:docMk/>
            <pc:sldMk cId="4103484888" sldId="326"/>
            <ac:spMk id="3" creationId="{8D032F79-036E-4374-B408-68CB7E78C76F}"/>
          </ac:spMkLst>
        </pc:spChg>
        <pc:spChg chg="mod">
          <ac:chgData name="Morgan2, Bethan (GO-Science)" userId="45814e09-4aea-4c93-a310-d1825711a980" providerId="ADAL" clId="{C1DB1955-35C7-4723-A00B-9631E84AB830}" dt="2022-03-28T12:31:15.960" v="1132" actId="207"/>
          <ac:spMkLst>
            <pc:docMk/>
            <pc:sldMk cId="4103484888" sldId="326"/>
            <ac:spMk id="5" creationId="{0BE3D508-6F25-41E0-B0A8-F31FA2075CF1}"/>
          </ac:spMkLst>
        </pc:spChg>
        <pc:picChg chg="mod">
          <ac:chgData name="Morgan2, Bethan (GO-Science)" userId="45814e09-4aea-4c93-a310-d1825711a980" providerId="ADAL" clId="{C1DB1955-35C7-4723-A00B-9631E84AB830}" dt="2022-03-28T12:53:34.382" v="1932" actId="1367"/>
          <ac:picMkLst>
            <pc:docMk/>
            <pc:sldMk cId="4103484888" sldId="326"/>
            <ac:picMk id="10" creationId="{1166627F-6A20-4BD3-854D-6EA3DAF4CC20}"/>
          </ac:picMkLst>
        </pc:picChg>
        <pc:picChg chg="add del mod">
          <ac:chgData name="Morgan2, Bethan (GO-Science)" userId="45814e09-4aea-4c93-a310-d1825711a980" providerId="ADAL" clId="{C1DB1955-35C7-4723-A00B-9631E84AB830}" dt="2022-03-28T12:53:28.762" v="1931" actId="478"/>
          <ac:picMkLst>
            <pc:docMk/>
            <pc:sldMk cId="4103484888" sldId="326"/>
            <ac:picMk id="2050" creationId="{5B3F64CB-1C9B-4752-B335-98329D2FA4A9}"/>
          </ac:picMkLst>
        </pc:picChg>
      </pc:sldChg>
      <pc:sldChg chg="add del ord setBg">
        <pc:chgData name="Morgan2, Bethan (GO-Science)" userId="45814e09-4aea-4c93-a310-d1825711a980" providerId="ADAL" clId="{C1DB1955-35C7-4723-A00B-9631E84AB830}" dt="2022-03-28T12:53:54.771" v="1936" actId="47"/>
        <pc:sldMkLst>
          <pc:docMk/>
          <pc:sldMk cId="1092999568" sldId="327"/>
        </pc:sldMkLst>
      </pc:sldChg>
      <pc:sldChg chg="modSp add mod ord modAnim modNotesTx">
        <pc:chgData name="Morgan2, Bethan (GO-Science)" userId="45814e09-4aea-4c93-a310-d1825711a980" providerId="ADAL" clId="{C1DB1955-35C7-4723-A00B-9631E84AB830}" dt="2022-03-31T11:58:20.736" v="2479"/>
        <pc:sldMkLst>
          <pc:docMk/>
          <pc:sldMk cId="2607817642" sldId="327"/>
        </pc:sldMkLst>
        <pc:spChg chg="mod">
          <ac:chgData name="Morgan2, Bethan (GO-Science)" userId="45814e09-4aea-4c93-a310-d1825711a980" providerId="ADAL" clId="{C1DB1955-35C7-4723-A00B-9631E84AB830}" dt="2022-03-28T12:54:17.456" v="1942"/>
          <ac:spMkLst>
            <pc:docMk/>
            <pc:sldMk cId="2607817642" sldId="327"/>
            <ac:spMk id="2" creationId="{00000000-0000-0000-0000-000000000000}"/>
          </ac:spMkLst>
        </pc:spChg>
        <pc:spChg chg="mod">
          <ac:chgData name="Morgan2, Bethan (GO-Science)" userId="45814e09-4aea-4c93-a310-d1825711a980" providerId="ADAL" clId="{C1DB1955-35C7-4723-A00B-9631E84AB830}" dt="2022-03-28T12:54:52.295" v="1964" actId="20577"/>
          <ac:spMkLst>
            <pc:docMk/>
            <pc:sldMk cId="2607817642" sldId="327"/>
            <ac:spMk id="3" creationId="{8D032F79-036E-4374-B408-68CB7E78C76F}"/>
          </ac:spMkLst>
        </pc:spChg>
        <pc:spChg chg="mod">
          <ac:chgData name="Morgan2, Bethan (GO-Science)" userId="45814e09-4aea-4c93-a310-d1825711a980" providerId="ADAL" clId="{C1DB1955-35C7-4723-A00B-9631E84AB830}" dt="2022-03-28T12:54:40.703" v="1948" actId="1076"/>
          <ac:spMkLst>
            <pc:docMk/>
            <pc:sldMk cId="2607817642" sldId="327"/>
            <ac:spMk id="5" creationId="{6E700E86-2F57-4BBD-AB70-381BC0EF838C}"/>
          </ac:spMkLst>
        </pc:spChg>
      </pc:sldChg>
      <pc:sldChg chg="add del setBg">
        <pc:chgData name="Morgan2, Bethan (GO-Science)" userId="45814e09-4aea-4c93-a310-d1825711a980" providerId="ADAL" clId="{C1DB1955-35C7-4723-A00B-9631E84AB830}" dt="2022-03-28T12:54:05.301" v="1939"/>
        <pc:sldMkLst>
          <pc:docMk/>
          <pc:sldMk cId="596834521" sldId="328"/>
        </pc:sldMkLst>
      </pc:sldChg>
      <pc:sldChg chg="add del setBg">
        <pc:chgData name="Morgan2, Bethan (GO-Science)" userId="45814e09-4aea-4c93-a310-d1825711a980" providerId="ADAL" clId="{C1DB1955-35C7-4723-A00B-9631E84AB830}" dt="2022-03-28T12:54:09.688" v="1941"/>
        <pc:sldMkLst>
          <pc:docMk/>
          <pc:sldMk cId="2424539634" sldId="328"/>
        </pc:sldMkLst>
      </pc:sldChg>
      <pc:sldChg chg="del">
        <pc:chgData name="Morgan2, Bethan (GO-Science)" userId="45814e09-4aea-4c93-a310-d1825711a980" providerId="ADAL" clId="{C1DB1955-35C7-4723-A00B-9631E84AB830}" dt="2022-03-18T12:29:01.678" v="1" actId="47"/>
        <pc:sldMkLst>
          <pc:docMk/>
          <pc:sldMk cId="4099591641" sldId="330"/>
        </pc:sldMkLst>
      </pc:sldChg>
      <pc:sldChg chg="del">
        <pc:chgData name="Morgan2, Bethan (GO-Science)" userId="45814e09-4aea-4c93-a310-d1825711a980" providerId="ADAL" clId="{C1DB1955-35C7-4723-A00B-9631E84AB830}" dt="2022-03-18T12:28:50.401" v="0" actId="47"/>
        <pc:sldMkLst>
          <pc:docMk/>
          <pc:sldMk cId="2064578090" sldId="331"/>
        </pc:sldMkLst>
      </pc:sldChg>
      <pc:sldChg chg="del">
        <pc:chgData name="Morgan2, Bethan (GO-Science)" userId="45814e09-4aea-4c93-a310-d1825711a980" providerId="ADAL" clId="{C1DB1955-35C7-4723-A00B-9631E84AB830}" dt="2022-03-18T12:28:50.401" v="0" actId="47"/>
        <pc:sldMkLst>
          <pc:docMk/>
          <pc:sldMk cId="1292782386" sldId="332"/>
        </pc:sldMkLst>
      </pc:sldChg>
      <pc:sldChg chg="del">
        <pc:chgData name="Morgan2, Bethan (GO-Science)" userId="45814e09-4aea-4c93-a310-d1825711a980" providerId="ADAL" clId="{C1DB1955-35C7-4723-A00B-9631E84AB830}" dt="2022-03-18T12:29:34.792" v="11" actId="47"/>
        <pc:sldMkLst>
          <pc:docMk/>
          <pc:sldMk cId="2362679272" sldId="33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5AB81C-CDAB-4517-A299-B2A8272844FC}" type="datetimeFigureOut">
              <a:rPr lang="en-GB" smtClean="0"/>
              <a:t>31/03/2022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D7A63E-C178-4F35-AFB5-505737BC9B29}" type="slidenum">
              <a:rPr lang="en-GB" smtClean="0"/>
              <a:t>‹#›</a:t>
            </a:fld>
            <a:endParaRPr lang="en-GB"/>
          </a:p>
        </p:txBody>
      </p:sp>
    </p:spTree>
    <p:extLst>
      <p:ext uri="{BB962C8B-B14F-4D97-AF65-F5344CB8AC3E}">
        <p14:creationId xmlns:p14="http://schemas.microsoft.com/office/powerpoint/2010/main" val="3874199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1200"/>
              </a:spcBef>
              <a:spcAft>
                <a:spcPts val="800"/>
              </a:spcAft>
            </a:pPr>
            <a:r>
              <a:rPr lang="en-GB" sz="1800" dirty="0">
                <a:effectLst/>
                <a:latin typeface="Arial" panose="020B0604020202020204" pitchFamily="34" charset="0"/>
                <a:ea typeface="Arial" panose="020B0604020202020204" pitchFamily="34" charset="0"/>
                <a:cs typeface="Arial" panose="020B0604020202020204" pitchFamily="34" charset="0"/>
              </a:rPr>
              <a:t>Hello everyone and welcome my presentation on Climate Change and biodiversity loss – My name is Bee and I am a UK civil servant. </a:t>
            </a:r>
            <a:br>
              <a:rPr lang="en-GB" sz="1800" dirty="0">
                <a:effectLst/>
                <a:latin typeface="Arial" panose="020B0604020202020204" pitchFamily="34" charset="0"/>
                <a:ea typeface="Arial" panose="020B0604020202020204" pitchFamily="34" charset="0"/>
                <a:cs typeface="Arial" panose="020B0604020202020204" pitchFamily="34" charset="0"/>
              </a:rPr>
            </a:br>
            <a:br>
              <a:rPr lang="en-GB" sz="1800" dirty="0">
                <a:effectLst/>
                <a:latin typeface="Arial" panose="020B0604020202020204" pitchFamily="34" charset="0"/>
                <a:ea typeface="Arial" panose="020B0604020202020204" pitchFamily="34" charset="0"/>
                <a:cs typeface="Arial" panose="020B0604020202020204" pitchFamily="34" charset="0"/>
              </a:rPr>
            </a:br>
            <a:r>
              <a:rPr lang="en-GB" sz="1800" dirty="0">
                <a:effectLst/>
                <a:latin typeface="Arial" panose="020B0604020202020204" pitchFamily="34" charset="0"/>
                <a:ea typeface="Arial" panose="020B0604020202020204" pitchFamily="34" charset="0"/>
                <a:cs typeface="Arial" panose="020B0604020202020204" pitchFamily="34" charset="0"/>
              </a:rPr>
              <a:t>Before I begin, If you didn’t recognise the background, this series of stripes represents the global average temperature for every year since 1850 in the form of a coloured line. The darker the colour, the further away from the average value. As you can see, temperatures today are well above historical records. </a:t>
            </a:r>
          </a:p>
        </p:txBody>
      </p:sp>
      <p:sp>
        <p:nvSpPr>
          <p:cNvPr id="4" name="Slide Number Placeholder 3"/>
          <p:cNvSpPr>
            <a:spLocks noGrp="1"/>
          </p:cNvSpPr>
          <p:nvPr>
            <p:ph type="sldNum" sz="quarter" idx="5"/>
          </p:nvPr>
        </p:nvSpPr>
        <p:spPr/>
        <p:txBody>
          <a:bodyPr/>
          <a:lstStyle/>
          <a:p>
            <a:fld id="{04D7A63E-C178-4F35-AFB5-505737BC9B29}" type="slidenum">
              <a:rPr lang="en-GB" smtClean="0"/>
              <a:t>1</a:t>
            </a:fld>
            <a:endParaRPr lang="en-GB"/>
          </a:p>
        </p:txBody>
      </p:sp>
    </p:spTree>
    <p:extLst>
      <p:ext uri="{BB962C8B-B14F-4D97-AF65-F5344CB8AC3E}">
        <p14:creationId xmlns:p14="http://schemas.microsoft.com/office/powerpoint/2010/main" val="1222860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Arial" panose="020B0604020202020204" pitchFamily="34" charset="0"/>
                <a:ea typeface="Arial" panose="020B0604020202020204" pitchFamily="34" charset="0"/>
                <a:cs typeface="Arial" panose="020B0604020202020204" pitchFamily="34" charset="0"/>
              </a:rPr>
              <a:t>Typically, when you think of ‘doing your bit for the environment’, your mind instantly goes to reducing your carbon emissions because of climatic warming. We all recognise climate change is a big issue. What you don’t think of is the wider ecosystem. This subtle exclusion of the full biosphere in ‘environment’ (which are really ‘climate and carbon’) conversations, means the standalone issue of biodiversity loss is not given the recognition it needs. </a:t>
            </a:r>
            <a:br>
              <a:rPr lang="en-GB" sz="1800" dirty="0">
                <a:effectLst/>
                <a:latin typeface="Arial" panose="020B0604020202020204" pitchFamily="34" charset="0"/>
                <a:ea typeface="Arial" panose="020B0604020202020204" pitchFamily="34" charset="0"/>
                <a:cs typeface="Arial" panose="020B0604020202020204" pitchFamily="34" charset="0"/>
              </a:rPr>
            </a:br>
            <a:br>
              <a:rPr lang="en-GB" sz="1800" dirty="0">
                <a:effectLst/>
                <a:latin typeface="Arial" panose="020B0604020202020204" pitchFamily="34" charset="0"/>
                <a:ea typeface="Arial" panose="020B0604020202020204" pitchFamily="34" charset="0"/>
                <a:cs typeface="Arial" panose="020B0604020202020204" pitchFamily="34" charset="0"/>
              </a:rPr>
            </a:br>
            <a:r>
              <a:rPr lang="en-GB" sz="1800" dirty="0">
                <a:effectLst/>
                <a:latin typeface="Arial" panose="020B0604020202020204" pitchFamily="34" charset="0"/>
                <a:ea typeface="Arial" panose="020B0604020202020204" pitchFamily="34" charset="0"/>
                <a:cs typeface="Arial" panose="020B0604020202020204" pitchFamily="34" charset="0"/>
              </a:rPr>
              <a:t>Biodiversity, for those that don’t know, is the biological variety and variability of life on Earth. It’s a measure of variation at the genetic, species, and ecosystem level. </a:t>
            </a:r>
            <a:br>
              <a:rPr lang="en-GB" sz="1800" dirty="0">
                <a:effectLst/>
                <a:latin typeface="Arial" panose="020B0604020202020204" pitchFamily="34" charset="0"/>
                <a:ea typeface="Arial" panose="020B0604020202020204" pitchFamily="34" charset="0"/>
                <a:cs typeface="Arial" panose="020B0604020202020204" pitchFamily="34" charset="0"/>
              </a:rPr>
            </a:br>
            <a:endParaRPr lang="en-GB" sz="1800" dirty="0">
              <a:effectLst/>
              <a:latin typeface="Arial" panose="020B0604020202020204" pitchFamily="34" charset="0"/>
              <a:ea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Arial" panose="020B0604020202020204" pitchFamily="34" charset="0"/>
                <a:ea typeface="Arial" panose="020B0604020202020204" pitchFamily="34" charset="0"/>
                <a:cs typeface="Arial" panose="020B0604020202020204" pitchFamily="34" charset="0"/>
              </a:rPr>
              <a:t>Biodiversity loss </a:t>
            </a:r>
            <a:r>
              <a:rPr lang="en-GB" sz="1800" b="1" dirty="0">
                <a:effectLst/>
                <a:latin typeface="Arial" panose="020B0604020202020204" pitchFamily="34" charset="0"/>
                <a:ea typeface="Arial" panose="020B0604020202020204" pitchFamily="34" charset="0"/>
                <a:cs typeface="Arial" panose="020B0604020202020204" pitchFamily="34" charset="0"/>
              </a:rPr>
              <a:t>is</a:t>
            </a:r>
            <a:r>
              <a:rPr lang="en-GB" sz="1800" dirty="0">
                <a:effectLst/>
                <a:latin typeface="Arial" panose="020B0604020202020204" pitchFamily="34" charset="0"/>
                <a:ea typeface="Arial" panose="020B0604020202020204" pitchFamily="34" charset="0"/>
                <a:cs typeface="Arial" panose="020B0604020202020204" pitchFamily="34" charset="0"/>
              </a:rPr>
              <a:t> a major </a:t>
            </a:r>
            <a:r>
              <a:rPr lang="en-GB" sz="1800" b="1" dirty="0">
                <a:effectLst/>
                <a:latin typeface="Arial" panose="020B0604020202020204" pitchFamily="34" charset="0"/>
                <a:ea typeface="Arial" panose="020B0604020202020204" pitchFamily="34" charset="0"/>
                <a:cs typeface="Arial" panose="020B0604020202020204" pitchFamily="34" charset="0"/>
              </a:rPr>
              <a:t>issue</a:t>
            </a:r>
            <a:r>
              <a:rPr lang="en-GB" sz="1800" dirty="0">
                <a:effectLst/>
                <a:latin typeface="Arial" panose="020B0604020202020204" pitchFamily="34" charset="0"/>
                <a:ea typeface="Arial" panose="020B0604020202020204" pitchFamily="34" charset="0"/>
                <a:cs typeface="Arial" panose="020B0604020202020204" pitchFamily="34" charset="0"/>
              </a:rPr>
              <a:t> - The global rate of species extinction is already at </a:t>
            </a:r>
            <a:r>
              <a:rPr lang="en-GB" sz="1800" b="1" dirty="0">
                <a:effectLst/>
                <a:latin typeface="Arial" panose="020B0604020202020204" pitchFamily="34" charset="0"/>
                <a:ea typeface="Arial" panose="020B0604020202020204" pitchFamily="34" charset="0"/>
                <a:cs typeface="Arial" panose="020B0604020202020204" pitchFamily="34" charset="0"/>
              </a:rPr>
              <a:t>least tens to hundreds of times </a:t>
            </a:r>
            <a:r>
              <a:rPr lang="en-GB" sz="1800" dirty="0">
                <a:effectLst/>
                <a:latin typeface="Arial" panose="020B0604020202020204" pitchFamily="34" charset="0"/>
                <a:ea typeface="Arial" panose="020B0604020202020204" pitchFamily="34" charset="0"/>
                <a:cs typeface="Arial" panose="020B0604020202020204" pitchFamily="34" charset="0"/>
              </a:rPr>
              <a:t>higher than the average rate over the past </a:t>
            </a:r>
            <a:r>
              <a:rPr lang="en-GB" sz="1800" b="1" dirty="0">
                <a:effectLst/>
                <a:latin typeface="Arial" panose="020B0604020202020204" pitchFamily="34" charset="0"/>
                <a:ea typeface="Arial" panose="020B0604020202020204" pitchFamily="34" charset="0"/>
                <a:cs typeface="Arial" panose="020B0604020202020204" pitchFamily="34" charset="0"/>
              </a:rPr>
              <a:t>10 </a:t>
            </a:r>
            <a:r>
              <a:rPr lang="en-GB" sz="1800" dirty="0">
                <a:effectLst/>
                <a:latin typeface="Arial" panose="020B0604020202020204" pitchFamily="34" charset="0"/>
                <a:ea typeface="Arial" panose="020B0604020202020204" pitchFamily="34" charset="0"/>
                <a:cs typeface="Arial" panose="020B0604020202020204" pitchFamily="34" charset="0"/>
              </a:rPr>
              <a:t>million years and is accelerating. Biodiversity is important because it allows the functioning of the essential, and often irreplaceable, </a:t>
            </a:r>
            <a:r>
              <a:rPr lang="en-GB" sz="1800" b="1" dirty="0">
                <a:effectLst/>
                <a:latin typeface="Arial" panose="020B0604020202020204" pitchFamily="34" charset="0"/>
                <a:ea typeface="Arial" panose="020B0604020202020204" pitchFamily="34" charset="0"/>
                <a:cs typeface="Arial" panose="020B0604020202020204" pitchFamily="34" charset="0"/>
              </a:rPr>
              <a:t>ecosystem services</a:t>
            </a:r>
            <a:r>
              <a:rPr lang="en-GB" sz="1800" dirty="0">
                <a:effectLst/>
                <a:latin typeface="Arial" panose="020B0604020202020204" pitchFamily="34" charset="0"/>
                <a:ea typeface="Arial" panose="020B0604020202020204" pitchFamily="34" charset="0"/>
                <a:cs typeface="Arial" panose="020B0604020202020204" pitchFamily="34" charset="0"/>
              </a:rPr>
              <a:t> society relies on; for example nature’s ability to cycle nutrients and water through soil so we can grow crops</a:t>
            </a:r>
            <a:r>
              <a:rPr lang="en-GB" sz="1800" dirty="0">
                <a:solidFill>
                  <a:srgbClr val="A6A6A6"/>
                </a:solidFill>
                <a:effectLst/>
                <a:latin typeface="Arial" panose="020B0604020202020204" pitchFamily="34" charset="0"/>
                <a:ea typeface="Arial" panose="020B0604020202020204" pitchFamily="34" charset="0"/>
                <a:cs typeface="Arial" panose="020B0604020202020204" pitchFamily="34" charset="0"/>
              </a:rPr>
              <a:t>, or provide protection for our coasts from erosion and flooding</a:t>
            </a:r>
            <a:r>
              <a:rPr lang="en-GB" sz="1800" dirty="0">
                <a:effectLst/>
                <a:latin typeface="Arial" panose="020B0604020202020204" pitchFamily="34" charset="0"/>
                <a:ea typeface="Arial" panose="020B0604020202020204" pitchFamily="34" charset="0"/>
                <a:cs typeface="Arial" panose="020B0604020202020204" pitchFamily="34" charset="0"/>
              </a:rPr>
              <a:t>. Their estimated annual global worth of is 125-140 trillion USD, more than 1.5 times the size of global GDP.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Arial" panose="020B0604020202020204" pitchFamily="34" charset="0"/>
              <a:ea typeface="Arial" panose="020B0604020202020204" pitchFamily="34" charset="0"/>
              <a:cs typeface="Arial" panose="020B0604020202020204" pitchFamily="34" charset="0"/>
            </a:endParaRPr>
          </a:p>
          <a:p>
            <a:endParaRPr lang="en-GB" dirty="0">
              <a:cs typeface="Calibri" panose="020F0502020204030204"/>
            </a:endParaRPr>
          </a:p>
        </p:txBody>
      </p:sp>
      <p:sp>
        <p:nvSpPr>
          <p:cNvPr id="4" name="Slide Number Placeholder 3"/>
          <p:cNvSpPr>
            <a:spLocks noGrp="1"/>
          </p:cNvSpPr>
          <p:nvPr>
            <p:ph type="sldNum" sz="quarter" idx="5"/>
          </p:nvPr>
        </p:nvSpPr>
        <p:spPr/>
        <p:txBody>
          <a:bodyPr/>
          <a:lstStyle/>
          <a:p>
            <a:fld id="{04D7A63E-C178-4F35-AFB5-505737BC9B29}" type="slidenum">
              <a:rPr lang="en-GB" smtClean="0"/>
              <a:t>2</a:t>
            </a:fld>
            <a:endParaRPr lang="en-GB"/>
          </a:p>
        </p:txBody>
      </p:sp>
    </p:spTree>
    <p:extLst>
      <p:ext uri="{BB962C8B-B14F-4D97-AF65-F5344CB8AC3E}">
        <p14:creationId xmlns:p14="http://schemas.microsoft.com/office/powerpoint/2010/main" val="30693512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rial" panose="020B0604020202020204" pitchFamily="34" charset="0"/>
                <a:ea typeface="Arial" panose="020B0604020202020204" pitchFamily="34" charset="0"/>
              </a:rPr>
              <a:t>Last year, the UN biodiversity body and the UN Climate body (IPBES and IPCC) published a landmark joint report, timed to be in advance of both COP26 (the big UK UN Climate conference last November), and the convention on biological diversity (CBD) COP15. The latter of which has been delayed until later this year. </a:t>
            </a:r>
            <a:r>
              <a:rPr lang="en-GB" sz="1800" dirty="0">
                <a:solidFill>
                  <a:srgbClr val="FF0000"/>
                </a:solidFill>
                <a:effectLst/>
                <a:latin typeface="Arial" panose="020B0604020202020204" pitchFamily="34" charset="0"/>
                <a:ea typeface="Arial" panose="020B0604020202020204" pitchFamily="34" charset="0"/>
              </a:rPr>
              <a:t>The report outlines the intersection of the cris</a:t>
            </a:r>
            <a:r>
              <a:rPr lang="en-GB" sz="1800" b="1" dirty="0">
                <a:solidFill>
                  <a:srgbClr val="FF0000"/>
                </a:solidFill>
                <a:effectLst/>
                <a:latin typeface="Arial" panose="020B0604020202020204" pitchFamily="34" charset="0"/>
                <a:ea typeface="Arial" panose="020B0604020202020204" pitchFamily="34" charset="0"/>
              </a:rPr>
              <a:t>es</a:t>
            </a:r>
            <a:r>
              <a:rPr lang="en-GB" sz="1800" dirty="0">
                <a:solidFill>
                  <a:srgbClr val="FF0000"/>
                </a:solidFill>
                <a:effectLst/>
                <a:latin typeface="Arial" panose="020B0604020202020204" pitchFamily="34" charset="0"/>
                <a:ea typeface="Arial" panose="020B0604020202020204" pitchFamily="34" charset="0"/>
              </a:rPr>
              <a:t>, as both cause devastating impacts to ecosystem services, and </a:t>
            </a:r>
            <a:r>
              <a:rPr lang="en-GB" sz="1800" dirty="0">
                <a:effectLst/>
                <a:latin typeface="Arial" panose="020B0604020202020204" pitchFamily="34" charset="0"/>
                <a:ea typeface="Arial" panose="020B0604020202020204" pitchFamily="34" charset="0"/>
              </a:rPr>
              <a:t>reinforces that </a:t>
            </a:r>
            <a:r>
              <a:rPr lang="en-GB" sz="1800" b="1" dirty="0">
                <a:effectLst/>
                <a:latin typeface="Arial" panose="020B0604020202020204" pitchFamily="34" charset="0"/>
                <a:ea typeface="Arial" panose="020B0604020202020204" pitchFamily="34" charset="0"/>
              </a:rPr>
              <a:t>reversing</a:t>
            </a:r>
            <a:r>
              <a:rPr lang="en-GB" sz="1800" dirty="0">
                <a:effectLst/>
                <a:latin typeface="Arial" panose="020B0604020202020204" pitchFamily="34" charset="0"/>
                <a:ea typeface="Arial" panose="020B0604020202020204" pitchFamily="34" charset="0"/>
              </a:rPr>
              <a:t> them is intrinsically interconnected and a mutual goal. We need Science and policy that looks to solve both </a:t>
            </a:r>
            <a:r>
              <a:rPr lang="en-GB" sz="1800" b="1" dirty="0">
                <a:effectLst/>
                <a:latin typeface="Arial" panose="020B0604020202020204" pitchFamily="34" charset="0"/>
                <a:ea typeface="Arial" panose="020B0604020202020204" pitchFamily="34" charset="0"/>
              </a:rPr>
              <a:t>simultaneously</a:t>
            </a:r>
            <a:r>
              <a:rPr lang="en-GB" sz="1800" dirty="0">
                <a:effectLst/>
                <a:latin typeface="Arial" panose="020B0604020202020204" pitchFamily="34" charset="0"/>
                <a:ea typeface="Arial" panose="020B0604020202020204" pitchFamily="34" charset="0"/>
              </a:rPr>
              <a:t> if we are to maximise the co-benefits for a sustainable future. It also details key biodiversity loss issues, as well as highlighting the importance of </a:t>
            </a:r>
            <a:r>
              <a:rPr lang="en-GB" sz="1800" b="1" dirty="0">
                <a:effectLst/>
                <a:latin typeface="Arial" panose="020B0604020202020204" pitchFamily="34" charset="0"/>
                <a:ea typeface="Arial" panose="020B0604020202020204" pitchFamily="34" charset="0"/>
              </a:rPr>
              <a:t>nature based solutions </a:t>
            </a:r>
            <a:r>
              <a:rPr lang="en-GB" sz="1800" dirty="0">
                <a:effectLst/>
                <a:latin typeface="Arial" panose="020B0604020202020204" pitchFamily="34" charset="0"/>
                <a:ea typeface="Arial" panose="020B0604020202020204" pitchFamily="34" charset="0"/>
              </a:rPr>
              <a:t>(which I’ll come onto later) for both mitigation of climate change and adapting to new warming temperatures</a:t>
            </a:r>
            <a:endParaRPr lang="en-GB" dirty="0">
              <a:cs typeface="Calibri"/>
            </a:endParaRPr>
          </a:p>
        </p:txBody>
      </p:sp>
      <p:sp>
        <p:nvSpPr>
          <p:cNvPr id="4" name="Slide Number Placeholder 3"/>
          <p:cNvSpPr>
            <a:spLocks noGrp="1"/>
          </p:cNvSpPr>
          <p:nvPr>
            <p:ph type="sldNum" sz="quarter" idx="5"/>
          </p:nvPr>
        </p:nvSpPr>
        <p:spPr/>
        <p:txBody>
          <a:bodyPr/>
          <a:lstStyle/>
          <a:p>
            <a:fld id="{04D7A63E-C178-4F35-AFB5-505737BC9B29}" type="slidenum">
              <a:rPr lang="en-GB" smtClean="0"/>
              <a:t>3</a:t>
            </a:fld>
            <a:endParaRPr lang="en-GB"/>
          </a:p>
        </p:txBody>
      </p:sp>
    </p:spTree>
    <p:extLst>
      <p:ext uri="{BB962C8B-B14F-4D97-AF65-F5344CB8AC3E}">
        <p14:creationId xmlns:p14="http://schemas.microsoft.com/office/powerpoint/2010/main" val="3580186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1200"/>
              </a:spcBef>
              <a:spcAft>
                <a:spcPts val="800"/>
              </a:spcAft>
            </a:pPr>
            <a:r>
              <a:rPr lang="en-GB" sz="1800" dirty="0">
                <a:effectLst/>
                <a:latin typeface="Arial" panose="020B0604020202020204" pitchFamily="34" charset="0"/>
                <a:ea typeface="Arial" panose="020B0604020202020204" pitchFamily="34" charset="0"/>
                <a:cs typeface="Arial" panose="020B0604020202020204" pitchFamily="34" charset="0"/>
              </a:rPr>
              <a:t>So what does the report actually say? </a:t>
            </a:r>
            <a:br>
              <a:rPr lang="en-GB" sz="1800" dirty="0">
                <a:effectLst/>
                <a:latin typeface="Arial" panose="020B0604020202020204" pitchFamily="34" charset="0"/>
                <a:ea typeface="Arial" panose="020B0604020202020204" pitchFamily="34" charset="0"/>
                <a:cs typeface="Arial" panose="020B0604020202020204" pitchFamily="34" charset="0"/>
              </a:rPr>
            </a:br>
            <a:br>
              <a:rPr lang="en-GB" sz="1800" dirty="0">
                <a:effectLst/>
                <a:latin typeface="Arial" panose="020B0604020202020204" pitchFamily="34" charset="0"/>
                <a:ea typeface="Arial" panose="020B0604020202020204" pitchFamily="34" charset="0"/>
                <a:cs typeface="Arial" panose="020B0604020202020204" pitchFamily="34" charset="0"/>
              </a:rPr>
            </a:br>
            <a:r>
              <a:rPr lang="en-GB" sz="1800" dirty="0">
                <a:effectLst/>
                <a:latin typeface="Arial" panose="020B0604020202020204" pitchFamily="34" charset="0"/>
                <a:ea typeface="Arial" panose="020B0604020202020204" pitchFamily="34" charset="0"/>
                <a:cs typeface="Arial" panose="020B0604020202020204" pitchFamily="34" charset="0"/>
              </a:rPr>
              <a:t>On land, the impacts of climate change on the diversity of plants and vertebrates are predicted to exceed those of land use by 2050 – climate change is a major issue in driving biodiversity loss. It details how </a:t>
            </a:r>
            <a:r>
              <a:rPr lang="en-GB" sz="1800" b="1" dirty="0">
                <a:effectLst/>
                <a:latin typeface="Arial" panose="020B0604020202020204" pitchFamily="34" charset="0"/>
                <a:ea typeface="Arial" panose="020B0604020202020204" pitchFamily="34" charset="0"/>
                <a:cs typeface="Arial" panose="020B0604020202020204" pitchFamily="34" charset="0"/>
              </a:rPr>
              <a:t>as</a:t>
            </a:r>
            <a:r>
              <a:rPr lang="en-GB" sz="1800" dirty="0">
                <a:effectLst/>
                <a:latin typeface="Arial" panose="020B0604020202020204" pitchFamily="34" charset="0"/>
                <a:ea typeface="Arial" panose="020B0604020202020204" pitchFamily="34" charset="0"/>
                <a:cs typeface="Arial" panose="020B0604020202020204" pitchFamily="34" charset="0"/>
              </a:rPr>
              <a:t> climate change progresses, the distribution, functioning and interactions of organisms, and thus ecosystem services, are increasingly altered. Most species simply can’t adapt to fast, large degrees of warming, particularly those at the poles and coral reefs which are seeing the most extreme changes. We are expected to lose 99% of Tropical corals at 2ºC compared to 30% at 1.5 C - highlighting the importance of keeping climate change as low as possible . </a:t>
            </a:r>
            <a:br>
              <a:rPr lang="en-GB" sz="1800" dirty="0">
                <a:effectLst/>
                <a:latin typeface="Arial" panose="020B0604020202020204" pitchFamily="34" charset="0"/>
                <a:ea typeface="Arial" panose="020B0604020202020204" pitchFamily="34" charset="0"/>
                <a:cs typeface="Arial" panose="020B0604020202020204" pitchFamily="34" charset="0"/>
              </a:rPr>
            </a:br>
            <a:endParaRPr lang="en-GB" sz="1800" dirty="0">
              <a:effectLst/>
              <a:latin typeface="Arial" panose="020B0604020202020204" pitchFamily="34" charset="0"/>
              <a:ea typeface="Arial" panose="020B0604020202020204" pitchFamily="34" charset="0"/>
              <a:cs typeface="Arial" panose="020B0604020202020204" pitchFamily="34" charset="0"/>
            </a:endParaRPr>
          </a:p>
          <a:p>
            <a:pPr>
              <a:lnSpc>
                <a:spcPct val="107000"/>
              </a:lnSpc>
              <a:spcBef>
                <a:spcPts val="1200"/>
              </a:spcBef>
              <a:spcAft>
                <a:spcPts val="800"/>
              </a:spcAft>
            </a:pPr>
            <a:r>
              <a:rPr lang="en-GB" sz="1800" dirty="0">
                <a:effectLst/>
                <a:latin typeface="Arial" panose="020B0604020202020204" pitchFamily="34" charset="0"/>
                <a:ea typeface="Arial" panose="020B0604020202020204" pitchFamily="34" charset="0"/>
                <a:cs typeface="Arial" panose="020B0604020202020204" pitchFamily="34" charset="0"/>
              </a:rPr>
              <a:t>The negative feedback loop can be illustrated through the decline in the population of Bees and other insects: Climate change has caused changes to the habitats they live in, with more extreme temperatures and altered precipitation patterns pushing these insects to their limits. As a result, these species are dying out, and the reduction in pollinators has a knock-on effect on entire ecosystem, including the reproduction of plants which are key stores of carbon, exacerbating the warming and subsequent impacts. </a:t>
            </a:r>
            <a:br>
              <a:rPr lang="en-GB" sz="1800" dirty="0">
                <a:effectLst/>
                <a:latin typeface="Arial" panose="020B0604020202020204" pitchFamily="34" charset="0"/>
                <a:ea typeface="Arial" panose="020B0604020202020204" pitchFamily="34" charset="0"/>
                <a:cs typeface="Arial" panose="020B0604020202020204" pitchFamily="34" charset="0"/>
              </a:rPr>
            </a:br>
            <a:endParaRPr lang="en-GB" sz="1800" dirty="0">
              <a:effectLst/>
              <a:latin typeface="Arial" panose="020B0604020202020204" pitchFamily="34" charset="0"/>
              <a:ea typeface="Arial" panose="020B0604020202020204" pitchFamily="34" charset="0"/>
              <a:cs typeface="Arial" panose="020B0604020202020204" pitchFamily="34" charset="0"/>
            </a:endParaRPr>
          </a:p>
          <a:p>
            <a:r>
              <a:rPr lang="en-GB" sz="1800" dirty="0">
                <a:effectLst/>
                <a:latin typeface="Arial" panose="020B0604020202020204" pitchFamily="34" charset="0"/>
                <a:ea typeface="Arial" panose="020B0604020202020204" pitchFamily="34" charset="0"/>
              </a:rPr>
              <a:t>Most importantly, the report states how </a:t>
            </a:r>
            <a:r>
              <a:rPr lang="en-GB" sz="1800" b="1" dirty="0">
                <a:effectLst/>
                <a:latin typeface="Arial" panose="020B0604020202020204" pitchFamily="34" charset="0"/>
                <a:ea typeface="Arial" panose="020B0604020202020204" pitchFamily="34" charset="0"/>
              </a:rPr>
              <a:t>the scale and scope of transformative change needed to reach the goals of COP26 and the upcoming COP15 requires  direct, rapid and far-reaching actions </a:t>
            </a:r>
            <a:r>
              <a:rPr lang="en-GB" sz="1800" dirty="0">
                <a:effectLst/>
                <a:latin typeface="Arial" panose="020B0604020202020204" pitchFamily="34" charset="0"/>
                <a:ea typeface="Arial" panose="020B0604020202020204" pitchFamily="34" charset="0"/>
              </a:rPr>
              <a:t>(including targeted conservation and strong adaptation efforts),</a:t>
            </a:r>
            <a:r>
              <a:rPr lang="en-GB" sz="1800" b="1" dirty="0">
                <a:effectLst/>
                <a:latin typeface="Arial" panose="020B0604020202020204" pitchFamily="34" charset="0"/>
                <a:ea typeface="Arial" panose="020B0604020202020204" pitchFamily="34" charset="0"/>
              </a:rPr>
              <a:t> which are on a scale never before attempted</a:t>
            </a:r>
            <a:r>
              <a:rPr lang="en-GB" sz="1800" dirty="0">
                <a:effectLst/>
                <a:latin typeface="Arial" panose="020B0604020202020204" pitchFamily="34" charset="0"/>
                <a:ea typeface="Arial" panose="020B0604020202020204" pitchFamily="34" charset="0"/>
              </a:rPr>
              <a:t>. The previous decade’s global biodiversity targets were not met, and the urgency for biodiversity protection must rapidly expand in </a:t>
            </a:r>
            <a:r>
              <a:rPr lang="en-GB" sz="1800" b="1" dirty="0">
                <a:effectLst/>
                <a:latin typeface="Arial" panose="020B0604020202020204" pitchFamily="34" charset="0"/>
                <a:ea typeface="Arial" panose="020B0604020202020204" pitchFamily="34" charset="0"/>
              </a:rPr>
              <a:t>ambition</a:t>
            </a:r>
            <a:r>
              <a:rPr lang="en-GB" sz="1800" dirty="0">
                <a:effectLst/>
                <a:latin typeface="Arial" panose="020B0604020202020204" pitchFamily="34" charset="0"/>
                <a:ea typeface="Arial" panose="020B0604020202020204" pitchFamily="34" charset="0"/>
              </a:rPr>
              <a:t> and </a:t>
            </a:r>
            <a:r>
              <a:rPr lang="en-GB" sz="1800" b="1" dirty="0">
                <a:effectLst/>
                <a:latin typeface="Arial" panose="020B0604020202020204" pitchFamily="34" charset="0"/>
                <a:ea typeface="Arial" panose="020B0604020202020204" pitchFamily="34" charset="0"/>
              </a:rPr>
              <a:t>scope</a:t>
            </a:r>
            <a:r>
              <a:rPr lang="en-GB" sz="1800" dirty="0">
                <a:effectLst/>
                <a:latin typeface="Arial" panose="020B0604020202020204" pitchFamily="34" charset="0"/>
                <a:ea typeface="Arial" panose="020B0604020202020204" pitchFamily="34" charset="0"/>
              </a:rPr>
              <a:t>. The post-2020 biodiversity framework (aiming to reverse biodiversity loss by 2050) which is set to be adopted at COP15 </a:t>
            </a:r>
            <a:r>
              <a:rPr lang="en-GB" sz="1800">
                <a:effectLst/>
                <a:latin typeface="Arial" panose="020B0604020202020204" pitchFamily="34" charset="0"/>
                <a:ea typeface="Arial" panose="020B0604020202020204" pitchFamily="34" charset="0"/>
              </a:rPr>
              <a:t>this year, </a:t>
            </a:r>
            <a:r>
              <a:rPr lang="en-GB" sz="1800" dirty="0">
                <a:effectLst/>
                <a:latin typeface="Arial" panose="020B0604020202020204" pitchFamily="34" charset="0"/>
                <a:ea typeface="Arial" panose="020B0604020202020204" pitchFamily="34" charset="0"/>
              </a:rPr>
              <a:t>is the most ambitious yet so there is still hope, but we must all do our bit to reduce our environmental impact on more than just emissions</a:t>
            </a:r>
            <a:endParaRPr lang="en-GB" dirty="0">
              <a:cs typeface="Calibri" panose="020F0502020204030204"/>
            </a:endParaRPr>
          </a:p>
        </p:txBody>
      </p:sp>
      <p:sp>
        <p:nvSpPr>
          <p:cNvPr id="4" name="Slide Number Placeholder 3"/>
          <p:cNvSpPr>
            <a:spLocks noGrp="1"/>
          </p:cNvSpPr>
          <p:nvPr>
            <p:ph type="sldNum" sz="quarter" idx="5"/>
          </p:nvPr>
        </p:nvSpPr>
        <p:spPr/>
        <p:txBody>
          <a:bodyPr/>
          <a:lstStyle/>
          <a:p>
            <a:fld id="{04D7A63E-C178-4F35-AFB5-505737BC9B29}" type="slidenum">
              <a:rPr lang="en-GB" smtClean="0"/>
              <a:t>4</a:t>
            </a:fld>
            <a:endParaRPr lang="en-GB"/>
          </a:p>
        </p:txBody>
      </p:sp>
    </p:spTree>
    <p:extLst>
      <p:ext uri="{BB962C8B-B14F-4D97-AF65-F5344CB8AC3E}">
        <p14:creationId xmlns:p14="http://schemas.microsoft.com/office/powerpoint/2010/main" val="2490813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1200"/>
              </a:spcBef>
              <a:spcAft>
                <a:spcPts val="800"/>
              </a:spcAft>
            </a:pPr>
            <a:r>
              <a:rPr lang="en-GB" sz="1800" dirty="0">
                <a:effectLst/>
                <a:latin typeface="Arial" panose="020B0604020202020204" pitchFamily="34" charset="0"/>
                <a:ea typeface="Arial" panose="020B0604020202020204" pitchFamily="34" charset="0"/>
                <a:cs typeface="Arial" panose="020B0604020202020204" pitchFamily="34" charset="0"/>
              </a:rPr>
              <a:t>In order to reach net zero emissions, as the IPCC state, we need to actively remove carbon from our atmosphere. As the sole sinks for carbon emissions, the potential of ecosystems to absorb carbon from the atmosphere and lock it into the earth through </a:t>
            </a:r>
            <a:r>
              <a:rPr lang="en-GB" sz="1800" b="1" dirty="0">
                <a:effectLst/>
                <a:latin typeface="Arial" panose="020B0604020202020204" pitchFamily="34" charset="0"/>
                <a:ea typeface="Arial" panose="020B0604020202020204" pitchFamily="34" charset="0"/>
                <a:cs typeface="Arial" panose="020B0604020202020204" pitchFamily="34" charset="0"/>
              </a:rPr>
              <a:t>nature-based solutions </a:t>
            </a:r>
            <a:r>
              <a:rPr lang="en-GB" sz="1800" dirty="0">
                <a:effectLst/>
                <a:latin typeface="Arial" panose="020B0604020202020204" pitchFamily="34" charset="0"/>
                <a:ea typeface="Arial" panose="020B0604020202020204" pitchFamily="34" charset="0"/>
                <a:cs typeface="Arial" panose="020B0604020202020204" pitchFamily="34" charset="0"/>
              </a:rPr>
              <a:t>is huge – up to</a:t>
            </a:r>
            <a:r>
              <a:rPr lang="en-GB" sz="1800" dirty="0">
                <a:solidFill>
                  <a:srgbClr val="A6A6A6"/>
                </a:solidFill>
                <a:effectLst/>
                <a:latin typeface="Arial" panose="020B0604020202020204" pitchFamily="34" charset="0"/>
                <a:ea typeface="Arial" panose="020B0604020202020204" pitchFamily="34" charset="0"/>
                <a:cs typeface="Arial" panose="020B0604020202020204" pitchFamily="34" charset="0"/>
              </a:rPr>
              <a:t> 60 per cent of global human annual emissions</a:t>
            </a:r>
            <a:r>
              <a:rPr lang="en-GB" sz="1800" dirty="0">
                <a:effectLst/>
                <a:latin typeface="Arial" panose="020B0604020202020204" pitchFamily="34" charset="0"/>
                <a:ea typeface="Arial" panose="020B0604020202020204" pitchFamily="34" charset="0"/>
                <a:cs typeface="Arial" panose="020B0604020202020204" pitchFamily="34" charset="0"/>
              </a:rPr>
              <a:t>. </a:t>
            </a:r>
            <a:r>
              <a:rPr lang="en-GB" sz="1800" b="1" dirty="0">
                <a:effectLst/>
                <a:latin typeface="Arial" panose="020B0604020202020204" pitchFamily="34" charset="0"/>
                <a:ea typeface="Arial" panose="020B0604020202020204" pitchFamily="34" charset="0"/>
                <a:cs typeface="Arial" panose="020B0604020202020204" pitchFamily="34" charset="0"/>
              </a:rPr>
              <a:t>Nature based solutions</a:t>
            </a:r>
            <a:r>
              <a:rPr lang="en-GB" sz="1800" dirty="0">
                <a:effectLst/>
                <a:latin typeface="Arial" panose="020B0604020202020204" pitchFamily="34" charset="0"/>
                <a:ea typeface="Arial" panose="020B0604020202020204" pitchFamily="34" charset="0"/>
                <a:cs typeface="Arial" panose="020B0604020202020204" pitchFamily="34" charset="0"/>
              </a:rPr>
              <a:t> sustainably address societal challenges (such as climate change in this context) effectively and adaptively, simultaneously providing human well-being and biodiversity benefits. </a:t>
            </a:r>
            <a:r>
              <a:rPr lang="en-GB" sz="1800" dirty="0">
                <a:solidFill>
                  <a:srgbClr val="A6A6A6"/>
                </a:solidFill>
                <a:effectLst/>
                <a:latin typeface="Arial" panose="020B0604020202020204" pitchFamily="34" charset="0"/>
                <a:ea typeface="Arial" panose="020B0604020202020204" pitchFamily="34" charset="0"/>
                <a:cs typeface="Arial" panose="020B0604020202020204" pitchFamily="34" charset="0"/>
              </a:rPr>
              <a:t>Nature-based solutions are estimated to provide at least 37 per cent of needed climate change mitigation to keep to 1.5°C.</a:t>
            </a:r>
          </a:p>
          <a:p>
            <a:pPr>
              <a:lnSpc>
                <a:spcPct val="107000"/>
              </a:lnSpc>
              <a:spcBef>
                <a:spcPts val="1200"/>
              </a:spcBef>
              <a:spcAft>
                <a:spcPts val="800"/>
              </a:spcAft>
            </a:pPr>
            <a:endParaRPr lang="en-GB" sz="1800" dirty="0">
              <a:effectLst/>
              <a:latin typeface="Arial" panose="020B0604020202020204" pitchFamily="34" charset="0"/>
              <a:ea typeface="Arial" panose="020B0604020202020204" pitchFamily="34" charset="0"/>
              <a:cs typeface="Arial" panose="020B0604020202020204" pitchFamily="34" charset="0"/>
            </a:endParaRPr>
          </a:p>
          <a:p>
            <a:pPr>
              <a:lnSpc>
                <a:spcPct val="107000"/>
              </a:lnSpc>
              <a:spcBef>
                <a:spcPts val="1200"/>
              </a:spcBef>
              <a:spcAft>
                <a:spcPts val="800"/>
              </a:spcAft>
            </a:pPr>
            <a:r>
              <a:rPr lang="en-GB" sz="1800" dirty="0">
                <a:effectLst/>
                <a:latin typeface="Arial" panose="020B0604020202020204" pitchFamily="34" charset="0"/>
                <a:ea typeface="Arial" panose="020B0604020202020204" pitchFamily="34" charset="0"/>
                <a:cs typeface="Arial" panose="020B0604020202020204" pitchFamily="34" charset="0"/>
              </a:rPr>
              <a:t>For example, by restoring sea grass habitats and planting new grasses, the meadows provide homes for juvenile fish and protected species like seahorses, while also protecting the seabed from erosion, cleaning the surrounding seawater, and capturing and storing significant amounts of carbon. Per hectare, this is up to twice as much as terrestrial forests.</a:t>
            </a:r>
            <a:br>
              <a:rPr lang="en-GB" sz="1800" dirty="0">
                <a:effectLst/>
                <a:latin typeface="Arial" panose="020B0604020202020204" pitchFamily="34" charset="0"/>
                <a:ea typeface="Arial" panose="020B0604020202020204" pitchFamily="34" charset="0"/>
                <a:cs typeface="Arial" panose="020B0604020202020204" pitchFamily="34" charset="0"/>
              </a:rPr>
            </a:br>
            <a:endParaRPr lang="en-GB" sz="1800" dirty="0">
              <a:effectLst/>
              <a:latin typeface="Arial" panose="020B0604020202020204" pitchFamily="34" charset="0"/>
              <a:ea typeface="Arial" panose="020B0604020202020204" pitchFamily="34" charset="0"/>
              <a:cs typeface="Arial" panose="020B0604020202020204" pitchFamily="34" charset="0"/>
            </a:endParaRPr>
          </a:p>
          <a:p>
            <a:pPr>
              <a:lnSpc>
                <a:spcPct val="107000"/>
              </a:lnSpc>
              <a:spcBef>
                <a:spcPts val="1200"/>
              </a:spcBef>
              <a:spcAft>
                <a:spcPts val="800"/>
              </a:spcAft>
            </a:pPr>
            <a:r>
              <a:rPr lang="en-GB" sz="1800" dirty="0">
                <a:effectLst/>
                <a:latin typeface="Arial" panose="020B0604020202020204" pitchFamily="34" charset="0"/>
                <a:ea typeface="Arial" panose="020B0604020202020204" pitchFamily="34" charset="0"/>
                <a:cs typeface="Arial" panose="020B0604020202020204" pitchFamily="34" charset="0"/>
              </a:rPr>
              <a:t>Carbon and species rich ecosystem restoration like in sea grass meadows is among the cheapest and most rapidly implemented nature-based climate mitigation measures. However, solutions must be targeted, well considered and continuously managed – they are the most effective when planned for longevity and not used for rapid carbon sequestration.</a:t>
            </a:r>
          </a:p>
        </p:txBody>
      </p:sp>
      <p:sp>
        <p:nvSpPr>
          <p:cNvPr id="4" name="Slide Number Placeholder 3"/>
          <p:cNvSpPr>
            <a:spLocks noGrp="1"/>
          </p:cNvSpPr>
          <p:nvPr>
            <p:ph type="sldNum" sz="quarter" idx="5"/>
          </p:nvPr>
        </p:nvSpPr>
        <p:spPr/>
        <p:txBody>
          <a:bodyPr/>
          <a:lstStyle/>
          <a:p>
            <a:fld id="{04D7A63E-C178-4F35-AFB5-505737BC9B29}" type="slidenum">
              <a:rPr lang="en-GB" smtClean="0"/>
              <a:t>5</a:t>
            </a:fld>
            <a:endParaRPr lang="en-GB"/>
          </a:p>
        </p:txBody>
      </p:sp>
    </p:spTree>
    <p:extLst>
      <p:ext uri="{BB962C8B-B14F-4D97-AF65-F5344CB8AC3E}">
        <p14:creationId xmlns:p14="http://schemas.microsoft.com/office/powerpoint/2010/main" val="6976944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t>So ultimately, as I opened with, it is essential that we work to ‘solve both’ the climate and biodiversity loss crises </a:t>
            </a:r>
            <a:r>
              <a:rPr lang="en-GB" sz="1800" b="1" dirty="0"/>
              <a:t>together</a:t>
            </a:r>
            <a:r>
              <a:rPr lang="en-GB" sz="1800" dirty="0"/>
              <a:t>, and it’s time we started giving biodiversity and nature the profile they need in everything we do. Thank you and I’ll take any questions. </a:t>
            </a:r>
          </a:p>
        </p:txBody>
      </p:sp>
      <p:sp>
        <p:nvSpPr>
          <p:cNvPr id="4" name="Slide Number Placeholder 3"/>
          <p:cNvSpPr>
            <a:spLocks noGrp="1"/>
          </p:cNvSpPr>
          <p:nvPr>
            <p:ph type="sldNum" sz="quarter" idx="5"/>
          </p:nvPr>
        </p:nvSpPr>
        <p:spPr/>
        <p:txBody>
          <a:bodyPr/>
          <a:lstStyle/>
          <a:p>
            <a:fld id="{04D7A63E-C178-4F35-AFB5-505737BC9B29}" type="slidenum">
              <a:rPr lang="en-GB" smtClean="0"/>
              <a:t>6</a:t>
            </a:fld>
            <a:endParaRPr lang="en-GB"/>
          </a:p>
        </p:txBody>
      </p:sp>
    </p:spTree>
    <p:extLst>
      <p:ext uri="{BB962C8B-B14F-4D97-AF65-F5344CB8AC3E}">
        <p14:creationId xmlns:p14="http://schemas.microsoft.com/office/powerpoint/2010/main" val="2660998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GB" smtClean="0"/>
              <a:t>31/03/2022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31/03/2022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31/03/2022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846CE7D5-CF57-46EF-B807-FDD0502418D4}" type="datetimeFigureOut">
              <a:rPr lang="en-GB" smtClean="0"/>
              <a:t>31/03/2022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846CE7D5-CF57-46EF-B807-FDD0502418D4}" type="datetimeFigureOut">
              <a:rPr lang="en-GB" smtClean="0"/>
              <a:t>31/03/2022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GB" smtClean="0"/>
              <a:t>31/03/2022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31/03/2022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31/03/2022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31/03/2022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31/03/2022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31/03/2022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GB" smtClean="0"/>
              <a:t>31/03/2022</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microsoft.com/office/2007/relationships/hdphoto" Target="../media/hdphoto1.wdp"/><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9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2235200"/>
            <a:ext cx="9909810" cy="2387600"/>
          </a:xfrm>
        </p:spPr>
        <p:txBody>
          <a:bodyPr>
            <a:normAutofit/>
          </a:bodyPr>
          <a:lstStyle/>
          <a:p>
            <a:pPr algn="l"/>
            <a:r>
              <a:rPr lang="en-GB" sz="8000" b="1" dirty="0"/>
              <a:t>Solve Both </a:t>
            </a:r>
            <a:br>
              <a:rPr lang="en-GB" sz="8000" b="1" dirty="0"/>
            </a:br>
            <a:r>
              <a:rPr lang="en-GB" sz="8000" b="1" dirty="0"/>
              <a:t>or Solve </a:t>
            </a:r>
            <a:r>
              <a:rPr lang="en-GB" sz="8000" b="1" i="1" dirty="0"/>
              <a:t>Neither</a:t>
            </a:r>
          </a:p>
        </p:txBody>
      </p:sp>
      <p:pic>
        <p:nvPicPr>
          <p:cNvPr id="10" name="Picture 6" descr="Climate Change Icons - Download Free Vector Icons | Noun Project">
            <a:extLst>
              <a:ext uri="{FF2B5EF4-FFF2-40B4-BE49-F238E27FC236}">
                <a16:creationId xmlns:a16="http://schemas.microsoft.com/office/drawing/2014/main" id="{1166627F-6A20-4BD3-854D-6EA3DAF4CC20}"/>
              </a:ext>
            </a:extLst>
          </p:cNvPr>
          <p:cNvPicPr>
            <a:picLocks noChangeAspect="1" noChangeArrowheads="1"/>
          </p:cNvPicPr>
          <p:nvPr/>
        </p:nvPicPr>
        <p:blipFill>
          <a:blip r:embed="rId4">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10268857" y="859708"/>
            <a:ext cx="1205786" cy="120578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D032F79-036E-4374-B408-68CB7E78C76F}"/>
              </a:ext>
            </a:extLst>
          </p:cNvPr>
          <p:cNvSpPr txBox="1"/>
          <p:nvPr/>
        </p:nvSpPr>
        <p:spPr>
          <a:xfrm>
            <a:off x="1371600" y="4732564"/>
            <a:ext cx="7440930" cy="461665"/>
          </a:xfrm>
          <a:prstGeom prst="rect">
            <a:avLst/>
          </a:prstGeom>
          <a:noFill/>
        </p:spPr>
        <p:txBody>
          <a:bodyPr wrap="square" rtlCol="0">
            <a:spAutoFit/>
          </a:bodyPr>
          <a:lstStyle/>
          <a:p>
            <a:r>
              <a:rPr lang="en-GB" sz="2400" b="1" dirty="0"/>
              <a:t>Tackling the Biodiversity and Climate Crises</a:t>
            </a:r>
          </a:p>
        </p:txBody>
      </p:sp>
      <p:sp>
        <p:nvSpPr>
          <p:cNvPr id="5" name="TextBox 4">
            <a:extLst>
              <a:ext uri="{FF2B5EF4-FFF2-40B4-BE49-F238E27FC236}">
                <a16:creationId xmlns:a16="http://schemas.microsoft.com/office/drawing/2014/main" id="{6E700E86-2F57-4BBD-AB70-381BC0EF838C}"/>
              </a:ext>
            </a:extLst>
          </p:cNvPr>
          <p:cNvSpPr txBox="1"/>
          <p:nvPr/>
        </p:nvSpPr>
        <p:spPr>
          <a:xfrm>
            <a:off x="1371600" y="5119327"/>
            <a:ext cx="7440930" cy="369332"/>
          </a:xfrm>
          <a:prstGeom prst="rect">
            <a:avLst/>
          </a:prstGeom>
          <a:noFill/>
        </p:spPr>
        <p:txBody>
          <a:bodyPr wrap="square" rtlCol="0">
            <a:spAutoFit/>
          </a:bodyPr>
          <a:lstStyle/>
          <a:p>
            <a:r>
              <a:rPr lang="en-GB" dirty="0"/>
              <a:t>Bee Morgan</a:t>
            </a:r>
          </a:p>
        </p:txBody>
      </p:sp>
    </p:spTree>
    <p:extLst>
      <p:ext uri="{BB962C8B-B14F-4D97-AF65-F5344CB8AC3E}">
        <p14:creationId xmlns:p14="http://schemas.microsoft.com/office/powerpoint/2010/main" val="148678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10" presetClass="entr" presetSubtype="0"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5558ED2-623A-4A0E-B841-B2DA4251F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blipFill dpi="0" rotWithShape="1">
            <a:blip r:embed="rId3" cstate="print">
              <a:alphaModFix amt="59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AD4858-8347-4B88-9632-21340E8774A6}"/>
              </a:ext>
            </a:extLst>
          </p:cNvPr>
          <p:cNvSpPr>
            <a:spLocks noGrp="1"/>
          </p:cNvSpPr>
          <p:nvPr>
            <p:ph type="title"/>
          </p:nvPr>
        </p:nvSpPr>
        <p:spPr/>
        <p:txBody>
          <a:bodyPr/>
          <a:lstStyle/>
          <a:p>
            <a:r>
              <a:rPr lang="en-US" dirty="0"/>
              <a:t>The Importance of Biodiversity</a:t>
            </a:r>
          </a:p>
        </p:txBody>
      </p:sp>
      <p:pic>
        <p:nvPicPr>
          <p:cNvPr id="1028" name="Picture 4">
            <a:extLst>
              <a:ext uri="{FF2B5EF4-FFF2-40B4-BE49-F238E27FC236}">
                <a16:creationId xmlns:a16="http://schemas.microsoft.com/office/drawing/2014/main" id="{764DC53E-6B57-4381-9390-AC1DFCB919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09" y="1529508"/>
            <a:ext cx="5835812" cy="5173550"/>
          </a:xfrm>
          <a:prstGeom prst="rect">
            <a:avLst/>
          </a:prstGeom>
          <a:noFill/>
          <a:extLst>
            <a:ext uri="{909E8E84-426E-40DD-AFC4-6F175D3DCCD1}">
              <a14:hiddenFill xmlns:a14="http://schemas.microsoft.com/office/drawing/2010/main">
                <a:solidFill>
                  <a:srgbClr val="FFFFFF"/>
                </a:solidFill>
              </a14:hiddenFill>
            </a:ext>
          </a:extLst>
        </p:spPr>
      </p:pic>
      <p:sp>
        <p:nvSpPr>
          <p:cNvPr id="22" name="Content Placeholder 2">
            <a:extLst>
              <a:ext uri="{FF2B5EF4-FFF2-40B4-BE49-F238E27FC236}">
                <a16:creationId xmlns:a16="http://schemas.microsoft.com/office/drawing/2014/main" id="{B706C8AE-6E2F-4F20-9F5E-FED4FBE728E3}"/>
              </a:ext>
            </a:extLst>
          </p:cNvPr>
          <p:cNvSpPr>
            <a:spLocks noGrp="1"/>
          </p:cNvSpPr>
          <p:nvPr>
            <p:ph idx="1"/>
          </p:nvPr>
        </p:nvSpPr>
        <p:spPr>
          <a:xfrm>
            <a:off x="5702682" y="1615588"/>
            <a:ext cx="6131681" cy="5071731"/>
          </a:xfrm>
        </p:spPr>
        <p:txBody>
          <a:bodyPr vert="horz" lIns="91440" tIns="45720" rIns="91440" bIns="45720" rtlCol="0" anchor="ctr">
            <a:noAutofit/>
          </a:bodyPr>
          <a:lstStyle/>
          <a:p>
            <a:r>
              <a:rPr lang="en-GB" sz="2600" b="1" dirty="0">
                <a:latin typeface="+mj-lt"/>
                <a:cs typeface="Arial" panose="020B0604020202020204" pitchFamily="34" charset="0"/>
              </a:rPr>
              <a:t>Ecosystem</a:t>
            </a:r>
            <a:r>
              <a:rPr lang="en-GB" sz="2600" dirty="0">
                <a:latin typeface="+mj-lt"/>
                <a:cs typeface="Arial" panose="020B0604020202020204" pitchFamily="34" charset="0"/>
              </a:rPr>
              <a:t> - a biological community of interacting organisms and their physical environment</a:t>
            </a:r>
            <a:endParaRPr lang="en-GB" sz="2600" dirty="0">
              <a:latin typeface="+mj-lt"/>
              <a:cs typeface="Arial"/>
            </a:endParaRPr>
          </a:p>
          <a:p>
            <a:r>
              <a:rPr lang="en-GB" sz="2600" b="1" dirty="0">
                <a:latin typeface="+mj-lt"/>
                <a:cs typeface="Arial"/>
              </a:rPr>
              <a:t>Biodiversity</a:t>
            </a:r>
            <a:r>
              <a:rPr lang="en-GB" sz="2600" dirty="0">
                <a:latin typeface="+mj-lt"/>
                <a:cs typeface="Arial"/>
              </a:rPr>
              <a:t> - </a:t>
            </a:r>
            <a:r>
              <a:rPr lang="en-GB" sz="2600" dirty="0">
                <a:latin typeface="+mj-lt"/>
                <a:ea typeface="Arial" panose="020B0604020202020204" pitchFamily="34" charset="0"/>
                <a:cs typeface="Arial" panose="020B0604020202020204" pitchFamily="34" charset="0"/>
              </a:rPr>
              <a:t>the biological variety and variability of life on Earth</a:t>
            </a:r>
          </a:p>
          <a:p>
            <a:r>
              <a:rPr lang="en-GB" sz="2600" b="1" dirty="0">
                <a:latin typeface="+mj-lt"/>
                <a:cs typeface="Arial"/>
              </a:rPr>
              <a:t>Extinction</a:t>
            </a:r>
            <a:r>
              <a:rPr lang="en-GB" sz="2600" dirty="0">
                <a:latin typeface="+mj-lt"/>
                <a:cs typeface="Arial"/>
              </a:rPr>
              <a:t> - permanent and irreversible loss of nature</a:t>
            </a:r>
          </a:p>
          <a:p>
            <a:r>
              <a:rPr lang="en-GB" sz="2600" b="1" dirty="0">
                <a:latin typeface="+mj-lt"/>
                <a:cs typeface="Arial"/>
              </a:rPr>
              <a:t>Ecosystem Services </a:t>
            </a:r>
            <a:r>
              <a:rPr lang="en-GB" sz="2600" dirty="0">
                <a:latin typeface="+mj-lt"/>
                <a:cs typeface="Arial"/>
              </a:rPr>
              <a:t>– the </a:t>
            </a:r>
            <a:r>
              <a:rPr lang="en-GB" sz="2600" dirty="0">
                <a:latin typeface="+mj-lt"/>
              </a:rPr>
              <a:t>varied benefits to humans provided by the natural environment and from healthy ecosystems</a:t>
            </a:r>
            <a:endParaRPr lang="en-GB" sz="2600" dirty="0">
              <a:latin typeface="+mj-lt"/>
              <a:cs typeface="Arial"/>
            </a:endParaRPr>
          </a:p>
        </p:txBody>
      </p:sp>
    </p:spTree>
    <p:extLst>
      <p:ext uri="{BB962C8B-B14F-4D97-AF65-F5344CB8AC3E}">
        <p14:creationId xmlns:p14="http://schemas.microsoft.com/office/powerpoint/2010/main" val="3516243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2">
                                            <p:txEl>
                                              <p:pRg st="0" end="0"/>
                                            </p:txEl>
                                          </p:spTgt>
                                        </p:tgtEl>
                                        <p:attrNameLst>
                                          <p:attrName>style.visibility</p:attrName>
                                        </p:attrNameLst>
                                      </p:cBhvr>
                                      <p:to>
                                        <p:strVal val="visible"/>
                                      </p:to>
                                    </p:set>
                                    <p:animEffect transition="in" filter="fade">
                                      <p:cBhvr>
                                        <p:cTn id="14" dur="500"/>
                                        <p:tgtEl>
                                          <p:spTgt spid="22">
                                            <p:txEl>
                                              <p:pRg st="0" end="0"/>
                                            </p:txEl>
                                          </p:spTgt>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22">
                                            <p:txEl>
                                              <p:pRg st="1" end="1"/>
                                            </p:txEl>
                                          </p:spTgt>
                                        </p:tgtEl>
                                        <p:attrNameLst>
                                          <p:attrName>style.visibility</p:attrName>
                                        </p:attrNameLst>
                                      </p:cBhvr>
                                      <p:to>
                                        <p:strVal val="visible"/>
                                      </p:to>
                                    </p:set>
                                    <p:animEffect transition="in" filter="fade">
                                      <p:cBhvr>
                                        <p:cTn id="18" dur="500"/>
                                        <p:tgtEl>
                                          <p:spTgt spid="22">
                                            <p:txEl>
                                              <p:pRg st="1" end="1"/>
                                            </p:txEl>
                                          </p:spTgt>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2">
                                            <p:txEl>
                                              <p:pRg st="2" end="2"/>
                                            </p:txEl>
                                          </p:spTgt>
                                        </p:tgtEl>
                                        <p:attrNameLst>
                                          <p:attrName>style.visibility</p:attrName>
                                        </p:attrNameLst>
                                      </p:cBhvr>
                                      <p:to>
                                        <p:strVal val="visible"/>
                                      </p:to>
                                    </p:set>
                                    <p:animEffect transition="in" filter="fade">
                                      <p:cBhvr>
                                        <p:cTn id="22" dur="500"/>
                                        <p:tgtEl>
                                          <p:spTgt spid="22">
                                            <p:txEl>
                                              <p:pRg st="2" end="2"/>
                                            </p:txEl>
                                          </p:spTgt>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22">
                                            <p:txEl>
                                              <p:pRg st="3" end="3"/>
                                            </p:txEl>
                                          </p:spTgt>
                                        </p:tgtEl>
                                        <p:attrNameLst>
                                          <p:attrName>style.visibility</p:attrName>
                                        </p:attrNameLst>
                                      </p:cBhvr>
                                      <p:to>
                                        <p:strVal val="visible"/>
                                      </p:to>
                                    </p:set>
                                    <p:animEffect transition="in" filter="fade">
                                      <p:cBhvr>
                                        <p:cTn id="26" dur="500"/>
                                        <p:tgtEl>
                                          <p:spTgt spid="22">
                                            <p:txEl>
                                              <p:pRg st="3" end="3"/>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028"/>
                                        </p:tgtEl>
                                        <p:attrNameLst>
                                          <p:attrName>style.visibility</p:attrName>
                                        </p:attrNameLst>
                                      </p:cBhvr>
                                      <p:to>
                                        <p:strVal val="visible"/>
                                      </p:to>
                                    </p:set>
                                    <p:animEffect transition="in" filter="fade">
                                      <p:cBhvr>
                                        <p:cTn id="29"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2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87755B1-3D94-4BE8-847F-6CB150332996}"/>
              </a:ext>
            </a:extLst>
          </p:cNvPr>
          <p:cNvSpPr>
            <a:spLocks noGrp="1"/>
          </p:cNvSpPr>
          <p:nvPr>
            <p:ph idx="1"/>
          </p:nvPr>
        </p:nvSpPr>
        <p:spPr>
          <a:xfrm>
            <a:off x="421988" y="1418588"/>
            <a:ext cx="6452708" cy="4052716"/>
          </a:xfrm>
        </p:spPr>
        <p:txBody>
          <a:bodyPr vert="horz" lIns="91440" tIns="45720" rIns="91440" bIns="45720" rtlCol="0" anchor="ctr">
            <a:noAutofit/>
          </a:bodyPr>
          <a:lstStyle/>
          <a:p>
            <a:r>
              <a:rPr lang="en-GB" sz="2600" dirty="0"/>
              <a:t>Limiting climate change and biodiversity loss are ‘</a:t>
            </a:r>
            <a:r>
              <a:rPr lang="en-GB" sz="2600" b="1" dirty="0"/>
              <a:t>mutually supporting goals’</a:t>
            </a:r>
            <a:r>
              <a:rPr lang="en-GB" sz="2600" dirty="0"/>
              <a:t>. </a:t>
            </a:r>
          </a:p>
          <a:p>
            <a:r>
              <a:rPr lang="en-GB" sz="2600" b="1" dirty="0"/>
              <a:t>Policies that simultaneously address both </a:t>
            </a:r>
            <a:r>
              <a:rPr lang="en-GB" sz="2600" dirty="0"/>
              <a:t>are the best at maximising co-benefits, minimising trade-offs and reducing mutually harmful effects.</a:t>
            </a:r>
            <a:r>
              <a:rPr lang="en-GB" sz="2600" dirty="0">
                <a:cs typeface="Arial"/>
              </a:rPr>
              <a:t> </a:t>
            </a:r>
          </a:p>
          <a:p>
            <a:r>
              <a:rPr lang="en-GB" sz="2600" dirty="0">
                <a:cs typeface="Arial"/>
              </a:rPr>
              <a:t>Strong potential for </a:t>
            </a:r>
            <a:r>
              <a:rPr lang="en-GB" sz="2600" b="1" dirty="0">
                <a:cs typeface="Arial"/>
              </a:rPr>
              <a:t>nature-based solutions </a:t>
            </a:r>
            <a:r>
              <a:rPr lang="en-GB" sz="2600" dirty="0">
                <a:cs typeface="Arial"/>
              </a:rPr>
              <a:t>for both climate </a:t>
            </a:r>
            <a:br>
              <a:rPr lang="en-GB" sz="2600" dirty="0">
                <a:cs typeface="Arial"/>
              </a:rPr>
            </a:br>
            <a:r>
              <a:rPr lang="en-GB" sz="2600" dirty="0">
                <a:cs typeface="Arial"/>
              </a:rPr>
              <a:t>mitigation and adaptation</a:t>
            </a:r>
          </a:p>
        </p:txBody>
      </p:sp>
      <p:sp>
        <p:nvSpPr>
          <p:cNvPr id="33" name="Rectangle 32">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16E5F91-F85B-4CC7-8D55-B79C647B05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blipFill dpi="0" rotWithShape="1">
            <a:blip r:embed="rId3" cstate="print">
              <a:alphaModFix amt="59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AD4858-8347-4B88-9632-21340E8774A6}"/>
              </a:ext>
            </a:extLst>
          </p:cNvPr>
          <p:cNvSpPr>
            <a:spLocks noGrp="1"/>
          </p:cNvSpPr>
          <p:nvPr>
            <p:ph type="title"/>
          </p:nvPr>
        </p:nvSpPr>
        <p:spPr>
          <a:xfrm>
            <a:off x="580292" y="-265271"/>
            <a:ext cx="6603731" cy="1642970"/>
          </a:xfrm>
        </p:spPr>
        <p:txBody>
          <a:bodyPr anchor="b">
            <a:normAutofit/>
          </a:bodyPr>
          <a:lstStyle/>
          <a:p>
            <a:r>
              <a:rPr lang="en-GB" sz="4000" dirty="0"/>
              <a:t>UN IPBES &amp; IPCC Report</a:t>
            </a:r>
            <a:endParaRPr lang="en-GB" sz="4000" dirty="0">
              <a:cs typeface="Arial"/>
            </a:endParaRPr>
          </a:p>
        </p:txBody>
      </p:sp>
      <p:pic>
        <p:nvPicPr>
          <p:cNvPr id="5" name="Picture 4" descr="A picture containing calendar&#10;&#10;Description automatically generated">
            <a:extLst>
              <a:ext uri="{FF2B5EF4-FFF2-40B4-BE49-F238E27FC236}">
                <a16:creationId xmlns:a16="http://schemas.microsoft.com/office/drawing/2014/main" id="{6216005B-EE73-4968-8F71-A2FC3A32F1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67108" y="909081"/>
            <a:ext cx="3588248" cy="5071731"/>
          </a:xfrm>
          <a:prstGeom prst="rect">
            <a:avLst/>
          </a:prstGeom>
        </p:spPr>
      </p:pic>
      <p:pic>
        <p:nvPicPr>
          <p:cNvPr id="3074" name="Picture 2" descr="COP26 - GOV.UK">
            <a:extLst>
              <a:ext uri="{FF2B5EF4-FFF2-40B4-BE49-F238E27FC236}">
                <a16:creationId xmlns:a16="http://schemas.microsoft.com/office/drawing/2014/main" id="{B22E8965-FAC2-4FDB-9388-59224ACA9CF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9522" y="5015767"/>
            <a:ext cx="2857500" cy="185737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UNEA-5 Virtual Side Event: Strengthening Non-State Actor Commitments for  Biodiversity -- 18 February 2021 | Convention on Biological Diversity">
            <a:extLst>
              <a:ext uri="{FF2B5EF4-FFF2-40B4-BE49-F238E27FC236}">
                <a16:creationId xmlns:a16="http://schemas.microsoft.com/office/drawing/2014/main" id="{5AA5E489-04D3-4C8F-92CE-CF3613394A8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01322" y="3957756"/>
            <a:ext cx="1737186" cy="2671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8915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500"/>
                                        <p:tgtEl>
                                          <p:spTgt spid="3">
                                            <p:txEl>
                                              <p:pRg st="1" end="1"/>
                                            </p:txEl>
                                          </p:spTgt>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par>
                                <p:cTn id="23" presetID="14" presetClass="entr" presetSubtype="1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randombar(horizontal)">
                                      <p:cBhvr>
                                        <p:cTn id="25" dur="500"/>
                                        <p:tgtEl>
                                          <p:spTgt spid="5"/>
                                        </p:tgtEl>
                                      </p:cBhvr>
                                    </p:animEffect>
                                  </p:childTnLst>
                                </p:cTn>
                              </p:par>
                            </p:childTnLst>
                          </p:cTn>
                        </p:par>
                        <p:par>
                          <p:cTn id="26" fill="hold">
                            <p:stCondLst>
                              <p:cond delay="2000"/>
                            </p:stCondLst>
                            <p:childTnLst>
                              <p:par>
                                <p:cTn id="27" presetID="14" presetClass="entr" presetSubtype="10" fill="hold" nodeType="afterEffect">
                                  <p:stCondLst>
                                    <p:cond delay="0"/>
                                  </p:stCondLst>
                                  <p:childTnLst>
                                    <p:set>
                                      <p:cBhvr>
                                        <p:cTn id="28" dur="1" fill="hold">
                                          <p:stCondLst>
                                            <p:cond delay="0"/>
                                          </p:stCondLst>
                                        </p:cTn>
                                        <p:tgtEl>
                                          <p:spTgt spid="3076"/>
                                        </p:tgtEl>
                                        <p:attrNameLst>
                                          <p:attrName>style.visibility</p:attrName>
                                        </p:attrNameLst>
                                      </p:cBhvr>
                                      <p:to>
                                        <p:strVal val="visible"/>
                                      </p:to>
                                    </p:set>
                                    <p:animEffect transition="in" filter="randombar(horizontal)">
                                      <p:cBhvr>
                                        <p:cTn id="29" dur="500"/>
                                        <p:tgtEl>
                                          <p:spTgt spid="3076"/>
                                        </p:tgtEl>
                                      </p:cBhvr>
                                    </p:animEffect>
                                  </p:childTnLst>
                                </p:cTn>
                              </p:par>
                              <p:par>
                                <p:cTn id="30" presetID="14" presetClass="entr" presetSubtype="10" fill="hold" nodeType="withEffect">
                                  <p:stCondLst>
                                    <p:cond delay="0"/>
                                  </p:stCondLst>
                                  <p:childTnLst>
                                    <p:set>
                                      <p:cBhvr>
                                        <p:cTn id="31" dur="1" fill="hold">
                                          <p:stCondLst>
                                            <p:cond delay="0"/>
                                          </p:stCondLst>
                                        </p:cTn>
                                        <p:tgtEl>
                                          <p:spTgt spid="3074"/>
                                        </p:tgtEl>
                                        <p:attrNameLst>
                                          <p:attrName>style.visibility</p:attrName>
                                        </p:attrNameLst>
                                      </p:cBhvr>
                                      <p:to>
                                        <p:strVal val="visible"/>
                                      </p:to>
                                    </p:set>
                                    <p:animEffect transition="in" filter="randombar(horizontal)">
                                      <p:cBhvr>
                                        <p:cTn id="32"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0" grpId="0" animBg="1"/>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5558ED2-623A-4A0E-B841-B2DA4251F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blipFill dpi="0" rotWithShape="1">
            <a:blip r:embed="rId3" cstate="print">
              <a:alphaModFix amt="59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AD4858-8347-4B88-9632-21340E8774A6}"/>
              </a:ext>
            </a:extLst>
          </p:cNvPr>
          <p:cNvSpPr>
            <a:spLocks noGrp="1"/>
          </p:cNvSpPr>
          <p:nvPr>
            <p:ph type="title"/>
          </p:nvPr>
        </p:nvSpPr>
        <p:spPr/>
        <p:txBody>
          <a:bodyPr/>
          <a:lstStyle/>
          <a:p>
            <a:r>
              <a:rPr lang="en-GB" dirty="0"/>
              <a:t>The Headline Issues</a:t>
            </a:r>
            <a:endParaRPr lang="en-US" dirty="0"/>
          </a:p>
        </p:txBody>
      </p:sp>
      <p:grpSp>
        <p:nvGrpSpPr>
          <p:cNvPr id="21" name="Group 20">
            <a:extLst>
              <a:ext uri="{FF2B5EF4-FFF2-40B4-BE49-F238E27FC236}">
                <a16:creationId xmlns:a16="http://schemas.microsoft.com/office/drawing/2014/main" id="{9446AACB-93CE-47DF-98D2-3760B346939E}"/>
              </a:ext>
            </a:extLst>
          </p:cNvPr>
          <p:cNvGrpSpPr>
            <a:grpSpLocks noChangeAspect="1"/>
          </p:cNvGrpSpPr>
          <p:nvPr/>
        </p:nvGrpSpPr>
        <p:grpSpPr>
          <a:xfrm>
            <a:off x="6585953" y="1757480"/>
            <a:ext cx="1733717" cy="1731797"/>
            <a:chOff x="10276191" y="6945405"/>
            <a:chExt cx="1407600" cy="1406041"/>
          </a:xfrm>
        </p:grpSpPr>
        <p:sp>
          <p:nvSpPr>
            <p:cNvPr id="16" name="Oval 15">
              <a:extLst>
                <a:ext uri="{FF2B5EF4-FFF2-40B4-BE49-F238E27FC236}">
                  <a16:creationId xmlns:a16="http://schemas.microsoft.com/office/drawing/2014/main" id="{AFDFBF21-6CE4-4C60-8D79-883D26769278}"/>
                </a:ext>
              </a:extLst>
            </p:cNvPr>
            <p:cNvSpPr>
              <a:spLocks noChangeAspect="1"/>
            </p:cNvSpPr>
            <p:nvPr/>
          </p:nvSpPr>
          <p:spPr>
            <a:xfrm>
              <a:off x="10276191" y="6945405"/>
              <a:ext cx="1407600" cy="1406041"/>
            </a:xfrm>
            <a:prstGeom prst="ellipse">
              <a:avLst/>
            </a:prstGeom>
            <a:solidFill>
              <a:srgbClr val="FFED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descr="Negative Feedback Loop Icon - Download Negative Feedback Loop Icon 104086 |  Noun Project">
              <a:extLst>
                <a:ext uri="{FF2B5EF4-FFF2-40B4-BE49-F238E27FC236}">
                  <a16:creationId xmlns:a16="http://schemas.microsoft.com/office/drawing/2014/main" id="{09C5F580-4FD3-4209-9BC8-E0600250FC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36786" y="7150190"/>
              <a:ext cx="1056430" cy="105643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Group 18">
            <a:extLst>
              <a:ext uri="{FF2B5EF4-FFF2-40B4-BE49-F238E27FC236}">
                <a16:creationId xmlns:a16="http://schemas.microsoft.com/office/drawing/2014/main" id="{4984C9C8-BC5E-4EBA-9DC0-546A7A477D5E}"/>
              </a:ext>
            </a:extLst>
          </p:cNvPr>
          <p:cNvGrpSpPr>
            <a:grpSpLocks noChangeAspect="1"/>
          </p:cNvGrpSpPr>
          <p:nvPr/>
        </p:nvGrpSpPr>
        <p:grpSpPr>
          <a:xfrm>
            <a:off x="3782929" y="1757480"/>
            <a:ext cx="1733717" cy="1731797"/>
            <a:chOff x="7091171" y="6895808"/>
            <a:chExt cx="1407600" cy="1406041"/>
          </a:xfrm>
        </p:grpSpPr>
        <p:sp>
          <p:nvSpPr>
            <p:cNvPr id="7" name="Oval 6">
              <a:extLst>
                <a:ext uri="{FF2B5EF4-FFF2-40B4-BE49-F238E27FC236}">
                  <a16:creationId xmlns:a16="http://schemas.microsoft.com/office/drawing/2014/main" id="{882CECC3-DCA4-4904-94C7-C95A5EE42ECD}"/>
                </a:ext>
              </a:extLst>
            </p:cNvPr>
            <p:cNvSpPr>
              <a:spLocks noChangeAspect="1"/>
            </p:cNvSpPr>
            <p:nvPr/>
          </p:nvSpPr>
          <p:spPr>
            <a:xfrm>
              <a:off x="7091171" y="6895808"/>
              <a:ext cx="1407600" cy="1406041"/>
            </a:xfrm>
            <a:prstGeom prst="ellipse">
              <a:avLst/>
            </a:prstGeom>
            <a:solidFill>
              <a:srgbClr val="FFED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30" name="Picture 6" descr="Ecosystem - Free weather icons">
              <a:extLst>
                <a:ext uri="{FF2B5EF4-FFF2-40B4-BE49-F238E27FC236}">
                  <a16:creationId xmlns:a16="http://schemas.microsoft.com/office/drawing/2014/main" id="{72A547B7-B851-41ED-819C-A82FE98EF2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93272" y="7097129"/>
              <a:ext cx="1003399" cy="100339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Group 19">
            <a:extLst>
              <a:ext uri="{FF2B5EF4-FFF2-40B4-BE49-F238E27FC236}">
                <a16:creationId xmlns:a16="http://schemas.microsoft.com/office/drawing/2014/main" id="{234B1936-4607-47A3-88F1-18A77CE09CCF}"/>
              </a:ext>
            </a:extLst>
          </p:cNvPr>
          <p:cNvGrpSpPr>
            <a:grpSpLocks noChangeAspect="1"/>
          </p:cNvGrpSpPr>
          <p:nvPr/>
        </p:nvGrpSpPr>
        <p:grpSpPr>
          <a:xfrm>
            <a:off x="9388977" y="1757480"/>
            <a:ext cx="1733717" cy="1731797"/>
            <a:chOff x="8686798" y="6962931"/>
            <a:chExt cx="1407600" cy="1406041"/>
          </a:xfrm>
        </p:grpSpPr>
        <p:sp>
          <p:nvSpPr>
            <p:cNvPr id="13" name="Oval 12">
              <a:extLst>
                <a:ext uri="{FF2B5EF4-FFF2-40B4-BE49-F238E27FC236}">
                  <a16:creationId xmlns:a16="http://schemas.microsoft.com/office/drawing/2014/main" id="{338BE78B-F2A9-4FB4-91C8-C4145E6BCD17}"/>
                </a:ext>
              </a:extLst>
            </p:cNvPr>
            <p:cNvSpPr>
              <a:spLocks noChangeAspect="1"/>
            </p:cNvSpPr>
            <p:nvPr/>
          </p:nvSpPr>
          <p:spPr>
            <a:xfrm>
              <a:off x="8686798" y="6962931"/>
              <a:ext cx="1407600" cy="1406041"/>
            </a:xfrm>
            <a:prstGeom prst="ellipse">
              <a:avLst/>
            </a:prstGeom>
            <a:solidFill>
              <a:srgbClr val="FFED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32" name="Picture 8" descr="Earth protection icon Royalty Free Vector Image">
              <a:extLst>
                <a:ext uri="{FF2B5EF4-FFF2-40B4-BE49-F238E27FC236}">
                  <a16:creationId xmlns:a16="http://schemas.microsoft.com/office/drawing/2014/main" id="{805390DE-C03B-4488-8823-50B027595D69}"/>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10000" b="90000" l="10000" r="90000">
                          <a14:foregroundMark x1="23600" y1="42870" x2="23600" y2="42870"/>
                          <a14:foregroundMark x1="72500" y1="18981" x2="72500" y2="18981"/>
                          <a14:foregroundMark x1="71800" y1="72593" x2="71800" y2="72593"/>
                        </a14:backgroundRemoval>
                      </a14:imgEffect>
                    </a14:imgLayer>
                  </a14:imgProps>
                </a:ext>
                <a:ext uri="{28A0092B-C50C-407E-A947-70E740481C1C}">
                  <a14:useLocalDpi xmlns:a14="http://schemas.microsoft.com/office/drawing/2010/main" val="0"/>
                </a:ext>
              </a:extLst>
            </a:blip>
            <a:srcRect l="7823" t="5324" b="13336"/>
            <a:stretch/>
          </p:blipFill>
          <p:spPr bwMode="auto">
            <a:xfrm>
              <a:off x="8828318" y="7144368"/>
              <a:ext cx="1094580" cy="104316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Group 17">
            <a:extLst>
              <a:ext uri="{FF2B5EF4-FFF2-40B4-BE49-F238E27FC236}">
                <a16:creationId xmlns:a16="http://schemas.microsoft.com/office/drawing/2014/main" id="{CDB95F6E-3631-4F05-AC5E-1EF2B678C953}"/>
              </a:ext>
            </a:extLst>
          </p:cNvPr>
          <p:cNvGrpSpPr>
            <a:grpSpLocks noChangeAspect="1"/>
          </p:cNvGrpSpPr>
          <p:nvPr/>
        </p:nvGrpSpPr>
        <p:grpSpPr>
          <a:xfrm>
            <a:off x="979905" y="1757480"/>
            <a:ext cx="1733717" cy="1731797"/>
            <a:chOff x="3372870" y="7087875"/>
            <a:chExt cx="1407600" cy="1406041"/>
          </a:xfrm>
        </p:grpSpPr>
        <p:sp>
          <p:nvSpPr>
            <p:cNvPr id="10" name="Oval 9">
              <a:extLst>
                <a:ext uri="{FF2B5EF4-FFF2-40B4-BE49-F238E27FC236}">
                  <a16:creationId xmlns:a16="http://schemas.microsoft.com/office/drawing/2014/main" id="{9ED2B9FD-7693-4905-97AA-97E80DD76B3A}"/>
                </a:ext>
              </a:extLst>
            </p:cNvPr>
            <p:cNvSpPr>
              <a:spLocks noChangeAspect="1"/>
            </p:cNvSpPr>
            <p:nvPr/>
          </p:nvSpPr>
          <p:spPr>
            <a:xfrm>
              <a:off x="3372870" y="7087875"/>
              <a:ext cx="1407600" cy="1406041"/>
            </a:xfrm>
            <a:prstGeom prst="ellipse">
              <a:avLst/>
            </a:prstGeom>
            <a:solidFill>
              <a:srgbClr val="FFED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34" name="Picture 10" descr="Climate Change Icon - Download Climate Change Icon 30427 | Noun Project">
              <a:extLst>
                <a:ext uri="{FF2B5EF4-FFF2-40B4-BE49-F238E27FC236}">
                  <a16:creationId xmlns:a16="http://schemas.microsoft.com/office/drawing/2014/main" id="{B61054AA-2D9D-4F56-8980-124DB21BD77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05867" y="7320092"/>
              <a:ext cx="941606" cy="941606"/>
            </a:xfrm>
            <a:prstGeom prst="rect">
              <a:avLst/>
            </a:prstGeom>
            <a:noFill/>
            <a:extLst>
              <a:ext uri="{909E8E84-426E-40DD-AFC4-6F175D3DCCD1}">
                <a14:hiddenFill xmlns:a14="http://schemas.microsoft.com/office/drawing/2010/main">
                  <a:solidFill>
                    <a:srgbClr val="FFFFFF"/>
                  </a:solidFill>
                </a14:hiddenFill>
              </a:ext>
            </a:extLst>
          </p:spPr>
        </p:pic>
      </p:grpSp>
      <p:sp>
        <p:nvSpPr>
          <p:cNvPr id="29" name="TextBox 28">
            <a:extLst>
              <a:ext uri="{FF2B5EF4-FFF2-40B4-BE49-F238E27FC236}">
                <a16:creationId xmlns:a16="http://schemas.microsoft.com/office/drawing/2014/main" id="{00DA8406-3B95-4085-876A-87ECD6903B02}"/>
              </a:ext>
            </a:extLst>
          </p:cNvPr>
          <p:cNvSpPr txBox="1"/>
          <p:nvPr/>
        </p:nvSpPr>
        <p:spPr>
          <a:xfrm>
            <a:off x="637480" y="3761682"/>
            <a:ext cx="2504607" cy="1446550"/>
          </a:xfrm>
          <a:prstGeom prst="rect">
            <a:avLst/>
          </a:prstGeom>
          <a:noFill/>
        </p:spPr>
        <p:txBody>
          <a:bodyPr wrap="square" lIns="91440" tIns="45720" rIns="91440" bIns="45720" anchor="t">
            <a:spAutoFit/>
          </a:bodyPr>
          <a:lstStyle/>
          <a:p>
            <a:pPr algn="ctr"/>
            <a:r>
              <a:rPr lang="en-GB" sz="2200">
                <a:cs typeface="Arial"/>
              </a:rPr>
              <a:t>Climate change is recognised as a </a:t>
            </a:r>
            <a:r>
              <a:rPr lang="en-GB" sz="2200" b="1">
                <a:cs typeface="Arial"/>
              </a:rPr>
              <a:t>major driver of biodiversity loss</a:t>
            </a:r>
          </a:p>
        </p:txBody>
      </p:sp>
      <p:sp>
        <p:nvSpPr>
          <p:cNvPr id="31" name="Content Placeholder 2">
            <a:extLst>
              <a:ext uri="{FF2B5EF4-FFF2-40B4-BE49-F238E27FC236}">
                <a16:creationId xmlns:a16="http://schemas.microsoft.com/office/drawing/2014/main" id="{0F7F6ABA-A823-4ACE-B735-6D1EDDE4C83C}"/>
              </a:ext>
            </a:extLst>
          </p:cNvPr>
          <p:cNvSpPr txBox="1">
            <a:spLocks/>
          </p:cNvSpPr>
          <p:nvPr/>
        </p:nvSpPr>
        <p:spPr>
          <a:xfrm>
            <a:off x="6162254" y="3761682"/>
            <a:ext cx="2670516" cy="283080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2200"/>
              <a:t>Biodiversity loss and climate change can create a </a:t>
            </a:r>
            <a:r>
              <a:rPr lang="en-GB" sz="2200" b="1"/>
              <a:t>negative feedback loop</a:t>
            </a:r>
            <a:r>
              <a:rPr lang="en-GB" sz="2200"/>
              <a:t>, continuing to reinforce each other</a:t>
            </a:r>
          </a:p>
        </p:txBody>
      </p:sp>
      <p:sp>
        <p:nvSpPr>
          <p:cNvPr id="32" name="Content Placeholder 2">
            <a:extLst>
              <a:ext uri="{FF2B5EF4-FFF2-40B4-BE49-F238E27FC236}">
                <a16:creationId xmlns:a16="http://schemas.microsoft.com/office/drawing/2014/main" id="{B2EFDF1C-23E7-4624-A9BD-D2640506EBB2}"/>
              </a:ext>
            </a:extLst>
          </p:cNvPr>
          <p:cNvSpPr txBox="1">
            <a:spLocks/>
          </p:cNvSpPr>
          <p:nvPr/>
        </p:nvSpPr>
        <p:spPr>
          <a:xfrm>
            <a:off x="3359230" y="3761682"/>
            <a:ext cx="2670516" cy="283080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2200"/>
              <a:t>The </a:t>
            </a:r>
            <a:r>
              <a:rPr lang="en-GB" sz="2200" b="1"/>
              <a:t>ability of ecosystems to respond </a:t>
            </a:r>
            <a:r>
              <a:rPr lang="en-GB" sz="2200"/>
              <a:t>to climate change </a:t>
            </a:r>
            <a:r>
              <a:rPr lang="en-GB" sz="2200" b="1"/>
              <a:t>decreases </a:t>
            </a:r>
            <a:r>
              <a:rPr lang="en-GB" sz="2200"/>
              <a:t>as temperatures rise</a:t>
            </a:r>
            <a:endParaRPr lang="en-GB" sz="2200">
              <a:cs typeface="Arial"/>
            </a:endParaRPr>
          </a:p>
        </p:txBody>
      </p:sp>
      <p:sp>
        <p:nvSpPr>
          <p:cNvPr id="33" name="Content Placeholder 2">
            <a:extLst>
              <a:ext uri="{FF2B5EF4-FFF2-40B4-BE49-F238E27FC236}">
                <a16:creationId xmlns:a16="http://schemas.microsoft.com/office/drawing/2014/main" id="{12C5F8E9-5ED8-488B-AD18-D6A8EF23CDFC}"/>
              </a:ext>
            </a:extLst>
          </p:cNvPr>
          <p:cNvSpPr txBox="1">
            <a:spLocks/>
          </p:cNvSpPr>
          <p:nvPr/>
        </p:nvSpPr>
        <p:spPr>
          <a:xfrm>
            <a:off x="8965278" y="3761682"/>
            <a:ext cx="2670516" cy="2830800"/>
          </a:xfrm>
          <a:prstGeom prst="rect">
            <a:avLst/>
          </a:prstGeom>
        </p:spPr>
        <p:txBody>
          <a:bodyPr vert="horz" lIns="91440" tIns="45720" rIns="91440" bIns="45720" rtlCol="0"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2400"/>
              <a:t>Achieving the </a:t>
            </a:r>
            <a:r>
              <a:rPr lang="en-GB" sz="2400" b="1"/>
              <a:t>scale </a:t>
            </a:r>
            <a:r>
              <a:rPr lang="en-GB" sz="2400"/>
              <a:t>and</a:t>
            </a:r>
            <a:r>
              <a:rPr lang="en-GB" sz="2400" b="1"/>
              <a:t> scope </a:t>
            </a:r>
            <a:r>
              <a:rPr lang="en-GB" sz="2400"/>
              <a:t>of</a:t>
            </a:r>
            <a:r>
              <a:rPr lang="en-GB" sz="2400" b="1"/>
              <a:t> transformative change needed </a:t>
            </a:r>
            <a:r>
              <a:rPr lang="en-GB" sz="2400"/>
              <a:t>relies on rapid and direct interventions of a type ‘</a:t>
            </a:r>
            <a:r>
              <a:rPr lang="en-GB" sz="2400" b="1"/>
              <a:t>never before attempted</a:t>
            </a:r>
            <a:r>
              <a:rPr lang="en-GB" sz="2400"/>
              <a:t>’</a:t>
            </a:r>
          </a:p>
        </p:txBody>
      </p:sp>
    </p:spTree>
    <p:extLst>
      <p:ext uri="{BB962C8B-B14F-4D97-AF65-F5344CB8AC3E}">
        <p14:creationId xmlns:p14="http://schemas.microsoft.com/office/powerpoint/2010/main" val="3294467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500"/>
                                        <p:tgtEl>
                                          <p:spTgt spid="2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2">
                                            <p:txEl>
                                              <p:pRg st="0" end="0"/>
                                            </p:txEl>
                                          </p:spTgt>
                                        </p:tgtEl>
                                        <p:attrNameLst>
                                          <p:attrName>style.visibility</p:attrName>
                                        </p:attrNameLst>
                                      </p:cBhvr>
                                      <p:to>
                                        <p:strVal val="visible"/>
                                      </p:to>
                                    </p:set>
                                    <p:animEffect transition="in" filter="fade">
                                      <p:cBhvr>
                                        <p:cTn id="33" dur="500"/>
                                        <p:tgtEl>
                                          <p:spTgt spid="32">
                                            <p:txEl>
                                              <p:pRg st="0" end="0"/>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1">
                                            <p:txEl>
                                              <p:pRg st="0" end="0"/>
                                            </p:txEl>
                                          </p:spTgt>
                                        </p:tgtEl>
                                        <p:attrNameLst>
                                          <p:attrName>style.visibility</p:attrName>
                                        </p:attrNameLst>
                                      </p:cBhvr>
                                      <p:to>
                                        <p:strVal val="visible"/>
                                      </p:to>
                                    </p:set>
                                    <p:animEffect transition="in" filter="fade">
                                      <p:cBhvr>
                                        <p:cTn id="36" dur="500"/>
                                        <p:tgtEl>
                                          <p:spTgt spid="31">
                                            <p:txEl>
                                              <p:pRg st="0" end="0"/>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29" grpId="0"/>
      <p:bldP spid="31" grpId="0" uiExpand="1" build="p"/>
      <p:bldP spid="32" grpId="0" uiExpand="1" build="p"/>
      <p:bldP spid="3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5558ED2-623A-4A0E-B841-B2DA4251F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blipFill dpi="0" rotWithShape="1">
            <a:blip r:embed="rId3" cstate="print">
              <a:alphaModFix amt="59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AD4858-8347-4B88-9632-21340E8774A6}"/>
              </a:ext>
            </a:extLst>
          </p:cNvPr>
          <p:cNvSpPr>
            <a:spLocks noGrp="1"/>
          </p:cNvSpPr>
          <p:nvPr>
            <p:ph type="title"/>
          </p:nvPr>
        </p:nvSpPr>
        <p:spPr>
          <a:xfrm>
            <a:off x="609078" y="365125"/>
            <a:ext cx="10973844" cy="1325563"/>
          </a:xfrm>
        </p:spPr>
        <p:txBody>
          <a:bodyPr/>
          <a:lstStyle/>
          <a:p>
            <a:r>
              <a:rPr lang="en-GB"/>
              <a:t>The Importance of Nature-Based Solutions</a:t>
            </a:r>
            <a:endParaRPr lang="en-US"/>
          </a:p>
        </p:txBody>
      </p:sp>
      <p:sp>
        <p:nvSpPr>
          <p:cNvPr id="3" name="Content Placeholder 2">
            <a:extLst>
              <a:ext uri="{FF2B5EF4-FFF2-40B4-BE49-F238E27FC236}">
                <a16:creationId xmlns:a16="http://schemas.microsoft.com/office/drawing/2014/main" id="{887755B1-3D94-4BE8-847F-6CB150332996}"/>
              </a:ext>
            </a:extLst>
          </p:cNvPr>
          <p:cNvSpPr>
            <a:spLocks noGrp="1"/>
          </p:cNvSpPr>
          <p:nvPr>
            <p:ph idx="1"/>
          </p:nvPr>
        </p:nvSpPr>
        <p:spPr>
          <a:xfrm>
            <a:off x="5372622" y="1866378"/>
            <a:ext cx="6210300" cy="4491560"/>
          </a:xfrm>
        </p:spPr>
        <p:txBody>
          <a:bodyPr vert="horz" lIns="91440" tIns="45720" rIns="91440" bIns="45720" rtlCol="0" anchor="ctr">
            <a:normAutofit lnSpcReduction="10000"/>
          </a:bodyPr>
          <a:lstStyle/>
          <a:p>
            <a:r>
              <a:rPr lang="en-GB" b="1" dirty="0">
                <a:cs typeface="Arial"/>
              </a:rPr>
              <a:t>Nature-based solutions </a:t>
            </a:r>
            <a:r>
              <a:rPr lang="en-GB" dirty="0">
                <a:cs typeface="Arial"/>
              </a:rPr>
              <a:t>are actions to </a:t>
            </a:r>
            <a:r>
              <a:rPr lang="en-GB" b="1" dirty="0">
                <a:cs typeface="Arial"/>
              </a:rPr>
              <a:t>protect, manage</a:t>
            </a:r>
            <a:r>
              <a:rPr lang="en-GB" dirty="0">
                <a:cs typeface="Arial"/>
              </a:rPr>
              <a:t> and </a:t>
            </a:r>
            <a:r>
              <a:rPr lang="en-GB" b="1" dirty="0">
                <a:cs typeface="Arial"/>
              </a:rPr>
              <a:t>restore</a:t>
            </a:r>
            <a:r>
              <a:rPr lang="en-GB" dirty="0">
                <a:cs typeface="Arial"/>
              </a:rPr>
              <a:t> ecosystems</a:t>
            </a:r>
          </a:p>
          <a:p>
            <a:r>
              <a:rPr lang="en-GB" b="1" dirty="0">
                <a:cs typeface="Arial"/>
              </a:rPr>
              <a:t>Nature-based solutions </a:t>
            </a:r>
            <a:r>
              <a:rPr lang="en-GB" dirty="0">
                <a:cs typeface="Arial"/>
              </a:rPr>
              <a:t>are best when targeted at </a:t>
            </a:r>
            <a:r>
              <a:rPr lang="en-GB" b="1" dirty="0">
                <a:cs typeface="Arial"/>
              </a:rPr>
              <a:t>long term gains</a:t>
            </a:r>
          </a:p>
          <a:p>
            <a:r>
              <a:rPr lang="en-GB" dirty="0"/>
              <a:t>We must balance </a:t>
            </a:r>
            <a:r>
              <a:rPr lang="en-GB" b="1" dirty="0"/>
              <a:t>trade-offs</a:t>
            </a:r>
            <a:r>
              <a:rPr lang="en-GB" dirty="0"/>
              <a:t> - some </a:t>
            </a:r>
            <a:r>
              <a:rPr lang="en-GB" b="1" dirty="0"/>
              <a:t>solutions </a:t>
            </a:r>
            <a:r>
              <a:rPr lang="en-GB" dirty="0"/>
              <a:t>to climate change can actually be at the </a:t>
            </a:r>
            <a:r>
              <a:rPr lang="en-GB" b="1" dirty="0"/>
              <a:t>expense </a:t>
            </a:r>
            <a:r>
              <a:rPr lang="en-GB" dirty="0"/>
              <a:t>of nature and climate adaptation</a:t>
            </a:r>
          </a:p>
          <a:p>
            <a:r>
              <a:rPr lang="en-GB" dirty="0">
                <a:cs typeface="Arial"/>
              </a:rPr>
              <a:t>They </a:t>
            </a:r>
            <a:r>
              <a:rPr lang="en-GB" b="1" dirty="0">
                <a:cs typeface="Arial"/>
              </a:rPr>
              <a:t>should not </a:t>
            </a:r>
            <a:r>
              <a:rPr lang="en-GB" dirty="0">
                <a:cs typeface="Arial"/>
              </a:rPr>
              <a:t>be used to </a:t>
            </a:r>
            <a:r>
              <a:rPr lang="en-GB" b="1" dirty="0">
                <a:cs typeface="Arial"/>
              </a:rPr>
              <a:t>delay climate mitigation</a:t>
            </a:r>
            <a:r>
              <a:rPr lang="en-GB" dirty="0">
                <a:cs typeface="Arial"/>
              </a:rPr>
              <a:t> elsewhere</a:t>
            </a:r>
            <a:endParaRPr lang="en-GB" dirty="0"/>
          </a:p>
        </p:txBody>
      </p:sp>
      <p:pic>
        <p:nvPicPr>
          <p:cNvPr id="4" name="Picture 2" descr="nbs Figure ">
            <a:extLst>
              <a:ext uri="{FF2B5EF4-FFF2-40B4-BE49-F238E27FC236}">
                <a16:creationId xmlns:a16="http://schemas.microsoft.com/office/drawing/2014/main" id="{8427B3C1-D9C7-4EBB-AA03-1EA4A229DA1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8863" y="1634363"/>
            <a:ext cx="4868036" cy="48680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9048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500"/>
                                        <p:tgtEl>
                                          <p:spTgt spid="3">
                                            <p:txEl>
                                              <p:pRg st="1" end="1"/>
                                            </p:txEl>
                                          </p:spTgt>
                                        </p:tgtEl>
                                      </p:cBhvr>
                                    </p:animEffect>
                                  </p:childTnLst>
                                </p:cTn>
                              </p:par>
                              <p:par>
                                <p:cTn id="19" presetID="14" presetClass="entr" presetSubtype="1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randombar(horizontal)">
                                      <p:cBhvr>
                                        <p:cTn id="21" dur="500"/>
                                        <p:tgtEl>
                                          <p:spTgt spid="4"/>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500"/>
                                        <p:tgtEl>
                                          <p:spTgt spid="3">
                                            <p:txEl>
                                              <p:pRg st="2" end="2"/>
                                            </p:txEl>
                                          </p:spTgt>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9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2235200"/>
            <a:ext cx="9909810" cy="2387600"/>
          </a:xfrm>
        </p:spPr>
        <p:txBody>
          <a:bodyPr>
            <a:normAutofit/>
          </a:bodyPr>
          <a:lstStyle/>
          <a:p>
            <a:pPr algn="l"/>
            <a:r>
              <a:rPr lang="en-GB" sz="8000" b="1" dirty="0"/>
              <a:t>Thank You</a:t>
            </a:r>
            <a:endParaRPr lang="en-GB" sz="8000" b="1" i="1" dirty="0"/>
          </a:p>
        </p:txBody>
      </p:sp>
      <p:pic>
        <p:nvPicPr>
          <p:cNvPr id="10" name="Picture 6" descr="Climate Change Icons - Download Free Vector Icons | Noun Project">
            <a:extLst>
              <a:ext uri="{FF2B5EF4-FFF2-40B4-BE49-F238E27FC236}">
                <a16:creationId xmlns:a16="http://schemas.microsoft.com/office/drawing/2014/main" id="{1166627F-6A20-4BD3-854D-6EA3DAF4CC20}"/>
              </a:ext>
            </a:extLst>
          </p:cNvPr>
          <p:cNvPicPr>
            <a:picLocks noChangeAspect="1" noChangeArrowheads="1"/>
          </p:cNvPicPr>
          <p:nvPr/>
        </p:nvPicPr>
        <p:blipFill>
          <a:blip r:embed="rId4">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10268857" y="859708"/>
            <a:ext cx="1205786" cy="120578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D032F79-036E-4374-B408-68CB7E78C76F}"/>
              </a:ext>
            </a:extLst>
          </p:cNvPr>
          <p:cNvSpPr txBox="1"/>
          <p:nvPr/>
        </p:nvSpPr>
        <p:spPr>
          <a:xfrm>
            <a:off x="1371600" y="4732564"/>
            <a:ext cx="7440930" cy="461665"/>
          </a:xfrm>
          <a:prstGeom prst="rect">
            <a:avLst/>
          </a:prstGeom>
          <a:noFill/>
        </p:spPr>
        <p:txBody>
          <a:bodyPr wrap="square" rtlCol="0">
            <a:spAutoFit/>
          </a:bodyPr>
          <a:lstStyle/>
          <a:p>
            <a:r>
              <a:rPr lang="en-GB" sz="2400" b="1" dirty="0"/>
              <a:t>Any Questions</a:t>
            </a:r>
          </a:p>
        </p:txBody>
      </p:sp>
      <p:sp>
        <p:nvSpPr>
          <p:cNvPr id="5" name="TextBox 4">
            <a:extLst>
              <a:ext uri="{FF2B5EF4-FFF2-40B4-BE49-F238E27FC236}">
                <a16:creationId xmlns:a16="http://schemas.microsoft.com/office/drawing/2014/main" id="{6E700E86-2F57-4BBD-AB70-381BC0EF838C}"/>
              </a:ext>
            </a:extLst>
          </p:cNvPr>
          <p:cNvSpPr txBox="1"/>
          <p:nvPr/>
        </p:nvSpPr>
        <p:spPr>
          <a:xfrm>
            <a:off x="1371600" y="5194229"/>
            <a:ext cx="7440930" cy="646331"/>
          </a:xfrm>
          <a:prstGeom prst="rect">
            <a:avLst/>
          </a:prstGeom>
          <a:noFill/>
        </p:spPr>
        <p:txBody>
          <a:bodyPr wrap="square" rtlCol="0">
            <a:spAutoFit/>
          </a:bodyPr>
          <a:lstStyle/>
          <a:p>
            <a:r>
              <a:rPr lang="en-GB" dirty="0"/>
              <a:t>Bethan.Morgan2@go-science.gov.uk</a:t>
            </a:r>
          </a:p>
          <a:p>
            <a:r>
              <a:rPr lang="en-GB" dirty="0"/>
              <a:t>www.linkedin.com/in/beemorgan1205</a:t>
            </a:r>
          </a:p>
        </p:txBody>
      </p:sp>
    </p:spTree>
    <p:extLst>
      <p:ext uri="{BB962C8B-B14F-4D97-AF65-F5344CB8AC3E}">
        <p14:creationId xmlns:p14="http://schemas.microsoft.com/office/powerpoint/2010/main" val="2607817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10" presetClass="entr" presetSubtype="0"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_dlc_DocId xmlns="4b0d3216-ad07-419f-a81a-37f6d12b72c2">QC6AYVCANX3Z-248102635-242079</_dlc_DocId>
    <TaxCatchAll xmlns="4b0d3216-ad07-419f-a81a-37f6d12b72c2">
      <Value>1</Value>
    </TaxCatchAll>
    <m975189f4ba442ecbf67d4147307b177 xmlns="4b0d3216-ad07-419f-a81a-37f6d12b72c2">
      <Terms xmlns="http://schemas.microsoft.com/office/infopath/2007/PartnerControls">
        <TermInfo xmlns="http://schemas.microsoft.com/office/infopath/2007/PartnerControls">
          <TermName xmlns="http://schemas.microsoft.com/office/infopath/2007/PartnerControls">BEIS</TermName>
          <TermId xmlns="http://schemas.microsoft.com/office/infopath/2007/PartnerControls">594de1fb-2f2e-49e8-a305-5172f7f325d0</TermId>
        </TermInfo>
      </Terms>
    </m975189f4ba442ecbf67d4147307b177>
    <Government_x0020_Body xmlns="b413c3fd-5a3b-4239-b985-69032e371c04">BEIS</Government_x0020_Body>
    <Date_x0020_Opened xmlns="b413c3fd-5a3b-4239-b985-69032e371c04">2022-01-11T15:46:57+00:00</Date_x0020_Opened>
    <Security_x0020_Classification xmlns="0063f72e-ace3-48fb-9c1f-5b513408b31f">OFFICIAL</Security_x0020_Classification>
    <_dlc_DocIdUrl xmlns="4b0d3216-ad07-419f-a81a-37f6d12b72c2">
      <Url>https://beisgov.sharepoint.com/sites/CEE/_layouts/15/DocIdRedir.aspx?ID=QC6AYVCANX3Z-248102635-242079</Url>
      <Description>QC6AYVCANX3Z-248102635-242079</Description>
    </_dlc_DocIdUrl>
    <LegacyData xmlns="aaacb922-5235-4a66-b188-303b9b46fbd7" xsi:nil="true"/>
    <Descriptor xmlns="0063f72e-ace3-48fb-9c1f-5b513408b31f" xsi:nil="true"/>
    <Retention_x0020_Label xmlns="a8f60570-4bd3-4f2b-950b-a996de8ab151" xsi:nil="true"/>
    <Date_x0020_Closed xmlns="b413c3fd-5a3b-4239-b985-69032e371c0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DA0D2D300CAF5F4390E8A9E5A788F908" ma:contentTypeVersion="21" ma:contentTypeDescription="Create a new document." ma:contentTypeScope="" ma:versionID="b37ce74be89ebeafe5772054478fc512">
  <xsd:schema xmlns:xsd="http://www.w3.org/2001/XMLSchema" xmlns:xs="http://www.w3.org/2001/XMLSchema" xmlns:p="http://schemas.microsoft.com/office/2006/metadata/properties" xmlns:ns2="4b0d3216-ad07-419f-a81a-37f6d12b72c2" xmlns:ns3="0063f72e-ace3-48fb-9c1f-5b513408b31f" xmlns:ns4="b413c3fd-5a3b-4239-b985-69032e371c04" xmlns:ns5="a8f60570-4bd3-4f2b-950b-a996de8ab151" xmlns:ns6="aaacb922-5235-4a66-b188-303b9b46fbd7" xmlns:ns7="af8c1161-f4f0-4f90-8ed6-c6eb3df74edc" targetNamespace="http://schemas.microsoft.com/office/2006/metadata/properties" ma:root="true" ma:fieldsID="db2c29bcf0d047b51548b9a2b107a964" ns2:_="" ns3:_="" ns4:_="" ns5:_="" ns6:_="" ns7:_="">
    <xsd:import namespace="4b0d3216-ad07-419f-a81a-37f6d12b72c2"/>
    <xsd:import namespace="0063f72e-ace3-48fb-9c1f-5b513408b31f"/>
    <xsd:import namespace="b413c3fd-5a3b-4239-b985-69032e371c04"/>
    <xsd:import namespace="a8f60570-4bd3-4f2b-950b-a996de8ab151"/>
    <xsd:import namespace="aaacb922-5235-4a66-b188-303b9b46fbd7"/>
    <xsd:import namespace="af8c1161-f4f0-4f90-8ed6-c6eb3df74edc"/>
    <xsd:element name="properties">
      <xsd:complexType>
        <xsd:sequence>
          <xsd:element name="documentManagement">
            <xsd:complexType>
              <xsd:all>
                <xsd:element ref="ns2:_dlc_DocId" minOccurs="0"/>
                <xsd:element ref="ns2:_dlc_DocIdUrl" minOccurs="0"/>
                <xsd:element ref="ns2:_dlc_DocIdPersistId" minOccurs="0"/>
                <xsd:element ref="ns3:Security_x0020_Classification" minOccurs="0"/>
                <xsd:element ref="ns3:Descriptor" minOccurs="0"/>
                <xsd:element ref="ns2:m975189f4ba442ecbf67d4147307b177" minOccurs="0"/>
                <xsd:element ref="ns2:TaxCatchAll" minOccurs="0"/>
                <xsd:element ref="ns2:TaxCatchAllLabel" minOccurs="0"/>
                <xsd:element ref="ns4:Government_x0020_Body" minOccurs="0"/>
                <xsd:element ref="ns4:Date_x0020_Opened" minOccurs="0"/>
                <xsd:element ref="ns4:Date_x0020_Closed" minOccurs="0"/>
                <xsd:element ref="ns5:Retention_x0020_Label" minOccurs="0"/>
                <xsd:element ref="ns6:LegacyData" minOccurs="0"/>
                <xsd:element ref="ns7:MediaServiceMetadata" minOccurs="0"/>
                <xsd:element ref="ns7:MediaServiceFastMetadata" minOccurs="0"/>
                <xsd:element ref="ns7:MediaServiceAutoKeyPoints" minOccurs="0"/>
                <xsd:element ref="ns7:MediaServiceKeyPoints" minOccurs="0"/>
                <xsd:element ref="ns7:MediaServiceAutoTags" minOccurs="0"/>
                <xsd:element ref="ns7:MediaLengthInSeconds" minOccurs="0"/>
                <xsd:element ref="ns7:MediaServiceDateTaken" minOccurs="0"/>
                <xsd:element ref="ns7:MediaServiceOCR" minOccurs="0"/>
                <xsd:element ref="ns7:MediaServiceGenerationTime" minOccurs="0"/>
                <xsd:element ref="ns7:MediaServiceEventHashCode"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b0d3216-ad07-419f-a81a-37f6d12b72c2"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m975189f4ba442ecbf67d4147307b177" ma:index="13" nillable="true" ma:taxonomy="true" ma:internalName="m975189f4ba442ecbf67d4147307b177" ma:taxonomyFieldName="Business_x0020_Unit" ma:displayName="Business Unit" ma:default="1;#BEIS|594de1fb-2f2e-49e8-a305-5172f7f325d0" ma:fieldId="{6975189f-4ba4-42ec-bf67-d4147307b177}" ma:sspId="9b0aeba9-2bce-41c2-8545-5d12d676a674" ma:termSetId="6f71e40e-3a2e-4baf-91d9-2069eb354530" ma:anchorId="00000000-0000-0000-0000-000000000000" ma:open="false" ma:isKeyword="false">
      <xsd:complexType>
        <xsd:sequence>
          <xsd:element ref="pc:Terms" minOccurs="0" maxOccurs="1"/>
        </xsd:sequence>
      </xsd:complexType>
    </xsd:element>
    <xsd:element name="TaxCatchAll" ma:index="14" nillable="true" ma:displayName="Taxonomy Catch All Column" ma:hidden="true" ma:list="{9d5d30b9-4370-4805-a063-0fa528d32e76}" ma:internalName="TaxCatchAll" ma:showField="CatchAllData" ma:web="4b0d3216-ad07-419f-a81a-37f6d12b72c2">
      <xsd:complexType>
        <xsd:complexContent>
          <xsd:extension base="dms:MultiChoiceLookup">
            <xsd:sequence>
              <xsd:element name="Value" type="dms:Lookup" maxOccurs="unbounded" minOccurs="0" nillable="true"/>
            </xsd:sequence>
          </xsd:extension>
        </xsd:complexContent>
      </xsd:complexType>
    </xsd:element>
    <xsd:element name="TaxCatchAllLabel" ma:index="15" nillable="true" ma:displayName="Taxonomy Catch All Column1" ma:hidden="true" ma:list="{9d5d30b9-4370-4805-a063-0fa528d32e76}" ma:internalName="TaxCatchAllLabel" ma:readOnly="true" ma:showField="CatchAllDataLabel" ma:web="4b0d3216-ad07-419f-a81a-37f6d12b72c2">
      <xsd:complexType>
        <xsd:complexContent>
          <xsd:extension base="dms:MultiChoiceLookup">
            <xsd:sequence>
              <xsd:element name="Value" type="dms:Lookup" maxOccurs="unbounded" minOccurs="0" nillable="true"/>
            </xsd:sequence>
          </xsd:extension>
        </xsd:complexContent>
      </xsd:complexType>
    </xsd:element>
    <xsd:element name="SharedWithUsers" ma:index="3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063f72e-ace3-48fb-9c1f-5b513408b31f" elementFormDefault="qualified">
    <xsd:import namespace="http://schemas.microsoft.com/office/2006/documentManagement/types"/>
    <xsd:import namespace="http://schemas.microsoft.com/office/infopath/2007/PartnerControls"/>
    <xsd:element name="Security_x0020_Classification" ma:index="11" nillable="true" ma:displayName="Security Classification" ma:default="OFFICIAL" ma:format="Dropdown" ma:indexed="true" ma:internalName="Security_x0020_Classification">
      <xsd:simpleType>
        <xsd:restriction base="dms:Choice">
          <xsd:enumeration value="OFFICIAL"/>
          <xsd:enumeration value="OFFICIAL - SENSITIVE"/>
        </xsd:restriction>
      </xsd:simpleType>
    </xsd:element>
    <xsd:element name="Descriptor" ma:index="12" nillable="true" ma:displayName="Descriptor" ma:default="" ma:format="Dropdown" ma:indexed="true" ma:internalName="Descriptor">
      <xsd:simpleType>
        <xsd:restriction base="dms:Choice">
          <xsd:enumeration value="COMMERCIAL"/>
          <xsd:enumeration value="PERSONAL"/>
          <xsd:enumeration value="LOCSEN"/>
        </xsd:restriction>
      </xsd:simpleType>
    </xsd:element>
  </xsd:schema>
  <xsd:schema xmlns:xsd="http://www.w3.org/2001/XMLSchema" xmlns:xs="http://www.w3.org/2001/XMLSchema" xmlns:dms="http://schemas.microsoft.com/office/2006/documentManagement/types" xmlns:pc="http://schemas.microsoft.com/office/infopath/2007/PartnerControls" targetNamespace="b413c3fd-5a3b-4239-b985-69032e371c04" elementFormDefault="qualified">
    <xsd:import namespace="http://schemas.microsoft.com/office/2006/documentManagement/types"/>
    <xsd:import namespace="http://schemas.microsoft.com/office/infopath/2007/PartnerControls"/>
    <xsd:element name="Government_x0020_Body" ma:index="17" nillable="true" ma:displayName="Government Body" ma:default="BEIS" ma:internalName="Government_x0020_Body">
      <xsd:simpleType>
        <xsd:restriction base="dms:Text">
          <xsd:maxLength value="255"/>
        </xsd:restriction>
      </xsd:simpleType>
    </xsd:element>
    <xsd:element name="Date_x0020_Opened" ma:index="18" nillable="true" ma:displayName="Date Opened" ma:default="[Today]" ma:format="DateOnly" ma:internalName="Date_x0020_Opened">
      <xsd:simpleType>
        <xsd:restriction base="dms:DateTime"/>
      </xsd:simpleType>
    </xsd:element>
    <xsd:element name="Date_x0020_Closed" ma:index="19" nillable="true" ma:displayName="Date Closed" ma:format="DateOnly" ma:internalName="Date_x0020_Closed">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a8f60570-4bd3-4f2b-950b-a996de8ab151" elementFormDefault="qualified">
    <xsd:import namespace="http://schemas.microsoft.com/office/2006/documentManagement/types"/>
    <xsd:import namespace="http://schemas.microsoft.com/office/infopath/2007/PartnerControls"/>
    <xsd:element name="Retention_x0020_Label" ma:index="20" nillable="true" ma:displayName="Retention Label" ma:internalName="Retention_x0020_Label">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aacb922-5235-4a66-b188-303b9b46fbd7" elementFormDefault="qualified">
    <xsd:import namespace="http://schemas.microsoft.com/office/2006/documentManagement/types"/>
    <xsd:import namespace="http://schemas.microsoft.com/office/infopath/2007/PartnerControls"/>
    <xsd:element name="LegacyData" ma:index="21" nillable="true" ma:displayName="Legacy Data" ma:internalName="LegacyData">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f8c1161-f4f0-4f90-8ed6-c6eb3df74edc" elementFormDefault="qualified">
    <xsd:import namespace="http://schemas.microsoft.com/office/2006/documentManagement/types"/>
    <xsd:import namespace="http://schemas.microsoft.com/office/infopath/2007/PartnerControls"/>
    <xsd:element name="MediaServiceMetadata" ma:index="22" nillable="true" ma:displayName="MediaServiceMetadata" ma:hidden="true" ma:internalName="MediaServiceMetadata" ma:readOnly="true">
      <xsd:simpleType>
        <xsd:restriction base="dms:Note"/>
      </xsd:simpleType>
    </xsd:element>
    <xsd:element name="MediaServiceFastMetadata" ma:index="23" nillable="true" ma:displayName="MediaServiceFastMetadata" ma:hidden="true" ma:internalName="MediaServiceFastMetadata" ma:readOnly="true">
      <xsd:simpleType>
        <xsd:restriction base="dms:Note"/>
      </xsd:simpleType>
    </xsd:element>
    <xsd:element name="MediaServiceAutoKeyPoints" ma:index="24" nillable="true" ma:displayName="MediaServiceAutoKeyPoints" ma:hidden="true" ma:internalName="MediaServiceAutoKeyPoints" ma:readOnly="true">
      <xsd:simpleType>
        <xsd:restriction base="dms:Note"/>
      </xsd:simpleType>
    </xsd:element>
    <xsd:element name="MediaServiceKeyPoints" ma:index="25" nillable="true" ma:displayName="KeyPoints" ma:internalName="MediaServiceKeyPoints" ma:readOnly="true">
      <xsd:simpleType>
        <xsd:restriction base="dms:Note">
          <xsd:maxLength value="255"/>
        </xsd:restriction>
      </xsd:simpleType>
    </xsd:element>
    <xsd:element name="MediaServiceAutoTags" ma:index="26" nillable="true" ma:displayName="Tags" ma:internalName="MediaServiceAutoTags"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MediaServiceDateTaken" ma:index="28" nillable="true" ma:displayName="MediaServiceDateTaken" ma:hidden="true" ma:internalName="MediaServiceDateTaken" ma:readOnly="true">
      <xsd:simpleType>
        <xsd:restriction base="dms:Text"/>
      </xsd:simpleType>
    </xsd:element>
    <xsd:element name="MediaServiceOCR" ma:index="29" nillable="true" ma:displayName="Extracted Text" ma:internalName="MediaServiceOCR" ma:readOnly="true">
      <xsd:simpleType>
        <xsd:restriction base="dms:Note">
          <xsd:maxLength value="255"/>
        </xsd:restriction>
      </xsd:simpleType>
    </xsd:element>
    <xsd:element name="MediaServiceGenerationTime" ma:index="30" nillable="true" ma:displayName="MediaServiceGenerationTime" ma:hidden="true" ma:internalName="MediaServiceGenerationTime" ma:readOnly="true">
      <xsd:simpleType>
        <xsd:restriction base="dms:Text"/>
      </xsd:simpleType>
    </xsd:element>
    <xsd:element name="MediaServiceEventHashCode" ma:index="31"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AC80EE1-F60C-4F93-A05C-B168D5EBC604}">
  <ds:schemaRefs>
    <ds:schemaRef ds:uri="http://schemas.microsoft.com/sharepoint/events"/>
  </ds:schemaRefs>
</ds:datastoreItem>
</file>

<file path=customXml/itemProps2.xml><?xml version="1.0" encoding="utf-8"?>
<ds:datastoreItem xmlns:ds="http://schemas.openxmlformats.org/officeDocument/2006/customXml" ds:itemID="{BC92DD7B-61E1-434D-B1DA-C8D8730EA98A}">
  <ds:schemaRefs>
    <ds:schemaRef ds:uri="http://schemas.microsoft.com/office/2006/documentManagement/types"/>
    <ds:schemaRef ds:uri="http://purl.org/dc/terms/"/>
    <ds:schemaRef ds:uri="http://schemas.microsoft.com/office/infopath/2007/PartnerControls"/>
    <ds:schemaRef ds:uri="0063f72e-ace3-48fb-9c1f-5b513408b31f"/>
    <ds:schemaRef ds:uri="http://purl.org/dc/dcmitype/"/>
    <ds:schemaRef ds:uri="http://schemas.openxmlformats.org/package/2006/metadata/core-properties"/>
    <ds:schemaRef ds:uri="b413c3fd-5a3b-4239-b985-69032e371c04"/>
    <ds:schemaRef ds:uri="af8c1161-f4f0-4f90-8ed6-c6eb3df74edc"/>
    <ds:schemaRef ds:uri="http://purl.org/dc/elements/1.1/"/>
    <ds:schemaRef ds:uri="http://schemas.microsoft.com/office/2006/metadata/properties"/>
    <ds:schemaRef ds:uri="aaacb922-5235-4a66-b188-303b9b46fbd7"/>
    <ds:schemaRef ds:uri="a8f60570-4bd3-4f2b-950b-a996de8ab151"/>
    <ds:schemaRef ds:uri="4b0d3216-ad07-419f-a81a-37f6d12b72c2"/>
    <ds:schemaRef ds:uri="http://www.w3.org/XML/1998/namespace"/>
  </ds:schemaRefs>
</ds:datastoreItem>
</file>

<file path=customXml/itemProps3.xml><?xml version="1.0" encoding="utf-8"?>
<ds:datastoreItem xmlns:ds="http://schemas.openxmlformats.org/officeDocument/2006/customXml" ds:itemID="{DD443D58-5552-4E74-91F1-DC62EA58B9F5}">
  <ds:schemaRefs>
    <ds:schemaRef ds:uri="http://schemas.microsoft.com/sharepoint/v3/contenttype/forms"/>
  </ds:schemaRefs>
</ds:datastoreItem>
</file>

<file path=customXml/itemProps4.xml><?xml version="1.0" encoding="utf-8"?>
<ds:datastoreItem xmlns:ds="http://schemas.openxmlformats.org/officeDocument/2006/customXml" ds:itemID="{B63A1FE6-0BA5-4BEA-AA07-CA7DCCAF7FD6}">
  <ds:schemaRefs>
    <ds:schemaRef ds:uri="0063f72e-ace3-48fb-9c1f-5b513408b31f"/>
    <ds:schemaRef ds:uri="4b0d3216-ad07-419f-a81a-37f6d12b72c2"/>
    <ds:schemaRef ds:uri="a8f60570-4bd3-4f2b-950b-a996de8ab151"/>
    <ds:schemaRef ds:uri="aaacb922-5235-4a66-b188-303b9b46fbd7"/>
    <ds:schemaRef ds:uri="af8c1161-f4f0-4f90-8ed6-c6eb3df74edc"/>
    <ds:schemaRef ds:uri="b413c3fd-5a3b-4239-b985-69032e371c0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14547</TotalTime>
  <Words>1373</Words>
  <Application>Microsoft Office PowerPoint</Application>
  <PresentationFormat>Widescreen</PresentationFormat>
  <Paragraphs>44</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Solve Both  or Solve Neither</vt:lpstr>
      <vt:lpstr>The Importance of Biodiversity</vt:lpstr>
      <vt:lpstr>UN IPBES &amp; IPCC Report</vt:lpstr>
      <vt:lpstr>The Headline Issues</vt:lpstr>
      <vt:lpstr>The Importance of Nature-Based Solutions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Morgan2, Bethan (GO-Science)</cp:lastModifiedBy>
  <cp:revision>2</cp:revision>
  <dcterms:created xsi:type="dcterms:W3CDTF">2022-01-11T15:46:58Z</dcterms:created>
  <dcterms:modified xsi:type="dcterms:W3CDTF">2022-03-31T12:54:43Z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Business Unit">
    <vt:lpwstr>1;#BEIS|594de1fb-2f2e-49e8-a305-5172f7f325d0</vt:lpwstr>
  </property>
  <property fmtid="{D5CDD505-2E9C-101B-9397-08002B2CF9AE}" pid="3" name="_dlc_DocIdItemGuid">
    <vt:lpwstr>ffbe6ac9-918d-40f7-8cca-0df01bb570bd</vt:lpwstr>
  </property>
  <property fmtid="{D5CDD505-2E9C-101B-9397-08002B2CF9AE}" pid="4" name="ContentTypeId">
    <vt:lpwstr>0x010100DA0D2D300CAF5F4390E8A9E5A788F908</vt:lpwstr>
  </property>
  <property fmtid="{D5CDD505-2E9C-101B-9397-08002B2CF9AE}" pid="5" name="MSIP_Label_ba62f585-b40f-4ab9-bafe-39150f03d124_Enabled">
    <vt:lpwstr>true</vt:lpwstr>
  </property>
  <property fmtid="{D5CDD505-2E9C-101B-9397-08002B2CF9AE}" pid="6" name="MSIP_Label_ba62f585-b40f-4ab9-bafe-39150f03d124_SetDate">
    <vt:lpwstr>2022-01-11T15:47:30Z</vt:lpwstr>
  </property>
  <property fmtid="{D5CDD505-2E9C-101B-9397-08002B2CF9AE}" pid="7" name="MSIP_Label_ba62f585-b40f-4ab9-bafe-39150f03d124_Method">
    <vt:lpwstr>Standard</vt:lpwstr>
  </property>
  <property fmtid="{D5CDD505-2E9C-101B-9397-08002B2CF9AE}" pid="8" name="MSIP_Label_ba62f585-b40f-4ab9-bafe-39150f03d124_Name">
    <vt:lpwstr>OFFICIAL</vt:lpwstr>
  </property>
  <property fmtid="{D5CDD505-2E9C-101B-9397-08002B2CF9AE}" pid="9" name="MSIP_Label_ba62f585-b40f-4ab9-bafe-39150f03d124_SiteId">
    <vt:lpwstr>cbac7005-02c1-43eb-b497-e6492d1b2dd8</vt:lpwstr>
  </property>
  <property fmtid="{D5CDD505-2E9C-101B-9397-08002B2CF9AE}" pid="10" name="MSIP_Label_ba62f585-b40f-4ab9-bafe-39150f03d124_ActionId">
    <vt:lpwstr>394b1d68-7b95-452c-9213-25e6276a15d2</vt:lpwstr>
  </property>
  <property fmtid="{D5CDD505-2E9C-101B-9397-08002B2CF9AE}" pid="11" name="MSIP_Label_ba62f585-b40f-4ab9-bafe-39150f03d124_ContentBits">
    <vt:lpwstr>0</vt:lpwstr>
  </property>
</Properties>
</file>