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36"/>
  </p:notesMasterIdLst>
  <p:handoutMasterIdLst>
    <p:handoutMasterId r:id="rId37"/>
  </p:handoutMasterIdLst>
  <p:sldIdLst>
    <p:sldId id="572" r:id="rId7"/>
    <p:sldId id="574" r:id="rId8"/>
    <p:sldId id="575" r:id="rId9"/>
    <p:sldId id="576" r:id="rId10"/>
    <p:sldId id="577" r:id="rId11"/>
    <p:sldId id="578" r:id="rId12"/>
    <p:sldId id="579" r:id="rId13"/>
    <p:sldId id="580" r:id="rId14"/>
    <p:sldId id="581" r:id="rId15"/>
    <p:sldId id="593" r:id="rId16"/>
    <p:sldId id="573" r:id="rId17"/>
    <p:sldId id="582" r:id="rId18"/>
    <p:sldId id="586" r:id="rId19"/>
    <p:sldId id="583" r:id="rId20"/>
    <p:sldId id="584" r:id="rId21"/>
    <p:sldId id="595" r:id="rId22"/>
    <p:sldId id="258" r:id="rId23"/>
    <p:sldId id="587" r:id="rId24"/>
    <p:sldId id="585" r:id="rId25"/>
    <p:sldId id="588" r:id="rId26"/>
    <p:sldId id="596" r:id="rId27"/>
    <p:sldId id="591" r:id="rId28"/>
    <p:sldId id="597" r:id="rId29"/>
    <p:sldId id="589" r:id="rId30"/>
    <p:sldId id="598" r:id="rId31"/>
    <p:sldId id="590" r:id="rId32"/>
    <p:sldId id="599" r:id="rId33"/>
    <p:sldId id="592" r:id="rId34"/>
    <p:sldId id="59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A3EDC70-EABF-4955-AD2D-624646625A44}">
          <p14:sldIdLst>
            <p14:sldId id="572"/>
            <p14:sldId id="574"/>
            <p14:sldId id="575"/>
            <p14:sldId id="576"/>
            <p14:sldId id="577"/>
            <p14:sldId id="578"/>
            <p14:sldId id="579"/>
            <p14:sldId id="580"/>
            <p14:sldId id="581"/>
            <p14:sldId id="593"/>
            <p14:sldId id="573"/>
            <p14:sldId id="582"/>
            <p14:sldId id="586"/>
            <p14:sldId id="583"/>
            <p14:sldId id="584"/>
            <p14:sldId id="595"/>
            <p14:sldId id="258"/>
            <p14:sldId id="587"/>
            <p14:sldId id="585"/>
            <p14:sldId id="588"/>
            <p14:sldId id="596"/>
            <p14:sldId id="591"/>
            <p14:sldId id="597"/>
            <p14:sldId id="589"/>
            <p14:sldId id="598"/>
            <p14:sldId id="590"/>
            <p14:sldId id="599"/>
            <p14:sldId id="592"/>
            <p14:sldId id="594"/>
          </p14:sldIdLst>
        </p14:section>
      </p14:sectionLst>
    </p:ext>
    <p:ext uri="{EFAFB233-063F-42B5-8137-9DF3F51BA10A}">
      <p15:sldGuideLst xmlns:p15="http://schemas.microsoft.com/office/powerpoint/2012/main">
        <p15:guide id="1" orient="horz" pos="57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latts Nicola Digital Group Sheffield Kings Court" initials="PNDGSKC" lastIdx="1" clrIdx="0">
    <p:extLst>
      <p:ext uri="{19B8F6BF-5375-455C-9EA6-DF929625EA0E}">
        <p15:presenceInfo xmlns:p15="http://schemas.microsoft.com/office/powerpoint/2012/main" userId="S-1-5-21-1547161642-1757981266-682003330-1625992" providerId="AD"/>
      </p:ext>
    </p:extLst>
  </p:cmAuthor>
  <p:cmAuthor id="2" name="Patel Damine DWP TALENT MARKETING" initials="PDDTM" lastIdx="18" clrIdx="1">
    <p:extLst>
      <p:ext uri="{19B8F6BF-5375-455C-9EA6-DF929625EA0E}">
        <p15:presenceInfo xmlns:p15="http://schemas.microsoft.com/office/powerpoint/2012/main" userId="S-1-5-21-1547161642-1757981266-682003330-2563862" providerId="AD"/>
      </p:ext>
    </p:extLst>
  </p:cmAuthor>
  <p:cmAuthor id="3" name="Graham Laura Digital Group Quarry House Zone 02" initials="GLDGQHZ0" lastIdx="7" clrIdx="2">
    <p:extLst>
      <p:ext uri="{19B8F6BF-5375-455C-9EA6-DF929625EA0E}">
        <p15:presenceInfo xmlns:p15="http://schemas.microsoft.com/office/powerpoint/2012/main" userId="S-1-5-21-1547161642-1757981266-682003330-875829" providerId="AD"/>
      </p:ext>
    </p:extLst>
  </p:cmAuthor>
  <p:cmAuthor id="4" name="Jim Montgomery" initials="JM" lastIdx="5" clrIdx="3">
    <p:extLst>
      <p:ext uri="{19B8F6BF-5375-455C-9EA6-DF929625EA0E}">
        <p15:presenceInfo xmlns:p15="http://schemas.microsoft.com/office/powerpoint/2012/main" userId="S::jim.montgomery@engineering.digital.dwp.gov.uk::5cef92b3-723b-4039-a569-d64432f627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5FA5"/>
    <a:srgbClr val="EF763B"/>
    <a:srgbClr val="4A308A"/>
    <a:srgbClr val="812179"/>
    <a:srgbClr val="6D76AF"/>
    <a:srgbClr val="2A8CC5"/>
    <a:srgbClr val="E22F34"/>
    <a:srgbClr val="293884"/>
    <a:srgbClr val="B01D23"/>
    <a:srgbClr val="2CA0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8" autoAdjust="0"/>
    <p:restoredTop sz="70748" autoAdjust="0"/>
  </p:normalViewPr>
  <p:slideViewPr>
    <p:cSldViewPr snapToGrid="0" snapToObjects="1">
      <p:cViewPr varScale="1">
        <p:scale>
          <a:sx n="88" d="100"/>
          <a:sy n="88" d="100"/>
        </p:scale>
        <p:origin x="400" y="192"/>
      </p:cViewPr>
      <p:guideLst>
        <p:guide orient="horz" pos="572"/>
        <p:guide pos="3840"/>
      </p:guideLst>
    </p:cSldViewPr>
  </p:slideViewPr>
  <p:outlineViewPr>
    <p:cViewPr>
      <p:scale>
        <a:sx n="33" d="100"/>
        <a:sy n="33" d="100"/>
      </p:scale>
      <p:origin x="0" y="-744"/>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21" d="100"/>
          <a:sy n="121" d="100"/>
        </p:scale>
        <p:origin x="386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Users/catherine.hope/Downloads/table_2020-11-28_10-51-4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catherine.hope/Downloads/table_2020-11-28_10-51-4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catherine.hope/Downloads/table_2020-11-28_10-51-4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catherine.hope/Downloads/table_2020-11-28_10-51-4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96981627296587"/>
          <c:y val="0.17171296296296296"/>
          <c:w val="0.83762795275590562"/>
          <c:h val="0.59360892388451447"/>
        </c:manualLayout>
      </c:layout>
      <c:lineChart>
        <c:grouping val="standard"/>
        <c:varyColors val="0"/>
        <c:ser>
          <c:idx val="0"/>
          <c:order val="0"/>
          <c:spPr>
            <a:ln w="28575" cap="rnd">
              <a:solidFill>
                <a:srgbClr val="00437B"/>
              </a:solidFill>
              <a:round/>
            </a:ln>
            <a:effectLst/>
          </c:spPr>
          <c:marker>
            <c:symbol val="none"/>
          </c:marker>
          <c:cat>
            <c:numRef>
              <c:f>Sheet1!$C$1:$C$42</c:f>
              <c:numCache>
                <c:formatCode>mmm\ yyyy;@</c:formatCode>
                <c:ptCount val="42"/>
                <c:pt idx="0">
                  <c:v>43832</c:v>
                </c:pt>
                <c:pt idx="1">
                  <c:v>43839</c:v>
                </c:pt>
                <c:pt idx="2">
                  <c:v>43846</c:v>
                </c:pt>
                <c:pt idx="3">
                  <c:v>43853</c:v>
                </c:pt>
                <c:pt idx="4">
                  <c:v>43860</c:v>
                </c:pt>
                <c:pt idx="5">
                  <c:v>43867</c:v>
                </c:pt>
                <c:pt idx="6">
                  <c:v>43874</c:v>
                </c:pt>
                <c:pt idx="7">
                  <c:v>43881</c:v>
                </c:pt>
                <c:pt idx="8">
                  <c:v>43888</c:v>
                </c:pt>
                <c:pt idx="9">
                  <c:v>43895</c:v>
                </c:pt>
                <c:pt idx="10">
                  <c:v>43902</c:v>
                </c:pt>
                <c:pt idx="11">
                  <c:v>43909</c:v>
                </c:pt>
                <c:pt idx="12">
                  <c:v>43916</c:v>
                </c:pt>
                <c:pt idx="13">
                  <c:v>43923</c:v>
                </c:pt>
                <c:pt idx="14">
                  <c:v>43930</c:v>
                </c:pt>
                <c:pt idx="15">
                  <c:v>43937</c:v>
                </c:pt>
                <c:pt idx="16">
                  <c:v>43944</c:v>
                </c:pt>
                <c:pt idx="17">
                  <c:v>43951</c:v>
                </c:pt>
                <c:pt idx="18">
                  <c:v>43958</c:v>
                </c:pt>
                <c:pt idx="19">
                  <c:v>43965</c:v>
                </c:pt>
                <c:pt idx="20">
                  <c:v>43972</c:v>
                </c:pt>
                <c:pt idx="21">
                  <c:v>43979</c:v>
                </c:pt>
                <c:pt idx="22">
                  <c:v>43986</c:v>
                </c:pt>
                <c:pt idx="23">
                  <c:v>43993</c:v>
                </c:pt>
                <c:pt idx="24">
                  <c:v>44000</c:v>
                </c:pt>
                <c:pt idx="25">
                  <c:v>44007</c:v>
                </c:pt>
                <c:pt idx="26">
                  <c:v>44014</c:v>
                </c:pt>
                <c:pt idx="27">
                  <c:v>44021</c:v>
                </c:pt>
                <c:pt idx="28">
                  <c:v>44028</c:v>
                </c:pt>
                <c:pt idx="29">
                  <c:v>44035</c:v>
                </c:pt>
                <c:pt idx="30">
                  <c:v>44042</c:v>
                </c:pt>
                <c:pt idx="31">
                  <c:v>44049</c:v>
                </c:pt>
                <c:pt idx="32">
                  <c:v>44056</c:v>
                </c:pt>
                <c:pt idx="33">
                  <c:v>44063</c:v>
                </c:pt>
                <c:pt idx="34">
                  <c:v>44070</c:v>
                </c:pt>
                <c:pt idx="35">
                  <c:v>44077</c:v>
                </c:pt>
                <c:pt idx="36">
                  <c:v>44084</c:v>
                </c:pt>
                <c:pt idx="37">
                  <c:v>44091</c:v>
                </c:pt>
                <c:pt idx="38">
                  <c:v>44098</c:v>
                </c:pt>
                <c:pt idx="39">
                  <c:v>44105</c:v>
                </c:pt>
                <c:pt idx="40">
                  <c:v>44112</c:v>
                </c:pt>
              </c:numCache>
            </c:numRef>
          </c:cat>
          <c:val>
            <c:numRef>
              <c:f>Sheet1!$D$1:$D$42</c:f>
              <c:numCache>
                <c:formatCode>General</c:formatCode>
                <c:ptCount val="42"/>
                <c:pt idx="0">
                  <c:v>32209</c:v>
                </c:pt>
                <c:pt idx="1">
                  <c:v>61806</c:v>
                </c:pt>
                <c:pt idx="2">
                  <c:v>62612</c:v>
                </c:pt>
                <c:pt idx="3">
                  <c:v>57972</c:v>
                </c:pt>
                <c:pt idx="4">
                  <c:v>56301</c:v>
                </c:pt>
                <c:pt idx="5">
                  <c:v>56310</c:v>
                </c:pt>
                <c:pt idx="6">
                  <c:v>50264</c:v>
                </c:pt>
                <c:pt idx="7">
                  <c:v>50076</c:v>
                </c:pt>
                <c:pt idx="8">
                  <c:v>49792</c:v>
                </c:pt>
                <c:pt idx="9">
                  <c:v>52906</c:v>
                </c:pt>
                <c:pt idx="10">
                  <c:v>49688</c:v>
                </c:pt>
                <c:pt idx="11">
                  <c:v>158612</c:v>
                </c:pt>
                <c:pt idx="12">
                  <c:v>554654</c:v>
                </c:pt>
                <c:pt idx="13">
                  <c:v>552718</c:v>
                </c:pt>
                <c:pt idx="14">
                  <c:v>281034</c:v>
                </c:pt>
                <c:pt idx="15">
                  <c:v>206412</c:v>
                </c:pt>
                <c:pt idx="16">
                  <c:v>190507</c:v>
                </c:pt>
                <c:pt idx="17">
                  <c:v>158899</c:v>
                </c:pt>
                <c:pt idx="18">
                  <c:v>126878</c:v>
                </c:pt>
                <c:pt idx="19">
                  <c:v>110368</c:v>
                </c:pt>
                <c:pt idx="20">
                  <c:v>102804</c:v>
                </c:pt>
                <c:pt idx="21">
                  <c:v>77292</c:v>
                </c:pt>
                <c:pt idx="22">
                  <c:v>78235</c:v>
                </c:pt>
                <c:pt idx="23">
                  <c:v>68685</c:v>
                </c:pt>
                <c:pt idx="24">
                  <c:v>65178</c:v>
                </c:pt>
                <c:pt idx="25">
                  <c:v>54701</c:v>
                </c:pt>
                <c:pt idx="26">
                  <c:v>64230</c:v>
                </c:pt>
                <c:pt idx="27">
                  <c:v>60188</c:v>
                </c:pt>
                <c:pt idx="28">
                  <c:v>58601</c:v>
                </c:pt>
                <c:pt idx="29">
                  <c:v>56359</c:v>
                </c:pt>
                <c:pt idx="30">
                  <c:v>55884</c:v>
                </c:pt>
                <c:pt idx="31">
                  <c:v>62506</c:v>
                </c:pt>
                <c:pt idx="32">
                  <c:v>53095</c:v>
                </c:pt>
                <c:pt idx="33">
                  <c:v>57854</c:v>
                </c:pt>
                <c:pt idx="34">
                  <c:v>55536</c:v>
                </c:pt>
                <c:pt idx="35">
                  <c:v>58595</c:v>
                </c:pt>
                <c:pt idx="36">
                  <c:v>60773</c:v>
                </c:pt>
                <c:pt idx="37">
                  <c:v>60226</c:v>
                </c:pt>
                <c:pt idx="38">
                  <c:v>65536</c:v>
                </c:pt>
                <c:pt idx="39">
                  <c:v>66389</c:v>
                </c:pt>
                <c:pt idx="40">
                  <c:v>61245</c:v>
                </c:pt>
              </c:numCache>
            </c:numRef>
          </c:val>
          <c:smooth val="0"/>
          <c:extLst>
            <c:ext xmlns:c16="http://schemas.microsoft.com/office/drawing/2014/chart" uri="{C3380CC4-5D6E-409C-BE32-E72D297353CC}">
              <c16:uniqueId val="{00000000-4EFA-E943-9C64-0065DA62E422}"/>
            </c:ext>
          </c:extLst>
        </c:ser>
        <c:dLbls>
          <c:showLegendKey val="0"/>
          <c:showVal val="0"/>
          <c:showCatName val="0"/>
          <c:showSerName val="0"/>
          <c:showPercent val="0"/>
          <c:showBubbleSize val="0"/>
        </c:dLbls>
        <c:smooth val="0"/>
        <c:axId val="22923328"/>
        <c:axId val="22924976"/>
      </c:lineChart>
      <c:dateAx>
        <c:axId val="22923328"/>
        <c:scaling>
          <c:orientation val="minMax"/>
        </c:scaling>
        <c:delete val="1"/>
        <c:axPos val="b"/>
        <c:numFmt formatCode="mmm\ yyyy;@" sourceLinked="1"/>
        <c:majorTickMark val="out"/>
        <c:minorTickMark val="none"/>
        <c:tickLblPos val="nextTo"/>
        <c:crossAx val="22924976"/>
        <c:crosses val="autoZero"/>
        <c:auto val="1"/>
        <c:lblOffset val="100"/>
        <c:baseTimeUnit val="days"/>
        <c:majorUnit val="2"/>
        <c:majorTimeUnit val="months"/>
      </c:dateAx>
      <c:valAx>
        <c:axId val="2292497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2923328"/>
        <c:crosses val="autoZero"/>
        <c:crossBetween val="between"/>
        <c:dispUnits>
          <c:builtInUnit val="thousands"/>
          <c:dispUnitsLbl>
            <c:layout>
              <c:manualLayout>
                <c:xMode val="edge"/>
                <c:yMode val="edge"/>
                <c:x val="3.0555555555555555E-2"/>
                <c:y val="5.5972222222222222E-2"/>
              </c:manualLayout>
            </c:layout>
            <c:spPr>
              <a:noFill/>
              <a:ln>
                <a:noFill/>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96981627296587"/>
          <c:y val="0.17171296296296296"/>
          <c:w val="0.83762795275590562"/>
          <c:h val="0.59360892388451447"/>
        </c:manualLayout>
      </c:layout>
      <c:lineChart>
        <c:grouping val="standard"/>
        <c:varyColors val="0"/>
        <c:ser>
          <c:idx val="0"/>
          <c:order val="0"/>
          <c:spPr>
            <a:ln w="28575" cap="rnd">
              <a:solidFill>
                <a:srgbClr val="00437B"/>
              </a:solidFill>
              <a:round/>
            </a:ln>
            <a:effectLst/>
          </c:spPr>
          <c:marker>
            <c:symbol val="none"/>
          </c:marker>
          <c:cat>
            <c:numRef>
              <c:f>Sheet1!$C$1:$C$42</c:f>
              <c:numCache>
                <c:formatCode>mmm\ yyyy;@</c:formatCode>
                <c:ptCount val="42"/>
                <c:pt idx="0">
                  <c:v>43832</c:v>
                </c:pt>
                <c:pt idx="1">
                  <c:v>43839</c:v>
                </c:pt>
                <c:pt idx="2">
                  <c:v>43846</c:v>
                </c:pt>
                <c:pt idx="3">
                  <c:v>43853</c:v>
                </c:pt>
                <c:pt idx="4">
                  <c:v>43860</c:v>
                </c:pt>
                <c:pt idx="5">
                  <c:v>43867</c:v>
                </c:pt>
                <c:pt idx="6">
                  <c:v>43874</c:v>
                </c:pt>
                <c:pt idx="7">
                  <c:v>43881</c:v>
                </c:pt>
                <c:pt idx="8">
                  <c:v>43888</c:v>
                </c:pt>
                <c:pt idx="9">
                  <c:v>43895</c:v>
                </c:pt>
                <c:pt idx="10">
                  <c:v>43902</c:v>
                </c:pt>
                <c:pt idx="11">
                  <c:v>43909</c:v>
                </c:pt>
                <c:pt idx="12">
                  <c:v>43916</c:v>
                </c:pt>
                <c:pt idx="13">
                  <c:v>43923</c:v>
                </c:pt>
                <c:pt idx="14">
                  <c:v>43930</c:v>
                </c:pt>
                <c:pt idx="15">
                  <c:v>43937</c:v>
                </c:pt>
                <c:pt idx="16">
                  <c:v>43944</c:v>
                </c:pt>
                <c:pt idx="17">
                  <c:v>43951</c:v>
                </c:pt>
                <c:pt idx="18">
                  <c:v>43958</c:v>
                </c:pt>
                <c:pt idx="19">
                  <c:v>43965</c:v>
                </c:pt>
                <c:pt idx="20">
                  <c:v>43972</c:v>
                </c:pt>
                <c:pt idx="21">
                  <c:v>43979</c:v>
                </c:pt>
                <c:pt idx="22">
                  <c:v>43986</c:v>
                </c:pt>
                <c:pt idx="23">
                  <c:v>43993</c:v>
                </c:pt>
                <c:pt idx="24">
                  <c:v>44000</c:v>
                </c:pt>
                <c:pt idx="25">
                  <c:v>44007</c:v>
                </c:pt>
                <c:pt idx="26">
                  <c:v>44014</c:v>
                </c:pt>
                <c:pt idx="27">
                  <c:v>44021</c:v>
                </c:pt>
                <c:pt idx="28">
                  <c:v>44028</c:v>
                </c:pt>
                <c:pt idx="29">
                  <c:v>44035</c:v>
                </c:pt>
                <c:pt idx="30">
                  <c:v>44042</c:v>
                </c:pt>
                <c:pt idx="31">
                  <c:v>44049</c:v>
                </c:pt>
                <c:pt idx="32">
                  <c:v>44056</c:v>
                </c:pt>
                <c:pt idx="33">
                  <c:v>44063</c:v>
                </c:pt>
                <c:pt idx="34">
                  <c:v>44070</c:v>
                </c:pt>
                <c:pt idx="35">
                  <c:v>44077</c:v>
                </c:pt>
                <c:pt idx="36">
                  <c:v>44084</c:v>
                </c:pt>
                <c:pt idx="37">
                  <c:v>44091</c:v>
                </c:pt>
                <c:pt idx="38">
                  <c:v>44098</c:v>
                </c:pt>
                <c:pt idx="39">
                  <c:v>44105</c:v>
                </c:pt>
                <c:pt idx="40">
                  <c:v>44112</c:v>
                </c:pt>
              </c:numCache>
            </c:numRef>
          </c:cat>
          <c:val>
            <c:numRef>
              <c:f>Sheet1!$D$1:$D$42</c:f>
              <c:numCache>
                <c:formatCode>General</c:formatCode>
                <c:ptCount val="42"/>
                <c:pt idx="0">
                  <c:v>32209</c:v>
                </c:pt>
                <c:pt idx="1">
                  <c:v>61806</c:v>
                </c:pt>
                <c:pt idx="2">
                  <c:v>62612</c:v>
                </c:pt>
                <c:pt idx="3">
                  <c:v>57972</c:v>
                </c:pt>
                <c:pt idx="4">
                  <c:v>56301</c:v>
                </c:pt>
                <c:pt idx="5">
                  <c:v>56310</c:v>
                </c:pt>
                <c:pt idx="6">
                  <c:v>50264</c:v>
                </c:pt>
                <c:pt idx="7">
                  <c:v>50076</c:v>
                </c:pt>
                <c:pt idx="8">
                  <c:v>49792</c:v>
                </c:pt>
                <c:pt idx="9">
                  <c:v>52906</c:v>
                </c:pt>
                <c:pt idx="10">
                  <c:v>49688</c:v>
                </c:pt>
                <c:pt idx="11">
                  <c:v>158612</c:v>
                </c:pt>
                <c:pt idx="12">
                  <c:v>554654</c:v>
                </c:pt>
                <c:pt idx="13">
                  <c:v>552718</c:v>
                </c:pt>
                <c:pt idx="14">
                  <c:v>281034</c:v>
                </c:pt>
                <c:pt idx="15">
                  <c:v>206412</c:v>
                </c:pt>
                <c:pt idx="16">
                  <c:v>190507</c:v>
                </c:pt>
                <c:pt idx="17">
                  <c:v>158899</c:v>
                </c:pt>
                <c:pt idx="18">
                  <c:v>126878</c:v>
                </c:pt>
                <c:pt idx="19">
                  <c:v>110368</c:v>
                </c:pt>
                <c:pt idx="20">
                  <c:v>102804</c:v>
                </c:pt>
                <c:pt idx="21">
                  <c:v>77292</c:v>
                </c:pt>
                <c:pt idx="22">
                  <c:v>78235</c:v>
                </c:pt>
                <c:pt idx="23">
                  <c:v>68685</c:v>
                </c:pt>
                <c:pt idx="24">
                  <c:v>65178</c:v>
                </c:pt>
                <c:pt idx="25">
                  <c:v>54701</c:v>
                </c:pt>
                <c:pt idx="26">
                  <c:v>64230</c:v>
                </c:pt>
                <c:pt idx="27">
                  <c:v>60188</c:v>
                </c:pt>
                <c:pt idx="28">
                  <c:v>58601</c:v>
                </c:pt>
                <c:pt idx="29">
                  <c:v>56359</c:v>
                </c:pt>
                <c:pt idx="30">
                  <c:v>55884</c:v>
                </c:pt>
                <c:pt idx="31">
                  <c:v>62506</c:v>
                </c:pt>
                <c:pt idx="32">
                  <c:v>53095</c:v>
                </c:pt>
                <c:pt idx="33">
                  <c:v>57854</c:v>
                </c:pt>
                <c:pt idx="34">
                  <c:v>55536</c:v>
                </c:pt>
                <c:pt idx="35">
                  <c:v>58595</c:v>
                </c:pt>
                <c:pt idx="36">
                  <c:v>60773</c:v>
                </c:pt>
                <c:pt idx="37">
                  <c:v>60226</c:v>
                </c:pt>
                <c:pt idx="38">
                  <c:v>65536</c:v>
                </c:pt>
                <c:pt idx="39">
                  <c:v>66389</c:v>
                </c:pt>
                <c:pt idx="40">
                  <c:v>61245</c:v>
                </c:pt>
              </c:numCache>
            </c:numRef>
          </c:val>
          <c:smooth val="0"/>
          <c:extLst>
            <c:ext xmlns:c16="http://schemas.microsoft.com/office/drawing/2014/chart" uri="{C3380CC4-5D6E-409C-BE32-E72D297353CC}">
              <c16:uniqueId val="{00000000-8C59-E946-B3E0-5CBF74C16B36}"/>
            </c:ext>
          </c:extLst>
        </c:ser>
        <c:dLbls>
          <c:showLegendKey val="0"/>
          <c:showVal val="0"/>
          <c:showCatName val="0"/>
          <c:showSerName val="0"/>
          <c:showPercent val="0"/>
          <c:showBubbleSize val="0"/>
        </c:dLbls>
        <c:smooth val="0"/>
        <c:axId val="22923328"/>
        <c:axId val="22924976"/>
      </c:lineChart>
      <c:dateAx>
        <c:axId val="22923328"/>
        <c:scaling>
          <c:orientation val="minMax"/>
        </c:scaling>
        <c:delete val="0"/>
        <c:axPos val="b"/>
        <c:numFmt formatCode="mmm\ 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2924976"/>
        <c:crosses val="autoZero"/>
        <c:auto val="1"/>
        <c:lblOffset val="100"/>
        <c:baseTimeUnit val="days"/>
        <c:majorUnit val="2"/>
        <c:majorTimeUnit val="months"/>
      </c:dateAx>
      <c:valAx>
        <c:axId val="2292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2923328"/>
        <c:crosses val="autoZero"/>
        <c:crossBetween val="between"/>
        <c:dispUnits>
          <c:builtInUnit val="thousands"/>
          <c:dispUnitsLbl>
            <c:layout>
              <c:manualLayout>
                <c:xMode val="edge"/>
                <c:yMode val="edge"/>
                <c:x val="3.0555555555555555E-2"/>
                <c:y val="5.5972222222222222E-2"/>
              </c:manualLayout>
            </c:layout>
            <c:tx>
              <c:rich>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Applications per week, in thousands</a:t>
                  </a:r>
                </a:p>
              </c:rich>
            </c:tx>
            <c:spPr>
              <a:noFill/>
              <a:ln>
                <a:noFill/>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96981627296587"/>
          <c:y val="0.17171296296296296"/>
          <c:w val="0.83762795275590562"/>
          <c:h val="0.59360892388451447"/>
        </c:manualLayout>
      </c:layout>
      <c:lineChart>
        <c:grouping val="standard"/>
        <c:varyColors val="0"/>
        <c:ser>
          <c:idx val="0"/>
          <c:order val="0"/>
          <c:spPr>
            <a:ln w="28575" cap="rnd">
              <a:solidFill>
                <a:srgbClr val="00437B"/>
              </a:solidFill>
              <a:round/>
            </a:ln>
            <a:effectLst/>
          </c:spPr>
          <c:marker>
            <c:symbol val="none"/>
          </c:marker>
          <c:cat>
            <c:numRef>
              <c:f>Sheet1!$C$1:$C$42</c:f>
              <c:numCache>
                <c:formatCode>mmm\ yyyy;@</c:formatCode>
                <c:ptCount val="42"/>
                <c:pt idx="0">
                  <c:v>43832</c:v>
                </c:pt>
                <c:pt idx="1">
                  <c:v>43839</c:v>
                </c:pt>
                <c:pt idx="2">
                  <c:v>43846</c:v>
                </c:pt>
                <c:pt idx="3">
                  <c:v>43853</c:v>
                </c:pt>
                <c:pt idx="4">
                  <c:v>43860</c:v>
                </c:pt>
                <c:pt idx="5">
                  <c:v>43867</c:v>
                </c:pt>
                <c:pt idx="6">
                  <c:v>43874</c:v>
                </c:pt>
                <c:pt idx="7">
                  <c:v>43881</c:v>
                </c:pt>
                <c:pt idx="8">
                  <c:v>43888</c:v>
                </c:pt>
                <c:pt idx="9">
                  <c:v>43895</c:v>
                </c:pt>
                <c:pt idx="10">
                  <c:v>43902</c:v>
                </c:pt>
                <c:pt idx="11">
                  <c:v>43909</c:v>
                </c:pt>
                <c:pt idx="12">
                  <c:v>43916</c:v>
                </c:pt>
                <c:pt idx="13">
                  <c:v>43923</c:v>
                </c:pt>
                <c:pt idx="14">
                  <c:v>43930</c:v>
                </c:pt>
                <c:pt idx="15">
                  <c:v>43937</c:v>
                </c:pt>
                <c:pt idx="16">
                  <c:v>43944</c:v>
                </c:pt>
                <c:pt idx="17">
                  <c:v>43951</c:v>
                </c:pt>
                <c:pt idx="18">
                  <c:v>43958</c:v>
                </c:pt>
                <c:pt idx="19">
                  <c:v>43965</c:v>
                </c:pt>
                <c:pt idx="20">
                  <c:v>43972</c:v>
                </c:pt>
                <c:pt idx="21">
                  <c:v>43979</c:v>
                </c:pt>
                <c:pt idx="22">
                  <c:v>43986</c:v>
                </c:pt>
                <c:pt idx="23">
                  <c:v>43993</c:v>
                </c:pt>
                <c:pt idx="24">
                  <c:v>44000</c:v>
                </c:pt>
                <c:pt idx="25">
                  <c:v>44007</c:v>
                </c:pt>
                <c:pt idx="26">
                  <c:v>44014</c:v>
                </c:pt>
                <c:pt idx="27">
                  <c:v>44021</c:v>
                </c:pt>
                <c:pt idx="28">
                  <c:v>44028</c:v>
                </c:pt>
                <c:pt idx="29">
                  <c:v>44035</c:v>
                </c:pt>
                <c:pt idx="30">
                  <c:v>44042</c:v>
                </c:pt>
                <c:pt idx="31">
                  <c:v>44049</c:v>
                </c:pt>
                <c:pt idx="32">
                  <c:v>44056</c:v>
                </c:pt>
                <c:pt idx="33">
                  <c:v>44063</c:v>
                </c:pt>
                <c:pt idx="34">
                  <c:v>44070</c:v>
                </c:pt>
                <c:pt idx="35">
                  <c:v>44077</c:v>
                </c:pt>
                <c:pt idx="36">
                  <c:v>44084</c:v>
                </c:pt>
                <c:pt idx="37">
                  <c:v>44091</c:v>
                </c:pt>
                <c:pt idx="38">
                  <c:v>44098</c:v>
                </c:pt>
                <c:pt idx="39">
                  <c:v>44105</c:v>
                </c:pt>
                <c:pt idx="40">
                  <c:v>44112</c:v>
                </c:pt>
              </c:numCache>
            </c:numRef>
          </c:cat>
          <c:val>
            <c:numRef>
              <c:f>Sheet1!$D$1:$D$42</c:f>
              <c:numCache>
                <c:formatCode>General</c:formatCode>
                <c:ptCount val="42"/>
                <c:pt idx="0">
                  <c:v>32209</c:v>
                </c:pt>
                <c:pt idx="1">
                  <c:v>61806</c:v>
                </c:pt>
                <c:pt idx="2">
                  <c:v>62612</c:v>
                </c:pt>
                <c:pt idx="3">
                  <c:v>57972</c:v>
                </c:pt>
                <c:pt idx="4">
                  <c:v>56301</c:v>
                </c:pt>
                <c:pt idx="5">
                  <c:v>56310</c:v>
                </c:pt>
                <c:pt idx="6">
                  <c:v>50264</c:v>
                </c:pt>
                <c:pt idx="7">
                  <c:v>50076</c:v>
                </c:pt>
                <c:pt idx="8">
                  <c:v>49792</c:v>
                </c:pt>
                <c:pt idx="9">
                  <c:v>52906</c:v>
                </c:pt>
                <c:pt idx="10">
                  <c:v>49688</c:v>
                </c:pt>
                <c:pt idx="11">
                  <c:v>158612</c:v>
                </c:pt>
                <c:pt idx="12">
                  <c:v>554654</c:v>
                </c:pt>
                <c:pt idx="13">
                  <c:v>552718</c:v>
                </c:pt>
                <c:pt idx="14">
                  <c:v>281034</c:v>
                </c:pt>
                <c:pt idx="15">
                  <c:v>206412</c:v>
                </c:pt>
                <c:pt idx="16">
                  <c:v>190507</c:v>
                </c:pt>
                <c:pt idx="17">
                  <c:v>158899</c:v>
                </c:pt>
                <c:pt idx="18">
                  <c:v>126878</c:v>
                </c:pt>
                <c:pt idx="19">
                  <c:v>110368</c:v>
                </c:pt>
                <c:pt idx="20">
                  <c:v>102804</c:v>
                </c:pt>
                <c:pt idx="21">
                  <c:v>77292</c:v>
                </c:pt>
                <c:pt idx="22">
                  <c:v>78235</c:v>
                </c:pt>
                <c:pt idx="23">
                  <c:v>68685</c:v>
                </c:pt>
                <c:pt idx="24">
                  <c:v>65178</c:v>
                </c:pt>
                <c:pt idx="25">
                  <c:v>54701</c:v>
                </c:pt>
                <c:pt idx="26">
                  <c:v>64230</c:v>
                </c:pt>
                <c:pt idx="27">
                  <c:v>60188</c:v>
                </c:pt>
                <c:pt idx="28">
                  <c:v>58601</c:v>
                </c:pt>
                <c:pt idx="29">
                  <c:v>56359</c:v>
                </c:pt>
                <c:pt idx="30">
                  <c:v>55884</c:v>
                </c:pt>
                <c:pt idx="31">
                  <c:v>62506</c:v>
                </c:pt>
                <c:pt idx="32">
                  <c:v>53095</c:v>
                </c:pt>
                <c:pt idx="33">
                  <c:v>57854</c:v>
                </c:pt>
                <c:pt idx="34">
                  <c:v>55536</c:v>
                </c:pt>
                <c:pt idx="35">
                  <c:v>58595</c:v>
                </c:pt>
                <c:pt idx="36">
                  <c:v>60773</c:v>
                </c:pt>
                <c:pt idx="37">
                  <c:v>60226</c:v>
                </c:pt>
                <c:pt idx="38">
                  <c:v>65536</c:v>
                </c:pt>
                <c:pt idx="39">
                  <c:v>66389</c:v>
                </c:pt>
                <c:pt idx="40">
                  <c:v>61245</c:v>
                </c:pt>
              </c:numCache>
            </c:numRef>
          </c:val>
          <c:smooth val="0"/>
          <c:extLst>
            <c:ext xmlns:c16="http://schemas.microsoft.com/office/drawing/2014/chart" uri="{C3380CC4-5D6E-409C-BE32-E72D297353CC}">
              <c16:uniqueId val="{00000000-4B02-1240-8E04-83AF55C1E937}"/>
            </c:ext>
          </c:extLst>
        </c:ser>
        <c:dLbls>
          <c:showLegendKey val="0"/>
          <c:showVal val="0"/>
          <c:showCatName val="0"/>
          <c:showSerName val="0"/>
          <c:showPercent val="0"/>
          <c:showBubbleSize val="0"/>
        </c:dLbls>
        <c:smooth val="0"/>
        <c:axId val="22923328"/>
        <c:axId val="22924976"/>
      </c:lineChart>
      <c:dateAx>
        <c:axId val="22923328"/>
        <c:scaling>
          <c:orientation val="minMax"/>
        </c:scaling>
        <c:delete val="0"/>
        <c:axPos val="b"/>
        <c:numFmt formatCode="mmm\ 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2924976"/>
        <c:crosses val="autoZero"/>
        <c:auto val="1"/>
        <c:lblOffset val="100"/>
        <c:baseTimeUnit val="days"/>
        <c:majorUnit val="2"/>
        <c:majorTimeUnit val="months"/>
      </c:dateAx>
      <c:valAx>
        <c:axId val="2292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2923328"/>
        <c:crosses val="autoZero"/>
        <c:crossBetween val="between"/>
        <c:dispUnits>
          <c:builtInUnit val="thousands"/>
          <c:dispUnitsLbl>
            <c:layout>
              <c:manualLayout>
                <c:xMode val="edge"/>
                <c:yMode val="edge"/>
                <c:x val="3.0555555555555555E-2"/>
                <c:y val="5.5972222222222222E-2"/>
              </c:manualLayout>
            </c:layout>
            <c:tx>
              <c:rich>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Applications per</a:t>
                  </a:r>
                  <a:r>
                    <a:rPr lang="en-US" baseline="0" dirty="0"/>
                    <a:t> week, in </a:t>
                  </a:r>
                  <a:r>
                    <a:rPr lang="en-US" dirty="0"/>
                    <a:t>thousands</a:t>
                  </a:r>
                </a:p>
              </c:rich>
            </c:tx>
            <c:spPr>
              <a:noFill/>
              <a:ln>
                <a:noFill/>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96981627296587"/>
          <c:y val="0.17171296296296296"/>
          <c:w val="0.83762795275590562"/>
          <c:h val="0.59360892388451447"/>
        </c:manualLayout>
      </c:layout>
      <c:lineChart>
        <c:grouping val="standard"/>
        <c:varyColors val="0"/>
        <c:ser>
          <c:idx val="0"/>
          <c:order val="0"/>
          <c:spPr>
            <a:ln w="28575" cap="rnd">
              <a:solidFill>
                <a:srgbClr val="00437B"/>
              </a:solidFill>
              <a:round/>
            </a:ln>
            <a:effectLst/>
          </c:spPr>
          <c:marker>
            <c:symbol val="none"/>
          </c:marker>
          <c:cat>
            <c:numRef>
              <c:f>Sheet1!$C$1:$C$42</c:f>
              <c:numCache>
                <c:formatCode>mmm\ yyyy;@</c:formatCode>
                <c:ptCount val="42"/>
                <c:pt idx="0">
                  <c:v>43832</c:v>
                </c:pt>
                <c:pt idx="1">
                  <c:v>43839</c:v>
                </c:pt>
                <c:pt idx="2">
                  <c:v>43846</c:v>
                </c:pt>
                <c:pt idx="3">
                  <c:v>43853</c:v>
                </c:pt>
                <c:pt idx="4">
                  <c:v>43860</c:v>
                </c:pt>
                <c:pt idx="5">
                  <c:v>43867</c:v>
                </c:pt>
                <c:pt idx="6">
                  <c:v>43874</c:v>
                </c:pt>
                <c:pt idx="7">
                  <c:v>43881</c:v>
                </c:pt>
                <c:pt idx="8">
                  <c:v>43888</c:v>
                </c:pt>
                <c:pt idx="9">
                  <c:v>43895</c:v>
                </c:pt>
                <c:pt idx="10">
                  <c:v>43902</c:v>
                </c:pt>
                <c:pt idx="11">
                  <c:v>43909</c:v>
                </c:pt>
                <c:pt idx="12">
                  <c:v>43916</c:v>
                </c:pt>
                <c:pt idx="13">
                  <c:v>43923</c:v>
                </c:pt>
                <c:pt idx="14">
                  <c:v>43930</c:v>
                </c:pt>
                <c:pt idx="15">
                  <c:v>43937</c:v>
                </c:pt>
                <c:pt idx="16">
                  <c:v>43944</c:v>
                </c:pt>
                <c:pt idx="17">
                  <c:v>43951</c:v>
                </c:pt>
                <c:pt idx="18">
                  <c:v>43958</c:v>
                </c:pt>
                <c:pt idx="19">
                  <c:v>43965</c:v>
                </c:pt>
                <c:pt idx="20">
                  <c:v>43972</c:v>
                </c:pt>
                <c:pt idx="21">
                  <c:v>43979</c:v>
                </c:pt>
                <c:pt idx="22">
                  <c:v>43986</c:v>
                </c:pt>
                <c:pt idx="23">
                  <c:v>43993</c:v>
                </c:pt>
                <c:pt idx="24">
                  <c:v>44000</c:v>
                </c:pt>
                <c:pt idx="25">
                  <c:v>44007</c:v>
                </c:pt>
                <c:pt idx="26">
                  <c:v>44014</c:v>
                </c:pt>
                <c:pt idx="27">
                  <c:v>44021</c:v>
                </c:pt>
                <c:pt idx="28">
                  <c:v>44028</c:v>
                </c:pt>
                <c:pt idx="29">
                  <c:v>44035</c:v>
                </c:pt>
                <c:pt idx="30">
                  <c:v>44042</c:v>
                </c:pt>
                <c:pt idx="31">
                  <c:v>44049</c:v>
                </c:pt>
                <c:pt idx="32">
                  <c:v>44056</c:v>
                </c:pt>
                <c:pt idx="33">
                  <c:v>44063</c:v>
                </c:pt>
                <c:pt idx="34">
                  <c:v>44070</c:v>
                </c:pt>
                <c:pt idx="35">
                  <c:v>44077</c:v>
                </c:pt>
                <c:pt idx="36">
                  <c:v>44084</c:v>
                </c:pt>
                <c:pt idx="37">
                  <c:v>44091</c:v>
                </c:pt>
                <c:pt idx="38">
                  <c:v>44098</c:v>
                </c:pt>
                <c:pt idx="39">
                  <c:v>44105</c:v>
                </c:pt>
                <c:pt idx="40">
                  <c:v>44112</c:v>
                </c:pt>
              </c:numCache>
            </c:numRef>
          </c:cat>
          <c:val>
            <c:numRef>
              <c:f>Sheet1!$D$1:$D$42</c:f>
              <c:numCache>
                <c:formatCode>General</c:formatCode>
                <c:ptCount val="42"/>
                <c:pt idx="0">
                  <c:v>32209</c:v>
                </c:pt>
                <c:pt idx="1">
                  <c:v>61806</c:v>
                </c:pt>
                <c:pt idx="2">
                  <c:v>62612</c:v>
                </c:pt>
                <c:pt idx="3">
                  <c:v>57972</c:v>
                </c:pt>
                <c:pt idx="4">
                  <c:v>56301</c:v>
                </c:pt>
                <c:pt idx="5">
                  <c:v>56310</c:v>
                </c:pt>
                <c:pt idx="6">
                  <c:v>50264</c:v>
                </c:pt>
                <c:pt idx="7">
                  <c:v>50076</c:v>
                </c:pt>
                <c:pt idx="8">
                  <c:v>49792</c:v>
                </c:pt>
                <c:pt idx="9">
                  <c:v>52906</c:v>
                </c:pt>
                <c:pt idx="10">
                  <c:v>49688</c:v>
                </c:pt>
                <c:pt idx="11">
                  <c:v>158612</c:v>
                </c:pt>
                <c:pt idx="12">
                  <c:v>554654</c:v>
                </c:pt>
                <c:pt idx="13">
                  <c:v>552718</c:v>
                </c:pt>
                <c:pt idx="14">
                  <c:v>281034</c:v>
                </c:pt>
                <c:pt idx="15">
                  <c:v>206412</c:v>
                </c:pt>
                <c:pt idx="16">
                  <c:v>190507</c:v>
                </c:pt>
                <c:pt idx="17">
                  <c:v>158899</c:v>
                </c:pt>
                <c:pt idx="18">
                  <c:v>126878</c:v>
                </c:pt>
                <c:pt idx="19">
                  <c:v>110368</c:v>
                </c:pt>
                <c:pt idx="20">
                  <c:v>102804</c:v>
                </c:pt>
                <c:pt idx="21">
                  <c:v>77292</c:v>
                </c:pt>
                <c:pt idx="22">
                  <c:v>78235</c:v>
                </c:pt>
                <c:pt idx="23">
                  <c:v>68685</c:v>
                </c:pt>
                <c:pt idx="24">
                  <c:v>65178</c:v>
                </c:pt>
                <c:pt idx="25">
                  <c:v>54701</c:v>
                </c:pt>
                <c:pt idx="26">
                  <c:v>64230</c:v>
                </c:pt>
                <c:pt idx="27">
                  <c:v>60188</c:v>
                </c:pt>
                <c:pt idx="28">
                  <c:v>58601</c:v>
                </c:pt>
                <c:pt idx="29">
                  <c:v>56359</c:v>
                </c:pt>
                <c:pt idx="30">
                  <c:v>55884</c:v>
                </c:pt>
                <c:pt idx="31">
                  <c:v>62506</c:v>
                </c:pt>
                <c:pt idx="32">
                  <c:v>53095</c:v>
                </c:pt>
                <c:pt idx="33">
                  <c:v>57854</c:v>
                </c:pt>
                <c:pt idx="34">
                  <c:v>55536</c:v>
                </c:pt>
                <c:pt idx="35">
                  <c:v>58595</c:v>
                </c:pt>
                <c:pt idx="36">
                  <c:v>60773</c:v>
                </c:pt>
                <c:pt idx="37">
                  <c:v>60226</c:v>
                </c:pt>
                <c:pt idx="38">
                  <c:v>65536</c:v>
                </c:pt>
                <c:pt idx="39">
                  <c:v>66389</c:v>
                </c:pt>
                <c:pt idx="40">
                  <c:v>61245</c:v>
                </c:pt>
              </c:numCache>
            </c:numRef>
          </c:val>
          <c:smooth val="0"/>
          <c:extLst>
            <c:ext xmlns:c16="http://schemas.microsoft.com/office/drawing/2014/chart" uri="{C3380CC4-5D6E-409C-BE32-E72D297353CC}">
              <c16:uniqueId val="{00000000-4B02-1240-8E04-83AF55C1E937}"/>
            </c:ext>
          </c:extLst>
        </c:ser>
        <c:dLbls>
          <c:showLegendKey val="0"/>
          <c:showVal val="0"/>
          <c:showCatName val="0"/>
          <c:showSerName val="0"/>
          <c:showPercent val="0"/>
          <c:showBubbleSize val="0"/>
        </c:dLbls>
        <c:smooth val="0"/>
        <c:axId val="22923328"/>
        <c:axId val="22924976"/>
      </c:lineChart>
      <c:dateAx>
        <c:axId val="22923328"/>
        <c:scaling>
          <c:orientation val="minMax"/>
        </c:scaling>
        <c:delete val="0"/>
        <c:axPos val="b"/>
        <c:numFmt formatCode="mmm\ 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2924976"/>
        <c:crosses val="autoZero"/>
        <c:auto val="1"/>
        <c:lblOffset val="100"/>
        <c:baseTimeUnit val="days"/>
        <c:majorUnit val="2"/>
        <c:majorTimeUnit val="months"/>
      </c:dateAx>
      <c:valAx>
        <c:axId val="2292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2923328"/>
        <c:crosses val="autoZero"/>
        <c:crossBetween val="between"/>
        <c:dispUnits>
          <c:builtInUnit val="thousands"/>
          <c:dispUnitsLbl>
            <c:layout>
              <c:manualLayout>
                <c:xMode val="edge"/>
                <c:yMode val="edge"/>
                <c:x val="3.0555555555555555E-2"/>
                <c:y val="5.5972222222222222E-2"/>
              </c:manualLayout>
            </c:layout>
            <c:tx>
              <c:rich>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Applications per</a:t>
                  </a:r>
                  <a:r>
                    <a:rPr lang="en-US" baseline="0" dirty="0"/>
                    <a:t> week, in </a:t>
                  </a:r>
                  <a:r>
                    <a:rPr lang="en-US" dirty="0"/>
                    <a:t>thousands</a:t>
                  </a:r>
                </a:p>
              </c:rich>
            </c:tx>
            <c:spPr>
              <a:noFill/>
              <a:ln>
                <a:noFill/>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D0DB4A-244D-6D46-8C12-81661959A2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AB12358-0957-F943-AF42-8EA5B138C5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CF121C-1E5F-EB48-A22D-AC84E6F43AC5}" type="datetimeFigureOut">
              <a:rPr lang="en-GB" smtClean="0"/>
              <a:t>23/05/2022</a:t>
            </a:fld>
            <a:endParaRPr lang="en-GB"/>
          </a:p>
        </p:txBody>
      </p:sp>
      <p:sp>
        <p:nvSpPr>
          <p:cNvPr id="4" name="Footer Placeholder 3">
            <a:extLst>
              <a:ext uri="{FF2B5EF4-FFF2-40B4-BE49-F238E27FC236}">
                <a16:creationId xmlns:a16="http://schemas.microsoft.com/office/drawing/2014/main" id="{BEEF16B7-ACB7-904A-8349-E93583A803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D556865-8B2E-F449-B3AE-75FD1AABDE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8BC276-F0AD-8E4F-8084-986F3CF90518}" type="slidenum">
              <a:rPr lang="en-GB" smtClean="0"/>
              <a:t>‹#›</a:t>
            </a:fld>
            <a:endParaRPr lang="en-GB"/>
          </a:p>
        </p:txBody>
      </p:sp>
    </p:spTree>
    <p:extLst>
      <p:ext uri="{BB962C8B-B14F-4D97-AF65-F5344CB8AC3E}">
        <p14:creationId xmlns:p14="http://schemas.microsoft.com/office/powerpoint/2010/main" val="556462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026A1-CF1A-CF4B-A6AB-9CC04BDC665C}" type="datetimeFigureOut">
              <a:rPr lang="en-GB" smtClean="0"/>
              <a:t>23/05/2022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DE1D6-9D4A-E84E-92B6-05E82772D45A}" type="slidenum">
              <a:rPr lang="en-GB" smtClean="0"/>
              <a:t>‹#›</a:t>
            </a:fld>
            <a:endParaRPr lang="en-GB"/>
          </a:p>
        </p:txBody>
      </p:sp>
    </p:spTree>
    <p:extLst>
      <p:ext uri="{BB962C8B-B14F-4D97-AF65-F5344CB8AC3E}">
        <p14:creationId xmlns:p14="http://schemas.microsoft.com/office/powerpoint/2010/main" val="2089075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a:t>
            </a:fld>
            <a:endParaRPr lang="en-GB"/>
          </a:p>
        </p:txBody>
      </p:sp>
    </p:spTree>
    <p:extLst>
      <p:ext uri="{BB962C8B-B14F-4D97-AF65-F5344CB8AC3E}">
        <p14:creationId xmlns:p14="http://schemas.microsoft.com/office/powerpoint/2010/main" val="197560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a:t>
            </a:fld>
            <a:endParaRPr lang="en-GB"/>
          </a:p>
        </p:txBody>
      </p:sp>
    </p:spTree>
    <p:extLst>
      <p:ext uri="{BB962C8B-B14F-4D97-AF65-F5344CB8AC3E}">
        <p14:creationId xmlns:p14="http://schemas.microsoft.com/office/powerpoint/2010/main" val="2009949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3</a:t>
            </a:fld>
            <a:endParaRPr lang="en-GB"/>
          </a:p>
        </p:txBody>
      </p:sp>
    </p:spTree>
    <p:extLst>
      <p:ext uri="{BB962C8B-B14F-4D97-AF65-F5344CB8AC3E}">
        <p14:creationId xmlns:p14="http://schemas.microsoft.com/office/powerpoint/2010/main" val="920440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4</a:t>
            </a:fld>
            <a:endParaRPr lang="en-GB"/>
          </a:p>
        </p:txBody>
      </p:sp>
    </p:spTree>
    <p:extLst>
      <p:ext uri="{BB962C8B-B14F-4D97-AF65-F5344CB8AC3E}">
        <p14:creationId xmlns:p14="http://schemas.microsoft.com/office/powerpoint/2010/main" val="1560287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5</a:t>
            </a:fld>
            <a:endParaRPr lang="en-GB"/>
          </a:p>
        </p:txBody>
      </p:sp>
    </p:spTree>
    <p:extLst>
      <p:ext uri="{BB962C8B-B14F-4D97-AF65-F5344CB8AC3E}">
        <p14:creationId xmlns:p14="http://schemas.microsoft.com/office/powerpoint/2010/main" val="1778344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6</a:t>
            </a:fld>
            <a:endParaRPr lang="en-GB"/>
          </a:p>
        </p:txBody>
      </p:sp>
    </p:spTree>
    <p:extLst>
      <p:ext uri="{BB962C8B-B14F-4D97-AF65-F5344CB8AC3E}">
        <p14:creationId xmlns:p14="http://schemas.microsoft.com/office/powerpoint/2010/main" val="172808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7</a:t>
            </a:fld>
            <a:endParaRPr lang="en-GB"/>
          </a:p>
        </p:txBody>
      </p:sp>
    </p:spTree>
    <p:extLst>
      <p:ext uri="{BB962C8B-B14F-4D97-AF65-F5344CB8AC3E}">
        <p14:creationId xmlns:p14="http://schemas.microsoft.com/office/powerpoint/2010/main" val="3778890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8</a:t>
            </a:fld>
            <a:endParaRPr lang="en-GB"/>
          </a:p>
        </p:txBody>
      </p:sp>
    </p:spTree>
    <p:extLst>
      <p:ext uri="{BB962C8B-B14F-4D97-AF65-F5344CB8AC3E}">
        <p14:creationId xmlns:p14="http://schemas.microsoft.com/office/powerpoint/2010/main" val="1826000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9</a:t>
            </a:fld>
            <a:endParaRPr lang="en-GB"/>
          </a:p>
        </p:txBody>
      </p:sp>
    </p:spTree>
    <p:extLst>
      <p:ext uri="{BB962C8B-B14F-4D97-AF65-F5344CB8AC3E}">
        <p14:creationId xmlns:p14="http://schemas.microsoft.com/office/powerpoint/2010/main" val="3279499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10</a:t>
            </a:fld>
            <a:endParaRPr lang="en-GB"/>
          </a:p>
        </p:txBody>
      </p:sp>
    </p:spTree>
    <p:extLst>
      <p:ext uri="{BB962C8B-B14F-4D97-AF65-F5344CB8AC3E}">
        <p14:creationId xmlns:p14="http://schemas.microsoft.com/office/powerpoint/2010/main" val="1557911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12</a:t>
            </a:fld>
            <a:endParaRPr lang="en-GB"/>
          </a:p>
        </p:txBody>
      </p:sp>
    </p:spTree>
    <p:extLst>
      <p:ext uri="{BB962C8B-B14F-4D97-AF65-F5344CB8AC3E}">
        <p14:creationId xmlns:p14="http://schemas.microsoft.com/office/powerpoint/2010/main" val="3127179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14</a:t>
            </a:fld>
            <a:endParaRPr lang="en-GB"/>
          </a:p>
        </p:txBody>
      </p:sp>
    </p:spTree>
    <p:extLst>
      <p:ext uri="{BB962C8B-B14F-4D97-AF65-F5344CB8AC3E}">
        <p14:creationId xmlns:p14="http://schemas.microsoft.com/office/powerpoint/2010/main" val="925847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15</a:t>
            </a:fld>
            <a:endParaRPr lang="en-GB"/>
          </a:p>
        </p:txBody>
      </p:sp>
    </p:spTree>
    <p:extLst>
      <p:ext uri="{BB962C8B-B14F-4D97-AF65-F5344CB8AC3E}">
        <p14:creationId xmlns:p14="http://schemas.microsoft.com/office/powerpoint/2010/main" val="1782361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16</a:t>
            </a:fld>
            <a:endParaRPr lang="en-GB"/>
          </a:p>
        </p:txBody>
      </p:sp>
    </p:spTree>
    <p:extLst>
      <p:ext uri="{BB962C8B-B14F-4D97-AF65-F5344CB8AC3E}">
        <p14:creationId xmlns:p14="http://schemas.microsoft.com/office/powerpoint/2010/main" val="1052412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842C21-A6A7-9D48-A2EF-F3BD6F6C8A62}" type="slidenum">
              <a:rPr lang="en-US" smtClean="0"/>
              <a:t>17</a:t>
            </a:fld>
            <a:endParaRPr lang="en-US"/>
          </a:p>
        </p:txBody>
      </p:sp>
    </p:spTree>
    <p:extLst>
      <p:ext uri="{BB962C8B-B14F-4D97-AF65-F5344CB8AC3E}">
        <p14:creationId xmlns:p14="http://schemas.microsoft.com/office/powerpoint/2010/main" val="4187613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19</a:t>
            </a:fld>
            <a:endParaRPr lang="en-GB"/>
          </a:p>
        </p:txBody>
      </p:sp>
    </p:spTree>
    <p:extLst>
      <p:ext uri="{BB962C8B-B14F-4D97-AF65-F5344CB8AC3E}">
        <p14:creationId xmlns:p14="http://schemas.microsoft.com/office/powerpoint/2010/main" val="2359465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20</a:t>
            </a:fld>
            <a:endParaRPr lang="en-GB"/>
          </a:p>
        </p:txBody>
      </p:sp>
    </p:spTree>
    <p:extLst>
      <p:ext uri="{BB962C8B-B14F-4D97-AF65-F5344CB8AC3E}">
        <p14:creationId xmlns:p14="http://schemas.microsoft.com/office/powerpoint/2010/main" val="2595474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21</a:t>
            </a:fld>
            <a:endParaRPr lang="en-GB"/>
          </a:p>
        </p:txBody>
      </p:sp>
    </p:spTree>
    <p:extLst>
      <p:ext uri="{BB962C8B-B14F-4D97-AF65-F5344CB8AC3E}">
        <p14:creationId xmlns:p14="http://schemas.microsoft.com/office/powerpoint/2010/main" val="637370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22</a:t>
            </a:fld>
            <a:endParaRPr lang="en-GB"/>
          </a:p>
        </p:txBody>
      </p:sp>
    </p:spTree>
    <p:extLst>
      <p:ext uri="{BB962C8B-B14F-4D97-AF65-F5344CB8AC3E}">
        <p14:creationId xmlns:p14="http://schemas.microsoft.com/office/powerpoint/2010/main" val="4020167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23</a:t>
            </a:fld>
            <a:endParaRPr lang="en-GB"/>
          </a:p>
        </p:txBody>
      </p:sp>
    </p:spTree>
    <p:extLst>
      <p:ext uri="{BB962C8B-B14F-4D97-AF65-F5344CB8AC3E}">
        <p14:creationId xmlns:p14="http://schemas.microsoft.com/office/powerpoint/2010/main" val="423646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24</a:t>
            </a:fld>
            <a:endParaRPr lang="en-GB"/>
          </a:p>
        </p:txBody>
      </p:sp>
    </p:spTree>
    <p:extLst>
      <p:ext uri="{BB962C8B-B14F-4D97-AF65-F5344CB8AC3E}">
        <p14:creationId xmlns:p14="http://schemas.microsoft.com/office/powerpoint/2010/main" val="1667840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25</a:t>
            </a:fld>
            <a:endParaRPr lang="en-GB"/>
          </a:p>
        </p:txBody>
      </p:sp>
    </p:spTree>
    <p:extLst>
      <p:ext uri="{BB962C8B-B14F-4D97-AF65-F5344CB8AC3E}">
        <p14:creationId xmlns:p14="http://schemas.microsoft.com/office/powerpoint/2010/main" val="2893452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26</a:t>
            </a:fld>
            <a:endParaRPr lang="en-GB"/>
          </a:p>
        </p:txBody>
      </p:sp>
    </p:spTree>
    <p:extLst>
      <p:ext uri="{BB962C8B-B14F-4D97-AF65-F5344CB8AC3E}">
        <p14:creationId xmlns:p14="http://schemas.microsoft.com/office/powerpoint/2010/main" val="2283408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27</a:t>
            </a:fld>
            <a:endParaRPr lang="en-GB"/>
          </a:p>
        </p:txBody>
      </p:sp>
    </p:spTree>
    <p:extLst>
      <p:ext uri="{BB962C8B-B14F-4D97-AF65-F5344CB8AC3E}">
        <p14:creationId xmlns:p14="http://schemas.microsoft.com/office/powerpoint/2010/main" val="2606978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28</a:t>
            </a:fld>
            <a:endParaRPr lang="en-GB"/>
          </a:p>
        </p:txBody>
      </p:sp>
    </p:spTree>
    <p:extLst>
      <p:ext uri="{BB962C8B-B14F-4D97-AF65-F5344CB8AC3E}">
        <p14:creationId xmlns:p14="http://schemas.microsoft.com/office/powerpoint/2010/main" val="2849111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DDE1D6-9D4A-E84E-92B6-05E82772D45A}" type="slidenum">
              <a:rPr lang="en-GB" smtClean="0"/>
              <a:t>29</a:t>
            </a:fld>
            <a:endParaRPr lang="en-GB"/>
          </a:p>
        </p:txBody>
      </p:sp>
    </p:spTree>
    <p:extLst>
      <p:ext uri="{BB962C8B-B14F-4D97-AF65-F5344CB8AC3E}">
        <p14:creationId xmlns:p14="http://schemas.microsoft.com/office/powerpoint/2010/main" val="40576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594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28A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BBED29AA-79D3-0244-A158-7273F4B7BDF1}"/>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D9FD0C08-554B-744F-BD33-60835C0C4DDF}"/>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2" name="Title 1">
            <a:extLst>
              <a:ext uri="{FF2B5EF4-FFF2-40B4-BE49-F238E27FC236}">
                <a16:creationId xmlns:a16="http://schemas.microsoft.com/office/drawing/2014/main" id="{FC592DC2-9D92-3946-A1D1-81DA387588B4}"/>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277C21C0-F2B9-B244-86C7-7616DA41C121}"/>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215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4C2C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0A05C5FC-C5A8-8E45-A814-239A6A06E577}"/>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E11D5B18-F235-5344-9E99-54CD4ADDDA60}"/>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9" name="Title 1">
            <a:extLst>
              <a:ext uri="{FF2B5EF4-FFF2-40B4-BE49-F238E27FC236}">
                <a16:creationId xmlns:a16="http://schemas.microsoft.com/office/drawing/2014/main" id="{6F0F7E9F-C0A3-2C40-877F-1EC3D87A7108}"/>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0" name="Text Placeholder 5">
            <a:extLst>
              <a:ext uri="{FF2B5EF4-FFF2-40B4-BE49-F238E27FC236}">
                <a16:creationId xmlns:a16="http://schemas.microsoft.com/office/drawing/2014/main" id="{2ED4CD13-7C9E-D144-B27C-20CA6573A924}"/>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005E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E496CB53-A57F-414B-BAD6-09D0C867375F}"/>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43CC17DC-3A12-B143-8FB4-A91D5B7C7165}"/>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A6E3D26B-BBC4-3D4B-8FA7-F01705AB8022}"/>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388602EC-526D-F04B-BA67-318E8916FF91}"/>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2B8C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0D350786-05F6-9645-B991-BF24E9C34ECC}"/>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BE2402FB-DB50-B344-B971-474CC2EFEA26}"/>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42F1960D-48BE-4648-9413-EB3B7A7333F5}"/>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6EF19B24-1D67-B94A-B957-F7B18E56D773}"/>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B10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C74A41AE-C257-2947-B87F-A35F5DA8C5CC}"/>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E07C9FF5-E9EF-7048-9FFF-61FB1DC33245}"/>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3D772677-E607-D54A-9EF8-E1FBCF7A66B2}"/>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FB4EB65B-6ED6-7548-8065-C0247C164096}"/>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DF3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68B45B2B-AD1D-8746-AE9C-D4D161A754B8}"/>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8DC06B82-7723-D046-B272-91AD6BCAFED0}"/>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97A13879-70A0-AC46-9B28-B5A921B4BF8D}"/>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566C1BA7-DE06-1A43-9E67-7ACD7298556C}"/>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F47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521FA220-221F-8F43-9C93-F8F5392D0C2F}"/>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397F0509-745C-A849-917E-C0B0E78B68CE}"/>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2E9CB617-EC9D-4E4D-B71D-98983C341485}"/>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57733D42-C2D2-B542-889A-A1F9CEE5547F}"/>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912B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559B0A5D-59D0-204A-8B93-3260C271F34A}"/>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FD1BB9E7-537B-D945-8A0E-0912AEAA2C5E}"/>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C29546A1-A640-B044-B3E3-80D4B5712A15}"/>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1AD2A4C8-0538-534E-925F-AF7FD739CC73}"/>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879B93-03C9-1148-A600-388182AEFB08}"/>
              </a:ext>
            </a:extLst>
          </p:cNvPr>
          <p:cNvSpPr/>
          <p:nvPr userDrawn="1"/>
        </p:nvSpPr>
        <p:spPr>
          <a:xfrm>
            <a:off x="0" y="0"/>
            <a:ext cx="12192000" cy="6858000"/>
          </a:xfrm>
          <a:prstGeom prst="rect">
            <a:avLst/>
          </a:prstGeom>
          <a:solidFill>
            <a:srgbClr val="6F7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5" name="TextBox 4">
            <a:extLst>
              <a:ext uri="{FF2B5EF4-FFF2-40B4-BE49-F238E27FC236}">
                <a16:creationId xmlns:a16="http://schemas.microsoft.com/office/drawing/2014/main" id="{91BE8A9B-D06F-FC48-B73B-63984F044C25}"/>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6" name="Picture 5">
            <a:extLst>
              <a:ext uri="{FF2B5EF4-FFF2-40B4-BE49-F238E27FC236}">
                <a16:creationId xmlns:a16="http://schemas.microsoft.com/office/drawing/2014/main" id="{1659D628-EE4F-B546-BBAE-BE7DA6AFAFA0}"/>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7" name="Title 1">
            <a:extLst>
              <a:ext uri="{FF2B5EF4-FFF2-40B4-BE49-F238E27FC236}">
                <a16:creationId xmlns:a16="http://schemas.microsoft.com/office/drawing/2014/main" id="{01B98503-6E04-624A-B6A9-74A3719E89F2}"/>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8" name="Text Placeholder 5">
            <a:extLst>
              <a:ext uri="{FF2B5EF4-FFF2-40B4-BE49-F238E27FC236}">
                <a16:creationId xmlns:a16="http://schemas.microsoft.com/office/drawing/2014/main" id="{A2F6AAED-DF2A-C642-89F2-7EBB98331015}"/>
              </a:ext>
            </a:extLst>
          </p:cNvPr>
          <p:cNvSpPr>
            <a:spLocks noGrp="1"/>
          </p:cNvSpPr>
          <p:nvPr>
            <p:ph type="body" idx="10"/>
          </p:nvPr>
        </p:nvSpPr>
        <p:spPr>
          <a:xfrm>
            <a:off x="838200" y="1959051"/>
            <a:ext cx="10515600" cy="4071134"/>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cs typeface="Calibri" panose="020F0502020204030204" pitchFamily="34" charset="0"/>
              </a:defRPr>
            </a:lvl3pPr>
            <a:lvl4pPr>
              <a:defRPr>
                <a:solidFill>
                  <a:schemeClr val="bg1"/>
                </a:solidFill>
                <a:latin typeface="Calibri" panose="020F0502020204030204" pitchFamily="34" charset="0"/>
                <a:cs typeface="Calibri" panose="020F0502020204030204" pitchFamily="34" charset="0"/>
              </a:defRPr>
            </a:lvl4pPr>
            <a:lvl5pPr>
              <a:defRPr>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000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BB95EC-9A35-D548-9024-8DB4AAB1A59D}"/>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28A197"/>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28A197"/>
                </a:solidFill>
                <a:latin typeface="Arial" panose="020B0604020202020204" pitchFamily="34" charset="0"/>
                <a:cs typeface="Arial" panose="020B0604020202020204" pitchFamily="34" charset="0"/>
              </a:rPr>
              <a:t>With</a:t>
            </a:r>
          </a:p>
          <a:p>
            <a:pPr>
              <a:lnSpc>
                <a:spcPts val="1440"/>
              </a:lnSpc>
            </a:pPr>
            <a:r>
              <a:rPr lang="en-GB" sz="1400" b="1" spc="-30" dirty="0">
                <a:solidFill>
                  <a:srgbClr val="28A197"/>
                </a:solidFill>
                <a:latin typeface="Arial" panose="020B0604020202020204" pitchFamily="34" charset="0"/>
                <a:cs typeface="Arial" panose="020B0604020202020204" pitchFamily="34" charset="0"/>
              </a:rPr>
              <a:t>Purpose</a:t>
            </a:r>
          </a:p>
        </p:txBody>
      </p:sp>
      <p:pic>
        <p:nvPicPr>
          <p:cNvPr id="4" name="Picture 3">
            <a:extLst>
              <a:ext uri="{FF2B5EF4-FFF2-40B4-BE49-F238E27FC236}">
                <a16:creationId xmlns:a16="http://schemas.microsoft.com/office/drawing/2014/main" id="{8EC167EB-4E8D-A645-A075-369B67A925ED}"/>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5" name="Title 1">
            <a:extLst>
              <a:ext uri="{FF2B5EF4-FFF2-40B4-BE49-F238E27FC236}">
                <a16:creationId xmlns:a16="http://schemas.microsoft.com/office/drawing/2014/main" id="{606749A2-14D1-7C47-8A47-15E5B8D69F45}"/>
              </a:ext>
            </a:extLst>
          </p:cNvPr>
          <p:cNvSpPr>
            <a:spLocks noGrp="1"/>
          </p:cNvSpPr>
          <p:nvPr>
            <p:ph type="title"/>
          </p:nvPr>
        </p:nvSpPr>
        <p:spPr>
          <a:xfrm>
            <a:off x="838200" y="365125"/>
            <a:ext cx="10515600" cy="1325563"/>
          </a:xfrm>
          <a:prstGeom prst="rect">
            <a:avLst/>
          </a:prstGeom>
        </p:spPr>
        <p:txBody>
          <a:bodyPr/>
          <a:lstStyle>
            <a:lvl1pPr>
              <a:defRPr>
                <a:solidFill>
                  <a:srgbClr val="2CA096"/>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6AABACE-7A75-F346-82C9-248CAA0044A8}"/>
              </a:ext>
            </a:extLst>
          </p:cNvPr>
          <p:cNvSpPr>
            <a:spLocks noGrp="1"/>
          </p:cNvSpPr>
          <p:nvPr>
            <p:ph type="body" idx="10"/>
          </p:nvPr>
        </p:nvSpPr>
        <p:spPr>
          <a:xfrm>
            <a:off x="838200" y="1959051"/>
            <a:ext cx="10515600" cy="4071134"/>
          </a:xfrm>
          <a:prstGeom prst="rect">
            <a:avLst/>
          </a:prstGeom>
        </p:spPr>
        <p:txBody>
          <a:bodyPr/>
          <a:lstStyle>
            <a:lvl1pPr>
              <a:defRPr>
                <a:solidFill>
                  <a:srgbClr val="2CA096"/>
                </a:solidFill>
                <a:latin typeface="Calibri" panose="020F0502020204030204" pitchFamily="34" charset="0"/>
                <a:cs typeface="Calibri" panose="020F0502020204030204" pitchFamily="34" charset="0"/>
              </a:defRPr>
            </a:lvl1pPr>
            <a:lvl2pPr>
              <a:defRPr>
                <a:solidFill>
                  <a:srgbClr val="2CA096"/>
                </a:solidFill>
                <a:latin typeface="Calibri" panose="020F0502020204030204" pitchFamily="34" charset="0"/>
                <a:cs typeface="Calibri" panose="020F0502020204030204" pitchFamily="34" charset="0"/>
              </a:defRPr>
            </a:lvl2pPr>
            <a:lvl3pPr>
              <a:defRPr>
                <a:solidFill>
                  <a:srgbClr val="2CA096"/>
                </a:solidFill>
                <a:latin typeface="Calibri" panose="020F0502020204030204" pitchFamily="34" charset="0"/>
                <a:cs typeface="Calibri" panose="020F0502020204030204" pitchFamily="34" charset="0"/>
              </a:defRPr>
            </a:lvl3pPr>
            <a:lvl4pPr>
              <a:defRPr>
                <a:solidFill>
                  <a:srgbClr val="2CA096"/>
                </a:solidFill>
                <a:latin typeface="Calibri" panose="020F0502020204030204" pitchFamily="34" charset="0"/>
                <a:cs typeface="Calibri" panose="020F0502020204030204" pitchFamily="34" charset="0"/>
              </a:defRPr>
            </a:lvl4pPr>
            <a:lvl5pPr>
              <a:defRPr>
                <a:solidFill>
                  <a:srgbClr val="2CA096"/>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3922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DDF4FB-466D-844F-83FF-F1DD2DCE610A}"/>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4B318B"/>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4B318B"/>
                </a:solidFill>
                <a:latin typeface="Arial" panose="020B0604020202020204" pitchFamily="34" charset="0"/>
                <a:cs typeface="Arial" panose="020B0604020202020204" pitchFamily="34" charset="0"/>
              </a:rPr>
              <a:t>With</a:t>
            </a:r>
          </a:p>
          <a:p>
            <a:pPr>
              <a:lnSpc>
                <a:spcPts val="1440"/>
              </a:lnSpc>
            </a:pPr>
            <a:r>
              <a:rPr lang="en-GB" sz="1400" b="1" spc="-30" dirty="0">
                <a:solidFill>
                  <a:srgbClr val="4B318B"/>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45A4D287-010C-454D-ABA9-2BC38854F4D3}"/>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EDAC11EC-DB81-E84E-913C-113EC52446C4}"/>
              </a:ext>
            </a:extLst>
          </p:cNvPr>
          <p:cNvSpPr>
            <a:spLocks noGrp="1"/>
          </p:cNvSpPr>
          <p:nvPr>
            <p:ph type="title"/>
          </p:nvPr>
        </p:nvSpPr>
        <p:spPr>
          <a:xfrm>
            <a:off x="838200" y="365125"/>
            <a:ext cx="10515600" cy="1325563"/>
          </a:xfrm>
          <a:prstGeom prst="rect">
            <a:avLst/>
          </a:prstGeom>
        </p:spPr>
        <p:txBody>
          <a:bodyPr/>
          <a:lstStyle>
            <a:lvl1pPr>
              <a:defRPr>
                <a:solidFill>
                  <a:srgbClr val="4A308A"/>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632D067A-6332-7B43-B38C-0539122D64F1}"/>
              </a:ext>
            </a:extLst>
          </p:cNvPr>
          <p:cNvSpPr>
            <a:spLocks noGrp="1"/>
          </p:cNvSpPr>
          <p:nvPr>
            <p:ph type="body" idx="10"/>
          </p:nvPr>
        </p:nvSpPr>
        <p:spPr>
          <a:xfrm>
            <a:off x="838200" y="1959051"/>
            <a:ext cx="10515600" cy="4071134"/>
          </a:xfrm>
          <a:prstGeom prst="rect">
            <a:avLst/>
          </a:prstGeom>
        </p:spPr>
        <p:txBody>
          <a:bodyPr/>
          <a:lstStyle>
            <a:lvl1pPr>
              <a:defRPr>
                <a:solidFill>
                  <a:srgbClr val="4A308A"/>
                </a:solidFill>
                <a:latin typeface="Calibri" panose="020F0502020204030204" pitchFamily="34" charset="0"/>
                <a:cs typeface="Calibri" panose="020F0502020204030204" pitchFamily="34" charset="0"/>
              </a:defRPr>
            </a:lvl1pPr>
            <a:lvl2pPr>
              <a:defRPr>
                <a:solidFill>
                  <a:srgbClr val="4A308A"/>
                </a:solidFill>
                <a:latin typeface="Calibri" panose="020F0502020204030204" pitchFamily="34" charset="0"/>
                <a:cs typeface="Calibri" panose="020F0502020204030204" pitchFamily="34" charset="0"/>
              </a:defRPr>
            </a:lvl2pPr>
            <a:lvl3pPr>
              <a:defRPr>
                <a:solidFill>
                  <a:srgbClr val="4A308A"/>
                </a:solidFill>
                <a:latin typeface="Calibri" panose="020F0502020204030204" pitchFamily="34" charset="0"/>
                <a:cs typeface="Calibri" panose="020F0502020204030204" pitchFamily="34" charset="0"/>
              </a:defRPr>
            </a:lvl3pPr>
            <a:lvl4pPr>
              <a:defRPr>
                <a:solidFill>
                  <a:srgbClr val="4A308A"/>
                </a:solidFill>
                <a:latin typeface="Calibri" panose="020F0502020204030204" pitchFamily="34" charset="0"/>
                <a:cs typeface="Calibri" panose="020F0502020204030204" pitchFamily="34" charset="0"/>
              </a:defRPr>
            </a:lvl4pPr>
            <a:lvl5pPr>
              <a:defRPr>
                <a:solidFill>
                  <a:srgbClr val="4A308A"/>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13FCBC-DD0B-274C-AD5B-854FBE1512E3}"/>
              </a:ext>
            </a:extLst>
          </p:cNvPr>
          <p:cNvSpPr/>
          <p:nvPr userDrawn="1"/>
        </p:nvSpPr>
        <p:spPr>
          <a:xfrm>
            <a:off x="0" y="0"/>
            <a:ext cx="3322320" cy="6858000"/>
          </a:xfrm>
          <a:prstGeom prst="rect">
            <a:avLst/>
          </a:prstGeom>
          <a:solidFill>
            <a:srgbClr val="4C2C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3" name="TextBox 2">
            <a:extLst>
              <a:ext uri="{FF2B5EF4-FFF2-40B4-BE49-F238E27FC236}">
                <a16:creationId xmlns:a16="http://schemas.microsoft.com/office/drawing/2014/main" id="{1ADDF4FB-466D-844F-83FF-F1DD2DCE610A}"/>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4B318B"/>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4B318B"/>
                </a:solidFill>
                <a:latin typeface="Arial" panose="020B0604020202020204" pitchFamily="34" charset="0"/>
                <a:cs typeface="Arial" panose="020B0604020202020204" pitchFamily="34" charset="0"/>
              </a:rPr>
              <a:t>With</a:t>
            </a:r>
          </a:p>
          <a:p>
            <a:pPr>
              <a:lnSpc>
                <a:spcPts val="1440"/>
              </a:lnSpc>
            </a:pPr>
            <a:r>
              <a:rPr lang="en-GB" sz="1400" b="1" spc="-30" dirty="0">
                <a:solidFill>
                  <a:srgbClr val="4B318B"/>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45A4D287-010C-454D-ABA9-2BC38854F4D3}"/>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EDAC11EC-DB81-E84E-913C-113EC52446C4}"/>
              </a:ext>
            </a:extLst>
          </p:cNvPr>
          <p:cNvSpPr>
            <a:spLocks noGrp="1"/>
          </p:cNvSpPr>
          <p:nvPr>
            <p:ph type="title"/>
          </p:nvPr>
        </p:nvSpPr>
        <p:spPr>
          <a:xfrm>
            <a:off x="0" y="0"/>
            <a:ext cx="3322320" cy="6857999"/>
          </a:xfrm>
          <a:prstGeom prst="rect">
            <a:avLst/>
          </a:prstGeom>
        </p:spPr>
        <p:txBody>
          <a:bodyPr anchor="ctr"/>
          <a:lstStyle>
            <a:lvl1pPr algn="ct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632D067A-6332-7B43-B38C-0539122D64F1}"/>
              </a:ext>
            </a:extLst>
          </p:cNvPr>
          <p:cNvSpPr>
            <a:spLocks noGrp="1"/>
          </p:cNvSpPr>
          <p:nvPr>
            <p:ph type="body" idx="10"/>
          </p:nvPr>
        </p:nvSpPr>
        <p:spPr>
          <a:xfrm>
            <a:off x="3596640" y="995680"/>
            <a:ext cx="7757160" cy="5034505"/>
          </a:xfrm>
          <a:prstGeom prst="rect">
            <a:avLst/>
          </a:prstGeom>
        </p:spPr>
        <p:txBody>
          <a:bodyPr/>
          <a:lstStyle>
            <a:lvl1pPr>
              <a:defRPr>
                <a:solidFill>
                  <a:srgbClr val="4A308A"/>
                </a:solidFill>
                <a:latin typeface="Calibri" panose="020F0502020204030204" pitchFamily="34" charset="0"/>
                <a:cs typeface="Calibri" panose="020F0502020204030204" pitchFamily="34" charset="0"/>
              </a:defRPr>
            </a:lvl1pPr>
            <a:lvl2pPr>
              <a:defRPr>
                <a:solidFill>
                  <a:srgbClr val="4A308A"/>
                </a:solidFill>
                <a:latin typeface="Calibri" panose="020F0502020204030204" pitchFamily="34" charset="0"/>
                <a:cs typeface="Calibri" panose="020F0502020204030204" pitchFamily="34" charset="0"/>
              </a:defRPr>
            </a:lvl2pPr>
            <a:lvl3pPr>
              <a:defRPr>
                <a:solidFill>
                  <a:srgbClr val="4A308A"/>
                </a:solidFill>
                <a:latin typeface="Calibri" panose="020F0502020204030204" pitchFamily="34" charset="0"/>
                <a:cs typeface="Calibri" panose="020F0502020204030204" pitchFamily="34" charset="0"/>
              </a:defRPr>
            </a:lvl3pPr>
            <a:lvl4pPr>
              <a:defRPr>
                <a:solidFill>
                  <a:srgbClr val="4A308A"/>
                </a:solidFill>
                <a:latin typeface="Calibri" panose="020F0502020204030204" pitchFamily="34" charset="0"/>
                <a:cs typeface="Calibri" panose="020F0502020204030204" pitchFamily="34" charset="0"/>
              </a:defRPr>
            </a:lvl4pPr>
            <a:lvl5pPr>
              <a:defRPr>
                <a:solidFill>
                  <a:srgbClr val="4A308A"/>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1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29E06C-470C-784D-B51E-A908C40B498F}"/>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B11821"/>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B11821"/>
                </a:solidFill>
                <a:latin typeface="Arial" panose="020B0604020202020204" pitchFamily="34" charset="0"/>
                <a:cs typeface="Arial" panose="020B0604020202020204" pitchFamily="34" charset="0"/>
              </a:rPr>
              <a:t>With</a:t>
            </a:r>
          </a:p>
          <a:p>
            <a:pPr>
              <a:lnSpc>
                <a:spcPts val="1440"/>
              </a:lnSpc>
            </a:pPr>
            <a:r>
              <a:rPr lang="en-GB" sz="1400" b="1" spc="-30" dirty="0">
                <a:solidFill>
                  <a:srgbClr val="B1182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B2FF0061-90A6-254B-B165-B0515A680C29}"/>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468EAF3B-C386-FE48-A8A8-ED0C8345FA56}"/>
              </a:ext>
            </a:extLst>
          </p:cNvPr>
          <p:cNvSpPr>
            <a:spLocks noGrp="1"/>
          </p:cNvSpPr>
          <p:nvPr>
            <p:ph type="title"/>
          </p:nvPr>
        </p:nvSpPr>
        <p:spPr>
          <a:xfrm>
            <a:off x="838200" y="365125"/>
            <a:ext cx="10515600" cy="1325563"/>
          </a:xfrm>
          <a:prstGeom prst="rect">
            <a:avLst/>
          </a:prstGeom>
        </p:spPr>
        <p:txBody>
          <a:bodyPr/>
          <a:lstStyle>
            <a:lvl1pPr>
              <a:defRPr>
                <a:solidFill>
                  <a:srgbClr val="B01D23"/>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295B644B-33A7-3746-BC92-CB0F1BEEB46E}"/>
              </a:ext>
            </a:extLst>
          </p:cNvPr>
          <p:cNvSpPr>
            <a:spLocks noGrp="1"/>
          </p:cNvSpPr>
          <p:nvPr>
            <p:ph type="body" idx="10"/>
          </p:nvPr>
        </p:nvSpPr>
        <p:spPr>
          <a:xfrm>
            <a:off x="838200" y="1959051"/>
            <a:ext cx="10515600" cy="4071134"/>
          </a:xfrm>
          <a:prstGeom prst="rect">
            <a:avLst/>
          </a:prstGeom>
        </p:spPr>
        <p:txBody>
          <a:bodyPr/>
          <a:lstStyle>
            <a:lvl1pPr>
              <a:defRPr>
                <a:solidFill>
                  <a:srgbClr val="B01D23"/>
                </a:solidFill>
                <a:latin typeface="Calibri" panose="020F0502020204030204" pitchFamily="34" charset="0"/>
                <a:cs typeface="Calibri" panose="020F0502020204030204" pitchFamily="34" charset="0"/>
              </a:defRPr>
            </a:lvl1pPr>
            <a:lvl2pPr>
              <a:defRPr>
                <a:solidFill>
                  <a:srgbClr val="B01D23"/>
                </a:solidFill>
                <a:latin typeface="Calibri" panose="020F0502020204030204" pitchFamily="34" charset="0"/>
                <a:cs typeface="Calibri" panose="020F0502020204030204" pitchFamily="34" charset="0"/>
              </a:defRPr>
            </a:lvl2pPr>
            <a:lvl3pPr>
              <a:defRPr>
                <a:solidFill>
                  <a:srgbClr val="B01D23"/>
                </a:solidFill>
                <a:latin typeface="Calibri" panose="020F0502020204030204" pitchFamily="34" charset="0"/>
                <a:cs typeface="Calibri" panose="020F0502020204030204" pitchFamily="34" charset="0"/>
              </a:defRPr>
            </a:lvl3pPr>
            <a:lvl4pPr>
              <a:defRPr>
                <a:solidFill>
                  <a:srgbClr val="B01D23"/>
                </a:solidFill>
                <a:latin typeface="Calibri" panose="020F0502020204030204" pitchFamily="34" charset="0"/>
                <a:cs typeface="Calibri" panose="020F0502020204030204" pitchFamily="34" charset="0"/>
              </a:defRPr>
            </a:lvl4pPr>
            <a:lvl5pPr>
              <a:defRPr>
                <a:solidFill>
                  <a:srgbClr val="B01D23"/>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4CC692-B0AD-F542-81C1-F65E659C09CA}"/>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2A3789"/>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2A3789"/>
                </a:solidFill>
                <a:latin typeface="Arial" panose="020B0604020202020204" pitchFamily="34" charset="0"/>
                <a:cs typeface="Arial" panose="020B0604020202020204" pitchFamily="34" charset="0"/>
              </a:rPr>
              <a:t>With</a:t>
            </a:r>
          </a:p>
          <a:p>
            <a:pPr>
              <a:lnSpc>
                <a:spcPts val="1440"/>
              </a:lnSpc>
            </a:pPr>
            <a:r>
              <a:rPr lang="en-GB" sz="1400" b="1" spc="-30" dirty="0">
                <a:solidFill>
                  <a:srgbClr val="2A3789"/>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8140A714-EC13-A843-81B2-C4A8AAE246D3}"/>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F64BE974-CE85-8F4C-875C-E699A925563E}"/>
              </a:ext>
            </a:extLst>
          </p:cNvPr>
          <p:cNvSpPr>
            <a:spLocks noGrp="1"/>
          </p:cNvSpPr>
          <p:nvPr>
            <p:ph type="title"/>
          </p:nvPr>
        </p:nvSpPr>
        <p:spPr>
          <a:xfrm>
            <a:off x="838200" y="365125"/>
            <a:ext cx="10515600" cy="1325563"/>
          </a:xfrm>
          <a:prstGeom prst="rect">
            <a:avLst/>
          </a:prstGeom>
        </p:spPr>
        <p:txBody>
          <a:bodyPr/>
          <a:lstStyle>
            <a:lvl1pPr>
              <a:defRPr>
                <a:solidFill>
                  <a:srgbClr val="293884"/>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019876C7-6036-AE40-8C96-AD563526FEDE}"/>
              </a:ext>
            </a:extLst>
          </p:cNvPr>
          <p:cNvSpPr>
            <a:spLocks noGrp="1"/>
          </p:cNvSpPr>
          <p:nvPr>
            <p:ph type="body" idx="10"/>
          </p:nvPr>
        </p:nvSpPr>
        <p:spPr>
          <a:xfrm>
            <a:off x="838200" y="1959051"/>
            <a:ext cx="10515600" cy="4071134"/>
          </a:xfrm>
          <a:prstGeom prst="rect">
            <a:avLst/>
          </a:prstGeom>
        </p:spPr>
        <p:txBody>
          <a:bodyPr/>
          <a:lstStyle>
            <a:lvl1pPr>
              <a:defRPr>
                <a:solidFill>
                  <a:srgbClr val="293884"/>
                </a:solidFill>
                <a:latin typeface="Calibri" panose="020F0502020204030204" pitchFamily="34" charset="0"/>
                <a:cs typeface="Calibri" panose="020F0502020204030204" pitchFamily="34" charset="0"/>
              </a:defRPr>
            </a:lvl1pPr>
            <a:lvl2pPr>
              <a:defRPr>
                <a:solidFill>
                  <a:srgbClr val="293884"/>
                </a:solidFill>
                <a:latin typeface="Calibri" panose="020F0502020204030204" pitchFamily="34" charset="0"/>
                <a:cs typeface="Calibri" panose="020F0502020204030204" pitchFamily="34" charset="0"/>
              </a:defRPr>
            </a:lvl2pPr>
            <a:lvl3pPr>
              <a:defRPr>
                <a:solidFill>
                  <a:srgbClr val="293884"/>
                </a:solidFill>
                <a:latin typeface="Calibri" panose="020F0502020204030204" pitchFamily="34" charset="0"/>
                <a:cs typeface="Calibri" panose="020F0502020204030204" pitchFamily="34" charset="0"/>
              </a:defRPr>
            </a:lvl3pPr>
            <a:lvl4pPr>
              <a:defRPr>
                <a:solidFill>
                  <a:srgbClr val="293884"/>
                </a:solidFill>
                <a:latin typeface="Calibri" panose="020F0502020204030204" pitchFamily="34" charset="0"/>
                <a:cs typeface="Calibri" panose="020F0502020204030204" pitchFamily="34" charset="0"/>
              </a:defRPr>
            </a:lvl4pPr>
            <a:lvl5pPr>
              <a:defRPr>
                <a:solidFill>
                  <a:srgbClr val="293884"/>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F6544F-10A0-EB4F-A45C-D5CD675CDAAE}"/>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DF3034"/>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DF3034"/>
                </a:solidFill>
                <a:latin typeface="Arial" panose="020B0604020202020204" pitchFamily="34" charset="0"/>
                <a:cs typeface="Arial" panose="020B0604020202020204" pitchFamily="34" charset="0"/>
              </a:rPr>
              <a:t>With</a:t>
            </a:r>
          </a:p>
          <a:p>
            <a:pPr>
              <a:lnSpc>
                <a:spcPts val="1440"/>
              </a:lnSpc>
            </a:pPr>
            <a:r>
              <a:rPr lang="en-GB" sz="1400" b="1" spc="-30" dirty="0">
                <a:solidFill>
                  <a:srgbClr val="DF3034"/>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B8BF2D11-133C-5342-A776-86187019ACCD}"/>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2735733B-7D0D-784A-AD01-F073CC6430F8}"/>
              </a:ext>
            </a:extLst>
          </p:cNvPr>
          <p:cNvSpPr>
            <a:spLocks noGrp="1"/>
          </p:cNvSpPr>
          <p:nvPr>
            <p:ph type="title"/>
          </p:nvPr>
        </p:nvSpPr>
        <p:spPr>
          <a:xfrm>
            <a:off x="838200" y="365125"/>
            <a:ext cx="10515600" cy="1325563"/>
          </a:xfrm>
          <a:prstGeom prst="rect">
            <a:avLst/>
          </a:prstGeom>
        </p:spPr>
        <p:txBody>
          <a:bodyPr/>
          <a:lstStyle>
            <a:lvl1pPr>
              <a:defRPr>
                <a:solidFill>
                  <a:srgbClr val="E22F34"/>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41AE0AE8-2466-BE45-967A-F60450E5FD93}"/>
              </a:ext>
            </a:extLst>
          </p:cNvPr>
          <p:cNvSpPr>
            <a:spLocks noGrp="1"/>
          </p:cNvSpPr>
          <p:nvPr>
            <p:ph type="body" idx="10"/>
          </p:nvPr>
        </p:nvSpPr>
        <p:spPr>
          <a:xfrm>
            <a:off x="838200" y="1959051"/>
            <a:ext cx="10515600" cy="4071134"/>
          </a:xfrm>
          <a:prstGeom prst="rect">
            <a:avLst/>
          </a:prstGeom>
        </p:spPr>
        <p:txBody>
          <a:bodyPr/>
          <a:lstStyle>
            <a:lvl1pPr>
              <a:defRPr>
                <a:solidFill>
                  <a:srgbClr val="E22F34"/>
                </a:solidFill>
                <a:latin typeface="Calibri" panose="020F0502020204030204" pitchFamily="34" charset="0"/>
                <a:cs typeface="Calibri" panose="020F0502020204030204" pitchFamily="34" charset="0"/>
              </a:defRPr>
            </a:lvl1pPr>
            <a:lvl2pPr>
              <a:defRPr>
                <a:solidFill>
                  <a:srgbClr val="E22F34"/>
                </a:solidFill>
                <a:latin typeface="Calibri" panose="020F0502020204030204" pitchFamily="34" charset="0"/>
                <a:cs typeface="Calibri" panose="020F0502020204030204" pitchFamily="34" charset="0"/>
              </a:defRPr>
            </a:lvl2pPr>
            <a:lvl3pPr>
              <a:defRPr>
                <a:solidFill>
                  <a:srgbClr val="E22F34"/>
                </a:solidFill>
                <a:latin typeface="Calibri" panose="020F0502020204030204" pitchFamily="34" charset="0"/>
                <a:cs typeface="Calibri" panose="020F0502020204030204" pitchFamily="34" charset="0"/>
              </a:defRPr>
            </a:lvl3pPr>
            <a:lvl4pPr>
              <a:defRPr>
                <a:solidFill>
                  <a:srgbClr val="E22F34"/>
                </a:solidFill>
                <a:latin typeface="Calibri" panose="020F0502020204030204" pitchFamily="34" charset="0"/>
                <a:cs typeface="Calibri" panose="020F0502020204030204" pitchFamily="34" charset="0"/>
              </a:defRPr>
            </a:lvl4pPr>
            <a:lvl5pPr>
              <a:defRPr>
                <a:solidFill>
                  <a:srgbClr val="E22F34"/>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C616D8-1DB2-AB44-9063-E791746A0315}"/>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125EA6"/>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125EA6"/>
                </a:solidFill>
                <a:latin typeface="Arial" panose="020B0604020202020204" pitchFamily="34" charset="0"/>
                <a:cs typeface="Arial" panose="020B0604020202020204" pitchFamily="34" charset="0"/>
              </a:rPr>
              <a:t>With</a:t>
            </a:r>
          </a:p>
          <a:p>
            <a:pPr>
              <a:lnSpc>
                <a:spcPts val="1440"/>
              </a:lnSpc>
            </a:pPr>
            <a:r>
              <a:rPr lang="en-GB" sz="1400" b="1" spc="-30" dirty="0">
                <a:solidFill>
                  <a:srgbClr val="125EA6"/>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A7C37233-7035-F44F-B178-26908CF88192}"/>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0DFE3B76-8A99-4645-A68F-983760551F37}"/>
              </a:ext>
            </a:extLst>
          </p:cNvPr>
          <p:cNvSpPr>
            <a:spLocks noGrp="1"/>
          </p:cNvSpPr>
          <p:nvPr>
            <p:ph type="title"/>
          </p:nvPr>
        </p:nvSpPr>
        <p:spPr>
          <a:xfrm>
            <a:off x="838200" y="365125"/>
            <a:ext cx="10515600" cy="1325563"/>
          </a:xfrm>
          <a:prstGeom prst="rect">
            <a:avLst/>
          </a:prstGeom>
        </p:spPr>
        <p:txBody>
          <a:bodyPr/>
          <a:lstStyle>
            <a:lvl1pPr>
              <a:defRPr>
                <a:solidFill>
                  <a:srgbClr val="125FA5"/>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1021EDD4-FC9F-3247-9D0C-9378C9B55DC4}"/>
              </a:ext>
            </a:extLst>
          </p:cNvPr>
          <p:cNvSpPr>
            <a:spLocks noGrp="1"/>
          </p:cNvSpPr>
          <p:nvPr>
            <p:ph type="body" idx="10"/>
          </p:nvPr>
        </p:nvSpPr>
        <p:spPr>
          <a:xfrm>
            <a:off x="838200" y="1959051"/>
            <a:ext cx="10515600" cy="4071134"/>
          </a:xfrm>
          <a:prstGeom prst="rect">
            <a:avLst/>
          </a:prstGeom>
        </p:spPr>
        <p:txBody>
          <a:bodyPr/>
          <a:lstStyle>
            <a:lvl1pPr>
              <a:defRPr>
                <a:solidFill>
                  <a:srgbClr val="125FA5"/>
                </a:solidFill>
                <a:latin typeface="Calibri" panose="020F0502020204030204" pitchFamily="34" charset="0"/>
                <a:cs typeface="Calibri" panose="020F0502020204030204" pitchFamily="34" charset="0"/>
              </a:defRPr>
            </a:lvl1pPr>
            <a:lvl2pPr>
              <a:defRPr>
                <a:solidFill>
                  <a:srgbClr val="125FA5"/>
                </a:solidFill>
                <a:latin typeface="Calibri" panose="020F0502020204030204" pitchFamily="34" charset="0"/>
                <a:cs typeface="Calibri" panose="020F0502020204030204" pitchFamily="34" charset="0"/>
              </a:defRPr>
            </a:lvl2pPr>
            <a:lvl3pPr>
              <a:defRPr>
                <a:solidFill>
                  <a:srgbClr val="125FA5"/>
                </a:solidFill>
                <a:latin typeface="Calibri" panose="020F0502020204030204" pitchFamily="34" charset="0"/>
                <a:cs typeface="Calibri" panose="020F0502020204030204" pitchFamily="34" charset="0"/>
              </a:defRPr>
            </a:lvl3pPr>
            <a:lvl4pPr>
              <a:defRPr>
                <a:solidFill>
                  <a:srgbClr val="125FA5"/>
                </a:solidFill>
                <a:latin typeface="Calibri" panose="020F0502020204030204" pitchFamily="34" charset="0"/>
                <a:cs typeface="Calibri" panose="020F0502020204030204" pitchFamily="34" charset="0"/>
              </a:defRPr>
            </a:lvl4pPr>
            <a:lvl5pPr>
              <a:defRPr>
                <a:solidFill>
                  <a:srgbClr val="125FA5"/>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89C8BF-1A4A-4142-8DEB-C7FF70791261}"/>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2B8CC4"/>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2B8CC4"/>
                </a:solidFill>
                <a:latin typeface="Arial" panose="020B0604020202020204" pitchFamily="34" charset="0"/>
                <a:cs typeface="Arial" panose="020B0604020202020204" pitchFamily="34" charset="0"/>
              </a:rPr>
              <a:t>With</a:t>
            </a:r>
          </a:p>
          <a:p>
            <a:pPr>
              <a:lnSpc>
                <a:spcPts val="1440"/>
              </a:lnSpc>
            </a:pPr>
            <a:r>
              <a:rPr lang="en-GB" sz="1400" b="1" spc="-30" dirty="0">
                <a:solidFill>
                  <a:srgbClr val="2B8CC4"/>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9BEA6AE1-204A-8745-A043-999F7138BCF8}"/>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6955E2FE-0001-B247-8B31-BEE39AE2B653}"/>
              </a:ext>
            </a:extLst>
          </p:cNvPr>
          <p:cNvSpPr>
            <a:spLocks noGrp="1"/>
          </p:cNvSpPr>
          <p:nvPr>
            <p:ph type="title"/>
          </p:nvPr>
        </p:nvSpPr>
        <p:spPr>
          <a:xfrm>
            <a:off x="838200" y="365125"/>
            <a:ext cx="10515600" cy="1325563"/>
          </a:xfrm>
          <a:prstGeom prst="rect">
            <a:avLst/>
          </a:prstGeom>
        </p:spPr>
        <p:txBody>
          <a:bodyPr/>
          <a:lstStyle>
            <a:lvl1pPr>
              <a:defRPr>
                <a:solidFill>
                  <a:srgbClr val="2A8CC5"/>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B8B2EC02-93FD-B948-B1C4-58104D0D38C2}"/>
              </a:ext>
            </a:extLst>
          </p:cNvPr>
          <p:cNvSpPr>
            <a:spLocks noGrp="1"/>
          </p:cNvSpPr>
          <p:nvPr>
            <p:ph type="body" idx="10"/>
          </p:nvPr>
        </p:nvSpPr>
        <p:spPr>
          <a:xfrm>
            <a:off x="838200" y="1959051"/>
            <a:ext cx="10515600" cy="4071134"/>
          </a:xfrm>
          <a:prstGeom prst="rect">
            <a:avLst/>
          </a:prstGeom>
        </p:spPr>
        <p:txBody>
          <a:bodyPr/>
          <a:lstStyle>
            <a:lvl1pPr>
              <a:defRPr>
                <a:solidFill>
                  <a:srgbClr val="2A8CC5"/>
                </a:solidFill>
                <a:latin typeface="Calibri" panose="020F0502020204030204" pitchFamily="34" charset="0"/>
                <a:cs typeface="Calibri" panose="020F0502020204030204" pitchFamily="34" charset="0"/>
              </a:defRPr>
            </a:lvl1pPr>
            <a:lvl2pPr>
              <a:defRPr>
                <a:solidFill>
                  <a:srgbClr val="2A8CC5"/>
                </a:solidFill>
                <a:latin typeface="Calibri" panose="020F0502020204030204" pitchFamily="34" charset="0"/>
                <a:cs typeface="Calibri" panose="020F0502020204030204" pitchFamily="34" charset="0"/>
              </a:defRPr>
            </a:lvl2pPr>
            <a:lvl3pPr>
              <a:defRPr>
                <a:solidFill>
                  <a:srgbClr val="2A8CC5"/>
                </a:solidFill>
                <a:latin typeface="Calibri" panose="020F0502020204030204" pitchFamily="34" charset="0"/>
                <a:cs typeface="Calibri" panose="020F0502020204030204" pitchFamily="34" charset="0"/>
              </a:defRPr>
            </a:lvl3pPr>
            <a:lvl4pPr>
              <a:defRPr>
                <a:solidFill>
                  <a:srgbClr val="2A8CC5"/>
                </a:solidFill>
                <a:latin typeface="Calibri" panose="020F0502020204030204" pitchFamily="34" charset="0"/>
                <a:cs typeface="Calibri" panose="020F0502020204030204" pitchFamily="34" charset="0"/>
              </a:defRPr>
            </a:lvl4pPr>
            <a:lvl5pPr>
              <a:defRPr>
                <a:solidFill>
                  <a:srgbClr val="2A8CC5"/>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0179C1-980C-5847-9631-089AD679CC20}"/>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F47738"/>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F47738"/>
                </a:solidFill>
                <a:latin typeface="Arial" panose="020B0604020202020204" pitchFamily="34" charset="0"/>
                <a:cs typeface="Arial" panose="020B0604020202020204" pitchFamily="34" charset="0"/>
              </a:rPr>
              <a:t>With</a:t>
            </a:r>
          </a:p>
          <a:p>
            <a:pPr>
              <a:lnSpc>
                <a:spcPts val="1440"/>
              </a:lnSpc>
            </a:pPr>
            <a:r>
              <a:rPr lang="en-GB" sz="1400" b="1" spc="-30" dirty="0">
                <a:solidFill>
                  <a:srgbClr val="F47738"/>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F5E495CA-C410-7A4C-A1F3-8F94D5332A0A}"/>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5924246D-45B4-AD48-94D3-1DE6F8EF1BF3}"/>
              </a:ext>
            </a:extLst>
          </p:cNvPr>
          <p:cNvSpPr>
            <a:spLocks noGrp="1"/>
          </p:cNvSpPr>
          <p:nvPr>
            <p:ph type="title"/>
          </p:nvPr>
        </p:nvSpPr>
        <p:spPr>
          <a:xfrm>
            <a:off x="838200" y="365125"/>
            <a:ext cx="10515600" cy="1325563"/>
          </a:xfrm>
          <a:prstGeom prst="rect">
            <a:avLst/>
          </a:prstGeom>
        </p:spPr>
        <p:txBody>
          <a:bodyPr/>
          <a:lstStyle>
            <a:lvl1pPr>
              <a:defRPr>
                <a:solidFill>
                  <a:srgbClr val="EF763B"/>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2C6F7027-9A35-804F-B06F-2AB68F394672}"/>
              </a:ext>
            </a:extLst>
          </p:cNvPr>
          <p:cNvSpPr>
            <a:spLocks noGrp="1"/>
          </p:cNvSpPr>
          <p:nvPr>
            <p:ph type="body" idx="10"/>
          </p:nvPr>
        </p:nvSpPr>
        <p:spPr>
          <a:xfrm>
            <a:off x="838200" y="1959051"/>
            <a:ext cx="10515600" cy="4071134"/>
          </a:xfrm>
          <a:prstGeom prst="rect">
            <a:avLst/>
          </a:prstGeom>
        </p:spPr>
        <p:txBody>
          <a:bodyPr/>
          <a:lstStyle>
            <a:lvl1pPr>
              <a:defRPr>
                <a:solidFill>
                  <a:srgbClr val="EF763B"/>
                </a:solidFill>
                <a:latin typeface="Calibri" panose="020F0502020204030204" pitchFamily="34" charset="0"/>
                <a:cs typeface="Calibri" panose="020F0502020204030204" pitchFamily="34" charset="0"/>
              </a:defRPr>
            </a:lvl1pPr>
            <a:lvl2pPr>
              <a:defRPr>
                <a:solidFill>
                  <a:srgbClr val="EF763B"/>
                </a:solidFill>
                <a:latin typeface="Calibri" panose="020F0502020204030204" pitchFamily="34" charset="0"/>
                <a:cs typeface="Calibri" panose="020F0502020204030204" pitchFamily="34" charset="0"/>
              </a:defRPr>
            </a:lvl2pPr>
            <a:lvl3pPr>
              <a:defRPr>
                <a:solidFill>
                  <a:srgbClr val="EF763B"/>
                </a:solidFill>
                <a:latin typeface="Calibri" panose="020F0502020204030204" pitchFamily="34" charset="0"/>
                <a:cs typeface="Calibri" panose="020F0502020204030204" pitchFamily="34" charset="0"/>
              </a:defRPr>
            </a:lvl3pPr>
            <a:lvl4pPr>
              <a:defRPr>
                <a:solidFill>
                  <a:srgbClr val="EF763B"/>
                </a:solidFill>
                <a:latin typeface="Calibri" panose="020F0502020204030204" pitchFamily="34" charset="0"/>
                <a:cs typeface="Calibri" panose="020F0502020204030204" pitchFamily="34" charset="0"/>
              </a:defRPr>
            </a:lvl4pPr>
            <a:lvl5pPr>
              <a:defRPr>
                <a:solidFill>
                  <a:srgbClr val="EF763B"/>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0"/>
            <a:ext cx="3309257" cy="6858000"/>
          </a:xfrm>
          <a:prstGeom prst="rect">
            <a:avLst/>
          </a:prstGeom>
          <a:solidFill>
            <a:srgbClr val="F47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521FA220-221F-8F43-9C93-F8F5392D0C2F}"/>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397F0509-745C-A849-917E-C0B0E78B68CE}"/>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2E9CB617-EC9D-4E4D-B71D-98983C341485}"/>
              </a:ext>
            </a:extLst>
          </p:cNvPr>
          <p:cNvSpPr>
            <a:spLocks noGrp="1"/>
          </p:cNvSpPr>
          <p:nvPr>
            <p:ph type="title"/>
          </p:nvPr>
        </p:nvSpPr>
        <p:spPr>
          <a:xfrm>
            <a:off x="0" y="365125"/>
            <a:ext cx="3309257" cy="5992132"/>
          </a:xfrm>
          <a:prstGeom prst="rect">
            <a:avLst/>
          </a:prstGeo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57733D42-C2D2-B542-889A-A1F9CEE5547F}"/>
              </a:ext>
            </a:extLst>
          </p:cNvPr>
          <p:cNvSpPr>
            <a:spLocks noGrp="1"/>
          </p:cNvSpPr>
          <p:nvPr>
            <p:ph type="body" idx="10"/>
          </p:nvPr>
        </p:nvSpPr>
        <p:spPr>
          <a:xfrm>
            <a:off x="3570514" y="1219200"/>
            <a:ext cx="7783286" cy="4810985"/>
          </a:xfrm>
          <a:prstGeom prst="rect">
            <a:avLst/>
          </a:prstGeom>
        </p:spPr>
        <p:txBody>
          <a:bodyPr/>
          <a:lstStyle>
            <a:lvl1pPr>
              <a:defRPr>
                <a:solidFill>
                  <a:srgbClr val="EF763B"/>
                </a:solidFill>
                <a:latin typeface="Calibri" panose="020F0502020204030204" pitchFamily="34" charset="0"/>
                <a:cs typeface="Calibri" panose="020F0502020204030204" pitchFamily="34" charset="0"/>
              </a:defRPr>
            </a:lvl1pPr>
            <a:lvl2pPr>
              <a:defRPr>
                <a:solidFill>
                  <a:srgbClr val="EF763B"/>
                </a:solidFill>
                <a:latin typeface="Calibri" panose="020F0502020204030204" pitchFamily="34" charset="0"/>
                <a:cs typeface="Calibri" panose="020F0502020204030204" pitchFamily="34" charset="0"/>
              </a:defRPr>
            </a:lvl2pPr>
            <a:lvl3pPr>
              <a:defRPr>
                <a:solidFill>
                  <a:srgbClr val="EF763B"/>
                </a:solidFill>
                <a:latin typeface="Calibri" panose="020F0502020204030204" pitchFamily="34" charset="0"/>
                <a:cs typeface="Calibri" panose="020F0502020204030204" pitchFamily="34" charset="0"/>
              </a:defRPr>
            </a:lvl3pPr>
            <a:lvl4pPr>
              <a:defRPr>
                <a:solidFill>
                  <a:srgbClr val="EF763B"/>
                </a:solidFill>
                <a:latin typeface="Calibri" panose="020F0502020204030204" pitchFamily="34" charset="0"/>
                <a:cs typeface="Calibri" panose="020F0502020204030204" pitchFamily="34" charset="0"/>
              </a:defRPr>
            </a:lvl4pPr>
            <a:lvl5pPr>
              <a:defRPr>
                <a:solidFill>
                  <a:srgbClr val="EF763B"/>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8ED2661D-5087-BB43-B1A4-A28E66349D81}"/>
              </a:ext>
            </a:extLst>
          </p:cNvPr>
          <p:cNvSpPr txBox="1"/>
          <p:nvPr userDrawn="1"/>
        </p:nvSpPr>
        <p:spPr>
          <a:xfrm>
            <a:off x="11297661" y="6182585"/>
            <a:ext cx="874278" cy="682238"/>
          </a:xfrm>
          <a:prstGeom prst="rect">
            <a:avLst/>
          </a:prstGeom>
          <a:noFill/>
        </p:spPr>
        <p:txBody>
          <a:bodyPr wrap="none" rtlCol="0">
            <a:spAutoFit/>
          </a:bodyPr>
          <a:lstStyle/>
          <a:p>
            <a:pPr>
              <a:lnSpc>
                <a:spcPts val="1600"/>
              </a:lnSpc>
            </a:pPr>
            <a:r>
              <a:rPr lang="en-GB" sz="1400" b="1" spc="-30" dirty="0">
                <a:solidFill>
                  <a:srgbClr val="F47738"/>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F47738"/>
                </a:solidFill>
                <a:latin typeface="Arial" panose="020B0604020202020204" pitchFamily="34" charset="0"/>
                <a:cs typeface="Arial" panose="020B0604020202020204" pitchFamily="34" charset="0"/>
              </a:rPr>
              <a:t>With</a:t>
            </a:r>
          </a:p>
          <a:p>
            <a:pPr>
              <a:lnSpc>
                <a:spcPts val="1440"/>
              </a:lnSpc>
            </a:pPr>
            <a:r>
              <a:rPr lang="en-GB" sz="1400" b="1" spc="-30" dirty="0">
                <a:solidFill>
                  <a:srgbClr val="F47738"/>
                </a:solidFill>
                <a:latin typeface="Arial" panose="020B0604020202020204" pitchFamily="34" charset="0"/>
                <a:cs typeface="Arial" panose="020B0604020202020204" pitchFamily="34" charset="0"/>
              </a:rPr>
              <a:t>Purpose</a:t>
            </a:r>
          </a:p>
        </p:txBody>
      </p:sp>
      <p:pic>
        <p:nvPicPr>
          <p:cNvPr id="9" name="Picture 8">
            <a:extLst>
              <a:ext uri="{FF2B5EF4-FFF2-40B4-BE49-F238E27FC236}">
                <a16:creationId xmlns:a16="http://schemas.microsoft.com/office/drawing/2014/main" id="{D06623C4-F5B9-9E42-928D-4EB99152CC29}"/>
              </a:ext>
            </a:extLst>
          </p:cNvPr>
          <p:cNvPicPr>
            <a:picLocks noChangeAspect="1"/>
          </p:cNvPicPr>
          <p:nvPr userDrawn="1"/>
        </p:nvPicPr>
        <p:blipFill>
          <a:blip r:embed="rId3"/>
          <a:stretch>
            <a:fillRect/>
          </a:stretch>
        </p:blipFill>
        <p:spPr>
          <a:xfrm>
            <a:off x="11125200" y="152400"/>
            <a:ext cx="1219200" cy="1219200"/>
          </a:xfrm>
          <a:prstGeom prst="rect">
            <a:avLst/>
          </a:prstGeom>
        </p:spPr>
      </p:pic>
    </p:spTree>
    <p:extLst>
      <p:ext uri="{BB962C8B-B14F-4D97-AF65-F5344CB8AC3E}">
        <p14:creationId xmlns:p14="http://schemas.microsoft.com/office/powerpoint/2010/main" val="2418544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879B93-03C9-1148-A600-388182AEFB08}"/>
              </a:ext>
            </a:extLst>
          </p:cNvPr>
          <p:cNvSpPr/>
          <p:nvPr userDrawn="1"/>
        </p:nvSpPr>
        <p:spPr>
          <a:xfrm>
            <a:off x="0" y="5917722"/>
            <a:ext cx="12192000" cy="940278"/>
          </a:xfrm>
          <a:prstGeom prst="rect">
            <a:avLst/>
          </a:prstGeom>
          <a:solidFill>
            <a:srgbClr val="F47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4" name="TextBox 3">
            <a:extLst>
              <a:ext uri="{FF2B5EF4-FFF2-40B4-BE49-F238E27FC236}">
                <a16:creationId xmlns:a16="http://schemas.microsoft.com/office/drawing/2014/main" id="{521FA220-221F-8F43-9C93-F8F5392D0C2F}"/>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chemeClr val="bg1"/>
                </a:solidFill>
                <a:latin typeface="Arial" panose="020B0604020202020204" pitchFamily="34" charset="0"/>
                <a:cs typeface="Arial" panose="020B0604020202020204" pitchFamily="34" charset="0"/>
              </a:rPr>
              <a:t>Digital</a:t>
            </a:r>
          </a:p>
          <a:p>
            <a:pPr>
              <a:lnSpc>
                <a:spcPts val="1600"/>
              </a:lnSpc>
            </a:pPr>
            <a:r>
              <a:rPr lang="en-GB" sz="1400" b="1" spc="-30" dirty="0">
                <a:solidFill>
                  <a:schemeClr val="bg1"/>
                </a:solidFill>
                <a:latin typeface="Arial" panose="020B0604020202020204" pitchFamily="34" charset="0"/>
                <a:cs typeface="Arial" panose="020B0604020202020204" pitchFamily="34" charset="0"/>
              </a:rPr>
              <a:t>With</a:t>
            </a:r>
          </a:p>
          <a:p>
            <a:pPr>
              <a:lnSpc>
                <a:spcPts val="1440"/>
              </a:lnSpc>
            </a:pPr>
            <a:r>
              <a:rPr lang="en-GB" sz="1400" b="1" spc="-30" dirty="0">
                <a:solidFill>
                  <a:schemeClr val="bg1"/>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397F0509-745C-A849-917E-C0B0E78B68CE}"/>
              </a:ext>
            </a:extLst>
          </p:cNvPr>
          <p:cNvPicPr>
            <a:picLocks noChangeAspect="1"/>
          </p:cNvPicPr>
          <p:nvPr userDrawn="1"/>
        </p:nvPicPr>
        <p:blipFill>
          <a:blip r:embed="rId2"/>
          <a:stretch>
            <a:fillRect/>
          </a:stretch>
        </p:blipFill>
        <p:spPr>
          <a:xfrm>
            <a:off x="10972800" y="0"/>
            <a:ext cx="1219200" cy="1219200"/>
          </a:xfrm>
          <a:prstGeom prst="rect">
            <a:avLst/>
          </a:prstGeom>
        </p:spPr>
      </p:pic>
      <p:pic>
        <p:nvPicPr>
          <p:cNvPr id="9" name="Picture 8">
            <a:extLst>
              <a:ext uri="{FF2B5EF4-FFF2-40B4-BE49-F238E27FC236}">
                <a16:creationId xmlns:a16="http://schemas.microsoft.com/office/drawing/2014/main" id="{D06623C4-F5B9-9E42-928D-4EB99152CC29}"/>
              </a:ext>
            </a:extLst>
          </p:cNvPr>
          <p:cNvPicPr>
            <a:picLocks noChangeAspect="1"/>
          </p:cNvPicPr>
          <p:nvPr userDrawn="1"/>
        </p:nvPicPr>
        <p:blipFill>
          <a:blip r:embed="rId3"/>
          <a:stretch>
            <a:fillRect/>
          </a:stretch>
        </p:blipFill>
        <p:spPr>
          <a:xfrm>
            <a:off x="11125200" y="152400"/>
            <a:ext cx="1219200" cy="1219200"/>
          </a:xfrm>
          <a:prstGeom prst="rect">
            <a:avLst/>
          </a:prstGeom>
        </p:spPr>
      </p:pic>
      <p:sp>
        <p:nvSpPr>
          <p:cNvPr id="11" name="Text Placeholder 5">
            <a:extLst>
              <a:ext uri="{FF2B5EF4-FFF2-40B4-BE49-F238E27FC236}">
                <a16:creationId xmlns:a16="http://schemas.microsoft.com/office/drawing/2014/main" id="{A201BFB1-F925-404E-B676-85A16DB0810B}"/>
              </a:ext>
            </a:extLst>
          </p:cNvPr>
          <p:cNvSpPr>
            <a:spLocks noGrp="1"/>
          </p:cNvSpPr>
          <p:nvPr>
            <p:ph type="body" idx="11"/>
          </p:nvPr>
        </p:nvSpPr>
        <p:spPr>
          <a:xfrm>
            <a:off x="838200" y="1527500"/>
            <a:ext cx="10515600" cy="4071134"/>
          </a:xfrm>
          <a:prstGeom prst="rect">
            <a:avLst/>
          </a:prstGeom>
        </p:spPr>
        <p:txBody>
          <a:bodyPr/>
          <a:lstStyle>
            <a:lvl1pPr>
              <a:defRPr>
                <a:solidFill>
                  <a:srgbClr val="EF763B"/>
                </a:solidFill>
                <a:latin typeface="Calibri" panose="020F0502020204030204" pitchFamily="34" charset="0"/>
                <a:cs typeface="Calibri" panose="020F0502020204030204" pitchFamily="34" charset="0"/>
              </a:defRPr>
            </a:lvl1pPr>
            <a:lvl2pPr>
              <a:defRPr>
                <a:solidFill>
                  <a:srgbClr val="EF763B"/>
                </a:solidFill>
                <a:latin typeface="Calibri" panose="020F0502020204030204" pitchFamily="34" charset="0"/>
                <a:cs typeface="Calibri" panose="020F0502020204030204" pitchFamily="34" charset="0"/>
              </a:defRPr>
            </a:lvl2pPr>
            <a:lvl3pPr>
              <a:defRPr>
                <a:solidFill>
                  <a:srgbClr val="EF763B"/>
                </a:solidFill>
                <a:latin typeface="Calibri" panose="020F0502020204030204" pitchFamily="34" charset="0"/>
                <a:cs typeface="Calibri" panose="020F0502020204030204" pitchFamily="34" charset="0"/>
              </a:defRPr>
            </a:lvl3pPr>
            <a:lvl4pPr>
              <a:defRPr>
                <a:solidFill>
                  <a:srgbClr val="EF763B"/>
                </a:solidFill>
                <a:latin typeface="Calibri" panose="020F0502020204030204" pitchFamily="34" charset="0"/>
                <a:cs typeface="Calibri" panose="020F0502020204030204" pitchFamily="34" charset="0"/>
              </a:defRPr>
            </a:lvl4pPr>
            <a:lvl5pPr>
              <a:defRPr>
                <a:solidFill>
                  <a:srgbClr val="EF763B"/>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10024EE1-1D87-8140-8CBF-6F8B7522F49F}"/>
              </a:ext>
            </a:extLst>
          </p:cNvPr>
          <p:cNvSpPr>
            <a:spLocks noGrp="1"/>
          </p:cNvSpPr>
          <p:nvPr>
            <p:ph type="title"/>
          </p:nvPr>
        </p:nvSpPr>
        <p:spPr>
          <a:xfrm>
            <a:off x="838200" y="365126"/>
            <a:ext cx="10515600" cy="1016798"/>
          </a:xfrm>
          <a:prstGeom prst="rect">
            <a:avLst/>
          </a:prstGeom>
        </p:spPr>
        <p:txBody>
          <a:bodyPr/>
          <a:lstStyle>
            <a:lvl1pPr>
              <a:defRPr>
                <a:solidFill>
                  <a:srgbClr val="EF763B"/>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3326729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606947-7876-3248-BDD9-E8317AAD8D2C}"/>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922C88"/>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922C88"/>
                </a:solidFill>
                <a:latin typeface="Arial" panose="020B0604020202020204" pitchFamily="34" charset="0"/>
                <a:cs typeface="Arial" panose="020B0604020202020204" pitchFamily="34" charset="0"/>
              </a:rPr>
              <a:t>With</a:t>
            </a:r>
          </a:p>
          <a:p>
            <a:pPr>
              <a:lnSpc>
                <a:spcPts val="1440"/>
              </a:lnSpc>
            </a:pPr>
            <a:r>
              <a:rPr lang="en-GB" sz="1400" b="1" spc="-30" dirty="0">
                <a:solidFill>
                  <a:srgbClr val="922C88"/>
                </a:solidFill>
                <a:latin typeface="Arial" panose="020B0604020202020204" pitchFamily="34" charset="0"/>
                <a:cs typeface="Arial" panose="020B0604020202020204" pitchFamily="34" charset="0"/>
              </a:rPr>
              <a:t>Purpose</a:t>
            </a:r>
          </a:p>
        </p:txBody>
      </p:sp>
      <p:pic>
        <p:nvPicPr>
          <p:cNvPr id="7" name="Picture 6">
            <a:extLst>
              <a:ext uri="{FF2B5EF4-FFF2-40B4-BE49-F238E27FC236}">
                <a16:creationId xmlns:a16="http://schemas.microsoft.com/office/drawing/2014/main" id="{D2D9E0CB-736E-F44F-900E-E31B134ACA3E}"/>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4" name="Title 1">
            <a:extLst>
              <a:ext uri="{FF2B5EF4-FFF2-40B4-BE49-F238E27FC236}">
                <a16:creationId xmlns:a16="http://schemas.microsoft.com/office/drawing/2014/main" id="{5788C643-3BE0-E346-A023-98FCCE24A672}"/>
              </a:ext>
            </a:extLst>
          </p:cNvPr>
          <p:cNvSpPr>
            <a:spLocks noGrp="1"/>
          </p:cNvSpPr>
          <p:nvPr>
            <p:ph type="title"/>
          </p:nvPr>
        </p:nvSpPr>
        <p:spPr>
          <a:xfrm>
            <a:off x="838200" y="365125"/>
            <a:ext cx="10515600" cy="1325563"/>
          </a:xfrm>
          <a:prstGeom prst="rect">
            <a:avLst/>
          </a:prstGeom>
        </p:spPr>
        <p:txBody>
          <a:bodyPr/>
          <a:lstStyle>
            <a:lvl1pPr>
              <a:defRPr>
                <a:solidFill>
                  <a:srgbClr val="812179"/>
                </a:solidFill>
                <a:latin typeface="Calibri" panose="020F0502020204030204" pitchFamily="34" charset="0"/>
                <a:cs typeface="Calibri" panose="020F0502020204030204" pitchFamily="34" charset="0"/>
              </a:defRPr>
            </a:lvl1pPr>
          </a:lstStyle>
          <a:p>
            <a:r>
              <a:rPr lang="en-US"/>
              <a:t>Click to edit Master title style</a:t>
            </a:r>
          </a:p>
        </p:txBody>
      </p:sp>
      <p:sp>
        <p:nvSpPr>
          <p:cNvPr id="5" name="Text Placeholder 5">
            <a:extLst>
              <a:ext uri="{FF2B5EF4-FFF2-40B4-BE49-F238E27FC236}">
                <a16:creationId xmlns:a16="http://schemas.microsoft.com/office/drawing/2014/main" id="{F5367767-D695-A347-BED2-4084F17F147A}"/>
              </a:ext>
            </a:extLst>
          </p:cNvPr>
          <p:cNvSpPr>
            <a:spLocks noGrp="1"/>
          </p:cNvSpPr>
          <p:nvPr>
            <p:ph type="body" idx="10"/>
          </p:nvPr>
        </p:nvSpPr>
        <p:spPr>
          <a:xfrm>
            <a:off x="838200" y="1959051"/>
            <a:ext cx="10515600" cy="4071134"/>
          </a:xfrm>
          <a:prstGeom prst="rect">
            <a:avLst/>
          </a:prstGeom>
        </p:spPr>
        <p:txBody>
          <a:bodyPr/>
          <a:lstStyle>
            <a:lvl1pPr>
              <a:defRPr>
                <a:solidFill>
                  <a:srgbClr val="812179"/>
                </a:solidFill>
                <a:latin typeface="Calibri" panose="020F0502020204030204" pitchFamily="34" charset="0"/>
                <a:cs typeface="Calibri" panose="020F0502020204030204" pitchFamily="34" charset="0"/>
              </a:defRPr>
            </a:lvl1pPr>
            <a:lvl2pPr>
              <a:defRPr>
                <a:solidFill>
                  <a:srgbClr val="812179"/>
                </a:solidFill>
                <a:latin typeface="Calibri" panose="020F0502020204030204" pitchFamily="34" charset="0"/>
                <a:cs typeface="Calibri" panose="020F0502020204030204" pitchFamily="34" charset="0"/>
              </a:defRPr>
            </a:lvl2pPr>
            <a:lvl3pPr>
              <a:defRPr>
                <a:solidFill>
                  <a:srgbClr val="812179"/>
                </a:solidFill>
                <a:latin typeface="Calibri" panose="020F0502020204030204" pitchFamily="34" charset="0"/>
                <a:cs typeface="Calibri" panose="020F0502020204030204" pitchFamily="34" charset="0"/>
              </a:defRPr>
            </a:lvl3pPr>
            <a:lvl4pPr>
              <a:defRPr>
                <a:solidFill>
                  <a:srgbClr val="812179"/>
                </a:solidFill>
                <a:latin typeface="Calibri" panose="020F0502020204030204" pitchFamily="34" charset="0"/>
                <a:cs typeface="Calibri" panose="020F0502020204030204" pitchFamily="34" charset="0"/>
              </a:defRPr>
            </a:lvl4pPr>
            <a:lvl5pPr>
              <a:defRPr>
                <a:solidFill>
                  <a:srgbClr val="812179"/>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8399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99EA68-9AE7-2646-960A-DF3A633A15EA}"/>
              </a:ext>
            </a:extLst>
          </p:cNvPr>
          <p:cNvSpPr txBox="1"/>
          <p:nvPr userDrawn="1"/>
        </p:nvSpPr>
        <p:spPr>
          <a:xfrm>
            <a:off x="11145261" y="6030185"/>
            <a:ext cx="874278" cy="682238"/>
          </a:xfrm>
          <a:prstGeom prst="rect">
            <a:avLst/>
          </a:prstGeom>
          <a:noFill/>
        </p:spPr>
        <p:txBody>
          <a:bodyPr wrap="none" rtlCol="0">
            <a:spAutoFit/>
          </a:bodyPr>
          <a:lstStyle/>
          <a:p>
            <a:pPr>
              <a:lnSpc>
                <a:spcPts val="1600"/>
              </a:lnSpc>
            </a:pPr>
            <a:r>
              <a:rPr lang="en-GB" sz="1400" b="1" spc="-30" dirty="0">
                <a:solidFill>
                  <a:srgbClr val="6C77AF"/>
                </a:solidFill>
                <a:latin typeface="Arial" panose="020B0604020202020204" pitchFamily="34" charset="0"/>
                <a:cs typeface="Arial" panose="020B0604020202020204" pitchFamily="34" charset="0"/>
              </a:rPr>
              <a:t>Digital</a:t>
            </a:r>
          </a:p>
          <a:p>
            <a:pPr>
              <a:lnSpc>
                <a:spcPts val="1600"/>
              </a:lnSpc>
            </a:pPr>
            <a:r>
              <a:rPr lang="en-GB" sz="1400" b="1" spc="-30" dirty="0">
                <a:solidFill>
                  <a:srgbClr val="6C77AF"/>
                </a:solidFill>
                <a:latin typeface="Arial" panose="020B0604020202020204" pitchFamily="34" charset="0"/>
                <a:cs typeface="Arial" panose="020B0604020202020204" pitchFamily="34" charset="0"/>
              </a:rPr>
              <a:t>With</a:t>
            </a:r>
          </a:p>
          <a:p>
            <a:pPr>
              <a:lnSpc>
                <a:spcPts val="1440"/>
              </a:lnSpc>
            </a:pPr>
            <a:r>
              <a:rPr lang="en-GB" sz="1400" b="1" spc="-30" dirty="0">
                <a:solidFill>
                  <a:srgbClr val="6C77AF"/>
                </a:solidFill>
                <a:latin typeface="Arial" panose="020B0604020202020204" pitchFamily="34" charset="0"/>
                <a:cs typeface="Arial" panose="020B0604020202020204" pitchFamily="34" charset="0"/>
              </a:rPr>
              <a:t>Purpose</a:t>
            </a:r>
          </a:p>
        </p:txBody>
      </p:sp>
      <p:pic>
        <p:nvPicPr>
          <p:cNvPr id="5" name="Picture 4">
            <a:extLst>
              <a:ext uri="{FF2B5EF4-FFF2-40B4-BE49-F238E27FC236}">
                <a16:creationId xmlns:a16="http://schemas.microsoft.com/office/drawing/2014/main" id="{BEFB39FB-C2FA-D243-931F-80F05548BD0E}"/>
              </a:ext>
            </a:extLst>
          </p:cNvPr>
          <p:cNvPicPr>
            <a:picLocks noChangeAspect="1"/>
          </p:cNvPicPr>
          <p:nvPr userDrawn="1"/>
        </p:nvPicPr>
        <p:blipFill>
          <a:blip r:embed="rId2"/>
          <a:stretch>
            <a:fillRect/>
          </a:stretch>
        </p:blipFill>
        <p:spPr>
          <a:xfrm>
            <a:off x="10972800" y="0"/>
            <a:ext cx="1219200" cy="1219200"/>
          </a:xfrm>
          <a:prstGeom prst="rect">
            <a:avLst/>
          </a:prstGeom>
        </p:spPr>
      </p:pic>
      <p:sp>
        <p:nvSpPr>
          <p:cNvPr id="6" name="Title 1">
            <a:extLst>
              <a:ext uri="{FF2B5EF4-FFF2-40B4-BE49-F238E27FC236}">
                <a16:creationId xmlns:a16="http://schemas.microsoft.com/office/drawing/2014/main" id="{04E0375C-72FC-9944-9ABF-B709503F6868}"/>
              </a:ext>
            </a:extLst>
          </p:cNvPr>
          <p:cNvSpPr>
            <a:spLocks noGrp="1"/>
          </p:cNvSpPr>
          <p:nvPr>
            <p:ph type="title"/>
          </p:nvPr>
        </p:nvSpPr>
        <p:spPr>
          <a:xfrm>
            <a:off x="838200" y="365125"/>
            <a:ext cx="10515600" cy="1325563"/>
          </a:xfrm>
          <a:prstGeom prst="rect">
            <a:avLst/>
          </a:prstGeom>
        </p:spPr>
        <p:txBody>
          <a:bodyPr/>
          <a:lstStyle>
            <a:lvl1pPr>
              <a:defRPr>
                <a:solidFill>
                  <a:srgbClr val="6D76AF"/>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5">
            <a:extLst>
              <a:ext uri="{FF2B5EF4-FFF2-40B4-BE49-F238E27FC236}">
                <a16:creationId xmlns:a16="http://schemas.microsoft.com/office/drawing/2014/main" id="{16A4806B-1C2A-294E-824C-A9BB5BC1345A}"/>
              </a:ext>
            </a:extLst>
          </p:cNvPr>
          <p:cNvSpPr>
            <a:spLocks noGrp="1"/>
          </p:cNvSpPr>
          <p:nvPr>
            <p:ph type="body" idx="10"/>
          </p:nvPr>
        </p:nvSpPr>
        <p:spPr>
          <a:xfrm>
            <a:off x="838200" y="1959051"/>
            <a:ext cx="10515600" cy="4071134"/>
          </a:xfrm>
          <a:prstGeom prst="rect">
            <a:avLst/>
          </a:prstGeom>
        </p:spPr>
        <p:txBody>
          <a:bodyPr/>
          <a:lstStyle>
            <a:lvl1pPr>
              <a:defRPr>
                <a:solidFill>
                  <a:srgbClr val="6D76AF"/>
                </a:solidFill>
                <a:latin typeface="Calibri" panose="020F0502020204030204" pitchFamily="34" charset="0"/>
                <a:cs typeface="Calibri" panose="020F0502020204030204" pitchFamily="34" charset="0"/>
              </a:defRPr>
            </a:lvl1pPr>
            <a:lvl2pPr>
              <a:defRPr>
                <a:solidFill>
                  <a:srgbClr val="6D76AF"/>
                </a:solidFill>
                <a:latin typeface="Calibri" panose="020F0502020204030204" pitchFamily="34" charset="0"/>
                <a:cs typeface="Calibri" panose="020F0502020204030204" pitchFamily="34" charset="0"/>
              </a:defRPr>
            </a:lvl2pPr>
            <a:lvl3pPr>
              <a:defRPr>
                <a:solidFill>
                  <a:srgbClr val="6D76AF"/>
                </a:solidFill>
                <a:latin typeface="Calibri" panose="020F0502020204030204" pitchFamily="34" charset="0"/>
                <a:cs typeface="Calibri" panose="020F0502020204030204" pitchFamily="34" charset="0"/>
              </a:defRPr>
            </a:lvl3pPr>
            <a:lvl4pPr>
              <a:defRPr>
                <a:solidFill>
                  <a:srgbClr val="6D76AF"/>
                </a:solidFill>
                <a:latin typeface="Calibri" panose="020F0502020204030204" pitchFamily="34" charset="0"/>
                <a:cs typeface="Calibri" panose="020F0502020204030204" pitchFamily="34" charset="0"/>
              </a:defRPr>
            </a:lvl4pPr>
            <a:lvl5pPr>
              <a:defRPr>
                <a:solidFill>
                  <a:srgbClr val="6D76AF"/>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8159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A0D9C-431C-0247-A4CB-8035BA44E3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41ECB2-987B-C44F-9048-2A4E719F79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BAEFD-FD08-C445-A872-BE8C649BFB23}"/>
              </a:ext>
            </a:extLst>
          </p:cNvPr>
          <p:cNvSpPr>
            <a:spLocks noGrp="1"/>
          </p:cNvSpPr>
          <p:nvPr>
            <p:ph type="dt" sz="half" idx="10"/>
          </p:nvPr>
        </p:nvSpPr>
        <p:spPr/>
        <p:txBody>
          <a:bodyPr/>
          <a:lstStyle/>
          <a:p>
            <a:fld id="{691A78D0-DA1C-B041-BD12-9A143D60BF25}" type="datetimeFigureOut">
              <a:rPr lang="en-US" smtClean="0"/>
              <a:t>5/23/22</a:t>
            </a:fld>
            <a:endParaRPr lang="en-US"/>
          </a:p>
        </p:txBody>
      </p:sp>
      <p:sp>
        <p:nvSpPr>
          <p:cNvPr id="5" name="Footer Placeholder 4">
            <a:extLst>
              <a:ext uri="{FF2B5EF4-FFF2-40B4-BE49-F238E27FC236}">
                <a16:creationId xmlns:a16="http://schemas.microsoft.com/office/drawing/2014/main" id="{22B055F8-7138-A04B-95B3-006C4B603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52F69-8888-D743-8E9C-3CF5EA9D86D4}"/>
              </a:ext>
            </a:extLst>
          </p:cNvPr>
          <p:cNvSpPr>
            <a:spLocks noGrp="1"/>
          </p:cNvSpPr>
          <p:nvPr>
            <p:ph type="sldNum" sz="quarter" idx="12"/>
          </p:nvPr>
        </p:nvSpPr>
        <p:spPr/>
        <p:txBody>
          <a:bodyPr/>
          <a:lstStyle/>
          <a:p>
            <a:fld id="{09782E7D-71F8-4946-B4A1-EB44D0DC70D5}" type="slidenum">
              <a:rPr lang="en-US" smtClean="0"/>
              <a:t>‹#›</a:t>
            </a:fld>
            <a:endParaRPr lang="en-US"/>
          </a:p>
        </p:txBody>
      </p:sp>
    </p:spTree>
    <p:extLst>
      <p:ext uri="{BB962C8B-B14F-4D97-AF65-F5344CB8AC3E}">
        <p14:creationId xmlns:p14="http://schemas.microsoft.com/office/powerpoint/2010/main" val="2473511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430475"/>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3" r:id="rId9"/>
    <p:sldLayoutId id="2147483666" r:id="rId10"/>
    <p:sldLayoutId id="2147483667" r:id="rId11"/>
    <p:sldLayoutId id="2147483668" r:id="rId12"/>
    <p:sldLayoutId id="2147483679" r:id="rId13"/>
    <p:sldLayoutId id="2147483669" r:id="rId14"/>
    <p:sldLayoutId id="2147483670" r:id="rId15"/>
    <p:sldLayoutId id="2147483671" r:id="rId16"/>
    <p:sldLayoutId id="2147483672" r:id="rId17"/>
    <p:sldLayoutId id="2147483673" r:id="rId18"/>
    <p:sldLayoutId id="2147483674" r:id="rId19"/>
    <p:sldLayoutId id="2147483691" r:id="rId20"/>
    <p:sldLayoutId id="2147483703" r:id="rId21"/>
    <p:sldLayoutId id="2147483676" r:id="rId22"/>
    <p:sldLayoutId id="2147483678" r:id="rId23"/>
    <p:sldLayoutId id="2147483704" r:id="rId24"/>
  </p:sldLayoutIdLst>
  <p:txStyles>
    <p:titleStyle>
      <a:lvl1pPr algn="l" defTabSz="914400" rtl="0" eaLnBrk="1" latinLnBrk="0" hangingPunct="1">
        <a:lnSpc>
          <a:spcPct val="90000"/>
        </a:lnSpc>
        <a:spcBef>
          <a:spcPct val="0"/>
        </a:spcBef>
        <a:buNone/>
        <a:defRPr sz="4400" b="1" i="0" kern="1200">
          <a:solidFill>
            <a:schemeClr val="tx1"/>
          </a:solidFill>
          <a:latin typeface="Arial"/>
          <a:ea typeface="+mj-ea"/>
          <a:cs typeface="Aria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a:ea typeface="+mn-ea"/>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a:ea typeface="+mn-ea"/>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a:ea typeface="+mn-ea"/>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hyperlink" Target="http://coronavirus.data.gov.uk/"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hyperlink" Target="http://coronavirus.data.gov.uk/"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870857"/>
            <a:ext cx="10515600" cy="5159328"/>
          </a:xfrm>
        </p:spPr>
        <p:txBody>
          <a:bodyPr anchor="ctr"/>
          <a:lstStyle/>
          <a:p>
            <a:pPr marL="0" indent="0">
              <a:buNone/>
            </a:pPr>
            <a:r>
              <a:rPr lang="en-GB" sz="5400" b="1" dirty="0">
                <a:latin typeface="Arial" panose="020B0604020202020204" pitchFamily="34" charset="0"/>
                <a:cs typeface="Arial" panose="020B0604020202020204" pitchFamily="34" charset="0"/>
              </a:rPr>
              <a:t>Creating compelling and accessible data visualisations</a:t>
            </a:r>
          </a:p>
          <a:p>
            <a:pPr marL="0" indent="0">
              <a:buNone/>
            </a:pPr>
            <a:endParaRPr lang="en-GB" sz="5400" b="1" dirty="0">
              <a:latin typeface="Arial" panose="020B0604020202020204" pitchFamily="34" charset="0"/>
              <a:cs typeface="Arial" panose="020B0604020202020204" pitchFamily="34" charset="0"/>
            </a:endParaRPr>
          </a:p>
          <a:p>
            <a:pPr marL="0" indent="0">
              <a:buNone/>
            </a:pPr>
            <a:r>
              <a:rPr lang="en-GB" sz="4000" b="1" dirty="0">
                <a:latin typeface="Arial" panose="020B0604020202020204" pitchFamily="34" charset="0"/>
                <a:cs typeface="Arial" panose="020B0604020202020204" pitchFamily="34" charset="0"/>
              </a:rPr>
              <a:t>Catherine Hope</a:t>
            </a:r>
          </a:p>
          <a:p>
            <a:pPr marL="0" indent="0">
              <a:buNone/>
            </a:pPr>
            <a:r>
              <a:rPr lang="en-GB" sz="3600" dirty="0">
                <a:latin typeface="Arial" panose="020B0604020202020204" pitchFamily="34" charset="0"/>
                <a:cs typeface="Arial" panose="020B0604020202020204" pitchFamily="34" charset="0"/>
              </a:rPr>
              <a:t>@</a:t>
            </a:r>
            <a:r>
              <a:rPr lang="en-GB" sz="3600" dirty="0" err="1">
                <a:latin typeface="Arial" panose="020B0604020202020204" pitchFamily="34" charset="0"/>
                <a:cs typeface="Arial" panose="020B0604020202020204" pitchFamily="34" charset="0"/>
              </a:rPr>
              <a:t>CatherineCe</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5867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6F3CB1BE-233D-56E5-8D73-DF5CE917AF3B}"/>
              </a:ext>
            </a:extLst>
          </p:cNvPr>
          <p:cNvSpPr txBox="1">
            <a:spLocks/>
          </p:cNvSpPr>
          <p:nvPr/>
        </p:nvSpPr>
        <p:spPr>
          <a:xfrm>
            <a:off x="838200" y="4355269"/>
            <a:ext cx="10515600" cy="1469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25FA5"/>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25FA5"/>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25FA5"/>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25FA5"/>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25FA5"/>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400" dirty="0">
                <a:latin typeface="Arial" panose="020B0604020202020204" pitchFamily="34" charset="0"/>
                <a:cs typeface="Arial" panose="020B0604020202020204" pitchFamily="34" charset="0"/>
              </a:rPr>
              <a:t>“the representation of information in the form of a chart, diagram, picture, etc.”</a:t>
            </a:r>
            <a:endParaRPr lang="en-US" sz="4400"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30EBBB2A-593A-AF97-EBAB-BE6A2B3C871F}"/>
              </a:ext>
            </a:extLst>
          </p:cNvPr>
          <p:cNvSpPr txBox="1">
            <a:spLocks/>
          </p:cNvSpPr>
          <p:nvPr/>
        </p:nvSpPr>
        <p:spPr>
          <a:xfrm>
            <a:off x="838200" y="3429000"/>
            <a:ext cx="10515600" cy="1325563"/>
          </a:xfrm>
          <a:prstGeom prst="rect">
            <a:avLst/>
          </a:prstGeom>
        </p:spPr>
        <p:txBody>
          <a:bodyPr/>
          <a:lstStyle>
            <a:lvl1pPr algn="l" defTabSz="914400" rtl="0" eaLnBrk="1" latinLnBrk="0" hangingPunct="1">
              <a:lnSpc>
                <a:spcPct val="90000"/>
              </a:lnSpc>
              <a:spcBef>
                <a:spcPct val="0"/>
              </a:spcBef>
              <a:buNone/>
              <a:defRPr sz="4400" b="1" i="0" kern="1200">
                <a:solidFill>
                  <a:srgbClr val="125FA5"/>
                </a:solidFill>
                <a:latin typeface="Calibri" panose="020F0502020204030204" pitchFamily="34" charset="0"/>
                <a:ea typeface="+mj-ea"/>
                <a:cs typeface="Calibri" panose="020F0502020204030204" pitchFamily="34" charset="0"/>
              </a:defRPr>
            </a:lvl1pPr>
          </a:lstStyle>
          <a:p>
            <a:r>
              <a:rPr lang="en-US" dirty="0">
                <a:latin typeface="Arial" panose="020B0604020202020204" pitchFamily="34" charset="0"/>
                <a:cs typeface="Arial" panose="020B0604020202020204" pitchFamily="34" charset="0"/>
              </a:rPr>
              <a:t>Data </a:t>
            </a:r>
            <a:r>
              <a:rPr lang="en-US" dirty="0" err="1">
                <a:latin typeface="Arial" panose="020B0604020202020204" pitchFamily="34" charset="0"/>
                <a:cs typeface="Arial" panose="020B0604020202020204" pitchFamily="34" charset="0"/>
              </a:rPr>
              <a:t>visualisation</a:t>
            </a:r>
            <a:r>
              <a:rPr lang="en-US" dirty="0">
                <a:latin typeface="Arial" panose="020B0604020202020204" pitchFamily="34" charset="0"/>
                <a:cs typeface="Arial" panose="020B0604020202020204" pitchFamily="34" charset="0"/>
              </a:rPr>
              <a:t>:</a:t>
            </a:r>
          </a:p>
        </p:txBody>
      </p:sp>
      <p:sp>
        <p:nvSpPr>
          <p:cNvPr id="3" name="Text Placeholder 2">
            <a:extLst>
              <a:ext uri="{FF2B5EF4-FFF2-40B4-BE49-F238E27FC236}">
                <a16:creationId xmlns:a16="http://schemas.microsoft.com/office/drawing/2014/main" id="{74479CDD-8FF2-8A67-4457-6F8DA89228F2}"/>
              </a:ext>
            </a:extLst>
          </p:cNvPr>
          <p:cNvSpPr>
            <a:spLocks noGrp="1"/>
          </p:cNvSpPr>
          <p:nvPr>
            <p:ph type="body" idx="10"/>
          </p:nvPr>
        </p:nvSpPr>
        <p:spPr>
          <a:xfrm>
            <a:off x="838200" y="1291394"/>
            <a:ext cx="10515600" cy="1469949"/>
          </a:xfrm>
        </p:spPr>
        <p:txBody>
          <a:bodyPr/>
          <a:lstStyle/>
          <a:p>
            <a:pPr marL="0" indent="0">
              <a:buNone/>
            </a:pPr>
            <a:r>
              <a:rPr lang="en-GB" sz="4400" dirty="0">
                <a:latin typeface="Arial" panose="020B0604020202020204" pitchFamily="34" charset="0"/>
                <a:cs typeface="Arial" panose="020B0604020202020204" pitchFamily="34" charset="0"/>
              </a:rPr>
              <a:t>“evoking interest, attention, or admiration in a powerfully irresistible way”</a:t>
            </a:r>
            <a:endParaRPr lang="en-US" sz="44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Compelling:</a:t>
            </a:r>
          </a:p>
        </p:txBody>
      </p:sp>
    </p:spTree>
    <p:extLst>
      <p:ext uri="{BB962C8B-B14F-4D97-AF65-F5344CB8AC3E}">
        <p14:creationId xmlns:p14="http://schemas.microsoft.com/office/powerpoint/2010/main" val="27938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870857"/>
            <a:ext cx="10515600" cy="5159328"/>
          </a:xfrm>
        </p:spPr>
        <p:txBody>
          <a:bodyPr anchor="ctr"/>
          <a:lstStyle/>
          <a:p>
            <a:pPr marL="0" indent="0">
              <a:buNone/>
            </a:pPr>
            <a:r>
              <a:rPr lang="en-US" sz="8000" dirty="0">
                <a:latin typeface="Arial" panose="020B0604020202020204" pitchFamily="34" charset="0"/>
                <a:cs typeface="Arial" panose="020B0604020202020204" pitchFamily="34" charset="0"/>
              </a:rPr>
              <a:t>Compelling</a:t>
            </a:r>
          </a:p>
        </p:txBody>
      </p:sp>
    </p:spTree>
    <p:extLst>
      <p:ext uri="{BB962C8B-B14F-4D97-AF65-F5344CB8AC3E}">
        <p14:creationId xmlns:p14="http://schemas.microsoft.com/office/powerpoint/2010/main" val="265358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descr="A chart with no words, just the gridlines and the trend line.&#10;It starts consistently low then goes about 10 times higher for a couple of data points, and slowly drops back down to higher than it was before, but still quite consistent">
            <a:extLst>
              <a:ext uri="{FF2B5EF4-FFF2-40B4-BE49-F238E27FC236}">
                <a16:creationId xmlns:a16="http://schemas.microsoft.com/office/drawing/2014/main" id="{52A28C76-9570-0B7B-FE22-6024C5C6A2E5}"/>
              </a:ext>
            </a:extLst>
          </p:cNvPr>
          <p:cNvGraphicFramePr>
            <a:graphicFrameLocks/>
          </p:cNvGraphicFramePr>
          <p:nvPr>
            <p:extLst>
              <p:ext uri="{D42A27DB-BD31-4B8C-83A1-F6EECF244321}">
                <p14:modId xmlns:p14="http://schemas.microsoft.com/office/powerpoint/2010/main" val="3719056075"/>
              </p:ext>
            </p:extLst>
          </p:nvPr>
        </p:nvGraphicFramePr>
        <p:xfrm>
          <a:off x="2965450" y="1397000"/>
          <a:ext cx="62611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335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descr="Applications per week, in thousands&#10;Chart as the same as the previous slide, now with date markers and y axis labels. Dates from January 2020 to December 2020. Y axis from zero to 600 thousand.&#10;&#10;Now the chart shows that there had been about 50 thousand claims per week, and that the peak of 55,000 was just after March 2020. The trend goes back down to around 60 thousand by July 2020.">
            <a:extLst>
              <a:ext uri="{FF2B5EF4-FFF2-40B4-BE49-F238E27FC236}">
                <a16:creationId xmlns:a16="http://schemas.microsoft.com/office/drawing/2014/main" id="{681AA162-54E6-0834-19D9-F4327F5C317E}"/>
              </a:ext>
            </a:extLst>
          </p:cNvPr>
          <p:cNvGraphicFramePr>
            <a:graphicFrameLocks/>
          </p:cNvGraphicFramePr>
          <p:nvPr>
            <p:extLst>
              <p:ext uri="{D42A27DB-BD31-4B8C-83A1-F6EECF244321}">
                <p14:modId xmlns:p14="http://schemas.microsoft.com/office/powerpoint/2010/main" val="2092344406"/>
              </p:ext>
            </p:extLst>
          </p:nvPr>
        </p:nvGraphicFramePr>
        <p:xfrm>
          <a:off x="2965450" y="1397000"/>
          <a:ext cx="62611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3439D26-1C98-B4AD-29C9-80642B9B9331}"/>
              </a:ext>
            </a:extLst>
          </p:cNvPr>
          <p:cNvSpPr txBox="1"/>
          <p:nvPr/>
        </p:nvSpPr>
        <p:spPr>
          <a:xfrm>
            <a:off x="3118746" y="1299026"/>
            <a:ext cx="285206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Claims to Universal Credit</a:t>
            </a:r>
          </a:p>
        </p:txBody>
      </p:sp>
    </p:spTree>
    <p:extLst>
      <p:ext uri="{BB962C8B-B14F-4D97-AF65-F5344CB8AC3E}">
        <p14:creationId xmlns:p14="http://schemas.microsoft.com/office/powerpoint/2010/main" val="330807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Same chart as in the previous slide, with add text box pointing to the peak stating &quot;23 March, UK lockdown&quot;">
            <a:extLst>
              <a:ext uri="{FF2B5EF4-FFF2-40B4-BE49-F238E27FC236}">
                <a16:creationId xmlns:a16="http://schemas.microsoft.com/office/drawing/2014/main" id="{E673F65E-F5B8-FEB0-8625-C9622CA714AE}"/>
              </a:ext>
            </a:extLst>
          </p:cNvPr>
          <p:cNvGraphicFramePr>
            <a:graphicFrameLocks/>
          </p:cNvGraphicFramePr>
          <p:nvPr>
            <p:extLst>
              <p:ext uri="{D42A27DB-BD31-4B8C-83A1-F6EECF244321}">
                <p14:modId xmlns:p14="http://schemas.microsoft.com/office/powerpoint/2010/main" val="2346549698"/>
              </p:ext>
            </p:extLst>
          </p:nvPr>
        </p:nvGraphicFramePr>
        <p:xfrm>
          <a:off x="2965450" y="1397000"/>
          <a:ext cx="6261100" cy="40640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Arrow Connector 7">
            <a:extLst>
              <a:ext uri="{FF2B5EF4-FFF2-40B4-BE49-F238E27FC236}">
                <a16:creationId xmlns:a16="http://schemas.microsoft.com/office/drawing/2014/main" id="{B0D46F8E-BF52-B400-2C81-5845CC042A08}"/>
              </a:ext>
            </a:extLst>
          </p:cNvPr>
          <p:cNvCxnSpPr>
            <a:cxnSpLocks/>
          </p:cNvCxnSpPr>
          <p:nvPr/>
        </p:nvCxnSpPr>
        <p:spPr>
          <a:xfrm flipV="1">
            <a:off x="4620985" y="2302330"/>
            <a:ext cx="578805" cy="337626"/>
          </a:xfrm>
          <a:prstGeom prst="straightConnector1">
            <a:avLst/>
          </a:prstGeom>
          <a:ln>
            <a:solidFill>
              <a:srgbClr val="00437B"/>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AE03168-0025-D883-DA23-50264712E6A0}"/>
              </a:ext>
            </a:extLst>
          </p:cNvPr>
          <p:cNvSpPr txBox="1"/>
          <p:nvPr/>
        </p:nvSpPr>
        <p:spPr>
          <a:xfrm>
            <a:off x="3678441" y="2590969"/>
            <a:ext cx="1378904" cy="584775"/>
          </a:xfrm>
          <a:prstGeom prst="rect">
            <a:avLst/>
          </a:prstGeom>
          <a:noFill/>
        </p:spPr>
        <p:txBody>
          <a:bodyPr wrap="none" rtlCol="0">
            <a:spAutoFit/>
          </a:bodyPr>
          <a:lstStyle/>
          <a:p>
            <a:r>
              <a:rPr lang="en-US" sz="1600" dirty="0">
                <a:solidFill>
                  <a:srgbClr val="00437B"/>
                </a:solidFill>
                <a:latin typeface="Arial" panose="020B0604020202020204" pitchFamily="34" charset="0"/>
                <a:cs typeface="Arial" panose="020B0604020202020204" pitchFamily="34" charset="0"/>
              </a:rPr>
              <a:t>23 March, </a:t>
            </a:r>
          </a:p>
          <a:p>
            <a:r>
              <a:rPr lang="en-US" sz="1600" dirty="0">
                <a:solidFill>
                  <a:srgbClr val="00437B"/>
                </a:solidFill>
                <a:latin typeface="Arial" panose="020B0604020202020204" pitchFamily="34" charset="0"/>
                <a:cs typeface="Arial" panose="020B0604020202020204" pitchFamily="34" charset="0"/>
              </a:rPr>
              <a:t>UK lockdown</a:t>
            </a:r>
          </a:p>
        </p:txBody>
      </p:sp>
      <p:sp>
        <p:nvSpPr>
          <p:cNvPr id="6" name="TextBox 5">
            <a:extLst>
              <a:ext uri="{FF2B5EF4-FFF2-40B4-BE49-F238E27FC236}">
                <a16:creationId xmlns:a16="http://schemas.microsoft.com/office/drawing/2014/main" id="{091B1D44-82C3-3707-9D8E-5380DE69E2AD}"/>
              </a:ext>
            </a:extLst>
          </p:cNvPr>
          <p:cNvSpPr txBox="1"/>
          <p:nvPr/>
        </p:nvSpPr>
        <p:spPr>
          <a:xfrm>
            <a:off x="3118746" y="912763"/>
            <a:ext cx="5660524"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Claims to Universal Credit peaked when Coronavirus </a:t>
            </a:r>
          </a:p>
          <a:p>
            <a:r>
              <a:rPr lang="en-US" dirty="0">
                <a:latin typeface="Arial" panose="020B0604020202020204" pitchFamily="34" charset="0"/>
                <a:cs typeface="Arial" panose="020B0604020202020204" pitchFamily="34" charset="0"/>
              </a:rPr>
              <a:t>lockdown began</a:t>
            </a:r>
          </a:p>
        </p:txBody>
      </p:sp>
    </p:spTree>
    <p:extLst>
      <p:ext uri="{BB962C8B-B14F-4D97-AF65-F5344CB8AC3E}">
        <p14:creationId xmlns:p14="http://schemas.microsoft.com/office/powerpoint/2010/main" val="110298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1B1D44-82C3-3707-9D8E-5380DE69E2AD}"/>
              </a:ext>
            </a:extLst>
          </p:cNvPr>
          <p:cNvSpPr txBox="1"/>
          <p:nvPr/>
        </p:nvSpPr>
        <p:spPr>
          <a:xfrm>
            <a:off x="3118746" y="912763"/>
            <a:ext cx="5660524"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Claims to Universal Credit peaked when Coronavirus </a:t>
            </a:r>
          </a:p>
          <a:p>
            <a:r>
              <a:rPr lang="en-US" dirty="0">
                <a:latin typeface="Arial" panose="020B0604020202020204" pitchFamily="34" charset="0"/>
                <a:cs typeface="Arial" panose="020B0604020202020204" pitchFamily="34" charset="0"/>
              </a:rPr>
              <a:t>lockdown began</a:t>
            </a:r>
          </a:p>
        </p:txBody>
      </p:sp>
    </p:spTree>
    <p:extLst>
      <p:ext uri="{BB962C8B-B14F-4D97-AF65-F5344CB8AC3E}">
        <p14:creationId xmlns:p14="http://schemas.microsoft.com/office/powerpoint/2010/main" val="2807898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Same chart as on slide 6, nothing added.">
            <a:extLst>
              <a:ext uri="{FF2B5EF4-FFF2-40B4-BE49-F238E27FC236}">
                <a16:creationId xmlns:a16="http://schemas.microsoft.com/office/drawing/2014/main" id="{E673F65E-F5B8-FEB0-8625-C9622CA714AE}"/>
              </a:ext>
            </a:extLst>
          </p:cNvPr>
          <p:cNvGraphicFramePr>
            <a:graphicFrameLocks/>
          </p:cNvGraphicFramePr>
          <p:nvPr>
            <p:extLst>
              <p:ext uri="{D42A27DB-BD31-4B8C-83A1-F6EECF244321}">
                <p14:modId xmlns:p14="http://schemas.microsoft.com/office/powerpoint/2010/main" val="3155948139"/>
              </p:ext>
            </p:extLst>
          </p:nvPr>
        </p:nvGraphicFramePr>
        <p:xfrm>
          <a:off x="2965450" y="1397000"/>
          <a:ext cx="62611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AE03168-0025-D883-DA23-50264712E6A0}"/>
              </a:ext>
            </a:extLst>
          </p:cNvPr>
          <p:cNvSpPr txBox="1"/>
          <p:nvPr/>
        </p:nvSpPr>
        <p:spPr>
          <a:xfrm>
            <a:off x="3678441" y="2590969"/>
            <a:ext cx="1378904" cy="584775"/>
          </a:xfrm>
          <a:prstGeom prst="rect">
            <a:avLst/>
          </a:prstGeom>
          <a:noFill/>
        </p:spPr>
        <p:txBody>
          <a:bodyPr wrap="none" rtlCol="0">
            <a:spAutoFit/>
          </a:bodyPr>
          <a:lstStyle/>
          <a:p>
            <a:r>
              <a:rPr lang="en-US" sz="1600" dirty="0">
                <a:solidFill>
                  <a:srgbClr val="00437B"/>
                </a:solidFill>
                <a:latin typeface="Arial" panose="020B0604020202020204" pitchFamily="34" charset="0"/>
                <a:cs typeface="Arial" panose="020B0604020202020204" pitchFamily="34" charset="0"/>
              </a:rPr>
              <a:t>23 March, </a:t>
            </a:r>
          </a:p>
          <a:p>
            <a:r>
              <a:rPr lang="en-US" sz="1600" dirty="0">
                <a:solidFill>
                  <a:srgbClr val="00437B"/>
                </a:solidFill>
                <a:latin typeface="Arial" panose="020B0604020202020204" pitchFamily="34" charset="0"/>
                <a:cs typeface="Arial" panose="020B0604020202020204" pitchFamily="34" charset="0"/>
              </a:rPr>
              <a:t>UK lockdown</a:t>
            </a:r>
          </a:p>
        </p:txBody>
      </p:sp>
      <p:cxnSp>
        <p:nvCxnSpPr>
          <p:cNvPr id="8" name="Straight Arrow Connector 7">
            <a:extLst>
              <a:ext uri="{FF2B5EF4-FFF2-40B4-BE49-F238E27FC236}">
                <a16:creationId xmlns:a16="http://schemas.microsoft.com/office/drawing/2014/main" id="{B0D46F8E-BF52-B400-2C81-5845CC042A08}"/>
              </a:ext>
            </a:extLst>
          </p:cNvPr>
          <p:cNvCxnSpPr>
            <a:cxnSpLocks/>
          </p:cNvCxnSpPr>
          <p:nvPr/>
        </p:nvCxnSpPr>
        <p:spPr>
          <a:xfrm flipV="1">
            <a:off x="4620985" y="2302330"/>
            <a:ext cx="578805" cy="337626"/>
          </a:xfrm>
          <a:prstGeom prst="straightConnector1">
            <a:avLst/>
          </a:prstGeom>
          <a:ln>
            <a:solidFill>
              <a:srgbClr val="00437B"/>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91B1D44-82C3-3707-9D8E-5380DE69E2AD}"/>
              </a:ext>
            </a:extLst>
          </p:cNvPr>
          <p:cNvSpPr txBox="1"/>
          <p:nvPr/>
        </p:nvSpPr>
        <p:spPr>
          <a:xfrm>
            <a:off x="3118746" y="912763"/>
            <a:ext cx="5660524"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Claims to Universal Credit peaked when Coronavirus </a:t>
            </a:r>
          </a:p>
          <a:p>
            <a:r>
              <a:rPr lang="en-US" dirty="0">
                <a:latin typeface="Arial" panose="020B0604020202020204" pitchFamily="34" charset="0"/>
                <a:cs typeface="Arial" panose="020B0604020202020204" pitchFamily="34" charset="0"/>
              </a:rPr>
              <a:t>lockdown began</a:t>
            </a:r>
          </a:p>
        </p:txBody>
      </p:sp>
    </p:spTree>
    <p:extLst>
      <p:ext uri="{BB962C8B-B14F-4D97-AF65-F5344CB8AC3E}">
        <p14:creationId xmlns:p14="http://schemas.microsoft.com/office/powerpoint/2010/main" val="2404704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from an old publication: &quot;Figure 3.4 Estimated percentage of expenditure overpaid due to fraud, claimant error and official error since 2005/06&quot;&#10;&#10;In the most recent date period 2012/13 claimant error is highest at 1%, fraud at 0.7% and official error at 0.5%">
            <a:extLst>
              <a:ext uri="{FF2B5EF4-FFF2-40B4-BE49-F238E27FC236}">
                <a16:creationId xmlns:a16="http://schemas.microsoft.com/office/drawing/2014/main" id="{43B8C1F1-7024-FE29-AE44-05214ACDB512}"/>
              </a:ext>
            </a:extLst>
          </p:cNvPr>
          <p:cNvPicPr>
            <a:picLocks noChangeAspect="1"/>
          </p:cNvPicPr>
          <p:nvPr/>
        </p:nvPicPr>
        <p:blipFill>
          <a:blip r:embed="rId3"/>
          <a:stretch>
            <a:fillRect/>
          </a:stretch>
        </p:blipFill>
        <p:spPr>
          <a:xfrm>
            <a:off x="6735056" y="1677648"/>
            <a:ext cx="4091010" cy="2780898"/>
          </a:xfrm>
          <a:prstGeom prst="rect">
            <a:avLst/>
          </a:prstGeom>
        </p:spPr>
      </p:pic>
      <p:pic>
        <p:nvPicPr>
          <p:cNvPr id="11" name="Picture 10" descr="A screenshot from an old publication: &quot;Figure 3.3 Estimated percentage of expenditure overpaid since 2005/06&quot; There are 8 bars all at around 2%, and they have error bars around them.">
            <a:extLst>
              <a:ext uri="{FF2B5EF4-FFF2-40B4-BE49-F238E27FC236}">
                <a16:creationId xmlns:a16="http://schemas.microsoft.com/office/drawing/2014/main" id="{6AE00BE6-27AE-6FAF-6541-2FDD16C3642E}"/>
              </a:ext>
            </a:extLst>
          </p:cNvPr>
          <p:cNvPicPr>
            <a:picLocks noChangeAspect="1"/>
          </p:cNvPicPr>
          <p:nvPr/>
        </p:nvPicPr>
        <p:blipFill>
          <a:blip r:embed="rId4"/>
          <a:stretch>
            <a:fillRect/>
          </a:stretch>
        </p:blipFill>
        <p:spPr>
          <a:xfrm>
            <a:off x="1253581" y="1677648"/>
            <a:ext cx="4072471" cy="2453370"/>
          </a:xfrm>
          <a:prstGeom prst="rect">
            <a:avLst/>
          </a:prstGeom>
        </p:spPr>
      </p:pic>
      <p:pic>
        <p:nvPicPr>
          <p:cNvPr id="15" name="Picture 14" descr="A screenshot from an old publication: &quot;Figure 5.1 Estimated IS percentage of expenditure overpaid since 2005/06&quot; ">
            <a:extLst>
              <a:ext uri="{FF2B5EF4-FFF2-40B4-BE49-F238E27FC236}">
                <a16:creationId xmlns:a16="http://schemas.microsoft.com/office/drawing/2014/main" id="{1C838E43-5A9A-1003-E918-348E25033362}"/>
              </a:ext>
            </a:extLst>
          </p:cNvPr>
          <p:cNvPicPr>
            <a:picLocks noChangeAspect="1"/>
          </p:cNvPicPr>
          <p:nvPr/>
        </p:nvPicPr>
        <p:blipFill>
          <a:blip r:embed="rId5"/>
          <a:stretch>
            <a:fillRect/>
          </a:stretch>
        </p:blipFill>
        <p:spPr>
          <a:xfrm>
            <a:off x="1272121" y="4330473"/>
            <a:ext cx="4053931" cy="2527527"/>
          </a:xfrm>
          <a:prstGeom prst="rect">
            <a:avLst/>
          </a:prstGeom>
        </p:spPr>
      </p:pic>
      <p:pic>
        <p:nvPicPr>
          <p:cNvPr id="17" name="Picture 16" descr="A screenshot from an old publication: &quot;Figure 5.2 Estimated IS overpayments due to fraud, claimant error and official error, plus monetary value of overpayments since 2005/06&quot;&#10;">
            <a:extLst>
              <a:ext uri="{FF2B5EF4-FFF2-40B4-BE49-F238E27FC236}">
                <a16:creationId xmlns:a16="http://schemas.microsoft.com/office/drawing/2014/main" id="{9C6DA8B6-4896-DADB-1595-46EA6DA4F09E}"/>
              </a:ext>
            </a:extLst>
          </p:cNvPr>
          <p:cNvPicPr>
            <a:picLocks noChangeAspect="1"/>
          </p:cNvPicPr>
          <p:nvPr/>
        </p:nvPicPr>
        <p:blipFill>
          <a:blip r:embed="rId6"/>
          <a:stretch>
            <a:fillRect/>
          </a:stretch>
        </p:blipFill>
        <p:spPr>
          <a:xfrm>
            <a:off x="6711607" y="4337250"/>
            <a:ext cx="4270223" cy="2644943"/>
          </a:xfrm>
          <a:prstGeom prst="rect">
            <a:avLst/>
          </a:prstGeom>
        </p:spPr>
      </p:pic>
      <p:pic>
        <p:nvPicPr>
          <p:cNvPr id="21" name="Picture 20" descr="A screenshot from an old publication: &quot;Figure 5.8 Estimated JSA overpayments due to fraud, claimant error and official error, plus monetary value of overpayments since 2005/06&quot;&#10;">
            <a:extLst>
              <a:ext uri="{FF2B5EF4-FFF2-40B4-BE49-F238E27FC236}">
                <a16:creationId xmlns:a16="http://schemas.microsoft.com/office/drawing/2014/main" id="{5BF08810-E62F-5475-FAB7-0BE52F620215}"/>
              </a:ext>
            </a:extLst>
          </p:cNvPr>
          <p:cNvPicPr>
            <a:picLocks noChangeAspect="1"/>
          </p:cNvPicPr>
          <p:nvPr/>
        </p:nvPicPr>
        <p:blipFill>
          <a:blip r:embed="rId7"/>
          <a:stretch>
            <a:fillRect/>
          </a:stretch>
        </p:blipFill>
        <p:spPr>
          <a:xfrm>
            <a:off x="7804565" y="2594666"/>
            <a:ext cx="4276402" cy="2576965"/>
          </a:xfrm>
          <a:prstGeom prst="rect">
            <a:avLst/>
          </a:prstGeom>
        </p:spPr>
      </p:pic>
      <p:pic>
        <p:nvPicPr>
          <p:cNvPr id="19" name="Picture 18" descr="A screenshot from an old publication: &quot;Figure 5.5 Estimated JSA percentage of expenditure overpaid since 2005/06&quot; ">
            <a:extLst>
              <a:ext uri="{FF2B5EF4-FFF2-40B4-BE49-F238E27FC236}">
                <a16:creationId xmlns:a16="http://schemas.microsoft.com/office/drawing/2014/main" id="{C23872E9-0C7F-93AA-39D0-989F09534050}"/>
              </a:ext>
            </a:extLst>
          </p:cNvPr>
          <p:cNvPicPr>
            <a:picLocks noChangeAspect="1"/>
          </p:cNvPicPr>
          <p:nvPr/>
        </p:nvPicPr>
        <p:blipFill>
          <a:blip r:embed="rId8"/>
          <a:stretch>
            <a:fillRect/>
          </a:stretch>
        </p:blipFill>
        <p:spPr>
          <a:xfrm>
            <a:off x="438064" y="2594666"/>
            <a:ext cx="4146627" cy="2848875"/>
          </a:xfrm>
          <a:prstGeom prst="rect">
            <a:avLst/>
          </a:prstGeom>
        </p:spPr>
      </p:pic>
      <p:sp>
        <p:nvSpPr>
          <p:cNvPr id="22" name="Title 1">
            <a:extLst>
              <a:ext uri="{FF2B5EF4-FFF2-40B4-BE49-F238E27FC236}">
                <a16:creationId xmlns:a16="http://schemas.microsoft.com/office/drawing/2014/main" id="{D9123AE4-6228-073B-6B1C-FF6B2D475DE4}"/>
              </a:ext>
            </a:extLst>
          </p:cNvPr>
          <p:cNvSpPr txBox="1">
            <a:spLocks/>
          </p:cNvSpPr>
          <p:nvPr/>
        </p:nvSpPr>
        <p:spPr>
          <a:xfrm>
            <a:off x="3149600" y="2394857"/>
            <a:ext cx="4851180" cy="2092703"/>
          </a:xfrm>
          <a:prstGeom prst="rect">
            <a:avLst/>
          </a:prstGeom>
          <a:ln w="28575">
            <a:solidFill>
              <a:srgbClr val="125FA5"/>
            </a:solidFill>
          </a:ln>
        </p:spPr>
        <p:style>
          <a:lnRef idx="2">
            <a:schemeClr val="accent3"/>
          </a:lnRef>
          <a:fillRef idx="1">
            <a:schemeClr val="lt1"/>
          </a:fillRef>
          <a:effectRef idx="0">
            <a:schemeClr val="accent3"/>
          </a:effectRef>
          <a:fontRef idx="minor">
            <a:schemeClr val="dk1"/>
          </a:fontRef>
        </p:style>
        <p:txBody>
          <a:bodyPr anchor="ctr"/>
          <a:lstStyle>
            <a:lvl1pPr algn="l" defTabSz="914400" rtl="0" eaLnBrk="1" latinLnBrk="0" hangingPunct="1">
              <a:lnSpc>
                <a:spcPct val="90000"/>
              </a:lnSpc>
              <a:spcBef>
                <a:spcPct val="0"/>
              </a:spcBef>
              <a:buNone/>
              <a:defRPr sz="4400" b="1" i="0" kern="1200">
                <a:solidFill>
                  <a:srgbClr val="125FA5"/>
                </a:solidFill>
                <a:latin typeface="Calibri" panose="020F0502020204030204" pitchFamily="34" charset="0"/>
                <a:ea typeface="+mj-ea"/>
                <a:cs typeface="Calibri" panose="020F0502020204030204" pitchFamily="34" charset="0"/>
              </a:defRPr>
            </a:lvl1pPr>
          </a:lstStyle>
          <a:p>
            <a:pPr algn="ctr"/>
            <a:r>
              <a:rPr lang="en-US" dirty="0">
                <a:latin typeface="Arial" panose="020B0604020202020204" pitchFamily="34" charset="0"/>
                <a:cs typeface="Arial" panose="020B0604020202020204" pitchFamily="34" charset="0"/>
              </a:rPr>
              <a:t>41 charts</a:t>
            </a:r>
          </a:p>
          <a:p>
            <a:pPr algn="ctr"/>
            <a:r>
              <a:rPr lang="en-US" dirty="0">
                <a:latin typeface="Arial" panose="020B0604020202020204" pitchFamily="34" charset="0"/>
                <a:cs typeface="Arial" panose="020B0604020202020204" pitchFamily="34" charset="0"/>
              </a:rPr>
              <a:t>121 pages</a:t>
            </a:r>
          </a:p>
        </p:txBody>
      </p:sp>
      <p:sp>
        <p:nvSpPr>
          <p:cNvPr id="9" name="Title 1">
            <a:extLst>
              <a:ext uri="{FF2B5EF4-FFF2-40B4-BE49-F238E27FC236}">
                <a16:creationId xmlns:a16="http://schemas.microsoft.com/office/drawing/2014/main" id="{18536015-D8E8-0203-35C4-55F0075CC053}"/>
              </a:ext>
            </a:extLst>
          </p:cNvPr>
          <p:cNvSpPr>
            <a:spLocks noGrp="1"/>
          </p:cNvSpPr>
          <p:nvPr>
            <p:ph type="title"/>
          </p:nvPr>
        </p:nvSpPr>
        <p:spPr>
          <a:xfrm>
            <a:off x="838200" y="365125"/>
            <a:ext cx="10515600" cy="1325563"/>
          </a:xfrm>
        </p:spPr>
        <p:txBody>
          <a:bodyPr/>
          <a:lstStyle/>
          <a:p>
            <a:r>
              <a:rPr lang="en-US" dirty="0">
                <a:latin typeface="Arial" panose="020B0604020202020204" pitchFamily="34" charset="0"/>
                <a:cs typeface="Arial" panose="020B0604020202020204" pitchFamily="34" charset="0"/>
              </a:rPr>
              <a:t>More Charts = More Compelling?</a:t>
            </a:r>
          </a:p>
        </p:txBody>
      </p:sp>
    </p:spTree>
    <p:extLst>
      <p:ext uri="{BB962C8B-B14F-4D97-AF65-F5344CB8AC3E}">
        <p14:creationId xmlns:p14="http://schemas.microsoft.com/office/powerpoint/2010/main" val="190251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536015-D8E8-0203-35C4-55F0075CC053}"/>
              </a:ext>
            </a:extLst>
          </p:cNvPr>
          <p:cNvSpPr>
            <a:spLocks noGrp="1"/>
          </p:cNvSpPr>
          <p:nvPr>
            <p:ph type="title"/>
          </p:nvPr>
        </p:nvSpPr>
        <p:spPr>
          <a:xfrm>
            <a:off x="838200" y="365125"/>
            <a:ext cx="10515600" cy="1325563"/>
          </a:xfrm>
        </p:spPr>
        <p:txBody>
          <a:bodyPr/>
          <a:lstStyle/>
          <a:p>
            <a:r>
              <a:rPr lang="en-US" strike="sngStrike" dirty="0">
                <a:latin typeface="Arial" panose="020B0604020202020204" pitchFamily="34" charset="0"/>
                <a:cs typeface="Arial" panose="020B0604020202020204" pitchFamily="34" charset="0"/>
              </a:rPr>
              <a:t>More Charts = More Compelling</a:t>
            </a:r>
          </a:p>
        </p:txBody>
      </p:sp>
    </p:spTree>
    <p:extLst>
      <p:ext uri="{BB962C8B-B14F-4D97-AF65-F5344CB8AC3E}">
        <p14:creationId xmlns:p14="http://schemas.microsoft.com/office/powerpoint/2010/main" val="1821878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870857"/>
            <a:ext cx="10515600" cy="5159328"/>
          </a:xfrm>
        </p:spPr>
        <p:txBody>
          <a:bodyPr anchor="ctr"/>
          <a:lstStyle/>
          <a:p>
            <a:pPr marL="0" indent="0">
              <a:buNone/>
            </a:pPr>
            <a:r>
              <a:rPr lang="en-US" sz="8000" dirty="0">
                <a:latin typeface="Arial" panose="020B0604020202020204" pitchFamily="34" charset="0"/>
                <a:cs typeface="Arial" panose="020B0604020202020204" pitchFamily="34" charset="0"/>
              </a:rPr>
              <a:t>Accessible</a:t>
            </a:r>
          </a:p>
        </p:txBody>
      </p:sp>
    </p:spTree>
    <p:extLst>
      <p:ext uri="{BB962C8B-B14F-4D97-AF65-F5344CB8AC3E}">
        <p14:creationId xmlns:p14="http://schemas.microsoft.com/office/powerpoint/2010/main" val="4147085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6F3CB1BE-233D-56E5-8D73-DF5CE917AF3B}"/>
              </a:ext>
            </a:extLst>
          </p:cNvPr>
          <p:cNvSpPr txBox="1">
            <a:spLocks/>
          </p:cNvSpPr>
          <p:nvPr/>
        </p:nvSpPr>
        <p:spPr>
          <a:xfrm>
            <a:off x="838200" y="4355269"/>
            <a:ext cx="10515600" cy="1469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25FA5"/>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25FA5"/>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25FA5"/>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25FA5"/>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25FA5"/>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400" dirty="0">
                <a:latin typeface="Arial" panose="020B0604020202020204" pitchFamily="34" charset="0"/>
                <a:cs typeface="Arial" panose="020B0604020202020204" pitchFamily="34" charset="0"/>
              </a:rPr>
              <a:t>Accessing online</a:t>
            </a:r>
            <a:endParaRPr lang="en-US" sz="44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74479CDD-8FF2-8A67-4457-6F8DA89228F2}"/>
              </a:ext>
            </a:extLst>
          </p:cNvPr>
          <p:cNvSpPr>
            <a:spLocks noGrp="1"/>
          </p:cNvSpPr>
          <p:nvPr>
            <p:ph type="body" idx="10"/>
          </p:nvPr>
        </p:nvSpPr>
        <p:spPr>
          <a:xfrm>
            <a:off x="838200" y="2502731"/>
            <a:ext cx="10515600" cy="1469949"/>
          </a:xfrm>
        </p:spPr>
        <p:txBody>
          <a:bodyPr/>
          <a:lstStyle/>
          <a:p>
            <a:pPr marL="0" indent="0">
              <a:buNone/>
            </a:pPr>
            <a:r>
              <a:rPr lang="en-GB" sz="4400" dirty="0">
                <a:latin typeface="Arial" panose="020B0604020202020204" pitchFamily="34" charset="0"/>
                <a:cs typeface="Arial" panose="020B0604020202020204" pitchFamily="34" charset="0"/>
              </a:rPr>
              <a:t>Being presented to them</a:t>
            </a:r>
            <a:endParaRPr lang="en-US" sz="44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How will users access your </a:t>
            </a:r>
            <a:r>
              <a:rPr lang="en-US" dirty="0" err="1">
                <a:latin typeface="Arial" panose="020B0604020202020204" pitchFamily="34" charset="0"/>
                <a:cs typeface="Arial" panose="020B0604020202020204" pitchFamily="34" charset="0"/>
              </a:rPr>
              <a:t>visualisations</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2639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870857"/>
            <a:ext cx="10515600" cy="5159328"/>
          </a:xfrm>
        </p:spPr>
        <p:txBody>
          <a:bodyPr anchor="ctr"/>
          <a:lstStyle/>
          <a:p>
            <a:pPr marL="0" indent="0">
              <a:buNone/>
            </a:pPr>
            <a:r>
              <a:rPr lang="en-US" sz="8000" dirty="0">
                <a:latin typeface="Arial" panose="020B0604020202020204" pitchFamily="34" charset="0"/>
                <a:cs typeface="Arial" panose="020B0604020202020204" pitchFamily="34" charset="0"/>
              </a:rPr>
              <a:t>Accessible – </a:t>
            </a:r>
          </a:p>
          <a:p>
            <a:pPr marL="0" indent="0">
              <a:buNone/>
            </a:pPr>
            <a:r>
              <a:rPr lang="en-US" sz="7200" dirty="0">
                <a:latin typeface="Arial" panose="020B0604020202020204" pitchFamily="34" charset="0"/>
                <a:cs typeface="Arial" panose="020B0604020202020204" pitchFamily="34" charset="0"/>
              </a:rPr>
              <a:t>Being presented to them</a:t>
            </a:r>
          </a:p>
        </p:txBody>
      </p:sp>
    </p:spTree>
    <p:extLst>
      <p:ext uri="{BB962C8B-B14F-4D97-AF65-F5344CB8AC3E}">
        <p14:creationId xmlns:p14="http://schemas.microsoft.com/office/powerpoint/2010/main" val="1185915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of a televised UK government COVID-19 briefing. There is a chart taking up the whole screen, with a British Sign Language interpreter at the right of the screen.">
            <a:extLst>
              <a:ext uri="{FF2B5EF4-FFF2-40B4-BE49-F238E27FC236}">
                <a16:creationId xmlns:a16="http://schemas.microsoft.com/office/drawing/2014/main" id="{63D08BCE-2FAE-CED6-63C6-19DBDFA528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9143" y="1690688"/>
            <a:ext cx="7924800" cy="4457700"/>
          </a:xfrm>
          <a:prstGeom prst="rect">
            <a:avLst/>
          </a:prstGeom>
          <a:noFill/>
          <a:ln>
            <a:solidFill>
              <a:srgbClr val="125FA5"/>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Being presented to them</a:t>
            </a:r>
          </a:p>
        </p:txBody>
      </p:sp>
    </p:spTree>
    <p:extLst>
      <p:ext uri="{BB962C8B-B14F-4D97-AF65-F5344CB8AC3E}">
        <p14:creationId xmlns:p14="http://schemas.microsoft.com/office/powerpoint/2010/main" val="1992887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ED859452-D26E-B34B-1A0E-A8AC2AA686E8}"/>
              </a:ext>
            </a:extLst>
          </p:cNvPr>
          <p:cNvSpPr txBox="1"/>
          <p:nvPr/>
        </p:nvSpPr>
        <p:spPr>
          <a:xfrm>
            <a:off x="6212112" y="5582835"/>
            <a:ext cx="3340979" cy="461665"/>
          </a:xfrm>
          <a:prstGeom prst="rect">
            <a:avLst/>
          </a:prstGeom>
          <a:noFill/>
        </p:spPr>
        <p:txBody>
          <a:bodyPr wrap="none" rtlCol="0">
            <a:spAutoFit/>
          </a:bodyPr>
          <a:lstStyle/>
          <a:p>
            <a:r>
              <a:rPr lang="en-US" sz="1200" dirty="0">
                <a:solidFill>
                  <a:schemeClr val="bg1">
                    <a:lumMod val="50000"/>
                  </a:schemeClr>
                </a:solidFill>
              </a:rPr>
              <a:t>Source: </a:t>
            </a:r>
            <a:r>
              <a:rPr lang="en-US" sz="1200" dirty="0">
                <a:solidFill>
                  <a:schemeClr val="bg1">
                    <a:lumMod val="50000"/>
                  </a:schemeClr>
                </a:solidFill>
                <a:hlinkClick r:id="rId3">
                  <a:extLst>
                    <a:ext uri="{A12FA001-AC4F-418D-AE19-62706E023703}">
                      <ahyp:hlinkClr xmlns:ahyp="http://schemas.microsoft.com/office/drawing/2018/hyperlinkcolor" val="tx"/>
                    </a:ext>
                  </a:extLst>
                </a:hlinkClick>
              </a:rPr>
              <a:t>UK government COVID-19 dashboard</a:t>
            </a:r>
            <a:endParaRPr lang="en-US" sz="1200" dirty="0">
              <a:solidFill>
                <a:schemeClr val="bg1">
                  <a:lumMod val="50000"/>
                </a:schemeClr>
              </a:solidFill>
            </a:endParaRPr>
          </a:p>
          <a:p>
            <a:r>
              <a:rPr lang="en-US" sz="1200" dirty="0">
                <a:solidFill>
                  <a:schemeClr val="bg1">
                    <a:lumMod val="50000"/>
                  </a:schemeClr>
                </a:solidFill>
              </a:rPr>
              <a:t>Image created with </a:t>
            </a:r>
            <a:r>
              <a:rPr lang="en-US" sz="1200" dirty="0" err="1">
                <a:solidFill>
                  <a:schemeClr val="bg1">
                    <a:lumMod val="50000"/>
                  </a:schemeClr>
                </a:solidFill>
              </a:rPr>
              <a:t>pilestone.com</a:t>
            </a:r>
            <a:endParaRPr lang="en-US" sz="1200" dirty="0">
              <a:solidFill>
                <a:schemeClr val="bg1">
                  <a:lumMod val="50000"/>
                </a:schemeClr>
              </a:solidFill>
            </a:endParaRPr>
          </a:p>
        </p:txBody>
      </p:sp>
      <p:pic>
        <p:nvPicPr>
          <p:cNvPr id="8" name="Picture 7" descr="Colour-blind simulation: The same chart and the same text on the chart, now the colour scheme looks like the same two browny-yellow colours.">
            <a:extLst>
              <a:ext uri="{FF2B5EF4-FFF2-40B4-BE49-F238E27FC236}">
                <a16:creationId xmlns:a16="http://schemas.microsoft.com/office/drawing/2014/main" id="{590B4C5B-7147-E3EF-7055-A3BCD54FA7AF}"/>
              </a:ext>
            </a:extLst>
          </p:cNvPr>
          <p:cNvPicPr>
            <a:picLocks noChangeAspect="1"/>
          </p:cNvPicPr>
          <p:nvPr/>
        </p:nvPicPr>
        <p:blipFill>
          <a:blip r:embed="rId4"/>
          <a:stretch>
            <a:fillRect/>
          </a:stretch>
        </p:blipFill>
        <p:spPr>
          <a:xfrm>
            <a:off x="6212112" y="1637795"/>
            <a:ext cx="5713200" cy="3947387"/>
          </a:xfrm>
          <a:prstGeom prst="rect">
            <a:avLst/>
          </a:prstGeom>
        </p:spPr>
      </p:pic>
      <p:sp>
        <p:nvSpPr>
          <p:cNvPr id="11" name="TextBox 10">
            <a:extLst>
              <a:ext uri="{FF2B5EF4-FFF2-40B4-BE49-F238E27FC236}">
                <a16:creationId xmlns:a16="http://schemas.microsoft.com/office/drawing/2014/main" id="{BE49449F-6AFC-95DD-7884-84AAAFBA6797}"/>
              </a:ext>
            </a:extLst>
          </p:cNvPr>
          <p:cNvSpPr txBox="1"/>
          <p:nvPr/>
        </p:nvSpPr>
        <p:spPr>
          <a:xfrm>
            <a:off x="452004" y="5582836"/>
            <a:ext cx="3340979" cy="276999"/>
          </a:xfrm>
          <a:prstGeom prst="rect">
            <a:avLst/>
          </a:prstGeom>
          <a:noFill/>
        </p:spPr>
        <p:txBody>
          <a:bodyPr wrap="none" rtlCol="0">
            <a:spAutoFit/>
          </a:bodyPr>
          <a:lstStyle/>
          <a:p>
            <a:r>
              <a:rPr lang="en-US" sz="1200" dirty="0">
                <a:solidFill>
                  <a:schemeClr val="bg1">
                    <a:lumMod val="50000"/>
                  </a:schemeClr>
                </a:solidFill>
              </a:rPr>
              <a:t>Source: </a:t>
            </a:r>
            <a:r>
              <a:rPr lang="en-US" sz="1200" dirty="0">
                <a:solidFill>
                  <a:schemeClr val="bg1">
                    <a:lumMod val="50000"/>
                  </a:schemeClr>
                </a:solidFill>
                <a:hlinkClick r:id="rId3">
                  <a:extLst>
                    <a:ext uri="{A12FA001-AC4F-418D-AE19-62706E023703}">
                      <ahyp:hlinkClr xmlns:ahyp="http://schemas.microsoft.com/office/drawing/2018/hyperlinkcolor" val="tx"/>
                    </a:ext>
                  </a:extLst>
                </a:hlinkClick>
              </a:rPr>
              <a:t>UK government COVID-19 dashboard</a:t>
            </a:r>
            <a:endParaRPr lang="en-US" sz="1200" dirty="0">
              <a:solidFill>
                <a:schemeClr val="bg1">
                  <a:lumMod val="50000"/>
                </a:schemeClr>
              </a:solidFill>
            </a:endParaRPr>
          </a:p>
        </p:txBody>
      </p:sp>
      <p:pic>
        <p:nvPicPr>
          <p:cNvPr id="4" name="Picture 3" descr="Chart&#10;&#10;After vaccines were made widely available, far fewer people &#10;addmitted to hospital with COVID-19  then died within 28 days&#10;&#10;Admissions to hospital and deaths related to COVID-19 in the UK&#10;&#10;The chart colour scheme is red for admissions and green for deaths.&#10;&#10;Admissions shows peaks:&#10;April 2020 around 3,500 people per day&#10;January 2021 around 4,500 people per day&#10;January 2022 around 2,500 people per day&#10;March 2022 around 2,500 people per day&#10;&#10;Deaths shows peaks:&#10;April 2020 around 1,000 people per day&#10;January 2021 around 1,400 people per day&#10;January 2022 around 250 people per day&#10;March 2022 around 250 people per day&#10;&#10;There's a text box pointing to March 2021: &quot;50% of the population had received their first dose by 24 March 2021&quot;">
            <a:extLst>
              <a:ext uri="{FF2B5EF4-FFF2-40B4-BE49-F238E27FC236}">
                <a16:creationId xmlns:a16="http://schemas.microsoft.com/office/drawing/2014/main" id="{077A0439-2113-DC80-3E29-7F2E3FD56B08}"/>
              </a:ext>
            </a:extLst>
          </p:cNvPr>
          <p:cNvPicPr>
            <a:picLocks noChangeAspect="1"/>
          </p:cNvPicPr>
          <p:nvPr/>
        </p:nvPicPr>
        <p:blipFill>
          <a:blip r:embed="rId5"/>
          <a:stretch>
            <a:fillRect/>
          </a:stretch>
        </p:blipFill>
        <p:spPr>
          <a:xfrm>
            <a:off x="452004" y="1637869"/>
            <a:ext cx="5713772" cy="3944968"/>
          </a:xfrm>
          <a:prstGeom prst="rect">
            <a:avLst/>
          </a:prstGeom>
        </p:spPr>
      </p:pic>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Being presented to them</a:t>
            </a:r>
          </a:p>
        </p:txBody>
      </p:sp>
    </p:spTree>
    <p:extLst>
      <p:ext uri="{BB962C8B-B14F-4D97-AF65-F5344CB8AC3E}">
        <p14:creationId xmlns:p14="http://schemas.microsoft.com/office/powerpoint/2010/main" val="8868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DDF45DB-7046-8449-50EE-F19B33B5C315}"/>
              </a:ext>
            </a:extLst>
          </p:cNvPr>
          <p:cNvSpPr txBox="1"/>
          <p:nvPr/>
        </p:nvSpPr>
        <p:spPr>
          <a:xfrm>
            <a:off x="6212112" y="5582835"/>
            <a:ext cx="3340979" cy="461665"/>
          </a:xfrm>
          <a:prstGeom prst="rect">
            <a:avLst/>
          </a:prstGeom>
          <a:noFill/>
        </p:spPr>
        <p:txBody>
          <a:bodyPr wrap="none" rtlCol="0">
            <a:spAutoFit/>
          </a:bodyPr>
          <a:lstStyle/>
          <a:p>
            <a:r>
              <a:rPr lang="en-US" sz="1200" dirty="0">
                <a:solidFill>
                  <a:schemeClr val="bg1">
                    <a:lumMod val="50000"/>
                  </a:schemeClr>
                </a:solidFill>
              </a:rPr>
              <a:t>Source: </a:t>
            </a:r>
            <a:r>
              <a:rPr lang="en-US" sz="1200" dirty="0">
                <a:solidFill>
                  <a:schemeClr val="bg1">
                    <a:lumMod val="50000"/>
                  </a:schemeClr>
                </a:solidFill>
                <a:hlinkClick r:id="rId3">
                  <a:extLst>
                    <a:ext uri="{A12FA001-AC4F-418D-AE19-62706E023703}">
                      <ahyp:hlinkClr xmlns:ahyp="http://schemas.microsoft.com/office/drawing/2018/hyperlinkcolor" val="tx"/>
                    </a:ext>
                  </a:extLst>
                </a:hlinkClick>
              </a:rPr>
              <a:t>UK government COVID-19 dashboard</a:t>
            </a:r>
            <a:endParaRPr lang="en-US" sz="1200" dirty="0">
              <a:solidFill>
                <a:schemeClr val="bg1">
                  <a:lumMod val="50000"/>
                </a:schemeClr>
              </a:solidFill>
            </a:endParaRPr>
          </a:p>
          <a:p>
            <a:r>
              <a:rPr lang="en-US" sz="1200" dirty="0">
                <a:solidFill>
                  <a:schemeClr val="bg1">
                    <a:lumMod val="50000"/>
                  </a:schemeClr>
                </a:solidFill>
              </a:rPr>
              <a:t>Image created with </a:t>
            </a:r>
            <a:r>
              <a:rPr lang="en-US" sz="1200" dirty="0" err="1">
                <a:solidFill>
                  <a:schemeClr val="bg1">
                    <a:lumMod val="50000"/>
                  </a:schemeClr>
                </a:solidFill>
              </a:rPr>
              <a:t>pilestone.com</a:t>
            </a:r>
            <a:endParaRPr lang="en-US" sz="1200" dirty="0">
              <a:solidFill>
                <a:schemeClr val="bg1">
                  <a:lumMod val="50000"/>
                </a:schemeClr>
              </a:solidFill>
            </a:endParaRPr>
          </a:p>
        </p:txBody>
      </p:sp>
      <p:pic>
        <p:nvPicPr>
          <p:cNvPr id="10" name="Picture 9" descr="Colour-blind simulation: the same chart as the other on the slide, and the orange series looks yellowy brown, the blue looks the same.">
            <a:extLst>
              <a:ext uri="{FF2B5EF4-FFF2-40B4-BE49-F238E27FC236}">
                <a16:creationId xmlns:a16="http://schemas.microsoft.com/office/drawing/2014/main" id="{19B0603B-DE22-4CD1-FCDF-7E259341DFC5}"/>
              </a:ext>
            </a:extLst>
          </p:cNvPr>
          <p:cNvPicPr>
            <a:picLocks noChangeAspect="1"/>
          </p:cNvPicPr>
          <p:nvPr/>
        </p:nvPicPr>
        <p:blipFill>
          <a:blip r:embed="rId4"/>
          <a:stretch>
            <a:fillRect/>
          </a:stretch>
        </p:blipFill>
        <p:spPr>
          <a:xfrm>
            <a:off x="6096000" y="1692023"/>
            <a:ext cx="5709600" cy="3944900"/>
          </a:xfrm>
          <a:prstGeom prst="rect">
            <a:avLst/>
          </a:prstGeom>
        </p:spPr>
      </p:pic>
      <p:sp>
        <p:nvSpPr>
          <p:cNvPr id="7" name="TextBox 6">
            <a:extLst>
              <a:ext uri="{FF2B5EF4-FFF2-40B4-BE49-F238E27FC236}">
                <a16:creationId xmlns:a16="http://schemas.microsoft.com/office/drawing/2014/main" id="{F3D266C7-D859-ED79-6730-A93E034D83BD}"/>
              </a:ext>
            </a:extLst>
          </p:cNvPr>
          <p:cNvSpPr txBox="1"/>
          <p:nvPr/>
        </p:nvSpPr>
        <p:spPr>
          <a:xfrm>
            <a:off x="452004" y="5582836"/>
            <a:ext cx="3340979" cy="276999"/>
          </a:xfrm>
          <a:prstGeom prst="rect">
            <a:avLst/>
          </a:prstGeom>
          <a:noFill/>
        </p:spPr>
        <p:txBody>
          <a:bodyPr wrap="none" rtlCol="0">
            <a:spAutoFit/>
          </a:bodyPr>
          <a:lstStyle/>
          <a:p>
            <a:r>
              <a:rPr lang="en-US" sz="1200" dirty="0">
                <a:solidFill>
                  <a:schemeClr val="bg1">
                    <a:lumMod val="50000"/>
                  </a:schemeClr>
                </a:solidFill>
              </a:rPr>
              <a:t>Source: </a:t>
            </a:r>
            <a:r>
              <a:rPr lang="en-US" sz="1200" dirty="0">
                <a:solidFill>
                  <a:schemeClr val="bg1">
                    <a:lumMod val="50000"/>
                  </a:schemeClr>
                </a:solidFill>
                <a:hlinkClick r:id="rId3">
                  <a:extLst>
                    <a:ext uri="{A12FA001-AC4F-418D-AE19-62706E023703}">
                      <ahyp:hlinkClr xmlns:ahyp="http://schemas.microsoft.com/office/drawing/2018/hyperlinkcolor" val="tx"/>
                    </a:ext>
                  </a:extLst>
                </a:hlinkClick>
              </a:rPr>
              <a:t>UK government COVID-19 dashboard</a:t>
            </a:r>
            <a:endParaRPr lang="en-US" sz="1200" dirty="0">
              <a:solidFill>
                <a:schemeClr val="bg1">
                  <a:lumMod val="50000"/>
                </a:schemeClr>
              </a:solidFill>
            </a:endParaRPr>
          </a:p>
        </p:txBody>
      </p:sp>
      <p:pic>
        <p:nvPicPr>
          <p:cNvPr id="6" name="Picture 5" descr="The same chart as the first one on the previous slide, now admissions is in orange and deaths is in blue">
            <a:extLst>
              <a:ext uri="{FF2B5EF4-FFF2-40B4-BE49-F238E27FC236}">
                <a16:creationId xmlns:a16="http://schemas.microsoft.com/office/drawing/2014/main" id="{5F251E43-5C3A-CB30-746C-33D392CAF397}"/>
              </a:ext>
            </a:extLst>
          </p:cNvPr>
          <p:cNvPicPr>
            <a:picLocks noChangeAspect="1"/>
          </p:cNvPicPr>
          <p:nvPr/>
        </p:nvPicPr>
        <p:blipFill>
          <a:blip r:embed="rId5"/>
          <a:stretch>
            <a:fillRect/>
          </a:stretch>
        </p:blipFill>
        <p:spPr>
          <a:xfrm>
            <a:off x="452004" y="1638000"/>
            <a:ext cx="5713200" cy="3944573"/>
          </a:xfrm>
          <a:prstGeom prst="rect">
            <a:avLst/>
          </a:prstGeom>
        </p:spPr>
      </p:pic>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Being presented to them</a:t>
            </a:r>
          </a:p>
        </p:txBody>
      </p:sp>
    </p:spTree>
    <p:extLst>
      <p:ext uri="{BB962C8B-B14F-4D97-AF65-F5344CB8AC3E}">
        <p14:creationId xmlns:p14="http://schemas.microsoft.com/office/powerpoint/2010/main" val="205273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of very very small text that you can't read. It looks medieval ">
            <a:extLst>
              <a:ext uri="{FF2B5EF4-FFF2-40B4-BE49-F238E27FC236}">
                <a16:creationId xmlns:a16="http://schemas.microsoft.com/office/drawing/2014/main" id="{68CC6F72-7D2B-0345-BF17-DD595AC85FA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0811" b="1420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422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870857"/>
            <a:ext cx="10515600" cy="5159328"/>
          </a:xfrm>
        </p:spPr>
        <p:txBody>
          <a:bodyPr anchor="ctr"/>
          <a:lstStyle/>
          <a:p>
            <a:pPr marL="0" indent="0">
              <a:buNone/>
            </a:pPr>
            <a:r>
              <a:rPr lang="en-US" sz="8000" dirty="0">
                <a:latin typeface="Arial" panose="020B0604020202020204" pitchFamily="34" charset="0"/>
                <a:cs typeface="Arial" panose="020B0604020202020204" pitchFamily="34" charset="0"/>
              </a:rPr>
              <a:t>Accessible – </a:t>
            </a:r>
          </a:p>
          <a:p>
            <a:pPr marL="0" indent="0">
              <a:buNone/>
            </a:pPr>
            <a:r>
              <a:rPr lang="en-US" sz="7200" dirty="0">
                <a:latin typeface="Arial" panose="020B0604020202020204" pitchFamily="34" charset="0"/>
                <a:cs typeface="Arial" panose="020B0604020202020204" pitchFamily="34" charset="0"/>
              </a:rPr>
              <a:t>Online</a:t>
            </a:r>
          </a:p>
        </p:txBody>
      </p:sp>
    </p:spTree>
    <p:extLst>
      <p:ext uri="{BB962C8B-B14F-4D97-AF65-F5344CB8AC3E}">
        <p14:creationId xmlns:p14="http://schemas.microsoft.com/office/powerpoint/2010/main" val="239216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E101FA-CE5E-D17D-4B2C-34352A2F846F}"/>
              </a:ext>
            </a:extLst>
          </p:cNvPr>
          <p:cNvSpPr txBox="1"/>
          <p:nvPr/>
        </p:nvSpPr>
        <p:spPr>
          <a:xfrm>
            <a:off x="943429" y="1988458"/>
            <a:ext cx="5998758" cy="4708981"/>
          </a:xfrm>
          <a:prstGeom prst="rect">
            <a:avLst/>
          </a:prstGeom>
          <a:noFill/>
        </p:spPr>
        <p:txBody>
          <a:bodyPr wrap="none" rtlCol="0">
            <a:spAutoFit/>
          </a:bodyPr>
          <a:lstStyle/>
          <a:p>
            <a:r>
              <a:rPr lang="en-GB" sz="6000" b="1" dirty="0">
                <a:solidFill>
                  <a:srgbClr val="125FA5"/>
                </a:solidFill>
              </a:rPr>
              <a:t>Perceivable</a:t>
            </a:r>
          </a:p>
          <a:p>
            <a:r>
              <a:rPr lang="en-GB" sz="6000" b="1" dirty="0">
                <a:solidFill>
                  <a:srgbClr val="125FA5"/>
                </a:solidFill>
              </a:rPr>
              <a:t>Operable</a:t>
            </a:r>
          </a:p>
          <a:p>
            <a:r>
              <a:rPr lang="en-GB" sz="6000" b="1" dirty="0">
                <a:solidFill>
                  <a:srgbClr val="125FA5"/>
                </a:solidFill>
              </a:rPr>
              <a:t>Understandable</a:t>
            </a:r>
          </a:p>
          <a:p>
            <a:r>
              <a:rPr lang="en-GB" sz="6000" b="1" dirty="0">
                <a:solidFill>
                  <a:srgbClr val="125FA5"/>
                </a:solidFill>
              </a:rPr>
              <a:t>Robust</a:t>
            </a:r>
          </a:p>
          <a:p>
            <a:endParaRPr lang="en-US" sz="6000" dirty="0">
              <a:solidFill>
                <a:srgbClr val="125FA5"/>
              </a:solidFill>
            </a:endParaRPr>
          </a:p>
        </p:txBody>
      </p:sp>
      <p:sp>
        <p:nvSpPr>
          <p:cNvPr id="4" name="Rectangle 3">
            <a:extLst>
              <a:ext uri="{FF2B5EF4-FFF2-40B4-BE49-F238E27FC236}">
                <a16:creationId xmlns:a16="http://schemas.microsoft.com/office/drawing/2014/main" id="{E8C339C0-372A-A555-A346-3C8D09E01BFB}"/>
              </a:ext>
            </a:extLst>
          </p:cNvPr>
          <p:cNvSpPr/>
          <p:nvPr/>
        </p:nvSpPr>
        <p:spPr>
          <a:xfrm>
            <a:off x="943429" y="1285575"/>
            <a:ext cx="6750438" cy="461665"/>
          </a:xfrm>
          <a:prstGeom prst="rect">
            <a:avLst/>
          </a:prstGeom>
        </p:spPr>
        <p:txBody>
          <a:bodyPr wrap="none">
            <a:spAutoFit/>
          </a:bodyPr>
          <a:lstStyle/>
          <a:p>
            <a:r>
              <a:rPr lang="en-US" sz="2400" dirty="0">
                <a:solidFill>
                  <a:srgbClr val="125FA5"/>
                </a:solidFill>
              </a:rPr>
              <a:t>Web Content Accessibility Guidelines or WCAG </a:t>
            </a: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Accessing online</a:t>
            </a:r>
          </a:p>
        </p:txBody>
      </p:sp>
    </p:spTree>
    <p:extLst>
      <p:ext uri="{BB962C8B-B14F-4D97-AF65-F5344CB8AC3E}">
        <p14:creationId xmlns:p14="http://schemas.microsoft.com/office/powerpoint/2010/main" val="389658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7B3B9-24A5-4A0E-0CF1-1633E75CC35D}"/>
              </a:ext>
            </a:extLst>
          </p:cNvPr>
          <p:cNvSpPr/>
          <p:nvPr/>
        </p:nvSpPr>
        <p:spPr>
          <a:xfrm>
            <a:off x="838201" y="1901371"/>
            <a:ext cx="10515599" cy="3846286"/>
          </a:xfrm>
          <a:prstGeom prst="rect">
            <a:avLst/>
          </a:prstGeom>
        </p:spPr>
        <p:txBody>
          <a:bodyPr/>
          <a:lstStyle/>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Make it easier for users to see and hear content.</a:t>
            </a:r>
          </a:p>
          <a:p>
            <a:pPr>
              <a:lnSpc>
                <a:spcPct val="90000"/>
              </a:lnSpc>
              <a:spcBef>
                <a:spcPts val="1000"/>
              </a:spcBef>
            </a:pPr>
            <a:endParaRPr lang="en-GB" sz="4400" dirty="0">
              <a:solidFill>
                <a:srgbClr val="125FA5"/>
              </a:solidFill>
              <a:latin typeface="Arial" panose="020B0604020202020204" pitchFamily="34" charset="0"/>
              <a:cs typeface="Arial" panose="020B0604020202020204" pitchFamily="34" charset="0"/>
            </a:endParaRPr>
          </a:p>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Provide text alternatives for non-text content.</a:t>
            </a: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Perceivable</a:t>
            </a:r>
          </a:p>
        </p:txBody>
      </p:sp>
    </p:spTree>
    <p:extLst>
      <p:ext uri="{BB962C8B-B14F-4D97-AF65-F5344CB8AC3E}">
        <p14:creationId xmlns:p14="http://schemas.microsoft.com/office/powerpoint/2010/main" val="2183013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Arrow Connector 10">
            <a:extLst>
              <a:ext uri="{FF2B5EF4-FFF2-40B4-BE49-F238E27FC236}">
                <a16:creationId xmlns:a16="http://schemas.microsoft.com/office/drawing/2014/main" id="{2F23286C-5B9B-C38F-EDF2-2A3F90006970}"/>
              </a:ext>
            </a:extLst>
          </p:cNvPr>
          <p:cNvCxnSpPr/>
          <p:nvPr/>
        </p:nvCxnSpPr>
        <p:spPr>
          <a:xfrm>
            <a:off x="1393371" y="5109029"/>
            <a:ext cx="1907099" cy="0"/>
          </a:xfrm>
          <a:prstGeom prst="straightConnector1">
            <a:avLst/>
          </a:prstGeom>
          <a:ln w="19050">
            <a:solidFill>
              <a:srgbClr val="125FA5"/>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Screenshot from GOV.UK of a chart about universal credit. There's an arrow pointing to the paragraph starting &quot;The number of weekly claims&quot;&#10;&#10;Content:&#10;Consistently around 40,000 claims made per week since March 2021&#10;Claims made (weekly), Universal Credit, Great Britain, April 2017 to April 2022&#10;&#10;CHART with no alt-text on GOV.UK so none provided here - it follows after the footnotes.&#10;&#10;See Stat-Xplore for the full data series.&#10;&#10;Source: DWP Stat-Xplore, Claims on Universal Credit, weekly.&#10;&#10;The number of weekly claims has mostly stabilised outside of seasonal highs and lows, returning to just below pre-pandemic levels. For example, 21,000 claims were made between 24 December 2021 and 30 December 2021. Over the year from 26 March 2021 to 14 April 2022, there were an average of 39,000 claims made per week. In the most recent month (11 March to 14 April 2022), there were on average 40,000 claims each week.&#10;&#10;Not all claims that are made will go on to start on Universal Credit. This can be because, for example, the circumstances of some people who have made a claim may change before they start on Universal Credit, and they may close their claim before starting.">
            <a:extLst>
              <a:ext uri="{FF2B5EF4-FFF2-40B4-BE49-F238E27FC236}">
                <a16:creationId xmlns:a16="http://schemas.microsoft.com/office/drawing/2014/main" id="{0AB78732-A5AE-39FD-ABDF-E22D4EC4B8FB}"/>
              </a:ext>
            </a:extLst>
          </p:cNvPr>
          <p:cNvPicPr>
            <a:picLocks noChangeAspect="1"/>
          </p:cNvPicPr>
          <p:nvPr/>
        </p:nvPicPr>
        <p:blipFill>
          <a:blip r:embed="rId3"/>
          <a:stretch>
            <a:fillRect/>
          </a:stretch>
        </p:blipFill>
        <p:spPr>
          <a:xfrm>
            <a:off x="3300470" y="0"/>
            <a:ext cx="5591060" cy="6858000"/>
          </a:xfrm>
          <a:prstGeom prst="rect">
            <a:avLst/>
          </a:prstGeom>
        </p:spPr>
      </p:pic>
    </p:spTree>
    <p:extLst>
      <p:ext uri="{BB962C8B-B14F-4D97-AF65-F5344CB8AC3E}">
        <p14:creationId xmlns:p14="http://schemas.microsoft.com/office/powerpoint/2010/main" val="1846185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28E7C7-7E43-6F9F-E18C-437DB02BEB96}"/>
              </a:ext>
            </a:extLst>
          </p:cNvPr>
          <p:cNvSpPr/>
          <p:nvPr/>
        </p:nvSpPr>
        <p:spPr>
          <a:xfrm>
            <a:off x="943428" y="1893888"/>
            <a:ext cx="9535886" cy="5223994"/>
          </a:xfrm>
          <a:prstGeom prst="rect">
            <a:avLst/>
          </a:prstGeom>
        </p:spPr>
        <p:txBody>
          <a:bodyPr/>
          <a:lstStyle/>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Make all functionality available from a keyboard.</a:t>
            </a:r>
          </a:p>
          <a:p>
            <a:pPr>
              <a:lnSpc>
                <a:spcPct val="90000"/>
              </a:lnSpc>
              <a:spcBef>
                <a:spcPts val="1000"/>
              </a:spcBef>
            </a:pPr>
            <a:endParaRPr lang="en-GB" sz="4400" dirty="0">
              <a:solidFill>
                <a:srgbClr val="125FA5"/>
              </a:solidFill>
              <a:latin typeface="Arial" panose="020B0604020202020204" pitchFamily="34" charset="0"/>
              <a:cs typeface="Arial" panose="020B0604020202020204" pitchFamily="34" charset="0"/>
            </a:endParaRPr>
          </a:p>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Help users navigate and find content.</a:t>
            </a: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Operable</a:t>
            </a:r>
          </a:p>
        </p:txBody>
      </p:sp>
    </p:spTree>
    <p:extLst>
      <p:ext uri="{BB962C8B-B14F-4D97-AF65-F5344CB8AC3E}">
        <p14:creationId xmlns:p14="http://schemas.microsoft.com/office/powerpoint/2010/main" val="2118989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Arrow Connector 10">
            <a:extLst>
              <a:ext uri="{FF2B5EF4-FFF2-40B4-BE49-F238E27FC236}">
                <a16:creationId xmlns:a16="http://schemas.microsoft.com/office/drawing/2014/main" id="{2F23286C-5B9B-C38F-EDF2-2A3F90006970}"/>
              </a:ext>
            </a:extLst>
          </p:cNvPr>
          <p:cNvCxnSpPr/>
          <p:nvPr/>
        </p:nvCxnSpPr>
        <p:spPr>
          <a:xfrm>
            <a:off x="1393371" y="275772"/>
            <a:ext cx="1907099" cy="0"/>
          </a:xfrm>
          <a:prstGeom prst="straightConnector1">
            <a:avLst/>
          </a:prstGeom>
          <a:ln w="19050">
            <a:solidFill>
              <a:srgbClr val="125FA5"/>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8FCEF5DB-4226-75A3-1C75-F2A884684B81}"/>
              </a:ext>
            </a:extLst>
          </p:cNvPr>
          <p:cNvCxnSpPr/>
          <p:nvPr/>
        </p:nvCxnSpPr>
        <p:spPr>
          <a:xfrm>
            <a:off x="1393371" y="776515"/>
            <a:ext cx="1907099" cy="0"/>
          </a:xfrm>
          <a:prstGeom prst="straightConnector1">
            <a:avLst/>
          </a:prstGeom>
          <a:ln w="19050">
            <a:solidFill>
              <a:srgbClr val="125FA5"/>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783F699A-A2BC-823A-BF93-C0FC2FEEB2F1}"/>
              </a:ext>
            </a:extLst>
          </p:cNvPr>
          <p:cNvCxnSpPr/>
          <p:nvPr/>
        </p:nvCxnSpPr>
        <p:spPr>
          <a:xfrm>
            <a:off x="1393371" y="5087258"/>
            <a:ext cx="1907099" cy="0"/>
          </a:xfrm>
          <a:prstGeom prst="straightConnector1">
            <a:avLst/>
          </a:prstGeom>
          <a:ln w="19050">
            <a:solidFill>
              <a:srgbClr val="125FA5"/>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Screenshot from GOV.UK of a chart about universal credit. There's an arrow pointing to the Title, subtitle then body text under the chart.&#10;&#10;It's the same as the image on slide 21.&#10;Content:">
            <a:extLst>
              <a:ext uri="{FF2B5EF4-FFF2-40B4-BE49-F238E27FC236}">
                <a16:creationId xmlns:a16="http://schemas.microsoft.com/office/drawing/2014/main" id="{0AB78732-A5AE-39FD-ABDF-E22D4EC4B8FB}"/>
              </a:ext>
            </a:extLst>
          </p:cNvPr>
          <p:cNvPicPr>
            <a:picLocks noChangeAspect="1"/>
          </p:cNvPicPr>
          <p:nvPr/>
        </p:nvPicPr>
        <p:blipFill>
          <a:blip r:embed="rId3"/>
          <a:stretch>
            <a:fillRect/>
          </a:stretch>
        </p:blipFill>
        <p:spPr>
          <a:xfrm>
            <a:off x="3300470" y="0"/>
            <a:ext cx="5591060" cy="6858000"/>
          </a:xfrm>
          <a:prstGeom prst="rect">
            <a:avLst/>
          </a:prstGeom>
        </p:spPr>
      </p:pic>
    </p:spTree>
    <p:extLst>
      <p:ext uri="{BB962C8B-B14F-4D97-AF65-F5344CB8AC3E}">
        <p14:creationId xmlns:p14="http://schemas.microsoft.com/office/powerpoint/2010/main" val="3601056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D4615D-7B82-6263-D68B-C832D7F886C7}"/>
              </a:ext>
            </a:extLst>
          </p:cNvPr>
          <p:cNvSpPr/>
          <p:nvPr/>
        </p:nvSpPr>
        <p:spPr>
          <a:xfrm>
            <a:off x="943428" y="1893888"/>
            <a:ext cx="9535886" cy="5223994"/>
          </a:xfrm>
          <a:prstGeom prst="rect">
            <a:avLst/>
          </a:prstGeom>
        </p:spPr>
        <p:txBody>
          <a:bodyPr/>
          <a:lstStyle/>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Make text and charts readable and understandable. </a:t>
            </a:r>
          </a:p>
          <a:p>
            <a:pPr>
              <a:lnSpc>
                <a:spcPct val="90000"/>
              </a:lnSpc>
              <a:spcBef>
                <a:spcPts val="1000"/>
              </a:spcBef>
            </a:pPr>
            <a:endParaRPr lang="en-GB" sz="4400" dirty="0">
              <a:solidFill>
                <a:srgbClr val="125FA5"/>
              </a:solidFill>
              <a:latin typeface="Arial" panose="020B0604020202020204" pitchFamily="34" charset="0"/>
              <a:cs typeface="Arial" panose="020B0604020202020204" pitchFamily="34" charset="0"/>
            </a:endParaRPr>
          </a:p>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Help users avoid and correct mistakes.</a:t>
            </a: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Understandable</a:t>
            </a:r>
          </a:p>
        </p:txBody>
      </p:sp>
    </p:spTree>
    <p:extLst>
      <p:ext uri="{BB962C8B-B14F-4D97-AF65-F5344CB8AC3E}">
        <p14:creationId xmlns:p14="http://schemas.microsoft.com/office/powerpoint/2010/main" val="3655573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783F699A-A2BC-823A-BF93-C0FC2FEEB2F1}"/>
              </a:ext>
            </a:extLst>
          </p:cNvPr>
          <p:cNvCxnSpPr/>
          <p:nvPr/>
        </p:nvCxnSpPr>
        <p:spPr>
          <a:xfrm>
            <a:off x="1393371" y="6248400"/>
            <a:ext cx="1907099" cy="0"/>
          </a:xfrm>
          <a:prstGeom prst="straightConnector1">
            <a:avLst/>
          </a:prstGeom>
          <a:ln w="19050">
            <a:solidFill>
              <a:srgbClr val="125FA5"/>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Screenshot from GOV.UK of a chart about universal credit. There's an arrow pointing to the paragraph that starts &quot;Not all claims&quot;&#10;&#10;It's the same as the image on slide 21.&#10;Content:">
            <a:extLst>
              <a:ext uri="{FF2B5EF4-FFF2-40B4-BE49-F238E27FC236}">
                <a16:creationId xmlns:a16="http://schemas.microsoft.com/office/drawing/2014/main" id="{0AB78732-A5AE-39FD-ABDF-E22D4EC4B8FB}"/>
              </a:ext>
            </a:extLst>
          </p:cNvPr>
          <p:cNvPicPr>
            <a:picLocks noChangeAspect="1"/>
          </p:cNvPicPr>
          <p:nvPr/>
        </p:nvPicPr>
        <p:blipFill>
          <a:blip r:embed="rId3"/>
          <a:stretch>
            <a:fillRect/>
          </a:stretch>
        </p:blipFill>
        <p:spPr>
          <a:xfrm>
            <a:off x="3300470" y="0"/>
            <a:ext cx="5591060" cy="6858000"/>
          </a:xfrm>
          <a:prstGeom prst="rect">
            <a:avLst/>
          </a:prstGeom>
        </p:spPr>
      </p:pic>
    </p:spTree>
    <p:extLst>
      <p:ext uri="{BB962C8B-B14F-4D97-AF65-F5344CB8AC3E}">
        <p14:creationId xmlns:p14="http://schemas.microsoft.com/office/powerpoint/2010/main" val="480761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5A8E30-B074-02A9-C753-2FED5181343E}"/>
              </a:ext>
            </a:extLst>
          </p:cNvPr>
          <p:cNvSpPr/>
          <p:nvPr/>
        </p:nvSpPr>
        <p:spPr>
          <a:xfrm>
            <a:off x="957943" y="2468737"/>
            <a:ext cx="9129486" cy="1920526"/>
          </a:xfrm>
          <a:prstGeom prst="rect">
            <a:avLst/>
          </a:prstGeom>
        </p:spPr>
        <p:txBody>
          <a:bodyPr/>
          <a:lstStyle/>
          <a:p>
            <a:pPr>
              <a:lnSpc>
                <a:spcPct val="90000"/>
              </a:lnSpc>
              <a:spcBef>
                <a:spcPts val="1000"/>
              </a:spcBef>
            </a:pPr>
            <a:r>
              <a:rPr lang="en-GB" sz="4400" dirty="0">
                <a:solidFill>
                  <a:srgbClr val="125FA5"/>
                </a:solidFill>
                <a:latin typeface="Arial" panose="020B0604020202020204" pitchFamily="34" charset="0"/>
                <a:cs typeface="Arial" panose="020B0604020202020204" pitchFamily="34" charset="0"/>
              </a:rPr>
              <a:t>Maximize compatibility with current and future user tools.</a:t>
            </a:r>
            <a:endParaRPr lang="en-US" sz="4400" dirty="0">
              <a:solidFill>
                <a:srgbClr val="125FA5"/>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423D7F9-B23F-46A8-8853-E09B61A0175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Robust</a:t>
            </a:r>
          </a:p>
        </p:txBody>
      </p:sp>
    </p:spTree>
    <p:extLst>
      <p:ext uri="{BB962C8B-B14F-4D97-AF65-F5344CB8AC3E}">
        <p14:creationId xmlns:p14="http://schemas.microsoft.com/office/powerpoint/2010/main" val="1404041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photo of my hand holding my iPhone showing the same content as the images on slides 21, 23, 25, 27">
            <a:extLst>
              <a:ext uri="{FF2B5EF4-FFF2-40B4-BE49-F238E27FC236}">
                <a16:creationId xmlns:a16="http://schemas.microsoft.com/office/drawing/2014/main" id="{0318BC08-F2AB-6943-73BE-D5F036977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421"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402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870857"/>
            <a:ext cx="10515600" cy="5159328"/>
          </a:xfrm>
        </p:spPr>
        <p:txBody>
          <a:bodyPr anchor="ctr"/>
          <a:lstStyle/>
          <a:p>
            <a:pPr marL="0" indent="0">
              <a:buNone/>
            </a:pPr>
            <a:r>
              <a:rPr lang="en-US" sz="8000" dirty="0">
                <a:latin typeface="Arial" panose="020B0604020202020204" pitchFamily="34" charset="0"/>
                <a:cs typeface="Arial" panose="020B0604020202020204" pitchFamily="34" charset="0"/>
              </a:rPr>
              <a:t>Accessible – </a:t>
            </a:r>
          </a:p>
          <a:p>
            <a:pPr marL="0" indent="0">
              <a:buNone/>
            </a:pPr>
            <a:r>
              <a:rPr lang="en-US" sz="7200" dirty="0">
                <a:latin typeface="Arial" panose="020B0604020202020204" pitchFamily="34" charset="0"/>
                <a:cs typeface="Arial" panose="020B0604020202020204" pitchFamily="34" charset="0"/>
              </a:rPr>
              <a:t>Online</a:t>
            </a:r>
          </a:p>
        </p:txBody>
      </p:sp>
    </p:spTree>
    <p:extLst>
      <p:ext uri="{BB962C8B-B14F-4D97-AF65-F5344CB8AC3E}">
        <p14:creationId xmlns:p14="http://schemas.microsoft.com/office/powerpoint/2010/main" val="2711334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20C89E-DDC6-F842-DCAB-39D80A41105A}"/>
              </a:ext>
            </a:extLst>
          </p:cNvPr>
          <p:cNvSpPr>
            <a:spLocks noGrp="1"/>
          </p:cNvSpPr>
          <p:nvPr>
            <p:ph type="body" idx="10"/>
          </p:nvPr>
        </p:nvSpPr>
        <p:spPr>
          <a:xfrm>
            <a:off x="838200" y="722085"/>
            <a:ext cx="10515600" cy="5413829"/>
          </a:xfrm>
        </p:spPr>
        <p:txBody>
          <a:bodyPr anchor="ctr"/>
          <a:lstStyle/>
          <a:p>
            <a:pPr marL="0" indent="0">
              <a:buNone/>
            </a:pPr>
            <a:r>
              <a:rPr lang="en-GB" sz="4800" b="1" dirty="0">
                <a:latin typeface="Arial" panose="020B0604020202020204" pitchFamily="34" charset="0"/>
                <a:cs typeface="Arial" panose="020B0604020202020204" pitchFamily="34" charset="0"/>
              </a:rPr>
              <a:t>Creating compelling and accessible data visualisations:</a:t>
            </a:r>
          </a:p>
          <a:p>
            <a:pPr marL="0" indent="0">
              <a:buNone/>
            </a:pPr>
            <a:endParaRPr lang="en-GB" sz="1400" b="1" dirty="0">
              <a:latin typeface="Arial" panose="020B0604020202020204" pitchFamily="34" charset="0"/>
              <a:cs typeface="Arial" panose="020B0604020202020204" pitchFamily="34" charset="0"/>
            </a:endParaRPr>
          </a:p>
          <a:p>
            <a:pPr marL="0" indent="0">
              <a:buNone/>
            </a:pPr>
            <a:r>
              <a:rPr lang="en-GB" sz="3600" dirty="0">
                <a:latin typeface="Arial" panose="020B0604020202020204" pitchFamily="34" charset="0"/>
                <a:cs typeface="Arial" panose="020B0604020202020204" pitchFamily="34" charset="0"/>
              </a:rPr>
              <a:t>Focus on the point you want to get across</a:t>
            </a:r>
          </a:p>
          <a:p>
            <a:pPr marL="0" indent="0">
              <a:buNone/>
            </a:pPr>
            <a:r>
              <a:rPr lang="en-GB" sz="3600" dirty="0">
                <a:latin typeface="Arial" panose="020B0604020202020204" pitchFamily="34" charset="0"/>
                <a:cs typeface="Arial" panose="020B0604020202020204" pitchFamily="34" charset="0"/>
              </a:rPr>
              <a:t>Use words and charts to tell that compelling story</a:t>
            </a:r>
          </a:p>
          <a:p>
            <a:pPr marL="0" indent="0">
              <a:buNone/>
            </a:pPr>
            <a:r>
              <a:rPr lang="en-GB" sz="3600" dirty="0">
                <a:latin typeface="Arial" panose="020B0604020202020204" pitchFamily="34" charset="0"/>
                <a:cs typeface="Arial" panose="020B0604020202020204" pitchFamily="34" charset="0"/>
              </a:rPr>
              <a:t>Make your visualisations</a:t>
            </a:r>
          </a:p>
          <a:p>
            <a:pPr lvl="1">
              <a:buFontTx/>
              <a:buChar char="-"/>
            </a:pPr>
            <a:r>
              <a:rPr lang="en-GB" sz="3200" dirty="0">
                <a:latin typeface="Arial" panose="020B0604020202020204" pitchFamily="34" charset="0"/>
                <a:cs typeface="Arial" panose="020B0604020202020204" pitchFamily="34" charset="0"/>
              </a:rPr>
              <a:t>Perceivable</a:t>
            </a:r>
          </a:p>
          <a:p>
            <a:pPr lvl="1">
              <a:buFontTx/>
              <a:buChar char="-"/>
            </a:pPr>
            <a:r>
              <a:rPr lang="en-GB" sz="3200" dirty="0">
                <a:latin typeface="Arial" panose="020B0604020202020204" pitchFamily="34" charset="0"/>
                <a:cs typeface="Arial" panose="020B0604020202020204" pitchFamily="34" charset="0"/>
              </a:rPr>
              <a:t>Operable</a:t>
            </a:r>
          </a:p>
          <a:p>
            <a:pPr lvl="1">
              <a:buFontTx/>
              <a:buChar char="-"/>
            </a:pPr>
            <a:r>
              <a:rPr lang="en-GB" sz="3200" dirty="0">
                <a:latin typeface="Arial" panose="020B0604020202020204" pitchFamily="34" charset="0"/>
                <a:cs typeface="Arial" panose="020B0604020202020204" pitchFamily="34" charset="0"/>
              </a:rPr>
              <a:t>Understandable</a:t>
            </a:r>
          </a:p>
          <a:p>
            <a:pPr lvl="1">
              <a:buFontTx/>
              <a:buChar char="-"/>
            </a:pPr>
            <a:r>
              <a:rPr lang="en-GB" sz="3200" dirty="0">
                <a:latin typeface="Arial" panose="020B0604020202020204" pitchFamily="34" charset="0"/>
                <a:cs typeface="Arial" panose="020B0604020202020204" pitchFamily="34" charset="0"/>
              </a:rPr>
              <a:t>Robust</a:t>
            </a:r>
          </a:p>
        </p:txBody>
      </p:sp>
    </p:spTree>
    <p:extLst>
      <p:ext uri="{BB962C8B-B14F-4D97-AF65-F5344CB8AC3E}">
        <p14:creationId xmlns:p14="http://schemas.microsoft.com/office/powerpoint/2010/main" val="2623699884"/>
      </p:ext>
    </p:extLst>
  </p:cSld>
  <p:clrMapOvr>
    <a:masterClrMapping/>
  </p:clrMapOvr>
</p:sld>
</file>

<file path=ppt/theme/theme1.xml><?xml version="1.0" encoding="utf-8"?>
<a:theme xmlns:a="http://schemas.openxmlformats.org/drawingml/2006/main" name="Office Theme">
  <a:themeElements>
    <a:clrScheme name="DWP Digital">
      <a:dk1>
        <a:srgbClr val="000000"/>
      </a:dk1>
      <a:lt1>
        <a:srgbClr val="FFFFFF"/>
      </a:lt1>
      <a:dk2>
        <a:srgbClr val="28A197"/>
      </a:dk2>
      <a:lt2>
        <a:srgbClr val="E7E6E6"/>
      </a:lt2>
      <a:accent1>
        <a:srgbClr val="28A197"/>
      </a:accent1>
      <a:accent2>
        <a:srgbClr val="6F71AF"/>
      </a:accent2>
      <a:accent3>
        <a:srgbClr val="2B8CC3"/>
      </a:accent3>
      <a:accent4>
        <a:srgbClr val="DF3034"/>
      </a:accent4>
      <a:accent5>
        <a:srgbClr val="D53880"/>
      </a:accent5>
      <a:accent6>
        <a:srgbClr val="F37738"/>
      </a:accent6>
      <a:hlink>
        <a:srgbClr val="2E348B"/>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eative and campaign slides final  -  Read-Only" id="{83CB8E59-CA50-D843-BC3D-1538AE3F36C6}" vid="{0F222097-FB5A-D04F-A049-80DA84CA2D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33ebcec-c535-4b75-bbfd-3283b9d6285a" ContentTypeId="0x010100A7C29EFF43A58C4187C5AC5992309F1C"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WP Document" ma:contentTypeID="0x010100A7C29EFF43A58C4187C5AC5992309F1C00D665ED1A0AB81846B3EF9895726B7264" ma:contentTypeVersion="36" ma:contentTypeDescription="Document template for DWP content." ma:contentTypeScope="" ma:versionID="e36e4d9e0e58379a8cce7c2ff1154b3b">
  <xsd:schema xmlns:xsd="http://www.w3.org/2001/XMLSchema" xmlns:xs="http://www.w3.org/2001/XMLSchema" xmlns:p="http://schemas.microsoft.com/office/2006/metadata/properties" xmlns:ns2="a04dbe3e-63b4-48d2-9d03-f0eb0c7bc09d" xmlns:ns3="e9a451f6-8d18-495c-bdfc-865ba32aa1ac" xmlns:ns4="111c8d1a-83cf-4156-9d8c-aa3d3f906bc9" xmlns:ns5="96d5a0c2-17e8-48a4-9caf-1942f46c5729" targetNamespace="http://schemas.microsoft.com/office/2006/metadata/properties" ma:root="true" ma:fieldsID="57c24e5b83d445e4f158ed010c4d9f72" ns2:_="" ns3:_="" ns4:_="" ns5:_="">
    <xsd:import namespace="a04dbe3e-63b4-48d2-9d03-f0eb0c7bc09d"/>
    <xsd:import namespace="e9a451f6-8d18-495c-bdfc-865ba32aa1ac"/>
    <xsd:import namespace="111c8d1a-83cf-4156-9d8c-aa3d3f906bc9"/>
    <xsd:import namespace="96d5a0c2-17e8-48a4-9caf-1942f46c5729"/>
    <xsd:element name="properties">
      <xsd:complexType>
        <xsd:sequence>
          <xsd:element name="documentManagement">
            <xsd:complexType>
              <xsd:all>
                <xsd:element ref="ns2:Information_x0020_Owner" minOccurs="0"/>
                <xsd:element ref="ns2:Protective_x0020_Marking"/>
                <xsd:element ref="ns2:TaxCatchAll" minOccurs="0"/>
                <xsd:element ref="ns2:TaxCatchAllLabel" minOccurs="0"/>
                <xsd:element ref="ns3:Sub-Category" minOccurs="0"/>
                <xsd:element ref="ns4:MediaServiceMetadata" minOccurs="0"/>
                <xsd:element ref="ns4:MediaServiceFastMetadata" minOccurs="0"/>
                <xsd:element ref="ns4:MediaServiceAutoTags" minOccurs="0"/>
                <xsd:element ref="ns3:Main_x0020_Category" minOccurs="0"/>
                <xsd:element ref="ns5:SharedWithUsers" minOccurs="0"/>
                <xsd:element ref="ns5:SharedWithDetails" minOccurs="0"/>
                <xsd:element ref="ns4:MediaServiceDateTaken"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4dbe3e-63b4-48d2-9d03-f0eb0c7bc09d" elementFormDefault="qualified">
    <xsd:import namespace="http://schemas.microsoft.com/office/2006/documentManagement/types"/>
    <xsd:import namespace="http://schemas.microsoft.com/office/infopath/2007/PartnerControls"/>
    <xsd:element name="Information_x0020_Owner" ma:index="1" nillable="true" ma:displayName="Information Owner" ma:hidden="true" ma:list="UserInfo" ma:SharePointGroup="0" ma:internalName="Information_x0020_Owner"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tective_x0020_Marking" ma:index="2" ma:displayName="Protective Marking" ma:default="Official" ma:description="Specify the security classification of the document" ma:format="Dropdown" ma:internalName="Protective_x0020_Marking">
      <xsd:simpleType>
        <xsd:restriction base="dms:Choice">
          <xsd:enumeration value="Official"/>
          <xsd:enumeration value="Official Sensitive"/>
        </xsd:restriction>
      </xsd:simpleType>
    </xsd:element>
    <xsd:element name="TaxCatchAll" ma:index="9" nillable="true" ma:displayName="Taxonomy Catch All Column" ma:hidden="true" ma:list="{b29a18e8-d373-4472-a8fb-87fef01c103e}" ma:internalName="TaxCatchAll" ma:showField="CatchAllData" ma:web="e9a451f6-8d18-495c-bdfc-865ba32aa1ac">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b29a18e8-d373-4472-a8fb-87fef01c103e}" ma:internalName="TaxCatchAllLabel" ma:readOnly="true" ma:showField="CatchAllDataLabel" ma:web="e9a451f6-8d18-495c-bdfc-865ba32aa1a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a451f6-8d18-495c-bdfc-865ba32aa1ac" elementFormDefault="qualified">
    <xsd:import namespace="http://schemas.microsoft.com/office/2006/documentManagement/types"/>
    <xsd:import namespace="http://schemas.microsoft.com/office/infopath/2007/PartnerControls"/>
    <xsd:element name="Sub-Category" ma:index="12" nillable="true" ma:displayName="Sub-Category" ma:format="Dropdown" ma:internalName="Sub_x002d_Category">
      <xsd:simpleType>
        <xsd:union memberTypes="dms:Text">
          <xsd:simpleType>
            <xsd:restriction base="dms:Choice">
              <xsd:enumeration value="Enter Choice #1"/>
              <xsd:enumeration value="Enter Choice #2"/>
              <xsd:enumeration value="Enter Choice #3"/>
            </xsd:restriction>
          </xsd:simpleType>
        </xsd:union>
      </xsd:simpleType>
    </xsd:element>
    <xsd:element name="Main_x0020_Category" ma:index="16" nillable="true" ma:displayName="Main Category" ma:format="Dropdown" ma:internalName="Main_x0020_Category">
      <xsd:simpleType>
        <xsd:union memberTypes="dms:Text">
          <xsd:simpleType>
            <xsd:restriction base="dms:Choice">
              <xsd:enumeration value="Digital ET presentation"/>
              <xsd:enumeration value="Improving Employee Engagement"/>
              <xsd:enumeration value="Freedom of Information"/>
              <xsd:enumeration value="Twitter Card"/>
              <xsd:enumeration value="Weekly Publishing Plan"/>
              <xsd:enumeration value="Team site statistics"/>
              <xsd:enumeration value="External Blogs"/>
              <xsd:enumeration value="Team admin"/>
            </xsd:restriction>
          </xsd:simpleType>
        </xsd:union>
      </xsd:simpleType>
    </xsd:element>
    <xsd:element name="_dlc_DocId" ma:index="20" nillable="true" ma:displayName="Document ID Value" ma:description="The value of the document ID assigned to this item." ma:internalName="_dlc_DocId" ma:readOnly="true">
      <xsd:simpleType>
        <xsd:restriction base="dms:Text"/>
      </xsd:simpleType>
    </xsd:element>
    <xsd:element name="_dlc_DocIdUrl" ma:index="2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11c8d1a-83cf-4156-9d8c-aa3d3f906bc9"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d5a0c2-17e8-48a4-9caf-1942f46c572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e9a451f6-8d18-495c-bdfc-865ba32aa1ac">4SQDDVJERN6C-838733833-308</_dlc_DocId>
    <_dlc_DocIdUrl xmlns="e9a451f6-8d18-495c-bdfc-865ba32aa1ac">
      <Url>https://dwpgovuk.sharepoint.com/sites/ext-digital-engagement/external-engagement/_layouts/15/DocIdRedir.aspx?ID=4SQDDVJERN6C-838733833-308</Url>
      <Description>4SQDDVJERN6C-838733833-308</Description>
    </_dlc_DocIdUrl>
    <Protective_x0020_Marking xmlns="a04dbe3e-63b4-48d2-9d03-f0eb0c7bc09d">Official</Protective_x0020_Marking>
    <Main_x0020_Category xmlns="e9a451f6-8d18-495c-bdfc-865ba32aa1ac" xsi:nil="true"/>
    <Sub-Category xmlns="e9a451f6-8d18-495c-bdfc-865ba32aa1ac" xsi:nil="true"/>
    <TaxCatchAll xmlns="a04dbe3e-63b4-48d2-9d03-f0eb0c7bc09d"/>
    <Information_x0020_Owner xmlns="a04dbe3e-63b4-48d2-9d03-f0eb0c7bc09d">
      <UserInfo>
        <DisplayName/>
        <AccountId xsi:nil="true"/>
        <AccountType/>
      </UserInfo>
    </Information_x0020_Owner>
  </documentManagement>
</p:properties>
</file>

<file path=customXml/itemProps1.xml><?xml version="1.0" encoding="utf-8"?>
<ds:datastoreItem xmlns:ds="http://schemas.openxmlformats.org/officeDocument/2006/customXml" ds:itemID="{C216127D-95AB-42D4-9390-6D28AA91328A}">
  <ds:schemaRefs>
    <ds:schemaRef ds:uri="http://schemas.microsoft.com/sharepoint/v3/contenttype/forms"/>
  </ds:schemaRefs>
</ds:datastoreItem>
</file>

<file path=customXml/itemProps2.xml><?xml version="1.0" encoding="utf-8"?>
<ds:datastoreItem xmlns:ds="http://schemas.openxmlformats.org/officeDocument/2006/customXml" ds:itemID="{5789B053-97CA-4E41-938E-772E380AFDD5}">
  <ds:schemaRefs>
    <ds:schemaRef ds:uri="Microsoft.SharePoint.Taxonomy.ContentTypeSync"/>
  </ds:schemaRefs>
</ds:datastoreItem>
</file>

<file path=customXml/itemProps3.xml><?xml version="1.0" encoding="utf-8"?>
<ds:datastoreItem xmlns:ds="http://schemas.openxmlformats.org/officeDocument/2006/customXml" ds:itemID="{83CEA505-408E-44EF-9DBF-FD908AD02474}">
  <ds:schemaRefs>
    <ds:schemaRef ds:uri="http://schemas.microsoft.com/sharepoint/events"/>
  </ds:schemaRefs>
</ds:datastoreItem>
</file>

<file path=customXml/itemProps4.xml><?xml version="1.0" encoding="utf-8"?>
<ds:datastoreItem xmlns:ds="http://schemas.openxmlformats.org/officeDocument/2006/customXml" ds:itemID="{A1933BC5-27AC-4B11-939B-AB742AFA2F24}">
  <ds:schemaRefs>
    <ds:schemaRef ds:uri="111c8d1a-83cf-4156-9d8c-aa3d3f906bc9"/>
    <ds:schemaRef ds:uri="96d5a0c2-17e8-48a4-9caf-1942f46c5729"/>
    <ds:schemaRef ds:uri="a04dbe3e-63b4-48d2-9d03-f0eb0c7bc09d"/>
    <ds:schemaRef ds:uri="e9a451f6-8d18-495c-bdfc-865ba32aa1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D275E32F-C2FC-4AD6-803E-FE99567CD0CD}">
  <ds:schemaRefs>
    <ds:schemaRef ds:uri="http://schemas.microsoft.com/office/2006/documentManagement/types"/>
    <ds:schemaRef ds:uri="96d5a0c2-17e8-48a4-9caf-1942f46c5729"/>
    <ds:schemaRef ds:uri="http://schemas.microsoft.com/office/infopath/2007/PartnerControls"/>
    <ds:schemaRef ds:uri="http://www.w3.org/XML/1998/namespace"/>
    <ds:schemaRef ds:uri="http://schemas.microsoft.com/office/2006/metadata/properties"/>
    <ds:schemaRef ds:uri="http://purl.org/dc/dcmitype/"/>
    <ds:schemaRef ds:uri="http://purl.org/dc/elements/1.1/"/>
    <ds:schemaRef ds:uri="111c8d1a-83cf-4156-9d8c-aa3d3f906bc9"/>
    <ds:schemaRef ds:uri="a04dbe3e-63b4-48d2-9d03-f0eb0c7bc09d"/>
    <ds:schemaRef ds:uri="http://schemas.openxmlformats.org/package/2006/metadata/core-properties"/>
    <ds:schemaRef ds:uri="e9a451f6-8d18-495c-bdfc-865ba32aa1ac"/>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87209</TotalTime>
  <Words>309</Words>
  <Application>Microsoft Macintosh PowerPoint</Application>
  <PresentationFormat>Widescreen</PresentationFormat>
  <Paragraphs>98</Paragraphs>
  <Slides>29</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PowerPoint Presentation</vt:lpstr>
      <vt:lpstr>Compelling:</vt:lpstr>
      <vt:lpstr>PowerPoint Presentation</vt:lpstr>
      <vt:lpstr>PowerPoint Presentation</vt:lpstr>
      <vt:lpstr>PowerPoint Presentation</vt:lpstr>
      <vt:lpstr>PowerPoint Presentation</vt:lpstr>
      <vt:lpstr>PowerPoint Presentation</vt:lpstr>
      <vt:lpstr>PowerPoint Presentation</vt:lpstr>
      <vt:lpstr>More Charts = More Compelling?</vt:lpstr>
      <vt:lpstr>More Charts = More Compelling</vt:lpstr>
      <vt:lpstr>PowerPoint Presentation</vt:lpstr>
      <vt:lpstr>How will users access your visualisations?</vt:lpstr>
      <vt:lpstr>PowerPoint Presentation</vt:lpstr>
      <vt:lpstr>Being presented to them</vt:lpstr>
      <vt:lpstr>Being presented to them</vt:lpstr>
      <vt:lpstr>Being presented to them</vt:lpstr>
      <vt:lpstr>PowerPoint Presentation</vt:lpstr>
      <vt:lpstr>PowerPoint Presentation</vt:lpstr>
      <vt:lpstr>Accessing online</vt:lpstr>
      <vt:lpstr>Perceivable</vt:lpstr>
      <vt:lpstr>PowerPoint Presentation</vt:lpstr>
      <vt:lpstr>Operable</vt:lpstr>
      <vt:lpstr>PowerPoint Presentation</vt:lpstr>
      <vt:lpstr>Understandable</vt:lpstr>
      <vt:lpstr>PowerPoint Presentation</vt:lpstr>
      <vt:lpstr>Robust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Catherine Hope</cp:lastModifiedBy>
  <cp:revision>789</cp:revision>
  <dcterms:created xsi:type="dcterms:W3CDTF">2019-12-16T10:38:34Z</dcterms:created>
  <dcterms:modified xsi:type="dcterms:W3CDTF">2022-05-23T11:03:15Z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0x010100A7C29EFF43A58C4187C5AC5992309F1C00D665ED1A0AB81846B3EF9895726B7264</vt:lpwstr>
  </property>
  <property fmtid="{D5CDD505-2E9C-101B-9397-08002B2CF9AE}" pid="3" name="_dlc_DocIdItemGuid">
    <vt:lpwstr>eb2bee28-f305-4b9d-a682-df5a82c32e1a</vt:lpwstr>
  </property>
</Properties>
</file>