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72" r:id="rId6"/>
    <p:sldId id="274" r:id="rId7"/>
    <p:sldId id="292" r:id="rId8"/>
    <p:sldId id="284" r:id="rId9"/>
    <p:sldId id="285" r:id="rId10"/>
    <p:sldId id="287" r:id="rId11"/>
    <p:sldId id="286" r:id="rId12"/>
    <p:sldId id="291" r:id="rId13"/>
    <p:sldId id="28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E9AD3C-3490-443D-9A4F-C68FE7F11C48}" v="5" dt="2023-08-23T13:06:51.1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0" autoAdjust="0"/>
    <p:restoredTop sz="94660"/>
  </p:normalViewPr>
  <p:slideViewPr>
    <p:cSldViewPr snapToGrid="0">
      <p:cViewPr varScale="1">
        <p:scale>
          <a:sx n="77" d="100"/>
          <a:sy n="77" d="100"/>
        </p:scale>
        <p:origin x="15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gyei, Abigail" userId="c1cc422e-8bf5-4819-903e-1a0d1ef9da19" providerId="ADAL" clId="{8BE9AD3C-3490-443D-9A4F-C68FE7F11C48}"/>
    <pc:docChg chg="custSel addSld delSld modSld">
      <pc:chgData name="Agyei, Abigail" userId="c1cc422e-8bf5-4819-903e-1a0d1ef9da19" providerId="ADAL" clId="{8BE9AD3C-3490-443D-9A4F-C68FE7F11C48}" dt="2023-08-23T16:15:22.239" v="87" actId="313"/>
      <pc:docMkLst>
        <pc:docMk/>
      </pc:docMkLst>
      <pc:sldChg chg="modSp mod">
        <pc:chgData name="Agyei, Abigail" userId="c1cc422e-8bf5-4819-903e-1a0d1ef9da19" providerId="ADAL" clId="{8BE9AD3C-3490-443D-9A4F-C68FE7F11C48}" dt="2023-08-23T16:15:22.239" v="87" actId="313"/>
        <pc:sldMkLst>
          <pc:docMk/>
          <pc:sldMk cId="283609911" sldId="256"/>
        </pc:sldMkLst>
        <pc:spChg chg="mod">
          <ac:chgData name="Agyei, Abigail" userId="c1cc422e-8bf5-4819-903e-1a0d1ef9da19" providerId="ADAL" clId="{8BE9AD3C-3490-443D-9A4F-C68FE7F11C48}" dt="2023-08-23T16:15:22.239" v="87" actId="313"/>
          <ac:spMkLst>
            <pc:docMk/>
            <pc:sldMk cId="283609911" sldId="256"/>
            <ac:spMk id="3" creationId="{F5112161-A349-76C8-43BC-F4747BDD6589}"/>
          </ac:spMkLst>
        </pc:spChg>
      </pc:sldChg>
      <pc:sldChg chg="del">
        <pc:chgData name="Agyei, Abigail" userId="c1cc422e-8bf5-4819-903e-1a0d1ef9da19" providerId="ADAL" clId="{8BE9AD3C-3490-443D-9A4F-C68FE7F11C48}" dt="2023-08-23T13:05:13.216" v="77" actId="2696"/>
        <pc:sldMkLst>
          <pc:docMk/>
          <pc:sldMk cId="190235634" sldId="280"/>
        </pc:sldMkLst>
      </pc:sldChg>
      <pc:sldChg chg="del">
        <pc:chgData name="Agyei, Abigail" userId="c1cc422e-8bf5-4819-903e-1a0d1ef9da19" providerId="ADAL" clId="{8BE9AD3C-3490-443D-9A4F-C68FE7F11C48}" dt="2023-08-23T13:00:39.583" v="67" actId="2696"/>
        <pc:sldMkLst>
          <pc:docMk/>
          <pc:sldMk cId="2869559580" sldId="282"/>
        </pc:sldMkLst>
      </pc:sldChg>
      <pc:sldChg chg="del">
        <pc:chgData name="Agyei, Abigail" userId="c1cc422e-8bf5-4819-903e-1a0d1ef9da19" providerId="ADAL" clId="{8BE9AD3C-3490-443D-9A4F-C68FE7F11C48}" dt="2023-08-23T13:00:48.925" v="69" actId="2696"/>
        <pc:sldMkLst>
          <pc:docMk/>
          <pc:sldMk cId="1047800826" sldId="283"/>
        </pc:sldMkLst>
      </pc:sldChg>
      <pc:sldChg chg="addSp mod">
        <pc:chgData name="Agyei, Abigail" userId="c1cc422e-8bf5-4819-903e-1a0d1ef9da19" providerId="ADAL" clId="{8BE9AD3C-3490-443D-9A4F-C68FE7F11C48}" dt="2023-08-23T13:04:53.485" v="71" actId="22"/>
        <pc:sldMkLst>
          <pc:docMk/>
          <pc:sldMk cId="2188836811" sldId="284"/>
        </pc:sldMkLst>
        <pc:spChg chg="add">
          <ac:chgData name="Agyei, Abigail" userId="c1cc422e-8bf5-4819-903e-1a0d1ef9da19" providerId="ADAL" clId="{8BE9AD3C-3490-443D-9A4F-C68FE7F11C48}" dt="2023-08-23T13:04:48.803" v="70" actId="22"/>
          <ac:spMkLst>
            <pc:docMk/>
            <pc:sldMk cId="2188836811" sldId="284"/>
            <ac:spMk id="3" creationId="{869953C1-8B6B-F9A0-A5E8-951F506E58C5}"/>
          </ac:spMkLst>
        </pc:spChg>
        <pc:spChg chg="add">
          <ac:chgData name="Agyei, Abigail" userId="c1cc422e-8bf5-4819-903e-1a0d1ef9da19" providerId="ADAL" clId="{8BE9AD3C-3490-443D-9A4F-C68FE7F11C48}" dt="2023-08-23T13:04:53.485" v="71" actId="22"/>
          <ac:spMkLst>
            <pc:docMk/>
            <pc:sldMk cId="2188836811" sldId="284"/>
            <ac:spMk id="7" creationId="{54F4FB78-C8A2-7748-24A7-FE0E456489D2}"/>
          </ac:spMkLst>
        </pc:spChg>
      </pc:sldChg>
      <pc:sldChg chg="addSp delSp modSp new del mod">
        <pc:chgData name="Agyei, Abigail" userId="c1cc422e-8bf5-4819-903e-1a0d1ef9da19" providerId="ADAL" clId="{8BE9AD3C-3490-443D-9A4F-C68FE7F11C48}" dt="2023-08-23T13:11:43.411" v="86" actId="2696"/>
        <pc:sldMkLst>
          <pc:docMk/>
          <pc:sldMk cId="3531357279" sldId="293"/>
        </pc:sldMkLst>
        <pc:spChg chg="del mod">
          <ac:chgData name="Agyei, Abigail" userId="c1cc422e-8bf5-4819-903e-1a0d1ef9da19" providerId="ADAL" clId="{8BE9AD3C-3490-443D-9A4F-C68FE7F11C48}" dt="2023-08-23T13:05:06.784" v="75" actId="478"/>
          <ac:spMkLst>
            <pc:docMk/>
            <pc:sldMk cId="3531357279" sldId="293"/>
            <ac:spMk id="2" creationId="{63ACB6DB-4233-BCF6-254A-E08A4D51720A}"/>
          </ac:spMkLst>
        </pc:spChg>
        <pc:spChg chg="del">
          <ac:chgData name="Agyei, Abigail" userId="c1cc422e-8bf5-4819-903e-1a0d1ef9da19" providerId="ADAL" clId="{8BE9AD3C-3490-443D-9A4F-C68FE7F11C48}" dt="2023-08-23T13:05:09.453" v="76" actId="478"/>
          <ac:spMkLst>
            <pc:docMk/>
            <pc:sldMk cId="3531357279" sldId="293"/>
            <ac:spMk id="3" creationId="{317D12C4-B667-D9A3-38FA-D356C88EFD5F}"/>
          </ac:spMkLst>
        </pc:spChg>
        <pc:spChg chg="add">
          <ac:chgData name="Agyei, Abigail" userId="c1cc422e-8bf5-4819-903e-1a0d1ef9da19" providerId="ADAL" clId="{8BE9AD3C-3490-443D-9A4F-C68FE7F11C48}" dt="2023-08-23T13:05:02.866" v="73" actId="22"/>
          <ac:spMkLst>
            <pc:docMk/>
            <pc:sldMk cId="3531357279" sldId="293"/>
            <ac:spMk id="5" creationId="{51DDE15A-D1C9-B42E-CBF3-794BF9DB3408}"/>
          </ac:spMkLst>
        </pc:spChg>
        <pc:spChg chg="add del mod">
          <ac:chgData name="Agyei, Abigail" userId="c1cc422e-8bf5-4819-903e-1a0d1ef9da19" providerId="ADAL" clId="{8BE9AD3C-3490-443D-9A4F-C68FE7F11C48}" dt="2023-08-23T13:06:01.531" v="80" actId="478"/>
          <ac:spMkLst>
            <pc:docMk/>
            <pc:sldMk cId="3531357279" sldId="293"/>
            <ac:spMk id="7" creationId="{D4C9CB77-0229-6FE8-E4EA-3928521D072F}"/>
          </ac:spMkLst>
        </pc:spChg>
        <pc:spChg chg="add mod">
          <ac:chgData name="Agyei, Abigail" userId="c1cc422e-8bf5-4819-903e-1a0d1ef9da19" providerId="ADAL" clId="{8BE9AD3C-3490-443D-9A4F-C68FE7F11C48}" dt="2023-08-23T13:06:39.619" v="82" actId="1076"/>
          <ac:spMkLst>
            <pc:docMk/>
            <pc:sldMk cId="3531357279" sldId="293"/>
            <ac:spMk id="8" creationId="{64C02306-69A6-9937-D3FC-732943EAA504}"/>
          </ac:spMkLst>
        </pc:spChg>
        <pc:picChg chg="add del">
          <ac:chgData name="Agyei, Abigail" userId="c1cc422e-8bf5-4819-903e-1a0d1ef9da19" providerId="ADAL" clId="{8BE9AD3C-3490-443D-9A4F-C68FE7F11C48}" dt="2023-08-23T13:06:49.718" v="84" actId="478"/>
          <ac:picMkLst>
            <pc:docMk/>
            <pc:sldMk cId="3531357279" sldId="293"/>
            <ac:picMk id="1026" creationId="{A3BF7059-D537-8C04-EDD0-979A4EE92AE7}"/>
          </ac:picMkLst>
        </pc:picChg>
        <pc:picChg chg="add del">
          <ac:chgData name="Agyei, Abigail" userId="c1cc422e-8bf5-4819-903e-1a0d1ef9da19" providerId="ADAL" clId="{8BE9AD3C-3490-443D-9A4F-C68FE7F11C48}" dt="2023-08-23T13:06:46.565" v="83" actId="478"/>
          <ac:picMkLst>
            <pc:docMk/>
            <pc:sldMk cId="3531357279" sldId="293"/>
            <ac:picMk id="1027" creationId="{3DD95E65-E486-DD87-5E30-1403472BD961}"/>
          </ac:picMkLst>
        </pc:picChg>
        <pc:picChg chg="add mod">
          <ac:chgData name="Agyei, Abigail" userId="c1cc422e-8bf5-4819-903e-1a0d1ef9da19" providerId="ADAL" clId="{8BE9AD3C-3490-443D-9A4F-C68FE7F11C48}" dt="2023-08-23T13:06:51.109" v="85" actId="1076"/>
          <ac:picMkLst>
            <pc:docMk/>
            <pc:sldMk cId="3531357279" sldId="293"/>
            <ac:picMk id="1028" creationId="{1DEDD593-A78F-BB26-6A28-92F8E652F367}"/>
          </ac:picMkLst>
        </pc:picChg>
        <pc:picChg chg="add">
          <ac:chgData name="Agyei, Abigail" userId="c1cc422e-8bf5-4819-903e-1a0d1ef9da19" providerId="ADAL" clId="{8BE9AD3C-3490-443D-9A4F-C68FE7F11C48}" dt="2023-08-23T13:06:21.465" v="81"/>
          <ac:picMkLst>
            <pc:docMk/>
            <pc:sldMk cId="3531357279" sldId="293"/>
            <ac:picMk id="1029" creationId="{245C85D0-DB73-C31E-D268-1BEF4BE0896A}"/>
          </ac:picMkLst>
        </pc:picChg>
        <pc:picChg chg="add">
          <ac:chgData name="Agyei, Abigail" userId="c1cc422e-8bf5-4819-903e-1a0d1ef9da19" providerId="ADAL" clId="{8BE9AD3C-3490-443D-9A4F-C68FE7F11C48}" dt="2023-08-23T13:06:21.465" v="81"/>
          <ac:picMkLst>
            <pc:docMk/>
            <pc:sldMk cId="3531357279" sldId="293"/>
            <ac:picMk id="1030" creationId="{50494028-1177-2305-F488-D14C143B23A4}"/>
          </ac:picMkLst>
        </pc:picChg>
        <pc:picChg chg="add">
          <ac:chgData name="Agyei, Abigail" userId="c1cc422e-8bf5-4819-903e-1a0d1ef9da19" providerId="ADAL" clId="{8BE9AD3C-3490-443D-9A4F-C68FE7F11C48}" dt="2023-08-23T13:06:21.465" v="81"/>
          <ac:picMkLst>
            <pc:docMk/>
            <pc:sldMk cId="3531357279" sldId="293"/>
            <ac:picMk id="1031" creationId="{9A008E71-421E-66A3-DA03-3130FCB38A59}"/>
          </ac:picMkLst>
        </pc:picChg>
        <pc:picChg chg="add">
          <ac:chgData name="Agyei, Abigail" userId="c1cc422e-8bf5-4819-903e-1a0d1ef9da19" providerId="ADAL" clId="{8BE9AD3C-3490-443D-9A4F-C68FE7F11C48}" dt="2023-08-23T13:06:21.465" v="81"/>
          <ac:picMkLst>
            <pc:docMk/>
            <pc:sldMk cId="3531357279" sldId="293"/>
            <ac:picMk id="1032" creationId="{2492C71D-CA57-477C-664E-DA691454B048}"/>
          </ac:picMkLst>
        </pc:picChg>
        <pc:picChg chg="add">
          <ac:chgData name="Agyei, Abigail" userId="c1cc422e-8bf5-4819-903e-1a0d1ef9da19" providerId="ADAL" clId="{8BE9AD3C-3490-443D-9A4F-C68FE7F11C48}" dt="2023-08-23T13:06:21.465" v="81"/>
          <ac:picMkLst>
            <pc:docMk/>
            <pc:sldMk cId="3531357279" sldId="293"/>
            <ac:picMk id="1033" creationId="{86FA3D29-C68A-A307-E181-C1E4A6C3D4A0}"/>
          </ac:picMkLst>
        </pc:picChg>
        <pc:picChg chg="add">
          <ac:chgData name="Agyei, Abigail" userId="c1cc422e-8bf5-4819-903e-1a0d1ef9da19" providerId="ADAL" clId="{8BE9AD3C-3490-443D-9A4F-C68FE7F11C48}" dt="2023-08-23T13:06:21.465" v="81"/>
          <ac:picMkLst>
            <pc:docMk/>
            <pc:sldMk cId="3531357279" sldId="293"/>
            <ac:picMk id="1034" creationId="{191905A6-8F90-083E-4ED2-E93DCFD5D6B6}"/>
          </ac:picMkLst>
        </pc:picChg>
        <pc:picChg chg="add">
          <ac:chgData name="Agyei, Abigail" userId="c1cc422e-8bf5-4819-903e-1a0d1ef9da19" providerId="ADAL" clId="{8BE9AD3C-3490-443D-9A4F-C68FE7F11C48}" dt="2023-08-23T13:06:21.465" v="81"/>
          <ac:picMkLst>
            <pc:docMk/>
            <pc:sldMk cId="3531357279" sldId="293"/>
            <ac:picMk id="1035" creationId="{C9818A6C-9DCC-2AB4-F63F-BA732746C786}"/>
          </ac:picMkLst>
        </pc:picChg>
        <pc:picChg chg="add">
          <ac:chgData name="Agyei, Abigail" userId="c1cc422e-8bf5-4819-903e-1a0d1ef9da19" providerId="ADAL" clId="{8BE9AD3C-3490-443D-9A4F-C68FE7F11C48}" dt="2023-08-23T13:06:21.465" v="81"/>
          <ac:picMkLst>
            <pc:docMk/>
            <pc:sldMk cId="3531357279" sldId="293"/>
            <ac:picMk id="1036" creationId="{CCF19C64-BCFB-5A07-56E8-85174E5459D8}"/>
          </ac:picMkLst>
        </pc:picChg>
      </pc:sldChg>
      <pc:sldChg chg="del">
        <pc:chgData name="Agyei, Abigail" userId="c1cc422e-8bf5-4819-903e-1a0d1ef9da19" providerId="ADAL" clId="{8BE9AD3C-3490-443D-9A4F-C68FE7F11C48}" dt="2023-08-23T13:00:45.904" v="68" actId="2696"/>
        <pc:sldMkLst>
          <pc:docMk/>
          <pc:sldMk cId="3471749628" sldId="29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B506DE-F761-4D18-8744-7F9BBFE608DF}" type="datetimeFigureOut">
              <a:rPr lang="en-GB" smtClean="0"/>
              <a:t>23/08/2023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20B94C-443F-4255-A77D-275E11A2805B}" type="slidenum">
              <a:rPr lang="en-GB" smtClean="0"/>
              <a:t>‹#›</a:t>
            </a:fld>
            <a:endParaRPr lang="en-GB"/>
          </a:p>
        </p:txBody>
      </p:sp>
    </p:spTree>
    <p:extLst>
      <p:ext uri="{BB962C8B-B14F-4D97-AF65-F5344CB8AC3E}">
        <p14:creationId xmlns:p14="http://schemas.microsoft.com/office/powerpoint/2010/main" val="1166997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8D259-4384-4971-82B7-DB2EAAB73E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A1DA285-4933-48D2-9330-9CC8F1F5AC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58C8398-B79F-43B4-88EB-AF5828540C5B}"/>
              </a:ext>
            </a:extLst>
          </p:cNvPr>
          <p:cNvSpPr>
            <a:spLocks noGrp="1"/>
          </p:cNvSpPr>
          <p:nvPr>
            <p:ph type="dt" sz="half" idx="10"/>
          </p:nvPr>
        </p:nvSpPr>
        <p:spPr/>
        <p:txBody>
          <a:bodyPr/>
          <a:lstStyle/>
          <a:p>
            <a:fld id="{9083CED2-A9CD-4E1A-AEDE-5192EA84DF71}" type="datetimeFigureOut">
              <a:rPr lang="en-GB" smtClean="0"/>
              <a:t>23/08/2023</a:t>
            </a:fld>
            <a:endParaRPr lang="en-GB"/>
          </a:p>
        </p:txBody>
      </p:sp>
      <p:sp>
        <p:nvSpPr>
          <p:cNvPr id="5" name="Footer Placeholder 4">
            <a:extLst>
              <a:ext uri="{FF2B5EF4-FFF2-40B4-BE49-F238E27FC236}">
                <a16:creationId xmlns:a16="http://schemas.microsoft.com/office/drawing/2014/main" id="{A55E77AA-F81D-42FE-9316-76293D46D1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A583D0-620B-45C9-A29C-0399A7405197}"/>
              </a:ext>
            </a:extLst>
          </p:cNvPr>
          <p:cNvSpPr>
            <a:spLocks noGrp="1"/>
          </p:cNvSpPr>
          <p:nvPr>
            <p:ph type="sldNum" sz="quarter" idx="12"/>
          </p:nvPr>
        </p:nvSpPr>
        <p:spPr/>
        <p:txBody>
          <a:bodyPr/>
          <a:lstStyle/>
          <a:p>
            <a:fld id="{C5240962-0B98-48A9-B6E0-D5921AC37509}" type="slidenum">
              <a:rPr lang="en-GB" smtClean="0"/>
              <a:t>‹#›</a:t>
            </a:fld>
            <a:endParaRPr lang="en-GB"/>
          </a:p>
        </p:txBody>
      </p:sp>
    </p:spTree>
    <p:extLst>
      <p:ext uri="{BB962C8B-B14F-4D97-AF65-F5344CB8AC3E}">
        <p14:creationId xmlns:p14="http://schemas.microsoft.com/office/powerpoint/2010/main" val="1838659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E81D6-F01F-4BC1-8BFB-A8B5CB3FB9D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CBEE83B-95E2-48E2-997B-2537E5AAAC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C39B25-CF26-43FD-AA1F-98090D7263A5}"/>
              </a:ext>
            </a:extLst>
          </p:cNvPr>
          <p:cNvSpPr>
            <a:spLocks noGrp="1"/>
          </p:cNvSpPr>
          <p:nvPr>
            <p:ph type="dt" sz="half" idx="10"/>
          </p:nvPr>
        </p:nvSpPr>
        <p:spPr/>
        <p:txBody>
          <a:bodyPr/>
          <a:lstStyle/>
          <a:p>
            <a:fld id="{9083CED2-A9CD-4E1A-AEDE-5192EA84DF71}" type="datetimeFigureOut">
              <a:rPr lang="en-GB" smtClean="0"/>
              <a:t>23/08/2023</a:t>
            </a:fld>
            <a:endParaRPr lang="en-GB"/>
          </a:p>
        </p:txBody>
      </p:sp>
      <p:sp>
        <p:nvSpPr>
          <p:cNvPr id="5" name="Footer Placeholder 4">
            <a:extLst>
              <a:ext uri="{FF2B5EF4-FFF2-40B4-BE49-F238E27FC236}">
                <a16:creationId xmlns:a16="http://schemas.microsoft.com/office/drawing/2014/main" id="{D412716B-5B38-4153-BCA0-FDD9C55C97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74B5C5-4BED-4FF4-BD21-E62007AA99DC}"/>
              </a:ext>
            </a:extLst>
          </p:cNvPr>
          <p:cNvSpPr>
            <a:spLocks noGrp="1"/>
          </p:cNvSpPr>
          <p:nvPr>
            <p:ph type="sldNum" sz="quarter" idx="12"/>
          </p:nvPr>
        </p:nvSpPr>
        <p:spPr/>
        <p:txBody>
          <a:bodyPr/>
          <a:lstStyle/>
          <a:p>
            <a:fld id="{C5240962-0B98-48A9-B6E0-D5921AC37509}" type="slidenum">
              <a:rPr lang="en-GB" smtClean="0"/>
              <a:t>‹#›</a:t>
            </a:fld>
            <a:endParaRPr lang="en-GB"/>
          </a:p>
        </p:txBody>
      </p:sp>
    </p:spTree>
    <p:extLst>
      <p:ext uri="{BB962C8B-B14F-4D97-AF65-F5344CB8AC3E}">
        <p14:creationId xmlns:p14="http://schemas.microsoft.com/office/powerpoint/2010/main" val="765439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397D8A-1D90-4965-BD3E-CD42C01262E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D8C49E8-DAC3-484B-A0E6-CA1FDA2C6E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D03C76A-0F50-41F5-8C51-266412C664C2}"/>
              </a:ext>
            </a:extLst>
          </p:cNvPr>
          <p:cNvSpPr>
            <a:spLocks noGrp="1"/>
          </p:cNvSpPr>
          <p:nvPr>
            <p:ph type="dt" sz="half" idx="10"/>
          </p:nvPr>
        </p:nvSpPr>
        <p:spPr/>
        <p:txBody>
          <a:bodyPr/>
          <a:lstStyle/>
          <a:p>
            <a:fld id="{9083CED2-A9CD-4E1A-AEDE-5192EA84DF71}" type="datetimeFigureOut">
              <a:rPr lang="en-GB" smtClean="0"/>
              <a:t>23/08/2023</a:t>
            </a:fld>
            <a:endParaRPr lang="en-GB"/>
          </a:p>
        </p:txBody>
      </p:sp>
      <p:sp>
        <p:nvSpPr>
          <p:cNvPr id="5" name="Footer Placeholder 4">
            <a:extLst>
              <a:ext uri="{FF2B5EF4-FFF2-40B4-BE49-F238E27FC236}">
                <a16:creationId xmlns:a16="http://schemas.microsoft.com/office/drawing/2014/main" id="{B4200C25-BDF3-4870-9158-0154A6DC69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DDC8C1-BA8F-4A87-8408-9302C7C42122}"/>
              </a:ext>
            </a:extLst>
          </p:cNvPr>
          <p:cNvSpPr>
            <a:spLocks noGrp="1"/>
          </p:cNvSpPr>
          <p:nvPr>
            <p:ph type="sldNum" sz="quarter" idx="12"/>
          </p:nvPr>
        </p:nvSpPr>
        <p:spPr/>
        <p:txBody>
          <a:bodyPr/>
          <a:lstStyle/>
          <a:p>
            <a:fld id="{C5240962-0B98-48A9-B6E0-D5921AC37509}" type="slidenum">
              <a:rPr lang="en-GB" smtClean="0"/>
              <a:t>‹#›</a:t>
            </a:fld>
            <a:endParaRPr lang="en-GB"/>
          </a:p>
        </p:txBody>
      </p:sp>
    </p:spTree>
    <p:extLst>
      <p:ext uri="{BB962C8B-B14F-4D97-AF65-F5344CB8AC3E}">
        <p14:creationId xmlns:p14="http://schemas.microsoft.com/office/powerpoint/2010/main" val="1799506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51E8C-EA40-4711-8277-94F2E0CB691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55D72D-1FD9-41A0-977E-270F17564D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36750F2-8EAD-4F36-AB84-87DF527AE911}"/>
              </a:ext>
            </a:extLst>
          </p:cNvPr>
          <p:cNvSpPr>
            <a:spLocks noGrp="1"/>
          </p:cNvSpPr>
          <p:nvPr>
            <p:ph type="dt" sz="half" idx="10"/>
          </p:nvPr>
        </p:nvSpPr>
        <p:spPr/>
        <p:txBody>
          <a:bodyPr/>
          <a:lstStyle/>
          <a:p>
            <a:fld id="{9083CED2-A9CD-4E1A-AEDE-5192EA84DF71}" type="datetimeFigureOut">
              <a:rPr lang="en-GB" smtClean="0"/>
              <a:t>23/08/2023</a:t>
            </a:fld>
            <a:endParaRPr lang="en-GB"/>
          </a:p>
        </p:txBody>
      </p:sp>
      <p:sp>
        <p:nvSpPr>
          <p:cNvPr id="5" name="Footer Placeholder 4">
            <a:extLst>
              <a:ext uri="{FF2B5EF4-FFF2-40B4-BE49-F238E27FC236}">
                <a16:creationId xmlns:a16="http://schemas.microsoft.com/office/drawing/2014/main" id="{C0FB254B-8488-4B0D-9DCE-BB7D16B77C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42B16D-15E3-44FC-BB14-9144FE4078CF}"/>
              </a:ext>
            </a:extLst>
          </p:cNvPr>
          <p:cNvSpPr>
            <a:spLocks noGrp="1"/>
          </p:cNvSpPr>
          <p:nvPr>
            <p:ph type="sldNum" sz="quarter" idx="12"/>
          </p:nvPr>
        </p:nvSpPr>
        <p:spPr/>
        <p:txBody>
          <a:bodyPr/>
          <a:lstStyle/>
          <a:p>
            <a:fld id="{C5240962-0B98-48A9-B6E0-D5921AC37509}" type="slidenum">
              <a:rPr lang="en-GB" smtClean="0"/>
              <a:t>‹#›</a:t>
            </a:fld>
            <a:endParaRPr lang="en-GB"/>
          </a:p>
        </p:txBody>
      </p:sp>
    </p:spTree>
    <p:extLst>
      <p:ext uri="{BB962C8B-B14F-4D97-AF65-F5344CB8AC3E}">
        <p14:creationId xmlns:p14="http://schemas.microsoft.com/office/powerpoint/2010/main" val="1157114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9AD76-DE25-45FD-8813-994F4A265B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0000B1D-5AEF-4A2F-AD07-DCA87DCD4E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029B2AF-9F7E-4E4B-8800-43C7AF47E523}"/>
              </a:ext>
            </a:extLst>
          </p:cNvPr>
          <p:cNvSpPr>
            <a:spLocks noGrp="1"/>
          </p:cNvSpPr>
          <p:nvPr>
            <p:ph type="dt" sz="half" idx="10"/>
          </p:nvPr>
        </p:nvSpPr>
        <p:spPr/>
        <p:txBody>
          <a:bodyPr/>
          <a:lstStyle/>
          <a:p>
            <a:fld id="{9083CED2-A9CD-4E1A-AEDE-5192EA84DF71}" type="datetimeFigureOut">
              <a:rPr lang="en-GB" smtClean="0"/>
              <a:t>23/08/2023</a:t>
            </a:fld>
            <a:endParaRPr lang="en-GB"/>
          </a:p>
        </p:txBody>
      </p:sp>
      <p:sp>
        <p:nvSpPr>
          <p:cNvPr id="5" name="Footer Placeholder 4">
            <a:extLst>
              <a:ext uri="{FF2B5EF4-FFF2-40B4-BE49-F238E27FC236}">
                <a16:creationId xmlns:a16="http://schemas.microsoft.com/office/drawing/2014/main" id="{3807AF60-A431-47D2-B52E-AEC93EBBE5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FFC195-22E5-461B-AB42-A985644B7966}"/>
              </a:ext>
            </a:extLst>
          </p:cNvPr>
          <p:cNvSpPr>
            <a:spLocks noGrp="1"/>
          </p:cNvSpPr>
          <p:nvPr>
            <p:ph type="sldNum" sz="quarter" idx="12"/>
          </p:nvPr>
        </p:nvSpPr>
        <p:spPr/>
        <p:txBody>
          <a:bodyPr/>
          <a:lstStyle/>
          <a:p>
            <a:fld id="{C5240962-0B98-48A9-B6E0-D5921AC37509}" type="slidenum">
              <a:rPr lang="en-GB" smtClean="0"/>
              <a:t>‹#›</a:t>
            </a:fld>
            <a:endParaRPr lang="en-GB"/>
          </a:p>
        </p:txBody>
      </p:sp>
    </p:spTree>
    <p:extLst>
      <p:ext uri="{BB962C8B-B14F-4D97-AF65-F5344CB8AC3E}">
        <p14:creationId xmlns:p14="http://schemas.microsoft.com/office/powerpoint/2010/main" val="278490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BA1B4-C3DE-405C-A71C-C1274AAB912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65BF71F-DB09-4C79-9708-1A694D104E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0FCB135-F2B8-47C9-B303-A6E2F36B5F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CD33E9A-7762-46B6-8497-38B104154806}"/>
              </a:ext>
            </a:extLst>
          </p:cNvPr>
          <p:cNvSpPr>
            <a:spLocks noGrp="1"/>
          </p:cNvSpPr>
          <p:nvPr>
            <p:ph type="dt" sz="half" idx="10"/>
          </p:nvPr>
        </p:nvSpPr>
        <p:spPr/>
        <p:txBody>
          <a:bodyPr/>
          <a:lstStyle/>
          <a:p>
            <a:fld id="{9083CED2-A9CD-4E1A-AEDE-5192EA84DF71}" type="datetimeFigureOut">
              <a:rPr lang="en-GB" smtClean="0"/>
              <a:t>23/08/2023</a:t>
            </a:fld>
            <a:endParaRPr lang="en-GB"/>
          </a:p>
        </p:txBody>
      </p:sp>
      <p:sp>
        <p:nvSpPr>
          <p:cNvPr id="6" name="Footer Placeholder 5">
            <a:extLst>
              <a:ext uri="{FF2B5EF4-FFF2-40B4-BE49-F238E27FC236}">
                <a16:creationId xmlns:a16="http://schemas.microsoft.com/office/drawing/2014/main" id="{6CA75F5F-723F-4754-82D5-8A2F3F8EFB4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681737-4F12-478E-8842-C3A82BF96AF2}"/>
              </a:ext>
            </a:extLst>
          </p:cNvPr>
          <p:cNvSpPr>
            <a:spLocks noGrp="1"/>
          </p:cNvSpPr>
          <p:nvPr>
            <p:ph type="sldNum" sz="quarter" idx="12"/>
          </p:nvPr>
        </p:nvSpPr>
        <p:spPr/>
        <p:txBody>
          <a:bodyPr/>
          <a:lstStyle/>
          <a:p>
            <a:fld id="{C5240962-0B98-48A9-B6E0-D5921AC37509}" type="slidenum">
              <a:rPr lang="en-GB" smtClean="0"/>
              <a:t>‹#›</a:t>
            </a:fld>
            <a:endParaRPr lang="en-GB"/>
          </a:p>
        </p:txBody>
      </p:sp>
    </p:spTree>
    <p:extLst>
      <p:ext uri="{BB962C8B-B14F-4D97-AF65-F5344CB8AC3E}">
        <p14:creationId xmlns:p14="http://schemas.microsoft.com/office/powerpoint/2010/main" val="2947226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4CC11-1963-432D-917E-70B843409B6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7B44202-1469-4856-8231-CD578BBA7B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824C977-CCD3-4173-8895-EA11089B82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301BD7E-D868-4DF8-B38A-0FA6B151E0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B42424-CC80-4519-8045-6B95200A65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593B56A-22ED-4567-B5DD-D988611F9F8F}"/>
              </a:ext>
            </a:extLst>
          </p:cNvPr>
          <p:cNvSpPr>
            <a:spLocks noGrp="1"/>
          </p:cNvSpPr>
          <p:nvPr>
            <p:ph type="dt" sz="half" idx="10"/>
          </p:nvPr>
        </p:nvSpPr>
        <p:spPr/>
        <p:txBody>
          <a:bodyPr/>
          <a:lstStyle/>
          <a:p>
            <a:fld id="{9083CED2-A9CD-4E1A-AEDE-5192EA84DF71}" type="datetimeFigureOut">
              <a:rPr lang="en-GB" smtClean="0"/>
              <a:t>23/08/2023</a:t>
            </a:fld>
            <a:endParaRPr lang="en-GB"/>
          </a:p>
        </p:txBody>
      </p:sp>
      <p:sp>
        <p:nvSpPr>
          <p:cNvPr id="8" name="Footer Placeholder 7">
            <a:extLst>
              <a:ext uri="{FF2B5EF4-FFF2-40B4-BE49-F238E27FC236}">
                <a16:creationId xmlns:a16="http://schemas.microsoft.com/office/drawing/2014/main" id="{00D575C2-8F2E-453B-924D-708221810DA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882D12C-43EE-406B-8640-E7A462A2DB18}"/>
              </a:ext>
            </a:extLst>
          </p:cNvPr>
          <p:cNvSpPr>
            <a:spLocks noGrp="1"/>
          </p:cNvSpPr>
          <p:nvPr>
            <p:ph type="sldNum" sz="quarter" idx="12"/>
          </p:nvPr>
        </p:nvSpPr>
        <p:spPr/>
        <p:txBody>
          <a:bodyPr/>
          <a:lstStyle/>
          <a:p>
            <a:fld id="{C5240962-0B98-48A9-B6E0-D5921AC37509}" type="slidenum">
              <a:rPr lang="en-GB" smtClean="0"/>
              <a:t>‹#›</a:t>
            </a:fld>
            <a:endParaRPr lang="en-GB"/>
          </a:p>
        </p:txBody>
      </p:sp>
    </p:spTree>
    <p:extLst>
      <p:ext uri="{BB962C8B-B14F-4D97-AF65-F5344CB8AC3E}">
        <p14:creationId xmlns:p14="http://schemas.microsoft.com/office/powerpoint/2010/main" val="3435846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996D8-6B2B-4614-891E-29811E7F0E4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43DB29A-F794-46D7-A12B-A350D9BF66BA}"/>
              </a:ext>
            </a:extLst>
          </p:cNvPr>
          <p:cNvSpPr>
            <a:spLocks noGrp="1"/>
          </p:cNvSpPr>
          <p:nvPr>
            <p:ph type="dt" sz="half" idx="10"/>
          </p:nvPr>
        </p:nvSpPr>
        <p:spPr/>
        <p:txBody>
          <a:bodyPr/>
          <a:lstStyle/>
          <a:p>
            <a:fld id="{9083CED2-A9CD-4E1A-AEDE-5192EA84DF71}" type="datetimeFigureOut">
              <a:rPr lang="en-GB" smtClean="0"/>
              <a:t>23/08/2023</a:t>
            </a:fld>
            <a:endParaRPr lang="en-GB"/>
          </a:p>
        </p:txBody>
      </p:sp>
      <p:sp>
        <p:nvSpPr>
          <p:cNvPr id="4" name="Footer Placeholder 3">
            <a:extLst>
              <a:ext uri="{FF2B5EF4-FFF2-40B4-BE49-F238E27FC236}">
                <a16:creationId xmlns:a16="http://schemas.microsoft.com/office/drawing/2014/main" id="{8880C305-AF48-4945-AC83-1F5ECA289C4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E082AA7-7702-4F5E-9038-DE0FD7810A50}"/>
              </a:ext>
            </a:extLst>
          </p:cNvPr>
          <p:cNvSpPr>
            <a:spLocks noGrp="1"/>
          </p:cNvSpPr>
          <p:nvPr>
            <p:ph type="sldNum" sz="quarter" idx="12"/>
          </p:nvPr>
        </p:nvSpPr>
        <p:spPr/>
        <p:txBody>
          <a:bodyPr/>
          <a:lstStyle/>
          <a:p>
            <a:fld id="{C5240962-0B98-48A9-B6E0-D5921AC37509}" type="slidenum">
              <a:rPr lang="en-GB" smtClean="0"/>
              <a:t>‹#›</a:t>
            </a:fld>
            <a:endParaRPr lang="en-GB"/>
          </a:p>
        </p:txBody>
      </p:sp>
    </p:spTree>
    <p:extLst>
      <p:ext uri="{BB962C8B-B14F-4D97-AF65-F5344CB8AC3E}">
        <p14:creationId xmlns:p14="http://schemas.microsoft.com/office/powerpoint/2010/main" val="627084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4C26D1-160C-41D8-8C4B-63FAB4FEEB48}"/>
              </a:ext>
            </a:extLst>
          </p:cNvPr>
          <p:cNvSpPr>
            <a:spLocks noGrp="1"/>
          </p:cNvSpPr>
          <p:nvPr>
            <p:ph type="dt" sz="half" idx="10"/>
          </p:nvPr>
        </p:nvSpPr>
        <p:spPr/>
        <p:txBody>
          <a:bodyPr/>
          <a:lstStyle/>
          <a:p>
            <a:fld id="{9083CED2-A9CD-4E1A-AEDE-5192EA84DF71}" type="datetimeFigureOut">
              <a:rPr lang="en-GB" smtClean="0"/>
              <a:t>23/08/2023</a:t>
            </a:fld>
            <a:endParaRPr lang="en-GB"/>
          </a:p>
        </p:txBody>
      </p:sp>
      <p:sp>
        <p:nvSpPr>
          <p:cNvPr id="3" name="Footer Placeholder 2">
            <a:extLst>
              <a:ext uri="{FF2B5EF4-FFF2-40B4-BE49-F238E27FC236}">
                <a16:creationId xmlns:a16="http://schemas.microsoft.com/office/drawing/2014/main" id="{457D2B13-FA26-4591-B210-1C889A7C5EC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33332EB-6F27-4426-9031-F36CB954C438}"/>
              </a:ext>
            </a:extLst>
          </p:cNvPr>
          <p:cNvSpPr>
            <a:spLocks noGrp="1"/>
          </p:cNvSpPr>
          <p:nvPr>
            <p:ph type="sldNum" sz="quarter" idx="12"/>
          </p:nvPr>
        </p:nvSpPr>
        <p:spPr/>
        <p:txBody>
          <a:bodyPr/>
          <a:lstStyle/>
          <a:p>
            <a:fld id="{C5240962-0B98-48A9-B6E0-D5921AC37509}" type="slidenum">
              <a:rPr lang="en-GB" smtClean="0"/>
              <a:t>‹#›</a:t>
            </a:fld>
            <a:endParaRPr lang="en-GB"/>
          </a:p>
        </p:txBody>
      </p:sp>
    </p:spTree>
    <p:extLst>
      <p:ext uri="{BB962C8B-B14F-4D97-AF65-F5344CB8AC3E}">
        <p14:creationId xmlns:p14="http://schemas.microsoft.com/office/powerpoint/2010/main" val="214008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F5880-1195-4129-AC8E-FE8F0786DA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394B6CC-1569-4F97-BFA4-1DF5332367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0165744-1C59-4D74-AC95-6168358628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B7D3E6-B44C-4078-AF34-81F21C91E717}"/>
              </a:ext>
            </a:extLst>
          </p:cNvPr>
          <p:cNvSpPr>
            <a:spLocks noGrp="1"/>
          </p:cNvSpPr>
          <p:nvPr>
            <p:ph type="dt" sz="half" idx="10"/>
          </p:nvPr>
        </p:nvSpPr>
        <p:spPr/>
        <p:txBody>
          <a:bodyPr/>
          <a:lstStyle/>
          <a:p>
            <a:fld id="{9083CED2-A9CD-4E1A-AEDE-5192EA84DF71}" type="datetimeFigureOut">
              <a:rPr lang="en-GB" smtClean="0"/>
              <a:t>23/08/2023</a:t>
            </a:fld>
            <a:endParaRPr lang="en-GB"/>
          </a:p>
        </p:txBody>
      </p:sp>
      <p:sp>
        <p:nvSpPr>
          <p:cNvPr id="6" name="Footer Placeholder 5">
            <a:extLst>
              <a:ext uri="{FF2B5EF4-FFF2-40B4-BE49-F238E27FC236}">
                <a16:creationId xmlns:a16="http://schemas.microsoft.com/office/drawing/2014/main" id="{CB18AF56-1160-4D4B-900B-8DAEB31DD08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8F897FE-81F0-4C12-98CF-98A1DCBA5BD4}"/>
              </a:ext>
            </a:extLst>
          </p:cNvPr>
          <p:cNvSpPr>
            <a:spLocks noGrp="1"/>
          </p:cNvSpPr>
          <p:nvPr>
            <p:ph type="sldNum" sz="quarter" idx="12"/>
          </p:nvPr>
        </p:nvSpPr>
        <p:spPr/>
        <p:txBody>
          <a:bodyPr/>
          <a:lstStyle/>
          <a:p>
            <a:fld id="{C5240962-0B98-48A9-B6E0-D5921AC37509}" type="slidenum">
              <a:rPr lang="en-GB" smtClean="0"/>
              <a:t>‹#›</a:t>
            </a:fld>
            <a:endParaRPr lang="en-GB"/>
          </a:p>
        </p:txBody>
      </p:sp>
    </p:spTree>
    <p:extLst>
      <p:ext uri="{BB962C8B-B14F-4D97-AF65-F5344CB8AC3E}">
        <p14:creationId xmlns:p14="http://schemas.microsoft.com/office/powerpoint/2010/main" val="3878509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9DFC6-5AF5-483A-8E11-E00291E4E1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AC8950A-6CC0-471F-AAD3-4BA65AEDE0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201904F-0F14-4F28-9624-31E1FFBC33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AA05C5-FCA1-40B7-8A16-53CE134CCDC5}"/>
              </a:ext>
            </a:extLst>
          </p:cNvPr>
          <p:cNvSpPr>
            <a:spLocks noGrp="1"/>
          </p:cNvSpPr>
          <p:nvPr>
            <p:ph type="dt" sz="half" idx="10"/>
          </p:nvPr>
        </p:nvSpPr>
        <p:spPr/>
        <p:txBody>
          <a:bodyPr/>
          <a:lstStyle/>
          <a:p>
            <a:fld id="{9083CED2-A9CD-4E1A-AEDE-5192EA84DF71}" type="datetimeFigureOut">
              <a:rPr lang="en-GB" smtClean="0"/>
              <a:t>23/08/2023</a:t>
            </a:fld>
            <a:endParaRPr lang="en-GB"/>
          </a:p>
        </p:txBody>
      </p:sp>
      <p:sp>
        <p:nvSpPr>
          <p:cNvPr id="6" name="Footer Placeholder 5">
            <a:extLst>
              <a:ext uri="{FF2B5EF4-FFF2-40B4-BE49-F238E27FC236}">
                <a16:creationId xmlns:a16="http://schemas.microsoft.com/office/drawing/2014/main" id="{3DF11434-4D27-4226-AF9F-B9A86F4A21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B25093-BCFC-4374-B48D-7919AE32A595}"/>
              </a:ext>
            </a:extLst>
          </p:cNvPr>
          <p:cNvSpPr>
            <a:spLocks noGrp="1"/>
          </p:cNvSpPr>
          <p:nvPr>
            <p:ph type="sldNum" sz="quarter" idx="12"/>
          </p:nvPr>
        </p:nvSpPr>
        <p:spPr/>
        <p:txBody>
          <a:bodyPr/>
          <a:lstStyle/>
          <a:p>
            <a:fld id="{C5240962-0B98-48A9-B6E0-D5921AC37509}" type="slidenum">
              <a:rPr lang="en-GB" smtClean="0"/>
              <a:t>‹#›</a:t>
            </a:fld>
            <a:endParaRPr lang="en-GB"/>
          </a:p>
        </p:txBody>
      </p:sp>
    </p:spTree>
    <p:extLst>
      <p:ext uri="{BB962C8B-B14F-4D97-AF65-F5344CB8AC3E}">
        <p14:creationId xmlns:p14="http://schemas.microsoft.com/office/powerpoint/2010/main" val="411567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5DB8AC-21FF-47C1-ABAA-BD140F07DF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7D0BD50-A4DE-4F61-943C-763BDE40BD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F3C36E-B3B9-48F6-BEA4-9CE55F2D47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83CED2-A9CD-4E1A-AEDE-5192EA84DF71}" type="datetimeFigureOut">
              <a:rPr lang="en-GB" smtClean="0"/>
              <a:t>23/08/2023</a:t>
            </a:fld>
            <a:endParaRPr lang="en-GB"/>
          </a:p>
        </p:txBody>
      </p:sp>
      <p:sp>
        <p:nvSpPr>
          <p:cNvPr id="5" name="Footer Placeholder 4">
            <a:extLst>
              <a:ext uri="{FF2B5EF4-FFF2-40B4-BE49-F238E27FC236}">
                <a16:creationId xmlns:a16="http://schemas.microsoft.com/office/drawing/2014/main" id="{D4DA39FA-9941-40C7-B0FD-2E8745F5C6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0AC67EF-C605-423A-8965-AF81C23E25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240962-0B98-48A9-B6E0-D5921AC37509}" type="slidenum">
              <a:rPr lang="en-GB" smtClean="0"/>
              <a:t>‹#›</a:t>
            </a:fld>
            <a:endParaRPr lang="en-GB"/>
          </a:p>
        </p:txBody>
      </p:sp>
    </p:spTree>
    <p:extLst>
      <p:ext uri="{BB962C8B-B14F-4D97-AF65-F5344CB8AC3E}">
        <p14:creationId xmlns:p14="http://schemas.microsoft.com/office/powerpoint/2010/main" val="407175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linkedin.com/in/abigail-agyei-mbe/" TargetMode="External"/><Relationship Id="rId2" Type="http://schemas.openxmlformats.org/officeDocument/2006/relationships/hyperlink" Target="https://www.youtube.com/watch?v=9x7I2Jc9ebY&amp;t=762s" TargetMode="External"/><Relationship Id="rId1" Type="http://schemas.openxmlformats.org/officeDocument/2006/relationships/slideLayout" Target="../slideLayouts/slideLayout2.xml"/><Relationship Id="rId4" Type="http://schemas.openxmlformats.org/officeDocument/2006/relationships/hyperlink" Target="https://adhduk.co.uk/diagnosis-pathway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4" name="Rectangle 134">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87C0846-FE04-44DD-B49A-248E6FD88891}"/>
              </a:ext>
            </a:extLst>
          </p:cNvPr>
          <p:cNvSpPr/>
          <p:nvPr/>
        </p:nvSpPr>
        <p:spPr>
          <a:xfrm>
            <a:off x="189806" y="-67434"/>
            <a:ext cx="11812386" cy="1884218"/>
          </a:xfrm>
          <a:prstGeom prst="rect">
            <a:avLst/>
          </a:prstGeom>
        </p:spPr>
        <p:txBody>
          <a:bodyPr vert="horz" lIns="91440" tIns="45720" rIns="91440" bIns="45720" rtlCol="0" anchor="b">
            <a:noAutofit/>
          </a:bodyPr>
          <a:lstStyle/>
          <a:p>
            <a:pPr>
              <a:lnSpc>
                <a:spcPct val="107000"/>
              </a:lnSpc>
              <a:spcAft>
                <a:spcPts val="600"/>
              </a:spcAft>
            </a:pPr>
            <a:endParaRPr lang="en-GB" sz="3000" b="1" dirty="0">
              <a:solidFill>
                <a:schemeClr val="accent2"/>
              </a:solidFill>
              <a:effectLst/>
              <a:ea typeface="Calibri" panose="020F0502020204030204" pitchFamily="34" charset="0"/>
              <a:cs typeface="Times New Roman" panose="02020603050405020304" pitchFamily="18" charset="0"/>
            </a:endParaRPr>
          </a:p>
        </p:txBody>
      </p:sp>
      <p:sp>
        <p:nvSpPr>
          <p:cNvPr id="10245" name="Rectangle 136">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6" name="Rectangle 138">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BB8649D-6E1B-40EE-A3F4-B7E90EF277C5}"/>
              </a:ext>
            </a:extLst>
          </p:cNvPr>
          <p:cNvSpPr txBox="1"/>
          <p:nvPr/>
        </p:nvSpPr>
        <p:spPr>
          <a:xfrm>
            <a:off x="336884" y="2599509"/>
            <a:ext cx="4987675" cy="3639450"/>
          </a:xfrm>
          <a:prstGeom prst="rect">
            <a:avLst/>
          </a:prstGeom>
        </p:spPr>
        <p:txBody>
          <a:bodyPr vert="horz" lIns="91440" tIns="45720" rIns="91440" bIns="45720" rtlCol="0" anchor="ctr">
            <a:normAutofit/>
          </a:bodyPr>
          <a:lstStyle/>
          <a:p>
            <a:pPr marL="0" lvl="1">
              <a:lnSpc>
                <a:spcPct val="90000"/>
              </a:lnSpc>
              <a:spcAft>
                <a:spcPts val="600"/>
              </a:spcAft>
            </a:pPr>
            <a:r>
              <a:rPr lang="en-US" sz="3500" b="1" dirty="0">
                <a:solidFill>
                  <a:schemeClr val="accent2"/>
                </a:solidFill>
              </a:rPr>
              <a:t>Abigail Agyei – Senior Policy Advisor, Diversity, Equity and Inclusion Champion, Community Builder and Neurodiversity Advocate</a:t>
            </a:r>
          </a:p>
        </p:txBody>
      </p:sp>
      <p:sp>
        <p:nvSpPr>
          <p:cNvPr id="10247" name="Rectangle 140">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ntersectionality: What It Is and How It Fits Into DEI | WorkTango">
            <a:extLst>
              <a:ext uri="{FF2B5EF4-FFF2-40B4-BE49-F238E27FC236}">
                <a16:creationId xmlns:a16="http://schemas.microsoft.com/office/drawing/2014/main" id="{3FA98020-1CD2-2009-0B73-A7AF413403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5331" y="2599509"/>
            <a:ext cx="5354453" cy="344034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5112161-A349-76C8-43BC-F4747BDD6589}"/>
              </a:ext>
            </a:extLst>
          </p:cNvPr>
          <p:cNvSpPr txBox="1"/>
          <p:nvPr/>
        </p:nvSpPr>
        <p:spPr>
          <a:xfrm>
            <a:off x="513617" y="386930"/>
            <a:ext cx="11419686" cy="1338828"/>
          </a:xfrm>
          <a:prstGeom prst="rect">
            <a:avLst/>
          </a:prstGeom>
          <a:noFill/>
        </p:spPr>
        <p:txBody>
          <a:bodyPr wrap="square">
            <a:spAutoFit/>
          </a:bodyPr>
          <a:lstStyle/>
          <a:p>
            <a:pPr marL="0" lvl="1">
              <a:lnSpc>
                <a:spcPct val="90000"/>
              </a:lnSpc>
              <a:spcAft>
                <a:spcPts val="600"/>
              </a:spcAft>
            </a:pPr>
            <a:r>
              <a:rPr lang="en-US" sz="4500" b="1" dirty="0">
                <a:solidFill>
                  <a:schemeClr val="accent2"/>
                </a:solidFill>
              </a:rPr>
              <a:t>How to Nurture Neurodivergent Talent in Public Service</a:t>
            </a:r>
          </a:p>
        </p:txBody>
      </p:sp>
    </p:spTree>
    <p:extLst>
      <p:ext uri="{BB962C8B-B14F-4D97-AF65-F5344CB8AC3E}">
        <p14:creationId xmlns:p14="http://schemas.microsoft.com/office/powerpoint/2010/main" val="283609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E783E6-7098-429B-B570-635BC452531D}"/>
              </a:ext>
            </a:extLst>
          </p:cNvPr>
          <p:cNvSpPr>
            <a:spLocks noGrp="1"/>
          </p:cNvSpPr>
          <p:nvPr>
            <p:ph type="title"/>
          </p:nvPr>
        </p:nvSpPr>
        <p:spPr>
          <a:xfrm>
            <a:off x="686834" y="1153572"/>
            <a:ext cx="3200400" cy="4461163"/>
          </a:xfrm>
        </p:spPr>
        <p:txBody>
          <a:bodyPr>
            <a:normAutofit/>
          </a:bodyPr>
          <a:lstStyle/>
          <a:p>
            <a:r>
              <a:rPr lang="en-GB" b="1" dirty="0">
                <a:solidFill>
                  <a:srgbClr val="FFFFFF"/>
                </a:solidFill>
              </a:rPr>
              <a:t>Resources</a:t>
            </a:r>
            <a:r>
              <a:rPr lang="en-GB" dirty="0">
                <a:solidFill>
                  <a:srgbClr val="FFFFFF"/>
                </a:solidFill>
              </a:rPr>
              <a:t>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41BD40E-734D-4032-852F-357B6C26FBA9}"/>
              </a:ext>
            </a:extLst>
          </p:cNvPr>
          <p:cNvSpPr>
            <a:spLocks noGrp="1"/>
          </p:cNvSpPr>
          <p:nvPr>
            <p:ph idx="1"/>
          </p:nvPr>
        </p:nvSpPr>
        <p:spPr>
          <a:xfrm>
            <a:off x="4447308" y="591344"/>
            <a:ext cx="6906491" cy="5585619"/>
          </a:xfrm>
        </p:spPr>
        <p:txBody>
          <a:bodyPr anchor="ctr">
            <a:normAutofit/>
          </a:bodyPr>
          <a:lstStyle/>
          <a:p>
            <a:r>
              <a:rPr lang="en-GB" dirty="0">
                <a:hlinkClick r:id="rId2">
                  <a:extLst>
                    <a:ext uri="{A12FA001-AC4F-418D-AE19-62706E023703}">
                      <ahyp:hlinkClr xmlns:ahyp="http://schemas.microsoft.com/office/drawing/2018/hyperlinkcolor" val="tx"/>
                    </a:ext>
                  </a:extLst>
                </a:hlinkClick>
              </a:rPr>
              <a:t>My </a:t>
            </a:r>
            <a:r>
              <a:rPr lang="en-GB" dirty="0" err="1">
                <a:hlinkClick r:id="rId2">
                  <a:extLst>
                    <a:ext uri="{A12FA001-AC4F-418D-AE19-62706E023703}">
                      <ahyp:hlinkClr xmlns:ahyp="http://schemas.microsoft.com/office/drawing/2018/hyperlinkcolor" val="tx"/>
                    </a:ext>
                  </a:extLst>
                </a:hlinkClick>
              </a:rPr>
              <a:t>Tedx</a:t>
            </a:r>
            <a:r>
              <a:rPr lang="en-GB" dirty="0">
                <a:hlinkClick r:id="rId2">
                  <a:extLst>
                    <a:ext uri="{A12FA001-AC4F-418D-AE19-62706E023703}">
                      <ahyp:hlinkClr xmlns:ahyp="http://schemas.microsoft.com/office/drawing/2018/hyperlinkcolor" val="tx"/>
                    </a:ext>
                  </a:extLst>
                </a:hlinkClick>
              </a:rPr>
              <a:t>  - Yes, Black women have ADHD too and need your attention! | - Abigail Agyei | </a:t>
            </a:r>
            <a:r>
              <a:rPr lang="en-GB" dirty="0" err="1">
                <a:hlinkClick r:id="rId2">
                  <a:extLst>
                    <a:ext uri="{A12FA001-AC4F-418D-AE19-62706E023703}">
                      <ahyp:hlinkClr xmlns:ahyp="http://schemas.microsoft.com/office/drawing/2018/hyperlinkcolor" val="tx"/>
                    </a:ext>
                  </a:extLst>
                </a:hlinkClick>
              </a:rPr>
              <a:t>TEDxUniversityofEssex</a:t>
            </a:r>
            <a:r>
              <a:rPr lang="en-GB" dirty="0">
                <a:hlinkClick r:id="rId2">
                  <a:extLst>
                    <a:ext uri="{A12FA001-AC4F-418D-AE19-62706E023703}">
                      <ahyp:hlinkClr xmlns:ahyp="http://schemas.microsoft.com/office/drawing/2018/hyperlinkcolor" val="tx"/>
                    </a:ext>
                  </a:extLst>
                </a:hlinkClick>
              </a:rPr>
              <a:t> – YouTube</a:t>
            </a:r>
            <a:endParaRPr lang="en-GB" dirty="0"/>
          </a:p>
          <a:p>
            <a:r>
              <a:rPr lang="en-GB" dirty="0">
                <a:hlinkClick r:id="rId3"/>
              </a:rPr>
              <a:t>(2) Abigail Agyei MBE | LinkedIn</a:t>
            </a:r>
            <a:endParaRPr lang="en-GB" dirty="0"/>
          </a:p>
          <a:p>
            <a:r>
              <a:rPr lang="en-GB">
                <a:hlinkClick r:id="rId4"/>
              </a:rPr>
              <a:t>Diagnosis </a:t>
            </a:r>
            <a:r>
              <a:rPr lang="en-GB" dirty="0">
                <a:hlinkClick r:id="rId4"/>
              </a:rPr>
              <a:t>Pathways - ADHD UK</a:t>
            </a:r>
            <a:endParaRPr lang="en-GB" dirty="0"/>
          </a:p>
          <a:p>
            <a:endParaRPr lang="en-GB" dirty="0"/>
          </a:p>
        </p:txBody>
      </p:sp>
    </p:spTree>
    <p:extLst>
      <p:ext uri="{BB962C8B-B14F-4D97-AF65-F5344CB8AC3E}">
        <p14:creationId xmlns:p14="http://schemas.microsoft.com/office/powerpoint/2010/main" val="922309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Black History Month: What Is Intersectionality? | by Beloved Community |  Medium">
            <a:extLst>
              <a:ext uri="{FF2B5EF4-FFF2-40B4-BE49-F238E27FC236}">
                <a16:creationId xmlns:a16="http://schemas.microsoft.com/office/drawing/2014/main" id="{85346CDC-C546-47E1-B6B3-34B96583CF4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20664" y="3631096"/>
            <a:ext cx="3899838" cy="2760560"/>
          </a:xfrm>
          <a:prstGeom prst="rect">
            <a:avLst/>
          </a:prstGeom>
          <a:noFill/>
          <a:extLst>
            <a:ext uri="{909E8E84-426E-40DD-AFC4-6F175D3DCCD1}">
              <a14:hiddenFill xmlns:a14="http://schemas.microsoft.com/office/drawing/2010/main">
                <a:solidFill>
                  <a:srgbClr val="FFFFFF"/>
                </a:solidFill>
              </a14:hiddenFill>
            </a:ext>
          </a:extLst>
        </p:spPr>
      </p:pic>
      <p:sp>
        <p:nvSpPr>
          <p:cNvPr id="135" name="Rectangle 134">
            <a:extLst>
              <a:ext uri="{FF2B5EF4-FFF2-40B4-BE49-F238E27FC236}">
                <a16:creationId xmlns:a16="http://schemas.microsoft.com/office/drawing/2014/main" id="{799448F2-0E5B-42DA-B2D1-11A14E947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4E8A7552-20E1-4F34-ADAB-C1DB6634D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Kimberle W. Crenshaw | Columbia Law School">
            <a:extLst>
              <a:ext uri="{FF2B5EF4-FFF2-40B4-BE49-F238E27FC236}">
                <a16:creationId xmlns:a16="http://schemas.microsoft.com/office/drawing/2014/main" id="{F28A770D-BE87-4D65-ABB7-42F00672F18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04554" y="258121"/>
            <a:ext cx="3308005" cy="305354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5C4F50C-8DFE-DA05-5113-91DBE5D95AF6}"/>
              </a:ext>
            </a:extLst>
          </p:cNvPr>
          <p:cNvPicPr>
            <a:picLocks noChangeAspect="1"/>
          </p:cNvPicPr>
          <p:nvPr/>
        </p:nvPicPr>
        <p:blipFill>
          <a:blip r:embed="rId4"/>
          <a:stretch>
            <a:fillRect/>
          </a:stretch>
        </p:blipFill>
        <p:spPr>
          <a:xfrm>
            <a:off x="7254976" y="3631096"/>
            <a:ext cx="3211034" cy="3191039"/>
          </a:xfrm>
          <a:prstGeom prst="rect">
            <a:avLst/>
          </a:prstGeom>
        </p:spPr>
      </p:pic>
      <p:pic>
        <p:nvPicPr>
          <p:cNvPr id="7" name="Picture 6">
            <a:extLst>
              <a:ext uri="{FF2B5EF4-FFF2-40B4-BE49-F238E27FC236}">
                <a16:creationId xmlns:a16="http://schemas.microsoft.com/office/drawing/2014/main" id="{8C829E3B-83A9-546B-83BA-7078C42E0160}"/>
              </a:ext>
            </a:extLst>
          </p:cNvPr>
          <p:cNvPicPr>
            <a:picLocks noChangeAspect="1"/>
          </p:cNvPicPr>
          <p:nvPr/>
        </p:nvPicPr>
        <p:blipFill>
          <a:blip r:embed="rId5"/>
          <a:stretch>
            <a:fillRect/>
          </a:stretch>
        </p:blipFill>
        <p:spPr>
          <a:xfrm>
            <a:off x="6126480" y="53816"/>
            <a:ext cx="5536062" cy="3577280"/>
          </a:xfrm>
          <a:prstGeom prst="rect">
            <a:avLst/>
          </a:prstGeom>
        </p:spPr>
      </p:pic>
    </p:spTree>
    <p:extLst>
      <p:ext uri="{BB962C8B-B14F-4D97-AF65-F5344CB8AC3E}">
        <p14:creationId xmlns:p14="http://schemas.microsoft.com/office/powerpoint/2010/main" val="876316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02FCFA0-9AC1-4DCC-8C91-1B0CD551E50C}"/>
              </a:ext>
            </a:extLst>
          </p:cNvPr>
          <p:cNvSpPr/>
          <p:nvPr/>
        </p:nvSpPr>
        <p:spPr>
          <a:xfrm>
            <a:off x="606607" y="59651"/>
            <a:ext cx="9793705" cy="1631216"/>
          </a:xfrm>
          <a:prstGeom prst="rect">
            <a:avLst/>
          </a:prstGeom>
          <a:noFill/>
        </p:spPr>
        <p:txBody>
          <a:bodyPr wrap="square" lIns="91440" tIns="45720" rIns="91440" bIns="45720">
            <a:spAutoFit/>
          </a:bodyPr>
          <a:lstStyle/>
          <a:p>
            <a:pPr algn="ctr"/>
            <a:r>
              <a:rPr lang="en-US" sz="4000" b="1" cap="none" spc="0" dirty="0">
                <a:ln w="22225">
                  <a:solidFill>
                    <a:schemeClr val="accent2"/>
                  </a:solidFill>
                  <a:prstDash val="solid"/>
                </a:ln>
                <a:solidFill>
                  <a:schemeClr val="accent2">
                    <a:lumMod val="40000"/>
                    <a:lumOff val="60000"/>
                  </a:schemeClr>
                </a:solidFill>
                <a:effectLst/>
              </a:rPr>
              <a:t>Neurodiversity through the lens of intersectionality @ work</a:t>
            </a:r>
            <a:endParaRPr lang="en-GB" sz="4000" b="1" cap="none" spc="0" dirty="0">
              <a:ln w="22225">
                <a:solidFill>
                  <a:schemeClr val="accent2"/>
                </a:solidFill>
                <a:prstDash val="solid"/>
              </a:ln>
              <a:solidFill>
                <a:schemeClr val="accent2">
                  <a:lumMod val="40000"/>
                  <a:lumOff val="60000"/>
                </a:schemeClr>
              </a:solidFill>
              <a:effectLst/>
            </a:endParaRPr>
          </a:p>
          <a:p>
            <a:pPr algn="ctr"/>
            <a:endParaRPr lang="en-GB" sz="2000" b="1" cap="none" spc="0" dirty="0">
              <a:ln w="22225">
                <a:solidFill>
                  <a:schemeClr val="accent2"/>
                </a:solidFill>
                <a:prstDash val="solid"/>
              </a:ln>
              <a:solidFill>
                <a:schemeClr val="accent2">
                  <a:lumMod val="40000"/>
                  <a:lumOff val="60000"/>
                </a:schemeClr>
              </a:solidFill>
              <a:effectLst/>
            </a:endParaRPr>
          </a:p>
        </p:txBody>
      </p:sp>
      <p:sp>
        <p:nvSpPr>
          <p:cNvPr id="2" name="TextBox 1">
            <a:extLst>
              <a:ext uri="{FF2B5EF4-FFF2-40B4-BE49-F238E27FC236}">
                <a16:creationId xmlns:a16="http://schemas.microsoft.com/office/drawing/2014/main" id="{0857A843-EF3F-4394-8AD6-7A96D5FBC9D0}"/>
              </a:ext>
            </a:extLst>
          </p:cNvPr>
          <p:cNvSpPr txBox="1"/>
          <p:nvPr/>
        </p:nvSpPr>
        <p:spPr>
          <a:xfrm>
            <a:off x="-3531317" y="943883"/>
            <a:ext cx="3657600" cy="369332"/>
          </a:xfrm>
          <a:prstGeom prst="rect">
            <a:avLst/>
          </a:prstGeom>
          <a:noFill/>
          <a:ln>
            <a:solidFill>
              <a:schemeClr val="accent1"/>
            </a:solidFill>
          </a:ln>
        </p:spPr>
        <p:txBody>
          <a:bodyPr wrap="square" rtlCol="0">
            <a:spAutoFit/>
          </a:bodyPr>
          <a:lstStyle/>
          <a:p>
            <a:endParaRPr lang="en-GB" dirty="0"/>
          </a:p>
        </p:txBody>
      </p:sp>
      <p:sp>
        <p:nvSpPr>
          <p:cNvPr id="12" name="TextBox 11">
            <a:extLst>
              <a:ext uri="{FF2B5EF4-FFF2-40B4-BE49-F238E27FC236}">
                <a16:creationId xmlns:a16="http://schemas.microsoft.com/office/drawing/2014/main" id="{9A384014-ABBF-4326-9A01-E6D6D6B08236}"/>
              </a:ext>
            </a:extLst>
          </p:cNvPr>
          <p:cNvSpPr txBox="1"/>
          <p:nvPr/>
        </p:nvSpPr>
        <p:spPr>
          <a:xfrm>
            <a:off x="4267200" y="4002874"/>
            <a:ext cx="3657600" cy="1323439"/>
          </a:xfrm>
          <a:prstGeom prst="rect">
            <a:avLst/>
          </a:prstGeom>
          <a:noFill/>
        </p:spPr>
        <p:txBody>
          <a:bodyPr wrap="square" rtlCol="0">
            <a:spAutoFit/>
          </a:bodyPr>
          <a:lstStyle/>
          <a:p>
            <a:r>
              <a:rPr lang="en-GB" sz="1600" b="1" dirty="0">
                <a:solidFill>
                  <a:schemeClr val="accent1"/>
                </a:solidFill>
                <a:latin typeface="Arial" panose="020B0604020202020204" pitchFamily="34" charset="0"/>
                <a:ea typeface="Calibri" panose="020F0502020204030204" pitchFamily="34" charset="0"/>
              </a:rPr>
              <a:t>Black Women are m</a:t>
            </a:r>
            <a:r>
              <a:rPr lang="en-GB" sz="1600" b="1" dirty="0">
                <a:solidFill>
                  <a:schemeClr val="accent1"/>
                </a:solidFill>
                <a:effectLst/>
                <a:latin typeface="Arial" panose="020B0604020202020204" pitchFamily="34" charset="0"/>
                <a:ea typeface="Calibri" panose="020F0502020204030204" pitchFamily="34" charset="0"/>
              </a:rPr>
              <a:t>ore likely to speak out against bias and discrimination at work—and more likely to experience retaliation for doing so.</a:t>
            </a:r>
            <a:endParaRPr lang="en-GB" sz="1600" b="1" dirty="0">
              <a:solidFill>
                <a:schemeClr val="accent1"/>
              </a:solidFill>
            </a:endParaRPr>
          </a:p>
        </p:txBody>
      </p:sp>
      <p:sp>
        <p:nvSpPr>
          <p:cNvPr id="16" name="TextBox 15">
            <a:extLst>
              <a:ext uri="{FF2B5EF4-FFF2-40B4-BE49-F238E27FC236}">
                <a16:creationId xmlns:a16="http://schemas.microsoft.com/office/drawing/2014/main" id="{B0B7F629-7065-46F6-A6FE-C10D9B078B23}"/>
              </a:ext>
            </a:extLst>
          </p:cNvPr>
          <p:cNvSpPr txBox="1"/>
          <p:nvPr/>
        </p:nvSpPr>
        <p:spPr>
          <a:xfrm>
            <a:off x="190194" y="1449382"/>
            <a:ext cx="3999947" cy="1323439"/>
          </a:xfrm>
          <a:prstGeom prst="rect">
            <a:avLst/>
          </a:prstGeom>
          <a:noFill/>
        </p:spPr>
        <p:txBody>
          <a:bodyPr wrap="square">
            <a:spAutoFit/>
          </a:bodyPr>
          <a:lstStyle/>
          <a:p>
            <a:r>
              <a:rPr lang="en-GB" sz="1600" b="1" dirty="0">
                <a:solidFill>
                  <a:schemeClr val="accent1"/>
                </a:solidFill>
                <a:latin typeface="Arial" panose="020B0604020202020204" pitchFamily="34" charset="0"/>
                <a:cs typeface="Arial" panose="020B0604020202020204" pitchFamily="34" charset="0"/>
              </a:rPr>
              <a:t>R</a:t>
            </a:r>
            <a:r>
              <a:rPr lang="en-GB" sz="1600" b="1" i="0" dirty="0">
                <a:solidFill>
                  <a:schemeClr val="accent1"/>
                </a:solidFill>
                <a:effectLst/>
                <a:latin typeface="Arial" panose="020B0604020202020204" pitchFamily="34" charset="0"/>
                <a:cs typeface="Arial" panose="020B0604020202020204" pitchFamily="34" charset="0"/>
              </a:rPr>
              <a:t>esearch into neurodiversity in the workplace found that half of leaders and managers would be uncomfortable employing or line managing someone who is neurodivergent</a:t>
            </a:r>
            <a:endParaRPr lang="en-GB" sz="1600" b="1"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BC4966EC-8B24-3D78-4F57-85BE0378480D}"/>
              </a:ext>
            </a:extLst>
          </p:cNvPr>
          <p:cNvSpPr txBox="1"/>
          <p:nvPr/>
        </p:nvSpPr>
        <p:spPr>
          <a:xfrm>
            <a:off x="4596399" y="1470132"/>
            <a:ext cx="3274594" cy="2062103"/>
          </a:xfrm>
          <a:prstGeom prst="rect">
            <a:avLst/>
          </a:prstGeom>
          <a:noFill/>
        </p:spPr>
        <p:txBody>
          <a:bodyPr wrap="square">
            <a:spAutoFit/>
          </a:bodyPr>
          <a:lstStyle/>
          <a:p>
            <a:r>
              <a:rPr lang="en-GB" sz="1600" b="1"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Almost one third (31 per cent) of Black and ethnicity minority (BME) women report being unfairly passed over for or denied a promotion at work, this rose to nearly half of disabled BME women (45 per cent)</a:t>
            </a:r>
            <a:endParaRPr lang="en-GB" sz="1600" dirty="0"/>
          </a:p>
        </p:txBody>
      </p:sp>
      <p:sp>
        <p:nvSpPr>
          <p:cNvPr id="9" name="TextBox 8">
            <a:extLst>
              <a:ext uri="{FF2B5EF4-FFF2-40B4-BE49-F238E27FC236}">
                <a16:creationId xmlns:a16="http://schemas.microsoft.com/office/drawing/2014/main" id="{88BF0068-7165-C678-124F-F2B8C4718E5A}"/>
              </a:ext>
            </a:extLst>
          </p:cNvPr>
          <p:cNvSpPr txBox="1"/>
          <p:nvPr/>
        </p:nvSpPr>
        <p:spPr>
          <a:xfrm>
            <a:off x="126283" y="3644020"/>
            <a:ext cx="3657600" cy="2554545"/>
          </a:xfrm>
          <a:prstGeom prst="rect">
            <a:avLst/>
          </a:prstGeom>
          <a:noFill/>
        </p:spPr>
        <p:txBody>
          <a:bodyPr wrap="square">
            <a:spAutoFit/>
          </a:bodyPr>
          <a:lstStyle/>
          <a:p>
            <a:r>
              <a:rPr lang="en-GB" sz="1600" b="1" i="0" dirty="0">
                <a:solidFill>
                  <a:schemeClr val="accent1"/>
                </a:solidFill>
                <a:effectLst/>
                <a:latin typeface="Arial" panose="020B0604020202020204" pitchFamily="34" charset="0"/>
                <a:cs typeface="Arial" panose="020B0604020202020204" pitchFamily="34" charset="0"/>
              </a:rPr>
              <a:t>Over half of autistics (60 per cent), </a:t>
            </a:r>
            <a:r>
              <a:rPr lang="en-GB" sz="1600" b="1" i="0" dirty="0" err="1">
                <a:solidFill>
                  <a:schemeClr val="accent1"/>
                </a:solidFill>
                <a:effectLst/>
                <a:latin typeface="Arial" panose="020B0604020202020204" pitchFamily="34" charset="0"/>
                <a:cs typeface="Arial" panose="020B0604020202020204" pitchFamily="34" charset="0"/>
              </a:rPr>
              <a:t>dyspraxics</a:t>
            </a:r>
            <a:r>
              <a:rPr lang="en-GB" sz="1600" b="1" i="0" dirty="0">
                <a:solidFill>
                  <a:schemeClr val="accent1"/>
                </a:solidFill>
                <a:effectLst/>
                <a:latin typeface="Arial" panose="020B0604020202020204" pitchFamily="34" charset="0"/>
                <a:cs typeface="Arial" panose="020B0604020202020204" pitchFamily="34" charset="0"/>
              </a:rPr>
              <a:t> (55 per cent) and dyscalculics (53 per cent) reported that people in their workplace behave in a way that excludes neurodivergent colleagues. But this feeling is not entirely shared by their neurotypical colleagues, with only 29 per cent agreeing this is the case.</a:t>
            </a:r>
            <a:endParaRPr lang="en-GB" sz="1600" b="1" dirty="0">
              <a:solidFill>
                <a:schemeClr val="accent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A979B843-4B97-30F6-D033-6898AA24E42B}"/>
              </a:ext>
            </a:extLst>
          </p:cNvPr>
          <p:cNvSpPr txBox="1"/>
          <p:nvPr/>
        </p:nvSpPr>
        <p:spPr>
          <a:xfrm>
            <a:off x="8351317" y="1349795"/>
            <a:ext cx="3657600" cy="1917448"/>
          </a:xfrm>
          <a:prstGeom prst="rect">
            <a:avLst/>
          </a:prstGeom>
          <a:noFill/>
        </p:spPr>
        <p:txBody>
          <a:bodyPr wrap="square">
            <a:spAutoFit/>
          </a:bodyPr>
          <a:lstStyle/>
          <a:p>
            <a:pPr lvl="0">
              <a:lnSpc>
                <a:spcPct val="107000"/>
              </a:lnSpc>
              <a:spcAft>
                <a:spcPts val="800"/>
              </a:spcAft>
              <a:buSzPts val="1000"/>
              <a:tabLst>
                <a:tab pos="457200" algn="l"/>
              </a:tabLst>
            </a:pPr>
            <a:r>
              <a:rPr lang="en-GB" sz="1600" b="1"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50% of women of Pakistani or Bangladeshi heritage and 48% of women of Black African heritage stated that they had been criticised for behaviours other colleagues get away with at work, compared to 29% of White British women.</a:t>
            </a:r>
            <a:endParaRPr lang="en-GB" sz="1600" b="1"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BF9A0EC9-E870-69EA-5069-2FADF62FD2B4}"/>
              </a:ext>
            </a:extLst>
          </p:cNvPr>
          <p:cNvSpPr txBox="1"/>
          <p:nvPr/>
        </p:nvSpPr>
        <p:spPr>
          <a:xfrm>
            <a:off x="7964044" y="4256846"/>
            <a:ext cx="4227956" cy="1653979"/>
          </a:xfrm>
          <a:prstGeom prst="rect">
            <a:avLst/>
          </a:prstGeom>
          <a:noFill/>
        </p:spPr>
        <p:txBody>
          <a:bodyPr wrap="square">
            <a:spAutoFit/>
          </a:bodyPr>
          <a:lstStyle/>
          <a:p>
            <a:pPr lvl="0">
              <a:lnSpc>
                <a:spcPct val="107000"/>
              </a:lnSpc>
              <a:spcAft>
                <a:spcPts val="800"/>
              </a:spcAft>
              <a:buSzPts val="1000"/>
              <a:tabLst>
                <a:tab pos="457200" algn="l"/>
              </a:tabLst>
            </a:pPr>
            <a:r>
              <a:rPr lang="en-GB" sz="1600" b="1"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Black women of Caribbean heritage, and women of East Asian and Chinese heritage were the least likely to report ‘often’ or ‘always’ feeling comfortable in their workplace culture, at 43% and 41%, respectively.</a:t>
            </a:r>
            <a:endParaRPr lang="en-GB" sz="1600" b="1"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45475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38E29-4CD6-302D-6019-E802FE7B79CD}"/>
              </a:ext>
            </a:extLst>
          </p:cNvPr>
          <p:cNvSpPr>
            <a:spLocks noGrp="1"/>
          </p:cNvSpPr>
          <p:nvPr>
            <p:ph type="title"/>
          </p:nvPr>
        </p:nvSpPr>
        <p:spPr/>
        <p:txBody>
          <a:bodyPr>
            <a:normAutofit fontScale="90000"/>
          </a:bodyPr>
          <a:lstStyle/>
          <a:p>
            <a:r>
              <a:rPr lang="en-US" sz="4400" b="1" cap="none" spc="0" dirty="0">
                <a:ln w="22225">
                  <a:solidFill>
                    <a:schemeClr val="accent2"/>
                  </a:solidFill>
                  <a:prstDash val="solid"/>
                </a:ln>
                <a:solidFill>
                  <a:schemeClr val="accent2">
                    <a:lumMod val="40000"/>
                    <a:lumOff val="60000"/>
                  </a:schemeClr>
                </a:solidFill>
                <a:effectLst/>
              </a:rPr>
              <a:t>  </a:t>
            </a:r>
            <a:br>
              <a:rPr lang="en-US" sz="4400" b="1" cap="none" spc="0" dirty="0">
                <a:ln w="22225">
                  <a:solidFill>
                    <a:schemeClr val="accent2"/>
                  </a:solidFill>
                  <a:prstDash val="solid"/>
                </a:ln>
                <a:solidFill>
                  <a:schemeClr val="accent2">
                    <a:lumMod val="40000"/>
                    <a:lumOff val="60000"/>
                  </a:schemeClr>
                </a:solidFill>
                <a:effectLst/>
              </a:rPr>
            </a:br>
            <a:r>
              <a:rPr lang="en-US" sz="4400" b="1" cap="none" spc="0" dirty="0">
                <a:ln w="22225">
                  <a:solidFill>
                    <a:schemeClr val="accent2"/>
                  </a:solidFill>
                  <a:prstDash val="solid"/>
                </a:ln>
                <a:solidFill>
                  <a:schemeClr val="accent2">
                    <a:lumMod val="40000"/>
                    <a:lumOff val="60000"/>
                  </a:schemeClr>
                </a:solidFill>
                <a:effectLst/>
              </a:rPr>
              <a:t>Neurodiversity through the lens of intersectionality @ work continued.</a:t>
            </a:r>
            <a:br>
              <a:rPr lang="en-GB" sz="4400" b="1" cap="none" spc="0" dirty="0">
                <a:ln w="22225">
                  <a:solidFill>
                    <a:schemeClr val="accent2"/>
                  </a:solidFill>
                  <a:prstDash val="solid"/>
                </a:ln>
                <a:solidFill>
                  <a:schemeClr val="accent2">
                    <a:lumMod val="40000"/>
                    <a:lumOff val="60000"/>
                  </a:schemeClr>
                </a:solidFill>
                <a:effectLst/>
              </a:rPr>
            </a:br>
            <a:endParaRPr lang="en-GB" dirty="0"/>
          </a:p>
        </p:txBody>
      </p:sp>
      <p:sp>
        <p:nvSpPr>
          <p:cNvPr id="4" name="TextBox 3">
            <a:extLst>
              <a:ext uri="{FF2B5EF4-FFF2-40B4-BE49-F238E27FC236}">
                <a16:creationId xmlns:a16="http://schemas.microsoft.com/office/drawing/2014/main" id="{0F7C5709-96C1-293B-9F5D-6E664DCF3D34}"/>
              </a:ext>
            </a:extLst>
          </p:cNvPr>
          <p:cNvSpPr txBox="1"/>
          <p:nvPr/>
        </p:nvSpPr>
        <p:spPr>
          <a:xfrm>
            <a:off x="456835" y="3897713"/>
            <a:ext cx="3657600" cy="1815882"/>
          </a:xfrm>
          <a:prstGeom prst="rect">
            <a:avLst/>
          </a:prstGeom>
          <a:noFill/>
        </p:spPr>
        <p:txBody>
          <a:bodyPr wrap="square" rtlCol="0">
            <a:spAutoFit/>
          </a:bodyPr>
          <a:lstStyle/>
          <a:p>
            <a:r>
              <a:rPr lang="en-GB" sz="1600" b="1" dirty="0">
                <a:solidFill>
                  <a:schemeClr val="accent1"/>
                </a:solidFill>
                <a:effectLst/>
                <a:latin typeface="Arial" panose="020B0604020202020204" pitchFamily="34" charset="0"/>
                <a:ea typeface="Calibri" panose="020F0502020204030204" pitchFamily="34" charset="0"/>
              </a:rPr>
              <a:t>Black women face more microaggressions than other groups of women, and are three to four times as likely as white women to be subjected to disrespectful and “othering” comments and behaviour. </a:t>
            </a:r>
            <a:endParaRPr lang="en-GB" sz="1600" b="1" dirty="0">
              <a:solidFill>
                <a:schemeClr val="accent1"/>
              </a:solidFill>
            </a:endParaRPr>
          </a:p>
        </p:txBody>
      </p:sp>
      <p:sp>
        <p:nvSpPr>
          <p:cNvPr id="5" name="TextBox 4">
            <a:extLst>
              <a:ext uri="{FF2B5EF4-FFF2-40B4-BE49-F238E27FC236}">
                <a16:creationId xmlns:a16="http://schemas.microsoft.com/office/drawing/2014/main" id="{3195BB34-76E5-AB18-6D23-1AC1380419C9}"/>
              </a:ext>
            </a:extLst>
          </p:cNvPr>
          <p:cNvSpPr txBox="1"/>
          <p:nvPr/>
        </p:nvSpPr>
        <p:spPr>
          <a:xfrm>
            <a:off x="8345455" y="1503063"/>
            <a:ext cx="3657600" cy="1538883"/>
          </a:xfrm>
          <a:prstGeom prst="rect">
            <a:avLst/>
          </a:prstGeom>
          <a:noFill/>
        </p:spPr>
        <p:txBody>
          <a:bodyPr wrap="square" rtlCol="0">
            <a:spAutoFit/>
          </a:bodyPr>
          <a:lstStyle/>
          <a:p>
            <a:r>
              <a:rPr lang="en-GB" sz="1600" b="1" dirty="0">
                <a:solidFill>
                  <a:schemeClr val="accent1"/>
                </a:solidFill>
                <a:latin typeface="Arial" panose="020B0604020202020204" pitchFamily="34" charset="0"/>
                <a:cs typeface="Arial" panose="020B0604020202020204" pitchFamily="34" charset="0"/>
              </a:rPr>
              <a:t>Almost one in five LGBTQ+  staff (18 per cent) have been the target of negative comments or conduct from work colleagues in the last year because they're LGBT. </a:t>
            </a:r>
          </a:p>
          <a:p>
            <a:endParaRPr lang="en-GB" sz="1400" b="1" dirty="0">
              <a:solidFill>
                <a:schemeClr val="accent1"/>
              </a:solidFill>
            </a:endParaRPr>
          </a:p>
        </p:txBody>
      </p:sp>
      <p:sp>
        <p:nvSpPr>
          <p:cNvPr id="6" name="TextBox 5">
            <a:extLst>
              <a:ext uri="{FF2B5EF4-FFF2-40B4-BE49-F238E27FC236}">
                <a16:creationId xmlns:a16="http://schemas.microsoft.com/office/drawing/2014/main" id="{20783D28-B027-0C66-FC3C-F9E7DF80500F}"/>
              </a:ext>
            </a:extLst>
          </p:cNvPr>
          <p:cNvSpPr txBox="1"/>
          <p:nvPr/>
        </p:nvSpPr>
        <p:spPr>
          <a:xfrm>
            <a:off x="642639" y="1883070"/>
            <a:ext cx="3657600" cy="1077218"/>
          </a:xfrm>
          <a:prstGeom prst="rect">
            <a:avLst/>
          </a:prstGeom>
          <a:noFill/>
        </p:spPr>
        <p:txBody>
          <a:bodyPr wrap="square" rtlCol="0">
            <a:spAutoFit/>
          </a:bodyPr>
          <a:lstStyle/>
          <a:p>
            <a:r>
              <a:rPr lang="en-GB" sz="1600" b="1" dirty="0">
                <a:solidFill>
                  <a:schemeClr val="accent1"/>
                </a:solidFill>
                <a:latin typeface="Arial" panose="020B0604020202020204" pitchFamily="34" charset="0"/>
                <a:cs typeface="Arial" panose="020B0604020202020204" pitchFamily="34" charset="0"/>
              </a:rPr>
              <a:t>One in eight trans people (12 per cent) have been physically attacked by customers or colleagues in the last year because of being trans. </a:t>
            </a:r>
          </a:p>
        </p:txBody>
      </p:sp>
      <p:sp>
        <p:nvSpPr>
          <p:cNvPr id="7" name="TextBox 6">
            <a:extLst>
              <a:ext uri="{FF2B5EF4-FFF2-40B4-BE49-F238E27FC236}">
                <a16:creationId xmlns:a16="http://schemas.microsoft.com/office/drawing/2014/main" id="{26977951-F722-56C9-131B-D29C586698A8}"/>
              </a:ext>
            </a:extLst>
          </p:cNvPr>
          <p:cNvSpPr txBox="1"/>
          <p:nvPr/>
        </p:nvSpPr>
        <p:spPr>
          <a:xfrm>
            <a:off x="4494047" y="1503063"/>
            <a:ext cx="3657600" cy="2031325"/>
          </a:xfrm>
          <a:prstGeom prst="rect">
            <a:avLst/>
          </a:prstGeom>
          <a:noFill/>
        </p:spPr>
        <p:txBody>
          <a:bodyPr wrap="square" rtlCol="0">
            <a:spAutoFit/>
          </a:bodyPr>
          <a:lstStyle/>
          <a:p>
            <a:r>
              <a:rPr lang="en-GB" sz="1600" b="1" dirty="0">
                <a:solidFill>
                  <a:schemeClr val="accent1"/>
                </a:solidFill>
                <a:latin typeface="Arial" panose="020B0604020202020204" pitchFamily="34" charset="0"/>
                <a:cs typeface="Arial" panose="020B0604020202020204" pitchFamily="34" charset="0"/>
              </a:rPr>
              <a:t>One in ten Black, Asian and minority ethnic LGBTQ+ staff (10 per cent) have similarly been physically attacked because of their sexual orientation and/or gender identity, compared to three per cent of White LGBTQ+ staff</a:t>
            </a:r>
          </a:p>
          <a:p>
            <a:endParaRPr lang="en-GB" sz="1400" b="1" dirty="0">
              <a:solidFill>
                <a:schemeClr val="accent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39E3D0E-60A1-1086-1359-A71B9AB4C78E}"/>
              </a:ext>
            </a:extLst>
          </p:cNvPr>
          <p:cNvSpPr txBox="1"/>
          <p:nvPr/>
        </p:nvSpPr>
        <p:spPr>
          <a:xfrm>
            <a:off x="4361992" y="3518164"/>
            <a:ext cx="2971800" cy="2308324"/>
          </a:xfrm>
          <a:prstGeom prst="rect">
            <a:avLst/>
          </a:prstGeom>
          <a:noFill/>
        </p:spPr>
        <p:txBody>
          <a:bodyPr wrap="square" rtlCol="0">
            <a:spAutoFit/>
          </a:bodyPr>
          <a:lstStyle/>
          <a:p>
            <a:r>
              <a:rPr lang="en-GB" sz="1600" b="1" dirty="0">
                <a:solidFill>
                  <a:schemeClr val="accent1"/>
                </a:solidFill>
                <a:effectLst/>
                <a:latin typeface="Arial" panose="020B0604020202020204" pitchFamily="34" charset="0"/>
                <a:ea typeface="Calibri" panose="020F0502020204030204" pitchFamily="34" charset="0"/>
              </a:rPr>
              <a:t>Black women are more likely than any other group of employees, including ethnic minority men and women of other races and ethnicities, to spend a substantial amount of time on DEI work that falls outside their formal job responsibilities. </a:t>
            </a:r>
            <a:endParaRPr lang="en-GB" sz="1600" b="1" dirty="0">
              <a:solidFill>
                <a:schemeClr val="accent1"/>
              </a:solidFill>
            </a:endParaRPr>
          </a:p>
        </p:txBody>
      </p:sp>
      <p:sp>
        <p:nvSpPr>
          <p:cNvPr id="9" name="TextBox 8">
            <a:extLst>
              <a:ext uri="{FF2B5EF4-FFF2-40B4-BE49-F238E27FC236}">
                <a16:creationId xmlns:a16="http://schemas.microsoft.com/office/drawing/2014/main" id="{2AED6FA7-A908-79F6-6493-E7442BF18AC7}"/>
              </a:ext>
            </a:extLst>
          </p:cNvPr>
          <p:cNvSpPr txBox="1"/>
          <p:nvPr/>
        </p:nvSpPr>
        <p:spPr>
          <a:xfrm>
            <a:off x="7581350" y="3582235"/>
            <a:ext cx="4570598" cy="1917448"/>
          </a:xfrm>
          <a:prstGeom prst="rect">
            <a:avLst/>
          </a:prstGeom>
          <a:noFill/>
        </p:spPr>
        <p:txBody>
          <a:bodyPr wrap="square">
            <a:spAutoFit/>
          </a:bodyPr>
          <a:lstStyle/>
          <a:p>
            <a:pPr lvl="0">
              <a:lnSpc>
                <a:spcPct val="107000"/>
              </a:lnSpc>
              <a:spcAft>
                <a:spcPts val="800"/>
              </a:spcAft>
              <a:buSzPts val="1000"/>
              <a:tabLst>
                <a:tab pos="457200" algn="l"/>
              </a:tabLst>
            </a:pPr>
            <a:r>
              <a:rPr lang="en-GB" sz="1600" b="1"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Muslim women were significantly more likely to make changes to themselves at work than non-religious women or women of other religions. 53% of Muslim women changed the clothes they wear at work ‘a great deal’ or ‘quite a bit’, compared to 37% of Christian women and 32% of non-religious women.</a:t>
            </a:r>
            <a:endParaRPr lang="en-GB" sz="1600" b="1"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73458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9FF387E-3CDF-4445-8403-135B3CBDD46B}"/>
              </a:ext>
            </a:extLst>
          </p:cNvPr>
          <p:cNvSpPr txBox="1">
            <a:spLocks/>
          </p:cNvSpPr>
          <p:nvPr/>
        </p:nvSpPr>
        <p:spPr>
          <a:xfrm>
            <a:off x="928411" y="1233241"/>
            <a:ext cx="4398920" cy="4064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800" b="1" kern="1200" dirty="0">
                <a:solidFill>
                  <a:srgbClr val="FFFFFF"/>
                </a:solidFill>
                <a:latin typeface="+mj-lt"/>
                <a:ea typeface="+mj-ea"/>
                <a:cs typeface="+mj-cs"/>
              </a:rPr>
              <a:t>What is Neurodiversity? </a:t>
            </a:r>
          </a:p>
        </p:txBody>
      </p:sp>
      <p:pic>
        <p:nvPicPr>
          <p:cNvPr id="4" name="Picture 3" descr="A picture containing text&#10;&#10;Description automatically generated">
            <a:extLst>
              <a:ext uri="{FF2B5EF4-FFF2-40B4-BE49-F238E27FC236}">
                <a16:creationId xmlns:a16="http://schemas.microsoft.com/office/drawing/2014/main" id="{EE7DB66B-CB24-409A-B177-002F348E19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712" y="127559"/>
            <a:ext cx="2972737" cy="3107045"/>
          </a:xfrm>
          <a:prstGeom prst="rect">
            <a:avLst/>
          </a:prstGeom>
        </p:spPr>
      </p:pic>
      <p:pic>
        <p:nvPicPr>
          <p:cNvPr id="8" name="Picture 7" descr="Text&#10;&#10;Description automatically generated">
            <a:extLst>
              <a:ext uri="{FF2B5EF4-FFF2-40B4-BE49-F238E27FC236}">
                <a16:creationId xmlns:a16="http://schemas.microsoft.com/office/drawing/2014/main" id="{6559E546-89E3-4C25-8094-2884A3E775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5718" y="187459"/>
            <a:ext cx="3465490" cy="3012941"/>
          </a:xfrm>
          <a:prstGeom prst="rect">
            <a:avLst/>
          </a:prstGeom>
        </p:spPr>
      </p:pic>
      <p:pic>
        <p:nvPicPr>
          <p:cNvPr id="11" name="Picture 10" descr="Text&#10;&#10;Description automatically generated">
            <a:extLst>
              <a:ext uri="{FF2B5EF4-FFF2-40B4-BE49-F238E27FC236}">
                <a16:creationId xmlns:a16="http://schemas.microsoft.com/office/drawing/2014/main" id="{2EB01653-2EA9-4077-BD4E-B491659396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9551" y="127559"/>
            <a:ext cx="3080601" cy="3504249"/>
          </a:xfrm>
          <a:prstGeom prst="rect">
            <a:avLst/>
          </a:prstGeom>
        </p:spPr>
      </p:pic>
      <p:pic>
        <p:nvPicPr>
          <p:cNvPr id="14" name="Picture 13" descr="Text&#10;&#10;Description automatically generated">
            <a:extLst>
              <a:ext uri="{FF2B5EF4-FFF2-40B4-BE49-F238E27FC236}">
                <a16:creationId xmlns:a16="http://schemas.microsoft.com/office/drawing/2014/main" id="{AAC36B80-9BC3-4231-B1B2-AF59EAB2EF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712" y="3429000"/>
            <a:ext cx="2972737" cy="3254972"/>
          </a:xfrm>
          <a:prstGeom prst="rect">
            <a:avLst/>
          </a:prstGeom>
        </p:spPr>
      </p:pic>
      <p:pic>
        <p:nvPicPr>
          <p:cNvPr id="16" name="Picture 15" descr="Graphical user interface, text&#10;&#10;Description automatically generated">
            <a:extLst>
              <a:ext uri="{FF2B5EF4-FFF2-40B4-BE49-F238E27FC236}">
                <a16:creationId xmlns:a16="http://schemas.microsoft.com/office/drawing/2014/main" id="{95C00A84-024A-4301-B593-D4E3EFD13A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25718" y="3337964"/>
            <a:ext cx="3370418" cy="3332577"/>
          </a:xfrm>
          <a:prstGeom prst="rect">
            <a:avLst/>
          </a:prstGeom>
        </p:spPr>
      </p:pic>
      <p:pic>
        <p:nvPicPr>
          <p:cNvPr id="18" name="Picture 17" descr="Text&#10;&#10;Description automatically generated">
            <a:extLst>
              <a:ext uri="{FF2B5EF4-FFF2-40B4-BE49-F238E27FC236}">
                <a16:creationId xmlns:a16="http://schemas.microsoft.com/office/drawing/2014/main" id="{9B46F9F5-A601-4241-9A67-DF7682E84EF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39552" y="3727939"/>
            <a:ext cx="3080600" cy="3130061"/>
          </a:xfrm>
          <a:prstGeom prst="rect">
            <a:avLst/>
          </a:prstGeom>
        </p:spPr>
      </p:pic>
      <p:sp>
        <p:nvSpPr>
          <p:cNvPr id="3" name="TextBox 2">
            <a:extLst>
              <a:ext uri="{FF2B5EF4-FFF2-40B4-BE49-F238E27FC236}">
                <a16:creationId xmlns:a16="http://schemas.microsoft.com/office/drawing/2014/main" id="{869953C1-8B6B-F9A0-A5E8-951F506E58C5}"/>
              </a:ext>
            </a:extLst>
          </p:cNvPr>
          <p:cNvSpPr txBox="1"/>
          <p:nvPr/>
        </p:nvSpPr>
        <p:spPr>
          <a:xfrm>
            <a:off x="3048693" y="3244334"/>
            <a:ext cx="6097384" cy="369332"/>
          </a:xfrm>
          <a:prstGeom prst="rect">
            <a:avLst/>
          </a:prstGeom>
          <a:noFill/>
        </p:spPr>
        <p:txBody>
          <a:bodyPr wrap="square">
            <a:spAutoFit/>
          </a:bodyPr>
          <a:lstStyle/>
          <a:p>
            <a:r>
              <a:rPr lang="en-GB" b="0" dirty="0">
                <a:effectLst/>
              </a:rPr>
              <a:t> </a:t>
            </a:r>
            <a:endParaRPr lang="en-GB" dirty="0"/>
          </a:p>
        </p:txBody>
      </p:sp>
      <p:sp>
        <p:nvSpPr>
          <p:cNvPr id="7" name="TextBox 6">
            <a:extLst>
              <a:ext uri="{FF2B5EF4-FFF2-40B4-BE49-F238E27FC236}">
                <a16:creationId xmlns:a16="http://schemas.microsoft.com/office/drawing/2014/main" id="{54F4FB78-C8A2-7748-24A7-FE0E456489D2}"/>
              </a:ext>
            </a:extLst>
          </p:cNvPr>
          <p:cNvSpPr txBox="1"/>
          <p:nvPr/>
        </p:nvSpPr>
        <p:spPr>
          <a:xfrm>
            <a:off x="3048693" y="3244334"/>
            <a:ext cx="6097384" cy="369332"/>
          </a:xfrm>
          <a:prstGeom prst="rect">
            <a:avLst/>
          </a:prstGeom>
          <a:noFill/>
        </p:spPr>
        <p:txBody>
          <a:bodyPr wrap="square">
            <a:spAutoFit/>
          </a:bodyPr>
          <a:lstStyle/>
          <a:p>
            <a:r>
              <a:rPr lang="en-GB" b="0" dirty="0">
                <a:effectLst/>
              </a:rPr>
              <a:t> </a:t>
            </a:r>
            <a:endParaRPr lang="en-GB" dirty="0"/>
          </a:p>
        </p:txBody>
      </p:sp>
    </p:spTree>
    <p:extLst>
      <p:ext uri="{BB962C8B-B14F-4D97-AF65-F5344CB8AC3E}">
        <p14:creationId xmlns:p14="http://schemas.microsoft.com/office/powerpoint/2010/main" val="2188836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9FF387E-3CDF-4445-8403-135B3CBDD46B}"/>
              </a:ext>
            </a:extLst>
          </p:cNvPr>
          <p:cNvSpPr txBox="1">
            <a:spLocks/>
          </p:cNvSpPr>
          <p:nvPr/>
        </p:nvSpPr>
        <p:spPr>
          <a:xfrm>
            <a:off x="802440" y="423035"/>
            <a:ext cx="4398920" cy="4064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800" b="1" kern="1200" dirty="0">
                <a:solidFill>
                  <a:srgbClr val="FFFFFF"/>
                </a:solidFill>
                <a:latin typeface="+mj-lt"/>
                <a:ea typeface="+mj-ea"/>
                <a:cs typeface="+mj-cs"/>
              </a:rPr>
              <a:t>What is Neurodiversity? </a:t>
            </a:r>
          </a:p>
        </p:txBody>
      </p:sp>
      <p:sp>
        <p:nvSpPr>
          <p:cNvPr id="12" name="Title 1">
            <a:extLst>
              <a:ext uri="{FF2B5EF4-FFF2-40B4-BE49-F238E27FC236}">
                <a16:creationId xmlns:a16="http://schemas.microsoft.com/office/drawing/2014/main" id="{7278DB6F-7FAC-40EA-A379-A24B854FBBAC}"/>
              </a:ext>
            </a:extLst>
          </p:cNvPr>
          <p:cNvSpPr txBox="1">
            <a:spLocks/>
          </p:cNvSpPr>
          <p:nvPr/>
        </p:nvSpPr>
        <p:spPr>
          <a:xfrm>
            <a:off x="642026" y="32417"/>
            <a:ext cx="9961123" cy="1947303"/>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800" b="1" kern="1200" dirty="0">
                <a:solidFill>
                  <a:schemeClr val="accent2"/>
                </a:solidFill>
                <a:latin typeface="+mj-lt"/>
                <a:ea typeface="+mj-ea"/>
                <a:cs typeface="+mj-cs"/>
              </a:rPr>
              <a:t>How to support neurodivergent employees and those with hidden disabilities? </a:t>
            </a:r>
          </a:p>
        </p:txBody>
      </p:sp>
      <p:sp>
        <p:nvSpPr>
          <p:cNvPr id="2" name="Oval 1">
            <a:extLst>
              <a:ext uri="{FF2B5EF4-FFF2-40B4-BE49-F238E27FC236}">
                <a16:creationId xmlns:a16="http://schemas.microsoft.com/office/drawing/2014/main" id="{8CC3E901-2715-40E2-9534-1C0F5B4DC095}"/>
              </a:ext>
            </a:extLst>
          </p:cNvPr>
          <p:cNvSpPr/>
          <p:nvPr/>
        </p:nvSpPr>
        <p:spPr>
          <a:xfrm>
            <a:off x="1213020" y="4306780"/>
            <a:ext cx="2490280" cy="1838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0" i="0" dirty="0">
                <a:effectLst/>
                <a:latin typeface="GDS Transport"/>
              </a:rPr>
              <a:t>Listen empathetically and validate their experiences without judgement</a:t>
            </a:r>
            <a:endParaRPr lang="en-GB" sz="1400" dirty="0">
              <a:latin typeface="GDS Transport"/>
            </a:endParaRPr>
          </a:p>
        </p:txBody>
      </p:sp>
      <p:sp>
        <p:nvSpPr>
          <p:cNvPr id="5" name="Oval 4">
            <a:extLst>
              <a:ext uri="{FF2B5EF4-FFF2-40B4-BE49-F238E27FC236}">
                <a16:creationId xmlns:a16="http://schemas.microsoft.com/office/drawing/2014/main" id="{A5056A88-CD0B-40D8-8F99-F08E0A8E5C2D}"/>
              </a:ext>
            </a:extLst>
          </p:cNvPr>
          <p:cNvSpPr/>
          <p:nvPr/>
        </p:nvSpPr>
        <p:spPr>
          <a:xfrm>
            <a:off x="4578790" y="2114590"/>
            <a:ext cx="2743200" cy="1838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0" i="0" dirty="0">
                <a:effectLst/>
                <a:latin typeface="Arial" panose="020B0604020202020204" pitchFamily="34" charset="0"/>
                <a:cs typeface="Arial" panose="020B0604020202020204" pitchFamily="34" charset="0"/>
              </a:rPr>
              <a:t>Highlight and discuss with them their areas of strength</a:t>
            </a:r>
            <a:endParaRPr lang="en-GB" sz="1400" dirty="0">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A77BBB2E-2E2D-4AF5-81E3-7E36B61C881A}"/>
              </a:ext>
            </a:extLst>
          </p:cNvPr>
          <p:cNvSpPr/>
          <p:nvPr/>
        </p:nvSpPr>
        <p:spPr>
          <a:xfrm>
            <a:off x="8306889" y="2114590"/>
            <a:ext cx="2743200" cy="17036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0" i="0" dirty="0">
                <a:effectLst/>
                <a:latin typeface="Arial" panose="020B0604020202020204" pitchFamily="34" charset="0"/>
                <a:cs typeface="Arial" panose="020B0604020202020204" pitchFamily="34" charset="0"/>
              </a:rPr>
              <a:t>Discuss where they feel they need further support, development or any </a:t>
            </a:r>
            <a:r>
              <a:rPr lang="en-GB" sz="1100" b="0" i="0">
                <a:effectLst/>
                <a:latin typeface="Arial" panose="020B0604020202020204" pitchFamily="34" charset="0"/>
                <a:cs typeface="Arial" panose="020B0604020202020204" pitchFamily="34" charset="0"/>
              </a:rPr>
              <a:t>workplace adjust  ments</a:t>
            </a:r>
            <a:r>
              <a:rPr lang="en-GB" sz="1100" b="0" i="0" dirty="0">
                <a:effectLst/>
                <a:latin typeface="Arial" panose="020B0604020202020204" pitchFamily="34" charset="0"/>
                <a:cs typeface="Arial" panose="020B0604020202020204" pitchFamily="34" charset="0"/>
              </a:rPr>
              <a:t>, and how you will support them with this (personal preference </a:t>
            </a:r>
          </a:p>
        </p:txBody>
      </p:sp>
      <p:sp>
        <p:nvSpPr>
          <p:cNvPr id="7" name="Oval 6">
            <a:extLst>
              <a:ext uri="{FF2B5EF4-FFF2-40B4-BE49-F238E27FC236}">
                <a16:creationId xmlns:a16="http://schemas.microsoft.com/office/drawing/2014/main" id="{C40C72C9-2E02-4310-99AD-148AF9FB2308}"/>
              </a:ext>
            </a:extLst>
          </p:cNvPr>
          <p:cNvSpPr/>
          <p:nvPr/>
        </p:nvSpPr>
        <p:spPr>
          <a:xfrm>
            <a:off x="1213020" y="2114590"/>
            <a:ext cx="2490280" cy="1838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00" b="0" i="0" dirty="0">
                <a:effectLst/>
                <a:latin typeface="Arial" panose="020B0604020202020204" pitchFamily="34" charset="0"/>
                <a:cs typeface="Arial" panose="020B0604020202020204" pitchFamily="34" charset="0"/>
              </a:rPr>
              <a:t>If a colleague has asked for help, let them know it’s good they’re asking for help and make them feel as comfortable as possible</a:t>
            </a:r>
          </a:p>
        </p:txBody>
      </p:sp>
      <p:sp>
        <p:nvSpPr>
          <p:cNvPr id="8" name="Oval 7">
            <a:extLst>
              <a:ext uri="{FF2B5EF4-FFF2-40B4-BE49-F238E27FC236}">
                <a16:creationId xmlns:a16="http://schemas.microsoft.com/office/drawing/2014/main" id="{C79F7AFE-8B05-4AEE-A474-FBB46DC213A4}"/>
              </a:ext>
            </a:extLst>
          </p:cNvPr>
          <p:cNvSpPr/>
          <p:nvPr/>
        </p:nvSpPr>
        <p:spPr>
          <a:xfrm>
            <a:off x="4850860" y="4308261"/>
            <a:ext cx="2490280" cy="1838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latin typeface="Arial" panose="020B0604020202020204" pitchFamily="34" charset="0"/>
                <a:cs typeface="Arial" panose="020B0604020202020204" pitchFamily="34" charset="0"/>
              </a:rPr>
              <a:t>Do your own research!</a:t>
            </a:r>
          </a:p>
          <a:p>
            <a:endParaRPr lang="en-GB" sz="1300" b="0" i="0" dirty="0">
              <a:effectLst/>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3C1F62A6-3A17-459F-930C-2E35459BBCE0}"/>
              </a:ext>
            </a:extLst>
          </p:cNvPr>
          <p:cNvSpPr/>
          <p:nvPr/>
        </p:nvSpPr>
        <p:spPr>
          <a:xfrm>
            <a:off x="8341823" y="4306780"/>
            <a:ext cx="2490280" cy="1838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latin typeface="GDS Transport"/>
              </a:rPr>
              <a:t>As a manager it is important to respect confidentiality </a:t>
            </a:r>
          </a:p>
        </p:txBody>
      </p:sp>
    </p:spTree>
    <p:extLst>
      <p:ext uri="{BB962C8B-B14F-4D97-AF65-F5344CB8AC3E}">
        <p14:creationId xmlns:p14="http://schemas.microsoft.com/office/powerpoint/2010/main" val="286925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515633" y="571200"/>
            <a:ext cx="2659200" cy="2984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5" name="Google Shape;55;p13"/>
          <p:cNvSpPr/>
          <p:nvPr/>
        </p:nvSpPr>
        <p:spPr>
          <a:xfrm>
            <a:off x="3425623" y="570900"/>
            <a:ext cx="2659200" cy="2984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6" name="Google Shape;56;p13"/>
          <p:cNvSpPr/>
          <p:nvPr/>
        </p:nvSpPr>
        <p:spPr>
          <a:xfrm>
            <a:off x="6335611" y="570900"/>
            <a:ext cx="2659200" cy="2984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7" name="Google Shape;57;p13"/>
          <p:cNvSpPr/>
          <p:nvPr/>
        </p:nvSpPr>
        <p:spPr>
          <a:xfrm>
            <a:off x="9245600" y="570900"/>
            <a:ext cx="2659200" cy="2984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8" name="Google Shape;58;p13"/>
          <p:cNvSpPr/>
          <p:nvPr/>
        </p:nvSpPr>
        <p:spPr>
          <a:xfrm>
            <a:off x="508000" y="3657900"/>
            <a:ext cx="2659200" cy="2984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9" name="Google Shape;59;p13"/>
          <p:cNvSpPr/>
          <p:nvPr/>
        </p:nvSpPr>
        <p:spPr>
          <a:xfrm>
            <a:off x="3417989" y="3657600"/>
            <a:ext cx="2659200" cy="2984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60" name="Google Shape;60;p13"/>
          <p:cNvSpPr/>
          <p:nvPr/>
        </p:nvSpPr>
        <p:spPr>
          <a:xfrm>
            <a:off x="6327977" y="3657600"/>
            <a:ext cx="2659200" cy="2984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61" name="Google Shape;61;p13"/>
          <p:cNvSpPr/>
          <p:nvPr/>
        </p:nvSpPr>
        <p:spPr>
          <a:xfrm>
            <a:off x="9237967" y="3657600"/>
            <a:ext cx="2659200" cy="2984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62" name="Google Shape;62;p13"/>
          <p:cNvSpPr txBox="1"/>
          <p:nvPr/>
        </p:nvSpPr>
        <p:spPr>
          <a:xfrm>
            <a:off x="73083" y="0"/>
            <a:ext cx="10218400" cy="1242800"/>
          </a:xfrm>
          <a:prstGeom prst="rect">
            <a:avLst/>
          </a:prstGeom>
          <a:noFill/>
          <a:ln>
            <a:noFill/>
          </a:ln>
        </p:spPr>
        <p:txBody>
          <a:bodyPr spcFirstLastPara="1" wrap="square" lIns="121900" tIns="121900" rIns="121900" bIns="121900" anchor="t" anchorCtr="0">
            <a:noAutofit/>
          </a:bodyPr>
          <a:lstStyle/>
          <a:p>
            <a:r>
              <a:rPr lang="en" sz="2400" b="1" dirty="0"/>
              <a:t>Personal preferences and workplace adjustments</a:t>
            </a:r>
            <a:endParaRPr sz="2400" b="1" dirty="0"/>
          </a:p>
        </p:txBody>
      </p:sp>
      <p:sp>
        <p:nvSpPr>
          <p:cNvPr id="63" name="Google Shape;63;p13"/>
          <p:cNvSpPr txBox="1"/>
          <p:nvPr/>
        </p:nvSpPr>
        <p:spPr>
          <a:xfrm>
            <a:off x="634867" y="589200"/>
            <a:ext cx="2540000" cy="426800"/>
          </a:xfrm>
          <a:prstGeom prst="rect">
            <a:avLst/>
          </a:prstGeom>
          <a:noFill/>
          <a:ln>
            <a:noFill/>
          </a:ln>
        </p:spPr>
        <p:txBody>
          <a:bodyPr spcFirstLastPara="1" wrap="square" lIns="121900" tIns="121900" rIns="121900" bIns="121900" anchor="t" anchorCtr="0">
            <a:noAutofit/>
          </a:bodyPr>
          <a:lstStyle/>
          <a:p>
            <a:r>
              <a:rPr lang="en" sz="1200" b="1"/>
              <a:t>Conditions I like to work in</a:t>
            </a:r>
            <a:endParaRPr sz="1200" b="1"/>
          </a:p>
        </p:txBody>
      </p:sp>
      <p:sp>
        <p:nvSpPr>
          <p:cNvPr id="64" name="Google Shape;64;p13"/>
          <p:cNvSpPr txBox="1"/>
          <p:nvPr/>
        </p:nvSpPr>
        <p:spPr>
          <a:xfrm>
            <a:off x="3565457" y="589200"/>
            <a:ext cx="2438400" cy="426800"/>
          </a:xfrm>
          <a:prstGeom prst="rect">
            <a:avLst/>
          </a:prstGeom>
          <a:noFill/>
          <a:ln>
            <a:noFill/>
          </a:ln>
        </p:spPr>
        <p:txBody>
          <a:bodyPr spcFirstLastPara="1" wrap="square" lIns="121900" tIns="121900" rIns="121900" bIns="121900" anchor="t" anchorCtr="0">
            <a:noAutofit/>
          </a:bodyPr>
          <a:lstStyle/>
          <a:p>
            <a:r>
              <a:rPr lang="en" sz="1200" b="1"/>
              <a:t>The times/hours I like to work</a:t>
            </a:r>
            <a:endParaRPr sz="1200" b="1"/>
          </a:p>
        </p:txBody>
      </p:sp>
      <p:sp>
        <p:nvSpPr>
          <p:cNvPr id="65" name="Google Shape;65;p13"/>
          <p:cNvSpPr txBox="1"/>
          <p:nvPr/>
        </p:nvSpPr>
        <p:spPr>
          <a:xfrm>
            <a:off x="6400800" y="589200"/>
            <a:ext cx="2540000" cy="426800"/>
          </a:xfrm>
          <a:prstGeom prst="rect">
            <a:avLst/>
          </a:prstGeom>
          <a:noFill/>
          <a:ln>
            <a:noFill/>
          </a:ln>
        </p:spPr>
        <p:txBody>
          <a:bodyPr spcFirstLastPara="1" wrap="square" lIns="121900" tIns="121900" rIns="121900" bIns="121900" anchor="t" anchorCtr="0">
            <a:noAutofit/>
          </a:bodyPr>
          <a:lstStyle/>
          <a:p>
            <a:r>
              <a:rPr lang="en" sz="1200" b="1"/>
              <a:t>The best ways to communicate with me</a:t>
            </a:r>
            <a:endParaRPr sz="1200" b="1"/>
          </a:p>
        </p:txBody>
      </p:sp>
      <p:sp>
        <p:nvSpPr>
          <p:cNvPr id="66" name="Google Shape;66;p13"/>
          <p:cNvSpPr txBox="1"/>
          <p:nvPr/>
        </p:nvSpPr>
        <p:spPr>
          <a:xfrm>
            <a:off x="9448800" y="589200"/>
            <a:ext cx="2438400" cy="426800"/>
          </a:xfrm>
          <a:prstGeom prst="rect">
            <a:avLst/>
          </a:prstGeom>
          <a:noFill/>
          <a:ln>
            <a:noFill/>
          </a:ln>
        </p:spPr>
        <p:txBody>
          <a:bodyPr spcFirstLastPara="1" wrap="square" lIns="121900" tIns="121900" rIns="121900" bIns="121900" anchor="t" anchorCtr="0">
            <a:noAutofit/>
          </a:bodyPr>
          <a:lstStyle/>
          <a:p>
            <a:r>
              <a:rPr lang="en" sz="1200" b="1"/>
              <a:t>The ways I like to receive feedback</a:t>
            </a:r>
            <a:endParaRPr sz="1200" b="1"/>
          </a:p>
        </p:txBody>
      </p:sp>
      <p:sp>
        <p:nvSpPr>
          <p:cNvPr id="67" name="Google Shape;67;p13"/>
          <p:cNvSpPr txBox="1"/>
          <p:nvPr/>
        </p:nvSpPr>
        <p:spPr>
          <a:xfrm>
            <a:off x="9334037" y="3657600"/>
            <a:ext cx="2540000" cy="426800"/>
          </a:xfrm>
          <a:prstGeom prst="rect">
            <a:avLst/>
          </a:prstGeom>
          <a:noFill/>
          <a:ln>
            <a:noFill/>
          </a:ln>
        </p:spPr>
        <p:txBody>
          <a:bodyPr spcFirstLastPara="1" wrap="square" lIns="121900" tIns="121900" rIns="121900" bIns="121900" anchor="t" anchorCtr="0">
            <a:noAutofit/>
          </a:bodyPr>
          <a:lstStyle/>
          <a:p>
            <a:r>
              <a:rPr lang="en" sz="1200" b="1"/>
              <a:t>Other things to know about me</a:t>
            </a:r>
            <a:endParaRPr sz="1200" b="1"/>
          </a:p>
        </p:txBody>
      </p:sp>
      <p:sp>
        <p:nvSpPr>
          <p:cNvPr id="68" name="Google Shape;68;p13"/>
          <p:cNvSpPr txBox="1"/>
          <p:nvPr/>
        </p:nvSpPr>
        <p:spPr>
          <a:xfrm>
            <a:off x="6502400" y="3657600"/>
            <a:ext cx="2438400" cy="426800"/>
          </a:xfrm>
          <a:prstGeom prst="rect">
            <a:avLst/>
          </a:prstGeom>
          <a:noFill/>
          <a:ln>
            <a:noFill/>
          </a:ln>
        </p:spPr>
        <p:txBody>
          <a:bodyPr spcFirstLastPara="1" wrap="square" lIns="121900" tIns="121900" rIns="121900" bIns="121900" anchor="t" anchorCtr="0">
            <a:noAutofit/>
          </a:bodyPr>
          <a:lstStyle/>
          <a:p>
            <a:r>
              <a:rPr lang="en" sz="1200" b="1"/>
              <a:t>Things I love</a:t>
            </a:r>
            <a:endParaRPr sz="1200" b="1"/>
          </a:p>
        </p:txBody>
      </p:sp>
      <p:sp>
        <p:nvSpPr>
          <p:cNvPr id="69" name="Google Shape;69;p13"/>
          <p:cNvSpPr txBox="1"/>
          <p:nvPr/>
        </p:nvSpPr>
        <p:spPr>
          <a:xfrm>
            <a:off x="3556000" y="3657600"/>
            <a:ext cx="2032000" cy="426800"/>
          </a:xfrm>
          <a:prstGeom prst="rect">
            <a:avLst/>
          </a:prstGeom>
          <a:noFill/>
          <a:ln>
            <a:noFill/>
          </a:ln>
        </p:spPr>
        <p:txBody>
          <a:bodyPr spcFirstLastPara="1" wrap="square" lIns="121900" tIns="121900" rIns="121900" bIns="121900" anchor="t" anchorCtr="0">
            <a:noAutofit/>
          </a:bodyPr>
          <a:lstStyle/>
          <a:p>
            <a:r>
              <a:rPr lang="en" sz="1200" b="1"/>
              <a:t>Things I struggle with</a:t>
            </a:r>
            <a:endParaRPr sz="1200" b="1"/>
          </a:p>
        </p:txBody>
      </p:sp>
      <p:sp>
        <p:nvSpPr>
          <p:cNvPr id="70" name="Google Shape;70;p13"/>
          <p:cNvSpPr txBox="1"/>
          <p:nvPr/>
        </p:nvSpPr>
        <p:spPr>
          <a:xfrm>
            <a:off x="688579" y="3657600"/>
            <a:ext cx="2032000" cy="426800"/>
          </a:xfrm>
          <a:prstGeom prst="rect">
            <a:avLst/>
          </a:prstGeom>
          <a:noFill/>
          <a:ln>
            <a:noFill/>
          </a:ln>
        </p:spPr>
        <p:txBody>
          <a:bodyPr spcFirstLastPara="1" wrap="square" lIns="121900" tIns="121900" rIns="121900" bIns="121900" anchor="t" anchorCtr="0">
            <a:noAutofit/>
          </a:bodyPr>
          <a:lstStyle/>
          <a:p>
            <a:r>
              <a:rPr lang="en" sz="1200" b="1"/>
              <a:t>Things I need</a:t>
            </a:r>
            <a:endParaRPr sz="1200" b="1"/>
          </a:p>
        </p:txBody>
      </p:sp>
      <p:sp>
        <p:nvSpPr>
          <p:cNvPr id="71" name="Google Shape;71;p13"/>
          <p:cNvSpPr txBox="1"/>
          <p:nvPr/>
        </p:nvSpPr>
        <p:spPr>
          <a:xfrm>
            <a:off x="711200" y="915536"/>
            <a:ext cx="2133600" cy="2438400"/>
          </a:xfrm>
          <a:prstGeom prst="rect">
            <a:avLst/>
          </a:prstGeom>
          <a:noFill/>
          <a:ln>
            <a:noFill/>
          </a:ln>
        </p:spPr>
        <p:txBody>
          <a:bodyPr spcFirstLastPara="1" wrap="square" lIns="121900" tIns="121900" rIns="121900" bIns="121900" anchor="t" anchorCtr="0">
            <a:noAutofit/>
          </a:bodyPr>
          <a:lstStyle/>
          <a:p>
            <a:endParaRPr sz="1067" dirty="0"/>
          </a:p>
          <a:p>
            <a:endParaRPr sz="1067" dirty="0"/>
          </a:p>
          <a:p>
            <a:br>
              <a:rPr lang="en" sz="1067" dirty="0"/>
            </a:br>
            <a:endParaRPr sz="1067" dirty="0"/>
          </a:p>
        </p:txBody>
      </p:sp>
      <p:sp>
        <p:nvSpPr>
          <p:cNvPr id="72" name="Google Shape;72;p13"/>
          <p:cNvSpPr txBox="1"/>
          <p:nvPr/>
        </p:nvSpPr>
        <p:spPr>
          <a:xfrm>
            <a:off x="3759200" y="861748"/>
            <a:ext cx="2133600" cy="2438400"/>
          </a:xfrm>
          <a:prstGeom prst="rect">
            <a:avLst/>
          </a:prstGeom>
          <a:noFill/>
          <a:ln>
            <a:noFill/>
          </a:ln>
        </p:spPr>
        <p:txBody>
          <a:bodyPr spcFirstLastPara="1" wrap="square" lIns="121900" tIns="121900" rIns="121900" bIns="121900" anchor="t" anchorCtr="0">
            <a:noAutofit/>
          </a:bodyPr>
          <a:lstStyle/>
          <a:p>
            <a:br>
              <a:rPr lang="en" sz="1067" dirty="0"/>
            </a:br>
            <a:endParaRPr sz="1067" dirty="0"/>
          </a:p>
        </p:txBody>
      </p:sp>
      <p:sp>
        <p:nvSpPr>
          <p:cNvPr id="73" name="Google Shape;73;p13"/>
          <p:cNvSpPr txBox="1"/>
          <p:nvPr/>
        </p:nvSpPr>
        <p:spPr>
          <a:xfrm>
            <a:off x="6604000" y="1016000"/>
            <a:ext cx="2133600" cy="2336800"/>
          </a:xfrm>
          <a:prstGeom prst="rect">
            <a:avLst/>
          </a:prstGeom>
          <a:noFill/>
          <a:ln>
            <a:noFill/>
          </a:ln>
        </p:spPr>
        <p:txBody>
          <a:bodyPr spcFirstLastPara="1" wrap="square" lIns="121900" tIns="121900" rIns="121900" bIns="121900" anchor="t" anchorCtr="0">
            <a:noAutofit/>
          </a:bodyPr>
          <a:lstStyle/>
          <a:p>
            <a:pPr marL="228594" indent="-228594">
              <a:buFont typeface="Arial" panose="020B0604020202020204" pitchFamily="34" charset="0"/>
              <a:buChar char="•"/>
            </a:pPr>
            <a:endParaRPr sz="1067" dirty="0"/>
          </a:p>
        </p:txBody>
      </p:sp>
      <p:sp>
        <p:nvSpPr>
          <p:cNvPr id="74" name="Google Shape;74;p13"/>
          <p:cNvSpPr txBox="1"/>
          <p:nvPr/>
        </p:nvSpPr>
        <p:spPr>
          <a:xfrm>
            <a:off x="9550400" y="1016000"/>
            <a:ext cx="2133600" cy="2336800"/>
          </a:xfrm>
          <a:prstGeom prst="rect">
            <a:avLst/>
          </a:prstGeom>
          <a:noFill/>
          <a:ln>
            <a:noFill/>
          </a:ln>
        </p:spPr>
        <p:txBody>
          <a:bodyPr spcFirstLastPara="1" wrap="square" lIns="121900" tIns="121900" rIns="121900" bIns="121900" anchor="t" anchorCtr="0">
            <a:noAutofit/>
          </a:bodyPr>
          <a:lstStyle/>
          <a:p>
            <a:br>
              <a:rPr lang="en" sz="1067" dirty="0"/>
            </a:br>
            <a:endParaRPr sz="1067" dirty="0"/>
          </a:p>
        </p:txBody>
      </p:sp>
      <p:sp>
        <p:nvSpPr>
          <p:cNvPr id="75" name="Google Shape;75;p13"/>
          <p:cNvSpPr txBox="1"/>
          <p:nvPr/>
        </p:nvSpPr>
        <p:spPr>
          <a:xfrm>
            <a:off x="711200" y="3962399"/>
            <a:ext cx="2336800" cy="2537100"/>
          </a:xfrm>
          <a:prstGeom prst="rect">
            <a:avLst/>
          </a:prstGeom>
          <a:noFill/>
          <a:ln>
            <a:noFill/>
          </a:ln>
        </p:spPr>
        <p:txBody>
          <a:bodyPr spcFirstLastPara="1" wrap="square" lIns="121900" tIns="121900" rIns="121900" bIns="121900" anchor="t" anchorCtr="0">
            <a:noAutofit/>
          </a:bodyPr>
          <a:lstStyle/>
          <a:p>
            <a:pPr marL="228594" indent="-228594">
              <a:buFont typeface="Arial" panose="020B0604020202020204" pitchFamily="34" charset="0"/>
              <a:buChar char="•"/>
            </a:pPr>
            <a:endParaRPr lang="en" sz="1067" dirty="0"/>
          </a:p>
        </p:txBody>
      </p:sp>
      <p:sp>
        <p:nvSpPr>
          <p:cNvPr id="76" name="Google Shape;76;p13"/>
          <p:cNvSpPr txBox="1"/>
          <p:nvPr/>
        </p:nvSpPr>
        <p:spPr>
          <a:xfrm>
            <a:off x="3525893" y="3962399"/>
            <a:ext cx="2336800" cy="2540000"/>
          </a:xfrm>
          <a:prstGeom prst="rect">
            <a:avLst/>
          </a:prstGeom>
          <a:noFill/>
          <a:ln>
            <a:noFill/>
          </a:ln>
        </p:spPr>
        <p:txBody>
          <a:bodyPr spcFirstLastPara="1" wrap="square" lIns="121900" tIns="121900" rIns="121900" bIns="121900" anchor="t" anchorCtr="0">
            <a:noAutofit/>
          </a:bodyPr>
          <a:lstStyle/>
          <a:p>
            <a:br>
              <a:rPr lang="en" sz="1067" dirty="0"/>
            </a:br>
            <a:endParaRPr sz="1067" dirty="0"/>
          </a:p>
        </p:txBody>
      </p:sp>
      <p:sp>
        <p:nvSpPr>
          <p:cNvPr id="77" name="Google Shape;77;p13"/>
          <p:cNvSpPr txBox="1"/>
          <p:nvPr/>
        </p:nvSpPr>
        <p:spPr>
          <a:xfrm>
            <a:off x="6502400" y="3931057"/>
            <a:ext cx="2336800" cy="2784000"/>
          </a:xfrm>
          <a:prstGeom prst="rect">
            <a:avLst/>
          </a:prstGeom>
          <a:noFill/>
          <a:ln>
            <a:noFill/>
          </a:ln>
        </p:spPr>
        <p:txBody>
          <a:bodyPr spcFirstLastPara="1" wrap="square" lIns="121900" tIns="121900" rIns="121900" bIns="121900" anchor="t" anchorCtr="0">
            <a:noAutofit/>
          </a:bodyPr>
          <a:lstStyle/>
          <a:p>
            <a:pPr marL="228594" indent="-228594">
              <a:buFont typeface="Arial" panose="020B0604020202020204" pitchFamily="34" charset="0"/>
              <a:buChar char="•"/>
            </a:pPr>
            <a:endParaRPr sz="1067" dirty="0"/>
          </a:p>
          <a:p>
            <a:br>
              <a:rPr lang="en" sz="1067" dirty="0"/>
            </a:br>
            <a:br>
              <a:rPr lang="en" sz="1067" dirty="0"/>
            </a:br>
            <a:endParaRPr sz="1067" dirty="0"/>
          </a:p>
        </p:txBody>
      </p:sp>
      <p:sp>
        <p:nvSpPr>
          <p:cNvPr id="78" name="Google Shape;78;p13"/>
          <p:cNvSpPr txBox="1"/>
          <p:nvPr/>
        </p:nvSpPr>
        <p:spPr>
          <a:xfrm>
            <a:off x="9448800" y="3962400"/>
            <a:ext cx="2336800" cy="2536800"/>
          </a:xfrm>
          <a:prstGeom prst="rect">
            <a:avLst/>
          </a:prstGeom>
          <a:noFill/>
          <a:ln>
            <a:noFill/>
          </a:ln>
        </p:spPr>
        <p:txBody>
          <a:bodyPr spcFirstLastPara="1" wrap="square" lIns="121900" tIns="121900" rIns="121900" bIns="121900" anchor="t" anchorCtr="0">
            <a:noAutofit/>
          </a:bodyPr>
          <a:lstStyle/>
          <a:p>
            <a:pPr marL="228594" indent="-228594">
              <a:buFont typeface="Arial" panose="020B0604020202020204" pitchFamily="34" charset="0"/>
              <a:buChar char="•"/>
            </a:pPr>
            <a:br>
              <a:rPr lang="en" sz="1067" dirty="0"/>
            </a:br>
            <a:endParaRPr sz="1067"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9FF387E-3CDF-4445-8403-135B3CBDD46B}"/>
              </a:ext>
            </a:extLst>
          </p:cNvPr>
          <p:cNvSpPr txBox="1">
            <a:spLocks/>
          </p:cNvSpPr>
          <p:nvPr/>
        </p:nvSpPr>
        <p:spPr>
          <a:xfrm>
            <a:off x="802440" y="423035"/>
            <a:ext cx="4398920" cy="4064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800" b="1" kern="1200" dirty="0">
                <a:solidFill>
                  <a:srgbClr val="FFFFFF"/>
                </a:solidFill>
                <a:latin typeface="+mj-lt"/>
                <a:ea typeface="+mj-ea"/>
                <a:cs typeface="+mj-cs"/>
              </a:rPr>
              <a:t>What is Neurodiversity? </a:t>
            </a:r>
          </a:p>
        </p:txBody>
      </p:sp>
      <p:sp>
        <p:nvSpPr>
          <p:cNvPr id="12" name="Title 1">
            <a:extLst>
              <a:ext uri="{FF2B5EF4-FFF2-40B4-BE49-F238E27FC236}">
                <a16:creationId xmlns:a16="http://schemas.microsoft.com/office/drawing/2014/main" id="{7278DB6F-7FAC-40EA-A379-A24B854FBBAC}"/>
              </a:ext>
            </a:extLst>
          </p:cNvPr>
          <p:cNvSpPr txBox="1">
            <a:spLocks/>
          </p:cNvSpPr>
          <p:nvPr/>
        </p:nvSpPr>
        <p:spPr>
          <a:xfrm>
            <a:off x="447473" y="-256536"/>
            <a:ext cx="9961123" cy="19473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000" b="1" kern="1200" dirty="0">
                <a:solidFill>
                  <a:schemeClr val="accent2"/>
                </a:solidFill>
                <a:latin typeface="+mj-lt"/>
                <a:ea typeface="+mj-ea"/>
                <a:cs typeface="+mj-cs"/>
              </a:rPr>
              <a:t>Some suggested accommodations for executive functions differences to consider </a:t>
            </a:r>
          </a:p>
        </p:txBody>
      </p:sp>
      <p:sp>
        <p:nvSpPr>
          <p:cNvPr id="2" name="Oval 1">
            <a:extLst>
              <a:ext uri="{FF2B5EF4-FFF2-40B4-BE49-F238E27FC236}">
                <a16:creationId xmlns:a16="http://schemas.microsoft.com/office/drawing/2014/main" id="{8CC3E901-2715-40E2-9534-1C0F5B4DC095}"/>
              </a:ext>
            </a:extLst>
          </p:cNvPr>
          <p:cNvSpPr/>
          <p:nvPr/>
        </p:nvSpPr>
        <p:spPr>
          <a:xfrm>
            <a:off x="401965" y="3125127"/>
            <a:ext cx="2490280" cy="19615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b="0" i="0" dirty="0">
                <a:effectLst/>
                <a:latin typeface="Arial" panose="020B0604020202020204" pitchFamily="34" charset="0"/>
                <a:cs typeface="Arial" panose="020B0604020202020204" pitchFamily="34" charset="0"/>
              </a:rPr>
              <a:t>Weekly Catch ups (even beginning and end of week), frequent check ins and progress meetings to help stay on track and help with prioritisation indicators </a:t>
            </a:r>
            <a:endParaRPr lang="en-GB" sz="1200" dirty="0">
              <a:latin typeface="Arial" panose="020B0604020202020204" pitchFamily="34" charset="0"/>
              <a:cs typeface="Arial" panose="020B0604020202020204" pitchFamily="34" charset="0"/>
            </a:endParaRPr>
          </a:p>
        </p:txBody>
      </p:sp>
      <p:sp>
        <p:nvSpPr>
          <p:cNvPr id="5" name="Oval 4">
            <a:extLst>
              <a:ext uri="{FF2B5EF4-FFF2-40B4-BE49-F238E27FC236}">
                <a16:creationId xmlns:a16="http://schemas.microsoft.com/office/drawing/2014/main" id="{A5056A88-CD0B-40D8-8F99-F08E0A8E5C2D}"/>
              </a:ext>
            </a:extLst>
          </p:cNvPr>
          <p:cNvSpPr/>
          <p:nvPr/>
        </p:nvSpPr>
        <p:spPr>
          <a:xfrm>
            <a:off x="4439359" y="1264105"/>
            <a:ext cx="2743200" cy="1838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b="0" i="0" dirty="0">
                <a:effectLst/>
                <a:latin typeface="Arial" panose="020B0604020202020204" pitchFamily="34" charset="0"/>
                <a:cs typeface="Arial" panose="020B0604020202020204" pitchFamily="34" charset="0"/>
              </a:rPr>
              <a:t>Be specific with instructions and deadlines e.g. I need this completed by 4pm rather then I need this done by tomorrow </a:t>
            </a:r>
            <a:endParaRPr lang="en-GB" sz="1200" dirty="0">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A77BBB2E-2E2D-4AF5-81E3-7E36B61C881A}"/>
              </a:ext>
            </a:extLst>
          </p:cNvPr>
          <p:cNvSpPr/>
          <p:nvPr/>
        </p:nvSpPr>
        <p:spPr>
          <a:xfrm>
            <a:off x="8088903" y="1252532"/>
            <a:ext cx="2743200" cy="17036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50" b="0" i="0" dirty="0">
                <a:effectLst/>
                <a:latin typeface="Arial" panose="020B0604020202020204" pitchFamily="34" charset="0"/>
                <a:cs typeface="Arial" panose="020B0604020202020204" pitchFamily="34" charset="0"/>
              </a:rPr>
              <a:t>Use checklists, diary, calendar, day planner to structure day </a:t>
            </a:r>
          </a:p>
        </p:txBody>
      </p:sp>
      <p:sp>
        <p:nvSpPr>
          <p:cNvPr id="7" name="Oval 6">
            <a:extLst>
              <a:ext uri="{FF2B5EF4-FFF2-40B4-BE49-F238E27FC236}">
                <a16:creationId xmlns:a16="http://schemas.microsoft.com/office/drawing/2014/main" id="{C40C72C9-2E02-4310-99AD-148AF9FB2308}"/>
              </a:ext>
            </a:extLst>
          </p:cNvPr>
          <p:cNvSpPr/>
          <p:nvPr/>
        </p:nvSpPr>
        <p:spPr>
          <a:xfrm>
            <a:off x="505308" y="1250687"/>
            <a:ext cx="2490280" cy="1838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00" b="0" i="0" dirty="0">
                <a:effectLst/>
                <a:latin typeface="Arial" panose="020B0604020202020204" pitchFamily="34" charset="0"/>
                <a:cs typeface="Arial" panose="020B0604020202020204" pitchFamily="34" charset="0"/>
              </a:rPr>
              <a:t>Sending and setting reminders an hour ahead of meetings or tasks </a:t>
            </a:r>
          </a:p>
        </p:txBody>
      </p:sp>
      <p:sp>
        <p:nvSpPr>
          <p:cNvPr id="8" name="Oval 7">
            <a:extLst>
              <a:ext uri="{FF2B5EF4-FFF2-40B4-BE49-F238E27FC236}">
                <a16:creationId xmlns:a16="http://schemas.microsoft.com/office/drawing/2014/main" id="{C79F7AFE-8B05-4AEE-A474-FBB46DC213A4}"/>
              </a:ext>
            </a:extLst>
          </p:cNvPr>
          <p:cNvSpPr/>
          <p:nvPr/>
        </p:nvSpPr>
        <p:spPr>
          <a:xfrm>
            <a:off x="3292720" y="3168100"/>
            <a:ext cx="2490280" cy="1838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latin typeface="Arial" panose="020B0604020202020204" pitchFamily="34" charset="0"/>
                <a:cs typeface="Arial" panose="020B0604020202020204" pitchFamily="34" charset="0"/>
              </a:rPr>
              <a:t>Use larger and multiple screens so everything visible help reduce stress </a:t>
            </a:r>
          </a:p>
          <a:p>
            <a:endParaRPr lang="en-GB" sz="1300" b="0" i="0" dirty="0">
              <a:effectLst/>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3C1F62A6-3A17-459F-930C-2E35459BBCE0}"/>
              </a:ext>
            </a:extLst>
          </p:cNvPr>
          <p:cNvSpPr/>
          <p:nvPr/>
        </p:nvSpPr>
        <p:spPr>
          <a:xfrm>
            <a:off x="6588563" y="3069900"/>
            <a:ext cx="2490280" cy="1838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latin typeface="GDS Transport"/>
              </a:rPr>
              <a:t>Break tasks down into clear bite size steps </a:t>
            </a:r>
          </a:p>
        </p:txBody>
      </p:sp>
      <p:sp>
        <p:nvSpPr>
          <p:cNvPr id="13" name="Oval 12">
            <a:extLst>
              <a:ext uri="{FF2B5EF4-FFF2-40B4-BE49-F238E27FC236}">
                <a16:creationId xmlns:a16="http://schemas.microsoft.com/office/drawing/2014/main" id="{91A28693-A7BB-480E-9D6F-3C92CD094FBC}"/>
              </a:ext>
            </a:extLst>
          </p:cNvPr>
          <p:cNvSpPr/>
          <p:nvPr/>
        </p:nvSpPr>
        <p:spPr>
          <a:xfrm>
            <a:off x="430052" y="5122578"/>
            <a:ext cx="2490280" cy="15618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latin typeface="GDS Transport"/>
              </a:rPr>
              <a:t>Follow up verbal instructions with written instructions </a:t>
            </a:r>
          </a:p>
        </p:txBody>
      </p:sp>
      <p:sp>
        <p:nvSpPr>
          <p:cNvPr id="14" name="Oval 13">
            <a:extLst>
              <a:ext uri="{FF2B5EF4-FFF2-40B4-BE49-F238E27FC236}">
                <a16:creationId xmlns:a16="http://schemas.microsoft.com/office/drawing/2014/main" id="{430D77B7-CD06-4B98-A40B-C043F4EDE48A}"/>
              </a:ext>
            </a:extLst>
          </p:cNvPr>
          <p:cNvSpPr/>
          <p:nvPr/>
        </p:nvSpPr>
        <p:spPr>
          <a:xfrm>
            <a:off x="4565819" y="4908428"/>
            <a:ext cx="2490280" cy="1838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latin typeface="GDS Transport"/>
              </a:rPr>
              <a:t>Do not view lateness as necessarily poor attitude </a:t>
            </a:r>
          </a:p>
        </p:txBody>
      </p:sp>
      <p:sp>
        <p:nvSpPr>
          <p:cNvPr id="15" name="Oval 14">
            <a:extLst>
              <a:ext uri="{FF2B5EF4-FFF2-40B4-BE49-F238E27FC236}">
                <a16:creationId xmlns:a16="http://schemas.microsoft.com/office/drawing/2014/main" id="{4ECC5BCE-BE6F-4839-A0AE-A488E6D01A4A}"/>
              </a:ext>
            </a:extLst>
          </p:cNvPr>
          <p:cNvSpPr/>
          <p:nvPr/>
        </p:nvSpPr>
        <p:spPr>
          <a:xfrm>
            <a:off x="8460124" y="4941161"/>
            <a:ext cx="2490280" cy="1838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latin typeface="GDS Transport"/>
              </a:rPr>
              <a:t>Feed in regular breaks in the day </a:t>
            </a:r>
          </a:p>
        </p:txBody>
      </p:sp>
      <p:sp>
        <p:nvSpPr>
          <p:cNvPr id="16" name="Oval 15">
            <a:extLst>
              <a:ext uri="{FF2B5EF4-FFF2-40B4-BE49-F238E27FC236}">
                <a16:creationId xmlns:a16="http://schemas.microsoft.com/office/drawing/2014/main" id="{2F03BEE7-9D5E-46F5-8BFC-2693E6B6974B}"/>
              </a:ext>
            </a:extLst>
          </p:cNvPr>
          <p:cNvSpPr/>
          <p:nvPr/>
        </p:nvSpPr>
        <p:spPr>
          <a:xfrm>
            <a:off x="9419919" y="3029411"/>
            <a:ext cx="2490280" cy="1838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latin typeface="GDS Transport"/>
              </a:rPr>
              <a:t>Provide best case examples and templates where possible </a:t>
            </a:r>
          </a:p>
        </p:txBody>
      </p:sp>
    </p:spTree>
    <p:extLst>
      <p:ext uri="{BB962C8B-B14F-4D97-AF65-F5344CB8AC3E}">
        <p14:creationId xmlns:p14="http://schemas.microsoft.com/office/powerpoint/2010/main" val="1019184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3ECDD9-5C53-2F78-E4DB-193E225DF314}"/>
              </a:ext>
            </a:extLst>
          </p:cNvPr>
          <p:cNvSpPr txBox="1"/>
          <p:nvPr/>
        </p:nvSpPr>
        <p:spPr>
          <a:xfrm>
            <a:off x="1956391" y="519044"/>
            <a:ext cx="7076316" cy="938719"/>
          </a:xfrm>
          <a:prstGeom prst="rect">
            <a:avLst/>
          </a:prstGeom>
          <a:noFill/>
        </p:spPr>
        <p:txBody>
          <a:bodyPr wrap="square">
            <a:spAutoFit/>
          </a:bodyPr>
          <a:lstStyle/>
          <a:p>
            <a:pPr>
              <a:spcAft>
                <a:spcPts val="600"/>
              </a:spcAft>
            </a:pPr>
            <a:r>
              <a:rPr lang="en-US" sz="5500" b="1" kern="1200" dirty="0">
                <a:solidFill>
                  <a:schemeClr val="accent2"/>
                </a:solidFill>
                <a:latin typeface="+mj-lt"/>
                <a:ea typeface="+mj-ea"/>
                <a:cs typeface="+mj-cs"/>
              </a:rPr>
              <a:t>SOME FINAL TAKEAWAYS </a:t>
            </a:r>
          </a:p>
        </p:txBody>
      </p:sp>
      <p:sp>
        <p:nvSpPr>
          <p:cNvPr id="5" name="TextBox 4">
            <a:extLst>
              <a:ext uri="{FF2B5EF4-FFF2-40B4-BE49-F238E27FC236}">
                <a16:creationId xmlns:a16="http://schemas.microsoft.com/office/drawing/2014/main" id="{E9D9FF5A-29AD-B6EC-4A56-8F51A1306F52}"/>
              </a:ext>
            </a:extLst>
          </p:cNvPr>
          <p:cNvSpPr txBox="1"/>
          <p:nvPr/>
        </p:nvSpPr>
        <p:spPr>
          <a:xfrm>
            <a:off x="202019" y="1621005"/>
            <a:ext cx="11674548" cy="4985980"/>
          </a:xfrm>
          <a:prstGeom prst="rect">
            <a:avLst/>
          </a:prstGeom>
          <a:noFill/>
        </p:spPr>
        <p:txBody>
          <a:bodyPr wrap="square">
            <a:spAutoFit/>
          </a:bodyPr>
          <a:lstStyle/>
          <a:p>
            <a:pPr marL="285750" indent="-285750" algn="l">
              <a:buFont typeface="Arial" panose="020B0604020202020204" pitchFamily="34" charset="0"/>
              <a:buChar char="•"/>
            </a:pPr>
            <a:r>
              <a:rPr lang="en-GB" sz="2500" i="0" dirty="0">
                <a:solidFill>
                  <a:srgbClr val="000000"/>
                </a:solidFill>
                <a:effectLst/>
                <a:latin typeface="Arial" panose="020B0604020202020204" pitchFamily="34" charset="0"/>
                <a:cs typeface="Arial" panose="020B0604020202020204" pitchFamily="34" charset="0"/>
              </a:rPr>
              <a:t>Take the time to </a:t>
            </a:r>
            <a:r>
              <a:rPr lang="en-GB" sz="2500" b="1" dirty="0">
                <a:solidFill>
                  <a:srgbClr val="000000"/>
                </a:solidFill>
                <a:latin typeface="Arial" panose="020B0604020202020204" pitchFamily="34" charset="0"/>
                <a:cs typeface="Arial" panose="020B0604020202020204" pitchFamily="34" charset="0"/>
              </a:rPr>
              <a:t>u</a:t>
            </a:r>
            <a:r>
              <a:rPr lang="en-GB" sz="2500" b="1" i="0" dirty="0">
                <a:solidFill>
                  <a:srgbClr val="000000"/>
                </a:solidFill>
                <a:effectLst/>
                <a:latin typeface="Arial" panose="020B0604020202020204" pitchFamily="34" charset="0"/>
                <a:cs typeface="Arial" panose="020B0604020202020204" pitchFamily="34" charset="0"/>
              </a:rPr>
              <a:t>nderstand</a:t>
            </a:r>
            <a:r>
              <a:rPr lang="en-GB" sz="2500" b="0" i="0" dirty="0">
                <a:solidFill>
                  <a:srgbClr val="000000"/>
                </a:solidFill>
                <a:effectLst/>
                <a:latin typeface="Arial" panose="020B0604020202020204" pitchFamily="34" charset="0"/>
                <a:cs typeface="Arial" panose="020B0604020202020204" pitchFamily="34" charset="0"/>
              </a:rPr>
              <a:t> </a:t>
            </a:r>
            <a:r>
              <a:rPr lang="en-GB" sz="2500" b="1" i="0" dirty="0">
                <a:solidFill>
                  <a:srgbClr val="000000"/>
                </a:solidFill>
                <a:effectLst/>
                <a:latin typeface="Arial" panose="020B0604020202020204" pitchFamily="34" charset="0"/>
                <a:cs typeface="Arial" panose="020B0604020202020204" pitchFamily="34" charset="0"/>
              </a:rPr>
              <a:t>to talk to and listen </a:t>
            </a:r>
            <a:r>
              <a:rPr lang="en-GB" sz="2500" b="0" i="0" dirty="0">
                <a:solidFill>
                  <a:srgbClr val="000000"/>
                </a:solidFill>
                <a:effectLst/>
                <a:latin typeface="Arial" panose="020B0604020202020204" pitchFamily="34" charset="0"/>
                <a:cs typeface="Arial" panose="020B0604020202020204" pitchFamily="34" charset="0"/>
              </a:rPr>
              <a:t>to your colleagues, so you can understand who they really are not just who you perceive them to be.</a:t>
            </a:r>
          </a:p>
          <a:p>
            <a:pPr marL="285750" indent="-285750" algn="l">
              <a:buFont typeface="Arial" panose="020B0604020202020204" pitchFamily="34" charset="0"/>
              <a:buChar char="•"/>
            </a:pPr>
            <a:r>
              <a:rPr lang="en-GB" sz="2500" b="0" i="0" dirty="0">
                <a:solidFill>
                  <a:srgbClr val="000000"/>
                </a:solidFill>
                <a:effectLst/>
                <a:latin typeface="Arial" panose="020B0604020202020204" pitchFamily="34" charset="0"/>
                <a:cs typeface="Arial" panose="020B0604020202020204" pitchFamily="34" charset="0"/>
              </a:rPr>
              <a:t>Be </a:t>
            </a:r>
            <a:r>
              <a:rPr lang="en-GB" sz="2500" b="1" i="0" dirty="0">
                <a:solidFill>
                  <a:srgbClr val="000000"/>
                </a:solidFill>
                <a:effectLst/>
                <a:latin typeface="Arial" panose="020B0604020202020204" pitchFamily="34" charset="0"/>
                <a:cs typeface="Arial" panose="020B0604020202020204" pitchFamily="34" charset="0"/>
              </a:rPr>
              <a:t>compassionate</a:t>
            </a:r>
            <a:r>
              <a:rPr lang="en-GB" sz="2500" b="0" i="0" dirty="0">
                <a:solidFill>
                  <a:srgbClr val="000000"/>
                </a:solidFill>
                <a:effectLst/>
                <a:latin typeface="Arial" panose="020B0604020202020204" pitchFamily="34" charset="0"/>
                <a:cs typeface="Arial" panose="020B0604020202020204" pitchFamily="34" charset="0"/>
              </a:rPr>
              <a:t> and listen to hear what colleagues are saying, as opposed to listening to tell them what you think.</a:t>
            </a:r>
          </a:p>
          <a:p>
            <a:pPr marL="285750" indent="-285750" algn="l">
              <a:buFont typeface="Arial" panose="020B0604020202020204" pitchFamily="34" charset="0"/>
              <a:buChar char="•"/>
            </a:pPr>
            <a:r>
              <a:rPr lang="en-GB" sz="2500" b="1" i="0" dirty="0">
                <a:solidFill>
                  <a:srgbClr val="000000"/>
                </a:solidFill>
                <a:effectLst/>
                <a:latin typeface="Arial" panose="020B0604020202020204" pitchFamily="34" charset="0"/>
                <a:cs typeface="Arial" panose="020B0604020202020204" pitchFamily="34" charset="0"/>
              </a:rPr>
              <a:t>Be honest</a:t>
            </a:r>
            <a:r>
              <a:rPr lang="en-GB" sz="2500" b="0" i="0" dirty="0">
                <a:solidFill>
                  <a:srgbClr val="000000"/>
                </a:solidFill>
                <a:effectLst/>
                <a:latin typeface="Arial" panose="020B0604020202020204" pitchFamily="34" charset="0"/>
                <a:cs typeface="Arial" panose="020B0604020202020204" pitchFamily="34" charset="0"/>
              </a:rPr>
              <a:t> </a:t>
            </a:r>
            <a:r>
              <a:rPr lang="en-GB" sz="2500" b="1" i="0" dirty="0">
                <a:solidFill>
                  <a:srgbClr val="000000"/>
                </a:solidFill>
                <a:effectLst/>
                <a:latin typeface="Arial" panose="020B0604020202020204" pitchFamily="34" charset="0"/>
                <a:cs typeface="Arial" panose="020B0604020202020204" pitchFamily="34" charset="0"/>
              </a:rPr>
              <a:t>and transparent </a:t>
            </a:r>
            <a:r>
              <a:rPr lang="en-GB" sz="2500" b="0" i="0" dirty="0">
                <a:solidFill>
                  <a:srgbClr val="000000"/>
                </a:solidFill>
                <a:effectLst/>
                <a:latin typeface="Arial" panose="020B0604020202020204" pitchFamily="34" charset="0"/>
                <a:cs typeface="Arial" panose="020B0604020202020204" pitchFamily="34" charset="0"/>
              </a:rPr>
              <a:t>and be ready to own up to the mistakes made and will most likely make in the future bu</a:t>
            </a:r>
            <a:r>
              <a:rPr lang="en-GB" sz="2500" dirty="0">
                <a:solidFill>
                  <a:srgbClr val="000000"/>
                </a:solidFill>
                <a:latin typeface="Arial" panose="020B0604020202020204" pitchFamily="34" charset="0"/>
                <a:cs typeface="Arial" panose="020B0604020202020204" pitchFamily="34" charset="0"/>
              </a:rPr>
              <a:t>t all with the </a:t>
            </a:r>
            <a:r>
              <a:rPr lang="en-GB" sz="2500" b="1" dirty="0">
                <a:solidFill>
                  <a:srgbClr val="000000"/>
                </a:solidFill>
                <a:latin typeface="Arial" panose="020B0604020202020204" pitchFamily="34" charset="0"/>
                <a:cs typeface="Arial" panose="020B0604020202020204" pitchFamily="34" charset="0"/>
              </a:rPr>
              <a:t>aim and commitment </a:t>
            </a:r>
            <a:r>
              <a:rPr lang="en-GB" sz="2500" dirty="0">
                <a:solidFill>
                  <a:srgbClr val="000000"/>
                </a:solidFill>
                <a:latin typeface="Arial" panose="020B0604020202020204" pitchFamily="34" charset="0"/>
                <a:cs typeface="Arial" panose="020B0604020202020204" pitchFamily="34" charset="0"/>
              </a:rPr>
              <a:t>to do better!</a:t>
            </a:r>
          </a:p>
          <a:p>
            <a:pPr marL="285750" indent="-285750" algn="l">
              <a:buFont typeface="Arial" panose="020B0604020202020204" pitchFamily="34" charset="0"/>
              <a:buChar char="•"/>
            </a:pPr>
            <a:r>
              <a:rPr lang="en-GB" sz="2500" dirty="0">
                <a:solidFill>
                  <a:srgbClr val="000000"/>
                </a:solidFill>
                <a:latin typeface="Arial" panose="020B0604020202020204" pitchFamily="34" charset="0"/>
                <a:cs typeface="Arial" panose="020B0604020202020204" pitchFamily="34" charset="0"/>
              </a:rPr>
              <a:t>Do not treat this work as ‘flavour of the month’ neurodiversity and a commitment to improving intersectional identities experiences </a:t>
            </a:r>
            <a:r>
              <a:rPr lang="en-GB" sz="2500" b="0" i="0" dirty="0">
                <a:solidFill>
                  <a:srgbClr val="000000"/>
                </a:solidFill>
                <a:effectLst/>
                <a:latin typeface="Arial" panose="020B0604020202020204" pitchFamily="34" charset="0"/>
                <a:cs typeface="Arial" panose="020B0604020202020204" pitchFamily="34" charset="0"/>
              </a:rPr>
              <a:t>is an ongoing effort that needs to be ingrained within your </a:t>
            </a:r>
            <a:r>
              <a:rPr lang="en-GB" sz="2500" b="1" i="0" dirty="0">
                <a:solidFill>
                  <a:srgbClr val="000000"/>
                </a:solidFill>
                <a:effectLst/>
                <a:latin typeface="Arial" panose="020B0604020202020204" pitchFamily="34" charset="0"/>
                <a:cs typeface="Arial" panose="020B0604020202020204" pitchFamily="34" charset="0"/>
              </a:rPr>
              <a:t>organisation’s culture</a:t>
            </a:r>
            <a:r>
              <a:rPr lang="en-GB" sz="2500" b="0" i="0" dirty="0">
                <a:solidFill>
                  <a:srgbClr val="000000"/>
                </a:solidFill>
                <a:effectLst/>
                <a:latin typeface="Arial" panose="020B0604020202020204" pitchFamily="34" charset="0"/>
                <a:cs typeface="Arial" panose="020B0604020202020204" pitchFamily="34" charset="0"/>
              </a:rPr>
              <a:t>.</a:t>
            </a:r>
          </a:p>
          <a:p>
            <a:pPr>
              <a:buFont typeface="Arial" panose="020B0604020202020204" pitchFamily="34" charset="0"/>
              <a:buChar char="•"/>
            </a:pPr>
            <a:r>
              <a:rPr lang="en-GB" sz="2500" b="0" i="0" dirty="0">
                <a:solidFill>
                  <a:srgbClr val="000000"/>
                </a:solidFill>
                <a:effectLst/>
                <a:latin typeface="Arial" panose="020B0604020202020204" pitchFamily="34" charset="0"/>
                <a:cs typeface="Arial" panose="020B0604020202020204" pitchFamily="34" charset="0"/>
              </a:rPr>
              <a:t>This is </a:t>
            </a:r>
            <a:r>
              <a:rPr lang="en-GB" sz="2500" b="1" i="0" dirty="0">
                <a:solidFill>
                  <a:srgbClr val="000000"/>
                </a:solidFill>
                <a:effectLst/>
                <a:latin typeface="Arial" panose="020B0604020202020204" pitchFamily="34" charset="0"/>
                <a:cs typeface="Arial" panose="020B0604020202020204" pitchFamily="34" charset="0"/>
              </a:rPr>
              <a:t>a marathon, </a:t>
            </a:r>
            <a:r>
              <a:rPr lang="en-GB" sz="2500" b="0" i="0" dirty="0">
                <a:solidFill>
                  <a:srgbClr val="000000"/>
                </a:solidFill>
                <a:effectLst/>
                <a:latin typeface="Arial" panose="020B0604020202020204" pitchFamily="34" charset="0"/>
                <a:cs typeface="Arial" panose="020B0604020202020204" pitchFamily="34" charset="0"/>
              </a:rPr>
              <a:t>not a sprint. Pace yourself for a sustained effort as change is often painful but the results are incredibly worthwhile.</a:t>
            </a:r>
            <a:endParaRPr lang="en-GB" sz="2500" dirty="0">
              <a:solidFill>
                <a:srgbClr val="000000"/>
              </a:solidFill>
              <a:latin typeface="Arial" panose="020B0604020202020204" pitchFamily="34" charset="0"/>
              <a:cs typeface="Arial" panose="020B0604020202020204" pitchFamily="34" charset="0"/>
            </a:endParaRPr>
          </a:p>
          <a:p>
            <a:pPr algn="l">
              <a:buFont typeface="Arial" panose="020B0604020202020204" pitchFamily="34" charset="0"/>
              <a:buChar char="•"/>
            </a:pPr>
            <a:endParaRPr lang="en-GB" b="0" i="0" dirty="0">
              <a:solidFill>
                <a:srgbClr val="000000"/>
              </a:solidFill>
              <a:effectLst/>
              <a:latin typeface="DM Sans" pitchFamily="2" charset="0"/>
            </a:endParaRPr>
          </a:p>
        </p:txBody>
      </p:sp>
    </p:spTree>
    <p:extLst>
      <p:ext uri="{BB962C8B-B14F-4D97-AF65-F5344CB8AC3E}">
        <p14:creationId xmlns:p14="http://schemas.microsoft.com/office/powerpoint/2010/main" val="7694148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2158399CCF6154B9A7FF3CC77E633E5" ma:contentTypeVersion="13" ma:contentTypeDescription="Create a new document." ma:contentTypeScope="" ma:versionID="5f2ce2f0ad2c524c438a33f0a2bc9155">
  <xsd:schema xmlns:xsd="http://www.w3.org/2001/XMLSchema" xmlns:xs="http://www.w3.org/2001/XMLSchema" xmlns:p="http://schemas.microsoft.com/office/2006/metadata/properties" xmlns:ns3="860e6834-b69d-4cbc-96de-acb7855eaead" xmlns:ns4="e87b2474-b9fa-429a-9ceb-404204870b09" targetNamespace="http://schemas.microsoft.com/office/2006/metadata/properties" ma:root="true" ma:fieldsID="589d8fb880c0f8d3f7f97f561bbe4d66" ns3:_="" ns4:_="">
    <xsd:import namespace="860e6834-b69d-4cbc-96de-acb7855eaead"/>
    <xsd:import namespace="e87b2474-b9fa-429a-9ceb-404204870b0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0e6834-b69d-4cbc-96de-acb7855eaea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87b2474-b9fa-429a-9ceb-404204870b0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27BB298-E9EE-475E-8723-74A59E248D5D}">
  <ds:schemaRefs>
    <ds:schemaRef ds:uri="http://schemas.microsoft.com/sharepoint/v3/contenttype/forms"/>
  </ds:schemaRefs>
</ds:datastoreItem>
</file>

<file path=customXml/itemProps2.xml><?xml version="1.0" encoding="utf-8"?>
<ds:datastoreItem xmlns:ds="http://schemas.openxmlformats.org/officeDocument/2006/customXml" ds:itemID="{37725438-E20C-416B-8A46-7FF2EE6438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0e6834-b69d-4cbc-96de-acb7855eaead"/>
    <ds:schemaRef ds:uri="e87b2474-b9fa-429a-9ceb-404204870b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539433-50CB-47F2-9606-07BF8C762178}">
  <ds:schemaRefs>
    <ds:schemaRef ds:uri="http://schemas.microsoft.com/office/2006/metadata/properties"/>
    <ds:schemaRef ds:uri="http://purl.org/dc/terms/"/>
    <ds:schemaRef ds:uri="860e6834-b69d-4cbc-96de-acb7855eaead"/>
    <ds:schemaRef ds:uri="http://schemas.openxmlformats.org/package/2006/metadata/core-properties"/>
    <ds:schemaRef ds:uri="http://schemas.microsoft.com/office/2006/documentManagement/types"/>
    <ds:schemaRef ds:uri="e87b2474-b9fa-429a-9ceb-404204870b09"/>
    <ds:schemaRef ds:uri="http://schemas.microsoft.com/office/infopath/2007/PartnerControls"/>
    <ds:schemaRef ds:uri="http://purl.org/dc/elements/1.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Gallery</Template>
  <TotalTime>2084</TotalTime>
  <Words>1008</Words>
  <Application>Microsoft Office PowerPoint</Application>
  <PresentationFormat>Widescreen</PresentationFormat>
  <Paragraphs>67</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DM Sans</vt:lpstr>
      <vt:lpstr>GDS Transport</vt:lpstr>
      <vt:lpstr>Office Theme</vt:lpstr>
      <vt:lpstr>PowerPoint Presentation</vt:lpstr>
      <vt:lpstr>PowerPoint Presentation</vt:lpstr>
      <vt:lpstr>PowerPoint Presentation</vt:lpstr>
      <vt:lpstr>   Neurodiversity through the lens of intersectionality @ work continued. </vt:lpstr>
      <vt:lpstr>PowerPoint Presentation</vt:lpstr>
      <vt:lpstr>PowerPoint Presentation</vt:lpstr>
      <vt:lpstr>PowerPoint Presentation</vt:lpstr>
      <vt:lpstr>PowerPoint Presentation</vt:lpstr>
      <vt:lpstr>PowerPoint Presentation</vt:lpstr>
      <vt:lpstr>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Abigail Agyei</dc:creator>
  <cp:lastModifiedBy>Agyei, Abigail</cp:lastModifiedBy>
  <cp:revision>11</cp:revision>
  <dcterms:created xsi:type="dcterms:W3CDTF">2020-11-04T06:44:56Z</dcterms:created>
  <dcterms:modified xsi:type="dcterms:W3CDTF">2023-08-23T16:15:23Z</dcterms:modified>
</cp:coreProperties>
</file>