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139119314" r:id="rId2"/>
    <p:sldId id="2139119291" r:id="rId3"/>
    <p:sldId id="2139119243" r:id="rId4"/>
    <p:sldId id="2139119241" r:id="rId5"/>
    <p:sldId id="2139119244" r:id="rId6"/>
    <p:sldId id="213911924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lisk, Judith" userId="2d235567-b2d9-4d2e-97f0-63d75e85cbcd" providerId="ADAL" clId="{1A939ACC-3AAC-4FA0-9916-D0B8800828DE}"/>
    <pc:docChg chg="custSel modSld">
      <pc:chgData name="Quinlisk, Judith" userId="2d235567-b2d9-4d2e-97f0-63d75e85cbcd" providerId="ADAL" clId="{1A939ACC-3AAC-4FA0-9916-D0B8800828DE}" dt="2024-10-29T21:46:38.427" v="6" actId="478"/>
      <pc:docMkLst>
        <pc:docMk/>
      </pc:docMkLst>
      <pc:sldChg chg="delSp modSp mod">
        <pc:chgData name="Quinlisk, Judith" userId="2d235567-b2d9-4d2e-97f0-63d75e85cbcd" providerId="ADAL" clId="{1A939ACC-3AAC-4FA0-9916-D0B8800828DE}" dt="2024-10-29T21:46:38.427" v="6" actId="478"/>
        <pc:sldMkLst>
          <pc:docMk/>
          <pc:sldMk cId="4109470986" sldId="2139119314"/>
        </pc:sldMkLst>
        <pc:spChg chg="del mod">
          <ac:chgData name="Quinlisk, Judith" userId="2d235567-b2d9-4d2e-97f0-63d75e85cbcd" providerId="ADAL" clId="{1A939ACC-3AAC-4FA0-9916-D0B8800828DE}" dt="2024-10-29T21:46:38.427" v="6" actId="478"/>
          <ac:spMkLst>
            <pc:docMk/>
            <pc:sldMk cId="4109470986" sldId="2139119314"/>
            <ac:spMk id="14" creationId="{46215590-4DF2-4924-BBFA-A06A5B94CB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37BB6-FEBD-4130-833B-9225127E4537}"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2AE96-581E-4864-A837-F49642B6F5E4}" type="slidenum">
              <a:rPr lang="en-US" smtClean="0"/>
              <a:t>‹#›</a:t>
            </a:fld>
            <a:endParaRPr lang="en-US"/>
          </a:p>
        </p:txBody>
      </p:sp>
    </p:spTree>
    <p:extLst>
      <p:ext uri="{BB962C8B-B14F-4D97-AF65-F5344CB8AC3E}">
        <p14:creationId xmlns:p14="http://schemas.microsoft.com/office/powerpoint/2010/main" val="16583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90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Joiner A. Tooth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colour</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review of the literature. J Dent. 2004;32 Suppl 1:3-12.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7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Eastabrooks</a:t>
            </a:r>
            <a:r>
              <a:rPr lang="en-US" dirty="0"/>
              <a:t> ,D. Oral Hygiene assessment: soft and hard deposits: Dental </a:t>
            </a:r>
            <a:r>
              <a:rPr lang="en-US" dirty="0" err="1"/>
              <a:t>hugiene</a:t>
            </a:r>
            <a:r>
              <a:rPr lang="en-US" dirty="0"/>
              <a:t>: theory and practice 4</a:t>
            </a:r>
            <a:r>
              <a:rPr lang="en-US" baseline="30000" dirty="0"/>
              <a:t>th</a:t>
            </a:r>
            <a:r>
              <a:rPr lang="en-US" dirty="0"/>
              <a:t> ed. Darby ML, Walsh MM. St Louis MO. Saunders/Elsevier Publishing 2015: 282-93</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22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33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92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E94A-B7CB-04AF-FD41-18DD9DEF7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EDA9B7-E953-6E75-A58A-402FC1D70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CAA847-8BB2-D221-FD83-01D0E664D058}"/>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5" name="Footer Placeholder 4">
            <a:extLst>
              <a:ext uri="{FF2B5EF4-FFF2-40B4-BE49-F238E27FC236}">
                <a16:creationId xmlns:a16="http://schemas.microsoft.com/office/drawing/2014/main" id="{AB711542-FC4E-6D2F-9C89-9123648D2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5AC1B-2E18-B3B8-BBD3-8FF6A163C7A7}"/>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423416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55EC-08F7-A440-8C65-E00658B77D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8D64CB-029C-E202-E7A0-DB412E59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F8C33-2E09-3C42-3163-F2A855BA1F81}"/>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5" name="Footer Placeholder 4">
            <a:extLst>
              <a:ext uri="{FF2B5EF4-FFF2-40B4-BE49-F238E27FC236}">
                <a16:creationId xmlns:a16="http://schemas.microsoft.com/office/drawing/2014/main" id="{FA65FC23-5905-6D86-45D4-E98B2B508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47F65-CCB8-1ABC-A5E0-C3A341D42B80}"/>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341484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489647-E94D-D369-A490-8F4292313E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25511A-7670-5AAA-FB10-EF88627B4A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1CCC5-40E1-ED4B-DE67-B84A26E24D81}"/>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5" name="Footer Placeholder 4">
            <a:extLst>
              <a:ext uri="{FF2B5EF4-FFF2-40B4-BE49-F238E27FC236}">
                <a16:creationId xmlns:a16="http://schemas.microsoft.com/office/drawing/2014/main" id="{B86C77CC-4C73-2E6E-0469-A94BC09F1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37D83-2960-8C9E-36C7-BDDAFE6B8BCC}"/>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134254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hart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F0D474C-964C-40A4-B639-0E0AB4E55F98}"/>
              </a:ext>
            </a:extLst>
          </p:cNvPr>
          <p:cNvSpPr/>
          <p:nvPr userDrawn="1"/>
        </p:nvSpPr>
        <p:spPr>
          <a:xfrm rot="10800000">
            <a:off x="0" y="-1"/>
            <a:ext cx="12192000" cy="6858000"/>
          </a:xfrm>
          <a:prstGeom prst="rect">
            <a:avLst/>
          </a:prstGeom>
          <a:gradFill flip="none" rotWithShape="1">
            <a:gsLst>
              <a:gs pos="0">
                <a:schemeClr val="bg1"/>
              </a:gs>
              <a:gs pos="100000">
                <a:schemeClr val="bg1">
                  <a:lumMod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023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A84F-0839-2C96-E340-72A593AF1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FA1E8-F607-6046-7EBE-A71509F0F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A9894-0307-11A1-A586-CBE48099D507}"/>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5" name="Footer Placeholder 4">
            <a:extLst>
              <a:ext uri="{FF2B5EF4-FFF2-40B4-BE49-F238E27FC236}">
                <a16:creationId xmlns:a16="http://schemas.microsoft.com/office/drawing/2014/main" id="{A9AF9D25-E203-8188-4A96-0B9AE9CC2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7E00E-EEFC-D071-0786-E30541571C02}"/>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424185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8014-BDC3-6A59-5F51-2206A716D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7E7B46-5322-656E-E1AE-CAF6661B1E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B7DF3-8E91-DDE8-7754-7BBD999B264C}"/>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5" name="Footer Placeholder 4">
            <a:extLst>
              <a:ext uri="{FF2B5EF4-FFF2-40B4-BE49-F238E27FC236}">
                <a16:creationId xmlns:a16="http://schemas.microsoft.com/office/drawing/2014/main" id="{EA6287D2-3AAB-4DA4-CA81-0C896C096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26303-37FE-BB61-F6F1-74BEB5F57F95}"/>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410383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B8C7-FB5A-8F0B-C194-BA061AE8C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3DC50-384A-1393-098B-E47CE85C2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44F78-A768-4807-209D-DDF5FE7A41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E5BBBB-1C2D-1B3F-41B1-CAA6596FB1F8}"/>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6" name="Footer Placeholder 5">
            <a:extLst>
              <a:ext uri="{FF2B5EF4-FFF2-40B4-BE49-F238E27FC236}">
                <a16:creationId xmlns:a16="http://schemas.microsoft.com/office/drawing/2014/main" id="{04C549FC-0F5B-6394-A9C2-B49C74CB6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9E175-C551-F25D-029E-24E2ED663177}"/>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237286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F36C-1FB7-CB16-B29B-3973004F5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261B5-FBCB-2D7F-37DB-05178214D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05714B-2B4A-7DDC-1F15-C89B994BB5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CC9C08-0BBB-3844-12AF-27327D11D1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2D32A5-906B-21FA-2DC8-D78E7BC35B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15421E-EF77-6165-BBEF-A3349BE16F69}"/>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8" name="Footer Placeholder 7">
            <a:extLst>
              <a:ext uri="{FF2B5EF4-FFF2-40B4-BE49-F238E27FC236}">
                <a16:creationId xmlns:a16="http://schemas.microsoft.com/office/drawing/2014/main" id="{F51B86F0-F204-CDA5-7DE6-2C6BF2950A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061D3B-9782-BF40-D006-CE78686F89CA}"/>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75585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DF97-D888-4F8C-44E4-D69F97B9C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15039-51AF-065F-DDC7-610698A80EB1}"/>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4" name="Footer Placeholder 3">
            <a:extLst>
              <a:ext uri="{FF2B5EF4-FFF2-40B4-BE49-F238E27FC236}">
                <a16:creationId xmlns:a16="http://schemas.microsoft.com/office/drawing/2014/main" id="{0A958404-CBBC-4830-555A-67B3A82349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4E6E9-8B4C-AC31-148C-B0E2F3226305}"/>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393595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7698D-80D3-E46B-AED3-007C82DB2F50}"/>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3" name="Footer Placeholder 2">
            <a:extLst>
              <a:ext uri="{FF2B5EF4-FFF2-40B4-BE49-F238E27FC236}">
                <a16:creationId xmlns:a16="http://schemas.microsoft.com/office/drawing/2014/main" id="{6121BCAE-FE71-F5DC-5ACF-869F9AF75D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D44D30-883F-3808-D44F-C5F6CCA4BEE0}"/>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51386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F659-EF8F-31A3-049B-DC33FF578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03ADE0-E58C-311A-E60C-6F3FD8117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E6F55-8543-116D-F045-BFF5FC0E3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DEAB9-29C4-9970-7635-76C6D16A8903}"/>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6" name="Footer Placeholder 5">
            <a:extLst>
              <a:ext uri="{FF2B5EF4-FFF2-40B4-BE49-F238E27FC236}">
                <a16:creationId xmlns:a16="http://schemas.microsoft.com/office/drawing/2014/main" id="{084B13F4-970F-1096-028B-C9DF6195B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F09FF-D776-7E4C-65CC-FC044B0C667F}"/>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40258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1553-707E-9A2C-5C93-50B7BE3BD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7F3EB-D041-BAD5-C275-EBC621865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73465C-5C8C-3ECF-4EE5-C47AF3AB5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30090-AA7D-44D1-A5D7-B9B91A4BCF65}"/>
              </a:ext>
            </a:extLst>
          </p:cNvPr>
          <p:cNvSpPr>
            <a:spLocks noGrp="1"/>
          </p:cNvSpPr>
          <p:nvPr>
            <p:ph type="dt" sz="half" idx="10"/>
          </p:nvPr>
        </p:nvSpPr>
        <p:spPr/>
        <p:txBody>
          <a:bodyPr/>
          <a:lstStyle/>
          <a:p>
            <a:fld id="{B95641B3-63DD-4AA2-9868-F2D09BD11FC9}" type="datetimeFigureOut">
              <a:rPr lang="en-US" smtClean="0"/>
              <a:t>10/29/2024</a:t>
            </a:fld>
            <a:endParaRPr lang="en-US"/>
          </a:p>
        </p:txBody>
      </p:sp>
      <p:sp>
        <p:nvSpPr>
          <p:cNvPr id="6" name="Footer Placeholder 5">
            <a:extLst>
              <a:ext uri="{FF2B5EF4-FFF2-40B4-BE49-F238E27FC236}">
                <a16:creationId xmlns:a16="http://schemas.microsoft.com/office/drawing/2014/main" id="{F51B8BBD-A091-52C9-9116-783D30243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012EE-FBD6-E638-35CA-D7E3E1362C45}"/>
              </a:ext>
            </a:extLst>
          </p:cNvPr>
          <p:cNvSpPr>
            <a:spLocks noGrp="1"/>
          </p:cNvSpPr>
          <p:nvPr>
            <p:ph type="sldNum" sz="quarter" idx="12"/>
          </p:nvPr>
        </p:nvSpPr>
        <p:spPr/>
        <p:txBody>
          <a:bodyPr/>
          <a:lstStyle/>
          <a:p>
            <a:fld id="{5DF79397-9750-4649-A27C-08A5C601C3F1}" type="slidenum">
              <a:rPr lang="en-US" smtClean="0"/>
              <a:t>‹#›</a:t>
            </a:fld>
            <a:endParaRPr lang="en-US"/>
          </a:p>
        </p:txBody>
      </p:sp>
    </p:spTree>
    <p:extLst>
      <p:ext uri="{BB962C8B-B14F-4D97-AF65-F5344CB8AC3E}">
        <p14:creationId xmlns:p14="http://schemas.microsoft.com/office/powerpoint/2010/main" val="209745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7908A-FD9C-B884-B0D4-C6282108C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9DCB3-DB73-4A14-290B-518BE09B7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EFD4D-5AA1-4F3F-C7CB-725CFD950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641B3-63DD-4AA2-9868-F2D09BD11FC9}" type="datetimeFigureOut">
              <a:rPr lang="en-US" smtClean="0"/>
              <a:t>10/29/2024</a:t>
            </a:fld>
            <a:endParaRPr lang="en-US"/>
          </a:p>
        </p:txBody>
      </p:sp>
      <p:sp>
        <p:nvSpPr>
          <p:cNvPr id="5" name="Footer Placeholder 4">
            <a:extLst>
              <a:ext uri="{FF2B5EF4-FFF2-40B4-BE49-F238E27FC236}">
                <a16:creationId xmlns:a16="http://schemas.microsoft.com/office/drawing/2014/main" id="{5E9AB7A6-8C8D-75D7-9839-CF14A560B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ABA42F-22C7-B9C6-CB3A-2325FCD62C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79397-9750-4649-A27C-08A5C601C3F1}" type="slidenum">
              <a:rPr lang="en-US" smtClean="0"/>
              <a:t>‹#›</a:t>
            </a:fld>
            <a:endParaRPr lang="en-US"/>
          </a:p>
        </p:txBody>
      </p:sp>
      <p:sp>
        <p:nvSpPr>
          <p:cNvPr id="8" name="TextBox 7">
            <a:extLst>
              <a:ext uri="{FF2B5EF4-FFF2-40B4-BE49-F238E27FC236}">
                <a16:creationId xmlns:a16="http://schemas.microsoft.com/office/drawing/2014/main" id="{A7FE9DA3-A3FB-05C1-C7BE-BDE44521FCD4}"/>
              </a:ext>
            </a:extLst>
          </p:cNvPr>
          <p:cNvSpPr txBox="1"/>
          <p:nvPr userDrawn="1">
            <p:extLst>
              <p:ext uri="{1162E1C5-73C7-4A58-AE30-91384D911F3F}">
                <p184:classification xmlns:p184="http://schemas.microsoft.com/office/powerpoint/2018/4/main" val="hdr"/>
              </p:ext>
            </p:extLst>
          </p:nvPr>
        </p:nvSpPr>
        <p:spPr>
          <a:xfrm>
            <a:off x="11336338" y="190500"/>
            <a:ext cx="6937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Business Use</a:t>
            </a:r>
          </a:p>
        </p:txBody>
      </p:sp>
    </p:spTree>
    <p:extLst>
      <p:ext uri="{BB962C8B-B14F-4D97-AF65-F5344CB8AC3E}">
        <p14:creationId xmlns:p14="http://schemas.microsoft.com/office/powerpoint/2010/main" val="170512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17CCE3FF-0E59-4951-A2D7-E4E6D592BB05}"/>
              </a:ext>
            </a:extLst>
          </p:cNvPr>
          <p:cNvSpPr txBox="1">
            <a:spLocks/>
          </p:cNvSpPr>
          <p:nvPr/>
        </p:nvSpPr>
        <p:spPr>
          <a:xfrm>
            <a:off x="1536747" y="1834935"/>
            <a:ext cx="8420053" cy="3724096"/>
          </a:xfrm>
          <a:prstGeom prst="rect">
            <a:avLst/>
          </a:prstGeom>
        </p:spPr>
        <p:txBody>
          <a:bodyPr wrap="square" lIns="91440" tIns="45720" rIns="91440" bIns="45720" anchor="t">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marR="0" lvl="0" indent="0" algn="l" defTabSz="1088182" rtl="0" eaLnBrk="1" fontAlgn="auto" latinLnBrk="0" hangingPunct="1">
              <a:lnSpc>
                <a:spcPct val="100000"/>
              </a:lnSpc>
              <a:spcBef>
                <a:spcPts val="1200"/>
              </a:spcBef>
              <a:spcAft>
                <a:spcPts val="1200"/>
              </a:spcAft>
              <a:buClr>
                <a:srgbClr val="DFE3E5">
                  <a:lumMod val="50000"/>
                </a:srgbClr>
              </a:buClr>
              <a:buSzTx/>
              <a:buNone/>
              <a:tabLst/>
              <a:defRPr/>
            </a:pPr>
            <a:r>
              <a:rPr kumimoji="0" lang="en-US" sz="44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sym typeface="Symbol" panose="05050102010706020507" pitchFamily="18" charset="2"/>
              </a:rPr>
              <a:t>WHY ARE TEETH YELLOW? 			</a:t>
            </a:r>
            <a:endParaRPr lang="en-US" sz="4400" dirty="0">
              <a:ea typeface="+mn-ea"/>
            </a:endParaRPr>
          </a:p>
          <a:p>
            <a:pPr marL="85725" indent="0" defTabSz="1088182">
              <a:spcBef>
                <a:spcPts val="1200"/>
              </a:spcBef>
              <a:spcAft>
                <a:spcPts val="1200"/>
              </a:spcAft>
              <a:buClr>
                <a:srgbClr val="DFE3E5">
                  <a:lumMod val="50000"/>
                </a:srgbClr>
              </a:buClr>
              <a:buNone/>
              <a:defRPr/>
            </a:pPr>
            <a:r>
              <a:rPr kumimoji="0" lang="en-US" sz="4400" b="0" i="0" u="none" strike="noStrike" kern="1200" cap="none" spc="0" normalizeH="0" baseline="0" noProof="0" dirty="0">
                <a:ln>
                  <a:noFill/>
                </a:ln>
                <a:solidFill>
                  <a:srgbClr val="003478"/>
                </a:solidFill>
                <a:effectLst/>
                <a:uLnTx/>
                <a:uFillTx/>
                <a:latin typeface="Neutraface 2 Text Demi"/>
                <a:cs typeface="Gotham Light" pitchFamily="50" charset="0"/>
                <a:sym typeface="Symbol" panose="05050102010706020507" pitchFamily="18" charset="2"/>
              </a:rPr>
              <a:t>HOW IS TOOTH COLOR </a:t>
            </a:r>
            <a:r>
              <a:rPr lang="en-US" sz="4400" dirty="0">
                <a:solidFill>
                  <a:srgbClr val="003478"/>
                </a:solidFill>
                <a:latin typeface="Neutraface 2 Text Demi"/>
                <a:cs typeface="Gotham Light" pitchFamily="50" charset="0"/>
                <a:sym typeface="Symbol" panose="05050102010706020507" pitchFamily="18" charset="2"/>
              </a:rPr>
              <a:t>ASSESSED</a:t>
            </a:r>
            <a:r>
              <a:rPr kumimoji="0" lang="en-US" sz="4400" b="0" i="0" u="none" strike="noStrike" kern="1200" cap="none" spc="0" normalizeH="0" baseline="0" noProof="0" dirty="0">
                <a:ln>
                  <a:noFill/>
                </a:ln>
                <a:solidFill>
                  <a:srgbClr val="003478"/>
                </a:solidFill>
                <a:effectLst/>
                <a:uLnTx/>
                <a:uFillTx/>
                <a:latin typeface="Neutraface 2 Text Demi"/>
                <a:cs typeface="Gotham Light" pitchFamily="50" charset="0"/>
                <a:sym typeface="Symbol" panose="05050102010706020507" pitchFamily="18" charset="2"/>
              </a:rPr>
              <a:t>?	</a:t>
            </a:r>
            <a:r>
              <a:rPr kumimoji="0" lang="en-US" sz="2000" b="0" i="0" u="none" strike="noStrike" kern="1200" cap="none" spc="0" normalizeH="0" baseline="0" noProof="0" dirty="0">
                <a:ln>
                  <a:noFill/>
                </a:ln>
                <a:solidFill>
                  <a:srgbClr val="003478"/>
                </a:solidFill>
                <a:effectLst/>
                <a:uLnTx/>
                <a:uFillTx/>
                <a:latin typeface="Neutraface 2 Text Demi"/>
                <a:cs typeface="Gotham Light" pitchFamily="50" charset="0"/>
                <a:sym typeface="Symbol" panose="05050102010706020507" pitchFamily="18" charset="2"/>
              </a:rPr>
              <a:t>	</a:t>
            </a:r>
            <a:endParaRPr lang="en-US" sz="2000" dirty="0">
              <a:solidFill>
                <a:srgbClr val="000000"/>
              </a:solidFill>
              <a:latin typeface="Arial"/>
              <a:cs typeface="Arial"/>
            </a:endParaRPr>
          </a:p>
          <a:p>
            <a:pPr marL="85725" indent="0" defTabSz="1088182">
              <a:spcBef>
                <a:spcPts val="1200"/>
              </a:spcBef>
              <a:spcAft>
                <a:spcPts val="1200"/>
              </a:spcAft>
              <a:buClr>
                <a:srgbClr val="65757D"/>
              </a:buClr>
              <a:buNone/>
              <a:defRPr/>
            </a:pPr>
            <a:endParaRPr lang="en-US" sz="2000" b="0" i="0" u="none" strike="noStrike" kern="1200" cap="none" spc="0" normalizeH="0" baseline="0" noProof="0" dirty="0">
              <a:ln>
                <a:noFill/>
              </a:ln>
              <a:solidFill>
                <a:srgbClr val="003478"/>
              </a:solidFill>
              <a:effectLst/>
              <a:uLnTx/>
              <a:uFillTx/>
              <a:latin typeface="Neutraface 2 Text Demi" panose="020B0703020202020102" pitchFamily="34" charset="0"/>
              <a:cs typeface="Gotham Light" pitchFamily="50" charset="0"/>
            </a:endParaRPr>
          </a:p>
        </p:txBody>
      </p:sp>
      <p:pic>
        <p:nvPicPr>
          <p:cNvPr id="13" name="Grafik 12">
            <a:extLst>
              <a:ext uri="{FF2B5EF4-FFF2-40B4-BE49-F238E27FC236}">
                <a16:creationId xmlns:a16="http://schemas.microsoft.com/office/drawing/2014/main" id="{CE7522B6-959F-4CCC-A77C-E70362459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Tree>
    <p:extLst>
      <p:ext uri="{BB962C8B-B14F-4D97-AF65-F5344CB8AC3E}">
        <p14:creationId xmlns:p14="http://schemas.microsoft.com/office/powerpoint/2010/main" val="410947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E618550-D1CF-4BE4-9CE8-CCDD4D3AD2DE}"/>
              </a:ext>
            </a:extLst>
          </p:cNvPr>
          <p:cNvSpPr/>
          <p:nvPr/>
        </p:nvSpPr>
        <p:spPr>
          <a:xfrm>
            <a:off x="6901922" y="0"/>
            <a:ext cx="5290078"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eck 13">
            <a:extLst>
              <a:ext uri="{FF2B5EF4-FFF2-40B4-BE49-F238E27FC236}">
                <a16:creationId xmlns:a16="http://schemas.microsoft.com/office/drawing/2014/main" id="{FF09E019-A84E-4A49-8265-069E2ED95F4D}"/>
              </a:ext>
            </a:extLst>
          </p:cNvPr>
          <p:cNvSpPr/>
          <p:nvPr/>
        </p:nvSpPr>
        <p:spPr>
          <a:xfrm>
            <a:off x="609525" y="2000251"/>
            <a:ext cx="5384875" cy="3600986"/>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Over 85% patients ask their dental professional about whitening.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i="0" u="none" strike="noStrike" kern="1200" cap="none" spc="0" normalizeH="0" baseline="0" noProof="0" dirty="0">
                <a:ln>
                  <a:noFill/>
                </a:ln>
                <a:solidFill>
                  <a:srgbClr val="333A3E"/>
                </a:solidFill>
                <a:effectLst/>
                <a:uLnTx/>
                <a:uFillTx/>
                <a:latin typeface="Neutraface 2 Text Light" panose="020B0303020202020102" pitchFamily="34" charset="0"/>
                <a:cs typeface="Gotham Bold" pitchFamily="50" charset="0"/>
              </a:rPr>
              <a:t>(U.S. dentalcare.com whitening study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3478"/>
              </a:solidFill>
              <a:latin typeface="Neutraface 2 Text Demi" panose="020B0703020202020102" pitchFamily="34" charset="0"/>
              <a:cs typeface="Gotham Bold"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rgbClr val="003478"/>
                </a:solidFill>
                <a:latin typeface="Neutraface 2 Text Demi" panose="020B0703020202020102" pitchFamily="34" charset="0"/>
                <a:cs typeface="Gotham Bold" pitchFamily="50" charset="0"/>
              </a:rPr>
              <a:t>21%  have received whitening treatment from a DP in the past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333A3E"/>
                </a:solidFill>
                <a:latin typeface="Neutraface 2 Text Light" panose="020B0303020202020102" pitchFamily="34" charset="0"/>
                <a:cs typeface="Gotham Bold" pitchFamily="50" charset="0"/>
              </a:rPr>
              <a:t>(2</a:t>
            </a:r>
            <a:r>
              <a:rPr lang="en-US" dirty="0">
                <a:solidFill>
                  <a:srgbClr val="333A3E"/>
                </a:solidFill>
                <a:latin typeface="Neutraface 2 Text Light" panose="020B0303020202020102" pitchFamily="34" charset="0"/>
                <a:cs typeface="Gotham Bold" pitchFamily="50" charset="0"/>
              </a:rPr>
              <a:t>016 Consumer habits &amp; practices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003478"/>
              </a:solidFill>
              <a:latin typeface="Neutraface 2 Text Demi" panose="020B0703020202020102" pitchFamily="34" charset="0"/>
              <a:cs typeface="Gotham Bold"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Key barriers to patients taking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A3E"/>
                </a:solidFill>
                <a:latin typeface="Neutraface 2 Text Light" panose="020B0303020202020102" pitchFamily="34" charset="0"/>
                <a:cs typeface="Gotham Bold" pitchFamily="50" charset="0"/>
              </a:rPr>
              <a:t>cost, comfort, convenience</a:t>
            </a:r>
            <a:endParaRPr lang="en-US" altLang="en-US" dirty="0">
              <a:solidFill>
                <a:srgbClr val="333A3E"/>
              </a:solidFill>
              <a:latin typeface="Neutraface 2 Text Light" panose="020B0303020202020102" pitchFamily="34" charset="0"/>
              <a:cs typeface="Gotham Bold" pitchFamily="50" charset="0"/>
            </a:endParaRPr>
          </a:p>
        </p:txBody>
      </p:sp>
      <p:pic>
        <p:nvPicPr>
          <p:cNvPr id="4" name="Picture 2" descr="Picture 2">
            <a:extLst>
              <a:ext uri="{FF2B5EF4-FFF2-40B4-BE49-F238E27FC236}">
                <a16:creationId xmlns:a16="http://schemas.microsoft.com/office/drawing/2014/main" id="{99D0C232-73D9-48F5-A462-B8D8D9122808}"/>
              </a:ext>
            </a:extLst>
          </p:cNvPr>
          <p:cNvPicPr>
            <a:picLocks noChangeAspect="1"/>
          </p:cNvPicPr>
          <p:nvPr/>
        </p:nvPicPr>
        <p:blipFill rotWithShape="1">
          <a:blip r:embed="rId2"/>
          <a:srcRect t="498" r="55898" b="19523"/>
          <a:stretch/>
        </p:blipFill>
        <p:spPr>
          <a:xfrm flipH="1">
            <a:off x="6901921" y="0"/>
            <a:ext cx="5290078" cy="6858000"/>
          </a:xfrm>
          <a:prstGeom prst="rect">
            <a:avLst/>
          </a:prstGeom>
          <a:ln w="12700">
            <a:miter lim="400000"/>
          </a:ln>
        </p:spPr>
      </p:pic>
      <p:sp>
        <p:nvSpPr>
          <p:cNvPr id="7" name="Rechteck 6">
            <a:extLst>
              <a:ext uri="{FF2B5EF4-FFF2-40B4-BE49-F238E27FC236}">
                <a16:creationId xmlns:a16="http://schemas.microsoft.com/office/drawing/2014/main" id="{C589700C-84DE-4D15-84E9-AC23C15DD88C}"/>
              </a:ext>
            </a:extLst>
          </p:cNvPr>
          <p:cNvSpPr/>
          <p:nvPr/>
        </p:nvSpPr>
        <p:spPr>
          <a:xfrm>
            <a:off x="596826" y="1098518"/>
            <a:ext cx="5729546"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BACKGROUND</a:t>
            </a:r>
          </a:p>
        </p:txBody>
      </p:sp>
    </p:spTree>
    <p:extLst>
      <p:ext uri="{BB962C8B-B14F-4D97-AF65-F5344CB8AC3E}">
        <p14:creationId xmlns:p14="http://schemas.microsoft.com/office/powerpoint/2010/main" val="61092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8CBA6F3C-60DA-426B-9E65-4AD9C2081FF7}"/>
              </a:ext>
            </a:extLst>
          </p:cNvPr>
          <p:cNvSpPr/>
          <p:nvPr/>
        </p:nvSpPr>
        <p:spPr>
          <a:xfrm>
            <a:off x="596825" y="1098518"/>
            <a:ext cx="6399397"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NATURAL TOOTH COLOR</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9" name="Rechteck 8">
            <a:extLst>
              <a:ext uri="{FF2B5EF4-FFF2-40B4-BE49-F238E27FC236}">
                <a16:creationId xmlns:a16="http://schemas.microsoft.com/office/drawing/2014/main" id="{5D9BAB19-7EFC-45D2-AF51-D82FB25014DD}"/>
              </a:ext>
            </a:extLst>
          </p:cNvPr>
          <p:cNvSpPr/>
          <p:nvPr/>
        </p:nvSpPr>
        <p:spPr>
          <a:xfrm>
            <a:off x="6901922" y="0"/>
            <a:ext cx="5290078"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DC82E209-32B1-46D6-A10E-7ABBE32F9BAB}"/>
              </a:ext>
            </a:extLst>
          </p:cNvPr>
          <p:cNvSpPr txBox="1">
            <a:spLocks/>
          </p:cNvSpPr>
          <p:nvPr/>
        </p:nvSpPr>
        <p:spPr>
          <a:xfrm>
            <a:off x="438149" y="5496317"/>
            <a:ext cx="5906747" cy="738664"/>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lvl="0" indent="0" defTabSz="1088182">
              <a:spcBef>
                <a:spcPts val="600"/>
              </a:spcBef>
              <a:spcAft>
                <a:spcPts val="600"/>
              </a:spcAft>
              <a:buClr>
                <a:srgbClr val="E7E6E6">
                  <a:lumMod val="50000"/>
                </a:srgbClr>
              </a:buClr>
              <a:buSzPct val="90000"/>
              <a:buNone/>
            </a:pPr>
            <a:r>
              <a:rPr lang="en-US" sz="1400" dirty="0">
                <a:solidFill>
                  <a:srgbClr val="E7E6E6">
                    <a:lumMod val="25000"/>
                  </a:srgbClr>
                </a:solidFill>
                <a:latin typeface="Neutraface 2 Text Light" panose="020B0303020202020102" pitchFamily="34" charset="0"/>
                <a:cs typeface="Gotham Light" pitchFamily="50" charset="0"/>
              </a:rPr>
              <a:t>The sources of natural tooth color include structural features of the teeth including thickness, translucency, dentin color and in the absence of staining may be dominated by genetic factors</a:t>
            </a:r>
          </a:p>
        </p:txBody>
      </p:sp>
      <p:pic>
        <p:nvPicPr>
          <p:cNvPr id="15" name="Picture 3">
            <a:extLst>
              <a:ext uri="{FF2B5EF4-FFF2-40B4-BE49-F238E27FC236}">
                <a16:creationId xmlns:a16="http://schemas.microsoft.com/office/drawing/2014/main" id="{1A3229B6-E0A1-4181-A2CE-1BDAFA223B6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2578"/>
          <a:stretch/>
        </p:blipFill>
        <p:spPr>
          <a:xfrm>
            <a:off x="8184886" y="1125538"/>
            <a:ext cx="2669255" cy="5191826"/>
          </a:xfrm>
          <a:prstGeom prst="rect">
            <a:avLst/>
          </a:prstGeom>
        </p:spPr>
      </p:pic>
      <p:sp>
        <p:nvSpPr>
          <p:cNvPr id="17" name="Content Placeholder 2">
            <a:extLst>
              <a:ext uri="{FF2B5EF4-FFF2-40B4-BE49-F238E27FC236}">
                <a16:creationId xmlns:a16="http://schemas.microsoft.com/office/drawing/2014/main" id="{4DEB2FA4-ABAB-437D-A1E2-862BFD7C556B}"/>
              </a:ext>
            </a:extLst>
          </p:cNvPr>
          <p:cNvSpPr txBox="1">
            <a:spLocks/>
          </p:cNvSpPr>
          <p:nvPr/>
        </p:nvSpPr>
        <p:spPr>
          <a:xfrm>
            <a:off x="528666" y="2107758"/>
            <a:ext cx="6320023" cy="1769715"/>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266700" indent="-266700" defTabSz="1088182">
              <a:spcBef>
                <a:spcPts val="600"/>
              </a:spcBef>
              <a:spcAft>
                <a:spcPts val="1200"/>
              </a:spcAft>
              <a:buClr>
                <a:srgbClr val="003478"/>
              </a:buClr>
              <a:defRPr/>
            </a:pPr>
            <a:r>
              <a:rPr kumimoji="0" lang="en-US" sz="1600" b="0" i="0" u="none" strike="noStrike" kern="1200" cap="none" spc="0" normalizeH="0" baseline="0" noProof="0" dirty="0">
                <a:ln>
                  <a:noFill/>
                </a:ln>
                <a:solidFill>
                  <a:srgbClr val="003478"/>
                </a:solidFill>
                <a:effectLst/>
                <a:uLnTx/>
                <a:uFillTx/>
                <a:latin typeface="Neutraface 2 Text Demi" panose="020B0703020202020102" pitchFamily="34" charset="0"/>
                <a:cs typeface="Gotham Light" pitchFamily="50" charset="0"/>
                <a:sym typeface="Symbol" panose="05050102010706020507" pitchFamily="18" charset="2"/>
              </a:rPr>
              <a:t>Enamel is translucent</a:t>
            </a:r>
          </a:p>
          <a:p>
            <a:pPr marL="266700" indent="-266700" defTabSz="1088182">
              <a:spcBef>
                <a:spcPts val="600"/>
              </a:spcBef>
              <a:spcAft>
                <a:spcPts val="1200"/>
              </a:spcAft>
              <a:buClr>
                <a:srgbClr val="003478"/>
              </a:buClr>
              <a:defRPr/>
            </a:pPr>
            <a:r>
              <a:rPr kumimoji="0" lang="en-US" sz="1600" b="0" i="0" u="none" strike="noStrike" kern="1200" cap="none" spc="0" normalizeH="0" baseline="0" noProof="0" dirty="0">
                <a:ln>
                  <a:noFill/>
                </a:ln>
                <a:solidFill>
                  <a:srgbClr val="003478"/>
                </a:solidFill>
                <a:effectLst/>
                <a:uLnTx/>
                <a:uFillTx/>
                <a:latin typeface="Neutraface 2 Text Demi" panose="020B0703020202020102" pitchFamily="34" charset="0"/>
                <a:cs typeface="Gotham Light" pitchFamily="50" charset="0"/>
                <a:sym typeface="Symbol" panose="05050102010706020507" pitchFamily="18" charset="2"/>
              </a:rPr>
              <a:t>Underlying dentin ranges from very white to very yellow</a:t>
            </a:r>
          </a:p>
          <a:p>
            <a:pPr marL="266700" indent="-266700" defTabSz="1088182">
              <a:spcBef>
                <a:spcPts val="600"/>
              </a:spcBef>
              <a:spcAft>
                <a:spcPts val="1200"/>
              </a:spcAft>
              <a:buClr>
                <a:srgbClr val="003478"/>
              </a:buClr>
              <a:defRPr/>
            </a:pPr>
            <a:r>
              <a:rPr kumimoji="0" lang="en-US" sz="1600" b="0" i="0" u="none" strike="noStrike" kern="1200" cap="none" spc="0" normalizeH="0" baseline="0" noProof="0" dirty="0">
                <a:ln>
                  <a:noFill/>
                </a:ln>
                <a:solidFill>
                  <a:srgbClr val="003478"/>
                </a:solidFill>
                <a:effectLst/>
                <a:uLnTx/>
                <a:uFillTx/>
                <a:latin typeface="Neutraface 2 Text Demi" panose="020B0703020202020102" pitchFamily="34" charset="0"/>
                <a:cs typeface="Gotham Light" pitchFamily="50" charset="0"/>
                <a:sym typeface="Symbol" panose="05050102010706020507" pitchFamily="18" charset="2"/>
              </a:rPr>
              <a:t>Dentin continues to yellow as we age (~0.06 b* units / yr.)</a:t>
            </a:r>
          </a:p>
          <a:p>
            <a:pPr marL="266700" indent="-266700" defTabSz="1088182">
              <a:spcBef>
                <a:spcPts val="600"/>
              </a:spcBef>
              <a:spcAft>
                <a:spcPts val="1200"/>
              </a:spcAft>
              <a:buClr>
                <a:srgbClr val="003478"/>
              </a:buClr>
              <a:defRPr/>
            </a:pPr>
            <a:r>
              <a:rPr kumimoji="0" lang="en-US" sz="1600" i="0" u="none" strike="noStrike" kern="1200" cap="none" spc="0" normalizeH="0" baseline="0" noProof="0" dirty="0">
                <a:ln>
                  <a:noFill/>
                </a:ln>
                <a:solidFill>
                  <a:srgbClr val="003478"/>
                </a:solidFill>
                <a:effectLst/>
                <a:uLnTx/>
                <a:uFillTx/>
                <a:latin typeface="Neutraface 2 Text Demi" panose="020B0703020202020102" pitchFamily="34" charset="0"/>
                <a:cs typeface="Gotham Light" pitchFamily="50" charset="0"/>
                <a:sym typeface="Symbol" panose="05050102010706020507" pitchFamily="18" charset="2"/>
              </a:rPr>
              <a:t>Other impacts:</a:t>
            </a:r>
          </a:p>
        </p:txBody>
      </p:sp>
      <p:sp>
        <p:nvSpPr>
          <p:cNvPr id="18" name="Content Placeholder 2">
            <a:extLst>
              <a:ext uri="{FF2B5EF4-FFF2-40B4-BE49-F238E27FC236}">
                <a16:creationId xmlns:a16="http://schemas.microsoft.com/office/drawing/2014/main" id="{7F93FD60-99F4-4FB9-870C-751E87586FED}"/>
              </a:ext>
            </a:extLst>
          </p:cNvPr>
          <p:cNvSpPr txBox="1">
            <a:spLocks/>
          </p:cNvSpPr>
          <p:nvPr/>
        </p:nvSpPr>
        <p:spPr>
          <a:xfrm>
            <a:off x="837544" y="3981534"/>
            <a:ext cx="4301997" cy="1300356"/>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265113" marR="0" lvl="0" indent="-179388" algn="l" defTabSz="1088182" rtl="0" eaLnBrk="1" fontAlgn="auto" latinLnBrk="0" hangingPunct="1">
              <a:lnSpc>
                <a:spcPct val="100000"/>
              </a:lnSpc>
              <a:spcBef>
                <a:spcPts val="600"/>
              </a:spcBef>
              <a:spcAft>
                <a:spcPts val="300"/>
              </a:spcAft>
              <a:buClr>
                <a:srgbClr val="DFE3E5">
                  <a:lumMod val="50000"/>
                </a:srgbClr>
              </a:buClr>
              <a:buSzTx/>
              <a:buFont typeface="Arial" pitchFamily="34" charset="0"/>
              <a:buChar char="•"/>
              <a:tabLst/>
              <a:defRPr/>
            </a:pP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Medications (tetracycline)</a:t>
            </a:r>
          </a:p>
          <a:p>
            <a:pPr marL="265113" marR="0" lvl="0" indent="-179388" algn="l" defTabSz="1088182" rtl="0" eaLnBrk="1" fontAlgn="auto" latinLnBrk="0" hangingPunct="1">
              <a:lnSpc>
                <a:spcPct val="100000"/>
              </a:lnSpc>
              <a:spcBef>
                <a:spcPts val="600"/>
              </a:spcBef>
              <a:spcAft>
                <a:spcPts val="300"/>
              </a:spcAft>
              <a:buClr>
                <a:srgbClr val="DFE3E5">
                  <a:lumMod val="50000"/>
                </a:srgbClr>
              </a:buClr>
              <a:buSzTx/>
              <a:buFont typeface="Arial" pitchFamily="34" charset="0"/>
              <a:buChar char="•"/>
              <a:tabLst/>
              <a:defRPr/>
            </a:pP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Trauma (blood)</a:t>
            </a:r>
          </a:p>
          <a:p>
            <a:pPr marL="265113" marR="0" lvl="0" indent="-179388" algn="l" defTabSz="1088182" rtl="0" eaLnBrk="1" fontAlgn="auto" latinLnBrk="0" hangingPunct="1">
              <a:lnSpc>
                <a:spcPct val="100000"/>
              </a:lnSpc>
              <a:spcBef>
                <a:spcPts val="600"/>
              </a:spcBef>
              <a:spcAft>
                <a:spcPts val="300"/>
              </a:spcAft>
              <a:buClr>
                <a:srgbClr val="DFE3E5">
                  <a:lumMod val="50000"/>
                </a:srgbClr>
              </a:buClr>
              <a:buSzTx/>
              <a:buFont typeface="Arial" pitchFamily="34" charset="0"/>
              <a:buChar char="•"/>
              <a:tabLst/>
              <a:defRPr/>
            </a:pP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Chromogenic food and beverage (wine/coffee) </a:t>
            </a:r>
          </a:p>
          <a:p>
            <a:pPr marL="265113" marR="0" lvl="0" indent="-179388" algn="l" defTabSz="1088182" rtl="0" eaLnBrk="1" fontAlgn="auto" latinLnBrk="0" hangingPunct="1">
              <a:lnSpc>
                <a:spcPct val="100000"/>
              </a:lnSpc>
              <a:spcBef>
                <a:spcPts val="600"/>
              </a:spcBef>
              <a:spcAft>
                <a:spcPts val="300"/>
              </a:spcAft>
              <a:buClr>
                <a:srgbClr val="DFE3E5">
                  <a:lumMod val="50000"/>
                </a:srgbClr>
              </a:buClr>
              <a:buSzTx/>
              <a:buFont typeface="Arial" pitchFamily="34" charset="0"/>
              <a:buChar char="•"/>
              <a:tabLst/>
              <a:defRPr/>
            </a:pP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Non-vital</a:t>
            </a:r>
          </a:p>
        </p:txBody>
      </p:sp>
      <p:sp>
        <p:nvSpPr>
          <p:cNvPr id="10" name="TextBox 9">
            <a:extLst>
              <a:ext uri="{FF2B5EF4-FFF2-40B4-BE49-F238E27FC236}">
                <a16:creationId xmlns:a16="http://schemas.microsoft.com/office/drawing/2014/main" id="{B8679D61-F8DC-44CA-90ED-3ADA7101B1E9}"/>
              </a:ext>
            </a:extLst>
          </p:cNvPr>
          <p:cNvSpPr txBox="1"/>
          <p:nvPr/>
        </p:nvSpPr>
        <p:spPr>
          <a:xfrm>
            <a:off x="156255" y="6527080"/>
            <a:ext cx="6349320" cy="224485"/>
          </a:xfrm>
          <a:prstGeom prst="rect">
            <a:avLst/>
          </a:prstGeom>
          <a:noFill/>
        </p:spPr>
        <p:txBody>
          <a:bodyPr wrap="square" anchor="b">
            <a:spAutoFit/>
          </a:bodyPr>
          <a:lstStyle/>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Joiner A. Tooth </a:t>
            </a:r>
            <a:r>
              <a:rPr lang="en-US" sz="800" dirty="0" err="1">
                <a:solidFill>
                  <a:srgbClr val="E7E6E6">
                    <a:lumMod val="50000"/>
                  </a:srgbClr>
                </a:solidFill>
                <a:latin typeface="Neutraface 2 Text Light" panose="020B0303020202020102" pitchFamily="34" charset="0"/>
                <a:cs typeface="Gotham Light" pitchFamily="50" charset="0"/>
              </a:rPr>
              <a:t>colour</a:t>
            </a:r>
            <a:r>
              <a:rPr lang="en-US" sz="800" dirty="0">
                <a:solidFill>
                  <a:srgbClr val="E7E6E6">
                    <a:lumMod val="50000"/>
                  </a:srgbClr>
                </a:solidFill>
                <a:latin typeface="Neutraface 2 Text Light" panose="020B0303020202020102" pitchFamily="34" charset="0"/>
                <a:cs typeface="Gotham Light" pitchFamily="50" charset="0"/>
              </a:rPr>
              <a:t>: a review of the literature. J Dent. 2004;32 Suppl 1:3-12.</a:t>
            </a:r>
          </a:p>
        </p:txBody>
      </p:sp>
    </p:spTree>
    <p:extLst>
      <p:ext uri="{BB962C8B-B14F-4D97-AF65-F5344CB8AC3E}">
        <p14:creationId xmlns:p14="http://schemas.microsoft.com/office/powerpoint/2010/main" val="401328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48" name="TextBox 4">
            <a:extLst>
              <a:ext uri="{FF2B5EF4-FFF2-40B4-BE49-F238E27FC236}">
                <a16:creationId xmlns:a16="http://schemas.microsoft.com/office/drawing/2014/main" id="{C73377EC-E55C-41EB-94B5-89C3C7FC1D18}"/>
              </a:ext>
            </a:extLst>
          </p:cNvPr>
          <p:cNvSpPr txBox="1"/>
          <p:nvPr/>
        </p:nvSpPr>
        <p:spPr>
          <a:xfrm>
            <a:off x="629706" y="1723511"/>
            <a:ext cx="7115262" cy="225126"/>
          </a:xfrm>
          <a:prstGeom prst="rect">
            <a:avLst/>
          </a:prstGeom>
          <a:noFill/>
        </p:spPr>
        <p:txBody>
          <a:bodyPr wrap="square" lIns="0" tIns="0" rIns="0" bIns="0" rtlCol="0">
            <a:spAutoFit/>
          </a:bodyPr>
          <a:lstStyle/>
          <a:p>
            <a:pPr defTabSz="1088209">
              <a:lnSpc>
                <a:spcPct val="110000"/>
              </a:lnSpc>
            </a:pPr>
            <a:r>
              <a:rPr lang="en-US" sz="1400" dirty="0">
                <a:solidFill>
                  <a:srgbClr val="DFE3E5">
                    <a:lumMod val="25000"/>
                  </a:srgbClr>
                </a:solidFill>
                <a:latin typeface="Neutraface 2 Text Light" panose="020B0303020202020102" pitchFamily="34" charset="0"/>
                <a:cs typeface="Gotham Light" pitchFamily="50" charset="0"/>
              </a:rPr>
              <a:t>STAIN: SOURCE OF DISCOLORATION THAT IS NOT OF NATURAL ORIGIN </a:t>
            </a:r>
          </a:p>
        </p:txBody>
      </p:sp>
      <p:sp>
        <p:nvSpPr>
          <p:cNvPr id="7" name="Content Placeholder 2">
            <a:extLst>
              <a:ext uri="{FF2B5EF4-FFF2-40B4-BE49-F238E27FC236}">
                <a16:creationId xmlns:a16="http://schemas.microsoft.com/office/drawing/2014/main" id="{DFB8B243-0507-4075-A6A3-E31C446C1CA4}"/>
              </a:ext>
            </a:extLst>
          </p:cNvPr>
          <p:cNvSpPr txBox="1">
            <a:spLocks/>
          </p:cNvSpPr>
          <p:nvPr/>
        </p:nvSpPr>
        <p:spPr>
          <a:xfrm>
            <a:off x="530603" y="2389488"/>
            <a:ext cx="3973932" cy="437235"/>
          </a:xfrm>
          <a:prstGeom prst="rect">
            <a:avLst/>
          </a:prstGeom>
        </p:spPr>
        <p:txBody>
          <a:bodyPr>
            <a:norm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lvl="0" indent="0" defTabSz="1088209">
              <a:spcBef>
                <a:spcPts val="422"/>
              </a:spcBef>
              <a:buNone/>
            </a:pPr>
            <a:r>
              <a:rPr lang="en-US" sz="1600" dirty="0">
                <a:solidFill>
                  <a:srgbClr val="003478"/>
                </a:solidFill>
                <a:latin typeface="Neutraface 2 Text Bold" panose="020B0803020202020102" pitchFamily="34" charset="0"/>
                <a:cs typeface="Gotham Bold" pitchFamily="50" charset="0"/>
              </a:rPr>
              <a:t>Extrinsic </a:t>
            </a:r>
          </a:p>
        </p:txBody>
      </p:sp>
      <p:sp>
        <p:nvSpPr>
          <p:cNvPr id="8" name="Content Placeholder 2">
            <a:extLst>
              <a:ext uri="{FF2B5EF4-FFF2-40B4-BE49-F238E27FC236}">
                <a16:creationId xmlns:a16="http://schemas.microsoft.com/office/drawing/2014/main" id="{BBF06C31-1AD8-49E1-BABA-E8D25EACA56C}"/>
              </a:ext>
            </a:extLst>
          </p:cNvPr>
          <p:cNvSpPr txBox="1">
            <a:spLocks/>
          </p:cNvSpPr>
          <p:nvPr/>
        </p:nvSpPr>
        <p:spPr>
          <a:xfrm>
            <a:off x="453183" y="2723716"/>
            <a:ext cx="5436193" cy="954107"/>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lvl="0" indent="0" defTabSz="1088182">
              <a:spcBef>
                <a:spcPts val="600"/>
              </a:spcBef>
              <a:spcAft>
                <a:spcPts val="600"/>
              </a:spcAft>
              <a:buClr>
                <a:srgbClr val="E7E6E6">
                  <a:lumMod val="50000"/>
                </a:srgbClr>
              </a:buClr>
              <a:buSzPct val="90000"/>
              <a:buNone/>
            </a:pPr>
            <a:r>
              <a:rPr lang="en-US" sz="1400" dirty="0">
                <a:solidFill>
                  <a:srgbClr val="E7E6E6">
                    <a:lumMod val="25000"/>
                  </a:srgbClr>
                </a:solidFill>
                <a:latin typeface="Neutraface 2 Text Light" panose="020B0303020202020102" pitchFamily="34" charset="0"/>
                <a:cs typeface="Gotham Light" pitchFamily="50" charset="0"/>
              </a:rPr>
              <a:t>Chromogenic bacteria, food drink, metallic compound exposure.</a:t>
            </a:r>
            <a:br>
              <a:rPr lang="en-US" sz="1400" dirty="0">
                <a:solidFill>
                  <a:srgbClr val="E7E6E6">
                    <a:lumMod val="25000"/>
                  </a:srgbClr>
                </a:solidFill>
                <a:latin typeface="Neutraface 2 Text Light" panose="020B0303020202020102" pitchFamily="34" charset="0"/>
                <a:cs typeface="Gotham Light" pitchFamily="50" charset="0"/>
              </a:rPr>
            </a:br>
            <a:r>
              <a:rPr lang="en-US" sz="1400" dirty="0">
                <a:solidFill>
                  <a:srgbClr val="E7E6E6">
                    <a:lumMod val="25000"/>
                  </a:srgbClr>
                </a:solidFill>
                <a:latin typeface="Neutraface 2 Text Light" panose="020B0303020202020102" pitchFamily="34" charset="0"/>
                <a:cs typeface="Gotham Light" pitchFamily="50" charset="0"/>
              </a:rPr>
              <a:t>Will not adhere to smooth enamel surface rather, the acquired pellicle and plaque calculus accumulates the stain. Less likely to occur with effective oral hygiene habits.</a:t>
            </a:r>
          </a:p>
        </p:txBody>
      </p:sp>
      <p:sp>
        <p:nvSpPr>
          <p:cNvPr id="9" name="Rechteck 8">
            <a:extLst>
              <a:ext uri="{FF2B5EF4-FFF2-40B4-BE49-F238E27FC236}">
                <a16:creationId xmlns:a16="http://schemas.microsoft.com/office/drawing/2014/main" id="{5D9BAB19-7EFC-45D2-AF51-D82FB25014DD}"/>
              </a:ext>
            </a:extLst>
          </p:cNvPr>
          <p:cNvSpPr/>
          <p:nvPr/>
        </p:nvSpPr>
        <p:spPr>
          <a:xfrm>
            <a:off x="6901922" y="0"/>
            <a:ext cx="5290078"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FD32E881-6DB1-4F68-8091-2D5FEA44A129}"/>
              </a:ext>
            </a:extLst>
          </p:cNvPr>
          <p:cNvSpPr txBox="1">
            <a:spLocks/>
          </p:cNvSpPr>
          <p:nvPr/>
        </p:nvSpPr>
        <p:spPr>
          <a:xfrm>
            <a:off x="530603" y="3911875"/>
            <a:ext cx="3973932" cy="437235"/>
          </a:xfrm>
          <a:prstGeom prst="rect">
            <a:avLst/>
          </a:prstGeom>
        </p:spPr>
        <p:txBody>
          <a:bodyPr>
            <a:norm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lvl="0" indent="0" defTabSz="1088209">
              <a:spcBef>
                <a:spcPts val="422"/>
              </a:spcBef>
              <a:buNone/>
            </a:pPr>
            <a:r>
              <a:rPr lang="en-US" sz="1600" dirty="0">
                <a:solidFill>
                  <a:srgbClr val="003478"/>
                </a:solidFill>
                <a:latin typeface="Neutraface 2 Text Bold" panose="020B0803020202020102" pitchFamily="34" charset="0"/>
                <a:cs typeface="Gotham Bold" pitchFamily="50" charset="0"/>
              </a:rPr>
              <a:t>Intrinsic </a:t>
            </a:r>
          </a:p>
        </p:txBody>
      </p:sp>
      <p:sp>
        <p:nvSpPr>
          <p:cNvPr id="12" name="Content Placeholder 2">
            <a:extLst>
              <a:ext uri="{FF2B5EF4-FFF2-40B4-BE49-F238E27FC236}">
                <a16:creationId xmlns:a16="http://schemas.microsoft.com/office/drawing/2014/main" id="{DC26D4F0-7C93-46A2-BEB9-65E4DA92C3F4}"/>
              </a:ext>
            </a:extLst>
          </p:cNvPr>
          <p:cNvSpPr txBox="1">
            <a:spLocks/>
          </p:cNvSpPr>
          <p:nvPr/>
        </p:nvSpPr>
        <p:spPr>
          <a:xfrm>
            <a:off x="453183" y="4227053"/>
            <a:ext cx="5642817" cy="523220"/>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lvl="0" indent="0" defTabSz="1088182">
              <a:spcBef>
                <a:spcPts val="600"/>
              </a:spcBef>
              <a:spcAft>
                <a:spcPts val="600"/>
              </a:spcAft>
              <a:buClr>
                <a:srgbClr val="E7E6E6">
                  <a:lumMod val="50000"/>
                </a:srgbClr>
              </a:buClr>
              <a:buSzPct val="90000"/>
              <a:buNone/>
            </a:pPr>
            <a:r>
              <a:rPr lang="en-US" sz="1400" dirty="0">
                <a:solidFill>
                  <a:srgbClr val="E7E6E6">
                    <a:lumMod val="25000"/>
                  </a:srgbClr>
                </a:solidFill>
                <a:latin typeface="Neutraface 2 Text Light" panose="020B0303020202020102" pitchFamily="34" charset="0"/>
                <a:cs typeface="Gotham Light" pitchFamily="50" charset="0"/>
              </a:rPr>
              <a:t>Incorporated into the matrix of the tooth structure.</a:t>
            </a:r>
            <a:br>
              <a:rPr lang="en-US" sz="1400" dirty="0">
                <a:solidFill>
                  <a:srgbClr val="E7E6E6">
                    <a:lumMod val="25000"/>
                  </a:srgbClr>
                </a:solidFill>
                <a:latin typeface="Neutraface 2 Text Light" panose="020B0303020202020102" pitchFamily="34" charset="0"/>
                <a:cs typeface="Gotham Light" pitchFamily="50" charset="0"/>
              </a:rPr>
            </a:br>
            <a:r>
              <a:rPr lang="en-US" sz="1400" dirty="0">
                <a:solidFill>
                  <a:srgbClr val="E7E6E6">
                    <a:lumMod val="25000"/>
                  </a:srgbClr>
                </a:solidFill>
                <a:latin typeface="Neutraface 2 Text Light" panose="020B0303020202020102" pitchFamily="34" charset="0"/>
                <a:cs typeface="Gotham Light" pitchFamily="50" charset="0"/>
              </a:rPr>
              <a:t>Structural Composition, Tetracycline, Fluorosis.</a:t>
            </a:r>
          </a:p>
        </p:txBody>
      </p:sp>
      <p:sp>
        <p:nvSpPr>
          <p:cNvPr id="13" name="Content Placeholder 2">
            <a:extLst>
              <a:ext uri="{FF2B5EF4-FFF2-40B4-BE49-F238E27FC236}">
                <a16:creationId xmlns:a16="http://schemas.microsoft.com/office/drawing/2014/main" id="{DC82E209-32B1-46D6-A10E-7ABBE32F9BAB}"/>
              </a:ext>
            </a:extLst>
          </p:cNvPr>
          <p:cNvSpPr txBox="1">
            <a:spLocks/>
          </p:cNvSpPr>
          <p:nvPr/>
        </p:nvSpPr>
        <p:spPr>
          <a:xfrm>
            <a:off x="453183" y="5367520"/>
            <a:ext cx="5642817" cy="738664"/>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lvl="0" indent="0" defTabSz="1088182">
              <a:spcBef>
                <a:spcPts val="600"/>
              </a:spcBef>
              <a:spcAft>
                <a:spcPts val="600"/>
              </a:spcAft>
              <a:buClr>
                <a:srgbClr val="E7E6E6">
                  <a:lumMod val="50000"/>
                </a:srgbClr>
              </a:buClr>
              <a:buSzPct val="90000"/>
              <a:buNone/>
            </a:pPr>
            <a:r>
              <a:rPr lang="en-US" sz="1400" dirty="0">
                <a:solidFill>
                  <a:srgbClr val="E7E6E6">
                    <a:lumMod val="25000"/>
                  </a:srgbClr>
                </a:solidFill>
                <a:latin typeface="Neutraface 2 Text Light" panose="020B0303020202020102" pitchFamily="34" charset="0"/>
                <a:cs typeface="Gotham Light" pitchFamily="50" charset="0"/>
              </a:rPr>
              <a:t>Obtaining information on diet, lifestyle, behaviors, oral health habits and occupation will help practitioners identify the cause of the stain which is critical to the discussion of the best treatment options.</a:t>
            </a:r>
          </a:p>
        </p:txBody>
      </p:sp>
      <p:sp>
        <p:nvSpPr>
          <p:cNvPr id="15" name="TextBox 14">
            <a:extLst>
              <a:ext uri="{FF2B5EF4-FFF2-40B4-BE49-F238E27FC236}">
                <a16:creationId xmlns:a16="http://schemas.microsoft.com/office/drawing/2014/main" id="{38089E2B-8C7B-4C66-B018-D7DC32C4B573}"/>
              </a:ext>
            </a:extLst>
          </p:cNvPr>
          <p:cNvSpPr txBox="1"/>
          <p:nvPr/>
        </p:nvSpPr>
        <p:spPr>
          <a:xfrm>
            <a:off x="7353300" y="4166190"/>
            <a:ext cx="4385517" cy="230832"/>
          </a:xfrm>
          <a:prstGeom prst="rect">
            <a:avLst/>
          </a:prstGeom>
          <a:noFill/>
        </p:spPr>
        <p:txBody>
          <a:bodyPr wrap="square">
            <a:spAutoFit/>
          </a:bodyPr>
          <a:lstStyle/>
          <a:p>
            <a:pPr algn="r"/>
            <a:r>
              <a:rPr lang="en-US" sz="700" dirty="0">
                <a:solidFill>
                  <a:srgbClr val="E7E6E6">
                    <a:lumMod val="50000"/>
                  </a:srgbClr>
                </a:solidFill>
                <a:latin typeface="Neutraface 2 Text Light" panose="020B0303020202020102" pitchFamily="34" charset="0"/>
                <a:cs typeface="Gotham Light" pitchFamily="50" charset="0"/>
              </a:rPr>
              <a:t>IMAGE SOURCE</a:t>
            </a:r>
            <a:r>
              <a:rPr lang="en-US" sz="900" dirty="0">
                <a:solidFill>
                  <a:srgbClr val="E7E6E6">
                    <a:lumMod val="50000"/>
                  </a:srgbClr>
                </a:solidFill>
                <a:latin typeface="Neutraface 2 Text Light" panose="020B0303020202020102" pitchFamily="34" charset="0"/>
                <a:cs typeface="Gotham Light" pitchFamily="50" charset="0"/>
              </a:rPr>
              <a:t>: http://jairjp.com/JANUARY%202013/02%20SRUTHY%20PRATHAP.pdf</a:t>
            </a:r>
          </a:p>
        </p:txBody>
      </p:sp>
      <p:sp>
        <p:nvSpPr>
          <p:cNvPr id="20" name="TextBox 19">
            <a:extLst>
              <a:ext uri="{FF2B5EF4-FFF2-40B4-BE49-F238E27FC236}">
                <a16:creationId xmlns:a16="http://schemas.microsoft.com/office/drawing/2014/main" id="{DE2AAE4A-C380-411E-811E-1CF489FCDE4D}"/>
              </a:ext>
            </a:extLst>
          </p:cNvPr>
          <p:cNvSpPr txBox="1"/>
          <p:nvPr/>
        </p:nvSpPr>
        <p:spPr>
          <a:xfrm>
            <a:off x="8779515" y="6046325"/>
            <a:ext cx="2959302" cy="230832"/>
          </a:xfrm>
          <a:prstGeom prst="rect">
            <a:avLst/>
          </a:prstGeom>
          <a:noFill/>
        </p:spPr>
        <p:txBody>
          <a:bodyPr wrap="square">
            <a:spAutoFit/>
          </a:bodyPr>
          <a:lstStyle/>
          <a:p>
            <a:pPr algn="r"/>
            <a:r>
              <a:rPr lang="en-US" sz="900" dirty="0">
                <a:solidFill>
                  <a:srgbClr val="E7E6E6">
                    <a:lumMod val="50000"/>
                  </a:srgbClr>
                </a:solidFill>
                <a:latin typeface="Neutraface 2 Text Light" panose="020B0303020202020102" pitchFamily="34" charset="0"/>
                <a:cs typeface="Gotham Light" pitchFamily="50" charset="0"/>
              </a:rPr>
              <a:t>Image Courtesy of P&amp;G </a:t>
            </a:r>
          </a:p>
        </p:txBody>
      </p:sp>
      <p:pic>
        <p:nvPicPr>
          <p:cNvPr id="18" name="Picture 2" descr="Extrinsic stains and management: A new insight">
            <a:extLst>
              <a:ext uri="{FF2B5EF4-FFF2-40B4-BE49-F238E27FC236}">
                <a16:creationId xmlns:a16="http://schemas.microsoft.com/office/drawing/2014/main" id="{DB307B80-61C6-4C64-969C-F920CCF831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35"/>
          <a:stretch/>
        </p:blipFill>
        <p:spPr bwMode="auto">
          <a:xfrm>
            <a:off x="7572375" y="1828092"/>
            <a:ext cx="4102336" cy="23115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4C8B8AD5-428B-4ED4-9905-3F580F3F3135}"/>
              </a:ext>
            </a:extLst>
          </p:cNvPr>
          <p:cNvPicPr>
            <a:picLocks noChangeAspect="1"/>
          </p:cNvPicPr>
          <p:nvPr/>
        </p:nvPicPr>
        <p:blipFill rotWithShape="1">
          <a:blip r:embed="rId5"/>
          <a:srcRect l="1091" t="1092" r="1321" b="1320"/>
          <a:stretch/>
        </p:blipFill>
        <p:spPr>
          <a:xfrm>
            <a:off x="7572375" y="4727693"/>
            <a:ext cx="4102336" cy="1307338"/>
          </a:xfrm>
          <a:prstGeom prst="rect">
            <a:avLst/>
          </a:prstGeom>
        </p:spPr>
      </p:pic>
      <p:sp>
        <p:nvSpPr>
          <p:cNvPr id="24" name="Content Placeholder 2">
            <a:extLst>
              <a:ext uri="{FF2B5EF4-FFF2-40B4-BE49-F238E27FC236}">
                <a16:creationId xmlns:a16="http://schemas.microsoft.com/office/drawing/2014/main" id="{0127AC67-D558-4776-A4B4-4665AB2C9477}"/>
              </a:ext>
            </a:extLst>
          </p:cNvPr>
          <p:cNvSpPr txBox="1">
            <a:spLocks/>
          </p:cNvSpPr>
          <p:nvPr/>
        </p:nvSpPr>
        <p:spPr>
          <a:xfrm>
            <a:off x="10172700" y="1826378"/>
            <a:ext cx="1451211" cy="369332"/>
          </a:xfrm>
          <a:prstGeom prst="rect">
            <a:avLst/>
          </a:prstGeom>
        </p:spPr>
        <p:txBody>
          <a:bodyPr>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lvl="0" indent="0" algn="r" defTabSz="1088209">
              <a:spcBef>
                <a:spcPts val="422"/>
              </a:spcBef>
              <a:buNone/>
            </a:pPr>
            <a:r>
              <a:rPr lang="en-US" sz="1800" dirty="0">
                <a:solidFill>
                  <a:schemeClr val="bg1"/>
                </a:solidFill>
                <a:latin typeface="Neutraface 2 Text Bold" panose="020B0803020202020102" pitchFamily="34" charset="0"/>
                <a:cs typeface="Gotham Bold" pitchFamily="50" charset="0"/>
              </a:rPr>
              <a:t>EXTRINSIC </a:t>
            </a:r>
          </a:p>
        </p:txBody>
      </p:sp>
      <p:sp>
        <p:nvSpPr>
          <p:cNvPr id="26" name="Content Placeholder 2">
            <a:extLst>
              <a:ext uri="{FF2B5EF4-FFF2-40B4-BE49-F238E27FC236}">
                <a16:creationId xmlns:a16="http://schemas.microsoft.com/office/drawing/2014/main" id="{DF8565F8-3843-430A-BC9E-3D0C6D6A200F}"/>
              </a:ext>
            </a:extLst>
          </p:cNvPr>
          <p:cNvSpPr txBox="1">
            <a:spLocks/>
          </p:cNvSpPr>
          <p:nvPr/>
        </p:nvSpPr>
        <p:spPr>
          <a:xfrm>
            <a:off x="10172700" y="4771454"/>
            <a:ext cx="1451211" cy="369332"/>
          </a:xfrm>
          <a:prstGeom prst="rect">
            <a:avLst/>
          </a:prstGeom>
        </p:spPr>
        <p:txBody>
          <a:bodyPr>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lvl="0" indent="0" algn="r" defTabSz="1088209">
              <a:spcBef>
                <a:spcPts val="422"/>
              </a:spcBef>
              <a:buNone/>
            </a:pPr>
            <a:r>
              <a:rPr lang="en-US" sz="1800" dirty="0">
                <a:solidFill>
                  <a:schemeClr val="bg1"/>
                </a:solidFill>
                <a:latin typeface="Neutraface 2 Text Bold" panose="020B0803020202020102" pitchFamily="34" charset="0"/>
                <a:cs typeface="Gotham Bold" pitchFamily="50" charset="0"/>
              </a:rPr>
              <a:t>INTRINSIC </a:t>
            </a:r>
          </a:p>
        </p:txBody>
      </p:sp>
      <p:sp>
        <p:nvSpPr>
          <p:cNvPr id="27" name="Content Placeholder 2">
            <a:extLst>
              <a:ext uri="{FF2B5EF4-FFF2-40B4-BE49-F238E27FC236}">
                <a16:creationId xmlns:a16="http://schemas.microsoft.com/office/drawing/2014/main" id="{57FDB1A8-9699-4453-AB94-C7EBBA892DB2}"/>
              </a:ext>
            </a:extLst>
          </p:cNvPr>
          <p:cNvSpPr txBox="1">
            <a:spLocks/>
          </p:cNvSpPr>
          <p:nvPr/>
        </p:nvSpPr>
        <p:spPr>
          <a:xfrm>
            <a:off x="530603" y="5045134"/>
            <a:ext cx="3973932" cy="437235"/>
          </a:xfrm>
          <a:prstGeom prst="rect">
            <a:avLst/>
          </a:prstGeom>
        </p:spPr>
        <p:txBody>
          <a:bodyPr>
            <a:norm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lvl="0" indent="0" defTabSz="1088209">
              <a:spcBef>
                <a:spcPts val="422"/>
              </a:spcBef>
              <a:buNone/>
            </a:pPr>
            <a:r>
              <a:rPr lang="en-US" sz="1600" dirty="0">
                <a:solidFill>
                  <a:srgbClr val="003478"/>
                </a:solidFill>
                <a:latin typeface="Neutraface 2 Text Bold" panose="020B0803020202020102" pitchFamily="34" charset="0"/>
                <a:cs typeface="Gotham Bold" pitchFamily="50" charset="0"/>
              </a:rPr>
              <a:t>Understanding the type of stain</a:t>
            </a:r>
          </a:p>
        </p:txBody>
      </p:sp>
      <p:sp>
        <p:nvSpPr>
          <p:cNvPr id="21" name="TextBox 20">
            <a:extLst>
              <a:ext uri="{FF2B5EF4-FFF2-40B4-BE49-F238E27FC236}">
                <a16:creationId xmlns:a16="http://schemas.microsoft.com/office/drawing/2014/main" id="{3B4F674D-6D2F-465B-A0F5-D62817A74992}"/>
              </a:ext>
            </a:extLst>
          </p:cNvPr>
          <p:cNvSpPr txBox="1"/>
          <p:nvPr/>
        </p:nvSpPr>
        <p:spPr>
          <a:xfrm>
            <a:off x="531698" y="1083512"/>
            <a:ext cx="6097772" cy="606961"/>
          </a:xfrm>
          <a:prstGeom prst="rect">
            <a:avLst/>
          </a:prstGeom>
          <a:noFill/>
        </p:spPr>
        <p:txBody>
          <a:bodyPr wrap="square">
            <a:spAutoFit/>
          </a:bodyPr>
          <a:lstStyle/>
          <a:p>
            <a:pPr defTabSz="1088209">
              <a:lnSpc>
                <a:spcPct val="110000"/>
              </a:lnSpc>
            </a:pPr>
            <a:r>
              <a:rPr lang="en-US" sz="3200" dirty="0">
                <a:solidFill>
                  <a:srgbClr val="003478"/>
                </a:solidFill>
                <a:latin typeface="Neutraface 2 Text Demi" panose="020B0703020202020102" pitchFamily="34" charset="0"/>
              </a:rPr>
              <a:t>TYPES OF STAIN </a:t>
            </a:r>
          </a:p>
        </p:txBody>
      </p:sp>
      <p:sp>
        <p:nvSpPr>
          <p:cNvPr id="22" name="TextBox 9">
            <a:extLst>
              <a:ext uri="{FF2B5EF4-FFF2-40B4-BE49-F238E27FC236}">
                <a16:creationId xmlns:a16="http://schemas.microsoft.com/office/drawing/2014/main" id="{A7639DF6-E18E-4B28-A616-6FAB34628FF1}"/>
              </a:ext>
            </a:extLst>
          </p:cNvPr>
          <p:cNvSpPr txBox="1"/>
          <p:nvPr/>
        </p:nvSpPr>
        <p:spPr>
          <a:xfrm>
            <a:off x="156255" y="6444495"/>
            <a:ext cx="5290078" cy="366062"/>
          </a:xfrm>
          <a:prstGeom prst="rect">
            <a:avLst/>
          </a:prstGeom>
          <a:noFill/>
        </p:spPr>
        <p:txBody>
          <a:bodyPr wrap="square">
            <a:spAutoFit/>
          </a:bodyPr>
          <a:lstStyle/>
          <a:p>
            <a:pPr marL="0" marR="0" lvl="0" indent="0">
              <a:lnSpc>
                <a:spcPct val="115000"/>
              </a:lnSpc>
              <a:spcBef>
                <a:spcPts val="0"/>
              </a:spcBef>
              <a:spcAft>
                <a:spcPts val="0"/>
              </a:spcAft>
              <a:buFont typeface="+mj-lt"/>
              <a:buNone/>
            </a:pPr>
            <a:r>
              <a:rPr lang="en-US" sz="800" dirty="0" err="1">
                <a:solidFill>
                  <a:srgbClr val="E7E6E6">
                    <a:lumMod val="50000"/>
                  </a:srgbClr>
                </a:solidFill>
                <a:latin typeface="Neutraface 2 Text Light" panose="020B0303020202020102" pitchFamily="34" charset="0"/>
                <a:cs typeface="Gotham Light" pitchFamily="50" charset="0"/>
              </a:rPr>
              <a:t>Eastabrooks</a:t>
            </a:r>
            <a:r>
              <a:rPr lang="en-US" sz="800" dirty="0">
                <a:solidFill>
                  <a:srgbClr val="E7E6E6">
                    <a:lumMod val="50000"/>
                  </a:srgbClr>
                </a:solidFill>
                <a:latin typeface="Neutraface 2 Text Light" panose="020B0303020202020102" pitchFamily="34" charset="0"/>
                <a:cs typeface="Gotham Light" pitchFamily="50" charset="0"/>
              </a:rPr>
              <a:t> ,D. Oral Hygiene assessment: soft and hard deposits: Dental </a:t>
            </a:r>
            <a:r>
              <a:rPr lang="en-US" sz="800" dirty="0" err="1">
                <a:solidFill>
                  <a:srgbClr val="E7E6E6">
                    <a:lumMod val="50000"/>
                  </a:srgbClr>
                </a:solidFill>
                <a:latin typeface="Neutraface 2 Text Light" panose="020B0303020202020102" pitchFamily="34" charset="0"/>
                <a:cs typeface="Gotham Light" pitchFamily="50" charset="0"/>
              </a:rPr>
              <a:t>hugiene</a:t>
            </a:r>
            <a:r>
              <a:rPr lang="en-US" sz="800" dirty="0">
                <a:solidFill>
                  <a:srgbClr val="E7E6E6">
                    <a:lumMod val="50000"/>
                  </a:srgbClr>
                </a:solidFill>
                <a:latin typeface="Neutraface 2 Text Light" panose="020B0303020202020102" pitchFamily="34" charset="0"/>
                <a:cs typeface="Gotham Light" pitchFamily="50" charset="0"/>
              </a:rPr>
              <a:t>: theory and practice 4th ed. Darby ML, Walsh MM. St Louis MO. Saunders/Elsevier Publishing 2015: 282-93.</a:t>
            </a:r>
          </a:p>
        </p:txBody>
      </p:sp>
    </p:spTree>
    <p:extLst>
      <p:ext uri="{BB962C8B-B14F-4D97-AF65-F5344CB8AC3E}">
        <p14:creationId xmlns:p14="http://schemas.microsoft.com/office/powerpoint/2010/main" val="210484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D2CD2752-B9F2-4A3D-A7F7-68C3F61BAE1C}"/>
              </a:ext>
            </a:extLst>
          </p:cNvPr>
          <p:cNvSpPr/>
          <p:nvPr/>
        </p:nvSpPr>
        <p:spPr>
          <a:xfrm>
            <a:off x="3283678" y="5337904"/>
            <a:ext cx="4085446" cy="1075596"/>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Calibri" panose="020F0502020204030204"/>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596825" y="1098518"/>
            <a:ext cx="6061669"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HOW WE SEE TOOTH COLOR </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pic>
        <p:nvPicPr>
          <p:cNvPr id="15" name="Picture 4">
            <a:extLst>
              <a:ext uri="{FF2B5EF4-FFF2-40B4-BE49-F238E27FC236}">
                <a16:creationId xmlns:a16="http://schemas.microsoft.com/office/drawing/2014/main" id="{E6621806-8C96-433E-BEAD-AB44845FD452}"/>
              </a:ext>
            </a:extLst>
          </p:cNvPr>
          <p:cNvPicPr/>
          <p:nvPr/>
        </p:nvPicPr>
        <p:blipFill rotWithShape="1">
          <a:blip r:embed="rId4"/>
          <a:srcRect t="1160" r="48225" b="23999"/>
          <a:stretch/>
        </p:blipFill>
        <p:spPr>
          <a:xfrm>
            <a:off x="3283678" y="1889561"/>
            <a:ext cx="4085446" cy="3348616"/>
          </a:xfrm>
          <a:prstGeom prst="rect">
            <a:avLst/>
          </a:prstGeom>
        </p:spPr>
      </p:pic>
      <p:pic>
        <p:nvPicPr>
          <p:cNvPr id="16" name="Picture 4">
            <a:extLst>
              <a:ext uri="{FF2B5EF4-FFF2-40B4-BE49-F238E27FC236}">
                <a16:creationId xmlns:a16="http://schemas.microsoft.com/office/drawing/2014/main" id="{F988478A-2995-4FEF-9F1A-C76BB087000B}"/>
              </a:ext>
            </a:extLst>
          </p:cNvPr>
          <p:cNvPicPr/>
          <p:nvPr/>
        </p:nvPicPr>
        <p:blipFill rotWithShape="1">
          <a:blip r:embed="rId4"/>
          <a:srcRect l="53701" t="1034" r="595" b="24126"/>
          <a:stretch/>
        </p:blipFill>
        <p:spPr>
          <a:xfrm>
            <a:off x="7676372" y="1889561"/>
            <a:ext cx="3999690" cy="3348616"/>
          </a:xfrm>
          <a:prstGeom prst="rect">
            <a:avLst/>
          </a:prstGeom>
        </p:spPr>
      </p:pic>
      <p:sp>
        <p:nvSpPr>
          <p:cNvPr id="18" name="TextBox 4">
            <a:extLst>
              <a:ext uri="{FF2B5EF4-FFF2-40B4-BE49-F238E27FC236}">
                <a16:creationId xmlns:a16="http://schemas.microsoft.com/office/drawing/2014/main" id="{29F61D13-FB3D-4B22-A9BE-2C4201114DCE}"/>
              </a:ext>
            </a:extLst>
          </p:cNvPr>
          <p:cNvSpPr txBox="1"/>
          <p:nvPr/>
        </p:nvSpPr>
        <p:spPr>
          <a:xfrm>
            <a:off x="3442835" y="5476619"/>
            <a:ext cx="3926288" cy="584775"/>
          </a:xfrm>
          <a:prstGeom prst="rect">
            <a:avLst/>
          </a:prstGeom>
          <a:noFill/>
        </p:spPr>
        <p:txBody>
          <a:bodyPr wrap="square" lIns="0" tIns="0" rIns="0" bIns="0" rtlCol="0">
            <a:spAutoFit/>
          </a:bodyPr>
          <a:lstStyle/>
          <a:p>
            <a:pPr defTabSz="1088209"/>
            <a:r>
              <a:rPr lang="en-US" sz="1400" dirty="0">
                <a:solidFill>
                  <a:srgbClr val="003478"/>
                </a:solidFill>
                <a:latin typeface="Neutraface 2 Text Demi" panose="020B0703020202020102" pitchFamily="34" charset="0"/>
                <a:cs typeface="Gotham Light" pitchFamily="50" charset="0"/>
              </a:rPr>
              <a:t>Optical properties of surface stain on enamel.</a:t>
            </a:r>
          </a:p>
          <a:p>
            <a:pPr defTabSz="1088209"/>
            <a:r>
              <a:rPr lang="en-US" sz="1200" dirty="0">
                <a:solidFill>
                  <a:srgbClr val="DFE3E5">
                    <a:lumMod val="25000"/>
                  </a:srgbClr>
                </a:solidFill>
                <a:latin typeface="Neutraface 2 Text Light" panose="020B0303020202020102" pitchFamily="34" charset="0"/>
                <a:cs typeface="Gotham Light" pitchFamily="50" charset="0"/>
              </a:rPr>
              <a:t>Light reflects off the surface with little penetration </a:t>
            </a:r>
            <a:br>
              <a:rPr lang="en-US" sz="1200" dirty="0">
                <a:solidFill>
                  <a:srgbClr val="DFE3E5">
                    <a:lumMod val="25000"/>
                  </a:srgbClr>
                </a:solidFill>
                <a:latin typeface="Neutraface 2 Text Light" panose="020B0303020202020102" pitchFamily="34" charset="0"/>
                <a:cs typeface="Gotham Light" pitchFamily="50" charset="0"/>
              </a:rPr>
            </a:br>
            <a:r>
              <a:rPr lang="en-US" sz="1200" dirty="0">
                <a:solidFill>
                  <a:srgbClr val="DFE3E5">
                    <a:lumMod val="25000"/>
                  </a:srgbClr>
                </a:solidFill>
                <a:latin typeface="Neutraface 2 Text Light" panose="020B0303020202020102" pitchFamily="34" charset="0"/>
                <a:cs typeface="Gotham Light" pitchFamily="50" charset="0"/>
              </a:rPr>
              <a:t>into enamel. Observed color is primarily from stain.</a:t>
            </a:r>
          </a:p>
        </p:txBody>
      </p:sp>
      <p:sp>
        <p:nvSpPr>
          <p:cNvPr id="20" name="Rechteck 19">
            <a:extLst>
              <a:ext uri="{FF2B5EF4-FFF2-40B4-BE49-F238E27FC236}">
                <a16:creationId xmlns:a16="http://schemas.microsoft.com/office/drawing/2014/main" id="{FB9B3DCE-8610-434C-B083-079255A1EF38}"/>
              </a:ext>
            </a:extLst>
          </p:cNvPr>
          <p:cNvSpPr/>
          <p:nvPr/>
        </p:nvSpPr>
        <p:spPr>
          <a:xfrm>
            <a:off x="7676373" y="5337904"/>
            <a:ext cx="3999690" cy="1075596"/>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Calibri" panose="020F0502020204030204"/>
            </a:endParaRPr>
          </a:p>
        </p:txBody>
      </p:sp>
      <p:sp>
        <p:nvSpPr>
          <p:cNvPr id="21" name="TextBox 4">
            <a:extLst>
              <a:ext uri="{FF2B5EF4-FFF2-40B4-BE49-F238E27FC236}">
                <a16:creationId xmlns:a16="http://schemas.microsoft.com/office/drawing/2014/main" id="{EBF6236B-4B08-47B0-B127-5FB559AE6C48}"/>
              </a:ext>
            </a:extLst>
          </p:cNvPr>
          <p:cNvSpPr txBox="1"/>
          <p:nvPr/>
        </p:nvSpPr>
        <p:spPr>
          <a:xfrm>
            <a:off x="7835530" y="5476619"/>
            <a:ext cx="3483085" cy="769441"/>
          </a:xfrm>
          <a:prstGeom prst="rect">
            <a:avLst/>
          </a:prstGeom>
          <a:noFill/>
        </p:spPr>
        <p:txBody>
          <a:bodyPr wrap="square" lIns="0" tIns="0" rIns="0" bIns="0" rtlCol="0">
            <a:spAutoFit/>
          </a:bodyPr>
          <a:lstStyle/>
          <a:p>
            <a:pPr defTabSz="1088209"/>
            <a:r>
              <a:rPr lang="en-US" sz="1400" dirty="0">
                <a:solidFill>
                  <a:srgbClr val="003478"/>
                </a:solidFill>
                <a:latin typeface="Neutraface 2 Text Demi" panose="020B0703020202020102" pitchFamily="34" charset="0"/>
                <a:cs typeface="Gotham Light" pitchFamily="50" charset="0"/>
              </a:rPr>
              <a:t>Optical properties of a clean natural tooth.</a:t>
            </a:r>
          </a:p>
          <a:p>
            <a:pPr defTabSz="1088209"/>
            <a:r>
              <a:rPr lang="en-US" sz="1200" dirty="0">
                <a:solidFill>
                  <a:srgbClr val="DFE3E5">
                    <a:lumMod val="25000"/>
                  </a:srgbClr>
                </a:solidFill>
                <a:latin typeface="Neutraface 2 Text Light" panose="020B0303020202020102" pitchFamily="34" charset="0"/>
                <a:cs typeface="Gotham Light" pitchFamily="50" charset="0"/>
              </a:rPr>
              <a:t>Light penetrated translucent enamel and is scattered. </a:t>
            </a:r>
          </a:p>
          <a:p>
            <a:pPr defTabSz="1088209"/>
            <a:r>
              <a:rPr lang="en-US" sz="1200" dirty="0">
                <a:solidFill>
                  <a:srgbClr val="DFE3E5">
                    <a:lumMod val="25000"/>
                  </a:srgbClr>
                </a:solidFill>
                <a:latin typeface="Neutraface 2 Text Light" panose="020B0303020202020102" pitchFamily="34" charset="0"/>
                <a:cs typeface="Gotham Light" pitchFamily="50" charset="0"/>
              </a:rPr>
              <a:t>Some light reflects back out. Observed color depends on absorption of wavelengths during scattering.</a:t>
            </a:r>
          </a:p>
        </p:txBody>
      </p:sp>
      <p:sp>
        <p:nvSpPr>
          <p:cNvPr id="11" name="Content Placeholder 2">
            <a:extLst>
              <a:ext uri="{FF2B5EF4-FFF2-40B4-BE49-F238E27FC236}">
                <a16:creationId xmlns:a16="http://schemas.microsoft.com/office/drawing/2014/main" id="{2F40270E-91C0-4C38-8FD7-E3074CB1E2F6}"/>
              </a:ext>
            </a:extLst>
          </p:cNvPr>
          <p:cNvSpPr txBox="1">
            <a:spLocks/>
          </p:cNvSpPr>
          <p:nvPr/>
        </p:nvSpPr>
        <p:spPr>
          <a:xfrm>
            <a:off x="453562" y="2815680"/>
            <a:ext cx="2488792" cy="738664"/>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lvl="0" indent="0" defTabSz="1088182">
              <a:spcBef>
                <a:spcPts val="600"/>
              </a:spcBef>
              <a:spcAft>
                <a:spcPts val="600"/>
              </a:spcAft>
              <a:buClr>
                <a:srgbClr val="E7E6E6">
                  <a:lumMod val="50000"/>
                </a:srgbClr>
              </a:buClr>
              <a:buSzPct val="90000"/>
              <a:buNone/>
            </a:pPr>
            <a:r>
              <a:rPr lang="en-US" sz="1400" dirty="0">
                <a:solidFill>
                  <a:srgbClr val="E7E6E6">
                    <a:lumMod val="25000"/>
                  </a:srgbClr>
                </a:solidFill>
                <a:latin typeface="Neutraface 2 Text Light" panose="020B0303020202020102" pitchFamily="34" charset="0"/>
                <a:cs typeface="Gotham Light" pitchFamily="50" charset="0"/>
              </a:rPr>
              <a:t>Because teeth are translucent – color is observed from both </a:t>
            </a:r>
            <a:br>
              <a:rPr lang="en-US" sz="1400" dirty="0">
                <a:solidFill>
                  <a:srgbClr val="E7E6E6">
                    <a:lumMod val="25000"/>
                  </a:srgbClr>
                </a:solidFill>
                <a:latin typeface="Neutraface 2 Text Light" panose="020B0303020202020102" pitchFamily="34" charset="0"/>
                <a:cs typeface="Gotham Light" pitchFamily="50" charset="0"/>
              </a:rPr>
            </a:br>
            <a:r>
              <a:rPr lang="en-US" sz="1400" dirty="0">
                <a:solidFill>
                  <a:srgbClr val="E7E6E6">
                    <a:lumMod val="25000"/>
                  </a:srgbClr>
                </a:solidFill>
                <a:latin typeface="Neutraface 2 Text Light" panose="020B0303020202020102" pitchFamily="34" charset="0"/>
                <a:cs typeface="Gotham Light" pitchFamily="50" charset="0"/>
              </a:rPr>
              <a:t>on and within the teeth</a:t>
            </a:r>
          </a:p>
        </p:txBody>
      </p:sp>
      <p:sp>
        <p:nvSpPr>
          <p:cNvPr id="13" name="Textfeld 12">
            <a:extLst>
              <a:ext uri="{FF2B5EF4-FFF2-40B4-BE49-F238E27FC236}">
                <a16:creationId xmlns:a16="http://schemas.microsoft.com/office/drawing/2014/main" id="{61C6F326-3AB4-43BC-A18C-1097AA99D5B4}"/>
              </a:ext>
            </a:extLst>
          </p:cNvPr>
          <p:cNvSpPr txBox="1"/>
          <p:nvPr/>
        </p:nvSpPr>
        <p:spPr>
          <a:xfrm>
            <a:off x="3363443" y="4935793"/>
            <a:ext cx="1320426" cy="307777"/>
          </a:xfrm>
          <a:prstGeom prst="rect">
            <a:avLst/>
          </a:prstGeom>
          <a:noFill/>
        </p:spPr>
        <p:txBody>
          <a:bodyPr wrap="none" lIns="91440" tIns="45720" rIns="91440" bIns="45720" anchor="t">
            <a:spAutoFit/>
          </a:bodyPr>
          <a:lstStyle/>
          <a:p>
            <a:pPr algn="ctr" defTabSz="1088209"/>
            <a:r>
              <a:rPr lang="en-US" sz="1400" b="1" dirty="0">
                <a:solidFill>
                  <a:srgbClr val="003478"/>
                </a:solidFill>
                <a:latin typeface="Neutraface 2 Text Demi"/>
                <a:cs typeface="Gotham Light" pitchFamily="50" charset="0"/>
              </a:rPr>
              <a:t>ON THE TOOTH</a:t>
            </a:r>
          </a:p>
        </p:txBody>
      </p:sp>
      <p:sp>
        <p:nvSpPr>
          <p:cNvPr id="17" name="Textfeld 16">
            <a:extLst>
              <a:ext uri="{FF2B5EF4-FFF2-40B4-BE49-F238E27FC236}">
                <a16:creationId xmlns:a16="http://schemas.microsoft.com/office/drawing/2014/main" id="{10B80968-0652-41DD-B4B0-CAD79C675A21}"/>
              </a:ext>
            </a:extLst>
          </p:cNvPr>
          <p:cNvSpPr txBox="1"/>
          <p:nvPr/>
        </p:nvSpPr>
        <p:spPr>
          <a:xfrm>
            <a:off x="9873590" y="4935723"/>
            <a:ext cx="1660263" cy="307777"/>
          </a:xfrm>
          <a:prstGeom prst="rect">
            <a:avLst/>
          </a:prstGeom>
          <a:noFill/>
        </p:spPr>
        <p:txBody>
          <a:bodyPr wrap="none" lIns="91440" tIns="45720" rIns="91440" bIns="45720" anchor="t">
            <a:spAutoFit/>
          </a:bodyPr>
          <a:lstStyle>
            <a:defPPr>
              <a:defRPr lang="de-DE"/>
            </a:defPPr>
            <a:lvl1pPr algn="ctr" defTabSz="1088209">
              <a:defRPr sz="1400">
                <a:solidFill>
                  <a:schemeClr val="bg1">
                    <a:lumMod val="50000"/>
                  </a:schemeClr>
                </a:solidFill>
                <a:latin typeface="Neutraface 2 Text Demi" panose="020B0703020202020102" pitchFamily="34" charset="0"/>
                <a:cs typeface="Gotham Light" pitchFamily="50" charset="0"/>
              </a:defRPr>
            </a:lvl1pPr>
          </a:lstStyle>
          <a:p>
            <a:r>
              <a:rPr lang="en-US" b="1" dirty="0">
                <a:solidFill>
                  <a:srgbClr val="003478"/>
                </a:solidFill>
                <a:latin typeface="Neutraface 2 Text Demi"/>
              </a:rPr>
              <a:t>WITHIN THE TOOTH</a:t>
            </a:r>
          </a:p>
        </p:txBody>
      </p:sp>
    </p:spTree>
    <p:extLst>
      <p:ext uri="{BB962C8B-B14F-4D97-AF65-F5344CB8AC3E}">
        <p14:creationId xmlns:p14="http://schemas.microsoft.com/office/powerpoint/2010/main" val="315169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A2484AD5-84A1-4919-BF5E-9849ED0945C9}"/>
              </a:ext>
            </a:extLst>
          </p:cNvPr>
          <p:cNvSpPr/>
          <p:nvPr/>
        </p:nvSpPr>
        <p:spPr>
          <a:xfrm>
            <a:off x="6901922" y="0"/>
            <a:ext cx="5290078"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hteck 24">
            <a:extLst>
              <a:ext uri="{FF2B5EF4-FFF2-40B4-BE49-F238E27FC236}">
                <a16:creationId xmlns:a16="http://schemas.microsoft.com/office/drawing/2014/main" id="{8C7B795D-190A-4A59-B28F-EA7163C06234}"/>
              </a:ext>
            </a:extLst>
          </p:cNvPr>
          <p:cNvSpPr/>
          <p:nvPr/>
        </p:nvSpPr>
        <p:spPr>
          <a:xfrm>
            <a:off x="7351848" y="1320414"/>
            <a:ext cx="4840152" cy="1465547"/>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606350" y="1098518"/>
            <a:ext cx="6061669"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ASSESSING TOOTH COLOR</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48" name="TextBox 4">
            <a:extLst>
              <a:ext uri="{FF2B5EF4-FFF2-40B4-BE49-F238E27FC236}">
                <a16:creationId xmlns:a16="http://schemas.microsoft.com/office/drawing/2014/main" id="{C73377EC-E55C-41EB-94B5-89C3C7FC1D18}"/>
              </a:ext>
            </a:extLst>
          </p:cNvPr>
          <p:cNvSpPr txBox="1"/>
          <p:nvPr/>
        </p:nvSpPr>
        <p:spPr>
          <a:xfrm>
            <a:off x="620978" y="1857227"/>
            <a:ext cx="5777786" cy="1077218"/>
          </a:xfrm>
          <a:prstGeom prst="rect">
            <a:avLst/>
          </a:prstGeom>
          <a:noFill/>
        </p:spPr>
        <p:txBody>
          <a:bodyPr wrap="square" lIns="0" tIns="0" rIns="0" bIns="0" rtlCol="0">
            <a:spAutoFit/>
          </a:bodyPr>
          <a:lstStyle/>
          <a:p>
            <a:pPr defTabSz="1088209"/>
            <a:r>
              <a:rPr lang="en-US" sz="1400" dirty="0">
                <a:solidFill>
                  <a:srgbClr val="DFE3E5">
                    <a:lumMod val="25000"/>
                  </a:srgbClr>
                </a:solidFill>
                <a:latin typeface="Neutraface 2 Text Light" panose="020B0303020202020102" pitchFamily="34" charset="0"/>
                <a:cs typeface="Gotham Light" pitchFamily="50" charset="0"/>
              </a:rPr>
              <a:t>Limitations such as incorporating differences in lightness, chroma and hue as well as accounting for changes seen with the entire tooth versus only certain areas of the tooth</a:t>
            </a:r>
          </a:p>
          <a:p>
            <a:pPr defTabSz="1088209"/>
            <a:endParaRPr lang="en-US" sz="1400" dirty="0">
              <a:solidFill>
                <a:srgbClr val="DFE3E5">
                  <a:lumMod val="25000"/>
                </a:srgbClr>
              </a:solidFill>
              <a:latin typeface="Neutraface 2 Text Light" panose="020B0303020202020102" pitchFamily="34" charset="0"/>
              <a:cs typeface="Gotham Light" pitchFamily="50" charset="0"/>
            </a:endParaRPr>
          </a:p>
          <a:p>
            <a:pPr defTabSz="1088209"/>
            <a:r>
              <a:rPr lang="en-US" sz="1400" dirty="0">
                <a:solidFill>
                  <a:srgbClr val="DFE3E5">
                    <a:lumMod val="25000"/>
                  </a:srgbClr>
                </a:solidFill>
                <a:latin typeface="Neutraface 2 Text Light" panose="020B0303020202020102" pitchFamily="34" charset="0"/>
                <a:cs typeface="Gotham Light" pitchFamily="50" charset="0"/>
              </a:rPr>
              <a:t>Laboratory Shade Guides are designed for measuring for restorative materials.</a:t>
            </a:r>
          </a:p>
        </p:txBody>
      </p:sp>
      <p:grpSp>
        <p:nvGrpSpPr>
          <p:cNvPr id="2" name="Gruppieren 1">
            <a:extLst>
              <a:ext uri="{FF2B5EF4-FFF2-40B4-BE49-F238E27FC236}">
                <a16:creationId xmlns:a16="http://schemas.microsoft.com/office/drawing/2014/main" id="{9BA9E9A2-98C1-48BD-B7E3-3DA94D92C278}"/>
              </a:ext>
            </a:extLst>
          </p:cNvPr>
          <p:cNvGrpSpPr/>
          <p:nvPr/>
        </p:nvGrpSpPr>
        <p:grpSpPr>
          <a:xfrm>
            <a:off x="1517651" y="3130148"/>
            <a:ext cx="3632200" cy="3405769"/>
            <a:chOff x="1530992" y="2616478"/>
            <a:chExt cx="3995420" cy="3746346"/>
          </a:xfrm>
        </p:grpSpPr>
        <p:pic>
          <p:nvPicPr>
            <p:cNvPr id="11" name="Picture 6">
              <a:extLst>
                <a:ext uri="{FF2B5EF4-FFF2-40B4-BE49-F238E27FC236}">
                  <a16:creationId xmlns:a16="http://schemas.microsoft.com/office/drawing/2014/main" id="{D23A76B9-5AED-4630-9D1E-0C8D00FCB7A4}"/>
                </a:ext>
              </a:extLst>
            </p:cNvPr>
            <p:cNvPicPr>
              <a:picLocks noChangeAspect="1"/>
            </p:cNvPicPr>
            <p:nvPr/>
          </p:nvPicPr>
          <p:blipFill rotWithShape="1">
            <a:blip r:embed="rId4"/>
            <a:srcRect l="704"/>
            <a:stretch/>
          </p:blipFill>
          <p:spPr>
            <a:xfrm>
              <a:off x="2012956" y="2616478"/>
              <a:ext cx="2913057" cy="1323975"/>
            </a:xfrm>
            <a:prstGeom prst="roundRect">
              <a:avLst/>
            </a:prstGeom>
          </p:spPr>
        </p:pic>
        <p:pic>
          <p:nvPicPr>
            <p:cNvPr id="12" name="Picture 2">
              <a:extLst>
                <a:ext uri="{FF2B5EF4-FFF2-40B4-BE49-F238E27FC236}">
                  <a16:creationId xmlns:a16="http://schemas.microsoft.com/office/drawing/2014/main" id="{E1E582A3-5C42-4853-97C6-B12931CBF78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667" b="96667" l="10000" r="90000">
                          <a14:foregroundMark x1="33833" y1="13111" x2="34833" y2="10667"/>
                          <a14:foregroundMark x1="40833" y1="14889" x2="38500" y2="6444"/>
                          <a14:foregroundMark x1="35333" y1="15333" x2="33167" y2="9111"/>
                          <a14:foregroundMark x1="37333" y1="12000" x2="32833" y2="8667"/>
                          <a14:foregroundMark x1="50333" y1="10000" x2="50167" y2="8444"/>
                          <a14:foregroundMark x1="44500" y1="8889" x2="43500" y2="4000"/>
                          <a14:foregroundMark x1="48833" y1="4000" x2="49167" y2="2667"/>
                          <a14:foregroundMark x1="76500" y1="89556" x2="40667" y2="92444"/>
                          <a14:foregroundMark x1="40667" y1="92444" x2="19500" y2="72889"/>
                          <a14:foregroundMark x1="19500" y1="72889" x2="19167" y2="71333"/>
                          <a14:foregroundMark x1="15000" y1="66444" x2="17500" y2="96667"/>
                          <a14:foregroundMark x1="17500" y1="96667" x2="71000" y2="91778"/>
                          <a14:foregroundMark x1="71000" y1="91778" x2="75167" y2="91778"/>
                        </a14:backgroundRemoval>
                      </a14:imgEffect>
                    </a14:imgLayer>
                  </a14:imgProps>
                </a:ext>
                <a:ext uri="{28A0092B-C50C-407E-A947-70E740481C1C}">
                  <a14:useLocalDpi xmlns:a14="http://schemas.microsoft.com/office/drawing/2010/main" val="0"/>
                </a:ext>
              </a:extLst>
            </a:blip>
            <a:srcRect b="3114"/>
            <a:stretch/>
          </p:blipFill>
          <p:spPr bwMode="auto">
            <a:xfrm>
              <a:off x="2315998" y="3543213"/>
              <a:ext cx="2438400" cy="17718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ASSAD Denture Teeth Shade Guide">
              <a:extLst>
                <a:ext uri="{FF2B5EF4-FFF2-40B4-BE49-F238E27FC236}">
                  <a16:creationId xmlns:a16="http://schemas.microsoft.com/office/drawing/2014/main" id="{C9D9C664-D9E8-46AA-86DC-9F94959CB57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66" t="4692" r="1382" b="3171"/>
            <a:stretch/>
          </p:blipFill>
          <p:spPr bwMode="auto">
            <a:xfrm>
              <a:off x="1530992" y="5336028"/>
              <a:ext cx="3995420" cy="1026796"/>
            </a:xfrm>
            <a:prstGeom prst="roundRect">
              <a:avLst>
                <a:gd name="adj" fmla="val 3818"/>
              </a:avLst>
            </a:prstGeom>
            <a:noFill/>
            <a:extLst>
              <a:ext uri="{909E8E84-426E-40DD-AFC4-6F175D3DCCD1}">
                <a14:hiddenFill xmlns:a14="http://schemas.microsoft.com/office/drawing/2010/main">
                  <a:solidFill>
                    <a:srgbClr val="FFFFFF"/>
                  </a:solidFill>
                </a14:hiddenFill>
              </a:ext>
            </a:extLst>
          </p:spPr>
        </p:pic>
      </p:grpSp>
      <p:sp>
        <p:nvSpPr>
          <p:cNvPr id="17" name="TextBox 4">
            <a:extLst>
              <a:ext uri="{FF2B5EF4-FFF2-40B4-BE49-F238E27FC236}">
                <a16:creationId xmlns:a16="http://schemas.microsoft.com/office/drawing/2014/main" id="{AA073378-4AE3-41E7-AD44-9F8ADC016263}"/>
              </a:ext>
            </a:extLst>
          </p:cNvPr>
          <p:cNvSpPr txBox="1"/>
          <p:nvPr/>
        </p:nvSpPr>
        <p:spPr>
          <a:xfrm>
            <a:off x="7351847" y="471281"/>
            <a:ext cx="4640455" cy="594137"/>
          </a:xfrm>
          <a:prstGeom prst="rect">
            <a:avLst/>
          </a:prstGeom>
          <a:noFill/>
        </p:spPr>
        <p:txBody>
          <a:bodyPr wrap="square" lIns="0" tIns="0" rIns="0" bIns="0" rtlCol="0">
            <a:spAutoFit/>
          </a:bodyPr>
          <a:lstStyle/>
          <a:p>
            <a:pPr algn="ctr" defTabSz="1088209">
              <a:lnSpc>
                <a:spcPct val="110000"/>
              </a:lnSpc>
            </a:pPr>
            <a:r>
              <a:rPr lang="en-US" dirty="0">
                <a:solidFill>
                  <a:srgbClr val="003478"/>
                </a:solidFill>
                <a:latin typeface="Neutraface 2 Text Demi" panose="020B0703020202020102" pitchFamily="34" charset="0"/>
                <a:cs typeface="Gotham Light" pitchFamily="50" charset="0"/>
              </a:rPr>
              <a:t>Digital Image Analysis (DIA) removes subjectivity to assess changes in:</a:t>
            </a:r>
          </a:p>
        </p:txBody>
      </p:sp>
      <p:sp>
        <p:nvSpPr>
          <p:cNvPr id="23" name="Content Placeholder 2">
            <a:extLst>
              <a:ext uri="{FF2B5EF4-FFF2-40B4-BE49-F238E27FC236}">
                <a16:creationId xmlns:a16="http://schemas.microsoft.com/office/drawing/2014/main" id="{BF239150-49D5-4A39-961A-3B1DA316DE63}"/>
              </a:ext>
            </a:extLst>
          </p:cNvPr>
          <p:cNvSpPr txBox="1">
            <a:spLocks/>
          </p:cNvSpPr>
          <p:nvPr/>
        </p:nvSpPr>
        <p:spPr>
          <a:xfrm>
            <a:off x="7351847" y="1534923"/>
            <a:ext cx="3126165" cy="1046440"/>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265113" marR="0" lvl="0" indent="-179388" algn="l" defTabSz="1088182" rtl="0" eaLnBrk="1" fontAlgn="auto" latinLnBrk="0" hangingPunct="1">
              <a:lnSpc>
                <a:spcPct val="100000"/>
              </a:lnSpc>
              <a:spcBef>
                <a:spcPts val="600"/>
              </a:spcBef>
              <a:spcAft>
                <a:spcPts val="600"/>
              </a:spcAft>
              <a:buClr>
                <a:srgbClr val="DFE3E5">
                  <a:lumMod val="50000"/>
                </a:srgbClr>
              </a:buClr>
              <a:buSzTx/>
              <a:buFont typeface="Arial" pitchFamily="34" charset="0"/>
              <a:buChar char="•"/>
              <a:tabLst/>
              <a:defRPr/>
            </a:pP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Yellow to blue (</a:t>
            </a:r>
            <a:r>
              <a:rPr kumimoji="0" lang="en-US" sz="1400" b="0" i="0" u="none" strike="noStrike" kern="1200" cap="none" spc="0" normalizeH="0" baseline="0" noProof="0" dirty="0" err="1">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Δb</a:t>
            </a: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 </a:t>
            </a:r>
          </a:p>
          <a:p>
            <a:pPr marL="265113" marR="0" lvl="0" indent="-179388" algn="l" defTabSz="1088182" rtl="0" eaLnBrk="1" fontAlgn="auto" latinLnBrk="0" hangingPunct="1">
              <a:lnSpc>
                <a:spcPct val="100000"/>
              </a:lnSpc>
              <a:spcBef>
                <a:spcPts val="600"/>
              </a:spcBef>
              <a:spcAft>
                <a:spcPts val="600"/>
              </a:spcAft>
              <a:buClr>
                <a:srgbClr val="DFE3E5">
                  <a:lumMod val="50000"/>
                </a:srgbClr>
              </a:buClr>
              <a:buSzTx/>
              <a:buFont typeface="Arial" pitchFamily="34" charset="0"/>
              <a:buChar char="•"/>
              <a:tabLst/>
              <a:defRPr/>
            </a:pP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Lightness - whiteness (ΔL*) </a:t>
            </a:r>
          </a:p>
          <a:p>
            <a:pPr marL="265113" marR="0" lvl="0" indent="-179388" algn="l" defTabSz="1088182" rtl="0" eaLnBrk="1" fontAlgn="auto" latinLnBrk="0" hangingPunct="1">
              <a:lnSpc>
                <a:spcPct val="100000"/>
              </a:lnSpc>
              <a:spcBef>
                <a:spcPts val="600"/>
              </a:spcBef>
              <a:spcAft>
                <a:spcPts val="600"/>
              </a:spcAft>
              <a:buClr>
                <a:srgbClr val="DFE3E5">
                  <a:lumMod val="50000"/>
                </a:srgbClr>
              </a:buClr>
              <a:buSzTx/>
              <a:buFont typeface="Arial" pitchFamily="34" charset="0"/>
              <a:buChar char="•"/>
              <a:tabLst/>
              <a:defRPr/>
            </a:pP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Luminescence:  Red to Green (</a:t>
            </a:r>
            <a:r>
              <a:rPr kumimoji="0" lang="en-US" sz="1400" b="0" i="0" u="none" strike="noStrike" kern="1200" cap="none" spc="0" normalizeH="0" baseline="0" noProof="0" dirty="0" err="1">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Δa</a:t>
            </a:r>
            <a:r>
              <a:rPr kumimoji="0" lang="en-US" sz="1400" b="0" i="0" u="none" strike="noStrike" kern="1200" cap="none" spc="0" normalizeH="0" baseline="0" noProof="0" dirty="0">
                <a:ln>
                  <a:noFill/>
                </a:ln>
                <a:solidFill>
                  <a:srgbClr val="DFE3E5">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a:t>
            </a:r>
          </a:p>
        </p:txBody>
      </p:sp>
      <p:pic>
        <p:nvPicPr>
          <p:cNvPr id="24" name="Picture 3" descr="lab space copy">
            <a:extLst>
              <a:ext uri="{FF2B5EF4-FFF2-40B4-BE49-F238E27FC236}">
                <a16:creationId xmlns:a16="http://schemas.microsoft.com/office/drawing/2014/main" id="{F87192B6-0E22-46EA-AF68-1DC2C6D1E22B}"/>
              </a:ext>
            </a:extLst>
          </p:cNvPr>
          <p:cNvPicPr/>
          <p:nvPr/>
        </p:nvPicPr>
        <p:blipFill rotWithShape="1">
          <a:blip r:embed="rId8" cstate="print"/>
          <a:srcRect r="8343"/>
          <a:stretch/>
        </p:blipFill>
        <p:spPr bwMode="auto">
          <a:xfrm>
            <a:off x="10478013" y="1511717"/>
            <a:ext cx="1198050" cy="980332"/>
          </a:xfrm>
          <a:prstGeom prst="rect">
            <a:avLst/>
          </a:prstGeom>
          <a:noFill/>
        </p:spPr>
      </p:pic>
      <p:pic>
        <p:nvPicPr>
          <p:cNvPr id="26" name="Picture 4">
            <a:extLst>
              <a:ext uri="{FF2B5EF4-FFF2-40B4-BE49-F238E27FC236}">
                <a16:creationId xmlns:a16="http://schemas.microsoft.com/office/drawing/2014/main" id="{1558A1A8-27BE-4661-9EDA-BE0D573CD96C}"/>
              </a:ext>
            </a:extLst>
          </p:cNvPr>
          <p:cNvPicPr/>
          <p:nvPr/>
        </p:nvPicPr>
        <p:blipFill rotWithShape="1">
          <a:blip r:embed="rId9" cstate="print"/>
          <a:srcRect r="460"/>
          <a:stretch/>
        </p:blipFill>
        <p:spPr bwMode="auto">
          <a:xfrm>
            <a:off x="7351848" y="2975977"/>
            <a:ext cx="4324215" cy="3444251"/>
          </a:xfrm>
          <a:prstGeom prst="rect">
            <a:avLst/>
          </a:prstGeom>
          <a:noFill/>
          <a:ln w="9525">
            <a:noFill/>
            <a:miter lim="800000"/>
            <a:headEnd/>
            <a:tailEnd/>
          </a:ln>
          <a:effectLst/>
        </p:spPr>
      </p:pic>
    </p:spTree>
    <p:extLst>
      <p:ext uri="{BB962C8B-B14F-4D97-AF65-F5344CB8AC3E}">
        <p14:creationId xmlns:p14="http://schemas.microsoft.com/office/powerpoint/2010/main" val="451617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Widescreen</PresentationFormat>
  <Paragraphs>59</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Neutraface 2 Text Bold</vt:lpstr>
      <vt:lpstr>Neutraface 2 Text Demi</vt:lpstr>
      <vt:lpstr>Neutraface 2 Text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Quinlisk, Judith</dc:creator>
  <cp:lastModifiedBy>Quinlisk, Judith</cp:lastModifiedBy>
  <cp:revision>1</cp:revision>
  <dcterms:created xsi:type="dcterms:W3CDTF">2024-10-15T20:53:07Z</dcterms:created>
  <dcterms:modified xsi:type="dcterms:W3CDTF">2024-10-29T21:46:38Z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18e53f-798e-43aa-978d-c3fda1f3a682_Enabled">
    <vt:lpwstr>true</vt:lpwstr>
  </property>
  <property fmtid="{D5CDD505-2E9C-101B-9397-08002B2CF9AE}" pid="3" name="MSIP_Label_a518e53f-798e-43aa-978d-c3fda1f3a682_SetDate">
    <vt:lpwstr>2024-10-15T20:56:23Z</vt:lpwstr>
  </property>
  <property fmtid="{D5CDD505-2E9C-101B-9397-08002B2CF9AE}" pid="4" name="MSIP_Label_a518e53f-798e-43aa-978d-c3fda1f3a682_Method">
    <vt:lpwstr>Privileged</vt:lpwstr>
  </property>
  <property fmtid="{D5CDD505-2E9C-101B-9397-08002B2CF9AE}" pid="5" name="MSIP_Label_a518e53f-798e-43aa-978d-c3fda1f3a682_Name">
    <vt:lpwstr>PG - Internal Use</vt:lpwstr>
  </property>
  <property fmtid="{D5CDD505-2E9C-101B-9397-08002B2CF9AE}" pid="6" name="MSIP_Label_a518e53f-798e-43aa-978d-c3fda1f3a682_SiteId">
    <vt:lpwstr>3596192b-fdf5-4e2c-a6fa-acb706c963d8</vt:lpwstr>
  </property>
  <property fmtid="{D5CDD505-2E9C-101B-9397-08002B2CF9AE}" pid="7" name="MSIP_Label_a518e53f-798e-43aa-978d-c3fda1f3a682_ActionId">
    <vt:lpwstr>867677b9-a959-4338-b37f-f0b44ae80756</vt:lpwstr>
  </property>
  <property fmtid="{D5CDD505-2E9C-101B-9397-08002B2CF9AE}" pid="8" name="MSIP_Label_a518e53f-798e-43aa-978d-c3fda1f3a682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Business Use</vt:lpwstr>
  </property>
</Properties>
</file>