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4354" r:id="rId2"/>
    <p:sldId id="4353" r:id="rId3"/>
    <p:sldId id="744" r:id="rId4"/>
    <p:sldId id="2147483396"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6" autoAdjust="0"/>
    <p:restoredTop sz="94660"/>
  </p:normalViewPr>
  <p:slideViewPr>
    <p:cSldViewPr snapToGrid="0">
      <p:cViewPr varScale="1">
        <p:scale>
          <a:sx n="60" d="100"/>
          <a:sy n="60" d="100"/>
        </p:scale>
        <p:origin x="96" y="12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68D3E-82FC-4E50-A30B-C07C30101704}"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BEDA9-C084-482F-B4CC-09CE63770C59}" type="slidenum">
              <a:rPr lang="en-US" smtClean="0"/>
              <a:t>‹#›</a:t>
            </a:fld>
            <a:endParaRPr lang="en-US"/>
          </a:p>
        </p:txBody>
      </p:sp>
    </p:spTree>
    <p:extLst>
      <p:ext uri="{BB962C8B-B14F-4D97-AF65-F5344CB8AC3E}">
        <p14:creationId xmlns:p14="http://schemas.microsoft.com/office/powerpoint/2010/main" val="383305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50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a:t>P&amp;G has been</a:t>
            </a:r>
            <a:r>
              <a:rPr lang="en-US" sz="1200" baseline="0"/>
              <a:t> working with stannous fluoride as an antimicrobial  </a:t>
            </a:r>
            <a:r>
              <a:rPr lang="en-US" sz="1200" baseline="0" err="1"/>
              <a:t>antigingivitis</a:t>
            </a:r>
            <a:r>
              <a:rPr lang="en-US" sz="1200" baseline="0"/>
              <a:t>  ingredient for over 20 years.  What has been discovered is that the </a:t>
            </a:r>
            <a:r>
              <a:rPr lang="en-US" sz="1200"/>
              <a:t>therapeutic properties</a:t>
            </a:r>
            <a:r>
              <a:rPr lang="en-US" sz="1200" baseline="0"/>
              <a:t> of stannous fluoride are defined by three mechanisms.   </a:t>
            </a:r>
          </a:p>
          <a:p>
            <a:endParaRPr lang="en-US" sz="1200" baseline="0"/>
          </a:p>
          <a:p>
            <a:r>
              <a:rPr lang="en-US" sz="1200" baseline="0"/>
              <a:t>The first mechanism of stannous fluoride is inhibition of plaque growth.   Both bactericidal and bacteriostatic actions of stannous  suppress growth and reproduction of bacteria thereby producing a reduction the amount of plaque on the teeth.  Historically – this has been the most studied action of most antimicrobials including stannous fluoride.  </a:t>
            </a:r>
          </a:p>
          <a:p>
            <a:endParaRPr lang="en-US" sz="1200" baseline="0"/>
          </a:p>
          <a:p>
            <a:r>
              <a:rPr lang="en-US" sz="1200" baseline="0"/>
              <a:t>The second mechanism of action of stannous fluoride is inhibition of plaque metabolism – including metabolic production of </a:t>
            </a:r>
            <a:r>
              <a:rPr lang="en-US" sz="1200" baseline="0" err="1"/>
              <a:t>periodontapathic</a:t>
            </a:r>
            <a:r>
              <a:rPr lang="en-US" sz="1200" baseline="0"/>
              <a:t> toxins.   While stannous fluoride effects on bacterial metabolism have been known for decades – the majority of research focused on inhibition of acids which cause dental caries.  It has been discovered that this metabolic inhibition also extends to acids associated with periodontal disease – so called short chain fatty acids including butyric and propionic acid.  I will show you evidence for this today. </a:t>
            </a:r>
          </a:p>
          <a:p>
            <a:endParaRPr lang="en-US" sz="1200" baseline="0"/>
          </a:p>
          <a:p>
            <a:r>
              <a:rPr lang="en-US" sz="1200" baseline="0"/>
              <a:t>Lastly,  over the last several years a third antimicrobial mechanism has been discovered for stannous fluoride.  Suppression of pathogen virulence.  In this mechanism,  stannous fluoride </a:t>
            </a:r>
            <a:r>
              <a:rPr lang="en-US" sz="1200"/>
              <a:t>binds to LPS and LTA bacterial surface molecules on pathogenic bacteria.  This inhibits their interaction with toll-like receptors in the periodontium.</a:t>
            </a:r>
            <a:r>
              <a:rPr lang="en-US" sz="1200" baseline="0"/>
              <a:t>  This in turn may decrease </a:t>
            </a:r>
            <a:r>
              <a:rPr lang="en-US" sz="1200"/>
              <a:t>immune response and proinflammatory cytokine production</a:t>
            </a:r>
            <a:r>
              <a:rPr lang="en-US" sz="1200" baseline="0"/>
              <a:t> – reducing gingival inflammation.   </a:t>
            </a:r>
            <a:endParaRPr lang="en-US" sz="1200"/>
          </a:p>
          <a:p>
            <a:endParaRPr lang="en-US" sz="1200"/>
          </a:p>
          <a:p>
            <a:r>
              <a:rPr lang="en-US" sz="1200"/>
              <a:t>Now</a:t>
            </a:r>
            <a:r>
              <a:rPr lang="en-US" sz="1200" baseline="0"/>
              <a:t> l</a:t>
            </a:r>
            <a:r>
              <a:rPr lang="en-US" sz="1200"/>
              <a:t>ets discuss these properties in more detail and examine</a:t>
            </a:r>
            <a:r>
              <a:rPr lang="en-US" sz="1200" baseline="0"/>
              <a:t> the laboratory and clinical evidence.</a:t>
            </a:r>
            <a:endParaRPr lang="en-PH" sz="1200">
              <a:ea typeface="ＭＳ Ｐゴシック"/>
            </a:endParaRPr>
          </a:p>
          <a:p>
            <a:endParaRPr lang="en-US"/>
          </a:p>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C5D21-89D6-4C80-A78B-8D304347D0AF}"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07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BE694-7EB4-4CBE-980A-954C72702D9F}"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49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15CC-C133-3AAA-48FB-4934B9FA6A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615AC5-8993-54D9-A9A1-6620C79A8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B37DA7-3A88-D815-E846-2B1528CB9DAB}"/>
              </a:ext>
            </a:extLst>
          </p:cNvPr>
          <p:cNvSpPr>
            <a:spLocks noGrp="1"/>
          </p:cNvSpPr>
          <p:nvPr>
            <p:ph type="dt" sz="half" idx="10"/>
          </p:nvPr>
        </p:nvSpPr>
        <p:spPr/>
        <p:txBody>
          <a:bodyPr/>
          <a:lstStyle/>
          <a:p>
            <a:fld id="{99C6C200-E208-43ED-B362-76013C3EA107}" type="datetimeFigureOut">
              <a:rPr lang="en-US" smtClean="0"/>
              <a:t>11/1/2024</a:t>
            </a:fld>
            <a:endParaRPr lang="en-US"/>
          </a:p>
        </p:txBody>
      </p:sp>
      <p:sp>
        <p:nvSpPr>
          <p:cNvPr id="5" name="Footer Placeholder 4">
            <a:extLst>
              <a:ext uri="{FF2B5EF4-FFF2-40B4-BE49-F238E27FC236}">
                <a16:creationId xmlns:a16="http://schemas.microsoft.com/office/drawing/2014/main" id="{117A2201-14A5-5BAF-1D4C-8F8994457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4C1BA-159F-F3A1-3749-2A71B362F247}"/>
              </a:ext>
            </a:extLst>
          </p:cNvPr>
          <p:cNvSpPr>
            <a:spLocks noGrp="1"/>
          </p:cNvSpPr>
          <p:nvPr>
            <p:ph type="sldNum" sz="quarter" idx="12"/>
          </p:nvPr>
        </p:nvSpPr>
        <p:spPr/>
        <p:txBody>
          <a:bodyPr/>
          <a:lstStyle/>
          <a:p>
            <a:fld id="{F3F0263F-BE72-41B5-8384-C55BFADB4F8E}" type="slidenum">
              <a:rPr lang="en-US" smtClean="0"/>
              <a:t>‹#›</a:t>
            </a:fld>
            <a:endParaRPr lang="en-US"/>
          </a:p>
        </p:txBody>
      </p:sp>
    </p:spTree>
    <p:extLst>
      <p:ext uri="{BB962C8B-B14F-4D97-AF65-F5344CB8AC3E}">
        <p14:creationId xmlns:p14="http://schemas.microsoft.com/office/powerpoint/2010/main" val="354117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5881-5459-2942-D944-0E74798A7D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68F77A-1A44-51CF-F936-DDB9873A5A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3E4BE-ACAF-4B19-0879-D841150113FB}"/>
              </a:ext>
            </a:extLst>
          </p:cNvPr>
          <p:cNvSpPr>
            <a:spLocks noGrp="1"/>
          </p:cNvSpPr>
          <p:nvPr>
            <p:ph type="dt" sz="half" idx="10"/>
          </p:nvPr>
        </p:nvSpPr>
        <p:spPr/>
        <p:txBody>
          <a:bodyPr/>
          <a:lstStyle/>
          <a:p>
            <a:fld id="{99C6C200-E208-43ED-B362-76013C3EA107}" type="datetimeFigureOut">
              <a:rPr lang="en-US" smtClean="0"/>
              <a:t>11/1/2024</a:t>
            </a:fld>
            <a:endParaRPr lang="en-US"/>
          </a:p>
        </p:txBody>
      </p:sp>
      <p:sp>
        <p:nvSpPr>
          <p:cNvPr id="5" name="Footer Placeholder 4">
            <a:extLst>
              <a:ext uri="{FF2B5EF4-FFF2-40B4-BE49-F238E27FC236}">
                <a16:creationId xmlns:a16="http://schemas.microsoft.com/office/drawing/2014/main" id="{F13776CB-9579-6084-8F63-209DBDB74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48435-07E3-2359-204C-C704B118103B}"/>
              </a:ext>
            </a:extLst>
          </p:cNvPr>
          <p:cNvSpPr>
            <a:spLocks noGrp="1"/>
          </p:cNvSpPr>
          <p:nvPr>
            <p:ph type="sldNum" sz="quarter" idx="12"/>
          </p:nvPr>
        </p:nvSpPr>
        <p:spPr/>
        <p:txBody>
          <a:bodyPr/>
          <a:lstStyle/>
          <a:p>
            <a:fld id="{F3F0263F-BE72-41B5-8384-C55BFADB4F8E}" type="slidenum">
              <a:rPr lang="en-US" smtClean="0"/>
              <a:t>‹#›</a:t>
            </a:fld>
            <a:endParaRPr lang="en-US"/>
          </a:p>
        </p:txBody>
      </p:sp>
    </p:spTree>
    <p:extLst>
      <p:ext uri="{BB962C8B-B14F-4D97-AF65-F5344CB8AC3E}">
        <p14:creationId xmlns:p14="http://schemas.microsoft.com/office/powerpoint/2010/main" val="259287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AEE629-AA8B-A9AE-9F9A-2A8485BF38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8A3412-5BA7-BC42-352F-A8C18DEAD9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99CC9-230D-0D46-E10E-1C212225E446}"/>
              </a:ext>
            </a:extLst>
          </p:cNvPr>
          <p:cNvSpPr>
            <a:spLocks noGrp="1"/>
          </p:cNvSpPr>
          <p:nvPr>
            <p:ph type="dt" sz="half" idx="10"/>
          </p:nvPr>
        </p:nvSpPr>
        <p:spPr/>
        <p:txBody>
          <a:bodyPr/>
          <a:lstStyle/>
          <a:p>
            <a:fld id="{99C6C200-E208-43ED-B362-76013C3EA107}" type="datetimeFigureOut">
              <a:rPr lang="en-US" smtClean="0"/>
              <a:t>11/1/2024</a:t>
            </a:fld>
            <a:endParaRPr lang="en-US"/>
          </a:p>
        </p:txBody>
      </p:sp>
      <p:sp>
        <p:nvSpPr>
          <p:cNvPr id="5" name="Footer Placeholder 4">
            <a:extLst>
              <a:ext uri="{FF2B5EF4-FFF2-40B4-BE49-F238E27FC236}">
                <a16:creationId xmlns:a16="http://schemas.microsoft.com/office/drawing/2014/main" id="{A17AB7CB-8A93-030A-0884-FA0E4F858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878F40-E55F-B656-936A-5D10DF0A8AF2}"/>
              </a:ext>
            </a:extLst>
          </p:cNvPr>
          <p:cNvSpPr>
            <a:spLocks noGrp="1"/>
          </p:cNvSpPr>
          <p:nvPr>
            <p:ph type="sldNum" sz="quarter" idx="12"/>
          </p:nvPr>
        </p:nvSpPr>
        <p:spPr/>
        <p:txBody>
          <a:bodyPr/>
          <a:lstStyle/>
          <a:p>
            <a:fld id="{F3F0263F-BE72-41B5-8384-C55BFADB4F8E}" type="slidenum">
              <a:rPr lang="en-US" smtClean="0"/>
              <a:t>‹#›</a:t>
            </a:fld>
            <a:endParaRPr lang="en-US"/>
          </a:p>
        </p:txBody>
      </p:sp>
    </p:spTree>
    <p:extLst>
      <p:ext uri="{BB962C8B-B14F-4D97-AF65-F5344CB8AC3E}">
        <p14:creationId xmlns:p14="http://schemas.microsoft.com/office/powerpoint/2010/main" val="216092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Chart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F0D474C-964C-40A4-B639-0E0AB4E55F98}"/>
              </a:ext>
            </a:extLst>
          </p:cNvPr>
          <p:cNvSpPr/>
          <p:nvPr userDrawn="1"/>
        </p:nvSpPr>
        <p:spPr>
          <a:xfrm rot="10800000">
            <a:off x="0" y="-1"/>
            <a:ext cx="12192000" cy="6858000"/>
          </a:xfrm>
          <a:prstGeom prst="rect">
            <a:avLst/>
          </a:prstGeom>
          <a:gradFill flip="none" rotWithShape="1">
            <a:gsLst>
              <a:gs pos="0">
                <a:schemeClr val="bg1"/>
              </a:gs>
              <a:gs pos="100000">
                <a:schemeClr val="bg1">
                  <a:lumMod val="8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1155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C220-E1C8-9A82-A600-E56525D86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8FAD7C-8654-4EBE-3FD6-EA02751029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54AC3-6CA9-FE26-A7A2-A1D990A8FFC9}"/>
              </a:ext>
            </a:extLst>
          </p:cNvPr>
          <p:cNvSpPr>
            <a:spLocks noGrp="1"/>
          </p:cNvSpPr>
          <p:nvPr>
            <p:ph type="dt" sz="half" idx="10"/>
          </p:nvPr>
        </p:nvSpPr>
        <p:spPr/>
        <p:txBody>
          <a:bodyPr/>
          <a:lstStyle/>
          <a:p>
            <a:fld id="{99C6C200-E208-43ED-B362-76013C3EA107}" type="datetimeFigureOut">
              <a:rPr lang="en-US" smtClean="0"/>
              <a:t>11/1/2024</a:t>
            </a:fld>
            <a:endParaRPr lang="en-US"/>
          </a:p>
        </p:txBody>
      </p:sp>
      <p:sp>
        <p:nvSpPr>
          <p:cNvPr id="5" name="Footer Placeholder 4">
            <a:extLst>
              <a:ext uri="{FF2B5EF4-FFF2-40B4-BE49-F238E27FC236}">
                <a16:creationId xmlns:a16="http://schemas.microsoft.com/office/drawing/2014/main" id="{1A84AB46-81E1-3935-CADB-32CA6EF62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B119A-5117-43B1-F0D5-74081AD60D7D}"/>
              </a:ext>
            </a:extLst>
          </p:cNvPr>
          <p:cNvSpPr>
            <a:spLocks noGrp="1"/>
          </p:cNvSpPr>
          <p:nvPr>
            <p:ph type="sldNum" sz="quarter" idx="12"/>
          </p:nvPr>
        </p:nvSpPr>
        <p:spPr/>
        <p:txBody>
          <a:bodyPr/>
          <a:lstStyle/>
          <a:p>
            <a:fld id="{F3F0263F-BE72-41B5-8384-C55BFADB4F8E}" type="slidenum">
              <a:rPr lang="en-US" smtClean="0"/>
              <a:t>‹#›</a:t>
            </a:fld>
            <a:endParaRPr lang="en-US"/>
          </a:p>
        </p:txBody>
      </p:sp>
    </p:spTree>
    <p:extLst>
      <p:ext uri="{BB962C8B-B14F-4D97-AF65-F5344CB8AC3E}">
        <p14:creationId xmlns:p14="http://schemas.microsoft.com/office/powerpoint/2010/main" val="582586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5DAA-1CF9-19BF-B5D0-1148CB84B2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C96C72-30F6-AED4-3D80-211B5E1683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BB1EE7-557D-9911-D152-3C5ABA925ECD}"/>
              </a:ext>
            </a:extLst>
          </p:cNvPr>
          <p:cNvSpPr>
            <a:spLocks noGrp="1"/>
          </p:cNvSpPr>
          <p:nvPr>
            <p:ph type="dt" sz="half" idx="10"/>
          </p:nvPr>
        </p:nvSpPr>
        <p:spPr/>
        <p:txBody>
          <a:bodyPr/>
          <a:lstStyle/>
          <a:p>
            <a:fld id="{99C6C200-E208-43ED-B362-76013C3EA107}" type="datetimeFigureOut">
              <a:rPr lang="en-US" smtClean="0"/>
              <a:t>11/1/2024</a:t>
            </a:fld>
            <a:endParaRPr lang="en-US"/>
          </a:p>
        </p:txBody>
      </p:sp>
      <p:sp>
        <p:nvSpPr>
          <p:cNvPr id="5" name="Footer Placeholder 4">
            <a:extLst>
              <a:ext uri="{FF2B5EF4-FFF2-40B4-BE49-F238E27FC236}">
                <a16:creationId xmlns:a16="http://schemas.microsoft.com/office/drawing/2014/main" id="{8AADEA2C-1011-73C0-F4ED-C6A8C2E9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1050F-7983-2D84-7992-D2CB04BFCCB3}"/>
              </a:ext>
            </a:extLst>
          </p:cNvPr>
          <p:cNvSpPr>
            <a:spLocks noGrp="1"/>
          </p:cNvSpPr>
          <p:nvPr>
            <p:ph type="sldNum" sz="quarter" idx="12"/>
          </p:nvPr>
        </p:nvSpPr>
        <p:spPr/>
        <p:txBody>
          <a:bodyPr/>
          <a:lstStyle/>
          <a:p>
            <a:fld id="{F3F0263F-BE72-41B5-8384-C55BFADB4F8E}" type="slidenum">
              <a:rPr lang="en-US" smtClean="0"/>
              <a:t>‹#›</a:t>
            </a:fld>
            <a:endParaRPr lang="en-US"/>
          </a:p>
        </p:txBody>
      </p:sp>
    </p:spTree>
    <p:extLst>
      <p:ext uri="{BB962C8B-B14F-4D97-AF65-F5344CB8AC3E}">
        <p14:creationId xmlns:p14="http://schemas.microsoft.com/office/powerpoint/2010/main" val="400816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23C9-468E-6380-FC3C-44ABB7201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062B1-EDA7-F3D6-85F6-B56B5F6D84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DD4F3F-A29D-372D-A4FB-8B71D2147A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C9C870-4D8B-75BB-0616-2B935D081AD1}"/>
              </a:ext>
            </a:extLst>
          </p:cNvPr>
          <p:cNvSpPr>
            <a:spLocks noGrp="1"/>
          </p:cNvSpPr>
          <p:nvPr>
            <p:ph type="dt" sz="half" idx="10"/>
          </p:nvPr>
        </p:nvSpPr>
        <p:spPr/>
        <p:txBody>
          <a:bodyPr/>
          <a:lstStyle/>
          <a:p>
            <a:fld id="{99C6C200-E208-43ED-B362-76013C3EA107}" type="datetimeFigureOut">
              <a:rPr lang="en-US" smtClean="0"/>
              <a:t>11/1/2024</a:t>
            </a:fld>
            <a:endParaRPr lang="en-US"/>
          </a:p>
        </p:txBody>
      </p:sp>
      <p:sp>
        <p:nvSpPr>
          <p:cNvPr id="6" name="Footer Placeholder 5">
            <a:extLst>
              <a:ext uri="{FF2B5EF4-FFF2-40B4-BE49-F238E27FC236}">
                <a16:creationId xmlns:a16="http://schemas.microsoft.com/office/drawing/2014/main" id="{4AA615E2-95DC-4787-88AF-2443E616F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D4268-6FCD-EAB4-FDE3-2D58B43014C0}"/>
              </a:ext>
            </a:extLst>
          </p:cNvPr>
          <p:cNvSpPr>
            <a:spLocks noGrp="1"/>
          </p:cNvSpPr>
          <p:nvPr>
            <p:ph type="sldNum" sz="quarter" idx="12"/>
          </p:nvPr>
        </p:nvSpPr>
        <p:spPr/>
        <p:txBody>
          <a:bodyPr/>
          <a:lstStyle/>
          <a:p>
            <a:fld id="{F3F0263F-BE72-41B5-8384-C55BFADB4F8E}" type="slidenum">
              <a:rPr lang="en-US" smtClean="0"/>
              <a:t>‹#›</a:t>
            </a:fld>
            <a:endParaRPr lang="en-US"/>
          </a:p>
        </p:txBody>
      </p:sp>
    </p:spTree>
    <p:extLst>
      <p:ext uri="{BB962C8B-B14F-4D97-AF65-F5344CB8AC3E}">
        <p14:creationId xmlns:p14="http://schemas.microsoft.com/office/powerpoint/2010/main" val="392794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21AC-115A-DBEC-4C60-01968FF3FB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0359B8-0665-29DC-D377-E31ED5B31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58714E-4F96-CB47-10B1-5A67704EA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A19448-9DB0-4D5B-AD6C-9A72DDDF43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3434CF-C896-F63A-2A67-29870C705D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8DEC6-D99F-4EC0-8F66-0056EDEA6648}"/>
              </a:ext>
            </a:extLst>
          </p:cNvPr>
          <p:cNvSpPr>
            <a:spLocks noGrp="1"/>
          </p:cNvSpPr>
          <p:nvPr>
            <p:ph type="dt" sz="half" idx="10"/>
          </p:nvPr>
        </p:nvSpPr>
        <p:spPr/>
        <p:txBody>
          <a:bodyPr/>
          <a:lstStyle/>
          <a:p>
            <a:fld id="{99C6C200-E208-43ED-B362-76013C3EA107}" type="datetimeFigureOut">
              <a:rPr lang="en-US" smtClean="0"/>
              <a:t>11/1/2024</a:t>
            </a:fld>
            <a:endParaRPr lang="en-US"/>
          </a:p>
        </p:txBody>
      </p:sp>
      <p:sp>
        <p:nvSpPr>
          <p:cNvPr id="8" name="Footer Placeholder 7">
            <a:extLst>
              <a:ext uri="{FF2B5EF4-FFF2-40B4-BE49-F238E27FC236}">
                <a16:creationId xmlns:a16="http://schemas.microsoft.com/office/drawing/2014/main" id="{ED22F49C-CE2C-A991-FBB8-61D3E0242C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14FF44-1761-F364-0957-9CB7C7CE1B74}"/>
              </a:ext>
            </a:extLst>
          </p:cNvPr>
          <p:cNvSpPr>
            <a:spLocks noGrp="1"/>
          </p:cNvSpPr>
          <p:nvPr>
            <p:ph type="sldNum" sz="quarter" idx="12"/>
          </p:nvPr>
        </p:nvSpPr>
        <p:spPr/>
        <p:txBody>
          <a:bodyPr/>
          <a:lstStyle/>
          <a:p>
            <a:fld id="{F3F0263F-BE72-41B5-8384-C55BFADB4F8E}" type="slidenum">
              <a:rPr lang="en-US" smtClean="0"/>
              <a:t>‹#›</a:t>
            </a:fld>
            <a:endParaRPr lang="en-US"/>
          </a:p>
        </p:txBody>
      </p:sp>
    </p:spTree>
    <p:extLst>
      <p:ext uri="{BB962C8B-B14F-4D97-AF65-F5344CB8AC3E}">
        <p14:creationId xmlns:p14="http://schemas.microsoft.com/office/powerpoint/2010/main" val="211546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D444-2F6E-EFCA-B636-B488765D99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46A97B-8EB5-2026-D671-20D040ED3696}"/>
              </a:ext>
            </a:extLst>
          </p:cNvPr>
          <p:cNvSpPr>
            <a:spLocks noGrp="1"/>
          </p:cNvSpPr>
          <p:nvPr>
            <p:ph type="dt" sz="half" idx="10"/>
          </p:nvPr>
        </p:nvSpPr>
        <p:spPr/>
        <p:txBody>
          <a:bodyPr/>
          <a:lstStyle/>
          <a:p>
            <a:fld id="{99C6C200-E208-43ED-B362-76013C3EA107}" type="datetimeFigureOut">
              <a:rPr lang="en-US" smtClean="0"/>
              <a:t>11/1/2024</a:t>
            </a:fld>
            <a:endParaRPr lang="en-US"/>
          </a:p>
        </p:txBody>
      </p:sp>
      <p:sp>
        <p:nvSpPr>
          <p:cNvPr id="4" name="Footer Placeholder 3">
            <a:extLst>
              <a:ext uri="{FF2B5EF4-FFF2-40B4-BE49-F238E27FC236}">
                <a16:creationId xmlns:a16="http://schemas.microsoft.com/office/drawing/2014/main" id="{64AD8FC0-994C-E6BA-5E0A-0CDD824A92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D4FDD0-D462-827B-B7F1-6B9473782F4E}"/>
              </a:ext>
            </a:extLst>
          </p:cNvPr>
          <p:cNvSpPr>
            <a:spLocks noGrp="1"/>
          </p:cNvSpPr>
          <p:nvPr>
            <p:ph type="sldNum" sz="quarter" idx="12"/>
          </p:nvPr>
        </p:nvSpPr>
        <p:spPr/>
        <p:txBody>
          <a:bodyPr/>
          <a:lstStyle/>
          <a:p>
            <a:fld id="{F3F0263F-BE72-41B5-8384-C55BFADB4F8E}" type="slidenum">
              <a:rPr lang="en-US" smtClean="0"/>
              <a:t>‹#›</a:t>
            </a:fld>
            <a:endParaRPr lang="en-US"/>
          </a:p>
        </p:txBody>
      </p:sp>
    </p:spTree>
    <p:extLst>
      <p:ext uri="{BB962C8B-B14F-4D97-AF65-F5344CB8AC3E}">
        <p14:creationId xmlns:p14="http://schemas.microsoft.com/office/powerpoint/2010/main" val="286092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CCF3E0-4CE1-DB29-741C-4172E76D1C0D}"/>
              </a:ext>
            </a:extLst>
          </p:cNvPr>
          <p:cNvSpPr>
            <a:spLocks noGrp="1"/>
          </p:cNvSpPr>
          <p:nvPr>
            <p:ph type="dt" sz="half" idx="10"/>
          </p:nvPr>
        </p:nvSpPr>
        <p:spPr/>
        <p:txBody>
          <a:bodyPr/>
          <a:lstStyle/>
          <a:p>
            <a:fld id="{99C6C200-E208-43ED-B362-76013C3EA107}" type="datetimeFigureOut">
              <a:rPr lang="en-US" smtClean="0"/>
              <a:t>11/1/2024</a:t>
            </a:fld>
            <a:endParaRPr lang="en-US"/>
          </a:p>
        </p:txBody>
      </p:sp>
      <p:sp>
        <p:nvSpPr>
          <p:cNvPr id="3" name="Footer Placeholder 2">
            <a:extLst>
              <a:ext uri="{FF2B5EF4-FFF2-40B4-BE49-F238E27FC236}">
                <a16:creationId xmlns:a16="http://schemas.microsoft.com/office/drawing/2014/main" id="{47D4E810-611B-8883-5281-DD83D69792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49AB64-DF52-9728-61A6-B7BFABADC5F6}"/>
              </a:ext>
            </a:extLst>
          </p:cNvPr>
          <p:cNvSpPr>
            <a:spLocks noGrp="1"/>
          </p:cNvSpPr>
          <p:nvPr>
            <p:ph type="sldNum" sz="quarter" idx="12"/>
          </p:nvPr>
        </p:nvSpPr>
        <p:spPr/>
        <p:txBody>
          <a:bodyPr/>
          <a:lstStyle/>
          <a:p>
            <a:fld id="{F3F0263F-BE72-41B5-8384-C55BFADB4F8E}" type="slidenum">
              <a:rPr lang="en-US" smtClean="0"/>
              <a:t>‹#›</a:t>
            </a:fld>
            <a:endParaRPr lang="en-US"/>
          </a:p>
        </p:txBody>
      </p:sp>
    </p:spTree>
    <p:extLst>
      <p:ext uri="{BB962C8B-B14F-4D97-AF65-F5344CB8AC3E}">
        <p14:creationId xmlns:p14="http://schemas.microsoft.com/office/powerpoint/2010/main" val="141032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71BA-5E8F-CEBE-B440-66A49DB2C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942C47-8AF3-8E83-A10F-66684336E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2521D3-6AF1-F631-E085-26DC5C213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4282CB-744A-DA12-951E-879D4E84EB71}"/>
              </a:ext>
            </a:extLst>
          </p:cNvPr>
          <p:cNvSpPr>
            <a:spLocks noGrp="1"/>
          </p:cNvSpPr>
          <p:nvPr>
            <p:ph type="dt" sz="half" idx="10"/>
          </p:nvPr>
        </p:nvSpPr>
        <p:spPr/>
        <p:txBody>
          <a:bodyPr/>
          <a:lstStyle/>
          <a:p>
            <a:fld id="{99C6C200-E208-43ED-B362-76013C3EA107}" type="datetimeFigureOut">
              <a:rPr lang="en-US" smtClean="0"/>
              <a:t>11/1/2024</a:t>
            </a:fld>
            <a:endParaRPr lang="en-US"/>
          </a:p>
        </p:txBody>
      </p:sp>
      <p:sp>
        <p:nvSpPr>
          <p:cNvPr id="6" name="Footer Placeholder 5">
            <a:extLst>
              <a:ext uri="{FF2B5EF4-FFF2-40B4-BE49-F238E27FC236}">
                <a16:creationId xmlns:a16="http://schemas.microsoft.com/office/drawing/2014/main" id="{B8AA9321-DDCB-7A2A-0979-CAF41B79D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007FAE-C597-AFDB-B232-759FC8347D57}"/>
              </a:ext>
            </a:extLst>
          </p:cNvPr>
          <p:cNvSpPr>
            <a:spLocks noGrp="1"/>
          </p:cNvSpPr>
          <p:nvPr>
            <p:ph type="sldNum" sz="quarter" idx="12"/>
          </p:nvPr>
        </p:nvSpPr>
        <p:spPr/>
        <p:txBody>
          <a:bodyPr/>
          <a:lstStyle/>
          <a:p>
            <a:fld id="{F3F0263F-BE72-41B5-8384-C55BFADB4F8E}" type="slidenum">
              <a:rPr lang="en-US" smtClean="0"/>
              <a:t>‹#›</a:t>
            </a:fld>
            <a:endParaRPr lang="en-US"/>
          </a:p>
        </p:txBody>
      </p:sp>
    </p:spTree>
    <p:extLst>
      <p:ext uri="{BB962C8B-B14F-4D97-AF65-F5344CB8AC3E}">
        <p14:creationId xmlns:p14="http://schemas.microsoft.com/office/powerpoint/2010/main" val="386573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5226-E4AF-5303-75FC-040A31CEB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0BC3C0-19EB-E382-7EE5-85ED27D1C7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C27E18-9B84-8086-4926-2A602E0C15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4671B-A9A9-6BCD-A8C8-337AF9ACC4DB}"/>
              </a:ext>
            </a:extLst>
          </p:cNvPr>
          <p:cNvSpPr>
            <a:spLocks noGrp="1"/>
          </p:cNvSpPr>
          <p:nvPr>
            <p:ph type="dt" sz="half" idx="10"/>
          </p:nvPr>
        </p:nvSpPr>
        <p:spPr/>
        <p:txBody>
          <a:bodyPr/>
          <a:lstStyle/>
          <a:p>
            <a:fld id="{99C6C200-E208-43ED-B362-76013C3EA107}" type="datetimeFigureOut">
              <a:rPr lang="en-US" smtClean="0"/>
              <a:t>11/1/2024</a:t>
            </a:fld>
            <a:endParaRPr lang="en-US"/>
          </a:p>
        </p:txBody>
      </p:sp>
      <p:sp>
        <p:nvSpPr>
          <p:cNvPr id="6" name="Footer Placeholder 5">
            <a:extLst>
              <a:ext uri="{FF2B5EF4-FFF2-40B4-BE49-F238E27FC236}">
                <a16:creationId xmlns:a16="http://schemas.microsoft.com/office/drawing/2014/main" id="{79D0E2CF-18F2-B922-D1BA-DF7E91903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0D69AE-6759-8D3D-F260-CFD0FA1A7328}"/>
              </a:ext>
            </a:extLst>
          </p:cNvPr>
          <p:cNvSpPr>
            <a:spLocks noGrp="1"/>
          </p:cNvSpPr>
          <p:nvPr>
            <p:ph type="sldNum" sz="quarter" idx="12"/>
          </p:nvPr>
        </p:nvSpPr>
        <p:spPr/>
        <p:txBody>
          <a:bodyPr/>
          <a:lstStyle/>
          <a:p>
            <a:fld id="{F3F0263F-BE72-41B5-8384-C55BFADB4F8E}" type="slidenum">
              <a:rPr lang="en-US" smtClean="0"/>
              <a:t>‹#›</a:t>
            </a:fld>
            <a:endParaRPr lang="en-US"/>
          </a:p>
        </p:txBody>
      </p:sp>
    </p:spTree>
    <p:extLst>
      <p:ext uri="{BB962C8B-B14F-4D97-AF65-F5344CB8AC3E}">
        <p14:creationId xmlns:p14="http://schemas.microsoft.com/office/powerpoint/2010/main" val="344762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53E3F4-6D0B-C1F6-E7CB-D5D961478B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BAFE78-05F0-93A9-ABFD-5401D3BBE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7848F-627E-D88E-6A05-4C60180F4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6C200-E208-43ED-B362-76013C3EA107}" type="datetimeFigureOut">
              <a:rPr lang="en-US" smtClean="0"/>
              <a:t>11/1/2024</a:t>
            </a:fld>
            <a:endParaRPr lang="en-US"/>
          </a:p>
        </p:txBody>
      </p:sp>
      <p:sp>
        <p:nvSpPr>
          <p:cNvPr id="5" name="Footer Placeholder 4">
            <a:extLst>
              <a:ext uri="{FF2B5EF4-FFF2-40B4-BE49-F238E27FC236}">
                <a16:creationId xmlns:a16="http://schemas.microsoft.com/office/drawing/2014/main" id="{0E05CAB3-830F-5966-F59F-AC845A143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05C75D-9C82-5E30-89C7-738F67CF2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0263F-BE72-41B5-8384-C55BFADB4F8E}" type="slidenum">
              <a:rPr lang="en-US" smtClean="0"/>
              <a:t>‹#›</a:t>
            </a:fld>
            <a:endParaRPr lang="en-US"/>
          </a:p>
        </p:txBody>
      </p:sp>
      <p:sp>
        <p:nvSpPr>
          <p:cNvPr id="8" name="TextBox 7">
            <a:extLst>
              <a:ext uri="{FF2B5EF4-FFF2-40B4-BE49-F238E27FC236}">
                <a16:creationId xmlns:a16="http://schemas.microsoft.com/office/drawing/2014/main" id="{8435FE8C-9984-B736-6DD2-A3B6D0CFCE28}"/>
              </a:ext>
            </a:extLst>
          </p:cNvPr>
          <p:cNvSpPr txBox="1"/>
          <p:nvPr userDrawn="1">
            <p:extLst>
              <p:ext uri="{1162E1C5-73C7-4A58-AE30-91384D911F3F}">
                <p184:classification xmlns:p184="http://schemas.microsoft.com/office/powerpoint/2018/4/main" val="hdr"/>
              </p:ext>
            </p:extLst>
          </p:nvPr>
        </p:nvSpPr>
        <p:spPr>
          <a:xfrm>
            <a:off x="11336338" y="190500"/>
            <a:ext cx="6937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Business Use</a:t>
            </a:r>
          </a:p>
        </p:txBody>
      </p:sp>
    </p:spTree>
    <p:extLst>
      <p:ext uri="{BB962C8B-B14F-4D97-AF65-F5344CB8AC3E}">
        <p14:creationId xmlns:p14="http://schemas.microsoft.com/office/powerpoint/2010/main" val="278971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onlinelibrary.wiley.com/doi/10.1111/idj.12588" TargetMode="External"/><Relationship Id="rId2" Type="http://schemas.openxmlformats.org/officeDocument/2006/relationships/hyperlink" Target="https://www.sciencedirect.com/topics/engineering/pronounced-effect"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9962D8E6-7119-41C5-A0D9-98AD33CB3F1B}"/>
              </a:ext>
            </a:extLst>
          </p:cNvPr>
          <p:cNvSpPr/>
          <p:nvPr/>
        </p:nvSpPr>
        <p:spPr>
          <a:xfrm>
            <a:off x="552582" y="435408"/>
            <a:ext cx="5733869" cy="338554"/>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srgbClr val="003478"/>
                </a:solidFill>
                <a:effectLst/>
                <a:uLnTx/>
                <a:uFillTx/>
                <a:latin typeface="Neutraface 2 Text Demi" panose="020B0703020202020102" pitchFamily="34" charset="0"/>
                <a:ea typeface="+mn-ea"/>
                <a:cs typeface="Gotham Light" pitchFamily="50" charset="0"/>
              </a:rPr>
              <a:t>STANNOUS FLUORIDE</a:t>
            </a:r>
          </a:p>
        </p:txBody>
      </p:sp>
      <p:sp>
        <p:nvSpPr>
          <p:cNvPr id="18" name="Rechteck 17">
            <a:extLst>
              <a:ext uri="{FF2B5EF4-FFF2-40B4-BE49-F238E27FC236}">
                <a16:creationId xmlns:a16="http://schemas.microsoft.com/office/drawing/2014/main" id="{9D42990F-2275-4FB0-8A1C-D1885194E881}"/>
              </a:ext>
            </a:extLst>
          </p:cNvPr>
          <p:cNvSpPr/>
          <p:nvPr/>
        </p:nvSpPr>
        <p:spPr>
          <a:xfrm>
            <a:off x="530281" y="710527"/>
            <a:ext cx="6117273" cy="646331"/>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Bold" pitchFamily="50" charset="0"/>
              </a:rPr>
              <a:t>INHIBITS PLAQUE GROWTH</a:t>
            </a:r>
          </a:p>
        </p:txBody>
      </p:sp>
      <p:sp>
        <p:nvSpPr>
          <p:cNvPr id="19" name="Content Placeholder 2">
            <a:extLst>
              <a:ext uri="{FF2B5EF4-FFF2-40B4-BE49-F238E27FC236}">
                <a16:creationId xmlns:a16="http://schemas.microsoft.com/office/drawing/2014/main" id="{CDF6D4F6-6D9C-4A09-B4ED-7EB22F1545E5}"/>
              </a:ext>
            </a:extLst>
          </p:cNvPr>
          <p:cNvSpPr txBox="1">
            <a:spLocks/>
          </p:cNvSpPr>
          <p:nvPr/>
        </p:nvSpPr>
        <p:spPr>
          <a:xfrm>
            <a:off x="607701" y="1695181"/>
            <a:ext cx="3973932" cy="338555"/>
          </a:xfrm>
          <a:prstGeom prst="rect">
            <a:avLst/>
          </a:prstGeom>
        </p:spPr>
        <p:txBody>
          <a:bodyPr>
            <a:norm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0" marR="0" lvl="0" indent="0" algn="l" defTabSz="1088209" rtl="0" eaLnBrk="1" fontAlgn="auto" latinLnBrk="0" hangingPunct="1">
              <a:lnSpc>
                <a:spcPct val="100000"/>
              </a:lnSpc>
              <a:spcBef>
                <a:spcPts val="422"/>
              </a:spcBef>
              <a:spcAft>
                <a:spcPts val="0"/>
              </a:spcAft>
              <a:buClrTx/>
              <a:buSzTx/>
              <a:buFont typeface="Arial" pitchFamily="34" charset="0"/>
              <a:buNone/>
              <a:tabLst/>
              <a:defRPr/>
            </a:pPr>
            <a:r>
              <a:rPr kumimoji="0" lang="en-US" sz="1600" b="0" i="0" u="none" strike="noStrike" kern="1200" cap="none" spc="0" normalizeH="0" baseline="0" noProof="0">
                <a:ln>
                  <a:noFill/>
                </a:ln>
                <a:solidFill>
                  <a:srgbClr val="003478"/>
                </a:solidFill>
                <a:effectLst/>
                <a:uLnTx/>
                <a:uFillTx/>
                <a:latin typeface="Neutraface 2 Text Bold" panose="020B0803020202020102" pitchFamily="34" charset="0"/>
                <a:ea typeface="+mn-ea"/>
                <a:cs typeface="Gotham Bold" pitchFamily="50" charset="0"/>
              </a:rPr>
              <a:t>Bactericidal</a:t>
            </a:r>
          </a:p>
        </p:txBody>
      </p:sp>
      <p:sp>
        <p:nvSpPr>
          <p:cNvPr id="24" name="Content Placeholder 2">
            <a:extLst>
              <a:ext uri="{FF2B5EF4-FFF2-40B4-BE49-F238E27FC236}">
                <a16:creationId xmlns:a16="http://schemas.microsoft.com/office/drawing/2014/main" id="{69122A07-1F3A-4CBC-999D-DDC60D24E3AC}"/>
              </a:ext>
            </a:extLst>
          </p:cNvPr>
          <p:cNvSpPr txBox="1">
            <a:spLocks/>
          </p:cNvSpPr>
          <p:nvPr/>
        </p:nvSpPr>
        <p:spPr>
          <a:xfrm>
            <a:off x="530281" y="2025959"/>
            <a:ext cx="6117273" cy="538609"/>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265113" marR="0" lvl="0" indent="-179388" algn="l" defTabSz="1088182" rtl="0" eaLnBrk="1" fontAlgn="auto" latinLnBrk="0" hangingPunct="1">
              <a:lnSpc>
                <a:spcPct val="100000"/>
              </a:lnSpc>
              <a:spcBef>
                <a:spcPts val="0"/>
              </a:spcBef>
              <a:spcAft>
                <a:spcPts val="600"/>
              </a:spcAft>
              <a:buClr>
                <a:srgbClr val="E7E6E6">
                  <a:lumMod val="50000"/>
                </a:srgbClr>
              </a:buClr>
              <a:buSzPct val="90000"/>
              <a:buFont typeface="Arial" pitchFamily="34" charset="0"/>
              <a:buChar char="•"/>
              <a:tabLst/>
              <a:defRPr/>
            </a:pPr>
            <a:r>
              <a:rPr kumimoji="0" lang="en-US" sz="1400" b="0" i="0" u="none" strike="noStrike" kern="1200" cap="none" spc="0" normalizeH="0" baseline="0" noProof="0">
                <a:ln>
                  <a:noFill/>
                </a:ln>
                <a:solidFill>
                  <a:srgbClr val="E7E6E6">
                    <a:lumMod val="25000"/>
                  </a:srgbClr>
                </a:solidFill>
                <a:effectLst/>
                <a:uLnTx/>
                <a:uFillTx/>
                <a:latin typeface="Neutraface 2 Text Light" panose="020B0303020202020102" pitchFamily="34" charset="0"/>
                <a:ea typeface="+mn-ea"/>
                <a:cs typeface="Gotham Light" pitchFamily="50" charset="0"/>
              </a:rPr>
              <a:t>Disruption of bacterial cell membrane leading to cell death</a:t>
            </a:r>
          </a:p>
          <a:p>
            <a:pPr marL="942438" marR="0" lvl="1" indent="-179388" algn="l" defTabSz="1088182" rtl="0" eaLnBrk="1" fontAlgn="auto" latinLnBrk="0" hangingPunct="1">
              <a:lnSpc>
                <a:spcPct val="100000"/>
              </a:lnSpc>
              <a:spcBef>
                <a:spcPts val="0"/>
              </a:spcBef>
              <a:spcAft>
                <a:spcPts val="600"/>
              </a:spcAft>
              <a:buClr>
                <a:srgbClr val="E7E6E6">
                  <a:lumMod val="50000"/>
                </a:srgbClr>
              </a:buClr>
              <a:buSzPct val="90000"/>
              <a:buFont typeface="Arial" pitchFamily="34" charset="0"/>
              <a:buChar char="•"/>
              <a:tabLst/>
              <a:defRPr/>
            </a:pPr>
            <a:r>
              <a:rPr kumimoji="0" lang="en-US" sz="1000" b="0" i="0" u="none" strike="noStrike" kern="1200" cap="none" spc="0" normalizeH="0" baseline="0" noProof="0">
                <a:ln>
                  <a:noFill/>
                </a:ln>
                <a:solidFill>
                  <a:srgbClr val="E7E6E6">
                    <a:lumMod val="25000"/>
                  </a:srgbClr>
                </a:solidFill>
                <a:effectLst/>
                <a:uLnTx/>
                <a:uFillTx/>
                <a:latin typeface="Neutraface 2 Text Light" panose="020B0303020202020102" pitchFamily="34" charset="0"/>
                <a:ea typeface="+mn-ea"/>
                <a:cs typeface="Gotham Light" pitchFamily="50" charset="0"/>
              </a:rPr>
              <a:t>Mode of action most commonly found in antibacterial toothpaste and rinses</a:t>
            </a:r>
          </a:p>
        </p:txBody>
      </p:sp>
      <p:pic>
        <p:nvPicPr>
          <p:cNvPr id="8" name="Grafik 7">
            <a:extLst>
              <a:ext uri="{FF2B5EF4-FFF2-40B4-BE49-F238E27FC236}">
                <a16:creationId xmlns:a16="http://schemas.microsoft.com/office/drawing/2014/main" id="{E8DBDB30-90D3-4F52-A036-EA16940D3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3289" y="42530"/>
            <a:ext cx="475556" cy="475556"/>
          </a:xfrm>
          <a:prstGeom prst="rect">
            <a:avLst/>
          </a:prstGeom>
        </p:spPr>
      </p:pic>
      <p:sp>
        <p:nvSpPr>
          <p:cNvPr id="9" name="Rechteck 8">
            <a:extLst>
              <a:ext uri="{FF2B5EF4-FFF2-40B4-BE49-F238E27FC236}">
                <a16:creationId xmlns:a16="http://schemas.microsoft.com/office/drawing/2014/main" id="{20A2B970-CF0B-47AD-A795-9BCD1745079E}"/>
              </a:ext>
            </a:extLst>
          </p:cNvPr>
          <p:cNvSpPr/>
          <p:nvPr/>
        </p:nvSpPr>
        <p:spPr>
          <a:xfrm>
            <a:off x="552582" y="1266279"/>
            <a:ext cx="5733869" cy="338554"/>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3478"/>
                </a:solidFill>
                <a:effectLst/>
                <a:uLnTx/>
                <a:uFillTx/>
                <a:latin typeface="Neutraface 2 Text Demi" panose="020B0703020202020102" pitchFamily="34" charset="0"/>
                <a:ea typeface="+mn-ea"/>
                <a:cs typeface="Gotham Light" pitchFamily="50" charset="0"/>
              </a:rPr>
              <a:t>DUAL ACTION</a:t>
            </a:r>
          </a:p>
        </p:txBody>
      </p:sp>
      <p:sp>
        <p:nvSpPr>
          <p:cNvPr id="10" name="Content Placeholder 2">
            <a:extLst>
              <a:ext uri="{FF2B5EF4-FFF2-40B4-BE49-F238E27FC236}">
                <a16:creationId xmlns:a16="http://schemas.microsoft.com/office/drawing/2014/main" id="{FACF15F8-D7DF-4708-AEAC-49AC7D569BF0}"/>
              </a:ext>
            </a:extLst>
          </p:cNvPr>
          <p:cNvSpPr txBox="1">
            <a:spLocks/>
          </p:cNvSpPr>
          <p:nvPr/>
        </p:nvSpPr>
        <p:spPr>
          <a:xfrm>
            <a:off x="607701" y="2656703"/>
            <a:ext cx="3973932" cy="338555"/>
          </a:xfrm>
          <a:prstGeom prst="rect">
            <a:avLst/>
          </a:prstGeom>
        </p:spPr>
        <p:txBody>
          <a:bodyPr>
            <a:norm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0" marR="0" lvl="0" indent="0" algn="l" defTabSz="1088209" rtl="0" eaLnBrk="1" fontAlgn="auto" latinLnBrk="0" hangingPunct="1">
              <a:lnSpc>
                <a:spcPct val="100000"/>
              </a:lnSpc>
              <a:spcBef>
                <a:spcPts val="422"/>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003478"/>
                </a:solidFill>
                <a:effectLst/>
                <a:uLnTx/>
                <a:uFillTx/>
                <a:latin typeface="Neutraface 2 Text Bold" panose="020B0803020202020102" pitchFamily="34" charset="0"/>
                <a:ea typeface="+mn-ea"/>
                <a:cs typeface="Gotham Bold" pitchFamily="50" charset="0"/>
              </a:rPr>
              <a:t>Bacteriostatic</a:t>
            </a:r>
          </a:p>
        </p:txBody>
      </p:sp>
      <p:sp>
        <p:nvSpPr>
          <p:cNvPr id="11" name="Content Placeholder 2">
            <a:extLst>
              <a:ext uri="{FF2B5EF4-FFF2-40B4-BE49-F238E27FC236}">
                <a16:creationId xmlns:a16="http://schemas.microsoft.com/office/drawing/2014/main" id="{66A7EBA1-C63F-46F3-9BAF-1F71A18038C9}"/>
              </a:ext>
            </a:extLst>
          </p:cNvPr>
          <p:cNvSpPr txBox="1">
            <a:spLocks/>
          </p:cNvSpPr>
          <p:nvPr/>
        </p:nvSpPr>
        <p:spPr>
          <a:xfrm>
            <a:off x="530281" y="2987481"/>
            <a:ext cx="6117273" cy="2708434"/>
          </a:xfrm>
          <a:prstGeom prst="rect">
            <a:avLst/>
          </a:prstGeom>
        </p:spPr>
        <p:txBody>
          <a:bodyPr wrap="square">
            <a:spAutoFit/>
          </a:bodyPr>
          <a:lstStyle>
            <a:lvl1pPr marL="580564" indent="-580564" algn="l" defTabSz="1548171"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1257889" indent="-483803" algn="l" defTabSz="1548171"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935213" indent="-387043" algn="l" defTabSz="154817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2709299"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3483384" indent="-387043" algn="l" defTabSz="1548171"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4257469"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503155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805640"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79725" indent="-387043" algn="l" defTabSz="1548171" rtl="0" eaLnBrk="1" latinLnBrk="0" hangingPunct="1">
              <a:spcBef>
                <a:spcPct val="20000"/>
              </a:spcBef>
              <a:buFont typeface="Arial" pitchFamily="34" charset="0"/>
              <a:buChar char="•"/>
              <a:defRPr sz="3400" kern="1200">
                <a:solidFill>
                  <a:schemeClr val="tx1"/>
                </a:solidFill>
                <a:latin typeface="+mn-lt"/>
                <a:ea typeface="+mn-ea"/>
                <a:cs typeface="+mn-cs"/>
              </a:defRPr>
            </a:lvl9pPr>
          </a:lstStyle>
          <a:p>
            <a:pPr marL="265113" marR="0" lvl="0" indent="-179388" algn="l" defTabSz="1088182" rtl="0" eaLnBrk="1" fontAlgn="auto" latinLnBrk="0" hangingPunct="1">
              <a:lnSpc>
                <a:spcPct val="100000"/>
              </a:lnSpc>
              <a:spcBef>
                <a:spcPts val="0"/>
              </a:spcBef>
              <a:spcAft>
                <a:spcPts val="600"/>
              </a:spcAft>
              <a:buClr>
                <a:srgbClr val="E7E6E6">
                  <a:lumMod val="50000"/>
                </a:srgbClr>
              </a:buClr>
              <a:buSzPct val="90000"/>
              <a:buFont typeface="Arial" pitchFamily="34" charset="0"/>
              <a:buChar char="•"/>
              <a:tabLst/>
              <a:defRPr/>
            </a:pP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rPr>
              <a:t>Inhibition of metabolic activity leading to:</a:t>
            </a:r>
          </a:p>
          <a:p>
            <a:pPr marL="447675" marR="0" lvl="0" indent="-179388" algn="l" defTabSz="1088182" rtl="0" eaLnBrk="1" fontAlgn="auto" latinLnBrk="0" hangingPunct="1">
              <a:lnSpc>
                <a:spcPct val="100000"/>
              </a:lnSpc>
              <a:spcBef>
                <a:spcPts val="0"/>
              </a:spcBef>
              <a:spcAft>
                <a:spcPts val="600"/>
              </a:spcAft>
              <a:buClr>
                <a:srgbClr val="E7E6E6">
                  <a:lumMod val="50000"/>
                </a:srgbClr>
              </a:buClr>
              <a:buSzPct val="90000"/>
              <a:buFont typeface="Arial" pitchFamily="34" charset="0"/>
              <a:buChar char="•"/>
              <a:tabLst/>
              <a:defRPr/>
            </a:pP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rPr>
              <a:t>Inhibition of bacterial growth</a:t>
            </a:r>
          </a:p>
          <a:p>
            <a:pPr marL="447675" marR="0" lvl="0" indent="-179388" algn="l" defTabSz="1088182" rtl="0" eaLnBrk="1" fontAlgn="auto" latinLnBrk="0" hangingPunct="1">
              <a:lnSpc>
                <a:spcPct val="100000"/>
              </a:lnSpc>
              <a:spcBef>
                <a:spcPts val="0"/>
              </a:spcBef>
              <a:spcAft>
                <a:spcPts val="600"/>
              </a:spcAft>
              <a:buClr>
                <a:srgbClr val="E7E6E6">
                  <a:lumMod val="50000"/>
                </a:srgbClr>
              </a:buClr>
              <a:buSzPct val="90000"/>
              <a:buFont typeface="Arial" pitchFamily="34" charset="0"/>
              <a:buChar char="•"/>
              <a:tabLst/>
              <a:defRPr/>
            </a:pP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Arial" pitchFamily="34" charset="0"/>
              </a:rPr>
              <a:t>Reducing extracellular polysaccharides (</a:t>
            </a: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rPr>
              <a:t>EPS) so biofilm is thin and less sticky, limiting ability to adhere to oral surfaces</a:t>
            </a:r>
          </a:p>
          <a:p>
            <a:pPr marL="447675" marR="0" lvl="0" indent="-179388" algn="l" defTabSz="1088182" rtl="0" eaLnBrk="1" fontAlgn="auto" latinLnBrk="0" hangingPunct="1">
              <a:lnSpc>
                <a:spcPct val="100000"/>
              </a:lnSpc>
              <a:spcBef>
                <a:spcPts val="0"/>
              </a:spcBef>
              <a:spcAft>
                <a:spcPts val="600"/>
              </a:spcAft>
              <a:buClr>
                <a:srgbClr val="E7E6E6">
                  <a:lumMod val="50000"/>
                </a:srgbClr>
              </a:buClr>
              <a:buSzPct val="90000"/>
              <a:buFont typeface="Arial" pitchFamily="34" charset="0"/>
              <a:buChar char="•"/>
              <a:tabLst/>
              <a:defRPr/>
            </a:pP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rPr>
              <a:t>Limits sugar metabolism and the production of VSCs and Short Chain Fatty Acids which boost inflammation leading to gingivitis</a:t>
            </a:r>
          </a:p>
          <a:p>
            <a:pPr marL="447675" marR="0" lvl="0" indent="-179388" algn="l" defTabSz="1088182" rtl="0" eaLnBrk="1" fontAlgn="auto" latinLnBrk="0" hangingPunct="1">
              <a:lnSpc>
                <a:spcPct val="100000"/>
              </a:lnSpc>
              <a:spcBef>
                <a:spcPts val="0"/>
              </a:spcBef>
              <a:spcAft>
                <a:spcPts val="600"/>
              </a:spcAft>
              <a:buClr>
                <a:srgbClr val="E7E6E6">
                  <a:lumMod val="50000"/>
                </a:srgbClr>
              </a:buClr>
              <a:buSzPct val="90000"/>
              <a:buFont typeface="Arial" pitchFamily="34" charset="0"/>
              <a:buChar char="•"/>
              <a:tabLst/>
              <a:defRPr/>
            </a:pP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rPr>
              <a:t>Binds to LPS reducing toxicity of Biofilm</a:t>
            </a:r>
          </a:p>
          <a:p>
            <a:pPr marL="447675" marR="0" lvl="0" indent="-179388" algn="l" defTabSz="1088182" rtl="0" eaLnBrk="1" fontAlgn="auto" latinLnBrk="0" hangingPunct="1">
              <a:lnSpc>
                <a:spcPct val="100000"/>
              </a:lnSpc>
              <a:spcBef>
                <a:spcPts val="0"/>
              </a:spcBef>
              <a:spcAft>
                <a:spcPts val="600"/>
              </a:spcAft>
              <a:buClr>
                <a:srgbClr val="E7E6E6">
                  <a:lumMod val="50000"/>
                </a:srgbClr>
              </a:buClr>
              <a:buSzPct val="90000"/>
              <a:buFont typeface="Arial" pitchFamily="34" charset="0"/>
              <a:buChar char="•"/>
              <a:tabLst/>
              <a:defRPr/>
            </a:pPr>
            <a:r>
              <a:rPr lang="en-US" sz="1400" dirty="0">
                <a:solidFill>
                  <a:srgbClr val="E7E6E6">
                    <a:lumMod val="25000"/>
                  </a:srgbClr>
                </a:solidFill>
                <a:latin typeface="Neutraface 2 Text Light" panose="020B0303020202020102" pitchFamily="34" charset="0"/>
                <a:cs typeface="Gotham Light" pitchFamily="50" charset="0"/>
              </a:rPr>
              <a:t>Targets Red Complex Bacteria (GNA’s); shifts the microbiome toward healthy, non-inflammatory state.</a:t>
            </a:r>
          </a:p>
          <a:p>
            <a:pPr marL="447675" marR="0" lvl="0" indent="-179388" algn="l" defTabSz="1088182" rtl="0" eaLnBrk="1" fontAlgn="auto" latinLnBrk="0" hangingPunct="1">
              <a:lnSpc>
                <a:spcPct val="100000"/>
              </a:lnSpc>
              <a:spcBef>
                <a:spcPts val="0"/>
              </a:spcBef>
              <a:spcAft>
                <a:spcPts val="600"/>
              </a:spcAft>
              <a:buClr>
                <a:srgbClr val="E7E6E6">
                  <a:lumMod val="50000"/>
                </a:srgbClr>
              </a:buClr>
              <a:buSzPct val="90000"/>
              <a:buFont typeface="Arial" pitchFamily="34" charset="0"/>
              <a:buChar char="•"/>
              <a:tabLst/>
              <a:defRPr/>
            </a:pP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rPr>
              <a:t>Reduces Markers of </a:t>
            </a:r>
            <a:r>
              <a:rPr lang="en-US" sz="1400" dirty="0">
                <a:solidFill>
                  <a:srgbClr val="E7E6E6">
                    <a:lumMod val="25000"/>
                  </a:srgbClr>
                </a:solidFill>
                <a:latin typeface="Neutraface 2 Text Light" panose="020B0303020202020102" pitchFamily="34" charset="0"/>
                <a:cs typeface="Gotham Light" pitchFamily="50" charset="0"/>
              </a:rPr>
              <a:t>O</a:t>
            </a:r>
            <a:r>
              <a:rPr kumimoji="0" lang="en-US" sz="1400" b="0" i="0" u="none" strike="noStrike" kern="1200" cap="none" spc="0" normalizeH="0" baseline="0" noProof="0" dirty="0" err="1">
                <a:ln>
                  <a:noFill/>
                </a:ln>
                <a:solidFill>
                  <a:srgbClr val="E7E6E6">
                    <a:lumMod val="25000"/>
                  </a:srgbClr>
                </a:solidFill>
                <a:effectLst/>
                <a:uLnTx/>
                <a:uFillTx/>
                <a:latin typeface="Neutraface 2 Text Light" panose="020B0303020202020102" pitchFamily="34" charset="0"/>
                <a:ea typeface="+mn-ea"/>
                <a:cs typeface="Gotham Light" pitchFamily="50" charset="0"/>
              </a:rPr>
              <a:t>xidative</a:t>
            </a:r>
            <a:r>
              <a:rPr kumimoji="0" lang="en-US" sz="1400" b="0" i="0" u="none" strike="noStrike" kern="1200" cap="none" spc="0" normalizeH="0" baseline="0" noProof="0" dirty="0">
                <a:ln>
                  <a:noFill/>
                </a:ln>
                <a:solidFill>
                  <a:srgbClr val="E7E6E6">
                    <a:lumMod val="25000"/>
                  </a:srgbClr>
                </a:solidFill>
                <a:effectLst/>
                <a:uLnTx/>
                <a:uFillTx/>
                <a:latin typeface="Neutraface 2 Text Light" panose="020B0303020202020102" pitchFamily="34" charset="0"/>
                <a:ea typeface="+mn-ea"/>
                <a:cs typeface="Gotham Light" pitchFamily="50" charset="0"/>
              </a:rPr>
              <a:t> Stress</a:t>
            </a:r>
          </a:p>
        </p:txBody>
      </p:sp>
      <p:sp>
        <p:nvSpPr>
          <p:cNvPr id="12" name="Rechteck 84">
            <a:extLst>
              <a:ext uri="{FF2B5EF4-FFF2-40B4-BE49-F238E27FC236}">
                <a16:creationId xmlns:a16="http://schemas.microsoft.com/office/drawing/2014/main" id="{DD86A625-971B-463B-93FD-31BD7D87530A}"/>
              </a:ext>
            </a:extLst>
          </p:cNvPr>
          <p:cNvSpPr/>
          <p:nvPr/>
        </p:nvSpPr>
        <p:spPr>
          <a:xfrm>
            <a:off x="7553326" y="0"/>
            <a:ext cx="4638674" cy="6858000"/>
          </a:xfrm>
          <a:prstGeom prst="rect">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3">
            <a:extLst>
              <a:ext uri="{FF2B5EF4-FFF2-40B4-BE49-F238E27FC236}">
                <a16:creationId xmlns:a16="http://schemas.microsoft.com/office/drawing/2014/main" id="{8932AA16-8865-4446-8E19-D6D1616AC9C8}"/>
              </a:ext>
            </a:extLst>
          </p:cNvPr>
          <p:cNvPicPr>
            <a:picLocks noChangeAspect="1" noChangeArrowheads="1"/>
          </p:cNvPicPr>
          <p:nvPr/>
        </p:nvPicPr>
        <p:blipFill rotWithShape="1">
          <a:blip r:embed="rId4"/>
          <a:srcRect l="14026" t="50030" r="64428" b="31738"/>
          <a:stretch/>
        </p:blipFill>
        <p:spPr bwMode="auto">
          <a:xfrm>
            <a:off x="8152062" y="1427945"/>
            <a:ext cx="3350192" cy="1873333"/>
          </a:xfrm>
          <a:prstGeom prst="rect">
            <a:avLst/>
          </a:prstGeom>
          <a:noFill/>
        </p:spPr>
      </p:pic>
      <p:sp>
        <p:nvSpPr>
          <p:cNvPr id="14" name="TextBox 1">
            <a:extLst>
              <a:ext uri="{FF2B5EF4-FFF2-40B4-BE49-F238E27FC236}">
                <a16:creationId xmlns:a16="http://schemas.microsoft.com/office/drawing/2014/main" id="{8F3C3753-7A1F-4C9E-924B-89CAF8B79030}"/>
              </a:ext>
            </a:extLst>
          </p:cNvPr>
          <p:cNvSpPr txBox="1"/>
          <p:nvPr/>
        </p:nvSpPr>
        <p:spPr>
          <a:xfrm>
            <a:off x="8478135" y="872315"/>
            <a:ext cx="2698046" cy="473206"/>
          </a:xfrm>
          <a:prstGeom prst="rect">
            <a:avLst/>
          </a:prstGeom>
          <a:noFill/>
        </p:spPr>
        <p:txBody>
          <a:bodyPr wrap="square" lIns="0" tIns="0" rIns="0" rtlCol="0">
            <a:spAutoFit/>
          </a:bodyPr>
          <a:lstStyle/>
          <a:p>
            <a:pPr marL="0" marR="0" lvl="0" indent="0" algn="ctr" defTabSz="914400" rtl="0" eaLnBrk="1" fontAlgn="auto" latinLnBrk="0" hangingPunct="1">
              <a:lnSpc>
                <a:spcPts val="1687"/>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3478"/>
                </a:solidFill>
                <a:effectLst/>
                <a:uLnTx/>
                <a:uFillTx/>
                <a:latin typeface="Neutraface 2 Text Demi" panose="020B0703020202020102" pitchFamily="34" charset="0"/>
                <a:ea typeface="等线" panose="02010600030101010101" pitchFamily="2" charset="-122"/>
                <a:cs typeface="Century Gothic"/>
              </a:rPr>
              <a:t>Disruption of bacterial cell membrane leading to cell death.</a:t>
            </a:r>
          </a:p>
        </p:txBody>
      </p:sp>
      <p:pic>
        <p:nvPicPr>
          <p:cNvPr id="15" name="Picture 3">
            <a:extLst>
              <a:ext uri="{FF2B5EF4-FFF2-40B4-BE49-F238E27FC236}">
                <a16:creationId xmlns:a16="http://schemas.microsoft.com/office/drawing/2014/main" id="{3F334FB9-9212-422B-ABD4-13A26440B30D}"/>
              </a:ext>
            </a:extLst>
          </p:cNvPr>
          <p:cNvPicPr>
            <a:picLocks noChangeAspect="1" noChangeArrowheads="1"/>
          </p:cNvPicPr>
          <p:nvPr/>
        </p:nvPicPr>
        <p:blipFill rotWithShape="1">
          <a:blip r:embed="rId4"/>
          <a:srcRect l="38991" t="50175" r="39525" b="31646"/>
          <a:stretch/>
        </p:blipFill>
        <p:spPr bwMode="auto">
          <a:xfrm>
            <a:off x="8152062" y="3899325"/>
            <a:ext cx="3350192" cy="1966236"/>
          </a:xfrm>
          <a:prstGeom prst="rect">
            <a:avLst/>
          </a:prstGeom>
          <a:noFill/>
        </p:spPr>
      </p:pic>
      <p:sp>
        <p:nvSpPr>
          <p:cNvPr id="16" name="TextBox 1">
            <a:extLst>
              <a:ext uri="{FF2B5EF4-FFF2-40B4-BE49-F238E27FC236}">
                <a16:creationId xmlns:a16="http://schemas.microsoft.com/office/drawing/2014/main" id="{DC4EBBE7-0817-4EE5-A135-2EE757F4C975}"/>
              </a:ext>
            </a:extLst>
          </p:cNvPr>
          <p:cNvSpPr txBox="1"/>
          <p:nvPr/>
        </p:nvSpPr>
        <p:spPr>
          <a:xfrm>
            <a:off x="8152062" y="3354173"/>
            <a:ext cx="3350192" cy="473206"/>
          </a:xfrm>
          <a:prstGeom prst="rect">
            <a:avLst/>
          </a:prstGeom>
          <a:noFill/>
        </p:spPr>
        <p:txBody>
          <a:bodyPr wrap="square" lIns="0" tIns="0" rIns="0" rtlCol="0">
            <a:spAutoFit/>
          </a:bodyPr>
          <a:lstStyle/>
          <a:p>
            <a:pPr marL="0" marR="0" lvl="0" indent="0" algn="ctr" defTabSz="914400" rtl="0" eaLnBrk="1" fontAlgn="auto" latinLnBrk="0" hangingPunct="1">
              <a:lnSpc>
                <a:spcPts val="1687"/>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E7E6E6">
                    <a:lumMod val="25000"/>
                  </a:srgbClr>
                </a:solidFill>
                <a:effectLst/>
                <a:uLnTx/>
                <a:uFillTx/>
                <a:latin typeface="Neutraface 2 Text Light" panose="020B0303020202020102" pitchFamily="34" charset="0"/>
                <a:ea typeface="等线" panose="02010600030101010101" pitchFamily="2" charset="-122"/>
                <a:cs typeface="Century Gothic"/>
              </a:rPr>
              <a:t>Remaining bacteria have significantly reduced metabolic activity and are less thick and sticky.</a:t>
            </a:r>
          </a:p>
        </p:txBody>
      </p:sp>
      <p:sp>
        <p:nvSpPr>
          <p:cNvPr id="21" name="TextBox 1">
            <a:extLst>
              <a:ext uri="{FF2B5EF4-FFF2-40B4-BE49-F238E27FC236}">
                <a16:creationId xmlns:a16="http://schemas.microsoft.com/office/drawing/2014/main" id="{EC6177CC-DA18-4872-9566-2A09291E53C5}"/>
              </a:ext>
            </a:extLst>
          </p:cNvPr>
          <p:cNvSpPr txBox="1"/>
          <p:nvPr/>
        </p:nvSpPr>
        <p:spPr>
          <a:xfrm>
            <a:off x="8101027" y="5937006"/>
            <a:ext cx="3452262" cy="691215"/>
          </a:xfrm>
          <a:prstGeom prst="rect">
            <a:avLst/>
          </a:prstGeom>
          <a:noFill/>
        </p:spPr>
        <p:txBody>
          <a:bodyPr wrap="square" lIns="0" tIns="0" rIns="0" rtlCol="0">
            <a:spAutoFit/>
          </a:bodyPr>
          <a:lstStyle/>
          <a:p>
            <a:pPr marL="0" marR="0" lvl="0" indent="0" algn="ctr" defTabSz="914400" rtl="0" eaLnBrk="1" fontAlgn="auto" latinLnBrk="0" hangingPunct="1">
              <a:lnSpc>
                <a:spcPts val="1687"/>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E7E6E6">
                    <a:lumMod val="25000"/>
                  </a:srgbClr>
                </a:solidFill>
                <a:effectLst/>
                <a:uLnTx/>
                <a:uFillTx/>
                <a:latin typeface="Neutraface 2 Text Light" panose="020B0303020202020102" pitchFamily="34" charset="0"/>
                <a:ea typeface="等线" panose="02010600030101010101" pitchFamily="2" charset="-122"/>
                <a:cs typeface="Century Gothic"/>
              </a:rPr>
              <a:t>Stannous interferes with bacteria carbohydrate metabolism by blocking enzymes converting sugars to short chain fatty acids.</a:t>
            </a:r>
          </a:p>
        </p:txBody>
      </p:sp>
      <p:grpSp>
        <p:nvGrpSpPr>
          <p:cNvPr id="22" name="Group 31">
            <a:extLst>
              <a:ext uri="{FF2B5EF4-FFF2-40B4-BE49-F238E27FC236}">
                <a16:creationId xmlns:a16="http://schemas.microsoft.com/office/drawing/2014/main" id="{15102A59-E401-42EE-865C-988256574721}"/>
              </a:ext>
            </a:extLst>
          </p:cNvPr>
          <p:cNvGrpSpPr/>
          <p:nvPr/>
        </p:nvGrpSpPr>
        <p:grpSpPr>
          <a:xfrm>
            <a:off x="2594667" y="5671629"/>
            <a:ext cx="1757244" cy="679593"/>
            <a:chOff x="4842584" y="2983429"/>
            <a:chExt cx="2338892" cy="904538"/>
          </a:xfrm>
        </p:grpSpPr>
        <p:pic>
          <p:nvPicPr>
            <p:cNvPr id="23" name="Picture 20" descr="Butyric-acid-3D-balls">
              <a:extLst>
                <a:ext uri="{FF2B5EF4-FFF2-40B4-BE49-F238E27FC236}">
                  <a16:creationId xmlns:a16="http://schemas.microsoft.com/office/drawing/2014/main" id="{DCB9D791-8EED-4EBA-88D0-9017FFB995D6}"/>
                </a:ext>
              </a:extLst>
            </p:cNvPr>
            <p:cNvPicPr>
              <a:picLocks noChangeAspect="1" noChangeArrowheads="1"/>
            </p:cNvPicPr>
            <p:nvPr/>
          </p:nvPicPr>
          <p:blipFill>
            <a:blip r:embed="rId5" cstate="print"/>
            <a:srcRect/>
            <a:stretch>
              <a:fillRect/>
            </a:stretch>
          </p:blipFill>
          <p:spPr bwMode="auto">
            <a:xfrm>
              <a:off x="4842584" y="2983429"/>
              <a:ext cx="1613804" cy="904538"/>
            </a:xfrm>
            <a:prstGeom prst="rect">
              <a:avLst/>
            </a:prstGeom>
            <a:noFill/>
          </p:spPr>
        </p:pic>
        <p:pic>
          <p:nvPicPr>
            <p:cNvPr id="25" name="Picture 4" descr="http://upload.wikimedia.org/wikipedia/commons/c/c1/Hydrogen-sulfide-3D-vdW.png">
              <a:extLst>
                <a:ext uri="{FF2B5EF4-FFF2-40B4-BE49-F238E27FC236}">
                  <a16:creationId xmlns:a16="http://schemas.microsoft.com/office/drawing/2014/main" id="{8CDAD048-C0D5-413A-98F4-573D4B27E074}"/>
                </a:ext>
              </a:extLst>
            </p:cNvPr>
            <p:cNvPicPr>
              <a:picLocks noChangeAspect="1" noChangeArrowheads="1"/>
            </p:cNvPicPr>
            <p:nvPr/>
          </p:nvPicPr>
          <p:blipFill>
            <a:blip r:embed="rId6" cstate="print"/>
            <a:srcRect/>
            <a:stretch>
              <a:fillRect/>
            </a:stretch>
          </p:blipFill>
          <p:spPr bwMode="auto">
            <a:xfrm>
              <a:off x="6494437" y="3133162"/>
              <a:ext cx="687039" cy="591675"/>
            </a:xfrm>
            <a:prstGeom prst="rect">
              <a:avLst/>
            </a:prstGeom>
            <a:noFill/>
          </p:spPr>
        </p:pic>
      </p:grpSp>
      <p:sp>
        <p:nvSpPr>
          <p:cNvPr id="26" name="TextBox 29">
            <a:extLst>
              <a:ext uri="{FF2B5EF4-FFF2-40B4-BE49-F238E27FC236}">
                <a16:creationId xmlns:a16="http://schemas.microsoft.com/office/drawing/2014/main" id="{2ACA74BB-824F-46C7-ADEE-B17FA61DEF7C}"/>
              </a:ext>
            </a:extLst>
          </p:cNvPr>
          <p:cNvSpPr txBox="1"/>
          <p:nvPr/>
        </p:nvSpPr>
        <p:spPr>
          <a:xfrm>
            <a:off x="2938333" y="6351222"/>
            <a:ext cx="152983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Neutraface 2 Text Light" panose="020B0303020202020102"/>
                <a:ea typeface="+mn-ea"/>
                <a:cs typeface="+mn-cs"/>
              </a:rPr>
              <a:t>SCFA     &amp;       VSCs</a:t>
            </a:r>
          </a:p>
        </p:txBody>
      </p:sp>
      <p:grpSp>
        <p:nvGrpSpPr>
          <p:cNvPr id="27" name="Gruppieren 16">
            <a:extLst>
              <a:ext uri="{FF2B5EF4-FFF2-40B4-BE49-F238E27FC236}">
                <a16:creationId xmlns:a16="http://schemas.microsoft.com/office/drawing/2014/main" id="{057C6EA5-7FE8-48E0-AC59-10FCC4B77093}"/>
              </a:ext>
            </a:extLst>
          </p:cNvPr>
          <p:cNvGrpSpPr/>
          <p:nvPr/>
        </p:nvGrpSpPr>
        <p:grpSpPr>
          <a:xfrm>
            <a:off x="260690" y="1714888"/>
            <a:ext cx="337647" cy="400110"/>
            <a:chOff x="8507379" y="3157727"/>
            <a:chExt cx="494350" cy="585800"/>
          </a:xfrm>
        </p:grpSpPr>
        <p:sp>
          <p:nvSpPr>
            <p:cNvPr id="28" name="Ellipse 12">
              <a:extLst>
                <a:ext uri="{FF2B5EF4-FFF2-40B4-BE49-F238E27FC236}">
                  <a16:creationId xmlns:a16="http://schemas.microsoft.com/office/drawing/2014/main" id="{465348E1-F0F9-4163-86A8-377BD39125D5}"/>
                </a:ext>
              </a:extLst>
            </p:cNvPr>
            <p:cNvSpPr/>
            <p:nvPr/>
          </p:nvSpPr>
          <p:spPr>
            <a:xfrm>
              <a:off x="8528587" y="3213427"/>
              <a:ext cx="473142" cy="473142"/>
            </a:xfrm>
            <a:prstGeom prst="ellipse">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feld 15">
              <a:extLst>
                <a:ext uri="{FF2B5EF4-FFF2-40B4-BE49-F238E27FC236}">
                  <a16:creationId xmlns:a16="http://schemas.microsoft.com/office/drawing/2014/main" id="{8E8C784A-EE8F-4E64-B836-17054B0AD3C0}"/>
                </a:ext>
              </a:extLst>
            </p:cNvPr>
            <p:cNvSpPr txBox="1"/>
            <p:nvPr/>
          </p:nvSpPr>
          <p:spPr>
            <a:xfrm>
              <a:off x="8507379" y="3157727"/>
              <a:ext cx="380999" cy="585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prstClr val="white"/>
                  </a:solidFill>
                  <a:effectLst/>
                  <a:uLnTx/>
                  <a:uFillTx/>
                  <a:latin typeface="Neutraface 2 Text Demi" panose="020B0703020202020102" pitchFamily="34" charset="0"/>
                  <a:ea typeface="+mn-ea"/>
                  <a:cs typeface="Calibri" panose="020F0502020204030204" pitchFamily="34" charset="0"/>
                </a:rPr>
                <a:t>1</a:t>
              </a:r>
            </a:p>
          </p:txBody>
        </p:sp>
      </p:grpSp>
      <p:grpSp>
        <p:nvGrpSpPr>
          <p:cNvPr id="36" name="Gruppieren 16">
            <a:extLst>
              <a:ext uri="{FF2B5EF4-FFF2-40B4-BE49-F238E27FC236}">
                <a16:creationId xmlns:a16="http://schemas.microsoft.com/office/drawing/2014/main" id="{AF237D07-51FC-48A2-892D-CC28F281152F}"/>
              </a:ext>
            </a:extLst>
          </p:cNvPr>
          <p:cNvGrpSpPr/>
          <p:nvPr/>
        </p:nvGrpSpPr>
        <p:grpSpPr>
          <a:xfrm>
            <a:off x="260696" y="2616400"/>
            <a:ext cx="323162" cy="400110"/>
            <a:chOff x="8507379" y="1557658"/>
            <a:chExt cx="473142" cy="585800"/>
          </a:xfrm>
        </p:grpSpPr>
        <p:sp>
          <p:nvSpPr>
            <p:cNvPr id="37" name="Ellipse 12">
              <a:extLst>
                <a:ext uri="{FF2B5EF4-FFF2-40B4-BE49-F238E27FC236}">
                  <a16:creationId xmlns:a16="http://schemas.microsoft.com/office/drawing/2014/main" id="{2D604E12-803C-4E21-9FE4-44816557EA45}"/>
                </a:ext>
              </a:extLst>
            </p:cNvPr>
            <p:cNvSpPr/>
            <p:nvPr/>
          </p:nvSpPr>
          <p:spPr>
            <a:xfrm>
              <a:off x="8507379" y="1658519"/>
              <a:ext cx="473142" cy="473142"/>
            </a:xfrm>
            <a:prstGeom prst="ellipse">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feld 15">
              <a:extLst>
                <a:ext uri="{FF2B5EF4-FFF2-40B4-BE49-F238E27FC236}">
                  <a16:creationId xmlns:a16="http://schemas.microsoft.com/office/drawing/2014/main" id="{BCD318BD-D0E8-4FBD-B713-1C800D2743D6}"/>
                </a:ext>
              </a:extLst>
            </p:cNvPr>
            <p:cNvSpPr txBox="1"/>
            <p:nvPr/>
          </p:nvSpPr>
          <p:spPr>
            <a:xfrm>
              <a:off x="8512883" y="1557658"/>
              <a:ext cx="380999" cy="585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prstClr val="white"/>
                  </a:solidFill>
                  <a:effectLst/>
                  <a:uLnTx/>
                  <a:uFillTx/>
                  <a:latin typeface="Neutraface 2 Text Demi" panose="020B0703020202020102" pitchFamily="34" charset="0"/>
                  <a:ea typeface="+mn-ea"/>
                  <a:cs typeface="Calibri" panose="020F0502020204030204" pitchFamily="34" charset="0"/>
                </a:rPr>
                <a:t>2</a:t>
              </a:r>
            </a:p>
          </p:txBody>
        </p:sp>
      </p:grpSp>
    </p:spTree>
    <p:extLst>
      <p:ext uri="{BB962C8B-B14F-4D97-AF65-F5344CB8AC3E}">
        <p14:creationId xmlns:p14="http://schemas.microsoft.com/office/powerpoint/2010/main" val="290455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hteck 39">
            <a:extLst>
              <a:ext uri="{FF2B5EF4-FFF2-40B4-BE49-F238E27FC236}">
                <a16:creationId xmlns:a16="http://schemas.microsoft.com/office/drawing/2014/main" id="{E87F1B7D-8EBE-4BBD-9062-A6B43AE8BD0A}"/>
              </a:ext>
            </a:extLst>
          </p:cNvPr>
          <p:cNvSpPr/>
          <p:nvPr/>
        </p:nvSpPr>
        <p:spPr>
          <a:xfrm>
            <a:off x="611189" y="1106488"/>
            <a:ext cx="7408861" cy="138499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srgbClr val="003478"/>
                </a:solidFill>
                <a:effectLst/>
                <a:uLnTx/>
                <a:uFillTx/>
                <a:latin typeface="Neutraface 2 Text Demi" panose="020B0703020202020102" pitchFamily="34" charset="0"/>
                <a:ea typeface="+mn-ea"/>
                <a:cs typeface="Gotham Bold" pitchFamily="50" charset="0"/>
              </a:rPr>
              <a:t>THE THERAPEUTIC PROPERTIES OF STANNOUS FLUORIDE FOR GINGIVAL HEALTH MECHANISMS OF ACTION</a:t>
            </a:r>
          </a:p>
        </p:txBody>
      </p:sp>
      <p:sp>
        <p:nvSpPr>
          <p:cNvPr id="19" name="TextBox 4">
            <a:extLst>
              <a:ext uri="{FF2B5EF4-FFF2-40B4-BE49-F238E27FC236}">
                <a16:creationId xmlns:a16="http://schemas.microsoft.com/office/drawing/2014/main" id="{E83901CC-1923-4C4A-845F-4BFB87CDFA51}"/>
              </a:ext>
            </a:extLst>
          </p:cNvPr>
          <p:cNvSpPr txBox="1"/>
          <p:nvPr/>
        </p:nvSpPr>
        <p:spPr>
          <a:xfrm>
            <a:off x="103679" y="6627168"/>
            <a:ext cx="6305097" cy="230832"/>
          </a:xfrm>
          <a:prstGeom prst="rect">
            <a:avLst/>
          </a:prstGeom>
          <a:noFill/>
        </p:spPr>
        <p:txBody>
          <a:bodyPr wrap="square" r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E7E6E6">
                    <a:lumMod val="50000"/>
                  </a:srgbClr>
                </a:solidFill>
                <a:effectLst/>
                <a:uLnTx/>
                <a:uFillTx/>
                <a:latin typeface="Neutraface 2 Text Book" panose="020B0503020202020102" pitchFamily="34" charset="0"/>
                <a:ea typeface="+mn-ea"/>
                <a:cs typeface="Gotham Light" pitchFamily="50" charset="0"/>
              </a:rPr>
              <a:t>Courtesy of Procter &amp; Gamble: Crest &amp; Oral B </a:t>
            </a:r>
          </a:p>
        </p:txBody>
      </p:sp>
      <p:grpSp>
        <p:nvGrpSpPr>
          <p:cNvPr id="12" name="Gruppieren 11">
            <a:extLst>
              <a:ext uri="{FF2B5EF4-FFF2-40B4-BE49-F238E27FC236}">
                <a16:creationId xmlns:a16="http://schemas.microsoft.com/office/drawing/2014/main" id="{3B69A8AB-AC89-458B-B900-D3BB8975B2D5}"/>
              </a:ext>
            </a:extLst>
          </p:cNvPr>
          <p:cNvGrpSpPr/>
          <p:nvPr/>
        </p:nvGrpSpPr>
        <p:grpSpPr>
          <a:xfrm>
            <a:off x="3948140" y="5190349"/>
            <a:ext cx="1049364" cy="1010548"/>
            <a:chOff x="4354139" y="5397125"/>
            <a:chExt cx="1269730" cy="1222763"/>
          </a:xfrm>
        </p:grpSpPr>
        <p:sp>
          <p:nvSpPr>
            <p:cNvPr id="64" name="Oval 13">
              <a:extLst>
                <a:ext uri="{FF2B5EF4-FFF2-40B4-BE49-F238E27FC236}">
                  <a16:creationId xmlns:a16="http://schemas.microsoft.com/office/drawing/2014/main" id="{56F3453A-C4D8-4B08-82A8-49C3EC8F2BBA}"/>
                </a:ext>
              </a:extLst>
            </p:cNvPr>
            <p:cNvSpPr/>
            <p:nvPr/>
          </p:nvSpPr>
          <p:spPr>
            <a:xfrm>
              <a:off x="4354139" y="5397125"/>
              <a:ext cx="1269730" cy="1222763"/>
            </a:xfrm>
            <a:prstGeom prst="ellipse">
              <a:avLst/>
            </a:prstGeom>
            <a:solidFill>
              <a:schemeClr val="bg1"/>
            </a:solidFill>
            <a:ln w="44450">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otham"/>
                <a:ea typeface="+mn-ea"/>
                <a:cs typeface="+mn-cs"/>
              </a:endParaRPr>
            </a:p>
          </p:txBody>
        </p:sp>
        <p:pic>
          <p:nvPicPr>
            <p:cNvPr id="43" name="Picture 14">
              <a:extLst>
                <a:ext uri="{FF2B5EF4-FFF2-40B4-BE49-F238E27FC236}">
                  <a16:creationId xmlns:a16="http://schemas.microsoft.com/office/drawing/2014/main" id="{7B1B0CC5-BA94-406C-9A9B-C35865F8581E}"/>
                </a:ext>
              </a:extLst>
            </p:cNvPr>
            <p:cNvPicPr>
              <a:picLocks noChangeAspect="1"/>
            </p:cNvPicPr>
            <p:nvPr/>
          </p:nvPicPr>
          <p:blipFill rotWithShape="1">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4616918" y="5571103"/>
              <a:ext cx="744172" cy="836498"/>
            </a:xfrm>
            <a:prstGeom prst="rect">
              <a:avLst/>
            </a:prstGeom>
          </p:spPr>
        </p:pic>
      </p:grpSp>
      <p:grpSp>
        <p:nvGrpSpPr>
          <p:cNvPr id="45" name="Group 31">
            <a:extLst>
              <a:ext uri="{FF2B5EF4-FFF2-40B4-BE49-F238E27FC236}">
                <a16:creationId xmlns:a16="http://schemas.microsoft.com/office/drawing/2014/main" id="{A0E5FA0D-F51B-46A9-B2C8-14918252439B}"/>
              </a:ext>
            </a:extLst>
          </p:cNvPr>
          <p:cNvGrpSpPr/>
          <p:nvPr/>
        </p:nvGrpSpPr>
        <p:grpSpPr>
          <a:xfrm>
            <a:off x="3648482" y="4189898"/>
            <a:ext cx="1757244" cy="679593"/>
            <a:chOff x="4842584" y="2983429"/>
            <a:chExt cx="2338892" cy="904538"/>
          </a:xfrm>
        </p:grpSpPr>
        <p:pic>
          <p:nvPicPr>
            <p:cNvPr id="46" name="Picture 20" descr="Butyric-acid-3D-balls">
              <a:extLst>
                <a:ext uri="{FF2B5EF4-FFF2-40B4-BE49-F238E27FC236}">
                  <a16:creationId xmlns:a16="http://schemas.microsoft.com/office/drawing/2014/main" id="{F4673D4F-AE43-495A-A635-F88F06278587}"/>
                </a:ext>
              </a:extLst>
            </p:cNvPr>
            <p:cNvPicPr>
              <a:picLocks noChangeAspect="1" noChangeArrowheads="1"/>
            </p:cNvPicPr>
            <p:nvPr/>
          </p:nvPicPr>
          <p:blipFill>
            <a:blip r:embed="rId4" cstate="print"/>
            <a:srcRect/>
            <a:stretch>
              <a:fillRect/>
            </a:stretch>
          </p:blipFill>
          <p:spPr bwMode="auto">
            <a:xfrm>
              <a:off x="4842584" y="2983429"/>
              <a:ext cx="1613804" cy="904538"/>
            </a:xfrm>
            <a:prstGeom prst="rect">
              <a:avLst/>
            </a:prstGeom>
            <a:noFill/>
          </p:spPr>
        </p:pic>
        <p:pic>
          <p:nvPicPr>
            <p:cNvPr id="47" name="Picture 4" descr="http://upload.wikimedia.org/wikipedia/commons/c/c1/Hydrogen-sulfide-3D-vdW.png">
              <a:extLst>
                <a:ext uri="{FF2B5EF4-FFF2-40B4-BE49-F238E27FC236}">
                  <a16:creationId xmlns:a16="http://schemas.microsoft.com/office/drawing/2014/main" id="{F60F2F79-F178-4598-A74B-EDEB8540C0FA}"/>
                </a:ext>
              </a:extLst>
            </p:cNvPr>
            <p:cNvPicPr>
              <a:picLocks noChangeAspect="1" noChangeArrowheads="1"/>
            </p:cNvPicPr>
            <p:nvPr/>
          </p:nvPicPr>
          <p:blipFill>
            <a:blip r:embed="rId5" cstate="print"/>
            <a:srcRect/>
            <a:stretch>
              <a:fillRect/>
            </a:stretch>
          </p:blipFill>
          <p:spPr bwMode="auto">
            <a:xfrm>
              <a:off x="6494437" y="3133162"/>
              <a:ext cx="687039" cy="591675"/>
            </a:xfrm>
            <a:prstGeom prst="rect">
              <a:avLst/>
            </a:prstGeom>
            <a:noFill/>
          </p:spPr>
        </p:pic>
      </p:grpSp>
      <p:pic>
        <p:nvPicPr>
          <p:cNvPr id="52" name="Picture 3" descr="D:\kuloth\2014\Dec\15-12-2014\nri_issue\slides_img\nri3785-f1.jpg">
            <a:extLst>
              <a:ext uri="{FF2B5EF4-FFF2-40B4-BE49-F238E27FC236}">
                <a16:creationId xmlns:a16="http://schemas.microsoft.com/office/drawing/2014/main" id="{65DA3370-3DA6-446E-8A0C-B9E395CC5BB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7367" t="76718" r="710" b="9198"/>
          <a:stretch/>
        </p:blipFill>
        <p:spPr bwMode="auto">
          <a:xfrm>
            <a:off x="8257485" y="3409952"/>
            <a:ext cx="2022889" cy="2343146"/>
          </a:xfrm>
          <a:prstGeom prst="rect">
            <a:avLst/>
          </a:prstGeom>
          <a:noFill/>
          <a:ln w="19050">
            <a:solidFill>
              <a:srgbClr val="003478"/>
            </a:solidFill>
            <a:miter lim="800000"/>
            <a:headEnd/>
            <a:tailEnd/>
          </a:ln>
          <a:extLst>
            <a:ext uri="{909E8E84-426E-40DD-AFC4-6F175D3DCCD1}">
              <a14:hiddenFill xmlns:a14="http://schemas.microsoft.com/office/drawing/2010/main">
                <a:solidFill>
                  <a:srgbClr val="FFFFFF"/>
                </a:solidFill>
              </a14:hiddenFill>
            </a:ext>
          </a:extLst>
        </p:spPr>
      </p:pic>
      <p:sp>
        <p:nvSpPr>
          <p:cNvPr id="53" name="TextBox 29">
            <a:extLst>
              <a:ext uri="{FF2B5EF4-FFF2-40B4-BE49-F238E27FC236}">
                <a16:creationId xmlns:a16="http://schemas.microsoft.com/office/drawing/2014/main" id="{55293179-7CA9-4D54-859B-97E7A3DD52DD}"/>
              </a:ext>
            </a:extLst>
          </p:cNvPr>
          <p:cNvSpPr txBox="1"/>
          <p:nvPr/>
        </p:nvSpPr>
        <p:spPr>
          <a:xfrm>
            <a:off x="8257485" y="2832008"/>
            <a:ext cx="2022889"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478"/>
                </a:solidFill>
                <a:effectLst/>
                <a:uLnTx/>
                <a:uFillTx/>
                <a:latin typeface="Neutraface 2 Text Demi" panose="020B0703020202020102" pitchFamily="34" charset="0"/>
                <a:ea typeface="+mn-ea"/>
                <a:cs typeface="+mn-cs"/>
              </a:rPr>
              <a:t>Improved Gingival and Periodontal Health</a:t>
            </a:r>
          </a:p>
        </p:txBody>
      </p:sp>
      <p:grpSp>
        <p:nvGrpSpPr>
          <p:cNvPr id="54" name="Group 57">
            <a:extLst>
              <a:ext uri="{FF2B5EF4-FFF2-40B4-BE49-F238E27FC236}">
                <a16:creationId xmlns:a16="http://schemas.microsoft.com/office/drawing/2014/main" id="{98090AFE-67D3-4E3C-A8CC-3CA816F50350}"/>
              </a:ext>
            </a:extLst>
          </p:cNvPr>
          <p:cNvGrpSpPr/>
          <p:nvPr/>
        </p:nvGrpSpPr>
        <p:grpSpPr>
          <a:xfrm>
            <a:off x="5562182" y="3400427"/>
            <a:ext cx="2150534" cy="2324386"/>
            <a:chOff x="7540978" y="2178756"/>
            <a:chExt cx="2150534" cy="3018234"/>
          </a:xfrm>
        </p:grpSpPr>
        <p:cxnSp>
          <p:nvCxnSpPr>
            <p:cNvPr id="55" name="Connector: Elbow 53">
              <a:extLst>
                <a:ext uri="{FF2B5EF4-FFF2-40B4-BE49-F238E27FC236}">
                  <a16:creationId xmlns:a16="http://schemas.microsoft.com/office/drawing/2014/main" id="{982C1AB3-D46E-4C32-B531-2E590D532FB9}"/>
                </a:ext>
              </a:extLst>
            </p:cNvPr>
            <p:cNvCxnSpPr>
              <a:cxnSpLocks/>
            </p:cNvCxnSpPr>
            <p:nvPr/>
          </p:nvCxnSpPr>
          <p:spPr>
            <a:xfrm>
              <a:off x="7540978" y="2178756"/>
              <a:ext cx="2150534" cy="1467555"/>
            </a:xfrm>
            <a:prstGeom prst="bentConnector3">
              <a:avLst/>
            </a:prstGeom>
            <a:ln w="25400">
              <a:solidFill>
                <a:srgbClr val="003478"/>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Connector: Elbow 56">
              <a:extLst>
                <a:ext uri="{FF2B5EF4-FFF2-40B4-BE49-F238E27FC236}">
                  <a16:creationId xmlns:a16="http://schemas.microsoft.com/office/drawing/2014/main" id="{03FD2699-B596-4CD5-90FF-CFEA15AABB33}"/>
                </a:ext>
              </a:extLst>
            </p:cNvPr>
            <p:cNvCxnSpPr>
              <a:cxnSpLocks/>
            </p:cNvCxnSpPr>
            <p:nvPr/>
          </p:nvCxnSpPr>
          <p:spPr>
            <a:xfrm flipV="1">
              <a:off x="7540978" y="3646683"/>
              <a:ext cx="2150534" cy="1550307"/>
            </a:xfrm>
            <a:prstGeom prst="bentConnector3">
              <a:avLst/>
            </a:prstGeom>
            <a:ln w="25400">
              <a:solidFill>
                <a:srgbClr val="003478"/>
              </a:solidFill>
              <a:prstDash val="sysDash"/>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 name="Gruppieren 9">
            <a:extLst>
              <a:ext uri="{FF2B5EF4-FFF2-40B4-BE49-F238E27FC236}">
                <a16:creationId xmlns:a16="http://schemas.microsoft.com/office/drawing/2014/main" id="{126C00AD-6B57-4860-8C92-91306B774DB6}"/>
              </a:ext>
            </a:extLst>
          </p:cNvPr>
          <p:cNvGrpSpPr/>
          <p:nvPr/>
        </p:nvGrpSpPr>
        <p:grpSpPr>
          <a:xfrm>
            <a:off x="3948140" y="2904839"/>
            <a:ext cx="1049364" cy="1010548"/>
            <a:chOff x="4354139" y="2959883"/>
            <a:chExt cx="1269730" cy="1222763"/>
          </a:xfrm>
        </p:grpSpPr>
        <p:sp>
          <p:nvSpPr>
            <p:cNvPr id="63" name="Oval 13">
              <a:extLst>
                <a:ext uri="{FF2B5EF4-FFF2-40B4-BE49-F238E27FC236}">
                  <a16:creationId xmlns:a16="http://schemas.microsoft.com/office/drawing/2014/main" id="{915E2B29-D59E-439E-9DAE-CD1377707B0E}"/>
                </a:ext>
              </a:extLst>
            </p:cNvPr>
            <p:cNvSpPr/>
            <p:nvPr/>
          </p:nvSpPr>
          <p:spPr>
            <a:xfrm>
              <a:off x="4354139" y="2959883"/>
              <a:ext cx="1269730" cy="1222763"/>
            </a:xfrm>
            <a:prstGeom prst="ellipse">
              <a:avLst/>
            </a:prstGeom>
            <a:solidFill>
              <a:schemeClr val="bg1"/>
            </a:solidFill>
            <a:ln w="44450">
              <a:solidFill>
                <a:srgbClr val="0034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Gotham"/>
                <a:ea typeface="+mn-ea"/>
                <a:cs typeface="+mn-cs"/>
              </a:endParaRPr>
            </a:p>
          </p:txBody>
        </p:sp>
        <p:pic>
          <p:nvPicPr>
            <p:cNvPr id="49" name="Picture 3" descr="D:\kuloth\2014\Dec\15-12-2014\nri_issue\slides_img\nri3785-f1.jpg">
              <a:extLst>
                <a:ext uri="{FF2B5EF4-FFF2-40B4-BE49-F238E27FC236}">
                  <a16:creationId xmlns:a16="http://schemas.microsoft.com/office/drawing/2014/main" id="{F4E0A2B5-7AE3-4C29-8474-519B9E034D9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677" t="76180" r="30929" b="10182"/>
            <a:stretch/>
          </p:blipFill>
          <p:spPr bwMode="auto">
            <a:xfrm>
              <a:off x="4490711" y="3069508"/>
              <a:ext cx="996583" cy="999566"/>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r Verbinder 4">
              <a:extLst>
                <a:ext uri="{FF2B5EF4-FFF2-40B4-BE49-F238E27FC236}">
                  <a16:creationId xmlns:a16="http://schemas.microsoft.com/office/drawing/2014/main" id="{2884CA35-3346-4F20-B96F-240F108BDB47}"/>
                </a:ext>
              </a:extLst>
            </p:cNvPr>
            <p:cNvCxnSpPr>
              <a:cxnSpLocks/>
              <a:stCxn id="63" idx="1"/>
              <a:endCxn id="63" idx="5"/>
            </p:cNvCxnSpPr>
            <p:nvPr/>
          </p:nvCxnSpPr>
          <p:spPr>
            <a:xfrm>
              <a:off x="4540086" y="3138952"/>
              <a:ext cx="897835" cy="864625"/>
            </a:xfrm>
            <a:prstGeom prst="line">
              <a:avLst/>
            </a:prstGeom>
            <a:ln w="50800">
              <a:solidFill>
                <a:srgbClr val="003478"/>
              </a:solidFill>
            </a:ln>
          </p:spPr>
          <p:style>
            <a:lnRef idx="1">
              <a:schemeClr val="accent1"/>
            </a:lnRef>
            <a:fillRef idx="0">
              <a:schemeClr val="accent1"/>
            </a:fillRef>
            <a:effectRef idx="0">
              <a:schemeClr val="accent1"/>
            </a:effectRef>
            <a:fontRef idx="minor">
              <a:schemeClr val="tx1"/>
            </a:fontRef>
          </p:style>
        </p:cxnSp>
      </p:grpSp>
      <p:sp>
        <p:nvSpPr>
          <p:cNvPr id="65" name="Rechteck 64">
            <a:extLst>
              <a:ext uri="{FF2B5EF4-FFF2-40B4-BE49-F238E27FC236}">
                <a16:creationId xmlns:a16="http://schemas.microsoft.com/office/drawing/2014/main" id="{2D39EADA-3653-4908-9CCF-DD543B571B02}"/>
              </a:ext>
            </a:extLst>
          </p:cNvPr>
          <p:cNvSpPr/>
          <p:nvPr/>
        </p:nvSpPr>
        <p:spPr>
          <a:xfrm>
            <a:off x="1154719" y="3150274"/>
            <a:ext cx="2623951" cy="2954655"/>
          </a:xfrm>
          <a:prstGeom prst="rect">
            <a:avLst/>
          </a:prstGeom>
        </p:spPr>
        <p:txBody>
          <a:bodyPr wrap="square">
            <a:spAutoFit/>
          </a:bodyPr>
          <a:lstStyle/>
          <a:p>
            <a:pPr marL="85725" marR="0" lvl="0" indent="0" algn="l" defTabSz="457200" rtl="0" eaLnBrk="1" fontAlgn="auto" latinLnBrk="0" hangingPunct="1">
              <a:lnSpc>
                <a:spcPct val="100000"/>
              </a:lnSpc>
              <a:spcBef>
                <a:spcPts val="3000"/>
              </a:spcBef>
              <a:spcAft>
                <a:spcPts val="3000"/>
              </a:spcAft>
              <a:buClr>
                <a:srgbClr val="003478"/>
              </a:buClr>
              <a:buSzTx/>
              <a:buFontTx/>
              <a:buNone/>
              <a:tabLst/>
              <a:defRPr/>
            </a:pPr>
            <a:r>
              <a:rPr kumimoji="0" lang="en-PH" altLang="en-US" sz="1600" b="0" i="0" u="none" strike="noStrike" kern="1200" cap="none" spc="0" normalizeH="0" baseline="0" noProof="0">
                <a:ln>
                  <a:noFill/>
                </a:ln>
                <a:solidFill>
                  <a:srgbClr val="E7E6E6">
                    <a:lumMod val="25000"/>
                  </a:srgbClr>
                </a:solidFill>
                <a:effectLst/>
                <a:uLnTx/>
                <a:uFillTx/>
                <a:latin typeface="Neutraface 2 Text Light" panose="020B0303020202020102" pitchFamily="34" charset="0"/>
                <a:ea typeface="ＭＳ Ｐゴシック" charset="-128"/>
                <a:cs typeface="Gotham Book" pitchFamily="50" charset="0"/>
              </a:rPr>
              <a:t>Inhibition of </a:t>
            </a:r>
            <a:br>
              <a:rPr kumimoji="0" lang="en-PH" altLang="en-US" sz="1600" b="0" i="0" u="none" strike="noStrike" kern="1200" cap="none" spc="0" normalizeH="0" baseline="0" noProof="0">
                <a:ln>
                  <a:noFill/>
                </a:ln>
                <a:solidFill>
                  <a:srgbClr val="E7E6E6">
                    <a:lumMod val="25000"/>
                  </a:srgbClr>
                </a:solidFill>
                <a:effectLst/>
                <a:uLnTx/>
                <a:uFillTx/>
                <a:latin typeface="Neutraface 2 Text Light" panose="020B0303020202020102" pitchFamily="34" charset="0"/>
                <a:ea typeface="ＭＳ Ｐゴシック" charset="-128"/>
                <a:cs typeface="Gotham Book" pitchFamily="50" charset="0"/>
              </a:rPr>
            </a:br>
            <a:r>
              <a:rPr kumimoji="0" lang="en-PH" altLang="en-US" sz="1600" b="0" i="0" u="none" strike="noStrike" kern="1200" cap="none" spc="0" normalizeH="0" baseline="0" noProof="0">
                <a:ln>
                  <a:noFill/>
                </a:ln>
                <a:solidFill>
                  <a:srgbClr val="E7E6E6">
                    <a:lumMod val="25000"/>
                  </a:srgbClr>
                </a:solidFill>
                <a:effectLst/>
                <a:uLnTx/>
                <a:uFillTx/>
                <a:latin typeface="Neutraface 2 Text Light" panose="020B0303020202020102" pitchFamily="34" charset="0"/>
                <a:ea typeface="ＭＳ Ｐゴシック" charset="-128"/>
                <a:cs typeface="Gotham Book" pitchFamily="50" charset="0"/>
              </a:rPr>
              <a:t>Plaque Growth</a:t>
            </a:r>
          </a:p>
          <a:p>
            <a:pPr marL="85725" marR="0" lvl="0" indent="0" algn="l" defTabSz="457200" rtl="0" eaLnBrk="1" fontAlgn="auto" latinLnBrk="0" hangingPunct="1">
              <a:lnSpc>
                <a:spcPct val="100000"/>
              </a:lnSpc>
              <a:spcBef>
                <a:spcPts val="2000"/>
              </a:spcBef>
              <a:spcAft>
                <a:spcPts val="3000"/>
              </a:spcAft>
              <a:buClr>
                <a:srgbClr val="003478"/>
              </a:buClr>
              <a:buSzTx/>
              <a:buFontTx/>
              <a:buNone/>
              <a:tabLst/>
              <a:defRPr/>
            </a:pPr>
            <a:r>
              <a:rPr kumimoji="0" lang="en-US" altLang="en-US" sz="1600" b="0" i="0" u="none" strike="noStrike" kern="1200" cap="none" spc="0" normalizeH="0" baseline="0" noProof="0">
                <a:ln>
                  <a:noFill/>
                </a:ln>
                <a:solidFill>
                  <a:srgbClr val="E7E6E6">
                    <a:lumMod val="25000"/>
                  </a:srgbClr>
                </a:solidFill>
                <a:effectLst/>
                <a:uLnTx/>
                <a:uFillTx/>
                <a:latin typeface="Neutraface 2 Text Light" panose="020B0303020202020102" pitchFamily="34" charset="0"/>
                <a:ea typeface="ＭＳ Ｐゴシック" charset="-128"/>
                <a:cs typeface="Gotham Book" pitchFamily="50" charset="0"/>
              </a:rPr>
              <a:t>Reduction in Metabolic Production of Toxins</a:t>
            </a:r>
          </a:p>
          <a:p>
            <a:pPr marL="85725" marR="0" lvl="0" indent="0" algn="l" defTabSz="457200" rtl="0" eaLnBrk="1" fontAlgn="auto" latinLnBrk="0" hangingPunct="1">
              <a:lnSpc>
                <a:spcPct val="100000"/>
              </a:lnSpc>
              <a:spcBef>
                <a:spcPts val="2000"/>
              </a:spcBef>
              <a:spcAft>
                <a:spcPts val="3000"/>
              </a:spcAft>
              <a:buClr>
                <a:srgbClr val="003478"/>
              </a:buClr>
              <a:buSzTx/>
              <a:buFontTx/>
              <a:buNone/>
              <a:tabLst/>
              <a:defRPr/>
            </a:pPr>
            <a:r>
              <a:rPr kumimoji="0" lang="en-US" altLang="en-US" sz="1600" b="0" i="0" u="none" strike="noStrike" kern="1200" cap="none" spc="0" normalizeH="0" baseline="0" noProof="0">
                <a:ln>
                  <a:noFill/>
                </a:ln>
                <a:solidFill>
                  <a:srgbClr val="E7E6E6">
                    <a:lumMod val="25000"/>
                  </a:srgbClr>
                </a:solidFill>
                <a:effectLst/>
                <a:uLnTx/>
                <a:uFillTx/>
                <a:latin typeface="Neutraface 2 Text Light" panose="020B0303020202020102" pitchFamily="34" charset="0"/>
                <a:ea typeface="ＭＳ Ｐゴシック" charset="-128"/>
                <a:cs typeface="Gotham Book" pitchFamily="50" charset="0"/>
              </a:rPr>
              <a:t>Direct Suppression of Pathogen Virulence</a:t>
            </a:r>
          </a:p>
        </p:txBody>
      </p:sp>
      <p:grpSp>
        <p:nvGrpSpPr>
          <p:cNvPr id="17" name="Gruppieren 16">
            <a:extLst>
              <a:ext uri="{FF2B5EF4-FFF2-40B4-BE49-F238E27FC236}">
                <a16:creationId xmlns:a16="http://schemas.microsoft.com/office/drawing/2014/main" id="{5B3C5740-63DE-4D3F-984B-4955E5D3DD94}"/>
              </a:ext>
            </a:extLst>
          </p:cNvPr>
          <p:cNvGrpSpPr/>
          <p:nvPr/>
        </p:nvGrpSpPr>
        <p:grpSpPr>
          <a:xfrm>
            <a:off x="632293" y="3187362"/>
            <a:ext cx="473142" cy="523220"/>
            <a:chOff x="8507379" y="1623955"/>
            <a:chExt cx="473142" cy="523220"/>
          </a:xfrm>
        </p:grpSpPr>
        <p:sp>
          <p:nvSpPr>
            <p:cNvPr id="13" name="Ellipse 12">
              <a:extLst>
                <a:ext uri="{FF2B5EF4-FFF2-40B4-BE49-F238E27FC236}">
                  <a16:creationId xmlns:a16="http://schemas.microsoft.com/office/drawing/2014/main" id="{409CF836-168B-4C1C-82E8-6F81936E8180}"/>
                </a:ext>
              </a:extLst>
            </p:cNvPr>
            <p:cNvSpPr/>
            <p:nvPr/>
          </p:nvSpPr>
          <p:spPr>
            <a:xfrm>
              <a:off x="8507379" y="1658519"/>
              <a:ext cx="473142" cy="473142"/>
            </a:xfrm>
            <a:prstGeom prst="ellipse">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6" name="Textfeld 15">
              <a:extLst>
                <a:ext uri="{FF2B5EF4-FFF2-40B4-BE49-F238E27FC236}">
                  <a16:creationId xmlns:a16="http://schemas.microsoft.com/office/drawing/2014/main" id="{BD091AE3-CA35-4C33-9CDC-8A8FD0B79DF4}"/>
                </a:ext>
              </a:extLst>
            </p:cNvPr>
            <p:cNvSpPr txBox="1"/>
            <p:nvPr/>
          </p:nvSpPr>
          <p:spPr>
            <a:xfrm>
              <a:off x="8562975" y="1623955"/>
              <a:ext cx="381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a:t>
              </a:r>
            </a:p>
          </p:txBody>
        </p:sp>
      </p:grpSp>
      <p:grpSp>
        <p:nvGrpSpPr>
          <p:cNvPr id="66" name="Gruppieren 65">
            <a:extLst>
              <a:ext uri="{FF2B5EF4-FFF2-40B4-BE49-F238E27FC236}">
                <a16:creationId xmlns:a16="http://schemas.microsoft.com/office/drawing/2014/main" id="{23AEACC4-191B-4AF3-9911-36667B5AF539}"/>
              </a:ext>
            </a:extLst>
          </p:cNvPr>
          <p:cNvGrpSpPr/>
          <p:nvPr/>
        </p:nvGrpSpPr>
        <p:grpSpPr>
          <a:xfrm>
            <a:off x="632293" y="4312297"/>
            <a:ext cx="473142" cy="523220"/>
            <a:chOff x="8507379" y="1623955"/>
            <a:chExt cx="473142" cy="523220"/>
          </a:xfrm>
        </p:grpSpPr>
        <p:sp>
          <p:nvSpPr>
            <p:cNvPr id="67" name="Ellipse 66">
              <a:extLst>
                <a:ext uri="{FF2B5EF4-FFF2-40B4-BE49-F238E27FC236}">
                  <a16:creationId xmlns:a16="http://schemas.microsoft.com/office/drawing/2014/main" id="{3EDBBB3E-D8B2-47C5-837A-ACF1893F8DDC}"/>
                </a:ext>
              </a:extLst>
            </p:cNvPr>
            <p:cNvSpPr/>
            <p:nvPr/>
          </p:nvSpPr>
          <p:spPr>
            <a:xfrm>
              <a:off x="8507379" y="1658519"/>
              <a:ext cx="473142" cy="473142"/>
            </a:xfrm>
            <a:prstGeom prst="ellipse">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8" name="Textfeld 67">
              <a:extLst>
                <a:ext uri="{FF2B5EF4-FFF2-40B4-BE49-F238E27FC236}">
                  <a16:creationId xmlns:a16="http://schemas.microsoft.com/office/drawing/2014/main" id="{CE981824-A781-450C-BF5D-351331AC5CAC}"/>
                </a:ext>
              </a:extLst>
            </p:cNvPr>
            <p:cNvSpPr txBox="1"/>
            <p:nvPr/>
          </p:nvSpPr>
          <p:spPr>
            <a:xfrm>
              <a:off x="8562975" y="1623955"/>
              <a:ext cx="381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p>
          </p:txBody>
        </p:sp>
      </p:grpSp>
      <p:grpSp>
        <p:nvGrpSpPr>
          <p:cNvPr id="69" name="Gruppieren 68">
            <a:extLst>
              <a:ext uri="{FF2B5EF4-FFF2-40B4-BE49-F238E27FC236}">
                <a16:creationId xmlns:a16="http://schemas.microsoft.com/office/drawing/2014/main" id="{7480AF50-D94F-415E-94CB-221E87C1B28A}"/>
              </a:ext>
            </a:extLst>
          </p:cNvPr>
          <p:cNvGrpSpPr/>
          <p:nvPr/>
        </p:nvGrpSpPr>
        <p:grpSpPr>
          <a:xfrm>
            <a:off x="632293" y="5427707"/>
            <a:ext cx="473142" cy="523220"/>
            <a:chOff x="8507379" y="1623955"/>
            <a:chExt cx="473142" cy="523220"/>
          </a:xfrm>
        </p:grpSpPr>
        <p:sp>
          <p:nvSpPr>
            <p:cNvPr id="70" name="Ellipse 69">
              <a:extLst>
                <a:ext uri="{FF2B5EF4-FFF2-40B4-BE49-F238E27FC236}">
                  <a16:creationId xmlns:a16="http://schemas.microsoft.com/office/drawing/2014/main" id="{32853033-F681-4057-BA33-2CD373656B10}"/>
                </a:ext>
              </a:extLst>
            </p:cNvPr>
            <p:cNvSpPr/>
            <p:nvPr/>
          </p:nvSpPr>
          <p:spPr>
            <a:xfrm>
              <a:off x="8507379" y="1658519"/>
              <a:ext cx="473142" cy="473142"/>
            </a:xfrm>
            <a:prstGeom prst="ellipse">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1" name="Textfeld 70">
              <a:extLst>
                <a:ext uri="{FF2B5EF4-FFF2-40B4-BE49-F238E27FC236}">
                  <a16:creationId xmlns:a16="http://schemas.microsoft.com/office/drawing/2014/main" id="{8E105F7B-A3E4-4389-9C84-E42D2899C011}"/>
                </a:ext>
              </a:extLst>
            </p:cNvPr>
            <p:cNvSpPr txBox="1"/>
            <p:nvPr/>
          </p:nvSpPr>
          <p:spPr>
            <a:xfrm>
              <a:off x="8572500" y="1623955"/>
              <a:ext cx="381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3</a:t>
              </a:r>
            </a:p>
          </p:txBody>
        </p:sp>
      </p:grpSp>
      <p:cxnSp>
        <p:nvCxnSpPr>
          <p:cNvPr id="30" name="Straight Connector 11">
            <a:extLst>
              <a:ext uri="{FF2B5EF4-FFF2-40B4-BE49-F238E27FC236}">
                <a16:creationId xmlns:a16="http://schemas.microsoft.com/office/drawing/2014/main" id="{10A48985-A917-4F73-B755-343AF380B269}"/>
              </a:ext>
            </a:extLst>
          </p:cNvPr>
          <p:cNvCxnSpPr>
            <a:cxnSpLocks/>
          </p:cNvCxnSpPr>
          <p:nvPr/>
        </p:nvCxnSpPr>
        <p:spPr>
          <a:xfrm>
            <a:off x="5629275" y="4530612"/>
            <a:ext cx="1008174" cy="0"/>
          </a:xfrm>
          <a:prstGeom prst="line">
            <a:avLst/>
          </a:prstGeom>
          <a:ln w="25400">
            <a:solidFill>
              <a:srgbClr val="003478"/>
            </a:solidFill>
            <a:tailEnd type="none" w="lg" len="lg"/>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AA49580E-83F7-4E7A-88D7-8664F9C767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347" y="543209"/>
            <a:ext cx="475556" cy="475556"/>
          </a:xfrm>
          <a:prstGeom prst="rect">
            <a:avLst/>
          </a:prstGeom>
        </p:spPr>
      </p:pic>
      <p:pic>
        <p:nvPicPr>
          <p:cNvPr id="2" name="Grafik 17">
            <a:extLst>
              <a:ext uri="{FF2B5EF4-FFF2-40B4-BE49-F238E27FC236}">
                <a16:creationId xmlns:a16="http://schemas.microsoft.com/office/drawing/2014/main" id="{960DD677-A7F7-E8D0-0118-0B7CDB7C9E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3809" y="88372"/>
            <a:ext cx="475556" cy="475556"/>
          </a:xfrm>
          <a:prstGeom prst="rect">
            <a:avLst/>
          </a:prstGeom>
        </p:spPr>
      </p:pic>
    </p:spTree>
    <p:extLst>
      <p:ext uri="{BB962C8B-B14F-4D97-AF65-F5344CB8AC3E}">
        <p14:creationId xmlns:p14="http://schemas.microsoft.com/office/powerpoint/2010/main" val="30144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C0CF83-023B-4EDF-8495-99061DF6E0A8}"/>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1043380" y="352506"/>
            <a:ext cx="794127" cy="794127"/>
          </a:xfrm>
          <a:prstGeom prst="rect">
            <a:avLst/>
          </a:prstGeom>
        </p:spPr>
      </p:pic>
      <p:pic>
        <p:nvPicPr>
          <p:cNvPr id="14" name="Picture 2" descr="Blank white tube of toothpaste isolated with clipping path stock photo">
            <a:extLst>
              <a:ext uri="{FF2B5EF4-FFF2-40B4-BE49-F238E27FC236}">
                <a16:creationId xmlns:a16="http://schemas.microsoft.com/office/drawing/2014/main" id="{975D22FF-5389-4834-B1CF-2C30291E5961}"/>
              </a:ext>
            </a:extLst>
          </p:cNvPr>
          <p:cNvPicPr>
            <a:picLocks noChangeAspect="1" noChangeArrowheads="1"/>
          </p:cNvPicPr>
          <p:nvPr/>
        </p:nvPicPr>
        <p:blipFill>
          <a:blip r:embed="rId4">
            <a:alphaModFix amt="26000"/>
            <a:extLst>
              <a:ext uri="{28A0092B-C50C-407E-A947-70E740481C1C}">
                <a14:useLocalDpi xmlns:a14="http://schemas.microsoft.com/office/drawing/2010/main" val="0"/>
              </a:ext>
            </a:extLst>
          </a:blip>
          <a:srcRect/>
          <a:stretch>
            <a:fillRect/>
          </a:stretch>
        </p:blipFill>
        <p:spPr bwMode="auto">
          <a:xfrm>
            <a:off x="7545148" y="2584091"/>
            <a:ext cx="3147783" cy="20882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object&#10;&#10;Description automatically generated">
            <a:extLst>
              <a:ext uri="{FF2B5EF4-FFF2-40B4-BE49-F238E27FC236}">
                <a16:creationId xmlns:a16="http://schemas.microsoft.com/office/drawing/2014/main" id="{6A2307CB-DB85-4F0A-AFF7-4ECBF7E5C2DF}"/>
              </a:ext>
            </a:extLst>
          </p:cNvPr>
          <p:cNvPicPr>
            <a:picLocks noChangeAspect="1"/>
          </p:cNvPicPr>
          <p:nvPr/>
        </p:nvPicPr>
        <p:blipFill>
          <a:blip r:embed="rId5">
            <a:alphaModFix amt="12000"/>
            <a:extLst>
              <a:ext uri="{28A0092B-C50C-407E-A947-70E740481C1C}">
                <a14:useLocalDpi xmlns:a14="http://schemas.microsoft.com/office/drawing/2010/main" val="0"/>
              </a:ext>
            </a:extLst>
          </a:blip>
          <a:stretch>
            <a:fillRect/>
          </a:stretch>
        </p:blipFill>
        <p:spPr>
          <a:xfrm>
            <a:off x="9335690" y="3335132"/>
            <a:ext cx="285093" cy="211063"/>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1F0E8B46-1CD8-4CB8-8621-B31577CBB0BE}"/>
              </a:ext>
            </a:extLst>
          </p:cNvPr>
          <p:cNvPicPr>
            <a:picLocks noChangeAspect="1"/>
          </p:cNvPicPr>
          <p:nvPr/>
        </p:nvPicPr>
        <p:blipFill>
          <a:blip r:embed="rId5">
            <a:alphaModFix amt="7000"/>
            <a:extLst>
              <a:ext uri="{28A0092B-C50C-407E-A947-70E740481C1C}">
                <a14:useLocalDpi xmlns:a14="http://schemas.microsoft.com/office/drawing/2010/main" val="0"/>
              </a:ext>
            </a:extLst>
          </a:blip>
          <a:stretch>
            <a:fillRect/>
          </a:stretch>
        </p:blipFill>
        <p:spPr>
          <a:xfrm>
            <a:off x="9121273" y="3568027"/>
            <a:ext cx="285093" cy="211063"/>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FDB0D93B-4E33-47C6-8ED0-32F1BC2E0164}"/>
              </a:ext>
            </a:extLst>
          </p:cNvPr>
          <p:cNvPicPr>
            <a:picLocks noChangeAspect="1"/>
          </p:cNvPicPr>
          <p:nvPr/>
        </p:nvPicPr>
        <p:blipFill>
          <a:blip r:embed="rId5">
            <a:alphaModFix amt="18000"/>
            <a:extLst>
              <a:ext uri="{28A0092B-C50C-407E-A947-70E740481C1C}">
                <a14:useLocalDpi xmlns:a14="http://schemas.microsoft.com/office/drawing/2010/main" val="0"/>
              </a:ext>
            </a:extLst>
          </a:blip>
          <a:stretch>
            <a:fillRect/>
          </a:stretch>
        </p:blipFill>
        <p:spPr>
          <a:xfrm>
            <a:off x="8778528" y="3496403"/>
            <a:ext cx="285093" cy="211063"/>
          </a:xfrm>
          <a:prstGeom prst="rect">
            <a:avLst/>
          </a:prstGeom>
        </p:spPr>
      </p:pic>
      <p:pic>
        <p:nvPicPr>
          <p:cNvPr id="17" name="Picture 16" descr="A picture containing object&#10;&#10;Description automatically generated">
            <a:extLst>
              <a:ext uri="{FF2B5EF4-FFF2-40B4-BE49-F238E27FC236}">
                <a16:creationId xmlns:a16="http://schemas.microsoft.com/office/drawing/2014/main" id="{44A388A3-58A3-4A5C-ADB3-A633149B827A}"/>
              </a:ext>
            </a:extLst>
          </p:cNvPr>
          <p:cNvPicPr>
            <a:picLocks noChangeAspect="1"/>
          </p:cNvPicPr>
          <p:nvPr/>
        </p:nvPicPr>
        <p:blipFill>
          <a:blip r:embed="rId5">
            <a:alphaModFix amt="30000"/>
            <a:extLst>
              <a:ext uri="{28A0092B-C50C-407E-A947-70E740481C1C}">
                <a14:useLocalDpi xmlns:a14="http://schemas.microsoft.com/office/drawing/2010/main" val="0"/>
              </a:ext>
            </a:extLst>
          </a:blip>
          <a:stretch>
            <a:fillRect/>
          </a:stretch>
        </p:blipFill>
        <p:spPr>
          <a:xfrm>
            <a:off x="8503044" y="3732624"/>
            <a:ext cx="285093" cy="211063"/>
          </a:xfrm>
          <a:prstGeom prst="rect">
            <a:avLst/>
          </a:prstGeom>
        </p:spPr>
      </p:pic>
      <p:pic>
        <p:nvPicPr>
          <p:cNvPr id="18" name="Picture 17" descr="A picture containing object&#10;&#10;Description automatically generated">
            <a:extLst>
              <a:ext uri="{FF2B5EF4-FFF2-40B4-BE49-F238E27FC236}">
                <a16:creationId xmlns:a16="http://schemas.microsoft.com/office/drawing/2014/main" id="{012FF1C5-72FC-45E0-A0A6-052D0D85928F}"/>
              </a:ext>
            </a:extLst>
          </p:cNvPr>
          <p:cNvPicPr>
            <a:picLocks noChangeAspect="1"/>
          </p:cNvPicPr>
          <p:nvPr/>
        </p:nvPicPr>
        <p:blipFill>
          <a:blip r:embed="rId5">
            <a:alphaModFix amt="11000"/>
            <a:extLst>
              <a:ext uri="{28A0092B-C50C-407E-A947-70E740481C1C}">
                <a14:useLocalDpi xmlns:a14="http://schemas.microsoft.com/office/drawing/2010/main" val="0"/>
              </a:ext>
            </a:extLst>
          </a:blip>
          <a:stretch>
            <a:fillRect/>
          </a:stretch>
        </p:blipFill>
        <p:spPr>
          <a:xfrm>
            <a:off x="7655078" y="3819673"/>
            <a:ext cx="285093" cy="211063"/>
          </a:xfrm>
          <a:prstGeom prst="rect">
            <a:avLst/>
          </a:prstGeom>
        </p:spPr>
      </p:pic>
      <p:sp>
        <p:nvSpPr>
          <p:cNvPr id="21" name="TextBox 20">
            <a:extLst>
              <a:ext uri="{FF2B5EF4-FFF2-40B4-BE49-F238E27FC236}">
                <a16:creationId xmlns:a16="http://schemas.microsoft.com/office/drawing/2014/main" id="{EF132A98-1063-4C32-9112-6AB085B97BA8}"/>
              </a:ext>
            </a:extLst>
          </p:cNvPr>
          <p:cNvSpPr txBox="1"/>
          <p:nvPr/>
        </p:nvSpPr>
        <p:spPr>
          <a:xfrm>
            <a:off x="1499069" y="1717941"/>
            <a:ext cx="107289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w Cen MT" panose="020B0602020104020603"/>
                <a:ea typeface="+mn-ea"/>
                <a:cs typeface="+mn-cs"/>
              </a:rPr>
              <a:t>Objective</a:t>
            </a:r>
          </a:p>
        </p:txBody>
      </p:sp>
      <p:sp>
        <p:nvSpPr>
          <p:cNvPr id="23" name="TextBox 22">
            <a:extLst>
              <a:ext uri="{FF2B5EF4-FFF2-40B4-BE49-F238E27FC236}">
                <a16:creationId xmlns:a16="http://schemas.microsoft.com/office/drawing/2014/main" id="{4049F3D9-E6EB-460E-B83D-4DD25CB261AC}"/>
              </a:ext>
            </a:extLst>
          </p:cNvPr>
          <p:cNvSpPr txBox="1"/>
          <p:nvPr/>
        </p:nvSpPr>
        <p:spPr>
          <a:xfrm>
            <a:off x="7724146" y="1751497"/>
            <a:ext cx="94416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w Cen MT" panose="020B0602020104020603"/>
                <a:ea typeface="+mn-ea"/>
                <a:cs typeface="+mn-cs"/>
              </a:rPr>
              <a:t>Method</a:t>
            </a:r>
          </a:p>
        </p:txBody>
      </p:sp>
      <p:sp>
        <p:nvSpPr>
          <p:cNvPr id="28" name="Content Placeholder 2">
            <a:extLst>
              <a:ext uri="{FF2B5EF4-FFF2-40B4-BE49-F238E27FC236}">
                <a16:creationId xmlns:a16="http://schemas.microsoft.com/office/drawing/2014/main" id="{17B2DCA0-5510-4EF5-B473-E67CDB69BAF0}"/>
              </a:ext>
            </a:extLst>
          </p:cNvPr>
          <p:cNvSpPr txBox="1">
            <a:spLocks/>
          </p:cNvSpPr>
          <p:nvPr/>
        </p:nvSpPr>
        <p:spPr>
          <a:xfrm>
            <a:off x="1198880" y="2056495"/>
            <a:ext cx="10993120" cy="31019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88209">
              <a:lnSpc>
                <a:spcPct val="100000"/>
              </a:lnSpc>
              <a:spcBef>
                <a:spcPts val="422"/>
              </a:spcBef>
              <a:buNone/>
              <a:defRPr/>
            </a:pPr>
            <a:r>
              <a:rPr lang="en-US" sz="2400" dirty="0">
                <a:solidFill>
                  <a:srgbClr val="003478"/>
                </a:solidFill>
                <a:latin typeface="Neutraface 2 Text Bold" panose="020B0803020202020102" pitchFamily="34" charset="0"/>
              </a:rPr>
              <a:t>Flossing at 2 weeks = 40%</a:t>
            </a:r>
            <a:r>
              <a:rPr lang="en-US" sz="2400" baseline="30000" dirty="0">
                <a:solidFill>
                  <a:srgbClr val="003478"/>
                </a:solidFill>
                <a:latin typeface="Neutraface 2 Text Bold" panose="020B0803020202020102" pitchFamily="34" charset="0"/>
              </a:rPr>
              <a:t>1</a:t>
            </a:r>
            <a:r>
              <a:rPr lang="en-US" sz="2400" dirty="0">
                <a:solidFill>
                  <a:srgbClr val="003478"/>
                </a:solidFill>
                <a:latin typeface="Neutraface 2 Text Bold" panose="020B0803020202020102" pitchFamily="34" charset="0"/>
              </a:rPr>
              <a:t> </a:t>
            </a:r>
          </a:p>
          <a:p>
            <a:pPr marL="0" indent="0" defTabSz="1088209">
              <a:lnSpc>
                <a:spcPct val="100000"/>
              </a:lnSpc>
              <a:spcBef>
                <a:spcPts val="422"/>
              </a:spcBef>
              <a:buNone/>
              <a:defRPr/>
            </a:pPr>
            <a:endParaRPr lang="en-US" sz="2400" dirty="0">
              <a:solidFill>
                <a:srgbClr val="003478"/>
              </a:solidFill>
              <a:latin typeface="Neutraface 2 Text Bold" panose="020B0803020202020102" pitchFamily="34" charset="0"/>
            </a:endParaRPr>
          </a:p>
          <a:p>
            <a:pPr marL="0" indent="0" defTabSz="1088209">
              <a:lnSpc>
                <a:spcPct val="100000"/>
              </a:lnSpc>
              <a:spcBef>
                <a:spcPts val="422"/>
              </a:spcBef>
              <a:buNone/>
              <a:defRPr/>
            </a:pPr>
            <a:r>
              <a:rPr lang="en-US" sz="2400" dirty="0">
                <a:solidFill>
                  <a:srgbClr val="003478"/>
                </a:solidFill>
                <a:latin typeface="Neutraface 2 Text Bold" panose="020B0803020202020102" pitchFamily="34" charset="0"/>
              </a:rPr>
              <a:t>Prophy Benefit 1 week post visit = 40 – 66%</a:t>
            </a:r>
            <a:r>
              <a:rPr lang="en-US" sz="2400" baseline="30000" dirty="0">
                <a:solidFill>
                  <a:srgbClr val="003478"/>
                </a:solidFill>
                <a:latin typeface="Neutraface 2 Text Bold" panose="020B0803020202020102" pitchFamily="34" charset="0"/>
              </a:rPr>
              <a:t>2</a:t>
            </a:r>
          </a:p>
          <a:p>
            <a:pPr marL="0" indent="0" defTabSz="1088209">
              <a:lnSpc>
                <a:spcPct val="100000"/>
              </a:lnSpc>
              <a:spcBef>
                <a:spcPts val="422"/>
              </a:spcBef>
              <a:buNone/>
              <a:defRPr/>
            </a:pPr>
            <a:endParaRPr lang="en-US" sz="2400" dirty="0">
              <a:solidFill>
                <a:srgbClr val="003478"/>
              </a:solidFill>
              <a:latin typeface="Neutraface 2 Text Bold" panose="020B0803020202020102" pitchFamily="34" charset="0"/>
            </a:endParaRPr>
          </a:p>
          <a:p>
            <a:pPr marL="0" indent="0" defTabSz="1088209">
              <a:lnSpc>
                <a:spcPct val="100000"/>
              </a:lnSpc>
              <a:spcBef>
                <a:spcPts val="422"/>
              </a:spcBef>
              <a:buNone/>
              <a:defRPr/>
            </a:pPr>
            <a:r>
              <a:rPr lang="en-US" sz="2400" dirty="0">
                <a:solidFill>
                  <a:srgbClr val="003478"/>
                </a:solidFill>
                <a:latin typeface="Neutraface 2 Text Bold" panose="020B0803020202020102" pitchFamily="34" charset="0"/>
              </a:rPr>
              <a:t>SnF2 at 3 months versus NaF = 51%</a:t>
            </a:r>
            <a:r>
              <a:rPr lang="en-US" sz="2400" baseline="30000" dirty="0">
                <a:solidFill>
                  <a:srgbClr val="003478"/>
                </a:solidFill>
                <a:latin typeface="Neutraface 2 Text Bold" panose="020B0803020202020102" pitchFamily="34" charset="0"/>
              </a:rPr>
              <a:t>3</a:t>
            </a:r>
          </a:p>
        </p:txBody>
      </p:sp>
      <p:sp>
        <p:nvSpPr>
          <p:cNvPr id="22" name="Title 1">
            <a:extLst>
              <a:ext uri="{FF2B5EF4-FFF2-40B4-BE49-F238E27FC236}">
                <a16:creationId xmlns:a16="http://schemas.microsoft.com/office/drawing/2014/main" id="{6C2055AA-E850-493E-A088-380DCDF521A2}"/>
              </a:ext>
            </a:extLst>
          </p:cNvPr>
          <p:cNvSpPr>
            <a:spLocks noGrp="1"/>
          </p:cNvSpPr>
          <p:nvPr>
            <p:ph type="title"/>
          </p:nvPr>
        </p:nvSpPr>
        <p:spPr>
          <a:xfrm>
            <a:off x="604434" y="448629"/>
            <a:ext cx="10896686" cy="658812"/>
          </a:xfrm>
        </p:spPr>
        <p:txBody>
          <a:bodyPr>
            <a:normAutofit/>
          </a:bodyPr>
          <a:lstStyle/>
          <a:p>
            <a:r>
              <a:rPr lang="en-US" sz="3600" cap="none" spc="0" dirty="0">
                <a:solidFill>
                  <a:srgbClr val="003478"/>
                </a:solidFill>
                <a:latin typeface="Neutraface 2 Text Demi" panose="020B0703020202020102" pitchFamily="34" charset="0"/>
                <a:ea typeface="+mn-ea"/>
              </a:rPr>
              <a:t>Comparison of Magnitude of Benefit</a:t>
            </a:r>
          </a:p>
        </p:txBody>
      </p:sp>
      <p:pic>
        <p:nvPicPr>
          <p:cNvPr id="24" name="Picture 23">
            <a:extLst>
              <a:ext uri="{FF2B5EF4-FFF2-40B4-BE49-F238E27FC236}">
                <a16:creationId xmlns:a16="http://schemas.microsoft.com/office/drawing/2014/main" id="{7761AE59-4A28-4A54-ADD1-D5DD3C193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4615" y="2516883"/>
            <a:ext cx="1415053" cy="822153"/>
          </a:xfrm>
          <a:prstGeom prst="rect">
            <a:avLst/>
          </a:prstGeom>
        </p:spPr>
      </p:pic>
      <p:sp>
        <p:nvSpPr>
          <p:cNvPr id="19" name="Rectangle 18">
            <a:extLst>
              <a:ext uri="{FF2B5EF4-FFF2-40B4-BE49-F238E27FC236}">
                <a16:creationId xmlns:a16="http://schemas.microsoft.com/office/drawing/2014/main" id="{4FB21E44-4816-45B5-8C26-0D45DDD7F895}"/>
              </a:ext>
            </a:extLst>
          </p:cNvPr>
          <p:cNvSpPr/>
          <p:nvPr/>
        </p:nvSpPr>
        <p:spPr>
          <a:xfrm>
            <a:off x="4846247" y="6055428"/>
            <a:ext cx="7345753"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t>1. Biesbrock, A., et al. </a:t>
            </a:r>
            <a:r>
              <a:rPr kumimoji="0" lang="en-US" sz="1000" b="0" i="1" u="none" strike="noStrike" kern="1200" cap="none" spc="0" normalizeH="0" baseline="0" noProof="0" dirty="0">
                <a:ln>
                  <a:noFill/>
                </a:ln>
                <a:solidFill>
                  <a:prstClr val="black"/>
                </a:solidFill>
                <a:effectLst/>
                <a:uLnTx/>
                <a:uFillTx/>
                <a:latin typeface="Tw Cen MT" panose="020B0602020104020603"/>
                <a:ea typeface="+mn-ea"/>
                <a:cs typeface="+mn-cs"/>
              </a:rPr>
              <a:t>Journal of Periodontology 2006; </a:t>
            </a:r>
            <a:r>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t>77: 1386-1391.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 McClanahan, et al.. </a:t>
            </a:r>
            <a:r>
              <a:rPr kumimoji="0" lang="en-US" sz="1000" b="0" i="1" u="none" strike="noStrike" kern="1200" cap="none" spc="0" normalizeH="0" baseline="0" noProof="0" dirty="0">
                <a:ln>
                  <a:noFill/>
                </a:ln>
                <a:solidFill>
                  <a:prstClr val="black"/>
                </a:solidFill>
                <a:effectLst/>
                <a:uLnTx/>
                <a:uFillTx/>
                <a:latin typeface="Calibri-Italic"/>
                <a:ea typeface="+mn-ea"/>
                <a:cs typeface="+mn-cs"/>
              </a:rPr>
              <a:t>Journal of Periodontology 2001;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72: 383-392.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t>3. Biesbrock,  A et al.</a:t>
            </a:r>
            <a:r>
              <a:rPr kumimoji="0" lang="en-US" sz="1000" b="0" i="0" u="none" strike="noStrike" kern="1200" cap="none" spc="0" normalizeH="0" baseline="0" noProof="0" dirty="0">
                <a:ln>
                  <a:noFill/>
                </a:ln>
                <a:solidFill>
                  <a:srgbClr val="2B2B2B"/>
                </a:solidFill>
                <a:effectLst/>
                <a:uLnTx/>
                <a:uFillTx/>
                <a:latin typeface="Tw Cen MT" panose="020B0602020104020603"/>
                <a:ea typeface="+mn-ea"/>
                <a:cs typeface="+mn-cs"/>
              </a:rPr>
              <a:t> The Effects of Bioavailable Gluconate Chelated Stannous. Fluoride Dentifrice on Gingival Bleeding: Meta-Analysis of Eighteen Randomized Controlled Trials. </a:t>
            </a:r>
            <a:r>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en-US" sz="1000" b="0" i="1" u="none" strike="noStrike" kern="1200" cap="none" spc="0" normalizeH="0" baseline="0" noProof="0" dirty="0">
                <a:ln>
                  <a:noFill/>
                </a:ln>
                <a:solidFill>
                  <a:prstClr val="black"/>
                </a:solidFill>
                <a:effectLst/>
                <a:uLnTx/>
                <a:uFillTx/>
                <a:latin typeface="Tw Cen MT" panose="020B0602020104020603"/>
                <a:ea typeface="+mn-ea"/>
                <a:cs typeface="+mn-cs"/>
              </a:rPr>
              <a:t>J Clin Periodontal</a:t>
            </a:r>
            <a:r>
              <a:rPr kumimoji="0" lang="en-US" sz="1000" b="0" i="0" u="none" strike="noStrike" kern="1200" cap="none" spc="0" normalizeH="0" baseline="0" noProof="0" dirty="0">
                <a:ln>
                  <a:noFill/>
                </a:ln>
                <a:solidFill>
                  <a:prstClr val="black"/>
                </a:solidFill>
                <a:effectLst/>
                <a:uLnTx/>
                <a:uFillTx/>
                <a:latin typeface="Tw Cen MT" panose="020B0602020104020603"/>
                <a:ea typeface="+mn-ea"/>
                <a:cs typeface="+mn-cs"/>
              </a:rPr>
              <a:t>, </a:t>
            </a:r>
            <a:r>
              <a:rPr kumimoji="0" lang="pt-BR" sz="1000" b="0" i="0" u="none" strike="noStrike" kern="1200" cap="none" spc="0" normalizeH="0" baseline="0" noProof="0" dirty="0">
                <a:ln>
                  <a:noFill/>
                </a:ln>
                <a:solidFill>
                  <a:prstClr val="black"/>
                </a:solidFill>
                <a:effectLst/>
                <a:uLnTx/>
                <a:uFillTx/>
                <a:latin typeface="Tw Cen MT" panose="020B0602020104020603"/>
                <a:ea typeface="+mn-ea"/>
                <a:cs typeface="+mn-cs"/>
              </a:rPr>
              <a:t>2019.</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27" name="Picture 26" descr="A picture containing indoor, cake, white&#10;&#10;Description automatically generated">
            <a:extLst>
              <a:ext uri="{FF2B5EF4-FFF2-40B4-BE49-F238E27FC236}">
                <a16:creationId xmlns:a16="http://schemas.microsoft.com/office/drawing/2014/main" id="{2AACCD7A-FA81-4959-82F4-B98D87C71B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16633" y="4370659"/>
            <a:ext cx="4329614" cy="2087667"/>
          </a:xfrm>
          <a:prstGeom prst="rect">
            <a:avLst/>
          </a:prstGeom>
        </p:spPr>
      </p:pic>
      <p:sp>
        <p:nvSpPr>
          <p:cNvPr id="2" name="Rectangle 1">
            <a:extLst>
              <a:ext uri="{FF2B5EF4-FFF2-40B4-BE49-F238E27FC236}">
                <a16:creationId xmlns:a16="http://schemas.microsoft.com/office/drawing/2014/main" id="{22D9568A-D923-4D3F-A515-05C9D0A9F2F3}"/>
              </a:ext>
            </a:extLst>
          </p:cNvPr>
          <p:cNvSpPr/>
          <p:nvPr/>
        </p:nvSpPr>
        <p:spPr>
          <a:xfrm>
            <a:off x="604434" y="1347988"/>
            <a:ext cx="3257238"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a:ea typeface="+mn-ea"/>
                <a:cs typeface="+mn-cs"/>
              </a:rPr>
              <a:t>Bleeding Reduction</a:t>
            </a:r>
          </a:p>
        </p:txBody>
      </p:sp>
      <p:sp>
        <p:nvSpPr>
          <p:cNvPr id="3" name="Rectangle 2">
            <a:extLst>
              <a:ext uri="{FF2B5EF4-FFF2-40B4-BE49-F238E27FC236}">
                <a16:creationId xmlns:a16="http://schemas.microsoft.com/office/drawing/2014/main" id="{CB1709DF-03B3-4A72-9D4A-CF0580A72012}"/>
              </a:ext>
            </a:extLst>
          </p:cNvPr>
          <p:cNvSpPr/>
          <p:nvPr/>
        </p:nvSpPr>
        <p:spPr>
          <a:xfrm>
            <a:off x="4027502" y="4972534"/>
            <a:ext cx="7810005"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This Meta-Analyses shows brushing with P&amp;G Stannous provides 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rPr>
              <a:t>51% reduction in bleeding sites in up to 3 months vs Negative Control</a:t>
            </a:r>
            <a:r>
              <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rPr>
              <a:t>. </a:t>
            </a:r>
          </a:p>
        </p:txBody>
      </p:sp>
    </p:spTree>
    <p:extLst>
      <p:ext uri="{BB962C8B-B14F-4D97-AF65-F5344CB8AC3E}">
        <p14:creationId xmlns:p14="http://schemas.microsoft.com/office/powerpoint/2010/main" val="443704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99E9CB-E579-4912-8F5C-B974D3E7BE5B}"/>
              </a:ext>
            </a:extLst>
          </p:cNvPr>
          <p:cNvSpPr txBox="1"/>
          <p:nvPr/>
        </p:nvSpPr>
        <p:spPr>
          <a:xfrm>
            <a:off x="449586" y="174556"/>
            <a:ext cx="3560252" cy="16459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Light" panose="020F0302020204030204"/>
                <a:ea typeface="+mn-ea"/>
                <a:cs typeface="+mn-cs"/>
              </a:rPr>
              <a:t>External Sources</a:t>
            </a:r>
          </a:p>
        </p:txBody>
      </p:sp>
      <p:sp>
        <p:nvSpPr>
          <p:cNvPr id="6" name="Rectangle 1">
            <a:extLst>
              <a:ext uri="{FF2B5EF4-FFF2-40B4-BE49-F238E27FC236}">
                <a16:creationId xmlns:a16="http://schemas.microsoft.com/office/drawing/2014/main" id="{3199923F-2835-4140-9C7A-19411A6DE514}"/>
              </a:ext>
            </a:extLst>
          </p:cNvPr>
          <p:cNvSpPr>
            <a:spLocks noChangeArrowheads="1"/>
          </p:cNvSpPr>
          <p:nvPr/>
        </p:nvSpPr>
        <p:spPr bwMode="auto">
          <a:xfrm>
            <a:off x="4428163" y="143838"/>
            <a:ext cx="5124620" cy="20889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2020 – Sanz M, Herrera D, Kebschull M, Chapple I, Jepsen S,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Beglundh</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Sculean</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Tonetti</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MS; EFP Workshop Participants and Methodological Consultants. Treatment of stage I-III periodontitis-The EFP S3 level clinical practice guideline. J Clin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Periodontol</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2020 Jul;47 Suppl 22(Suppl 22):4-60.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doi</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10.1111/jcpe.13290. Erratum in: J Clin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Periodontol</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2021 Jan;48(1):163. PMID: 32383274; PMCID: PMC7891343.</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“If an antiseptic dentifrice formulation is going to be adjunctively used, we suggest products containing chlorhexidine, triclosan copolymer and </a:t>
            </a:r>
            <a:r>
              <a:rPr kumimoji="0" lang="en-US" sz="1400" b="1" i="1" u="none" strike="noStrike" kern="1200" cap="none" spc="0" normalizeH="0" baseline="0" noProof="0">
                <a:ln>
                  <a:noFill/>
                </a:ln>
                <a:solidFill>
                  <a:prstClr val="black"/>
                </a:solidFill>
                <a:effectLst/>
                <a:uLnTx/>
                <a:uFillTx/>
                <a:latin typeface="Calibri" panose="020F0502020204030204"/>
                <a:ea typeface="+mn-ea"/>
                <a:cs typeface="+mn-cs"/>
              </a:rPr>
              <a:t>stannous fluoride</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-sodium hexametaphosphate for the control of gingival inflammation, in periodontitis patients in supportive periodontal care.”</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“The magnitude of effect in gingival indices changes, in formulations with more than one study available, was headed by stannous fluoride with sodium hexametaphosphate (n = 2, S-WMD = −1.503), followed by triclosan and copolymer (n = 18, S-WMD = −1.313), and chlorhexidine (n = 2, S-WMD = −1.278, not statistically significant)”</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648CDBBA-1A01-4EE4-9588-518A2C8A0A6F}"/>
              </a:ext>
            </a:extLst>
          </p:cNvPr>
          <p:cNvGraphicFramePr>
            <a:graphicFrameLocks noGrp="1"/>
          </p:cNvGraphicFramePr>
          <p:nvPr/>
        </p:nvGraphicFramePr>
        <p:xfrm>
          <a:off x="121186" y="2505574"/>
          <a:ext cx="12070813" cy="4352425"/>
        </p:xfrm>
        <a:graphic>
          <a:graphicData uri="http://schemas.openxmlformats.org/drawingml/2006/table">
            <a:tbl>
              <a:tblPr firstRow="1" firstCol="1" bandRow="1">
                <a:noFill/>
                <a:tableStyleId>{5C22544A-7EE6-4342-B048-85BDC9FD1C3A}</a:tableStyleId>
              </a:tblPr>
              <a:tblGrid>
                <a:gridCol w="638978">
                  <a:extLst>
                    <a:ext uri="{9D8B030D-6E8A-4147-A177-3AD203B41FA5}">
                      <a16:colId xmlns:a16="http://schemas.microsoft.com/office/drawing/2014/main" val="2237533018"/>
                    </a:ext>
                  </a:extLst>
                </a:gridCol>
                <a:gridCol w="1255923">
                  <a:extLst>
                    <a:ext uri="{9D8B030D-6E8A-4147-A177-3AD203B41FA5}">
                      <a16:colId xmlns:a16="http://schemas.microsoft.com/office/drawing/2014/main" val="1187180969"/>
                    </a:ext>
                  </a:extLst>
                </a:gridCol>
                <a:gridCol w="1582321">
                  <a:extLst>
                    <a:ext uri="{9D8B030D-6E8A-4147-A177-3AD203B41FA5}">
                      <a16:colId xmlns:a16="http://schemas.microsoft.com/office/drawing/2014/main" val="3676658142"/>
                    </a:ext>
                  </a:extLst>
                </a:gridCol>
                <a:gridCol w="1160204">
                  <a:extLst>
                    <a:ext uri="{9D8B030D-6E8A-4147-A177-3AD203B41FA5}">
                      <a16:colId xmlns:a16="http://schemas.microsoft.com/office/drawing/2014/main" val="3869347301"/>
                    </a:ext>
                  </a:extLst>
                </a:gridCol>
                <a:gridCol w="1175657">
                  <a:extLst>
                    <a:ext uri="{9D8B030D-6E8A-4147-A177-3AD203B41FA5}">
                      <a16:colId xmlns:a16="http://schemas.microsoft.com/office/drawing/2014/main" val="653278404"/>
                    </a:ext>
                  </a:extLst>
                </a:gridCol>
                <a:gridCol w="1412701">
                  <a:extLst>
                    <a:ext uri="{9D8B030D-6E8A-4147-A177-3AD203B41FA5}">
                      <a16:colId xmlns:a16="http://schemas.microsoft.com/office/drawing/2014/main" val="4062212433"/>
                    </a:ext>
                  </a:extLst>
                </a:gridCol>
                <a:gridCol w="1352263">
                  <a:extLst>
                    <a:ext uri="{9D8B030D-6E8A-4147-A177-3AD203B41FA5}">
                      <a16:colId xmlns:a16="http://schemas.microsoft.com/office/drawing/2014/main" val="2868499980"/>
                    </a:ext>
                  </a:extLst>
                </a:gridCol>
                <a:gridCol w="1746383">
                  <a:extLst>
                    <a:ext uri="{9D8B030D-6E8A-4147-A177-3AD203B41FA5}">
                      <a16:colId xmlns:a16="http://schemas.microsoft.com/office/drawing/2014/main" val="4145897736"/>
                    </a:ext>
                  </a:extLst>
                </a:gridCol>
                <a:gridCol w="1746383">
                  <a:extLst>
                    <a:ext uri="{9D8B030D-6E8A-4147-A177-3AD203B41FA5}">
                      <a16:colId xmlns:a16="http://schemas.microsoft.com/office/drawing/2014/main" val="2300081453"/>
                    </a:ext>
                  </a:extLst>
                </a:gridCol>
              </a:tblGrid>
              <a:tr h="1946004">
                <a:tc>
                  <a:txBody>
                    <a:bodyPr/>
                    <a:lstStyle/>
                    <a:p>
                      <a:pPr marL="0" marR="0">
                        <a:spcBef>
                          <a:spcPts val="0"/>
                        </a:spcBef>
                        <a:spcAft>
                          <a:spcPts val="0"/>
                        </a:spcAft>
                      </a:pPr>
                      <a:r>
                        <a:rPr lang="en-US" sz="1000" b="1" cap="none" spc="0">
                          <a:solidFill>
                            <a:schemeClr val="tx1"/>
                          </a:solidFill>
                          <a:effectLst/>
                        </a:rPr>
                        <a:t>Key Outcome</a:t>
                      </a:r>
                    </a:p>
                    <a:p>
                      <a:pPr marL="0" marR="0">
                        <a:spcBef>
                          <a:spcPts val="0"/>
                        </a:spcBef>
                        <a:spcAft>
                          <a:spcPts val="0"/>
                        </a:spcAft>
                      </a:pPr>
                      <a:endParaRPr lang="en-US" sz="1000" b="1" cap="none" spc="0">
                        <a:solidFill>
                          <a:schemeClr val="tx1"/>
                        </a:solidFill>
                        <a:effectLst/>
                        <a:latin typeface="Calibri" panose="020F0502020204030204" pitchFamily="34" charset="0"/>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900" b="1" i="1" kern="1200">
                          <a:solidFill>
                            <a:schemeClr val="tx1"/>
                          </a:solidFill>
                          <a:effectLst/>
                          <a:latin typeface="+mn-lt"/>
                          <a:ea typeface="+mn-ea"/>
                          <a:cs typeface="+mn-cs"/>
                        </a:rPr>
                        <a:t>This meta-review appraised the current state of evidence and found that toothbrushing with a standard fluoride dentifrice does not provide an added effect for the mechanical removal of dental plaque</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900" i="1">
                          <a:solidFill>
                            <a:schemeClr val="tx1"/>
                          </a:solidFill>
                          <a:effectLst/>
                        </a:rPr>
                        <a:t>The present review found that stabilized SnF2 toothpaste had a positive effect on the reduction of dental calculus build-up, dental plaque, gingivitis, stain and halitosis. A tendency towards a more </a:t>
                      </a:r>
                      <a:r>
                        <a:rPr lang="en-US" sz="900" i="1">
                          <a:solidFill>
                            <a:schemeClr val="tx1"/>
                          </a:solidFill>
                          <a:hlinkClick r:id="rId2" tooltip="https://www.sciencedirect.com/topics/engineering/pronounced-effect">
                            <a:extLst>
                              <a:ext uri="{A12FA001-AC4F-418D-AE19-62706E023703}">
                                <ahyp:hlinkClr xmlns:ahyp="http://schemas.microsoft.com/office/drawing/2018/hyperlinkcolor" val="tx"/>
                              </a:ext>
                            </a:extLst>
                          </a:hlinkClick>
                        </a:rPr>
                        <a:t>pronounced effect</a:t>
                      </a:r>
                      <a:r>
                        <a:rPr lang="en-US" sz="900" i="1">
                          <a:solidFill>
                            <a:schemeClr val="tx1"/>
                          </a:solidFill>
                          <a:effectLst/>
                        </a:rPr>
                        <a:t> than using toothpastes not containing SnF2 was found.</a:t>
                      </a:r>
                      <a:endParaRPr lang="en-US" sz="900" kern="1200">
                        <a:solidFill>
                          <a:schemeClr val="tx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900" b="1" i="1" kern="1200">
                          <a:solidFill>
                            <a:schemeClr val="tx1"/>
                          </a:solidFill>
                          <a:effectLst/>
                          <a:latin typeface="+mn-lt"/>
                          <a:ea typeface="+mn-ea"/>
                          <a:cs typeface="+mn-cs"/>
                        </a:rPr>
                        <a:t>The studies in this systematic review provide strong evidence of the antiplaque, antigingivitis effects of multiple agents. These results support the use of these agents as part of a typical oral hygiene regimen.</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rtl="0"/>
                      <a:r>
                        <a:rPr lang="en-US" sz="900" i="1">
                          <a:solidFill>
                            <a:schemeClr val="tx1"/>
                          </a:solidFill>
                          <a:effectLst/>
                        </a:rPr>
                        <a:t>“The use of stabilized stannous fluoride dentifrices to relive dentin hypersensitivity and to prevent the initiation of dental erosion speaks in favor of this treatment strategy”</a:t>
                      </a:r>
                      <a:endParaRPr lang="en-US" sz="900">
                        <a:solidFill>
                          <a:schemeClr val="tx1"/>
                        </a:solidFill>
                        <a:effectLst/>
                      </a:endParaRPr>
                    </a:p>
                    <a:p>
                      <a:pPr rtl="0"/>
                      <a:r>
                        <a:rPr lang="en-US" sz="900">
                          <a:solidFill>
                            <a:schemeClr val="tx1"/>
                          </a:solidFill>
                          <a:effectLst/>
                        </a:rPr>
                        <a:t> </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dk1"/>
                          </a:solidFill>
                          <a:latin typeface="+mn-lt"/>
                          <a:ea typeface="+mn-ea"/>
                          <a:cs typeface="+mn-cs"/>
                        </a:rPr>
                        <a:t>The use of </a:t>
                      </a:r>
                      <a:r>
                        <a:rPr lang="en-US" sz="900" kern="1200" err="1">
                          <a:solidFill>
                            <a:schemeClr val="dk1"/>
                          </a:solidFill>
                          <a:latin typeface="+mn-lt"/>
                          <a:ea typeface="+mn-ea"/>
                          <a:cs typeface="+mn-cs"/>
                        </a:rPr>
                        <a:t>SnF</a:t>
                      </a:r>
                      <a:r>
                        <a:rPr lang="en-US" sz="900" kern="1200">
                          <a:solidFill>
                            <a:schemeClr val="dk1"/>
                          </a:solidFill>
                          <a:latin typeface="+mn-lt"/>
                          <a:ea typeface="+mn-ea"/>
                          <a:cs typeface="+mn-cs"/>
                        </a:rPr>
                        <a:t>(2) dentifrices results in gingivitis and plaque reduction when compared with a conventional dentifrice. The precise magnitude of this effect was difficult to assess because of a high level of heterogeneity in study outcomes.</a:t>
                      </a:r>
                    </a:p>
                    <a:p>
                      <a:pPr marL="0" marR="0">
                        <a:spcBef>
                          <a:spcPts val="0"/>
                        </a:spcBef>
                        <a:spcAft>
                          <a:spcPts val="0"/>
                        </a:spcAft>
                      </a:pPr>
                      <a:endParaRPr lang="en-US" sz="900" kern="1200">
                        <a:solidFill>
                          <a:schemeClr val="tx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900" i="1">
                          <a:solidFill>
                            <a:schemeClr val="tx1"/>
                          </a:solidFill>
                        </a:rPr>
                        <a:t>“The antibacterial properties of stannous seem to provide </a:t>
                      </a:r>
                      <a:r>
                        <a:rPr lang="en-US" sz="900" i="1" err="1">
                          <a:solidFill>
                            <a:schemeClr val="tx1"/>
                          </a:solidFill>
                        </a:rPr>
                        <a:t>favourable</a:t>
                      </a:r>
                      <a:r>
                        <a:rPr lang="en-US" sz="900" i="1">
                          <a:solidFill>
                            <a:schemeClr val="tx1"/>
                          </a:solidFill>
                        </a:rPr>
                        <a:t> results when formulated with a fluoridated toothpaste.”</a:t>
                      </a:r>
                      <a:endParaRPr lang="en-US" sz="900" kern="1200">
                        <a:solidFill>
                          <a:schemeClr val="tx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dk1"/>
                          </a:solidFill>
                          <a:latin typeface="+mn-lt"/>
                          <a:ea typeface="+mn-ea"/>
                          <a:cs typeface="+mn-cs"/>
                        </a:rPr>
                        <a:t>The studies in this systematic review provide strong evidence of the antiplaque, antigingivitis effects of multiple agents. These results support the use of these agents as part of a typical oral hygiene regimen.</a:t>
                      </a:r>
                    </a:p>
                    <a:p>
                      <a:pPr marL="0" marR="0">
                        <a:spcBef>
                          <a:spcPts val="0"/>
                        </a:spcBef>
                        <a:spcAft>
                          <a:spcPts val="0"/>
                        </a:spcAft>
                      </a:pPr>
                      <a:endParaRPr lang="en-US" sz="900" kern="1200">
                        <a:solidFill>
                          <a:schemeClr val="tx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i="0" kern="1200">
                          <a:solidFill>
                            <a:schemeClr val="tx1"/>
                          </a:solidFill>
                          <a:effectLst/>
                          <a:latin typeface="+mn-lt"/>
                          <a:ea typeface="+mn-ea"/>
                          <a:cs typeface="+mn-cs"/>
                        </a:rPr>
                        <a:t>Conclusions: </a:t>
                      </a:r>
                      <a:r>
                        <a:rPr lang="en-US" sz="900" b="0" i="0" kern="1200">
                          <a:solidFill>
                            <a:schemeClr val="tx1"/>
                          </a:solidFill>
                          <a:effectLst/>
                          <a:latin typeface="+mn-lt"/>
                          <a:ea typeface="+mn-ea"/>
                          <a:cs typeface="+mn-cs"/>
                        </a:rPr>
                        <a:t>A new dentifrice with 0.454% stannous fluoride and 2.6% EDTA demonstrated significant improvements in clinical parameters associated with gingivitis compared to other sodium and stannous fluoride containing dentifrices.</a:t>
                      </a:r>
                      <a:endParaRPr lang="en-US" sz="900" b="1" i="1" kern="1200">
                        <a:solidFill>
                          <a:schemeClr val="tx1"/>
                        </a:solidFill>
                        <a:effectLst/>
                        <a:latin typeface="+mn-lt"/>
                        <a:ea typeface="+mn-ea"/>
                        <a:cs typeface="+mn-cs"/>
                      </a:endParaRPr>
                    </a:p>
                    <a:p>
                      <a:pPr marL="0" marR="0">
                        <a:spcBef>
                          <a:spcPts val="0"/>
                        </a:spcBef>
                        <a:spcAft>
                          <a:spcPts val="0"/>
                        </a:spcAft>
                      </a:pPr>
                      <a:endParaRPr lang="en-US" sz="900" kern="1200">
                        <a:solidFill>
                          <a:schemeClr val="tx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811103478"/>
                  </a:ext>
                </a:extLst>
              </a:tr>
              <a:tr h="2406421">
                <a:tc>
                  <a:txBody>
                    <a:bodyPr/>
                    <a:lstStyle/>
                    <a:p>
                      <a:pPr marL="0" marR="0">
                        <a:spcBef>
                          <a:spcPts val="0"/>
                        </a:spcBef>
                        <a:spcAft>
                          <a:spcPts val="0"/>
                        </a:spcAft>
                      </a:pPr>
                      <a:r>
                        <a:rPr lang="en-US" sz="1000" b="1" cap="none" spc="0">
                          <a:solidFill>
                            <a:schemeClr val="tx1"/>
                          </a:solidFill>
                          <a:effectLst/>
                          <a:latin typeface="Calibri" panose="020F0502020204030204" pitchFamily="34" charset="0"/>
                          <a:ea typeface="Calibri" panose="020F0502020204030204" pitchFamily="34" charset="0"/>
                        </a:rPr>
                        <a:t>Citation</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a:spcBef>
                          <a:spcPts val="0"/>
                        </a:spcBef>
                        <a:spcAft>
                          <a:spcPts val="0"/>
                        </a:spcAft>
                      </a:pPr>
                      <a:r>
                        <a:rPr lang="en-US" sz="900" kern="1200">
                          <a:solidFill>
                            <a:schemeClr val="dk1"/>
                          </a:solidFill>
                          <a:latin typeface="+mn-lt"/>
                          <a:ea typeface="+mn-ea"/>
                          <a:cs typeface="+mn-cs"/>
                        </a:rPr>
                        <a:t>Valkenburg C, Van der </a:t>
                      </a:r>
                      <a:r>
                        <a:rPr lang="en-US" sz="900" kern="1200" err="1">
                          <a:solidFill>
                            <a:schemeClr val="dk1"/>
                          </a:solidFill>
                          <a:latin typeface="+mn-lt"/>
                          <a:ea typeface="+mn-ea"/>
                          <a:cs typeface="+mn-cs"/>
                        </a:rPr>
                        <a:t>Weijden</a:t>
                      </a:r>
                      <a:r>
                        <a:rPr lang="en-US" sz="900" kern="1200">
                          <a:solidFill>
                            <a:schemeClr val="dk1"/>
                          </a:solidFill>
                          <a:latin typeface="+mn-lt"/>
                          <a:ea typeface="+mn-ea"/>
                          <a:cs typeface="+mn-cs"/>
                        </a:rPr>
                        <a:t> FA, Slot DE. Plaque control and reduction of gingivitis: The evidence for dentifrices. </a:t>
                      </a:r>
                      <a:r>
                        <a:rPr lang="en-US" sz="900" kern="1200" err="1">
                          <a:solidFill>
                            <a:schemeClr val="dk1"/>
                          </a:solidFill>
                          <a:latin typeface="+mn-lt"/>
                          <a:ea typeface="+mn-ea"/>
                          <a:cs typeface="+mn-cs"/>
                        </a:rPr>
                        <a:t>Periodontol</a:t>
                      </a:r>
                      <a:r>
                        <a:rPr lang="en-US" sz="900" kern="1200">
                          <a:solidFill>
                            <a:schemeClr val="dk1"/>
                          </a:solidFill>
                          <a:latin typeface="+mn-lt"/>
                          <a:ea typeface="+mn-ea"/>
                          <a:cs typeface="+mn-cs"/>
                        </a:rPr>
                        <a:t> 2000. 2019 Feb;79(1):221-232. </a:t>
                      </a:r>
                      <a:r>
                        <a:rPr lang="en-US" sz="900" kern="1200" err="1">
                          <a:solidFill>
                            <a:schemeClr val="dk1"/>
                          </a:solidFill>
                          <a:latin typeface="+mn-lt"/>
                          <a:ea typeface="+mn-ea"/>
                          <a:cs typeface="+mn-cs"/>
                        </a:rPr>
                        <a:t>doi</a:t>
                      </a:r>
                      <a:r>
                        <a:rPr lang="en-US" sz="900" kern="1200">
                          <a:solidFill>
                            <a:schemeClr val="dk1"/>
                          </a:solidFill>
                          <a:latin typeface="+mn-lt"/>
                          <a:ea typeface="+mn-ea"/>
                          <a:cs typeface="+mn-cs"/>
                        </a:rPr>
                        <a:t>: 10.1111/prd.12257. PMID: 30892760; PMCID: PMC7328759.</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a:spcBef>
                          <a:spcPts val="0"/>
                        </a:spcBef>
                        <a:spcAft>
                          <a:spcPts val="0"/>
                        </a:spcAft>
                      </a:pPr>
                      <a:r>
                        <a:rPr lang="en-US" sz="900" kern="1200">
                          <a:solidFill>
                            <a:schemeClr val="dk1"/>
                          </a:solidFill>
                          <a:latin typeface="+mn-lt"/>
                          <a:ea typeface="+mn-ea"/>
                          <a:cs typeface="+mn-cs"/>
                        </a:rPr>
                        <a:t>Johannsen A, Emilson CG, Johannsen G, </a:t>
                      </a:r>
                      <a:r>
                        <a:rPr lang="en-US" sz="900" kern="1200" err="1">
                          <a:solidFill>
                            <a:schemeClr val="dk1"/>
                          </a:solidFill>
                          <a:latin typeface="+mn-lt"/>
                          <a:ea typeface="+mn-ea"/>
                          <a:cs typeface="+mn-cs"/>
                        </a:rPr>
                        <a:t>Konradsson</a:t>
                      </a:r>
                      <a:r>
                        <a:rPr lang="en-US" sz="900" kern="1200">
                          <a:solidFill>
                            <a:schemeClr val="dk1"/>
                          </a:solidFill>
                          <a:latin typeface="+mn-lt"/>
                          <a:ea typeface="+mn-ea"/>
                          <a:cs typeface="+mn-cs"/>
                        </a:rPr>
                        <a:t> K, </a:t>
                      </a:r>
                      <a:r>
                        <a:rPr lang="en-US" sz="900" kern="1200" err="1">
                          <a:solidFill>
                            <a:schemeClr val="dk1"/>
                          </a:solidFill>
                          <a:latin typeface="+mn-lt"/>
                          <a:ea typeface="+mn-ea"/>
                          <a:cs typeface="+mn-cs"/>
                        </a:rPr>
                        <a:t>Lingström</a:t>
                      </a:r>
                      <a:r>
                        <a:rPr lang="en-US" sz="900" kern="1200">
                          <a:solidFill>
                            <a:schemeClr val="dk1"/>
                          </a:solidFill>
                          <a:latin typeface="+mn-lt"/>
                          <a:ea typeface="+mn-ea"/>
                          <a:cs typeface="+mn-cs"/>
                        </a:rPr>
                        <a:t> P, Ramberg P. Effects of stabilized stannous fluoride dentifrice on dental calculus, dental plaque, gingivitis, halitosis and stain: A systematic review. </a:t>
                      </a:r>
                      <a:r>
                        <a:rPr lang="en-US" sz="900" kern="1200" err="1">
                          <a:solidFill>
                            <a:schemeClr val="dk1"/>
                          </a:solidFill>
                          <a:latin typeface="+mn-lt"/>
                          <a:ea typeface="+mn-ea"/>
                          <a:cs typeface="+mn-cs"/>
                        </a:rPr>
                        <a:t>Heliyon</a:t>
                      </a:r>
                      <a:r>
                        <a:rPr lang="en-US" sz="900" kern="1200">
                          <a:solidFill>
                            <a:schemeClr val="dk1"/>
                          </a:solidFill>
                          <a:latin typeface="+mn-lt"/>
                          <a:ea typeface="+mn-ea"/>
                          <a:cs typeface="+mn-cs"/>
                        </a:rPr>
                        <a:t>. 2019 Dec 9;5(12):e02850. </a:t>
                      </a:r>
                      <a:r>
                        <a:rPr lang="en-US" sz="900" kern="1200" err="1">
                          <a:solidFill>
                            <a:schemeClr val="dk1"/>
                          </a:solidFill>
                          <a:latin typeface="+mn-lt"/>
                          <a:ea typeface="+mn-ea"/>
                          <a:cs typeface="+mn-cs"/>
                        </a:rPr>
                        <a:t>doi</a:t>
                      </a:r>
                      <a:r>
                        <a:rPr lang="en-US" sz="900" kern="1200">
                          <a:solidFill>
                            <a:schemeClr val="dk1"/>
                          </a:solidFill>
                          <a:latin typeface="+mn-lt"/>
                          <a:ea typeface="+mn-ea"/>
                          <a:cs typeface="+mn-cs"/>
                        </a:rPr>
                        <a:t>: 10.1016/j.heliyon.2019.e02850. PMID: 31872105; PMCID: PMC6909063</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r>
                        <a:rPr lang="en-US" sz="900" kern="1200" err="1">
                          <a:solidFill>
                            <a:schemeClr val="dk1"/>
                          </a:solidFill>
                          <a:latin typeface="+mn-lt"/>
                          <a:ea typeface="SimSun" panose="02010600030101010101" pitchFamily="2" charset="-122"/>
                          <a:cs typeface="+mn-cs"/>
                        </a:rPr>
                        <a:t>Gunsolley</a:t>
                      </a:r>
                      <a:r>
                        <a:rPr lang="en-US" sz="900" kern="1200">
                          <a:solidFill>
                            <a:schemeClr val="dk1"/>
                          </a:solidFill>
                          <a:latin typeface="+mn-lt"/>
                          <a:ea typeface="SimSun" panose="02010600030101010101" pitchFamily="2" charset="-122"/>
                          <a:cs typeface="+mn-cs"/>
                        </a:rPr>
                        <a:t>, J. C. (2006). A meta-analysis of six-month studies of antiplaque and antigingivitis agents. Journal of the American Dental Association, 137, 1649-1657.</a:t>
                      </a:r>
                    </a:p>
                    <a:p>
                      <a:endParaRPr lang="en-US" sz="900" kern="1200">
                        <a:solidFill>
                          <a:schemeClr val="dk1"/>
                        </a:solidFill>
                        <a:latin typeface="+mn-lt"/>
                        <a:ea typeface="SimSun" panose="02010600030101010101" pitchFamily="2" charset="-122"/>
                        <a:cs typeface="+mn-cs"/>
                      </a:endParaRPr>
                    </a:p>
                    <a:p>
                      <a:pPr marL="0" marR="0">
                        <a:spcBef>
                          <a:spcPts val="0"/>
                        </a:spcBef>
                        <a:spcAft>
                          <a:spcPts val="0"/>
                        </a:spcAft>
                      </a:pPr>
                      <a:endParaRPr lang="en-US" sz="900" kern="1200">
                        <a:solidFill>
                          <a:schemeClr val="dk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a:spcBef>
                          <a:spcPts val="0"/>
                        </a:spcBef>
                        <a:spcAft>
                          <a:spcPts val="0"/>
                        </a:spcAft>
                      </a:pPr>
                      <a:r>
                        <a:rPr lang="en-US" sz="900" b="1" err="1"/>
                        <a:t>Konradsson</a:t>
                      </a:r>
                      <a:r>
                        <a:rPr lang="en-US" sz="900" b="1"/>
                        <a:t> K, </a:t>
                      </a:r>
                      <a:r>
                        <a:rPr lang="en-US" sz="900" b="1" err="1"/>
                        <a:t>Lingström</a:t>
                      </a:r>
                      <a:r>
                        <a:rPr lang="en-US" sz="900" b="1"/>
                        <a:t> P, Emilson CG, Johannsen G, Ramberg P, Johannsen A. Stabilized stannous fluoride dentifrice in relation to dental caries, dental erosion and dentin hypersensitivity: A systematic review. Am J Dent. 2020 Apr;33(2):95-105.</a:t>
                      </a:r>
                      <a:endParaRPr lang="en-US" sz="900" kern="1200">
                        <a:solidFill>
                          <a:schemeClr val="dk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a:spcBef>
                          <a:spcPts val="0"/>
                        </a:spcBef>
                        <a:spcAft>
                          <a:spcPts val="0"/>
                        </a:spcAft>
                      </a:pPr>
                      <a:r>
                        <a:rPr lang="en-US" sz="900" kern="1200" err="1">
                          <a:solidFill>
                            <a:schemeClr val="dk1"/>
                          </a:solidFill>
                          <a:latin typeface="+mn-lt"/>
                          <a:ea typeface="SimSun" panose="02010600030101010101" pitchFamily="2" charset="-122"/>
                          <a:cs typeface="+mn-cs"/>
                        </a:rPr>
                        <a:t>Paraskevas</a:t>
                      </a:r>
                      <a:r>
                        <a:rPr lang="en-US" sz="900" kern="1200">
                          <a:solidFill>
                            <a:schemeClr val="dk1"/>
                          </a:solidFill>
                          <a:latin typeface="+mn-lt"/>
                          <a:ea typeface="SimSun" panose="02010600030101010101" pitchFamily="2" charset="-122"/>
                          <a:cs typeface="+mn-cs"/>
                        </a:rPr>
                        <a:t>, S., &amp; Van der </a:t>
                      </a:r>
                      <a:r>
                        <a:rPr lang="en-US" sz="900" kern="1200" err="1">
                          <a:solidFill>
                            <a:schemeClr val="dk1"/>
                          </a:solidFill>
                          <a:latin typeface="+mn-lt"/>
                          <a:ea typeface="SimSun" panose="02010600030101010101" pitchFamily="2" charset="-122"/>
                          <a:cs typeface="+mn-cs"/>
                        </a:rPr>
                        <a:t>Weijden</a:t>
                      </a:r>
                      <a:r>
                        <a:rPr lang="en-US" sz="900" kern="1200">
                          <a:solidFill>
                            <a:schemeClr val="dk1"/>
                          </a:solidFill>
                          <a:latin typeface="+mn-lt"/>
                          <a:ea typeface="SimSun" panose="02010600030101010101" pitchFamily="2" charset="-122"/>
                          <a:cs typeface="+mn-cs"/>
                        </a:rPr>
                        <a:t>, G. A. (2006). A review of the effects of stannous fluoride on gingivitis. Journal of Clinical Periodontology, 33, 1-13</a:t>
                      </a:r>
                      <a:endParaRPr lang="en-US" sz="900" kern="1200">
                        <a:solidFill>
                          <a:schemeClr val="dk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a:spcBef>
                          <a:spcPts val="0"/>
                        </a:spcBef>
                        <a:spcAft>
                          <a:spcPts val="0"/>
                        </a:spcAft>
                      </a:pPr>
                      <a:r>
                        <a:rPr lang="en-US" sz="900" b="1">
                          <a:effectLst/>
                        </a:rPr>
                        <a:t>Clark-Perry D, Levin L.  </a:t>
                      </a:r>
                      <a:r>
                        <a:rPr lang="en-US" sz="900" b="1">
                          <a:hlinkClick r:id="rId3" tooltip="https://onlinelibrary.wiley.com/doi/10.1111/idj.12588"/>
                        </a:rPr>
                        <a:t>Comparison of new formulas of stannous fluoride toothpastes with other commercially available fluoridated toothpastes: A systematic review and meta-analysis of </a:t>
                      </a:r>
                      <a:r>
                        <a:rPr lang="en-US" sz="900" b="1" err="1">
                          <a:hlinkClick r:id="rId3" tooltip="https://onlinelibrary.wiley.com/doi/10.1111/idj.12588"/>
                        </a:rPr>
                        <a:t>randomised</a:t>
                      </a:r>
                      <a:r>
                        <a:rPr lang="en-US" sz="900" b="1">
                          <a:hlinkClick r:id="rId3" tooltip="https://onlinelibrary.wiley.com/doi/10.1111/idj.12588"/>
                        </a:rPr>
                        <a:t> controlled trials</a:t>
                      </a:r>
                      <a:r>
                        <a:rPr lang="en-US" sz="900" b="1">
                          <a:effectLst/>
                        </a:rPr>
                        <a:t>. Int Dent J. 2020 Dec;70(6):418-426. </a:t>
                      </a:r>
                      <a:r>
                        <a:rPr lang="en-US" sz="900" b="1" err="1">
                          <a:effectLst/>
                        </a:rPr>
                        <a:t>doi</a:t>
                      </a:r>
                      <a:r>
                        <a:rPr lang="en-US" sz="900" b="1">
                          <a:effectLst/>
                        </a:rPr>
                        <a:t>: 10.1111/idj.12588. </a:t>
                      </a:r>
                      <a:r>
                        <a:rPr lang="en-US" sz="900" b="1" err="1">
                          <a:effectLst/>
                        </a:rPr>
                        <a:t>Epub</a:t>
                      </a:r>
                      <a:r>
                        <a:rPr lang="en-US" sz="900" b="1">
                          <a:effectLst/>
                        </a:rPr>
                        <a:t> 2020 Jul 4.</a:t>
                      </a:r>
                      <a:endParaRPr lang="en-US" sz="900" kern="1200">
                        <a:solidFill>
                          <a:schemeClr val="dk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err="1">
                          <a:solidFill>
                            <a:schemeClr val="dk1"/>
                          </a:solidFill>
                          <a:latin typeface="+mn-lt"/>
                          <a:ea typeface="SimSun" panose="02010600030101010101" pitchFamily="2" charset="-122"/>
                          <a:cs typeface="+mn-cs"/>
                        </a:rPr>
                        <a:t>Sälzer</a:t>
                      </a:r>
                      <a:r>
                        <a:rPr lang="en-US" sz="900" kern="1200">
                          <a:solidFill>
                            <a:schemeClr val="dk1"/>
                          </a:solidFill>
                          <a:latin typeface="+mn-lt"/>
                          <a:ea typeface="SimSun" panose="02010600030101010101" pitchFamily="2" charset="-122"/>
                          <a:cs typeface="+mn-cs"/>
                        </a:rPr>
                        <a:t>, S., Slot, D. E., </a:t>
                      </a:r>
                      <a:r>
                        <a:rPr lang="en-US" sz="900" kern="1200" err="1">
                          <a:solidFill>
                            <a:schemeClr val="dk1"/>
                          </a:solidFill>
                          <a:latin typeface="+mn-lt"/>
                          <a:ea typeface="SimSun" panose="02010600030101010101" pitchFamily="2" charset="-122"/>
                          <a:cs typeface="+mn-cs"/>
                        </a:rPr>
                        <a:t>Dörfer</a:t>
                      </a:r>
                      <a:r>
                        <a:rPr lang="en-US" sz="900" kern="1200">
                          <a:solidFill>
                            <a:schemeClr val="dk1"/>
                          </a:solidFill>
                          <a:latin typeface="+mn-lt"/>
                          <a:ea typeface="SimSun" panose="02010600030101010101" pitchFamily="2" charset="-122"/>
                          <a:cs typeface="+mn-cs"/>
                        </a:rPr>
                        <a:t>, C. E., &amp; Van der </a:t>
                      </a:r>
                      <a:r>
                        <a:rPr lang="en-US" sz="900" kern="1200" err="1">
                          <a:solidFill>
                            <a:schemeClr val="dk1"/>
                          </a:solidFill>
                          <a:latin typeface="+mn-lt"/>
                          <a:ea typeface="SimSun" panose="02010600030101010101" pitchFamily="2" charset="-122"/>
                          <a:cs typeface="+mn-cs"/>
                        </a:rPr>
                        <a:t>Weijden</a:t>
                      </a:r>
                      <a:r>
                        <a:rPr lang="en-US" sz="900" kern="1200">
                          <a:solidFill>
                            <a:schemeClr val="dk1"/>
                          </a:solidFill>
                          <a:latin typeface="+mn-lt"/>
                          <a:ea typeface="SimSun" panose="02010600030101010101" pitchFamily="2" charset="-122"/>
                          <a:cs typeface="+mn-cs"/>
                        </a:rPr>
                        <a:t>, G. A. (2015). Comparison of triclosan and stannous fluoride dentifrices on parameters of gingival inflammation and plaque scores: A systemic review and meta-analyses. International Journal of Dental Hygiene, 13, 1-17.</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a:solidFill>
                            <a:schemeClr val="tx1"/>
                          </a:solidFill>
                          <a:effectLst/>
                          <a:latin typeface="+mn-lt"/>
                          <a:ea typeface="+mn-ea"/>
                          <a:cs typeface="+mn-cs"/>
                        </a:rPr>
                        <a:t>Geisinger ML, </a:t>
                      </a:r>
                      <a:r>
                        <a:rPr lang="en-US" sz="900" b="0" i="0" kern="1200" err="1">
                          <a:solidFill>
                            <a:schemeClr val="tx1"/>
                          </a:solidFill>
                          <a:effectLst/>
                          <a:latin typeface="+mn-lt"/>
                          <a:ea typeface="+mn-ea"/>
                          <a:cs typeface="+mn-cs"/>
                        </a:rPr>
                        <a:t>Geurs</a:t>
                      </a:r>
                      <a:r>
                        <a:rPr lang="en-US" sz="900" b="0" i="0" kern="1200">
                          <a:solidFill>
                            <a:schemeClr val="tx1"/>
                          </a:solidFill>
                          <a:effectLst/>
                          <a:latin typeface="+mn-lt"/>
                          <a:ea typeface="+mn-ea"/>
                          <a:cs typeface="+mn-cs"/>
                        </a:rPr>
                        <a:t> NC, </a:t>
                      </a:r>
                      <a:r>
                        <a:rPr lang="en-US" sz="900" b="0" i="0" kern="1200" err="1">
                          <a:solidFill>
                            <a:schemeClr val="tx1"/>
                          </a:solidFill>
                          <a:effectLst/>
                          <a:latin typeface="+mn-lt"/>
                          <a:ea typeface="+mn-ea"/>
                          <a:cs typeface="+mn-cs"/>
                        </a:rPr>
                        <a:t>Novy</a:t>
                      </a:r>
                      <a:r>
                        <a:rPr lang="en-US" sz="900" b="0" i="0" kern="1200">
                          <a:solidFill>
                            <a:schemeClr val="tx1"/>
                          </a:solidFill>
                          <a:effectLst/>
                          <a:latin typeface="+mn-lt"/>
                          <a:ea typeface="+mn-ea"/>
                          <a:cs typeface="+mn-cs"/>
                        </a:rPr>
                        <a:t> B, </a:t>
                      </a:r>
                      <a:r>
                        <a:rPr lang="en-US" sz="900" b="0" i="0" kern="1200" err="1">
                          <a:solidFill>
                            <a:schemeClr val="tx1"/>
                          </a:solidFill>
                          <a:effectLst/>
                          <a:latin typeface="+mn-lt"/>
                          <a:ea typeface="+mn-ea"/>
                          <a:cs typeface="+mn-cs"/>
                        </a:rPr>
                        <a:t>Otomo-Corgel</a:t>
                      </a:r>
                      <a:r>
                        <a:rPr lang="en-US" sz="900" b="0" i="0" kern="1200">
                          <a:solidFill>
                            <a:schemeClr val="tx1"/>
                          </a:solidFill>
                          <a:effectLst/>
                          <a:latin typeface="+mn-lt"/>
                          <a:ea typeface="+mn-ea"/>
                          <a:cs typeface="+mn-cs"/>
                        </a:rPr>
                        <a:t> J, Cobb CM, Jacobsen PL, </a:t>
                      </a:r>
                      <a:r>
                        <a:rPr lang="en-US" sz="900" b="0" i="0" kern="1200" err="1">
                          <a:solidFill>
                            <a:schemeClr val="tx1"/>
                          </a:solidFill>
                          <a:effectLst/>
                          <a:latin typeface="+mn-lt"/>
                          <a:ea typeface="+mn-ea"/>
                          <a:cs typeface="+mn-cs"/>
                        </a:rPr>
                        <a:t>Takesh</a:t>
                      </a:r>
                      <a:r>
                        <a:rPr lang="en-US" sz="900" b="0" i="0" kern="1200">
                          <a:solidFill>
                            <a:schemeClr val="tx1"/>
                          </a:solidFill>
                          <a:effectLst/>
                          <a:latin typeface="+mn-lt"/>
                          <a:ea typeface="+mn-ea"/>
                          <a:cs typeface="+mn-cs"/>
                        </a:rPr>
                        <a:t> T, Wilder-Smith P. A randomized double-blind clinical trial evaluating comparative plaque and gingival health associated with commercially available stannous fluoride-containing dentifrices as compared to a sodium fluoride control dentifrice. J </a:t>
                      </a:r>
                      <a:r>
                        <a:rPr lang="en-US" sz="900" b="0" i="0" kern="1200" err="1">
                          <a:solidFill>
                            <a:schemeClr val="tx1"/>
                          </a:solidFill>
                          <a:effectLst/>
                          <a:latin typeface="+mn-lt"/>
                          <a:ea typeface="+mn-ea"/>
                          <a:cs typeface="+mn-cs"/>
                        </a:rPr>
                        <a:t>Periodontol</a:t>
                      </a:r>
                      <a:r>
                        <a:rPr lang="en-US" sz="900" b="0" i="0" kern="1200">
                          <a:solidFill>
                            <a:schemeClr val="tx1"/>
                          </a:solidFill>
                          <a:effectLst/>
                          <a:latin typeface="+mn-lt"/>
                          <a:ea typeface="+mn-ea"/>
                          <a:cs typeface="+mn-cs"/>
                        </a:rPr>
                        <a:t>. 2023 Sep;94(9):1112-1121. </a:t>
                      </a:r>
                      <a:r>
                        <a:rPr lang="en-US" sz="900" b="0" i="0" kern="1200" err="1">
                          <a:solidFill>
                            <a:schemeClr val="tx1"/>
                          </a:solidFill>
                          <a:effectLst/>
                          <a:latin typeface="+mn-lt"/>
                          <a:ea typeface="+mn-ea"/>
                          <a:cs typeface="+mn-cs"/>
                        </a:rPr>
                        <a:t>doi</a:t>
                      </a:r>
                      <a:r>
                        <a:rPr lang="en-US" sz="900" b="0" i="0" kern="1200">
                          <a:solidFill>
                            <a:schemeClr val="tx1"/>
                          </a:solidFill>
                          <a:effectLst/>
                          <a:latin typeface="+mn-lt"/>
                          <a:ea typeface="+mn-ea"/>
                          <a:cs typeface="+mn-cs"/>
                        </a:rPr>
                        <a:t>: 10.1002/JPER.22-0675. </a:t>
                      </a:r>
                      <a:r>
                        <a:rPr lang="en-US" sz="900" b="0" i="0" kern="1200" err="1">
                          <a:solidFill>
                            <a:schemeClr val="tx1"/>
                          </a:solidFill>
                          <a:effectLst/>
                          <a:latin typeface="+mn-lt"/>
                          <a:ea typeface="+mn-ea"/>
                          <a:cs typeface="+mn-cs"/>
                        </a:rPr>
                        <a:t>Epub</a:t>
                      </a:r>
                      <a:r>
                        <a:rPr lang="en-US" sz="900" b="0" i="0" kern="1200">
                          <a:solidFill>
                            <a:schemeClr val="tx1"/>
                          </a:solidFill>
                          <a:effectLst/>
                          <a:latin typeface="+mn-lt"/>
                          <a:ea typeface="+mn-ea"/>
                          <a:cs typeface="+mn-cs"/>
                        </a:rPr>
                        <a:t> 2023 Apr 26. PMID: 37016272; PMCID: PMC10524004.</a:t>
                      </a:r>
                      <a:endParaRPr lang="en-US" sz="9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a:solidFill>
                          <a:schemeClr val="dk1"/>
                        </a:solidFill>
                        <a:latin typeface="+mn-lt"/>
                        <a:ea typeface="SimSun" panose="02010600030101010101" pitchFamily="2" charset="-122"/>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673197064"/>
                  </a:ext>
                </a:extLst>
              </a:tr>
            </a:tbl>
          </a:graphicData>
        </a:graphic>
      </p:graphicFrame>
      <p:pic>
        <p:nvPicPr>
          <p:cNvPr id="2" name="Picture 1" descr="A picture containing indoor, cake, white&#10;&#10;Description automatically generated">
            <a:extLst>
              <a:ext uri="{FF2B5EF4-FFF2-40B4-BE49-F238E27FC236}">
                <a16:creationId xmlns:a16="http://schemas.microsoft.com/office/drawing/2014/main" id="{33E66D1F-12D1-5015-8607-3167DB402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7203" y="586822"/>
            <a:ext cx="2904797" cy="1867617"/>
          </a:xfrm>
          <a:prstGeom prst="rect">
            <a:avLst/>
          </a:prstGeom>
        </p:spPr>
      </p:pic>
      <p:pic>
        <p:nvPicPr>
          <p:cNvPr id="3" name="Picture 2">
            <a:extLst>
              <a:ext uri="{FF2B5EF4-FFF2-40B4-BE49-F238E27FC236}">
                <a16:creationId xmlns:a16="http://schemas.microsoft.com/office/drawing/2014/main" id="{2154741D-977A-2C1E-6432-0F8E227F92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9495" y="1161565"/>
            <a:ext cx="1356301" cy="788018"/>
          </a:xfrm>
          <a:prstGeom prst="rect">
            <a:avLst/>
          </a:prstGeom>
        </p:spPr>
      </p:pic>
    </p:spTree>
    <p:extLst>
      <p:ext uri="{BB962C8B-B14F-4D97-AF65-F5344CB8AC3E}">
        <p14:creationId xmlns:p14="http://schemas.microsoft.com/office/powerpoint/2010/main" val="410350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99E9CB-E579-4912-8F5C-B974D3E7BE5B}"/>
              </a:ext>
            </a:extLst>
          </p:cNvPr>
          <p:cNvSpPr txBox="1"/>
          <p:nvPr/>
        </p:nvSpPr>
        <p:spPr>
          <a:xfrm>
            <a:off x="618424" y="-123185"/>
            <a:ext cx="3560252" cy="164592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n-ea"/>
                <a:cs typeface="+mn-cs"/>
              </a:rPr>
              <a:t>MoA</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1" i="0" u="none" strike="noStrike" kern="1200" cap="none" spc="0" normalizeH="0" baseline="0" noProof="0" dirty="0">
                <a:ln>
                  <a:noFill/>
                </a:ln>
                <a:solidFill>
                  <a:srgbClr val="0070C0"/>
                </a:solidFill>
                <a:effectLst/>
                <a:uLnTx/>
                <a:uFillTx/>
                <a:latin typeface="Calibri Light" panose="020F0302020204030204"/>
                <a:ea typeface="+mn-ea"/>
                <a:cs typeface="+mn-cs"/>
              </a:rPr>
              <a:t>Plaque Toxicity</a:t>
            </a:r>
            <a:endParaRPr kumimoji="0" lang="en-US" sz="3200" b="1"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graphicFrame>
        <p:nvGraphicFramePr>
          <p:cNvPr id="5" name="Table 4">
            <a:extLst>
              <a:ext uri="{FF2B5EF4-FFF2-40B4-BE49-F238E27FC236}">
                <a16:creationId xmlns:a16="http://schemas.microsoft.com/office/drawing/2014/main" id="{648CDBBA-1A01-4EE4-9588-518A2C8A0A6F}"/>
              </a:ext>
            </a:extLst>
          </p:cNvPr>
          <p:cNvGraphicFramePr>
            <a:graphicFrameLocks noGrp="1"/>
          </p:cNvGraphicFramePr>
          <p:nvPr/>
        </p:nvGraphicFramePr>
        <p:xfrm>
          <a:off x="0" y="1458011"/>
          <a:ext cx="12169246" cy="5952640"/>
        </p:xfrm>
        <a:graphic>
          <a:graphicData uri="http://schemas.openxmlformats.org/drawingml/2006/table">
            <a:tbl>
              <a:tblPr firstRow="1" firstCol="1" bandRow="1">
                <a:noFill/>
                <a:tableStyleId>{5C22544A-7EE6-4342-B048-85BDC9FD1C3A}</a:tableStyleId>
              </a:tblPr>
              <a:tblGrid>
                <a:gridCol w="760164">
                  <a:extLst>
                    <a:ext uri="{9D8B030D-6E8A-4147-A177-3AD203B41FA5}">
                      <a16:colId xmlns:a16="http://schemas.microsoft.com/office/drawing/2014/main" val="2237533018"/>
                    </a:ext>
                  </a:extLst>
                </a:gridCol>
                <a:gridCol w="1212340">
                  <a:extLst>
                    <a:ext uri="{9D8B030D-6E8A-4147-A177-3AD203B41FA5}">
                      <a16:colId xmlns:a16="http://schemas.microsoft.com/office/drawing/2014/main" val="1187180969"/>
                    </a:ext>
                  </a:extLst>
                </a:gridCol>
                <a:gridCol w="1431460">
                  <a:extLst>
                    <a:ext uri="{9D8B030D-6E8A-4147-A177-3AD203B41FA5}">
                      <a16:colId xmlns:a16="http://schemas.microsoft.com/office/drawing/2014/main" val="3676658142"/>
                    </a:ext>
                  </a:extLst>
                </a:gridCol>
                <a:gridCol w="1585578">
                  <a:extLst>
                    <a:ext uri="{9D8B030D-6E8A-4147-A177-3AD203B41FA5}">
                      <a16:colId xmlns:a16="http://schemas.microsoft.com/office/drawing/2014/main" val="3869347301"/>
                    </a:ext>
                  </a:extLst>
                </a:gridCol>
                <a:gridCol w="1794926">
                  <a:extLst>
                    <a:ext uri="{9D8B030D-6E8A-4147-A177-3AD203B41FA5}">
                      <a16:colId xmlns:a16="http://schemas.microsoft.com/office/drawing/2014/main" val="281496671"/>
                    </a:ext>
                  </a:extLst>
                </a:gridCol>
                <a:gridCol w="1794926">
                  <a:extLst>
                    <a:ext uri="{9D8B030D-6E8A-4147-A177-3AD203B41FA5}">
                      <a16:colId xmlns:a16="http://schemas.microsoft.com/office/drawing/2014/main" val="3178303899"/>
                    </a:ext>
                  </a:extLst>
                </a:gridCol>
                <a:gridCol w="1794926">
                  <a:extLst>
                    <a:ext uri="{9D8B030D-6E8A-4147-A177-3AD203B41FA5}">
                      <a16:colId xmlns:a16="http://schemas.microsoft.com/office/drawing/2014/main" val="2341325659"/>
                    </a:ext>
                  </a:extLst>
                </a:gridCol>
                <a:gridCol w="1794926">
                  <a:extLst>
                    <a:ext uri="{9D8B030D-6E8A-4147-A177-3AD203B41FA5}">
                      <a16:colId xmlns:a16="http://schemas.microsoft.com/office/drawing/2014/main" val="57398001"/>
                    </a:ext>
                  </a:extLst>
                </a:gridCol>
              </a:tblGrid>
              <a:tr h="622492">
                <a:tc>
                  <a:txBody>
                    <a:bodyPr/>
                    <a:lstStyle/>
                    <a:p>
                      <a:pPr marL="0" marR="0">
                        <a:spcBef>
                          <a:spcPts val="0"/>
                        </a:spcBef>
                        <a:spcAft>
                          <a:spcPts val="0"/>
                        </a:spcAft>
                      </a:pPr>
                      <a:r>
                        <a:rPr lang="en-US" sz="900" b="0" cap="none" spc="0">
                          <a:solidFill>
                            <a:schemeClr val="tx1"/>
                          </a:solidFill>
                          <a:effectLst/>
                          <a:latin typeface="+mn-lt"/>
                          <a:ea typeface="Calibri" panose="020F0502020204030204" pitchFamily="34" charset="0"/>
                        </a:rPr>
                        <a:t>KEY QUESTION:</a:t>
                      </a: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algn="l"/>
                      <a:r>
                        <a:rPr lang="en-US" sz="900" b="0" i="0" u="none" strike="noStrike" baseline="0">
                          <a:solidFill>
                            <a:schemeClr val="tx1"/>
                          </a:solidFill>
                          <a:latin typeface="+mn-lt"/>
                        </a:rPr>
                        <a:t>To identify technology that binds to LPS</a:t>
                      </a: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algn="l"/>
                      <a:r>
                        <a:rPr lang="en-US" sz="900" b="0" i="0" u="none" strike="noStrike" baseline="0">
                          <a:solidFill>
                            <a:schemeClr val="tx1"/>
                          </a:solidFill>
                          <a:latin typeface="+mn-lt"/>
                        </a:rPr>
                        <a:t>Does Stannous interfere with LPS and LTA Activation</a:t>
                      </a: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algn="l"/>
                      <a:r>
                        <a:rPr lang="en-US" sz="900" b="0" i="0" u="none" strike="noStrike" baseline="0">
                          <a:solidFill>
                            <a:schemeClr val="tx1"/>
                          </a:solidFill>
                          <a:latin typeface="+mn-lt"/>
                        </a:rPr>
                        <a:t>Understand if blocking </a:t>
                      </a:r>
                      <a:r>
                        <a:rPr lang="en-US" sz="900" b="1" i="0" u="none" strike="noStrike" baseline="0">
                          <a:solidFill>
                            <a:schemeClr val="tx1"/>
                          </a:solidFill>
                          <a:latin typeface="+mn-lt"/>
                        </a:rPr>
                        <a:t>LPS</a:t>
                      </a:r>
                    </a:p>
                    <a:p>
                      <a:pPr algn="l"/>
                      <a:r>
                        <a:rPr lang="en-US" sz="900" b="1" i="0" u="none" strike="noStrike" baseline="0">
                          <a:solidFill>
                            <a:schemeClr val="tx1"/>
                          </a:solidFill>
                          <a:latin typeface="+mn-lt"/>
                        </a:rPr>
                        <a:t>inhibits endotoxin activation of </a:t>
                      </a:r>
                      <a:r>
                        <a:rPr lang="en-US" sz="900" b="1" i="0" u="none" strike="noStrike" baseline="0" err="1">
                          <a:solidFill>
                            <a:schemeClr val="tx1"/>
                          </a:solidFill>
                          <a:latin typeface="+mn-lt"/>
                        </a:rPr>
                        <a:t>TLR</a:t>
                      </a:r>
                      <a:r>
                        <a:rPr lang="en-US" sz="900" b="1" i="0" u="none" strike="noStrike" baseline="0">
                          <a:solidFill>
                            <a:schemeClr val="tx1"/>
                          </a:solidFill>
                          <a:latin typeface="+mn-lt"/>
                        </a:rPr>
                        <a:t> inflammatory cascade</a:t>
                      </a: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algn="l"/>
                      <a:r>
                        <a:rPr lang="en-US" sz="900" b="0" i="0" u="none" strike="noStrike" baseline="0">
                          <a:solidFill>
                            <a:schemeClr val="tx1"/>
                          </a:solidFill>
                          <a:latin typeface="+mn-lt"/>
                        </a:rPr>
                        <a:t>Does </a:t>
                      </a:r>
                      <a:r>
                        <a:rPr lang="en-US" sz="900" b="1" i="0" u="none" strike="noStrike" baseline="0">
                          <a:solidFill>
                            <a:schemeClr val="tx1"/>
                          </a:solidFill>
                          <a:latin typeface="+mn-lt"/>
                        </a:rPr>
                        <a:t>Stannous inhibit</a:t>
                      </a:r>
                    </a:p>
                    <a:p>
                      <a:pPr algn="l"/>
                      <a:r>
                        <a:rPr lang="en-US" sz="900" b="1" i="0" u="none" strike="noStrike" baseline="0">
                          <a:solidFill>
                            <a:schemeClr val="tx1"/>
                          </a:solidFill>
                          <a:latin typeface="+mn-lt"/>
                        </a:rPr>
                        <a:t>cytokine production </a:t>
                      </a:r>
                      <a:r>
                        <a:rPr lang="en-US" sz="900" b="0" i="0" u="none" strike="noStrike" baseline="0">
                          <a:solidFill>
                            <a:schemeClr val="tx1"/>
                          </a:solidFill>
                          <a:latin typeface="+mn-lt"/>
                        </a:rPr>
                        <a:t>per</a:t>
                      </a:r>
                    </a:p>
                    <a:p>
                      <a:pPr algn="l"/>
                      <a:r>
                        <a:rPr lang="en-US" sz="900" b="0" i="0" u="none" strike="noStrike" baseline="0">
                          <a:solidFill>
                            <a:schemeClr val="tx1"/>
                          </a:solidFill>
                          <a:latin typeface="+mn-lt"/>
                        </a:rPr>
                        <a:t>various monocytes</a:t>
                      </a: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algn="l"/>
                      <a:r>
                        <a:rPr lang="en-US" sz="900" b="0" i="0" u="none" strike="noStrike" baseline="0">
                          <a:solidFill>
                            <a:schemeClr val="tx1"/>
                          </a:solidFill>
                          <a:latin typeface="+mn-lt"/>
                        </a:rPr>
                        <a:t>Subgingival </a:t>
                      </a:r>
                      <a:r>
                        <a:rPr lang="en-US" sz="900" b="1" i="0" u="none" strike="noStrike" baseline="0">
                          <a:solidFill>
                            <a:schemeClr val="tx1"/>
                          </a:solidFill>
                          <a:latin typeface="+mn-lt"/>
                        </a:rPr>
                        <a:t>uptake and</a:t>
                      </a:r>
                    </a:p>
                    <a:p>
                      <a:pPr algn="l"/>
                      <a:r>
                        <a:rPr lang="en-US" sz="900" b="1" i="0" u="none" strike="noStrike" baseline="0">
                          <a:solidFill>
                            <a:schemeClr val="tx1"/>
                          </a:solidFill>
                          <a:latin typeface="+mn-lt"/>
                        </a:rPr>
                        <a:t>retention</a:t>
                      </a:r>
                      <a:r>
                        <a:rPr lang="en-US" sz="900" b="0" i="0" u="none" strike="noStrike" baseline="0">
                          <a:solidFill>
                            <a:schemeClr val="tx1"/>
                          </a:solidFill>
                          <a:latin typeface="+mn-lt"/>
                        </a:rPr>
                        <a:t> of stannous</a:t>
                      </a:r>
                    </a:p>
                    <a:p>
                      <a:pPr algn="l"/>
                      <a:r>
                        <a:rPr lang="en-US" sz="900" b="0" i="0" u="none" strike="noStrike" baseline="0">
                          <a:solidFill>
                            <a:schemeClr val="tx1"/>
                          </a:solidFill>
                          <a:latin typeface="+mn-lt"/>
                        </a:rPr>
                        <a:t>fluoride from dentifrice:</a:t>
                      </a:r>
                    </a:p>
                    <a:p>
                      <a:pPr algn="l"/>
                      <a:r>
                        <a:rPr lang="en-US" sz="900" b="0" i="0" u="none" strike="noStrike" baseline="0">
                          <a:solidFill>
                            <a:schemeClr val="tx1"/>
                          </a:solidFill>
                          <a:latin typeface="+mn-lt"/>
                        </a:rPr>
                        <a:t>Gingival crevicular fluid</a:t>
                      </a:r>
                    </a:p>
                    <a:p>
                      <a:pPr algn="l"/>
                      <a:r>
                        <a:rPr lang="en-US" sz="900" b="0" i="0" u="none" strike="noStrike" baseline="0">
                          <a:solidFill>
                            <a:schemeClr val="tx1"/>
                          </a:solidFill>
                          <a:latin typeface="+mn-lt"/>
                        </a:rPr>
                        <a:t>concentrations in sulci post-brushing </a:t>
                      </a: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algn="l"/>
                      <a:r>
                        <a:rPr lang="en-US" sz="900" b="0" i="0" u="none" strike="noStrike" baseline="0">
                          <a:solidFill>
                            <a:schemeClr val="tx1"/>
                          </a:solidFill>
                          <a:latin typeface="+mn-lt"/>
                        </a:rPr>
                        <a:t>Clinical effects of Sn fluoride dentifrice in reducing Plaque</a:t>
                      </a:r>
                    </a:p>
                    <a:p>
                      <a:pPr algn="l"/>
                      <a:r>
                        <a:rPr lang="en-US" sz="900" b="0" i="0" u="none" strike="noStrike" baseline="0">
                          <a:solidFill>
                            <a:schemeClr val="tx1"/>
                          </a:solidFill>
                          <a:latin typeface="+mn-lt"/>
                        </a:rPr>
                        <a:t>microbial Virulence in</a:t>
                      </a:r>
                    </a:p>
                    <a:p>
                      <a:pPr algn="l"/>
                      <a:r>
                        <a:rPr lang="en-US" sz="900" b="1" i="0" u="none" strike="noStrike" baseline="0">
                          <a:solidFill>
                            <a:schemeClr val="tx1"/>
                          </a:solidFill>
                          <a:latin typeface="+mn-lt"/>
                        </a:rPr>
                        <a:t>various level of disease</a:t>
                      </a:r>
                    </a:p>
                    <a:p>
                      <a:pPr algn="l"/>
                      <a:endParaRPr lang="en-US" sz="900" b="0" i="0" u="none" strike="noStrike" baseline="0">
                        <a:solidFill>
                          <a:schemeClr val="tx1"/>
                        </a:solidFill>
                        <a:latin typeface="+mn-lt"/>
                      </a:endParaRPr>
                    </a:p>
                    <a:p>
                      <a:pPr algn="l"/>
                      <a:r>
                        <a:rPr lang="en-US" sz="900" b="0" i="0" u="none" strike="noStrike" baseline="0">
                          <a:solidFill>
                            <a:schemeClr val="tx1"/>
                          </a:solidFill>
                          <a:latin typeface="+mn-lt"/>
                        </a:rPr>
                        <a:t>Does the Reduction in</a:t>
                      </a:r>
                    </a:p>
                    <a:p>
                      <a:pPr algn="l"/>
                      <a:r>
                        <a:rPr lang="en-US" sz="900" b="0" i="0" u="none" strike="noStrike" baseline="0">
                          <a:solidFill>
                            <a:schemeClr val="tx1"/>
                          </a:solidFill>
                          <a:latin typeface="+mn-lt"/>
                        </a:rPr>
                        <a:t>cytokine production</a:t>
                      </a:r>
                    </a:p>
                    <a:p>
                      <a:pPr algn="l"/>
                      <a:r>
                        <a:rPr lang="en-US" sz="900" b="1" i="0" u="none" strike="noStrike" baseline="0">
                          <a:solidFill>
                            <a:schemeClr val="tx1"/>
                          </a:solidFill>
                          <a:latin typeface="+mn-lt"/>
                        </a:rPr>
                        <a:t>decrease inflammation</a:t>
                      </a:r>
                      <a:endParaRPr lang="en-US" sz="900" b="1" cap="none" spc="0">
                        <a:solidFill>
                          <a:schemeClr val="tx1"/>
                        </a:solidFill>
                        <a:effectLst/>
                        <a:latin typeface="+mn-lt"/>
                        <a:ea typeface="Calibri" panose="020F0502020204030204" pitchFamily="34" charset="0"/>
                      </a:endParaRPr>
                    </a:p>
                  </a:txBody>
                  <a:tcPr marL="38857" marR="38857" marT="46624" marB="46624">
                    <a:lnL w="12700" cmpd="sng">
                      <a:noFill/>
                    </a:lnL>
                    <a:lnR w="12700" cmpd="sng">
                      <a:noFill/>
                    </a:lnR>
                    <a:lnT w="28575" cap="flat" cmpd="sng" algn="ctr">
                      <a:solidFill>
                        <a:schemeClr val="tx1"/>
                      </a:solidFill>
                      <a:prstDash val="solid"/>
                    </a:lnT>
                    <a:lnB w="38100" cmpd="sng">
                      <a:noFill/>
                    </a:lnB>
                    <a:noFill/>
                  </a:tcPr>
                </a:tc>
                <a:tc>
                  <a:txBody>
                    <a:bodyPr/>
                    <a:lstStyle/>
                    <a:p>
                      <a:pPr algn="l"/>
                      <a:r>
                        <a:rPr lang="en-US" sz="900" b="0" i="0" u="none" strike="noStrike" baseline="0">
                          <a:solidFill>
                            <a:schemeClr val="tx1"/>
                          </a:solidFill>
                          <a:latin typeface="+mn-lt"/>
                        </a:rPr>
                        <a:t>Clinical effects of stannous</a:t>
                      </a:r>
                    </a:p>
                    <a:p>
                      <a:pPr algn="l"/>
                      <a:r>
                        <a:rPr lang="en-US" sz="900" b="0" i="0" u="none" strike="noStrike" baseline="0">
                          <a:solidFill>
                            <a:schemeClr val="tx1"/>
                          </a:solidFill>
                          <a:latin typeface="+mn-lt"/>
                        </a:rPr>
                        <a:t>fluoride dentifrice in reducing plaque microbial virulence III:</a:t>
                      </a:r>
                    </a:p>
                    <a:p>
                      <a:pPr algn="l"/>
                      <a:r>
                        <a:rPr lang="en-US" sz="900" b="0" i="0" u="none" strike="noStrike" baseline="0">
                          <a:solidFill>
                            <a:schemeClr val="tx1"/>
                          </a:solidFill>
                          <a:latin typeface="+mn-lt"/>
                        </a:rPr>
                        <a:t>Lipopolysaccharide and TLR2 </a:t>
                      </a:r>
                      <a:r>
                        <a:rPr lang="en-US" sz="900" b="1" i="0" u="none" strike="noStrike" baseline="0">
                          <a:solidFill>
                            <a:schemeClr val="tx1"/>
                          </a:solidFill>
                          <a:latin typeface="+mn-lt"/>
                        </a:rPr>
                        <a:t>reporter cell gene Activation </a:t>
                      </a:r>
                      <a:endParaRPr lang="en-US" sz="900" b="1" cap="none" spc="0">
                        <a:solidFill>
                          <a:schemeClr val="tx1"/>
                        </a:solidFill>
                        <a:effectLst/>
                        <a:latin typeface="+mn-lt"/>
                        <a:ea typeface="Calibri" panose="020F0502020204030204" pitchFamily="34" charset="0"/>
                      </a:endParaRPr>
                    </a:p>
                  </a:txBody>
                  <a:tcPr marL="38857" marR="38857" marT="46624" marB="46624">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3087451500"/>
                  </a:ext>
                </a:extLst>
              </a:tr>
              <a:tr h="775037">
                <a:tc>
                  <a:txBody>
                    <a:bodyPr/>
                    <a:lstStyle/>
                    <a:p>
                      <a:pPr marL="0" marR="0">
                        <a:spcBef>
                          <a:spcPts val="0"/>
                        </a:spcBef>
                        <a:spcAft>
                          <a:spcPts val="0"/>
                        </a:spcAft>
                      </a:pPr>
                      <a:r>
                        <a:rPr lang="en-US" sz="900" b="0" cap="none" spc="0" dirty="0">
                          <a:solidFill>
                            <a:schemeClr val="tx1"/>
                          </a:solidFill>
                          <a:effectLst/>
                          <a:latin typeface="+mn-lt"/>
                        </a:rPr>
                        <a:t>Citation</a:t>
                      </a:r>
                      <a:endParaRPr lang="en-US" sz="900" b="0" cap="none" spc="0" dirty="0">
                        <a:solidFill>
                          <a:schemeClr val="tx1"/>
                        </a:solidFill>
                        <a:effectLst/>
                        <a:latin typeface="+mn-lt"/>
                        <a:ea typeface="Calibri" panose="020F0502020204030204" pitchFamily="34" charset="0"/>
                      </a:endParaRPr>
                    </a:p>
                  </a:txBody>
                  <a:tcPr marL="38857" marR="38857" marT="46624" marB="46624">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mn-lt"/>
                          <a:ea typeface="+mn-ea"/>
                          <a:cs typeface="+mn-cs"/>
                        </a:rPr>
                        <a:t>Haught JC, Xie S, Circello B, </a:t>
                      </a:r>
                      <a:r>
                        <a:rPr lang="en-US" sz="800" b="0" i="0" kern="1200" dirty="0" err="1">
                          <a:solidFill>
                            <a:schemeClr val="dk1"/>
                          </a:solidFill>
                          <a:effectLst/>
                          <a:latin typeface="+mn-lt"/>
                          <a:ea typeface="+mn-ea"/>
                          <a:cs typeface="+mn-cs"/>
                        </a:rPr>
                        <a:t>Tansky</a:t>
                      </a:r>
                      <a:r>
                        <a:rPr lang="en-US" sz="800" b="0" i="0" kern="1200" dirty="0">
                          <a:solidFill>
                            <a:schemeClr val="dk1"/>
                          </a:solidFill>
                          <a:effectLst/>
                          <a:latin typeface="+mn-lt"/>
                          <a:ea typeface="+mn-ea"/>
                          <a:cs typeface="+mn-cs"/>
                        </a:rPr>
                        <a:t> CS, </a:t>
                      </a:r>
                      <a:r>
                        <a:rPr lang="en-US" sz="800" b="0" i="0" kern="1200" dirty="0" err="1">
                          <a:solidFill>
                            <a:schemeClr val="dk1"/>
                          </a:solidFill>
                          <a:effectLst/>
                          <a:latin typeface="+mn-lt"/>
                          <a:ea typeface="+mn-ea"/>
                          <a:cs typeface="+mn-cs"/>
                        </a:rPr>
                        <a:t>Khambe</a:t>
                      </a:r>
                      <a:r>
                        <a:rPr lang="en-US" sz="800" b="0" i="0" kern="1200" dirty="0">
                          <a:solidFill>
                            <a:schemeClr val="dk1"/>
                          </a:solidFill>
                          <a:effectLst/>
                          <a:latin typeface="+mn-lt"/>
                          <a:ea typeface="+mn-ea"/>
                          <a:cs typeface="+mn-cs"/>
                        </a:rPr>
                        <a:t> D, Sun Y, Lin Y, </a:t>
                      </a:r>
                      <a:r>
                        <a:rPr lang="en-US" sz="800" b="0" i="0" kern="1200" dirty="0" err="1">
                          <a:solidFill>
                            <a:schemeClr val="dk1"/>
                          </a:solidFill>
                          <a:effectLst/>
                          <a:latin typeface="+mn-lt"/>
                          <a:ea typeface="+mn-ea"/>
                          <a:cs typeface="+mn-cs"/>
                        </a:rPr>
                        <a:t>Sreekrishna</a:t>
                      </a:r>
                      <a:r>
                        <a:rPr lang="en-US" sz="800" b="0" i="0" kern="1200" dirty="0">
                          <a:solidFill>
                            <a:schemeClr val="dk1"/>
                          </a:solidFill>
                          <a:effectLst/>
                          <a:latin typeface="+mn-lt"/>
                          <a:ea typeface="+mn-ea"/>
                          <a:cs typeface="+mn-cs"/>
                        </a:rPr>
                        <a:t> K, Klukowska M, Huggins T, White DJ. Lipopolysaccharide and lipoteichoic acid binding by antimicrobials used in oral care formulations. Am J Dent. 2016 Dec;29(6):328-332. PMID: 29178720.</a:t>
                      </a:r>
                      <a:endParaRPr lang="en-US" sz="800" b="0" cap="none" spc="0" dirty="0">
                        <a:solidFill>
                          <a:schemeClr val="tx1"/>
                        </a:solidFill>
                        <a:effectLst/>
                        <a:latin typeface="+mn-lt"/>
                        <a:ea typeface="Calibri" panose="020F0502020204030204" pitchFamily="34" charset="0"/>
                      </a:endParaRPr>
                    </a:p>
                  </a:txBody>
                  <a:tcPr marL="38857" marR="38857" marT="46624" marB="46624">
                    <a:lnL w="12700" cmpd="sng">
                      <a:noFill/>
                      <a:prstDash val="solid"/>
                    </a:lnL>
                    <a:lnR w="12700" cmpd="sng">
                      <a:noFill/>
                      <a:prstDash val="solid"/>
                    </a:lnR>
                    <a:lnT w="38100" cmpd="sng">
                      <a:noFill/>
                    </a:lnT>
                    <a:lnB w="12700"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mn-lt"/>
                          <a:ea typeface="+mn-ea"/>
                          <a:cs typeface="+mn-cs"/>
                        </a:rPr>
                        <a:t>Haught JC, Xie S, Circello B, </a:t>
                      </a:r>
                      <a:r>
                        <a:rPr lang="en-US" sz="800" b="0" i="0" kern="1200" dirty="0" err="1">
                          <a:solidFill>
                            <a:schemeClr val="dk1"/>
                          </a:solidFill>
                          <a:effectLst/>
                          <a:latin typeface="+mn-lt"/>
                          <a:ea typeface="+mn-ea"/>
                          <a:cs typeface="+mn-cs"/>
                        </a:rPr>
                        <a:t>Tansky</a:t>
                      </a:r>
                      <a:r>
                        <a:rPr lang="en-US" sz="800" b="0" i="0" kern="1200" dirty="0">
                          <a:solidFill>
                            <a:schemeClr val="dk1"/>
                          </a:solidFill>
                          <a:effectLst/>
                          <a:latin typeface="+mn-lt"/>
                          <a:ea typeface="+mn-ea"/>
                          <a:cs typeface="+mn-cs"/>
                        </a:rPr>
                        <a:t> CS, </a:t>
                      </a:r>
                      <a:r>
                        <a:rPr lang="en-US" sz="800" b="0" i="0" kern="1200" dirty="0" err="1">
                          <a:solidFill>
                            <a:schemeClr val="dk1"/>
                          </a:solidFill>
                          <a:effectLst/>
                          <a:latin typeface="+mn-lt"/>
                          <a:ea typeface="+mn-ea"/>
                          <a:cs typeface="+mn-cs"/>
                        </a:rPr>
                        <a:t>Khambe</a:t>
                      </a:r>
                      <a:r>
                        <a:rPr lang="en-US" sz="800" b="0" i="0" kern="1200" dirty="0">
                          <a:solidFill>
                            <a:schemeClr val="dk1"/>
                          </a:solidFill>
                          <a:effectLst/>
                          <a:latin typeface="+mn-lt"/>
                          <a:ea typeface="+mn-ea"/>
                          <a:cs typeface="+mn-cs"/>
                        </a:rPr>
                        <a:t> D, Sun Y, Lin Y, </a:t>
                      </a:r>
                      <a:r>
                        <a:rPr lang="en-US" sz="800" b="0" i="0" kern="1200" dirty="0" err="1">
                          <a:solidFill>
                            <a:schemeClr val="dk1"/>
                          </a:solidFill>
                          <a:effectLst/>
                          <a:latin typeface="+mn-lt"/>
                          <a:ea typeface="+mn-ea"/>
                          <a:cs typeface="+mn-cs"/>
                        </a:rPr>
                        <a:t>Sreekrishna</a:t>
                      </a:r>
                      <a:r>
                        <a:rPr lang="en-US" sz="800" b="0" i="0" kern="1200" dirty="0">
                          <a:solidFill>
                            <a:schemeClr val="dk1"/>
                          </a:solidFill>
                          <a:effectLst/>
                          <a:latin typeface="+mn-lt"/>
                          <a:ea typeface="+mn-ea"/>
                          <a:cs typeface="+mn-cs"/>
                        </a:rPr>
                        <a:t> K, Klukowska M, Huggins T, White DJ. Lipopolysaccharide and lipoteichoic acid binding by antimicrobials used in oral care formulations. Am J Dent. 2016 Dec;29(6):328-332. PMID: 29178720.</a:t>
                      </a:r>
                      <a:endParaRPr lang="en-US" sz="800" b="0" cap="none" spc="0" dirty="0">
                        <a:solidFill>
                          <a:schemeClr val="tx1"/>
                        </a:solidFill>
                        <a:effectLst/>
                        <a:latin typeface="+mn-lt"/>
                        <a:ea typeface="Calibri" panose="020F0502020204030204" pitchFamily="34" charset="0"/>
                      </a:endParaRPr>
                    </a:p>
                  </a:txBody>
                  <a:tcPr marL="38857" marR="38857" marT="46624" marB="46624">
                    <a:lnL w="12700" cmpd="sng">
                      <a:noFill/>
                      <a:prstDash val="solid"/>
                    </a:lnL>
                    <a:lnR w="12700" cmpd="sng">
                      <a:noFill/>
                      <a:prstDash val="solid"/>
                    </a:lnR>
                    <a:lnT w="38100" cmpd="sng">
                      <a:noFill/>
                    </a:lnT>
                    <a:lnB w="12700"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a:solidFill>
                            <a:schemeClr val="tx1"/>
                          </a:solidFill>
                          <a:effectLst/>
                          <a:latin typeface="+mn-lt"/>
                          <a:ea typeface="+mn-ea"/>
                          <a:cs typeface="+mn-cs"/>
                        </a:rPr>
                        <a:t>Lipopolysaccharide and Lipoteichoic Acid Virulence Deactivation by Stannous Fluoride</a:t>
                      </a: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prstDash val="solid"/>
                    </a:lnL>
                    <a:lnR w="12700" cmpd="sng">
                      <a:noFill/>
                      <a:prstDash val="solid"/>
                    </a:lnR>
                    <a:lnT w="38100" cmpd="sng">
                      <a:noFill/>
                    </a:lnT>
                    <a:lnB w="12700"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a:solidFill>
                            <a:schemeClr val="tx1"/>
                          </a:solidFill>
                          <a:effectLst/>
                          <a:latin typeface="+mn-lt"/>
                          <a:ea typeface="+mn-ea"/>
                          <a:cs typeface="+mn-cs"/>
                        </a:rPr>
                        <a:t>Lipopolysaccharide and Lipoteichoic Acid Virulence Deactivation by Stannous Fluoride</a:t>
                      </a: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prstDash val="solid"/>
                    </a:lnL>
                    <a:lnR w="28575" cap="flat" cmpd="sng" algn="ctr">
                      <a:noFill/>
                      <a:prstDash val="solid"/>
                    </a:lnR>
                    <a:lnT w="38100" cmpd="sng">
                      <a:noFill/>
                    </a:lnT>
                    <a:lnB w="12700" cap="flat" cmpd="sng" algn="ctr">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a:solidFill>
                            <a:schemeClr val="tx1"/>
                          </a:solidFill>
                          <a:effectLst/>
                          <a:latin typeface="+mn-lt"/>
                          <a:ea typeface="+mn-ea"/>
                          <a:cs typeface="+mn-cs"/>
                        </a:rPr>
                        <a:t>Subgingival uptake and retention of stannous fluoride from dentifrice: Gingival crevicular fluid concentrations in sulci post-brushing</a:t>
                      </a: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prstDash val="solid"/>
                    </a:lnL>
                    <a:lnR w="28575" cap="flat" cmpd="sng" algn="ctr">
                      <a:noFill/>
                      <a:prstDash val="solid"/>
                    </a:lnR>
                    <a:lnT w="38100" cmpd="sng">
                      <a:noFill/>
                    </a:lnT>
                    <a:lnB w="12700" cap="flat" cmpd="sng" algn="ctr">
                      <a:noFill/>
                      <a:prstDash val="solid"/>
                    </a:lnB>
                    <a:noFill/>
                  </a:tcPr>
                </a:tc>
                <a:tc>
                  <a:txBody>
                    <a:bodyPr/>
                    <a:lstStyle/>
                    <a:p>
                      <a:r>
                        <a:rPr lang="en-US" sz="800" b="0" i="0" kern="1200" dirty="0">
                          <a:solidFill>
                            <a:schemeClr val="dk1"/>
                          </a:solidFill>
                          <a:effectLst/>
                          <a:latin typeface="+mn-lt"/>
                          <a:ea typeface="+mn-ea"/>
                          <a:cs typeface="+mn-cs"/>
                        </a:rPr>
                        <a:t>Klukowska M, Haught JC, Xie S, Circello B, </a:t>
                      </a:r>
                      <a:r>
                        <a:rPr lang="en-US" sz="800" b="0" i="0" kern="1200" dirty="0" err="1">
                          <a:solidFill>
                            <a:schemeClr val="dk1"/>
                          </a:solidFill>
                          <a:effectLst/>
                          <a:latin typeface="+mn-lt"/>
                          <a:ea typeface="+mn-ea"/>
                          <a:cs typeface="+mn-cs"/>
                        </a:rPr>
                        <a:t>Tansky</a:t>
                      </a:r>
                      <a:r>
                        <a:rPr lang="en-US" sz="800" b="0" i="0" kern="1200" dirty="0">
                          <a:solidFill>
                            <a:schemeClr val="dk1"/>
                          </a:solidFill>
                          <a:effectLst/>
                          <a:latin typeface="+mn-lt"/>
                          <a:ea typeface="+mn-ea"/>
                          <a:cs typeface="+mn-cs"/>
                        </a:rPr>
                        <a:t> CS, </a:t>
                      </a:r>
                      <a:r>
                        <a:rPr lang="en-US" sz="800" b="0" i="0" kern="1200" dirty="0" err="1">
                          <a:solidFill>
                            <a:schemeClr val="dk1"/>
                          </a:solidFill>
                          <a:effectLst/>
                          <a:latin typeface="+mn-lt"/>
                          <a:ea typeface="+mn-ea"/>
                          <a:cs typeface="+mn-cs"/>
                        </a:rPr>
                        <a:t>Khambe</a:t>
                      </a:r>
                      <a:r>
                        <a:rPr lang="en-US" sz="800" b="0" i="0" kern="1200" dirty="0">
                          <a:solidFill>
                            <a:schemeClr val="dk1"/>
                          </a:solidFill>
                          <a:effectLst/>
                          <a:latin typeface="+mn-lt"/>
                          <a:ea typeface="+mn-ea"/>
                          <a:cs typeface="+mn-cs"/>
                        </a:rPr>
                        <a:t> D, Huggins T, White DJ. Clinical Effects of Stabilized Stannous Fluoride Dentifrice in Reducing Plaque Microbial Virulence I: Microbiological and Receptor Cell Findings. J Clin Dent. 2017 Jun;28(2):16-26. PMID: 28657701.</a:t>
                      </a:r>
                      <a:endParaRPr lang="en-US" sz="800" b="0" cap="none" spc="0" dirty="0">
                        <a:solidFill>
                          <a:schemeClr val="tx1"/>
                        </a:solidFill>
                        <a:effectLst/>
                        <a:latin typeface="+mn-lt"/>
                        <a:ea typeface="Calibri" panose="020F0502020204030204" pitchFamily="34" charset="0"/>
                      </a:endParaRPr>
                    </a:p>
                  </a:txBody>
                  <a:tcPr marL="38857" marR="38857" marT="46624" marB="46624">
                    <a:lnL w="12700" cmpd="sng">
                      <a:noFill/>
                      <a:prstDash val="solid"/>
                    </a:lnL>
                    <a:lnR w="28575" cap="flat" cmpd="sng" algn="ctr">
                      <a:noFill/>
                      <a:prstDash val="solid"/>
                    </a:lnR>
                    <a:lnT w="38100" cmpd="sng">
                      <a:noFill/>
                    </a:lnT>
                    <a:lnB w="12700" cap="flat" cmpd="sng" algn="ctr">
                      <a:noFill/>
                      <a:prstDash val="solid"/>
                    </a:lnB>
                    <a:noFill/>
                  </a:tcPr>
                </a:tc>
                <a:tc>
                  <a:txBody>
                    <a:bodyPr/>
                    <a:lstStyle/>
                    <a:p>
                      <a:r>
                        <a:rPr lang="en-US" sz="900" b="0" i="0" u="none" strike="noStrike" kern="1200" baseline="0">
                          <a:solidFill>
                            <a:schemeClr val="tx1"/>
                          </a:solidFill>
                          <a:latin typeface="+mn-lt"/>
                          <a:ea typeface="+mn-ea"/>
                          <a:cs typeface="+mn-cs"/>
                        </a:rPr>
                        <a:t>Clinical effects of stannous</a:t>
                      </a:r>
                    </a:p>
                    <a:p>
                      <a:r>
                        <a:rPr lang="en-US" sz="900" b="0" i="0" u="none" strike="noStrike" kern="1200" baseline="0">
                          <a:solidFill>
                            <a:schemeClr val="tx1"/>
                          </a:solidFill>
                          <a:latin typeface="+mn-lt"/>
                          <a:ea typeface="+mn-ea"/>
                          <a:cs typeface="+mn-cs"/>
                        </a:rPr>
                        <a:t>fluoride dentifrice in reducing</a:t>
                      </a:r>
                    </a:p>
                    <a:p>
                      <a:r>
                        <a:rPr lang="en-US" sz="900" b="0" i="0" u="none" strike="noStrike" kern="1200" baseline="0">
                          <a:solidFill>
                            <a:schemeClr val="tx1"/>
                          </a:solidFill>
                          <a:latin typeface="+mn-lt"/>
                          <a:ea typeface="+mn-ea"/>
                          <a:cs typeface="+mn-cs"/>
                        </a:rPr>
                        <a:t>plaque microbial virulence III:</a:t>
                      </a:r>
                    </a:p>
                    <a:p>
                      <a:r>
                        <a:rPr lang="en-US" sz="900" b="0" i="0" u="none" strike="noStrike" kern="1200" baseline="0">
                          <a:solidFill>
                            <a:schemeClr val="tx1"/>
                          </a:solidFill>
                          <a:latin typeface="+mn-lt"/>
                          <a:ea typeface="+mn-ea"/>
                          <a:cs typeface="+mn-cs"/>
                        </a:rPr>
                        <a:t>Lipopolysaccharide and TLR2</a:t>
                      </a:r>
                    </a:p>
                    <a:p>
                      <a:r>
                        <a:rPr lang="en-US" sz="900" b="0" i="0" u="none" strike="noStrike" kern="1200" baseline="0">
                          <a:solidFill>
                            <a:schemeClr val="tx1"/>
                          </a:solidFill>
                          <a:latin typeface="+mn-lt"/>
                          <a:ea typeface="+mn-ea"/>
                          <a:cs typeface="+mn-cs"/>
                        </a:rPr>
                        <a:t>reporter cell gene activation.</a:t>
                      </a: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22939159"/>
                  </a:ext>
                </a:extLst>
              </a:tr>
              <a:tr h="1574872">
                <a:tc>
                  <a:txBody>
                    <a:bodyPr/>
                    <a:lstStyle/>
                    <a:p>
                      <a:pPr marL="0" marR="0">
                        <a:spcBef>
                          <a:spcPts val="0"/>
                        </a:spcBef>
                        <a:spcAft>
                          <a:spcPts val="0"/>
                        </a:spcAft>
                      </a:pPr>
                      <a:r>
                        <a:rPr lang="en-US" sz="900" b="0" cap="none" spc="0">
                          <a:solidFill>
                            <a:schemeClr val="tx1"/>
                          </a:solidFill>
                          <a:effectLst/>
                          <a:latin typeface="+mn-lt"/>
                        </a:rPr>
                        <a:t>Result</a:t>
                      </a: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r>
                        <a:rPr lang="en-US" sz="900" b="0" i="0" u="none" strike="noStrike" baseline="0">
                          <a:solidFill>
                            <a:schemeClr val="tx1"/>
                          </a:solidFill>
                          <a:latin typeface="+mn-lt"/>
                        </a:rPr>
                        <a:t>Mass spectroscopy revealed direct binding of stannous fluoride LPS at 1:1 stoichiometric ratios.</a:t>
                      </a:r>
                    </a:p>
                    <a:p>
                      <a:pPr algn="l"/>
                      <a:r>
                        <a:rPr lang="en-US" sz="900" b="0" i="0" u="none" strike="noStrike" baseline="0">
                          <a:solidFill>
                            <a:schemeClr val="tx1"/>
                          </a:solidFill>
                          <a:latin typeface="+mn-lt"/>
                        </a:rPr>
                        <a:t>In the cellular assay, </a:t>
                      </a:r>
                      <a:r>
                        <a:rPr lang="en-US" sz="900" b="0" i="0" u="none" strike="noStrike" baseline="0" err="1">
                          <a:solidFill>
                            <a:schemeClr val="tx1"/>
                          </a:solidFill>
                          <a:latin typeface="+mn-lt"/>
                        </a:rPr>
                        <a:t>cetylpyridinium</a:t>
                      </a:r>
                      <a:r>
                        <a:rPr lang="en-US" sz="900" b="0" i="0" u="none" strike="noStrike" baseline="0">
                          <a:solidFill>
                            <a:schemeClr val="tx1"/>
                          </a:solidFill>
                          <a:latin typeface="+mn-lt"/>
                        </a:rPr>
                        <a:t> chloride and stannous fluoride, but not triclosan, inhibited LPS</a:t>
                      </a:r>
                    </a:p>
                    <a:p>
                      <a:pPr algn="l"/>
                      <a:r>
                        <a:rPr lang="en-US" sz="900" b="0" i="0" u="none" strike="noStrike" baseline="0">
                          <a:solidFill>
                            <a:schemeClr val="tx1"/>
                          </a:solidFill>
                          <a:latin typeface="+mn-lt"/>
                        </a:rPr>
                        <a:t>binding to TLR4.</a:t>
                      </a: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r>
                        <a:rPr lang="en-US" sz="900" b="0" i="0" u="none" strike="noStrike" baseline="0">
                          <a:solidFill>
                            <a:schemeClr val="tx1"/>
                          </a:solidFill>
                          <a:latin typeface="+mn-lt"/>
                        </a:rPr>
                        <a:t>Stannous salts including stannous fluoride</a:t>
                      </a:r>
                    </a:p>
                    <a:p>
                      <a:pPr algn="l"/>
                      <a:r>
                        <a:rPr lang="en-US" sz="900" b="0" i="0" u="none" strike="noStrike" baseline="0">
                          <a:solidFill>
                            <a:schemeClr val="tx1"/>
                          </a:solidFill>
                          <a:latin typeface="+mn-lt"/>
                        </a:rPr>
                        <a:t>interfered with LPS and LTA reactivity in both dye</a:t>
                      </a:r>
                    </a:p>
                    <a:p>
                      <a:pPr algn="l"/>
                      <a:r>
                        <a:rPr lang="en-US" sz="900" b="0" i="0" u="none" strike="noStrike" baseline="0">
                          <a:solidFill>
                            <a:schemeClr val="tx1"/>
                          </a:solidFill>
                          <a:latin typeface="+mn-lt"/>
                        </a:rPr>
                        <a:t>assays.</a:t>
                      </a:r>
                    </a:p>
                    <a:p>
                      <a:pPr algn="l"/>
                      <a:r>
                        <a:rPr lang="en-US" sz="900" b="0" i="0" u="none" strike="noStrike" baseline="0">
                          <a:solidFill>
                            <a:schemeClr val="tx1"/>
                          </a:solidFill>
                          <a:latin typeface="+mn-lt"/>
                        </a:rPr>
                        <a:t>Lipopolysaccharide and lipoteichoic acid binding by antimicrobials used</a:t>
                      </a:r>
                    </a:p>
                    <a:p>
                      <a:pPr algn="l"/>
                      <a:r>
                        <a:rPr lang="en-US" sz="900" b="0" i="0" u="none" strike="noStrike" baseline="0">
                          <a:solidFill>
                            <a:schemeClr val="tx1"/>
                          </a:solidFill>
                          <a:latin typeface="+mn-lt"/>
                        </a:rPr>
                        <a:t>in oral care formulations</a:t>
                      </a: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r>
                        <a:rPr lang="en-US" sz="900" b="0" i="0" u="none" strike="noStrike" baseline="0">
                          <a:solidFill>
                            <a:schemeClr val="tx1"/>
                          </a:solidFill>
                          <a:latin typeface="+mn-lt"/>
                        </a:rPr>
                        <a:t>Stannous fluoride inhibited gene expression response of TLR4 and TLR2.</a:t>
                      </a:r>
                    </a:p>
                    <a:p>
                      <a:pPr marL="0" marR="0">
                        <a:spcBef>
                          <a:spcPts val="0"/>
                        </a:spcBef>
                        <a:spcAft>
                          <a:spcPts val="0"/>
                        </a:spcAft>
                      </a:pPr>
                      <a:endParaRPr lang="en-US" sz="900" b="0" kern="1200">
                        <a:solidFill>
                          <a:schemeClr val="tx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r>
                        <a:rPr lang="en-US" sz="900" b="0" i="0" u="none" strike="noStrike" baseline="0">
                          <a:solidFill>
                            <a:schemeClr val="tx1"/>
                          </a:solidFill>
                          <a:latin typeface="+mn-lt"/>
                        </a:rPr>
                        <a:t>The addition of stannous fluoride suppressed</a:t>
                      </a:r>
                    </a:p>
                    <a:p>
                      <a:pPr algn="l"/>
                      <a:r>
                        <a:rPr lang="en-US" sz="900" b="0" i="0" u="none" strike="noStrike" baseline="0">
                          <a:solidFill>
                            <a:schemeClr val="tx1"/>
                          </a:solidFill>
                          <a:latin typeface="+mn-lt"/>
                        </a:rPr>
                        <a:t>production of TNF-a, </a:t>
                      </a:r>
                      <a:r>
                        <a:rPr lang="en-US" sz="900" b="0" i="0" u="none" strike="noStrike" baseline="0" err="1">
                          <a:solidFill>
                            <a:schemeClr val="tx1"/>
                          </a:solidFill>
                          <a:latin typeface="+mn-lt"/>
                        </a:rPr>
                        <a:t>IFN</a:t>
                      </a:r>
                      <a:r>
                        <a:rPr lang="en-US" sz="900" b="0" i="0" u="none" strike="noStrike" baseline="0">
                          <a:solidFill>
                            <a:schemeClr val="tx1"/>
                          </a:solidFill>
                          <a:latin typeface="+mn-lt"/>
                        </a:rPr>
                        <a:t>-g, IL12p70, IL10, IL-1b,</a:t>
                      </a:r>
                    </a:p>
                    <a:p>
                      <a:pPr algn="l"/>
                      <a:r>
                        <a:rPr lang="en-US" sz="900" b="0" i="0" u="none" strike="noStrike" baseline="0">
                          <a:solidFill>
                            <a:schemeClr val="tx1"/>
                          </a:solidFill>
                          <a:latin typeface="+mn-lt"/>
                        </a:rPr>
                        <a:t>IL2, and IL-6, and increased secretion of Il-8 in</a:t>
                      </a:r>
                    </a:p>
                    <a:p>
                      <a:pPr algn="l"/>
                      <a:r>
                        <a:rPr lang="en-US" sz="900" b="0" i="0" u="none" strike="noStrike" baseline="0">
                          <a:solidFill>
                            <a:schemeClr val="tx1"/>
                          </a:solidFill>
                          <a:latin typeface="+mn-lt"/>
                        </a:rPr>
                        <a:t>dose response fashion.</a:t>
                      </a:r>
                    </a:p>
                    <a:p>
                      <a:pPr algn="l"/>
                      <a:r>
                        <a:rPr lang="en-US" sz="900" b="0" i="0" u="none" strike="noStrike" baseline="0">
                          <a:solidFill>
                            <a:schemeClr val="tx1"/>
                          </a:solidFill>
                          <a:latin typeface="+mn-lt"/>
                        </a:rPr>
                        <a:t>Lipopolysaccharide and Lipoteichoic Acid Virulence Deactivation by</a:t>
                      </a:r>
                    </a:p>
                    <a:p>
                      <a:pPr algn="l"/>
                      <a:r>
                        <a:rPr lang="en-US" sz="900" b="0" i="0" u="none" strike="noStrike" baseline="0">
                          <a:solidFill>
                            <a:schemeClr val="tx1"/>
                          </a:solidFill>
                          <a:latin typeface="+mn-lt"/>
                        </a:rPr>
                        <a:t>Stannous Fluoride.</a:t>
                      </a: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r>
                        <a:rPr lang="en-US" sz="900" b="0" i="0" u="none" strike="noStrike" baseline="0">
                          <a:solidFill>
                            <a:schemeClr val="tx1"/>
                          </a:solidFill>
                          <a:latin typeface="+mn-lt"/>
                        </a:rPr>
                        <a:t>Significant levels of tin, were detected 30 minutes</a:t>
                      </a:r>
                    </a:p>
                    <a:p>
                      <a:pPr algn="l"/>
                      <a:r>
                        <a:rPr lang="en-US" sz="900" b="0" i="0" u="none" strike="noStrike" baseline="0">
                          <a:solidFill>
                            <a:schemeClr val="tx1"/>
                          </a:solidFill>
                          <a:latin typeface="+mn-lt"/>
                        </a:rPr>
                        <a:t>after brushing at sampling sites up to 4 mm subgingivally and showed an increasing trend with continued use. Subgingival uptake and retention of stannous fluoride from dentifrice: Gingival crevicular fluid concentrations in sulci post-brushing</a:t>
                      </a:r>
                    </a:p>
                    <a:p>
                      <a:pPr marL="0" marR="0">
                        <a:spcBef>
                          <a:spcPts val="0"/>
                        </a:spcBef>
                        <a:spcAft>
                          <a:spcPts val="0"/>
                        </a:spcAft>
                      </a:pP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r>
                        <a:rPr lang="en-US" sz="900" b="0" i="0" u="none" strike="noStrike" baseline="0">
                          <a:solidFill>
                            <a:schemeClr val="tx1"/>
                          </a:solidFill>
                          <a:latin typeface="+mn-lt"/>
                        </a:rPr>
                        <a:t>Clinical assessments showed statistically significant reductions in </a:t>
                      </a:r>
                      <a:r>
                        <a:rPr lang="en-US" sz="900" b="0" i="0" u="none" strike="noStrike" baseline="0" err="1">
                          <a:solidFill>
                            <a:schemeClr val="tx1"/>
                          </a:solidFill>
                          <a:latin typeface="+mn-lt"/>
                        </a:rPr>
                        <a:t>MGI</a:t>
                      </a:r>
                      <a:r>
                        <a:rPr lang="en-US" sz="900" b="0" i="0" u="none" strike="noStrike" baseline="0">
                          <a:solidFill>
                            <a:schemeClr val="tx1"/>
                          </a:solidFill>
                          <a:latin typeface="+mn-lt"/>
                        </a:rPr>
                        <a:t> (24–26%) and </a:t>
                      </a:r>
                      <a:r>
                        <a:rPr lang="en-US" sz="900" b="0" i="0" u="none" strike="noStrike" baseline="0" err="1">
                          <a:solidFill>
                            <a:schemeClr val="tx1"/>
                          </a:solidFill>
                          <a:latin typeface="+mn-lt"/>
                        </a:rPr>
                        <a:t>GBI</a:t>
                      </a:r>
                      <a:r>
                        <a:rPr lang="en-US" sz="900" b="0" i="0" u="none" strike="noStrike" baseline="0">
                          <a:solidFill>
                            <a:schemeClr val="tx1"/>
                          </a:solidFill>
                          <a:latin typeface="+mn-lt"/>
                        </a:rPr>
                        <a:t> (42–53%) gingivitis in both diseased and healthy cohorts following four weeks of dentifrice intervention. Benefits could be seen in both diseased sites, as well as sites not yet exhibiting symptoms of inflammation, supporting the activity of SnF2 not just in treating diseased sites, but also in preventing disease development.</a:t>
                      </a: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l"/>
                      <a:r>
                        <a:rPr lang="en-US" sz="900" b="0" i="0" u="none" strike="noStrike" baseline="0">
                          <a:solidFill>
                            <a:schemeClr val="tx1"/>
                          </a:solidFill>
                          <a:latin typeface="+mn-lt"/>
                        </a:rPr>
                        <a:t>Higher disease cohorts and sites with gingival inflammation generally showed more endotoxins</a:t>
                      </a:r>
                    </a:p>
                    <a:p>
                      <a:pPr algn="l"/>
                      <a:r>
                        <a:rPr lang="en-US" sz="900" b="0" i="0" u="none" strike="noStrike" baseline="0">
                          <a:solidFill>
                            <a:schemeClr val="tx1"/>
                          </a:solidFill>
                          <a:latin typeface="+mn-lt"/>
                        </a:rPr>
                        <a:t>and higher levels of plaque virulence as compared to low disease cohorts or plaque sampled from clinically healthy sites. SnF2 dentifrice treatment was associated with broad scale reductions in endotoxin content and virulence potentiation</a:t>
                      </a:r>
                    </a:p>
                    <a:p>
                      <a:pPr algn="l"/>
                      <a:r>
                        <a:rPr lang="en-US" sz="900" b="0" i="0" u="none" strike="noStrike" baseline="0">
                          <a:solidFill>
                            <a:schemeClr val="tx1"/>
                          </a:solidFill>
                          <a:latin typeface="+mn-lt"/>
                        </a:rPr>
                        <a:t>properties of dental plaque samples. </a:t>
                      </a:r>
                      <a:endParaRPr lang="en-US" sz="900" b="0" cap="none" spc="0">
                        <a:solidFill>
                          <a:schemeClr val="tx1"/>
                        </a:solidFill>
                        <a:effectLst/>
                        <a:latin typeface="+mn-lt"/>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811103478"/>
                  </a:ext>
                </a:extLst>
              </a:tr>
              <a:tr h="397498">
                <a:tc>
                  <a:txBody>
                    <a:bodyPr/>
                    <a:lstStyle/>
                    <a:p>
                      <a:pPr marL="0" marR="0">
                        <a:spcBef>
                          <a:spcPts val="0"/>
                        </a:spcBef>
                        <a:spcAft>
                          <a:spcPts val="0"/>
                        </a:spcAft>
                      </a:pPr>
                      <a:r>
                        <a:rPr lang="en-US" sz="900" b="0" cap="none" spc="0">
                          <a:solidFill>
                            <a:schemeClr val="tx1"/>
                          </a:solidFill>
                          <a:effectLst/>
                          <a:latin typeface="+mn-lt"/>
                          <a:ea typeface="Calibri" panose="020F0502020204030204" pitchFamily="34" charset="0"/>
                        </a:rPr>
                        <a:t>Link</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a:spcBef>
                          <a:spcPts val="0"/>
                        </a:spcBef>
                        <a:spcAft>
                          <a:spcPts val="0"/>
                        </a:spcAft>
                      </a:pPr>
                      <a:r>
                        <a:rPr lang="en-US" sz="900" b="0" kern="1200" cap="none" spc="0" dirty="0">
                          <a:solidFill>
                            <a:schemeClr val="tx1"/>
                          </a:solidFill>
                          <a:effectLst/>
                          <a:latin typeface="+mn-lt"/>
                          <a:ea typeface="+mn-ea"/>
                          <a:cs typeface="+mn-cs"/>
                        </a:rPr>
                        <a:t>https://pubmed.ncbi.nlm.nih.gov/29178720/</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l"/>
                      <a:r>
                        <a:rPr lang="en-US" sz="900" b="0" i="0" u="none" strike="noStrike" baseline="0" dirty="0">
                          <a:solidFill>
                            <a:schemeClr val="tx1"/>
                          </a:solidFill>
                          <a:latin typeface="+mn-lt"/>
                        </a:rPr>
                        <a:t>https://www.ncbi.nlm.nih.gov/pubmed/29178720</a:t>
                      </a:r>
                    </a:p>
                    <a:p>
                      <a:pPr marL="0" marR="0">
                        <a:spcBef>
                          <a:spcPts val="0"/>
                        </a:spcBef>
                        <a:spcAft>
                          <a:spcPts val="0"/>
                        </a:spcAft>
                      </a:pPr>
                      <a:endParaRPr lang="en-US" sz="900" b="0" u="none" kern="1200" dirty="0">
                        <a:solidFill>
                          <a:schemeClr val="tx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mn-lt"/>
                          <a:ea typeface="+mn-ea"/>
                          <a:cs typeface="+mn-cs"/>
                        </a:rPr>
                        <a:t>https://pubmed.ncbi.nlm.nih.gov/29178719/</a:t>
                      </a:r>
                      <a:endParaRPr lang="en-US" sz="900" b="0" kern="1200" cap="none" spc="0" dirty="0">
                        <a:solidFill>
                          <a:schemeClr val="tx1"/>
                        </a:solidFill>
                        <a:effectLst/>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l"/>
                      <a:r>
                        <a:rPr lang="en-US" sz="900" b="0" i="0" u="none" strike="noStrike" baseline="0">
                          <a:solidFill>
                            <a:schemeClr val="tx1"/>
                          </a:solidFill>
                          <a:latin typeface="+mn-lt"/>
                        </a:rPr>
                        <a:t>https://www.ncbi.nlm.nih.gov/pubmed/28390203</a:t>
                      </a:r>
                    </a:p>
                    <a:p>
                      <a:pPr marL="0" marR="0">
                        <a:spcBef>
                          <a:spcPts val="0"/>
                        </a:spcBef>
                        <a:spcAft>
                          <a:spcPts val="0"/>
                        </a:spcAft>
                      </a:pPr>
                      <a:endParaRPr lang="en-US" sz="900" b="0" kern="1200" cap="none" spc="0">
                        <a:solidFill>
                          <a:schemeClr val="tx1"/>
                        </a:solidFill>
                        <a:effectLst/>
                        <a:latin typeface="+mn-lt"/>
                        <a:ea typeface="Calibri" panose="020F0502020204030204" pitchFamily="34" charset="0"/>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l"/>
                      <a:r>
                        <a:rPr lang="en-US" sz="900" b="0" i="0" u="none" strike="noStrike" baseline="0" dirty="0">
                          <a:solidFill>
                            <a:schemeClr val="tx1"/>
                          </a:solidFill>
                          <a:latin typeface="+mn-lt"/>
                        </a:rPr>
                        <a:t>https://www.ncbi.nlm.nih.gov/pubmed/30106533</a:t>
                      </a:r>
                    </a:p>
                    <a:p>
                      <a:pPr marL="0" marR="0">
                        <a:spcBef>
                          <a:spcPts val="0"/>
                        </a:spcBef>
                        <a:spcAft>
                          <a:spcPts val="0"/>
                        </a:spcAft>
                      </a:pPr>
                      <a:endParaRPr lang="en-US" sz="900" b="0" kern="1200" cap="none" spc="0" dirty="0">
                        <a:solidFill>
                          <a:schemeClr val="tx1"/>
                        </a:solidFill>
                        <a:effectLst/>
                        <a:latin typeface="+mn-lt"/>
                        <a:ea typeface="Calibri" panose="020F0502020204030204" pitchFamily="34" charset="0"/>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l"/>
                      <a:r>
                        <a:rPr lang="en-US" sz="900" b="0" i="0" u="none" strike="noStrike" baseline="0" dirty="0">
                          <a:solidFill>
                            <a:schemeClr val="tx1"/>
                          </a:solidFill>
                          <a:latin typeface="+mn-lt"/>
                        </a:rPr>
                        <a:t>https://www.ncbi.nlm.nih.gov/pubmed/28657701</a:t>
                      </a:r>
                    </a:p>
                    <a:p>
                      <a:pPr marL="0" marR="0">
                        <a:spcBef>
                          <a:spcPts val="0"/>
                        </a:spcBef>
                        <a:spcAft>
                          <a:spcPts val="0"/>
                        </a:spcAft>
                      </a:pPr>
                      <a:endParaRPr lang="en-US" sz="900" b="0" kern="1200" cap="none" spc="0" dirty="0">
                        <a:solidFill>
                          <a:schemeClr val="tx1"/>
                        </a:solidFill>
                        <a:effectLst/>
                        <a:latin typeface="+mn-lt"/>
                        <a:ea typeface="Calibri" panose="020F0502020204030204" pitchFamily="34" charset="0"/>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tc>
                  <a:txBody>
                    <a:bodyPr/>
                    <a:lstStyle/>
                    <a:p>
                      <a:pPr algn="l"/>
                      <a:r>
                        <a:rPr lang="en-US" sz="900" b="0" i="0" u="none" strike="noStrike" baseline="0" dirty="0">
                          <a:solidFill>
                            <a:schemeClr val="tx1"/>
                          </a:solidFill>
                          <a:latin typeface="+mn-lt"/>
                        </a:rPr>
                        <a:t>https://www.ncbi.nlm.nih.gov/</a:t>
                      </a:r>
                    </a:p>
                    <a:p>
                      <a:pPr algn="l"/>
                      <a:r>
                        <a:rPr lang="en-US" sz="900" b="0" i="0" u="none" strike="noStrike" baseline="0" dirty="0" err="1">
                          <a:solidFill>
                            <a:schemeClr val="tx1"/>
                          </a:solidFill>
                          <a:latin typeface="+mn-lt"/>
                        </a:rPr>
                        <a:t>pubmed</a:t>
                      </a:r>
                      <a:r>
                        <a:rPr lang="en-US" sz="900" b="0" i="0" u="none" strike="noStrike" baseline="0" dirty="0">
                          <a:solidFill>
                            <a:schemeClr val="tx1"/>
                          </a:solidFill>
                          <a:latin typeface="+mn-lt"/>
                        </a:rPr>
                        <a:t>/30106539</a:t>
                      </a:r>
                      <a:endParaRPr lang="en-US" sz="900" b="0" dirty="0">
                        <a:solidFill>
                          <a:schemeClr val="tx1"/>
                        </a:solidFill>
                        <a:latin typeface="+mn-lt"/>
                      </a:endParaRPr>
                    </a:p>
                    <a:p>
                      <a:pPr marL="0" marR="0">
                        <a:spcBef>
                          <a:spcPts val="0"/>
                        </a:spcBef>
                        <a:spcAft>
                          <a:spcPts val="0"/>
                        </a:spcAft>
                      </a:pPr>
                      <a:endParaRPr lang="en-US" sz="900" b="0" kern="1200" cap="none" spc="0" dirty="0">
                        <a:solidFill>
                          <a:schemeClr val="tx1"/>
                        </a:solidFill>
                        <a:effectLst/>
                        <a:latin typeface="+mn-lt"/>
                        <a:ea typeface="Calibri" panose="020F0502020204030204" pitchFamily="34" charset="0"/>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1"/>
                    </a:solidFill>
                  </a:tcPr>
                </a:tc>
                <a:extLst>
                  <a:ext uri="{0D108BD9-81ED-4DB2-BD59-A6C34878D82A}">
                    <a16:rowId xmlns:a16="http://schemas.microsoft.com/office/drawing/2014/main" val="168671783"/>
                  </a:ext>
                </a:extLst>
              </a:tr>
              <a:tr h="775037">
                <a:tc>
                  <a:txBody>
                    <a:bodyPr/>
                    <a:lstStyle/>
                    <a:p>
                      <a:pPr marL="0" marR="0">
                        <a:spcBef>
                          <a:spcPts val="0"/>
                        </a:spcBef>
                        <a:spcAft>
                          <a:spcPts val="0"/>
                        </a:spcAft>
                      </a:pPr>
                      <a:endParaRPr lang="en-US" sz="900" b="0" cap="none" spc="0" dirty="0">
                        <a:solidFill>
                          <a:schemeClr val="tx1"/>
                        </a:solidFill>
                        <a:effectLst/>
                        <a:latin typeface="+mn-lt"/>
                        <a:ea typeface="Calibri" panose="020F0502020204030204" pitchFamily="34" charset="0"/>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2"/>
                    </a:solidFill>
                  </a:tcPr>
                </a:tc>
                <a:tc>
                  <a:txBody>
                    <a:bodyPr/>
                    <a:lstStyle/>
                    <a:p>
                      <a:pPr marL="0" marR="0">
                        <a:spcBef>
                          <a:spcPts val="0"/>
                        </a:spcBef>
                        <a:spcAft>
                          <a:spcPts val="0"/>
                        </a:spcAft>
                      </a:pPr>
                      <a:endParaRPr lang="en-US" sz="900" b="0" kern="1200" cap="none" spc="0" dirty="0">
                        <a:solidFill>
                          <a:schemeClr val="tx1"/>
                        </a:solidFill>
                        <a:effectLst/>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2"/>
                    </a:solidFill>
                  </a:tcPr>
                </a:tc>
                <a:tc>
                  <a:txBody>
                    <a:bodyPr/>
                    <a:lstStyle/>
                    <a:p>
                      <a:pPr marL="0" marR="0">
                        <a:spcBef>
                          <a:spcPts val="0"/>
                        </a:spcBef>
                        <a:spcAft>
                          <a:spcPts val="0"/>
                        </a:spcAft>
                      </a:pPr>
                      <a:endParaRPr lang="en-US" sz="900" b="0" u="none" kern="1200">
                        <a:solidFill>
                          <a:schemeClr val="tx1"/>
                        </a:solidFill>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2"/>
                    </a:solidFill>
                  </a:tcPr>
                </a:tc>
                <a:tc>
                  <a:txBody>
                    <a:bodyPr/>
                    <a:lstStyle/>
                    <a:p>
                      <a:pPr marL="0" marR="0">
                        <a:spcBef>
                          <a:spcPts val="0"/>
                        </a:spcBef>
                        <a:spcAft>
                          <a:spcPts val="0"/>
                        </a:spcAft>
                      </a:pPr>
                      <a:r>
                        <a:rPr lang="en-US" sz="800" b="0" i="0" kern="1200" dirty="0">
                          <a:solidFill>
                            <a:schemeClr val="dk1"/>
                          </a:solidFill>
                          <a:effectLst/>
                          <a:latin typeface="+mn-lt"/>
                          <a:ea typeface="+mn-ea"/>
                          <a:cs typeface="+mn-cs"/>
                        </a:rPr>
                        <a:t>Huggins T, Haught JC, Xie S, </a:t>
                      </a:r>
                      <a:r>
                        <a:rPr lang="en-US" sz="800" b="0" i="0" kern="1200" dirty="0" err="1">
                          <a:solidFill>
                            <a:schemeClr val="dk1"/>
                          </a:solidFill>
                          <a:effectLst/>
                          <a:latin typeface="+mn-lt"/>
                          <a:ea typeface="+mn-ea"/>
                          <a:cs typeface="+mn-cs"/>
                        </a:rPr>
                        <a:t>Tansky</a:t>
                      </a:r>
                      <a:r>
                        <a:rPr lang="en-US" sz="800" b="0" i="0" kern="1200" dirty="0">
                          <a:solidFill>
                            <a:schemeClr val="dk1"/>
                          </a:solidFill>
                          <a:effectLst/>
                          <a:latin typeface="+mn-lt"/>
                          <a:ea typeface="+mn-ea"/>
                          <a:cs typeface="+mn-cs"/>
                        </a:rPr>
                        <a:t> CS, Klukowska M, Miner MC, White DJ. Quantitation of endotoxin and lipoteichoic acid virulence using toll receptor reporter gene. Am J Dent. 2016 Dec;29(6):321-327. PMID: 29178719.</a:t>
                      </a:r>
                      <a:endParaRPr lang="en-US" sz="800" b="0" kern="1200" cap="none" spc="0" dirty="0">
                        <a:solidFill>
                          <a:schemeClr val="tx1"/>
                        </a:solidFill>
                        <a:effectLst/>
                        <a:latin typeface="+mn-lt"/>
                        <a:ea typeface="+mn-ea"/>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mn-lt"/>
                          <a:ea typeface="+mn-ea"/>
                          <a:cs typeface="+mn-cs"/>
                        </a:rPr>
                        <a:t>Huggins T, Haught JC, Xie S, </a:t>
                      </a:r>
                      <a:r>
                        <a:rPr lang="en-US" sz="800" b="0" i="0" kern="1200" dirty="0" err="1">
                          <a:solidFill>
                            <a:schemeClr val="dk1"/>
                          </a:solidFill>
                          <a:effectLst/>
                          <a:latin typeface="+mn-lt"/>
                          <a:ea typeface="+mn-ea"/>
                          <a:cs typeface="+mn-cs"/>
                        </a:rPr>
                        <a:t>Tansky</a:t>
                      </a:r>
                      <a:r>
                        <a:rPr lang="en-US" sz="800" b="0" i="0" kern="1200" dirty="0">
                          <a:solidFill>
                            <a:schemeClr val="dk1"/>
                          </a:solidFill>
                          <a:effectLst/>
                          <a:latin typeface="+mn-lt"/>
                          <a:ea typeface="+mn-ea"/>
                          <a:cs typeface="+mn-cs"/>
                        </a:rPr>
                        <a:t> CS, Klukowska M, Miner MC, White DJ. Quantitation of endotoxin and lipoteichoic acid virulence using toll receptor reporter gene. Am J Dent. 2016 Dec;29(6):321-327. PMID: 29178719.</a:t>
                      </a:r>
                    </a:p>
                    <a:p>
                      <a:pPr marL="0" marR="0">
                        <a:spcBef>
                          <a:spcPts val="0"/>
                        </a:spcBef>
                        <a:spcAft>
                          <a:spcPts val="0"/>
                        </a:spcAft>
                      </a:pPr>
                      <a:endParaRPr lang="en-US" sz="800" b="0" kern="1200" cap="none" spc="0" dirty="0">
                        <a:solidFill>
                          <a:schemeClr val="tx1"/>
                        </a:solidFill>
                        <a:effectLst/>
                        <a:latin typeface="+mn-lt"/>
                        <a:ea typeface="Calibri" panose="020F0502020204030204" pitchFamily="34" charset="0"/>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2"/>
                    </a:solidFill>
                  </a:tcPr>
                </a:tc>
                <a:tc>
                  <a:txBody>
                    <a:bodyPr/>
                    <a:lstStyle/>
                    <a:p>
                      <a:pPr marL="0" marR="0">
                        <a:spcBef>
                          <a:spcPts val="0"/>
                        </a:spcBef>
                        <a:spcAft>
                          <a:spcPts val="0"/>
                        </a:spcAft>
                      </a:pPr>
                      <a:r>
                        <a:rPr lang="en-US" sz="900" b="0" kern="1200" cap="none" spc="0">
                          <a:solidFill>
                            <a:schemeClr val="tx1"/>
                          </a:solidFill>
                          <a:effectLst/>
                          <a:latin typeface="+mn-lt"/>
                          <a:ea typeface="Calibri" panose="020F0502020204030204" pitchFamily="34" charset="0"/>
                          <a:cs typeface="+mn-cs"/>
                        </a:rPr>
                        <a:t>Up to 4 mm below the Gum line</a:t>
                      </a:r>
                    </a:p>
                    <a:p>
                      <a:pPr marL="0" marR="0">
                        <a:spcBef>
                          <a:spcPts val="0"/>
                        </a:spcBef>
                        <a:spcAft>
                          <a:spcPts val="0"/>
                        </a:spcAft>
                      </a:pPr>
                      <a:r>
                        <a:rPr lang="en-US" sz="900" b="0" kern="1200" cap="none" spc="0">
                          <a:solidFill>
                            <a:schemeClr val="tx1"/>
                          </a:solidFill>
                          <a:effectLst/>
                          <a:latin typeface="+mn-lt"/>
                          <a:ea typeface="Calibri" panose="020F0502020204030204" pitchFamily="34" charset="0"/>
                          <a:cs typeface="+mn-cs"/>
                        </a:rPr>
                        <a:t>Substantive for 12 hours</a:t>
                      </a: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cap="none" spc="0">
                          <a:solidFill>
                            <a:schemeClr val="tx1"/>
                          </a:solidFill>
                          <a:effectLst/>
                          <a:latin typeface="+mn-lt"/>
                          <a:ea typeface="+mn-ea"/>
                          <a:cs typeface="+mn-cs"/>
                        </a:rPr>
                        <a:t>Neutralizes gingivitis causing toxins.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cap="none" spc="0">
                          <a:solidFill>
                            <a:schemeClr val="tx1"/>
                          </a:solidFill>
                          <a:effectLst/>
                          <a:latin typeface="+mn-lt"/>
                          <a:cs typeface="+mn-cs"/>
                        </a:rPr>
                        <a:t>Even in patients who appear healthy, plaque toxicity is reduced preventing gingivitis symptoms.</a:t>
                      </a:r>
                      <a:endParaRPr lang="en-US" sz="900" b="0" kern="1200" cap="none" spc="0">
                        <a:solidFill>
                          <a:schemeClr val="tx1"/>
                        </a:solidFill>
                        <a:effectLst/>
                        <a:latin typeface="+mn-lt"/>
                        <a:ea typeface="Calibri" panose="020F0502020204030204" pitchFamily="34" charset="0"/>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accent6">
                        <a:lumMod val="20000"/>
                        <a:lumOff val="80000"/>
                      </a:schemeClr>
                    </a:solidFill>
                  </a:tcPr>
                </a:tc>
                <a:tc>
                  <a:txBody>
                    <a:bodyPr/>
                    <a:lstStyle/>
                    <a:p>
                      <a:pPr marL="0" marR="0">
                        <a:spcBef>
                          <a:spcPts val="0"/>
                        </a:spcBef>
                        <a:spcAft>
                          <a:spcPts val="0"/>
                        </a:spcAft>
                      </a:pPr>
                      <a:endParaRPr lang="en-US" sz="900" b="0" kern="1200" cap="none" spc="0" dirty="0">
                        <a:solidFill>
                          <a:schemeClr val="tx1"/>
                        </a:solidFill>
                        <a:effectLst/>
                        <a:latin typeface="+mn-lt"/>
                        <a:ea typeface="Calibri" panose="020F0502020204030204" pitchFamily="34" charset="0"/>
                        <a:cs typeface="+mn-cs"/>
                      </a:endParaRPr>
                    </a:p>
                  </a:txBody>
                  <a:tcPr marL="38857" marR="38857" marT="46624" marB="46624">
                    <a:lnL w="12700" cmpd="sng">
                      <a:noFill/>
                      <a:prstDash val="solid"/>
                    </a:lnL>
                    <a:lnR w="12700" cmpd="sng">
                      <a:noFill/>
                      <a:prstDash val="solid"/>
                    </a:lnR>
                    <a:lnT w="12700" cap="flat" cmpd="sng" algn="ctr">
                      <a:noFill/>
                      <a:prstDash val="solid"/>
                    </a:lnT>
                    <a:lnB w="12700" cmpd="sng">
                      <a:noFill/>
                      <a:prstDash val="solid"/>
                    </a:lnB>
                    <a:solidFill>
                      <a:schemeClr val="bg2"/>
                    </a:solidFill>
                  </a:tcPr>
                </a:tc>
                <a:extLst>
                  <a:ext uri="{0D108BD9-81ED-4DB2-BD59-A6C34878D82A}">
                    <a16:rowId xmlns:a16="http://schemas.microsoft.com/office/drawing/2014/main" val="3812961848"/>
                  </a:ext>
                </a:extLst>
              </a:tr>
            </a:tbl>
          </a:graphicData>
        </a:graphic>
      </p:graphicFrame>
      <p:pic>
        <p:nvPicPr>
          <p:cNvPr id="9" name="Picture 2">
            <a:extLst>
              <a:ext uri="{FF2B5EF4-FFF2-40B4-BE49-F238E27FC236}">
                <a16:creationId xmlns:a16="http://schemas.microsoft.com/office/drawing/2014/main" id="{0265291B-51DC-4E4C-8FA3-807A22136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197" y="144645"/>
            <a:ext cx="2381400" cy="1277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5DB1DB0-D9C0-198B-307C-4F735CDC6050}"/>
              </a:ext>
            </a:extLst>
          </p:cNvPr>
          <p:cNvPicPr>
            <a:picLocks noChangeAspect="1"/>
          </p:cNvPicPr>
          <p:nvPr/>
        </p:nvPicPr>
        <p:blipFill>
          <a:blip r:embed="rId3"/>
          <a:stretch>
            <a:fillRect/>
          </a:stretch>
        </p:blipFill>
        <p:spPr>
          <a:xfrm>
            <a:off x="6284405" y="540196"/>
            <a:ext cx="2381400" cy="704116"/>
          </a:xfrm>
          <a:prstGeom prst="rect">
            <a:avLst/>
          </a:prstGeom>
        </p:spPr>
      </p:pic>
    </p:spTree>
    <p:extLst>
      <p:ext uri="{BB962C8B-B14F-4D97-AF65-F5344CB8AC3E}">
        <p14:creationId xmlns:p14="http://schemas.microsoft.com/office/powerpoint/2010/main" val="4171235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2351</Words>
  <Application>Microsoft Office PowerPoint</Application>
  <PresentationFormat>Widescreen</PresentationFormat>
  <Paragraphs>151</Paragraphs>
  <Slides>5</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vt:i4>
      </vt:variant>
    </vt:vector>
  </HeadingPairs>
  <TitlesOfParts>
    <vt:vector size="17" baseType="lpstr">
      <vt:lpstr>ＭＳ Ｐゴシック</vt:lpstr>
      <vt:lpstr>Arial</vt:lpstr>
      <vt:lpstr>Calibri</vt:lpstr>
      <vt:lpstr>Calibri Light</vt:lpstr>
      <vt:lpstr>Calibri-Italic</vt:lpstr>
      <vt:lpstr>Gotham</vt:lpstr>
      <vt:lpstr>Neutraface 2 Text Bold</vt:lpstr>
      <vt:lpstr>Neutraface 2 Text Book</vt:lpstr>
      <vt:lpstr>Neutraface 2 Text Demi</vt:lpstr>
      <vt:lpstr>Neutraface 2 Text Light</vt:lpstr>
      <vt:lpstr>Tw Cen MT</vt:lpstr>
      <vt:lpstr>Office Theme</vt:lpstr>
      <vt:lpstr>PowerPoint Presentation</vt:lpstr>
      <vt:lpstr>PowerPoint Presentation</vt:lpstr>
      <vt:lpstr>Comparison of Magnitude of Benefit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Mott, Jessica</dc:creator>
  <cp:lastModifiedBy>Mott, Jessica</cp:lastModifiedBy>
  <cp:revision>1</cp:revision>
  <dcterms:created xsi:type="dcterms:W3CDTF">2024-11-01T13:42:37Z</dcterms:created>
  <dcterms:modified xsi:type="dcterms:W3CDTF">2024-11-01T13:44:27Z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18e53f-798e-43aa-978d-c3fda1f3a682_Enabled">
    <vt:lpwstr>true</vt:lpwstr>
  </property>
  <property fmtid="{D5CDD505-2E9C-101B-9397-08002B2CF9AE}" pid="3" name="MSIP_Label_a518e53f-798e-43aa-978d-c3fda1f3a682_SetDate">
    <vt:lpwstr>2024-11-01T13:44:26Z</vt:lpwstr>
  </property>
  <property fmtid="{D5CDD505-2E9C-101B-9397-08002B2CF9AE}" pid="4" name="MSIP_Label_a518e53f-798e-43aa-978d-c3fda1f3a682_Method">
    <vt:lpwstr>Privileged</vt:lpwstr>
  </property>
  <property fmtid="{D5CDD505-2E9C-101B-9397-08002B2CF9AE}" pid="5" name="MSIP_Label_a518e53f-798e-43aa-978d-c3fda1f3a682_Name">
    <vt:lpwstr>PG - Internal Use</vt:lpwstr>
  </property>
  <property fmtid="{D5CDD505-2E9C-101B-9397-08002B2CF9AE}" pid="6" name="MSIP_Label_a518e53f-798e-43aa-978d-c3fda1f3a682_SiteId">
    <vt:lpwstr>3596192b-fdf5-4e2c-a6fa-acb706c963d8</vt:lpwstr>
  </property>
  <property fmtid="{D5CDD505-2E9C-101B-9397-08002B2CF9AE}" pid="7" name="MSIP_Label_a518e53f-798e-43aa-978d-c3fda1f3a682_ActionId">
    <vt:lpwstr>ad310a1e-a1d8-4edb-a84d-354c16128d31</vt:lpwstr>
  </property>
  <property fmtid="{D5CDD505-2E9C-101B-9397-08002B2CF9AE}" pid="8" name="MSIP_Label_a518e53f-798e-43aa-978d-c3fda1f3a682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Business Use</vt:lpwstr>
  </property>
</Properties>
</file>