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4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E90D2-8C7D-430E-BE37-E29CA42DC88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2C23B-BDB5-42F9-9145-2B653586C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29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AA7095-7F9A-49DA-B2D0-1AF6C2B485C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6272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652AF-7D69-3728-6BDE-EFD260CF8E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37A3A0-124F-53DA-0512-7FA0722A01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17BC5-1384-0D42-9B72-725EA02A7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68A0-404D-4553-B8FF-41C567E911F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CB940-D33C-4FED-4B6A-783B15F20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43552-33C5-6F1F-3CE3-30DAC652C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A631-47B9-48E0-864C-E332F4C6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66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6A346-436B-9178-9D39-3FED43570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E69862-9932-9F7A-FC85-F330D68EC1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B4EF0-4163-8AA2-68D6-742F1F3E3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68A0-404D-4553-B8FF-41C567E911F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9D277-6303-FDD7-58F0-19684B2EB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CBBDF-6210-AE59-D2B0-3C3035BF7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A631-47B9-48E0-864C-E332F4C6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09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490ED3-C410-5AC6-5BC6-8D3DF08DC2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EE5B4C-0F2E-7270-77DD-5712B5EDE4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E2EC1-2A41-29D1-2803-DC83C001A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68A0-404D-4553-B8FF-41C567E911F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26D1E-7EE4-5B4B-729E-F70CD9226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4A87A-9D33-1A3A-DEF8-F2D228E36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A631-47B9-48E0-864C-E332F4C6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91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17738-75BA-4320-B7AE-2034E70C1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578" y="365126"/>
            <a:ext cx="11384844" cy="487186"/>
          </a:xfrm>
        </p:spPr>
        <p:txBody>
          <a:bodyPr anchor="t">
            <a:noAutofit/>
          </a:bodyPr>
          <a:lstStyle>
            <a:lvl1pPr>
              <a:defRPr sz="32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81D02A-692A-4FBA-B965-7353315869E5}"/>
              </a:ext>
            </a:extLst>
          </p:cNvPr>
          <p:cNvSpPr/>
          <p:nvPr userDrawn="1"/>
        </p:nvSpPr>
        <p:spPr>
          <a:xfrm>
            <a:off x="0" y="6484939"/>
            <a:ext cx="12192000" cy="3730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E75B07-1DEB-48D2-B914-6F07459B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60255"/>
            <a:ext cx="4114800" cy="230364"/>
          </a:xfrm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2517230-285A-4217-9DBA-E8D1712475E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03225" y="1060450"/>
            <a:ext cx="11385550" cy="5260975"/>
          </a:xfrm>
        </p:spPr>
        <p:txBody>
          <a:bodyPr>
            <a:no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800" indent="-228600">
              <a:buFont typeface="Gotham Book" pitchFamily="50" charset="0"/>
              <a:buChar char="−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buFont typeface="Courier New" panose="02070309020205020404" pitchFamily="49" charset="0"/>
              <a:buChar char="o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buFont typeface="Gotham Book" pitchFamily="50" charset="0"/>
              <a:buChar char="&gt;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24820BC-F3A8-40A3-AE76-EAF4D167DC06}"/>
              </a:ext>
            </a:extLst>
          </p:cNvPr>
          <p:cNvSpPr/>
          <p:nvPr userDrawn="1"/>
        </p:nvSpPr>
        <p:spPr>
          <a:xfrm>
            <a:off x="11437761" y="6568017"/>
            <a:ext cx="405341" cy="221191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651634-EA69-4B84-AE4E-5DC4E270C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8818" y="6560255"/>
            <a:ext cx="390525" cy="230364"/>
          </a:xfrm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5A0EDAD8-8A45-4B4A-9B10-33FA95023E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93D498-6DBE-430F-BD94-DBAFDF845B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3267" y="6560255"/>
            <a:ext cx="2743200" cy="230364"/>
          </a:xfrm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40CB0A49-162A-4A3A-BCD1-F882A8A5751F}" type="datetime1">
              <a:rPr lang="en-US" smtClean="0"/>
              <a:t>11/1/2024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896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408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5C7B9-19E3-D019-B9A1-DC7A30722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7253E-4921-379F-6C2A-9E7E3FCF8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EF67E-471B-1CA4-F08C-E294FEAC7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68A0-404D-4553-B8FF-41C567E911F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C5564-23FC-8737-92D8-2B9B8E65A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67C217-3DD7-A8E5-7479-ADADA7655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A631-47B9-48E0-864C-E332F4C6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8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26654-A963-13A0-3E9D-2DE4ABCDB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F5593C-1037-E6C6-7AF7-D3BD40496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DD592-F170-AC5B-7F17-1B2DDE5B7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68A0-404D-4553-B8FF-41C567E911F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9B2C4-84CF-8779-9271-E893ECA39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06845-57EC-7C7F-B63E-C05743036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A631-47B9-48E0-864C-E332F4C6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02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92D56-682E-D6D5-2672-4447A9C3A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8DD0C-9AEB-27A5-B811-1334BEC8D0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8AFD47-0201-E32F-8068-573B29907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9D353C-6EC4-E248-196E-D8D6B2347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68A0-404D-4553-B8FF-41C567E911F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D5015B-A1B1-8787-752B-A570E667E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44FE4-5364-99E2-09E9-9CB324057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A631-47B9-48E0-864C-E332F4C6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1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48C5F-3167-E4B4-4DDE-5811A66D7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DEE820-8CEC-7BB5-97AC-E02FE8786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D29648-AFCC-5771-F74C-610515E52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C68CE7-22D1-5EFA-0AF5-43D012195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D98092-0386-B494-B849-22E8E1E77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200FAA-1FEF-AE14-AE67-416F1CA78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68A0-404D-4553-B8FF-41C567E911F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CAE4FD-E288-F52E-6063-019F10E8D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5C7C91-66B7-E9B0-AE40-97B5AE9C9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A631-47B9-48E0-864C-E332F4C6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20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3FA06-9398-974E-17EF-1701CF51B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40CE69-E7B1-74D1-B06E-80718902A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68A0-404D-4553-B8FF-41C567E911F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F35014-25BB-961A-118D-D05CECE7F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5534AB-97E0-2762-CFA0-CB120B103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A631-47B9-48E0-864C-E332F4C6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7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A95AD8-5B41-006E-FB07-9C8B5C778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68A0-404D-4553-B8FF-41C567E911F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28980C-CE2F-EDEE-1DBA-76244417D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57B805-6CD4-8961-8D83-9E42B6D21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A631-47B9-48E0-864C-E332F4C6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290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A2B66-5C07-F545-D5BD-59E5D7CD0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2E814-F137-D6CF-2B9C-C2E13E8E2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062634-BC1C-1DD4-D735-9C202DAC52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A3C557-71EA-2D0F-5132-A45F44B76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68A0-404D-4553-B8FF-41C567E911F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43F42-DB4F-E49F-709A-F057EF33E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FEE656-EB09-4B48-325E-F3C202B22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A631-47B9-48E0-864C-E332F4C6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60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07EA9-6279-E466-89DD-C54D8DF00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CE87FA-7C73-A6D3-DFCF-0F35962EFD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18BB4D-D29A-46BD-83D2-35E36BE87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58F22F-E567-810A-8282-0E90B545B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68A0-404D-4553-B8FF-41C567E911F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2ED395-8405-D9BD-4CDA-3050B18AA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3B7D00-8AA7-9F25-119F-C0C177254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A631-47B9-48E0-864C-E332F4C61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00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B6A74A-F687-CF11-7250-C8CC6F4F8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94FA78-3B8A-4BB5-F16E-3406DB4DA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7A37A-20F9-9A18-C535-FBAD8E14D5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D68A0-404D-4553-B8FF-41C567E911F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B4FBC-4155-DE56-CAE4-11753FA672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5F829-796F-C45A-1918-0454379602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DA631-47B9-48E0-864C-E332F4C615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2CA6E4-EDE5-DE35-09D4-971487169A84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1336338" y="190500"/>
            <a:ext cx="693737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Business Use</a:t>
            </a:r>
          </a:p>
        </p:txBody>
      </p:sp>
    </p:spTree>
    <p:extLst>
      <p:ext uri="{BB962C8B-B14F-4D97-AF65-F5344CB8AC3E}">
        <p14:creationId xmlns:p14="http://schemas.microsoft.com/office/powerpoint/2010/main" val="3406360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1E3C1-03B6-4993-853C-CD8137F53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Stannous Fluoride</a:t>
            </a: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58B1E-50F9-4C72-AE3F-92B7D345288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65631" y="1060451"/>
            <a:ext cx="10923143" cy="62159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Stannous fluoride (SnF</a:t>
            </a:r>
            <a:r>
              <a:rPr lang="en-US" baseline="-25000" dirty="0"/>
              <a:t>2</a:t>
            </a:r>
            <a:r>
              <a:rPr lang="en-US" dirty="0"/>
              <a:t>) possesses several oral health benefits beyond traditional fluoride dentifrices, including barrier formation and anti-microbial properties</a:t>
            </a:r>
          </a:p>
          <a:p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A6A98CC-13A3-4778-A37B-2A178DD7427D}"/>
              </a:ext>
            </a:extLst>
          </p:cNvPr>
          <p:cNvGraphicFramePr>
            <a:graphicFrameLocks noGrp="1"/>
          </p:cNvGraphicFramePr>
          <p:nvPr/>
        </p:nvGraphicFramePr>
        <p:xfrm>
          <a:off x="544689" y="1890184"/>
          <a:ext cx="6807087" cy="4479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6861">
                  <a:extLst>
                    <a:ext uri="{9D8B030D-6E8A-4147-A177-3AD203B41FA5}">
                      <a16:colId xmlns:a16="http://schemas.microsoft.com/office/drawing/2014/main" val="3746778711"/>
                    </a:ext>
                  </a:extLst>
                </a:gridCol>
                <a:gridCol w="5080226">
                  <a:extLst>
                    <a:ext uri="{9D8B030D-6E8A-4147-A177-3AD203B41FA5}">
                      <a16:colId xmlns:a16="http://schemas.microsoft.com/office/drawing/2014/main" val="1194087024"/>
                    </a:ext>
                  </a:extLst>
                </a:gridCol>
              </a:tblGrid>
              <a:tr h="1019745"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chemeClr val="bg1"/>
                          </a:solidFill>
                          <a:latin typeface="+mj-lt"/>
                        </a:rPr>
                        <a:t>Anticaries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182880" marT="914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Sodium fluoride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Gill Sans MT"/>
                        </a:rPr>
                        <a:t>Sodium </a:t>
                      </a:r>
                      <a:r>
                        <a:rPr lang="en-US" sz="1600" b="0" spc="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Gill Sans MT"/>
                        </a:rPr>
                        <a:t>monofluo</a:t>
                      </a:r>
                      <a:r>
                        <a:rPr lang="en-US" sz="1600" b="0" spc="-4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Gill Sans MT"/>
                        </a:rPr>
                        <a:t>r</a:t>
                      </a:r>
                      <a:r>
                        <a:rPr lang="en-US" sz="16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Gill Sans MT"/>
                        </a:rPr>
                        <a:t>ophosphate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Gill Sans MT"/>
                        </a:rPr>
                        <a:t>Stannous </a:t>
                      </a:r>
                      <a:r>
                        <a:rPr lang="en-US" sz="1600" b="1" spc="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Gill Sans MT"/>
                        </a:rPr>
                        <a:t>fluoride</a:t>
                      </a:r>
                      <a:r>
                        <a:rPr lang="en-US" sz="1600" b="0" spc="5">
                          <a:solidFill>
                            <a:schemeClr val="tx1"/>
                          </a:solidFill>
                          <a:latin typeface="+mn-lt"/>
                          <a:cs typeface="Gill Sans MT"/>
                        </a:rPr>
                        <a:t> / chloride</a:t>
                      </a:r>
                      <a:endParaRPr lang="en-US" sz="1600" b="0">
                        <a:solidFill>
                          <a:schemeClr val="tx1"/>
                        </a:solidFill>
                        <a:latin typeface="+mn-lt"/>
                        <a:cs typeface="Gill Sans MT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Gill Sans MT"/>
                        </a:rPr>
                        <a:t>Amine </a:t>
                      </a:r>
                      <a:r>
                        <a:rPr lang="en-US" sz="1600" b="0" spc="5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Gill Sans MT"/>
                        </a:rPr>
                        <a:t>fluoride</a:t>
                      </a:r>
                      <a:endParaRPr lang="en-US" sz="16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82880" marT="9144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940908"/>
                  </a:ext>
                </a:extLst>
              </a:tr>
              <a:tr h="1243251"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chemeClr val="bg1"/>
                          </a:solidFill>
                          <a:latin typeface="+mj-lt"/>
                        </a:rPr>
                        <a:t>Plaque and Gingivitis reducing agents</a:t>
                      </a:r>
                    </a:p>
                  </a:txBody>
                  <a:tcPr marL="182880" marT="914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Triclosan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Stannous fluoride </a:t>
                      </a: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/ chloride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Chlorhexidine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Cetylpyridinium</a:t>
                      </a: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chloride, essential oils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Sodium Bicarbonate</a:t>
                      </a:r>
                    </a:p>
                  </a:txBody>
                  <a:tcPr marL="182880" marT="9144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195123"/>
                  </a:ext>
                </a:extLst>
              </a:tr>
              <a:tr h="1019745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+mj-lt"/>
                        </a:rPr>
                        <a:t>Desensitizing agents</a:t>
                      </a:r>
                    </a:p>
                  </a:txBody>
                  <a:tcPr marL="182880" marT="914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Potassium nitrate / chloride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Stannous fluoride </a:t>
                      </a: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/ chloride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Strontium chloride / acetate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Arginine plus calcium (</a:t>
                      </a:r>
                      <a:r>
                        <a:rPr lang="fr-FR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requires</a:t>
                      </a:r>
                      <a:r>
                        <a:rPr lang="fr-FR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8%)</a:t>
                      </a:r>
                    </a:p>
                  </a:txBody>
                  <a:tcPr marL="182880" marT="9144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198597"/>
                  </a:ext>
                </a:extLst>
              </a:tr>
              <a:tr h="89764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+mj-lt"/>
                        </a:rPr>
                        <a:t>Anti Erosion</a:t>
                      </a:r>
                    </a:p>
                  </a:txBody>
                  <a:tcPr marL="182880" marT="914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Stannous fluoride </a:t>
                      </a: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/ chloride</a:t>
                      </a:r>
                    </a:p>
                  </a:txBody>
                  <a:tcPr marL="182880" marT="9144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51414"/>
                  </a:ext>
                </a:extLst>
              </a:tr>
            </a:tbl>
          </a:graphicData>
        </a:graphic>
      </p:graphicFrame>
      <p:pic>
        <p:nvPicPr>
          <p:cNvPr id="24" name="Picture 23">
            <a:extLst>
              <a:ext uri="{FF2B5EF4-FFF2-40B4-BE49-F238E27FC236}">
                <a16:creationId xmlns:a16="http://schemas.microsoft.com/office/drawing/2014/main" id="{9C676A68-7C2D-4686-870C-679D972AD56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73"/>
          <a:stretch/>
        </p:blipFill>
        <p:spPr>
          <a:xfrm>
            <a:off x="7485888" y="1967525"/>
            <a:ext cx="4512990" cy="3830024"/>
          </a:xfrm>
          <a:prstGeom prst="rect">
            <a:avLst/>
          </a:prstGeom>
        </p:spPr>
      </p:pic>
      <p:sp>
        <p:nvSpPr>
          <p:cNvPr id="25" name="object 20">
            <a:extLst>
              <a:ext uri="{FF2B5EF4-FFF2-40B4-BE49-F238E27FC236}">
                <a16:creationId xmlns:a16="http://schemas.microsoft.com/office/drawing/2014/main" id="{28132A12-50F3-4821-B454-FE81D2414440}"/>
              </a:ext>
            </a:extLst>
          </p:cNvPr>
          <p:cNvSpPr txBox="1"/>
          <p:nvPr/>
        </p:nvSpPr>
        <p:spPr>
          <a:xfrm>
            <a:off x="7485888" y="2591361"/>
            <a:ext cx="1572709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tham"/>
                <a:ea typeface="+mn-ea"/>
                <a:cs typeface="Gill Sans MT"/>
              </a:rPr>
              <a:t>Gum</a:t>
            </a:r>
            <a:b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tham"/>
                <a:ea typeface="+mn-ea"/>
                <a:cs typeface="Gill Sans MT"/>
              </a:rPr>
            </a:b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tham"/>
                <a:ea typeface="+mn-ea"/>
                <a:cs typeface="Gill Sans MT"/>
              </a:rPr>
              <a:t>problems</a:t>
            </a:r>
          </a:p>
        </p:txBody>
      </p:sp>
      <p:sp>
        <p:nvSpPr>
          <p:cNvPr id="26" name="object 21">
            <a:extLst>
              <a:ext uri="{FF2B5EF4-FFF2-40B4-BE49-F238E27FC236}">
                <a16:creationId xmlns:a16="http://schemas.microsoft.com/office/drawing/2014/main" id="{91250C1A-6F2E-4406-B069-449AC95A34DC}"/>
              </a:ext>
            </a:extLst>
          </p:cNvPr>
          <p:cNvSpPr txBox="1"/>
          <p:nvPr/>
        </p:nvSpPr>
        <p:spPr>
          <a:xfrm>
            <a:off x="8356475" y="3227598"/>
            <a:ext cx="1115106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tham"/>
                <a:ea typeface="+mn-ea"/>
                <a:cs typeface="Gill Sans MT"/>
              </a:rPr>
              <a:t>Plaque</a:t>
            </a:r>
          </a:p>
        </p:txBody>
      </p:sp>
      <p:sp>
        <p:nvSpPr>
          <p:cNvPr id="27" name="object 22">
            <a:extLst>
              <a:ext uri="{FF2B5EF4-FFF2-40B4-BE49-F238E27FC236}">
                <a16:creationId xmlns:a16="http://schemas.microsoft.com/office/drawing/2014/main" id="{8E8793FA-B2CD-4380-B82F-8B4F4932D659}"/>
              </a:ext>
            </a:extLst>
          </p:cNvPr>
          <p:cNvSpPr txBox="1"/>
          <p:nvPr/>
        </p:nvSpPr>
        <p:spPr>
          <a:xfrm>
            <a:off x="8272242" y="4340621"/>
            <a:ext cx="1158836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tham"/>
                <a:ea typeface="+mn-ea"/>
                <a:cs typeface="Gill Sans MT"/>
              </a:rPr>
              <a:t>Halitosis</a:t>
            </a:r>
          </a:p>
        </p:txBody>
      </p:sp>
      <p:sp>
        <p:nvSpPr>
          <p:cNvPr id="28" name="object 23">
            <a:extLst>
              <a:ext uri="{FF2B5EF4-FFF2-40B4-BE49-F238E27FC236}">
                <a16:creationId xmlns:a16="http://schemas.microsoft.com/office/drawing/2014/main" id="{D7C7E1D2-C20C-453D-932C-687969853354}"/>
              </a:ext>
            </a:extLst>
          </p:cNvPr>
          <p:cNvSpPr txBox="1"/>
          <p:nvPr/>
        </p:nvSpPr>
        <p:spPr>
          <a:xfrm>
            <a:off x="10283431" y="5140734"/>
            <a:ext cx="1049511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tham"/>
                <a:ea typeface="+mn-ea"/>
                <a:cs typeface="Gill Sans MT"/>
              </a:rPr>
              <a:t>Tartar</a:t>
            </a:r>
          </a:p>
        </p:txBody>
      </p:sp>
      <p:sp>
        <p:nvSpPr>
          <p:cNvPr id="29" name="object 24">
            <a:extLst>
              <a:ext uri="{FF2B5EF4-FFF2-40B4-BE49-F238E27FC236}">
                <a16:creationId xmlns:a16="http://schemas.microsoft.com/office/drawing/2014/main" id="{CB793DDC-5122-487C-883C-23AFD8DA71FB}"/>
              </a:ext>
            </a:extLst>
          </p:cNvPr>
          <p:cNvSpPr txBox="1"/>
          <p:nvPr/>
        </p:nvSpPr>
        <p:spPr>
          <a:xfrm>
            <a:off x="9058597" y="5086554"/>
            <a:ext cx="1115106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tham"/>
                <a:ea typeface="+mn-ea"/>
                <a:cs typeface="Gill Sans MT"/>
              </a:rPr>
              <a:t>Staining</a:t>
            </a:r>
          </a:p>
        </p:txBody>
      </p:sp>
      <p:sp>
        <p:nvSpPr>
          <p:cNvPr id="30" name="object 25">
            <a:extLst>
              <a:ext uri="{FF2B5EF4-FFF2-40B4-BE49-F238E27FC236}">
                <a16:creationId xmlns:a16="http://schemas.microsoft.com/office/drawing/2014/main" id="{54623A93-2E42-4EA0-85DA-1C414627AD28}"/>
              </a:ext>
            </a:extLst>
          </p:cNvPr>
          <p:cNvSpPr txBox="1"/>
          <p:nvPr/>
        </p:nvSpPr>
        <p:spPr>
          <a:xfrm>
            <a:off x="10918878" y="4080275"/>
            <a:ext cx="1075364" cy="160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lvl="0" indent="0" algn="ctr" defTabSz="914400" rtl="0" eaLnBrk="1" fontAlgn="auto" latinLnBrk="0" hangingPunct="1">
              <a:lnSpc>
                <a:spcPct val="107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tham"/>
                <a:ea typeface="+mn-ea"/>
                <a:cs typeface="Gill Sans MT"/>
              </a:rPr>
              <a:t>Enamel erosion</a:t>
            </a:r>
          </a:p>
        </p:txBody>
      </p:sp>
      <p:sp>
        <p:nvSpPr>
          <p:cNvPr id="31" name="object 26">
            <a:extLst>
              <a:ext uri="{FF2B5EF4-FFF2-40B4-BE49-F238E27FC236}">
                <a16:creationId xmlns:a16="http://schemas.microsoft.com/office/drawing/2014/main" id="{F8EADD7D-58DB-4569-9FFA-2375CDC803B1}"/>
              </a:ext>
            </a:extLst>
          </p:cNvPr>
          <p:cNvSpPr txBox="1"/>
          <p:nvPr/>
        </p:nvSpPr>
        <p:spPr>
          <a:xfrm>
            <a:off x="10096190" y="3384852"/>
            <a:ext cx="1009769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tham"/>
                <a:ea typeface="+mn-ea"/>
                <a:cs typeface="Gill Sans MT"/>
              </a:rPr>
              <a:t>Caries</a:t>
            </a:r>
          </a:p>
        </p:txBody>
      </p:sp>
      <p:sp>
        <p:nvSpPr>
          <p:cNvPr id="32" name="object 27">
            <a:extLst>
              <a:ext uri="{FF2B5EF4-FFF2-40B4-BE49-F238E27FC236}">
                <a16:creationId xmlns:a16="http://schemas.microsoft.com/office/drawing/2014/main" id="{2EB1B7AB-0162-4092-A385-95AA0031F03B}"/>
              </a:ext>
            </a:extLst>
          </p:cNvPr>
          <p:cNvSpPr txBox="1"/>
          <p:nvPr/>
        </p:nvSpPr>
        <p:spPr>
          <a:xfrm>
            <a:off x="9727576" y="2688056"/>
            <a:ext cx="1246296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tham"/>
                <a:ea typeface="+mn-ea"/>
                <a:cs typeface="Gill Sans MT"/>
              </a:rPr>
              <a:t>Sensitivity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48203B-CE2F-4F9A-8186-8930F6A733F7}"/>
              </a:ext>
            </a:extLst>
          </p:cNvPr>
          <p:cNvSpPr txBox="1"/>
          <p:nvPr/>
        </p:nvSpPr>
        <p:spPr>
          <a:xfrm>
            <a:off x="10696575" y="6585406"/>
            <a:ext cx="1495426" cy="21544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Courtesy of Procter &amp; Gamble</a:t>
            </a:r>
          </a:p>
        </p:txBody>
      </p:sp>
    </p:spTree>
    <p:extLst>
      <p:ext uri="{BB962C8B-B14F-4D97-AF65-F5344CB8AC3E}">
        <p14:creationId xmlns:p14="http://schemas.microsoft.com/office/powerpoint/2010/main" val="532521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Gotham</vt:lpstr>
      <vt:lpstr>Gotham Book</vt:lpstr>
      <vt:lpstr>Tw Cen MT</vt:lpstr>
      <vt:lpstr>Wingdings</vt:lpstr>
      <vt:lpstr>Office Theme</vt:lpstr>
      <vt:lpstr>Stannous Fluoride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Stannous Fluoride </dc:title>
  <dc:creator>Mott, Jessica</dc:creator>
  <cp:lastModifiedBy>Mott, Jessica</cp:lastModifiedBy>
  <cp:revision>1</cp:revision>
  <dcterms:created xsi:type="dcterms:W3CDTF">2024-11-01T13:40:08Z</dcterms:created>
  <dcterms:modified xsi:type="dcterms:W3CDTF">2024-11-01T13:40:44Z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518e53f-798e-43aa-978d-c3fda1f3a682_Enabled">
    <vt:lpwstr>true</vt:lpwstr>
  </property>
  <property fmtid="{D5CDD505-2E9C-101B-9397-08002B2CF9AE}" pid="3" name="MSIP_Label_a518e53f-798e-43aa-978d-c3fda1f3a682_SetDate">
    <vt:lpwstr>2024-11-01T13:40:44Z</vt:lpwstr>
  </property>
  <property fmtid="{D5CDD505-2E9C-101B-9397-08002B2CF9AE}" pid="4" name="MSIP_Label_a518e53f-798e-43aa-978d-c3fda1f3a682_Method">
    <vt:lpwstr>Privileged</vt:lpwstr>
  </property>
  <property fmtid="{D5CDD505-2E9C-101B-9397-08002B2CF9AE}" pid="5" name="MSIP_Label_a518e53f-798e-43aa-978d-c3fda1f3a682_Name">
    <vt:lpwstr>PG - Internal Use</vt:lpwstr>
  </property>
  <property fmtid="{D5CDD505-2E9C-101B-9397-08002B2CF9AE}" pid="6" name="MSIP_Label_a518e53f-798e-43aa-978d-c3fda1f3a682_SiteId">
    <vt:lpwstr>3596192b-fdf5-4e2c-a6fa-acb706c963d8</vt:lpwstr>
  </property>
  <property fmtid="{D5CDD505-2E9C-101B-9397-08002B2CF9AE}" pid="7" name="MSIP_Label_a518e53f-798e-43aa-978d-c3fda1f3a682_ActionId">
    <vt:lpwstr>ad570836-0ee8-4f72-9f01-ca9efe74b960</vt:lpwstr>
  </property>
  <property fmtid="{D5CDD505-2E9C-101B-9397-08002B2CF9AE}" pid="8" name="MSIP_Label_a518e53f-798e-43aa-978d-c3fda1f3a682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Business Use</vt:lpwstr>
  </property>
</Properties>
</file>