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39119238" r:id="rId2"/>
    <p:sldId id="2139119281" r:id="rId3"/>
    <p:sldId id="2139119239" r:id="rId4"/>
    <p:sldId id="2139119266" r:id="rId5"/>
    <p:sldId id="213911931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nlisk, Judith" userId="2d235567-b2d9-4d2e-97f0-63d75e85cbcd" providerId="ADAL" clId="{6AFBE85D-37CC-4655-90E5-A67547730AE5}"/>
    <pc:docChg chg="undo custSel addSld delSld addMainMaster delMainMaster">
      <pc:chgData name="Quinlisk, Judith" userId="2d235567-b2d9-4d2e-97f0-63d75e85cbcd" providerId="ADAL" clId="{6AFBE85D-37CC-4655-90E5-A67547730AE5}" dt="2024-10-29T21:51:11.901" v="1" actId="2696"/>
      <pc:docMkLst>
        <pc:docMk/>
      </pc:docMkLst>
      <pc:sldChg chg="add del">
        <pc:chgData name="Quinlisk, Judith" userId="2d235567-b2d9-4d2e-97f0-63d75e85cbcd" providerId="ADAL" clId="{6AFBE85D-37CC-4655-90E5-A67547730AE5}" dt="2024-10-29T21:51:11.901" v="1" actId="2696"/>
        <pc:sldMkLst>
          <pc:docMk/>
          <pc:sldMk cId="2236519803" sldId="256"/>
        </pc:sldMkLst>
      </pc:sldChg>
      <pc:sldMasterChg chg="add del addSldLayout delSldLayout">
        <pc:chgData name="Quinlisk, Judith" userId="2d235567-b2d9-4d2e-97f0-63d75e85cbcd" providerId="ADAL" clId="{6AFBE85D-37CC-4655-90E5-A67547730AE5}" dt="2024-10-29T21:51:11.901" v="1" actId="2696"/>
        <pc:sldMasterMkLst>
          <pc:docMk/>
          <pc:sldMasterMk cId="4011279325" sldId="2147483648"/>
        </pc:sldMasterMkLst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4229527054" sldId="2147483649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4054506236" sldId="2147483650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1431998239" sldId="2147483651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1440006560" sldId="2147483652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3308079361" sldId="2147483653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2922084097" sldId="2147483654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740131298" sldId="2147483655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4233127225" sldId="2147483656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3322239013" sldId="2147483657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2596876445" sldId="2147483658"/>
          </pc:sldLayoutMkLst>
        </pc:sldLayoutChg>
        <pc:sldLayoutChg chg="add del">
          <pc:chgData name="Quinlisk, Judith" userId="2d235567-b2d9-4d2e-97f0-63d75e85cbcd" providerId="ADAL" clId="{6AFBE85D-37CC-4655-90E5-A67547730AE5}" dt="2024-10-29T21:51:11.901" v="1" actId="2696"/>
          <pc:sldLayoutMkLst>
            <pc:docMk/>
            <pc:sldMasterMk cId="4011279325" sldId="2147483648"/>
            <pc:sldLayoutMk cId="314727114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6A846-6EAE-4484-AA2B-EBBEC1AD468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2CB17-6580-4D77-9435-3B446863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C5D21-89D6-4C80-A78B-8D304347D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15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2CB17-6580-4D77-9435-3B44686373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C5D21-89D6-4C80-A78B-8D304347D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7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drives the practice is the cosmetic procedure.  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Everyone wants to whiten but only a few can afford it.  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I whiten my teeth I look in the mirror and see the improvement.  Now my smile means something to me.  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 you see improvement you want to do more, and you may tell friends and family who helped to create that new smile.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Set office procedure-based whitening  aside. 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already have that business.  The patients​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 want trays are getting trays.  Let’s talk 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about the business you don’t yet have.”  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C5D21-89D6-4C80-A78B-8D304347D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04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F0D474C-964C-40A4-B639-0E0AB4E55F98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75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DE80659-D4ED-4A39-B28E-0B14A2DC76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F5996"/>
              </a:gs>
              <a:gs pos="94000">
                <a:srgbClr val="030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58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2442-88E2-46F9-9467-C12BA65656D8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P&amp;G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1A-E31E-4368-B547-8777603C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D6172-C2C9-4559-9971-31D7A7452AC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36338" y="190500"/>
            <a:ext cx="6937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Use</a:t>
            </a:r>
          </a:p>
        </p:txBody>
      </p:sp>
    </p:spTree>
    <p:extLst>
      <p:ext uri="{BB962C8B-B14F-4D97-AF65-F5344CB8AC3E}">
        <p14:creationId xmlns:p14="http://schemas.microsoft.com/office/powerpoint/2010/main" val="154959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7328E1F-50C9-47D0-A05E-84749D084D30}"/>
              </a:ext>
            </a:extLst>
          </p:cNvPr>
          <p:cNvSpPr/>
          <p:nvPr/>
        </p:nvSpPr>
        <p:spPr>
          <a:xfrm>
            <a:off x="731838" y="2869713"/>
            <a:ext cx="10165658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utraface 2 Text Demi" panose="020B0703020202020102" pitchFamily="34" charset="0"/>
                <a:ea typeface="+mn-ea"/>
                <a:cs typeface="Gotham Medium" pitchFamily="50" charset="0"/>
              </a:rPr>
              <a:t>THE SCIENCE BEHIND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utraface 2 Text Demi" panose="020B0703020202020102" pitchFamily="34" charset="0"/>
                <a:ea typeface="+mn-ea"/>
                <a:cs typeface="Gotham Medium" pitchFamily="50" charset="0"/>
              </a:rPr>
              <a:t>BLUE LIGHT WITH WHITENING</a:t>
            </a:r>
          </a:p>
        </p:txBody>
      </p:sp>
    </p:spTree>
    <p:extLst>
      <p:ext uri="{BB962C8B-B14F-4D97-AF65-F5344CB8AC3E}">
        <p14:creationId xmlns:p14="http://schemas.microsoft.com/office/powerpoint/2010/main" val="127885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CBA6F3C-60DA-426B-9E65-4AD9C2081FF7}"/>
              </a:ext>
            </a:extLst>
          </p:cNvPr>
          <p:cNvSpPr/>
          <p:nvPr/>
        </p:nvSpPr>
        <p:spPr>
          <a:xfrm>
            <a:off x="596825" y="1108043"/>
            <a:ext cx="5279851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HERE’S HOW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BLUE LIGHT WORKS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F4D4EE99-45DF-4A9B-8720-6C415E48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" y="543209"/>
            <a:ext cx="475556" cy="475556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7EEC6A5-999B-4851-A9C9-D22494A55303}"/>
              </a:ext>
            </a:extLst>
          </p:cNvPr>
          <p:cNvGrpSpPr/>
          <p:nvPr/>
        </p:nvGrpSpPr>
        <p:grpSpPr>
          <a:xfrm>
            <a:off x="1080453" y="2236439"/>
            <a:ext cx="10031094" cy="3947655"/>
            <a:chOff x="153443" y="2180710"/>
            <a:chExt cx="11885113" cy="467729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A732946-6F6D-4A32-8577-18856A4E8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443" y="2180710"/>
              <a:ext cx="11885113" cy="4677290"/>
            </a:xfrm>
            <a:prstGeom prst="rect">
              <a:avLst/>
            </a:prstGeom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5D25F52B-3C9F-4377-B4AB-AC6C672DE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1295" r="1437"/>
            <a:stretch/>
          </p:blipFill>
          <p:spPr>
            <a:xfrm>
              <a:off x="7934843" y="6003756"/>
              <a:ext cx="4032238" cy="8328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F2A4B0-0C0D-4BD9-BDED-40E8C0534C74}"/>
              </a:ext>
            </a:extLst>
          </p:cNvPr>
          <p:cNvSpPr txBox="1"/>
          <p:nvPr/>
        </p:nvSpPr>
        <p:spPr>
          <a:xfrm>
            <a:off x="7650952" y="1715723"/>
            <a:ext cx="346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Energy </a:t>
            </a:r>
          </a:p>
        </p:txBody>
      </p:sp>
    </p:spTree>
    <p:extLst>
      <p:ext uri="{BB962C8B-B14F-4D97-AF65-F5344CB8AC3E}">
        <p14:creationId xmlns:p14="http://schemas.microsoft.com/office/powerpoint/2010/main" val="28385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BEC6B-C1E8-4F54-9D04-F29AC342F3BE}"/>
              </a:ext>
            </a:extLst>
          </p:cNvPr>
          <p:cNvSpPr txBox="1"/>
          <p:nvPr/>
        </p:nvSpPr>
        <p:spPr>
          <a:xfrm>
            <a:off x="1179816" y="2489771"/>
            <a:ext cx="63905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PRACTICE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04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CBA6F3C-60DA-426B-9E65-4AD9C2081FF7}"/>
              </a:ext>
            </a:extLst>
          </p:cNvPr>
          <p:cNvSpPr/>
          <p:nvPr/>
        </p:nvSpPr>
        <p:spPr>
          <a:xfrm>
            <a:off x="596825" y="1108043"/>
            <a:ext cx="6362775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IMPORTANCE OF THE ROLE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OF THE DENTAL PROFESSIONAL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F4D4EE99-45DF-4A9B-8720-6C415E48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" y="543209"/>
            <a:ext cx="475556" cy="4755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517B3C-6636-4AA8-9605-8A592D8D9232}"/>
              </a:ext>
            </a:extLst>
          </p:cNvPr>
          <p:cNvSpPr txBox="1">
            <a:spLocks/>
          </p:cNvSpPr>
          <p:nvPr/>
        </p:nvSpPr>
        <p:spPr>
          <a:xfrm>
            <a:off x="440484" y="2538844"/>
            <a:ext cx="5820468" cy="26314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80564" indent="-580564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257889" indent="-48380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35213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70929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83384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425746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155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5640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7972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Gotham Light" pitchFamily="50" charset="0"/>
              </a:rPr>
              <a:t>As a dental professional you play a critical role in assessing the best system for the goals of the patient. </a:t>
            </a:r>
          </a:p>
          <a:p>
            <a:pPr marL="85725" marR="0" lvl="0" indent="0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FE3E5">
                  <a:lumMod val="25000"/>
                </a:srgbClr>
              </a:solidFill>
              <a:effectLst/>
              <a:uLnTx/>
              <a:uFillTx/>
              <a:latin typeface="Neutraface 2 Text Light" panose="020B0303020202020102" pitchFamily="34" charset="0"/>
              <a:ea typeface="+mn-ea"/>
              <a:cs typeface="Gotham Light" pitchFamily="50" charset="0"/>
            </a:endParaRPr>
          </a:p>
          <a:p>
            <a:pPr marL="85725" marR="0" lvl="0" indent="0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Light" pitchFamily="50" charset="0"/>
              </a:rPr>
              <a:t>Factors in decision making</a:t>
            </a:r>
          </a:p>
          <a:p>
            <a:pPr marL="265113" marR="0" lvl="0" indent="-179388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Gotham Light" pitchFamily="50" charset="0"/>
              </a:rPr>
              <a:t>Oral Health of Patient (contraindications)</a:t>
            </a:r>
          </a:p>
          <a:p>
            <a:pPr marL="265113" marR="0" lvl="0" indent="-179388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Gotham Light" pitchFamily="50" charset="0"/>
              </a:rPr>
              <a:t>Age of the patient (teenager, older?)</a:t>
            </a:r>
          </a:p>
          <a:p>
            <a:pPr marL="265113" marR="0" lvl="0" indent="-179388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Gotham Light" pitchFamily="50" charset="0"/>
              </a:rPr>
              <a:t>Investment </a:t>
            </a:r>
          </a:p>
          <a:p>
            <a:pPr marL="265113" marR="0" lvl="0" indent="-179388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Gotham Light" pitchFamily="50" charset="0"/>
              </a:rPr>
              <a:t>Time </a:t>
            </a:r>
          </a:p>
          <a:p>
            <a:pPr marL="265113" marR="0" lvl="0" indent="-179388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Gotham Light" pitchFamily="50" charset="0"/>
              </a:rPr>
              <a:t>Tooth sensitivity</a:t>
            </a:r>
          </a:p>
        </p:txBody>
      </p:sp>
    </p:spTree>
    <p:extLst>
      <p:ext uri="{BB962C8B-B14F-4D97-AF65-F5344CB8AC3E}">
        <p14:creationId xmlns:p14="http://schemas.microsoft.com/office/powerpoint/2010/main" val="330391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F4D4EE99-45DF-4A9B-8720-6C415E48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" y="543209"/>
            <a:ext cx="475556" cy="47555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BFC02B2-2938-4EA0-8285-8AB6A8E38B95}"/>
              </a:ext>
            </a:extLst>
          </p:cNvPr>
          <p:cNvSpPr/>
          <p:nvPr/>
        </p:nvSpPr>
        <p:spPr>
          <a:xfrm>
            <a:off x="596825" y="1108043"/>
            <a:ext cx="8661475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POSITIONING OF TOOTH WHITENING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9AF55BA-E05C-44FF-8032-604AD090496A}"/>
              </a:ext>
            </a:extLst>
          </p:cNvPr>
          <p:cNvSpPr txBox="1"/>
          <p:nvPr/>
        </p:nvSpPr>
        <p:spPr>
          <a:xfrm>
            <a:off x="439738" y="1671691"/>
            <a:ext cx="8355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0" algn="l" defTabSz="108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FE3E5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+mn-cs"/>
              </a:rPr>
              <a:t>Any anterior restorative or cosmetic procedure should include a conversation about Whitening teeth first.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A88B961-716A-4E6B-925B-A9C01194E780}"/>
              </a:ext>
            </a:extLst>
          </p:cNvPr>
          <p:cNvGrpSpPr/>
          <p:nvPr/>
        </p:nvGrpSpPr>
        <p:grpSpPr>
          <a:xfrm>
            <a:off x="4043362" y="2106343"/>
            <a:ext cx="4124325" cy="2114609"/>
            <a:chOff x="3619500" y="2495491"/>
            <a:chExt cx="4124325" cy="2114609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B78A087-CD87-463B-A497-8C61B7BC1BA8}"/>
                </a:ext>
              </a:extLst>
            </p:cNvPr>
            <p:cNvSpPr/>
            <p:nvPr/>
          </p:nvSpPr>
          <p:spPr>
            <a:xfrm>
              <a:off x="3619500" y="2495491"/>
              <a:ext cx="4124325" cy="2114609"/>
            </a:xfrm>
            <a:prstGeom prst="rect">
              <a:avLst/>
            </a:prstGeom>
            <a:solidFill>
              <a:srgbClr val="003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C82E80F-0552-4CA8-ADD8-259F7772AF9B}"/>
                </a:ext>
              </a:extLst>
            </p:cNvPr>
            <p:cNvSpPr txBox="1">
              <a:spLocks/>
            </p:cNvSpPr>
            <p:nvPr/>
          </p:nvSpPr>
          <p:spPr>
            <a:xfrm>
              <a:off x="3741315" y="2581467"/>
              <a:ext cx="3821536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580564" indent="-580564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257889" indent="-48380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935213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70929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3483384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425746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3155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05640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7972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182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DFE3E5">
                    <a:lumMod val="50000"/>
                  </a:srgbClr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Demi" panose="020B0703020202020102" pitchFamily="34" charset="0"/>
                  <a:ea typeface="+mn-ea"/>
                  <a:cs typeface="Gotham Light" pitchFamily="50" charset="0"/>
                </a:rPr>
                <a:t>Your Practice</a:t>
              </a:r>
            </a:p>
            <a:p>
              <a:pPr marL="265113" marR="0" lvl="0" indent="-179388" algn="l" defTabSz="108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No investment of expensive equipment, minimal chair time, no impressions to fabricate </a:t>
              </a:r>
            </a:p>
            <a:p>
              <a:pPr marL="265113" marR="0" lvl="0" indent="-179388" algn="l" defTabSz="1088182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Opens the door to other cosmetic or restorative procedure conversations</a:t>
              </a:r>
            </a:p>
            <a:p>
              <a:pPr marL="265113" marR="0" lvl="0" indent="-179388" algn="l" defTabSz="1088182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Whitening is a gateway service that may lead patients to choose other cosmetic procedures.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50F7FBA-E80A-44DA-BF45-26F1DC96C095}"/>
              </a:ext>
            </a:extLst>
          </p:cNvPr>
          <p:cNvGrpSpPr/>
          <p:nvPr/>
        </p:nvGrpSpPr>
        <p:grpSpPr>
          <a:xfrm>
            <a:off x="623888" y="4498384"/>
            <a:ext cx="4519612" cy="2114609"/>
            <a:chOff x="3619500" y="2505323"/>
            <a:chExt cx="4519612" cy="211460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1E30DDC-2D26-4756-9DDB-1512AC6C39C5}"/>
                </a:ext>
              </a:extLst>
            </p:cNvPr>
            <p:cNvSpPr/>
            <p:nvPr/>
          </p:nvSpPr>
          <p:spPr>
            <a:xfrm>
              <a:off x="3619500" y="2505323"/>
              <a:ext cx="4519612" cy="2114609"/>
            </a:xfrm>
            <a:prstGeom prst="rect">
              <a:avLst/>
            </a:prstGeom>
            <a:solidFill>
              <a:srgbClr val="003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83F7A3DF-5B12-457A-90E9-A675F746BFFF}"/>
                </a:ext>
              </a:extLst>
            </p:cNvPr>
            <p:cNvSpPr txBox="1">
              <a:spLocks/>
            </p:cNvSpPr>
            <p:nvPr/>
          </p:nvSpPr>
          <p:spPr>
            <a:xfrm>
              <a:off x="3703214" y="2543367"/>
              <a:ext cx="4312073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580564" indent="-580564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257889" indent="-48380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935213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70929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3483384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425746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3155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05640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7972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182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DFE3E5">
                    <a:lumMod val="50000"/>
                  </a:srgbClr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Demi" panose="020B0703020202020102" pitchFamily="34" charset="0"/>
                  <a:ea typeface="+mn-ea"/>
                  <a:cs typeface="Gotham Light" pitchFamily="50" charset="0"/>
                </a:rPr>
                <a:t>Your Patients</a:t>
              </a:r>
            </a:p>
            <a:p>
              <a:pPr marL="265113" marR="0" lvl="0" indent="-179388" algn="l" defTabSz="108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More patients ask about whitening than currently take advantage.</a:t>
              </a:r>
            </a:p>
            <a:p>
              <a:pPr marL="265113" marR="0" lvl="0" indent="-179388" algn="l" defTabSz="1088182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More patients will take advantage of a low-cost, quality elective service that is highly desired.</a:t>
              </a:r>
            </a:p>
            <a:p>
              <a:pPr marL="265113" marR="0" lvl="0" indent="-179388" algn="l" defTabSz="1088182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Patient smile assessment questions (Do you like your smile? Are you happy with how your teeth look? If you could change anything about your smile, what would it be?)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AD7F81A-2474-4F9B-9273-6158F3A36652}"/>
              </a:ext>
            </a:extLst>
          </p:cNvPr>
          <p:cNvGrpSpPr/>
          <p:nvPr/>
        </p:nvGrpSpPr>
        <p:grpSpPr>
          <a:xfrm>
            <a:off x="7551738" y="4488552"/>
            <a:ext cx="4124325" cy="2114609"/>
            <a:chOff x="3619500" y="2495491"/>
            <a:chExt cx="4124325" cy="211460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6361924-F7C5-4C7E-B35D-00F78F018215}"/>
                </a:ext>
              </a:extLst>
            </p:cNvPr>
            <p:cNvSpPr/>
            <p:nvPr/>
          </p:nvSpPr>
          <p:spPr>
            <a:xfrm>
              <a:off x="3619500" y="2495491"/>
              <a:ext cx="4124325" cy="2114609"/>
            </a:xfrm>
            <a:prstGeom prst="rect">
              <a:avLst/>
            </a:prstGeom>
            <a:solidFill>
              <a:srgbClr val="003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5D7D97A5-0C09-41AE-92DD-D19926524420}"/>
                </a:ext>
              </a:extLst>
            </p:cNvPr>
            <p:cNvSpPr txBox="1">
              <a:spLocks/>
            </p:cNvSpPr>
            <p:nvPr/>
          </p:nvSpPr>
          <p:spPr>
            <a:xfrm>
              <a:off x="3741315" y="2581467"/>
              <a:ext cx="389455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580564" indent="-580564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257889" indent="-48380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935213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70929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3483384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425746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3155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05640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7972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182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DFE3E5">
                    <a:lumMod val="50000"/>
                  </a:srgbClr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Demi" panose="020B0703020202020102" pitchFamily="34" charset="0"/>
                  <a:ea typeface="+mn-ea"/>
                  <a:cs typeface="Gotham Light" pitchFamily="50" charset="0"/>
                </a:rPr>
                <a:t>Your Profit</a:t>
              </a:r>
            </a:p>
            <a:p>
              <a:pPr marL="0" marR="0" lvl="0" indent="0" algn="ctr" defTabSz="1088182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Practice Growth and Profitability via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reaching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additional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n-ea"/>
                  <a:cs typeface="Gotham Light" pitchFamily="50" charset="0"/>
                </a:rPr>
                <a:t>patients with a desired service</a:t>
              </a:r>
            </a:p>
          </p:txBody>
        </p:sp>
      </p:grpSp>
      <p:sp>
        <p:nvSpPr>
          <p:cNvPr id="19" name="Arrow: Right 8">
            <a:extLst>
              <a:ext uri="{FF2B5EF4-FFF2-40B4-BE49-F238E27FC236}">
                <a16:creationId xmlns:a16="http://schemas.microsoft.com/office/drawing/2014/main" id="{92D075BF-3081-46D7-9A49-10648D6C760C}"/>
              </a:ext>
            </a:extLst>
          </p:cNvPr>
          <p:cNvSpPr/>
          <p:nvPr/>
        </p:nvSpPr>
        <p:spPr>
          <a:xfrm rot="18843571">
            <a:off x="2219488" y="3294253"/>
            <a:ext cx="1957141" cy="727123"/>
          </a:xfrm>
          <a:prstGeom prst="left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8">
            <a:extLst>
              <a:ext uri="{FF2B5EF4-FFF2-40B4-BE49-F238E27FC236}">
                <a16:creationId xmlns:a16="http://schemas.microsoft.com/office/drawing/2014/main" id="{0F097974-EE1C-4482-BF60-6E7BDE06AF32}"/>
              </a:ext>
            </a:extLst>
          </p:cNvPr>
          <p:cNvSpPr/>
          <p:nvPr/>
        </p:nvSpPr>
        <p:spPr>
          <a:xfrm rot="2756429" flipV="1">
            <a:off x="7998625" y="3294253"/>
            <a:ext cx="1957141" cy="727123"/>
          </a:xfrm>
          <a:prstGeom prst="left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8">
            <a:extLst>
              <a:ext uri="{FF2B5EF4-FFF2-40B4-BE49-F238E27FC236}">
                <a16:creationId xmlns:a16="http://schemas.microsoft.com/office/drawing/2014/main" id="{1B35A050-556E-43DA-A63B-82BF483535F2}"/>
              </a:ext>
            </a:extLst>
          </p:cNvPr>
          <p:cNvSpPr/>
          <p:nvPr/>
        </p:nvSpPr>
        <p:spPr>
          <a:xfrm rot="10800000" flipV="1">
            <a:off x="5267324" y="5169269"/>
            <a:ext cx="2160588" cy="727123"/>
          </a:xfrm>
          <a:prstGeom prst="left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57946"/>
      </p:ext>
    </p:extLst>
  </p:cSld>
  <p:clrMapOvr>
    <a:masterClrMapping/>
  </p:clrMapOvr>
</p:sld>
</file>

<file path=ppt/theme/theme1.xml><?xml version="1.0" encoding="utf-8"?>
<a:theme xmlns:a="http://schemas.openxmlformats.org/drawingml/2006/main" name="Char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321</Words>
  <Application>Microsoft Office PowerPoint</Application>
  <PresentationFormat>Widescreen</PresentationFormat>
  <Paragraphs>35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Neutraface 2 Text Demi</vt:lpstr>
      <vt:lpstr>Neutraface 2 Text Light</vt:lpstr>
      <vt:lpstr>Charts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Quinlisk, Judith</dc:creator>
  <cp:lastModifiedBy>Quinlisk, Judith</cp:lastModifiedBy>
  <cp:revision>1</cp:revision>
  <dcterms:created xsi:type="dcterms:W3CDTF">2024-10-16T03:15:47Z</dcterms:created>
  <dcterms:modified xsi:type="dcterms:W3CDTF">2024-10-29T21:51:14Z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18e53f-798e-43aa-978d-c3fda1f3a682_Enabled">
    <vt:lpwstr>true</vt:lpwstr>
  </property>
  <property fmtid="{D5CDD505-2E9C-101B-9397-08002B2CF9AE}" pid="3" name="MSIP_Label_a518e53f-798e-43aa-978d-c3fda1f3a682_SetDate">
    <vt:lpwstr>2024-10-16T03:18:59Z</vt:lpwstr>
  </property>
  <property fmtid="{D5CDD505-2E9C-101B-9397-08002B2CF9AE}" pid="4" name="MSIP_Label_a518e53f-798e-43aa-978d-c3fda1f3a682_Method">
    <vt:lpwstr>Privileged</vt:lpwstr>
  </property>
  <property fmtid="{D5CDD505-2E9C-101B-9397-08002B2CF9AE}" pid="5" name="MSIP_Label_a518e53f-798e-43aa-978d-c3fda1f3a682_Name">
    <vt:lpwstr>PG - Internal Use</vt:lpwstr>
  </property>
  <property fmtid="{D5CDD505-2E9C-101B-9397-08002B2CF9AE}" pid="6" name="MSIP_Label_a518e53f-798e-43aa-978d-c3fda1f3a682_SiteId">
    <vt:lpwstr>3596192b-fdf5-4e2c-a6fa-acb706c963d8</vt:lpwstr>
  </property>
  <property fmtid="{D5CDD505-2E9C-101B-9397-08002B2CF9AE}" pid="7" name="MSIP_Label_a518e53f-798e-43aa-978d-c3fda1f3a682_ActionId">
    <vt:lpwstr>1a9aaf09-1778-4513-bf82-72084fb9da1f</vt:lpwstr>
  </property>
  <property fmtid="{D5CDD505-2E9C-101B-9397-08002B2CF9AE}" pid="8" name="MSIP_Label_a518e53f-798e-43aa-978d-c3fda1f3a682_ContentBits">
    <vt:lpwstr>1</vt:lpwstr>
  </property>
  <property fmtid="{D5CDD505-2E9C-101B-9397-08002B2CF9AE}" pid="9" name="ClassificationContentMarkingHeaderLocations">
    <vt:lpwstr>Charts:3</vt:lpwstr>
  </property>
  <property fmtid="{D5CDD505-2E9C-101B-9397-08002B2CF9AE}" pid="10" name="ClassificationContentMarkingHeaderText">
    <vt:lpwstr>Business Use</vt:lpwstr>
  </property>
</Properties>
</file>