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147473050" r:id="rId2"/>
    <p:sldId id="44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64FAA7-4644-41AE-A4F0-2965140C2F5E}" v="1" dt="2024-11-01T14:00:35.0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6" autoAdjust="0"/>
    <p:restoredTop sz="94660"/>
  </p:normalViewPr>
  <p:slideViewPr>
    <p:cSldViewPr snapToGrid="0">
      <p:cViewPr varScale="1">
        <p:scale>
          <a:sx n="66" d="100"/>
          <a:sy n="66" d="100"/>
        </p:scale>
        <p:origin x="63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tt, Jessica" userId="c287f655-d484-414d-aed8-26c84a692929" providerId="ADAL" clId="{3464FAA7-4644-41AE-A4F0-2965140C2F5E}"/>
    <pc:docChg chg="addSld delSld modSld">
      <pc:chgData name="Mott, Jessica" userId="c287f655-d484-414d-aed8-26c84a692929" providerId="ADAL" clId="{3464FAA7-4644-41AE-A4F0-2965140C2F5E}" dt="2024-11-01T14:00:37.257" v="1" actId="47"/>
      <pc:docMkLst>
        <pc:docMk/>
      </pc:docMkLst>
      <pc:sldChg chg="del">
        <pc:chgData name="Mott, Jessica" userId="c287f655-d484-414d-aed8-26c84a692929" providerId="ADAL" clId="{3464FAA7-4644-41AE-A4F0-2965140C2F5E}" dt="2024-11-01T14:00:37.257" v="1" actId="47"/>
        <pc:sldMkLst>
          <pc:docMk/>
          <pc:sldMk cId="3182229933" sldId="256"/>
        </pc:sldMkLst>
      </pc:sldChg>
      <pc:sldChg chg="add">
        <pc:chgData name="Mott, Jessica" userId="c287f655-d484-414d-aed8-26c84a692929" providerId="ADAL" clId="{3464FAA7-4644-41AE-A4F0-2965140C2F5E}" dt="2024-11-01T14:00:35.044" v="0"/>
        <pc:sldMkLst>
          <pc:docMk/>
          <pc:sldMk cId="1799815219" sldId="447"/>
        </pc:sldMkLst>
      </pc:sldChg>
      <pc:sldChg chg="add">
        <pc:chgData name="Mott, Jessica" userId="c287f655-d484-414d-aed8-26c84a692929" providerId="ADAL" clId="{3464FAA7-4644-41AE-A4F0-2965140C2F5E}" dt="2024-11-01T14:00:35.044" v="0"/>
        <pc:sldMkLst>
          <pc:docMk/>
          <pc:sldMk cId="1257349785" sldId="214747305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D80504-1B92-4D82-9B37-0D5FDDF861FB}" type="datetimeFigureOut">
              <a:rPr lang="en-US" smtClean="0"/>
              <a:t>11/1/2024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85E166-E21C-4A6A-9703-281AFBF04698}" type="slidenum">
              <a:rPr lang="en-US" smtClean="0"/>
              <a:t>‹#›</a:t>
            </a:fld>
            <a:endParaRPr lang="en-US"/>
          </a:p>
        </p:txBody>
      </p:sp>
    </p:spTree>
    <p:extLst>
      <p:ext uri="{BB962C8B-B14F-4D97-AF65-F5344CB8AC3E}">
        <p14:creationId xmlns:p14="http://schemas.microsoft.com/office/powerpoint/2010/main" val="3608025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method has been accepted by health organizations around the world including the US FDA, the ADA, the British Standards Institute, World Dental Federation, and the ISO 11609</a:t>
            </a: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Importantly, per the ADA, the method is NOT intended to predict abrasivity of toothpastes in the mouth.  Rather, it is a means for standardized comparison of dentifrices in the laboratory. RDA is an </a:t>
            </a:r>
            <a:r>
              <a:rPr lang="en-US" b="1"/>
              <a:t>in vitro test for manufacturer guidance, thus cannot be directly translated to real life </a:t>
            </a:r>
            <a:r>
              <a:rPr lang="en-US"/>
              <a:t>for several reasons</a:t>
            </a:r>
          </a:p>
          <a:p>
            <a:endParaRPr lang="en-US"/>
          </a:p>
          <a:p>
            <a:endParaRPr lang="en-US"/>
          </a:p>
          <a:p>
            <a:endParaRPr lang="en-US"/>
          </a:p>
          <a:p>
            <a:endParaRPr lang="en-US"/>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501B7C-EEC0-4943-A2D2-313A1368D4D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2852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Gotham" panose="02000504050000020004" pitchFamily="2" charset="0"/>
                <a:ea typeface="+mn-ea"/>
                <a:cs typeface="+mn-cs"/>
              </a:rPr>
              <a:t>lack of relevance of RDA scores to the reality of how our behavior is in real-life. the process to measure is too far removed from realistic behavior.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lumMod val="75000"/>
                    <a:lumOff val="25000"/>
                  </a:schemeClr>
                </a:solidFill>
              </a:rPr>
              <a:t>The following details the key differences to consider between RDA testing and real-life elements and explains why RDA value cannot be directly translated to real life outcomes. The primary element being the pellicle, and its absence in the RDA method.  The pellicle is composed of glycoproteins and plays a large role as a lubricant and reducing tooth surface friction and physical forces, thus its absence in in vitro methods does not enable direct translation to real world outcomes. </a:t>
            </a:r>
            <a:r>
              <a:rPr lang="en-US" sz="1800" b="0" dirty="0">
                <a:solidFill>
                  <a:schemeClr val="tx1">
                    <a:lumMod val="75000"/>
                    <a:lumOff val="25000"/>
                  </a:schemeClr>
                </a:solidFill>
              </a:rPr>
              <a:t>The failure to consider these elements has led to many misinterpretations of RDA values.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lumMod val="75000"/>
                    <a:lumOff val="25000"/>
                  </a:schemeClr>
                </a:solidFill>
                <a:cs typeface="Calibri"/>
              </a:rPr>
              <a:t>Pellicle forms immediately, fully mature 60-90 mins. Continues to mature. Pellicle is what stains. When you brush you may remove some pellicle but with an RDA of 250 you never remove it,  NOT remove may thin it but not remove it.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lumMod val="75000"/>
                    <a:lumOff val="25000"/>
                  </a:schemeClr>
                </a:solidFill>
                <a:cs typeface="Calibri"/>
              </a:rPr>
              <a:t>Prophy paste 2000-4000 strips pellicle off can remove tooth minerals.</a:t>
            </a:r>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501B7C-EEC0-4943-A2D2-313A1368D4DC}" type="slidenum">
              <a:rPr kumimoji="0" lang="en-US" sz="1200" b="0" i="0" u="none" strike="noStrike" kern="1200" cap="none" spc="0" normalizeH="0" baseline="0" noProof="0" smtClean="0">
                <a:ln>
                  <a:noFill/>
                </a:ln>
                <a:solidFill>
                  <a:prstClr val="black"/>
                </a:solidFill>
                <a:effectLst/>
                <a:uLnTx/>
                <a:uFillTx/>
                <a:latin typeface="Gotham" panose="02000504050000020004"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Gotham" panose="02000504050000020004" pitchFamily="2" charset="0"/>
              <a:ea typeface="+mn-ea"/>
              <a:cs typeface="+mn-cs"/>
            </a:endParaRPr>
          </a:p>
        </p:txBody>
      </p:sp>
    </p:spTree>
    <p:extLst>
      <p:ext uri="{BB962C8B-B14F-4D97-AF65-F5344CB8AC3E}">
        <p14:creationId xmlns:p14="http://schemas.microsoft.com/office/powerpoint/2010/main" val="501185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2D9BA-D6B4-0C36-E1CD-C5491CF2C1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4686E6-9938-ABFB-315D-622C3DFFBD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9F66E6-3A70-A89D-F716-BA086B2132AB}"/>
              </a:ext>
            </a:extLst>
          </p:cNvPr>
          <p:cNvSpPr>
            <a:spLocks noGrp="1"/>
          </p:cNvSpPr>
          <p:nvPr>
            <p:ph type="dt" sz="half" idx="10"/>
          </p:nvPr>
        </p:nvSpPr>
        <p:spPr/>
        <p:txBody>
          <a:bodyPr/>
          <a:lstStyle/>
          <a:p>
            <a:fld id="{3FD05E51-353E-48BA-AD32-567453454B06}" type="datetimeFigureOut">
              <a:rPr lang="en-US" smtClean="0"/>
              <a:t>11/1/2024</a:t>
            </a:fld>
            <a:endParaRPr lang="en-US"/>
          </a:p>
        </p:txBody>
      </p:sp>
      <p:sp>
        <p:nvSpPr>
          <p:cNvPr id="5" name="Footer Placeholder 4">
            <a:extLst>
              <a:ext uri="{FF2B5EF4-FFF2-40B4-BE49-F238E27FC236}">
                <a16:creationId xmlns:a16="http://schemas.microsoft.com/office/drawing/2014/main" id="{DDF97F74-F835-BA10-3C91-E378791541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85B84E-4AC1-6520-3BBB-475A38FD94DC}"/>
              </a:ext>
            </a:extLst>
          </p:cNvPr>
          <p:cNvSpPr>
            <a:spLocks noGrp="1"/>
          </p:cNvSpPr>
          <p:nvPr>
            <p:ph type="sldNum" sz="quarter" idx="12"/>
          </p:nvPr>
        </p:nvSpPr>
        <p:spPr/>
        <p:txBody>
          <a:bodyPr/>
          <a:lstStyle/>
          <a:p>
            <a:fld id="{60B75E36-6384-4C2B-9E7A-FC178BF8B93E}" type="slidenum">
              <a:rPr lang="en-US" smtClean="0"/>
              <a:t>‹#›</a:t>
            </a:fld>
            <a:endParaRPr lang="en-US"/>
          </a:p>
        </p:txBody>
      </p:sp>
    </p:spTree>
    <p:extLst>
      <p:ext uri="{BB962C8B-B14F-4D97-AF65-F5344CB8AC3E}">
        <p14:creationId xmlns:p14="http://schemas.microsoft.com/office/powerpoint/2010/main" val="2221511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D6B44-2103-D47A-5711-84385B2DD7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09DADA6-920B-EEA7-DAED-A22166EA46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5F7FE7-EC6A-2813-5EF4-1A0E892F1B4D}"/>
              </a:ext>
            </a:extLst>
          </p:cNvPr>
          <p:cNvSpPr>
            <a:spLocks noGrp="1"/>
          </p:cNvSpPr>
          <p:nvPr>
            <p:ph type="dt" sz="half" idx="10"/>
          </p:nvPr>
        </p:nvSpPr>
        <p:spPr/>
        <p:txBody>
          <a:bodyPr/>
          <a:lstStyle/>
          <a:p>
            <a:fld id="{3FD05E51-353E-48BA-AD32-567453454B06}" type="datetimeFigureOut">
              <a:rPr lang="en-US" smtClean="0"/>
              <a:t>11/1/2024</a:t>
            </a:fld>
            <a:endParaRPr lang="en-US"/>
          </a:p>
        </p:txBody>
      </p:sp>
      <p:sp>
        <p:nvSpPr>
          <p:cNvPr id="5" name="Footer Placeholder 4">
            <a:extLst>
              <a:ext uri="{FF2B5EF4-FFF2-40B4-BE49-F238E27FC236}">
                <a16:creationId xmlns:a16="http://schemas.microsoft.com/office/drawing/2014/main" id="{5EA2AEE0-C9CB-17E0-7CEC-A88DE3E844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5BF4D3-B556-D207-995C-AD039097FE8A}"/>
              </a:ext>
            </a:extLst>
          </p:cNvPr>
          <p:cNvSpPr>
            <a:spLocks noGrp="1"/>
          </p:cNvSpPr>
          <p:nvPr>
            <p:ph type="sldNum" sz="quarter" idx="12"/>
          </p:nvPr>
        </p:nvSpPr>
        <p:spPr/>
        <p:txBody>
          <a:bodyPr/>
          <a:lstStyle/>
          <a:p>
            <a:fld id="{60B75E36-6384-4C2B-9E7A-FC178BF8B93E}" type="slidenum">
              <a:rPr lang="en-US" smtClean="0"/>
              <a:t>‹#›</a:t>
            </a:fld>
            <a:endParaRPr lang="en-US"/>
          </a:p>
        </p:txBody>
      </p:sp>
    </p:spTree>
    <p:extLst>
      <p:ext uri="{BB962C8B-B14F-4D97-AF65-F5344CB8AC3E}">
        <p14:creationId xmlns:p14="http://schemas.microsoft.com/office/powerpoint/2010/main" val="952789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0FC55A-AB80-6776-144F-1C3589BCDDE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4485DA-FEB8-0736-E95D-484BF95876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B8F312-6DDE-0BB0-41EF-A60BEB457781}"/>
              </a:ext>
            </a:extLst>
          </p:cNvPr>
          <p:cNvSpPr>
            <a:spLocks noGrp="1"/>
          </p:cNvSpPr>
          <p:nvPr>
            <p:ph type="dt" sz="half" idx="10"/>
          </p:nvPr>
        </p:nvSpPr>
        <p:spPr/>
        <p:txBody>
          <a:bodyPr/>
          <a:lstStyle/>
          <a:p>
            <a:fld id="{3FD05E51-353E-48BA-AD32-567453454B06}" type="datetimeFigureOut">
              <a:rPr lang="en-US" smtClean="0"/>
              <a:t>11/1/2024</a:t>
            </a:fld>
            <a:endParaRPr lang="en-US"/>
          </a:p>
        </p:txBody>
      </p:sp>
      <p:sp>
        <p:nvSpPr>
          <p:cNvPr id="5" name="Footer Placeholder 4">
            <a:extLst>
              <a:ext uri="{FF2B5EF4-FFF2-40B4-BE49-F238E27FC236}">
                <a16:creationId xmlns:a16="http://schemas.microsoft.com/office/drawing/2014/main" id="{2D524C2C-6CC0-F4B3-7488-AD2AB57E82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54088A-036C-4394-48B4-F09C94890D69}"/>
              </a:ext>
            </a:extLst>
          </p:cNvPr>
          <p:cNvSpPr>
            <a:spLocks noGrp="1"/>
          </p:cNvSpPr>
          <p:nvPr>
            <p:ph type="sldNum" sz="quarter" idx="12"/>
          </p:nvPr>
        </p:nvSpPr>
        <p:spPr/>
        <p:txBody>
          <a:bodyPr/>
          <a:lstStyle/>
          <a:p>
            <a:fld id="{60B75E36-6384-4C2B-9E7A-FC178BF8B93E}" type="slidenum">
              <a:rPr lang="en-US" smtClean="0"/>
              <a:t>‹#›</a:t>
            </a:fld>
            <a:endParaRPr lang="en-US"/>
          </a:p>
        </p:txBody>
      </p:sp>
    </p:spTree>
    <p:extLst>
      <p:ext uri="{BB962C8B-B14F-4D97-AF65-F5344CB8AC3E}">
        <p14:creationId xmlns:p14="http://schemas.microsoft.com/office/powerpoint/2010/main" val="3506326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ody 0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17738-75BA-4320-B7AE-2034E70C1228}"/>
              </a:ext>
            </a:extLst>
          </p:cNvPr>
          <p:cNvSpPr>
            <a:spLocks noGrp="1"/>
          </p:cNvSpPr>
          <p:nvPr>
            <p:ph type="title"/>
          </p:nvPr>
        </p:nvSpPr>
        <p:spPr>
          <a:xfrm>
            <a:off x="403578" y="365126"/>
            <a:ext cx="11384844" cy="487186"/>
          </a:xfrm>
        </p:spPr>
        <p:txBody>
          <a:bodyPr anchor="t">
            <a:noAutofit/>
          </a:bodyPr>
          <a:lstStyle>
            <a:lvl1pPr>
              <a:defRPr sz="3200" b="1">
                <a:solidFill>
                  <a:schemeClr val="accent1"/>
                </a:solidFill>
                <a:latin typeface="+mj-lt"/>
              </a:defRPr>
            </a:lvl1pPr>
          </a:lstStyle>
          <a:p>
            <a:r>
              <a:rPr lang="en-US"/>
              <a:t>Click to edit Master title style</a:t>
            </a:r>
          </a:p>
        </p:txBody>
      </p:sp>
      <p:sp>
        <p:nvSpPr>
          <p:cNvPr id="6" name="Rectangle 5">
            <a:extLst>
              <a:ext uri="{FF2B5EF4-FFF2-40B4-BE49-F238E27FC236}">
                <a16:creationId xmlns:a16="http://schemas.microsoft.com/office/drawing/2014/main" id="{1981D02A-692A-4FBA-B965-7353315869E5}"/>
              </a:ext>
            </a:extLst>
          </p:cNvPr>
          <p:cNvSpPr/>
          <p:nvPr userDrawn="1"/>
        </p:nvSpPr>
        <p:spPr>
          <a:xfrm>
            <a:off x="0" y="6484939"/>
            <a:ext cx="12192000" cy="3730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 name="Footer Placeholder 3">
            <a:extLst>
              <a:ext uri="{FF2B5EF4-FFF2-40B4-BE49-F238E27FC236}">
                <a16:creationId xmlns:a16="http://schemas.microsoft.com/office/drawing/2014/main" id="{C8E75B07-1DEB-48D2-B914-6F07459BE2ED}"/>
              </a:ext>
            </a:extLst>
          </p:cNvPr>
          <p:cNvSpPr>
            <a:spLocks noGrp="1"/>
          </p:cNvSpPr>
          <p:nvPr>
            <p:ph type="ftr" sz="quarter" idx="11"/>
          </p:nvPr>
        </p:nvSpPr>
        <p:spPr>
          <a:xfrm>
            <a:off x="4038600" y="6560255"/>
            <a:ext cx="4114800" cy="230364"/>
          </a:xfrm>
        </p:spPr>
        <p:txBody>
          <a:bodyPr/>
          <a:lstStyle>
            <a:lvl1pPr>
              <a:defRPr sz="900">
                <a:solidFill>
                  <a:schemeClr val="bg1"/>
                </a:solidFill>
              </a:defRPr>
            </a:lvl1pPr>
          </a:lstStyle>
          <a:p>
            <a:endParaRPr lang="en-US"/>
          </a:p>
        </p:txBody>
      </p:sp>
      <p:sp>
        <p:nvSpPr>
          <p:cNvPr id="8" name="Content Placeholder 7">
            <a:extLst>
              <a:ext uri="{FF2B5EF4-FFF2-40B4-BE49-F238E27FC236}">
                <a16:creationId xmlns:a16="http://schemas.microsoft.com/office/drawing/2014/main" id="{D2517230-285A-4217-9DBA-E8D1712475E8}"/>
              </a:ext>
            </a:extLst>
          </p:cNvPr>
          <p:cNvSpPr>
            <a:spLocks noGrp="1"/>
          </p:cNvSpPr>
          <p:nvPr>
            <p:ph sz="quarter" idx="13"/>
          </p:nvPr>
        </p:nvSpPr>
        <p:spPr>
          <a:xfrm>
            <a:off x="403225" y="1060450"/>
            <a:ext cx="11385550" cy="5260975"/>
          </a:xfrm>
        </p:spPr>
        <p:txBody>
          <a:bodyPr>
            <a:noAutofit/>
          </a:bodyPr>
          <a:lstStyle>
            <a:lvl1pPr>
              <a:defRPr sz="1800">
                <a:solidFill>
                  <a:schemeClr val="tx1">
                    <a:lumMod val="75000"/>
                    <a:lumOff val="25000"/>
                  </a:schemeClr>
                </a:solidFill>
              </a:defRPr>
            </a:lvl1pPr>
            <a:lvl2pPr marL="685800" indent="-228600">
              <a:buFont typeface="Gotham Book" pitchFamily="50" charset="0"/>
              <a:buChar char="−"/>
              <a:defRPr sz="1600">
                <a:solidFill>
                  <a:schemeClr val="tx1">
                    <a:lumMod val="75000"/>
                    <a:lumOff val="25000"/>
                  </a:schemeClr>
                </a:solidFill>
              </a:defRPr>
            </a:lvl2pPr>
            <a:lvl3pPr marL="1143000" indent="-228600">
              <a:buFont typeface="Wingdings" panose="05000000000000000000" pitchFamily="2" charset="2"/>
              <a:buChar char="§"/>
              <a:defRPr sz="1400">
                <a:solidFill>
                  <a:schemeClr val="tx1">
                    <a:lumMod val="75000"/>
                    <a:lumOff val="25000"/>
                  </a:schemeClr>
                </a:solidFill>
              </a:defRPr>
            </a:lvl3pPr>
            <a:lvl4pPr marL="1600200" indent="-228600">
              <a:buFont typeface="Courier New" panose="02070309020205020404" pitchFamily="49" charset="0"/>
              <a:buChar char="o"/>
              <a:defRPr sz="1200">
                <a:solidFill>
                  <a:schemeClr val="tx1">
                    <a:lumMod val="75000"/>
                    <a:lumOff val="25000"/>
                  </a:schemeClr>
                </a:solidFill>
              </a:defRPr>
            </a:lvl4pPr>
            <a:lvl5pPr marL="2057400" indent="-228600">
              <a:buFont typeface="Gotham Book" pitchFamily="50" charset="0"/>
              <a:buChar char="&gt;"/>
              <a:defRPr sz="1200">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Rounded Corners 8">
            <a:extLst>
              <a:ext uri="{FF2B5EF4-FFF2-40B4-BE49-F238E27FC236}">
                <a16:creationId xmlns:a16="http://schemas.microsoft.com/office/drawing/2014/main" id="{F24820BC-F3A8-40A3-AE76-EAF4D167DC06}"/>
              </a:ext>
            </a:extLst>
          </p:cNvPr>
          <p:cNvSpPr/>
          <p:nvPr userDrawn="1"/>
        </p:nvSpPr>
        <p:spPr>
          <a:xfrm>
            <a:off x="11437761" y="6568017"/>
            <a:ext cx="405341" cy="221191"/>
          </a:xfrm>
          <a:prstGeom prst="roundRect">
            <a:avLst>
              <a:gd name="adj" fmla="val 50000"/>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 name="Slide Number Placeholder 4">
            <a:extLst>
              <a:ext uri="{FF2B5EF4-FFF2-40B4-BE49-F238E27FC236}">
                <a16:creationId xmlns:a16="http://schemas.microsoft.com/office/drawing/2014/main" id="{35651634-EA69-4B84-AE4E-5DC4E270CFD5}"/>
              </a:ext>
            </a:extLst>
          </p:cNvPr>
          <p:cNvSpPr>
            <a:spLocks noGrp="1"/>
          </p:cNvSpPr>
          <p:nvPr>
            <p:ph type="sldNum" sz="quarter" idx="12"/>
          </p:nvPr>
        </p:nvSpPr>
        <p:spPr>
          <a:xfrm>
            <a:off x="11438818" y="6560255"/>
            <a:ext cx="390525" cy="230364"/>
          </a:xfrm>
        </p:spPr>
        <p:txBody>
          <a:bodyPr/>
          <a:lstStyle>
            <a:lvl1pPr>
              <a:defRPr sz="900">
                <a:solidFill>
                  <a:schemeClr val="bg1"/>
                </a:solidFill>
              </a:defRPr>
            </a:lvl1pPr>
          </a:lstStyle>
          <a:p>
            <a:fld id="{5A0EDAD8-8A45-4B4A-9B10-33FA95023EC4}" type="slidenum">
              <a:rPr lang="en-US" smtClean="0"/>
              <a:pPr/>
              <a:t>‹#›</a:t>
            </a:fld>
            <a:endParaRPr lang="en-US"/>
          </a:p>
        </p:txBody>
      </p:sp>
      <p:sp>
        <p:nvSpPr>
          <p:cNvPr id="3" name="Date Placeholder 2">
            <a:extLst>
              <a:ext uri="{FF2B5EF4-FFF2-40B4-BE49-F238E27FC236}">
                <a16:creationId xmlns:a16="http://schemas.microsoft.com/office/drawing/2014/main" id="{FC93D498-6DBE-430F-BD94-DBAFDF845B89}"/>
              </a:ext>
            </a:extLst>
          </p:cNvPr>
          <p:cNvSpPr>
            <a:spLocks noGrp="1"/>
          </p:cNvSpPr>
          <p:nvPr>
            <p:ph type="dt" sz="half" idx="10"/>
          </p:nvPr>
        </p:nvSpPr>
        <p:spPr>
          <a:xfrm>
            <a:off x="313267" y="6560255"/>
            <a:ext cx="2743200" cy="230364"/>
          </a:xfrm>
        </p:spPr>
        <p:txBody>
          <a:bodyPr/>
          <a:lstStyle>
            <a:lvl1pPr>
              <a:defRPr sz="900">
                <a:solidFill>
                  <a:schemeClr val="bg1"/>
                </a:solidFill>
              </a:defRPr>
            </a:lvl1pPr>
          </a:lstStyle>
          <a:p>
            <a:fld id="{BC79DDEE-FE28-4444-97F4-0DA6FF7998D0}" type="datetime1">
              <a:rPr lang="en-US" smtClean="0"/>
              <a:t>11/1/2024</a:t>
            </a:fld>
            <a:endParaRPr lang="en-US"/>
          </a:p>
        </p:txBody>
      </p:sp>
    </p:spTree>
    <p:extLst>
      <p:ext uri="{BB962C8B-B14F-4D97-AF65-F5344CB8AC3E}">
        <p14:creationId xmlns:p14="http://schemas.microsoft.com/office/powerpoint/2010/main" val="377100448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4085">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570A2-0926-E269-6B53-B611208C5B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860205-B6BF-148B-FB7D-61F289B960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D56FBD-955D-4CA2-0BA2-C8E9D7E24A65}"/>
              </a:ext>
            </a:extLst>
          </p:cNvPr>
          <p:cNvSpPr>
            <a:spLocks noGrp="1"/>
          </p:cNvSpPr>
          <p:nvPr>
            <p:ph type="dt" sz="half" idx="10"/>
          </p:nvPr>
        </p:nvSpPr>
        <p:spPr/>
        <p:txBody>
          <a:bodyPr/>
          <a:lstStyle/>
          <a:p>
            <a:fld id="{3FD05E51-353E-48BA-AD32-567453454B06}" type="datetimeFigureOut">
              <a:rPr lang="en-US" smtClean="0"/>
              <a:t>11/1/2024</a:t>
            </a:fld>
            <a:endParaRPr lang="en-US"/>
          </a:p>
        </p:txBody>
      </p:sp>
      <p:sp>
        <p:nvSpPr>
          <p:cNvPr id="5" name="Footer Placeholder 4">
            <a:extLst>
              <a:ext uri="{FF2B5EF4-FFF2-40B4-BE49-F238E27FC236}">
                <a16:creationId xmlns:a16="http://schemas.microsoft.com/office/drawing/2014/main" id="{F5FD56EB-EE80-6F1E-94DB-12BFEC1668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A5EB7C-530C-67D4-0C0C-88C5818C9EC0}"/>
              </a:ext>
            </a:extLst>
          </p:cNvPr>
          <p:cNvSpPr>
            <a:spLocks noGrp="1"/>
          </p:cNvSpPr>
          <p:nvPr>
            <p:ph type="sldNum" sz="quarter" idx="12"/>
          </p:nvPr>
        </p:nvSpPr>
        <p:spPr/>
        <p:txBody>
          <a:bodyPr/>
          <a:lstStyle/>
          <a:p>
            <a:fld id="{60B75E36-6384-4C2B-9E7A-FC178BF8B93E}" type="slidenum">
              <a:rPr lang="en-US" smtClean="0"/>
              <a:t>‹#›</a:t>
            </a:fld>
            <a:endParaRPr lang="en-US"/>
          </a:p>
        </p:txBody>
      </p:sp>
    </p:spTree>
    <p:extLst>
      <p:ext uri="{BB962C8B-B14F-4D97-AF65-F5344CB8AC3E}">
        <p14:creationId xmlns:p14="http://schemas.microsoft.com/office/powerpoint/2010/main" val="2224709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4A71D-0F03-7E9E-B63F-19FD18FC5D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3460822-9A42-6650-535D-3BAE51429E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B07544-537C-94B4-0CE0-8BF675ECDEB1}"/>
              </a:ext>
            </a:extLst>
          </p:cNvPr>
          <p:cNvSpPr>
            <a:spLocks noGrp="1"/>
          </p:cNvSpPr>
          <p:nvPr>
            <p:ph type="dt" sz="half" idx="10"/>
          </p:nvPr>
        </p:nvSpPr>
        <p:spPr/>
        <p:txBody>
          <a:bodyPr/>
          <a:lstStyle/>
          <a:p>
            <a:fld id="{3FD05E51-353E-48BA-AD32-567453454B06}" type="datetimeFigureOut">
              <a:rPr lang="en-US" smtClean="0"/>
              <a:t>11/1/2024</a:t>
            </a:fld>
            <a:endParaRPr lang="en-US"/>
          </a:p>
        </p:txBody>
      </p:sp>
      <p:sp>
        <p:nvSpPr>
          <p:cNvPr id="5" name="Footer Placeholder 4">
            <a:extLst>
              <a:ext uri="{FF2B5EF4-FFF2-40B4-BE49-F238E27FC236}">
                <a16:creationId xmlns:a16="http://schemas.microsoft.com/office/drawing/2014/main" id="{213FD7C7-6049-D483-9B13-E433EFEE99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72FD9D-D913-546A-E9AD-F48ED0B68798}"/>
              </a:ext>
            </a:extLst>
          </p:cNvPr>
          <p:cNvSpPr>
            <a:spLocks noGrp="1"/>
          </p:cNvSpPr>
          <p:nvPr>
            <p:ph type="sldNum" sz="quarter" idx="12"/>
          </p:nvPr>
        </p:nvSpPr>
        <p:spPr/>
        <p:txBody>
          <a:bodyPr/>
          <a:lstStyle/>
          <a:p>
            <a:fld id="{60B75E36-6384-4C2B-9E7A-FC178BF8B93E}" type="slidenum">
              <a:rPr lang="en-US" smtClean="0"/>
              <a:t>‹#›</a:t>
            </a:fld>
            <a:endParaRPr lang="en-US"/>
          </a:p>
        </p:txBody>
      </p:sp>
    </p:spTree>
    <p:extLst>
      <p:ext uri="{BB962C8B-B14F-4D97-AF65-F5344CB8AC3E}">
        <p14:creationId xmlns:p14="http://schemas.microsoft.com/office/powerpoint/2010/main" val="2201830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A636B-8199-9B64-0E59-C0987EFCA0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1C0F2D-DB40-7224-6C1C-D132358A45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47EA5D-DF89-F4CB-015C-C82054166A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0B413E-59E5-4BCB-7F57-62D8CDD7B6CD}"/>
              </a:ext>
            </a:extLst>
          </p:cNvPr>
          <p:cNvSpPr>
            <a:spLocks noGrp="1"/>
          </p:cNvSpPr>
          <p:nvPr>
            <p:ph type="dt" sz="half" idx="10"/>
          </p:nvPr>
        </p:nvSpPr>
        <p:spPr/>
        <p:txBody>
          <a:bodyPr/>
          <a:lstStyle/>
          <a:p>
            <a:fld id="{3FD05E51-353E-48BA-AD32-567453454B06}" type="datetimeFigureOut">
              <a:rPr lang="en-US" smtClean="0"/>
              <a:t>11/1/2024</a:t>
            </a:fld>
            <a:endParaRPr lang="en-US"/>
          </a:p>
        </p:txBody>
      </p:sp>
      <p:sp>
        <p:nvSpPr>
          <p:cNvPr id="6" name="Footer Placeholder 5">
            <a:extLst>
              <a:ext uri="{FF2B5EF4-FFF2-40B4-BE49-F238E27FC236}">
                <a16:creationId xmlns:a16="http://schemas.microsoft.com/office/drawing/2014/main" id="{EC920181-B843-01DD-FA20-C4FB214171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DDDC74-48F9-FE8F-2C94-053BD1A129D1}"/>
              </a:ext>
            </a:extLst>
          </p:cNvPr>
          <p:cNvSpPr>
            <a:spLocks noGrp="1"/>
          </p:cNvSpPr>
          <p:nvPr>
            <p:ph type="sldNum" sz="quarter" idx="12"/>
          </p:nvPr>
        </p:nvSpPr>
        <p:spPr/>
        <p:txBody>
          <a:bodyPr/>
          <a:lstStyle/>
          <a:p>
            <a:fld id="{60B75E36-6384-4C2B-9E7A-FC178BF8B93E}" type="slidenum">
              <a:rPr lang="en-US" smtClean="0"/>
              <a:t>‹#›</a:t>
            </a:fld>
            <a:endParaRPr lang="en-US"/>
          </a:p>
        </p:txBody>
      </p:sp>
    </p:spTree>
    <p:extLst>
      <p:ext uri="{BB962C8B-B14F-4D97-AF65-F5344CB8AC3E}">
        <p14:creationId xmlns:p14="http://schemas.microsoft.com/office/powerpoint/2010/main" val="3720833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6E480-849B-4DB5-B3C5-9C434CB02A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F9AD03-AC22-4992-4D93-9D184237AE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BC680F-2AEF-AF76-AF32-8D190CB73F5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9F5D49-EA30-C704-1FC0-80CCD1CE05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7C80AC-98A4-8866-1304-3390C9F49D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017DBB-99C4-075C-B03A-847686B030A1}"/>
              </a:ext>
            </a:extLst>
          </p:cNvPr>
          <p:cNvSpPr>
            <a:spLocks noGrp="1"/>
          </p:cNvSpPr>
          <p:nvPr>
            <p:ph type="dt" sz="half" idx="10"/>
          </p:nvPr>
        </p:nvSpPr>
        <p:spPr/>
        <p:txBody>
          <a:bodyPr/>
          <a:lstStyle/>
          <a:p>
            <a:fld id="{3FD05E51-353E-48BA-AD32-567453454B06}" type="datetimeFigureOut">
              <a:rPr lang="en-US" smtClean="0"/>
              <a:t>11/1/2024</a:t>
            </a:fld>
            <a:endParaRPr lang="en-US"/>
          </a:p>
        </p:txBody>
      </p:sp>
      <p:sp>
        <p:nvSpPr>
          <p:cNvPr id="8" name="Footer Placeholder 7">
            <a:extLst>
              <a:ext uri="{FF2B5EF4-FFF2-40B4-BE49-F238E27FC236}">
                <a16:creationId xmlns:a16="http://schemas.microsoft.com/office/drawing/2014/main" id="{E91E4629-890F-214D-9A24-0DD8EDD4247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986E11B-002F-F3A0-5A8C-86E113E32B9F}"/>
              </a:ext>
            </a:extLst>
          </p:cNvPr>
          <p:cNvSpPr>
            <a:spLocks noGrp="1"/>
          </p:cNvSpPr>
          <p:nvPr>
            <p:ph type="sldNum" sz="quarter" idx="12"/>
          </p:nvPr>
        </p:nvSpPr>
        <p:spPr/>
        <p:txBody>
          <a:bodyPr/>
          <a:lstStyle/>
          <a:p>
            <a:fld id="{60B75E36-6384-4C2B-9E7A-FC178BF8B93E}" type="slidenum">
              <a:rPr lang="en-US" smtClean="0"/>
              <a:t>‹#›</a:t>
            </a:fld>
            <a:endParaRPr lang="en-US"/>
          </a:p>
        </p:txBody>
      </p:sp>
    </p:spTree>
    <p:extLst>
      <p:ext uri="{BB962C8B-B14F-4D97-AF65-F5344CB8AC3E}">
        <p14:creationId xmlns:p14="http://schemas.microsoft.com/office/powerpoint/2010/main" val="2824628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F5EE6-A050-26F4-714C-720B180F2EC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487315-7250-66F3-A77B-715EBE76FBC3}"/>
              </a:ext>
            </a:extLst>
          </p:cNvPr>
          <p:cNvSpPr>
            <a:spLocks noGrp="1"/>
          </p:cNvSpPr>
          <p:nvPr>
            <p:ph type="dt" sz="half" idx="10"/>
          </p:nvPr>
        </p:nvSpPr>
        <p:spPr/>
        <p:txBody>
          <a:bodyPr/>
          <a:lstStyle/>
          <a:p>
            <a:fld id="{3FD05E51-353E-48BA-AD32-567453454B06}" type="datetimeFigureOut">
              <a:rPr lang="en-US" smtClean="0"/>
              <a:t>11/1/2024</a:t>
            </a:fld>
            <a:endParaRPr lang="en-US"/>
          </a:p>
        </p:txBody>
      </p:sp>
      <p:sp>
        <p:nvSpPr>
          <p:cNvPr id="4" name="Footer Placeholder 3">
            <a:extLst>
              <a:ext uri="{FF2B5EF4-FFF2-40B4-BE49-F238E27FC236}">
                <a16:creationId xmlns:a16="http://schemas.microsoft.com/office/drawing/2014/main" id="{519753C3-BA81-DE6C-70E6-1C575212F68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2C16C7-6DCA-CA34-FF4D-1C15B17740B8}"/>
              </a:ext>
            </a:extLst>
          </p:cNvPr>
          <p:cNvSpPr>
            <a:spLocks noGrp="1"/>
          </p:cNvSpPr>
          <p:nvPr>
            <p:ph type="sldNum" sz="quarter" idx="12"/>
          </p:nvPr>
        </p:nvSpPr>
        <p:spPr/>
        <p:txBody>
          <a:bodyPr/>
          <a:lstStyle/>
          <a:p>
            <a:fld id="{60B75E36-6384-4C2B-9E7A-FC178BF8B93E}" type="slidenum">
              <a:rPr lang="en-US" smtClean="0"/>
              <a:t>‹#›</a:t>
            </a:fld>
            <a:endParaRPr lang="en-US"/>
          </a:p>
        </p:txBody>
      </p:sp>
    </p:spTree>
    <p:extLst>
      <p:ext uri="{BB962C8B-B14F-4D97-AF65-F5344CB8AC3E}">
        <p14:creationId xmlns:p14="http://schemas.microsoft.com/office/powerpoint/2010/main" val="176241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44CFE8-0356-F62C-A3B4-41A3B7CFBF75}"/>
              </a:ext>
            </a:extLst>
          </p:cNvPr>
          <p:cNvSpPr>
            <a:spLocks noGrp="1"/>
          </p:cNvSpPr>
          <p:nvPr>
            <p:ph type="dt" sz="half" idx="10"/>
          </p:nvPr>
        </p:nvSpPr>
        <p:spPr/>
        <p:txBody>
          <a:bodyPr/>
          <a:lstStyle/>
          <a:p>
            <a:fld id="{3FD05E51-353E-48BA-AD32-567453454B06}" type="datetimeFigureOut">
              <a:rPr lang="en-US" smtClean="0"/>
              <a:t>11/1/2024</a:t>
            </a:fld>
            <a:endParaRPr lang="en-US"/>
          </a:p>
        </p:txBody>
      </p:sp>
      <p:sp>
        <p:nvSpPr>
          <p:cNvPr id="3" name="Footer Placeholder 2">
            <a:extLst>
              <a:ext uri="{FF2B5EF4-FFF2-40B4-BE49-F238E27FC236}">
                <a16:creationId xmlns:a16="http://schemas.microsoft.com/office/drawing/2014/main" id="{D868A98F-9CC7-2631-4DBE-8B3D0540DC2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D3749BF-CAD7-387E-7CE4-85DF5E1E63D3}"/>
              </a:ext>
            </a:extLst>
          </p:cNvPr>
          <p:cNvSpPr>
            <a:spLocks noGrp="1"/>
          </p:cNvSpPr>
          <p:nvPr>
            <p:ph type="sldNum" sz="quarter" idx="12"/>
          </p:nvPr>
        </p:nvSpPr>
        <p:spPr/>
        <p:txBody>
          <a:bodyPr/>
          <a:lstStyle/>
          <a:p>
            <a:fld id="{60B75E36-6384-4C2B-9E7A-FC178BF8B93E}" type="slidenum">
              <a:rPr lang="en-US" smtClean="0"/>
              <a:t>‹#›</a:t>
            </a:fld>
            <a:endParaRPr lang="en-US"/>
          </a:p>
        </p:txBody>
      </p:sp>
    </p:spTree>
    <p:extLst>
      <p:ext uri="{BB962C8B-B14F-4D97-AF65-F5344CB8AC3E}">
        <p14:creationId xmlns:p14="http://schemas.microsoft.com/office/powerpoint/2010/main" val="862183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AAEE0-1183-37B3-01ED-37C6077295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4A9C94B-0DBF-6F40-355F-2B11777DFB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CD12FC-2769-38C1-6991-ACFBBE2507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4C60D2-C70D-811F-29EA-E6B5291A9131}"/>
              </a:ext>
            </a:extLst>
          </p:cNvPr>
          <p:cNvSpPr>
            <a:spLocks noGrp="1"/>
          </p:cNvSpPr>
          <p:nvPr>
            <p:ph type="dt" sz="half" idx="10"/>
          </p:nvPr>
        </p:nvSpPr>
        <p:spPr/>
        <p:txBody>
          <a:bodyPr/>
          <a:lstStyle/>
          <a:p>
            <a:fld id="{3FD05E51-353E-48BA-AD32-567453454B06}" type="datetimeFigureOut">
              <a:rPr lang="en-US" smtClean="0"/>
              <a:t>11/1/2024</a:t>
            </a:fld>
            <a:endParaRPr lang="en-US"/>
          </a:p>
        </p:txBody>
      </p:sp>
      <p:sp>
        <p:nvSpPr>
          <p:cNvPr id="6" name="Footer Placeholder 5">
            <a:extLst>
              <a:ext uri="{FF2B5EF4-FFF2-40B4-BE49-F238E27FC236}">
                <a16:creationId xmlns:a16="http://schemas.microsoft.com/office/drawing/2014/main" id="{4F384611-D4AB-3129-743F-B267DE8B39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362FDF-A235-F8D4-F2D4-DAD3C01D5B51}"/>
              </a:ext>
            </a:extLst>
          </p:cNvPr>
          <p:cNvSpPr>
            <a:spLocks noGrp="1"/>
          </p:cNvSpPr>
          <p:nvPr>
            <p:ph type="sldNum" sz="quarter" idx="12"/>
          </p:nvPr>
        </p:nvSpPr>
        <p:spPr/>
        <p:txBody>
          <a:bodyPr/>
          <a:lstStyle/>
          <a:p>
            <a:fld id="{60B75E36-6384-4C2B-9E7A-FC178BF8B93E}" type="slidenum">
              <a:rPr lang="en-US" smtClean="0"/>
              <a:t>‹#›</a:t>
            </a:fld>
            <a:endParaRPr lang="en-US"/>
          </a:p>
        </p:txBody>
      </p:sp>
    </p:spTree>
    <p:extLst>
      <p:ext uri="{BB962C8B-B14F-4D97-AF65-F5344CB8AC3E}">
        <p14:creationId xmlns:p14="http://schemas.microsoft.com/office/powerpoint/2010/main" val="2937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1A772-42BF-56A3-5EB1-3AC39C7F38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A55252-49BB-18E3-79F0-917DEB62AA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D8D1157-9A9E-BC85-3B4C-6EB3906891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FC15A1-79A7-16F1-7E99-4DC237D2177A}"/>
              </a:ext>
            </a:extLst>
          </p:cNvPr>
          <p:cNvSpPr>
            <a:spLocks noGrp="1"/>
          </p:cNvSpPr>
          <p:nvPr>
            <p:ph type="dt" sz="half" idx="10"/>
          </p:nvPr>
        </p:nvSpPr>
        <p:spPr/>
        <p:txBody>
          <a:bodyPr/>
          <a:lstStyle/>
          <a:p>
            <a:fld id="{3FD05E51-353E-48BA-AD32-567453454B06}" type="datetimeFigureOut">
              <a:rPr lang="en-US" smtClean="0"/>
              <a:t>11/1/2024</a:t>
            </a:fld>
            <a:endParaRPr lang="en-US"/>
          </a:p>
        </p:txBody>
      </p:sp>
      <p:sp>
        <p:nvSpPr>
          <p:cNvPr id="6" name="Footer Placeholder 5">
            <a:extLst>
              <a:ext uri="{FF2B5EF4-FFF2-40B4-BE49-F238E27FC236}">
                <a16:creationId xmlns:a16="http://schemas.microsoft.com/office/drawing/2014/main" id="{10F9A647-9669-2690-C6E9-431D31BBD4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9C5171-C645-FF8A-DE40-FB55D7B8EC4C}"/>
              </a:ext>
            </a:extLst>
          </p:cNvPr>
          <p:cNvSpPr>
            <a:spLocks noGrp="1"/>
          </p:cNvSpPr>
          <p:nvPr>
            <p:ph type="sldNum" sz="quarter" idx="12"/>
          </p:nvPr>
        </p:nvSpPr>
        <p:spPr/>
        <p:txBody>
          <a:bodyPr/>
          <a:lstStyle/>
          <a:p>
            <a:fld id="{60B75E36-6384-4C2B-9E7A-FC178BF8B93E}" type="slidenum">
              <a:rPr lang="en-US" smtClean="0"/>
              <a:t>‹#›</a:t>
            </a:fld>
            <a:endParaRPr lang="en-US"/>
          </a:p>
        </p:txBody>
      </p:sp>
    </p:spTree>
    <p:extLst>
      <p:ext uri="{BB962C8B-B14F-4D97-AF65-F5344CB8AC3E}">
        <p14:creationId xmlns:p14="http://schemas.microsoft.com/office/powerpoint/2010/main" val="3566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7B2157-A16B-68E7-E0D5-2DAAE75592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667E7B9-D3AD-ED6C-67AF-F60F508348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F2D8A9-8566-BF5D-FF31-49205F8642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D05E51-353E-48BA-AD32-567453454B06}" type="datetimeFigureOut">
              <a:rPr lang="en-US" smtClean="0"/>
              <a:t>11/1/2024</a:t>
            </a:fld>
            <a:endParaRPr lang="en-US"/>
          </a:p>
        </p:txBody>
      </p:sp>
      <p:sp>
        <p:nvSpPr>
          <p:cNvPr id="5" name="Footer Placeholder 4">
            <a:extLst>
              <a:ext uri="{FF2B5EF4-FFF2-40B4-BE49-F238E27FC236}">
                <a16:creationId xmlns:a16="http://schemas.microsoft.com/office/drawing/2014/main" id="{DC9DAEDE-636C-E37C-867E-945439E38C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BB9B026-E1EB-C643-A929-1F5C395798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B75E36-6384-4C2B-9E7A-FC178BF8B93E}" type="slidenum">
              <a:rPr lang="en-US" smtClean="0"/>
              <a:t>‹#›</a:t>
            </a:fld>
            <a:endParaRPr lang="en-US"/>
          </a:p>
        </p:txBody>
      </p:sp>
      <p:sp>
        <p:nvSpPr>
          <p:cNvPr id="8" name="TextBox 7">
            <a:extLst>
              <a:ext uri="{FF2B5EF4-FFF2-40B4-BE49-F238E27FC236}">
                <a16:creationId xmlns:a16="http://schemas.microsoft.com/office/drawing/2014/main" id="{4146FD60-1338-42D3-E941-C7E9F1DD3F00}"/>
              </a:ext>
            </a:extLst>
          </p:cNvPr>
          <p:cNvSpPr txBox="1"/>
          <p:nvPr userDrawn="1">
            <p:extLst>
              <p:ext uri="{1162E1C5-73C7-4A58-AE30-91384D911F3F}">
                <p184:classification xmlns:p184="http://schemas.microsoft.com/office/powerpoint/2018/4/main" val="hdr"/>
              </p:ext>
            </p:extLst>
          </p:nvPr>
        </p:nvSpPr>
        <p:spPr>
          <a:xfrm>
            <a:off x="11336338" y="190500"/>
            <a:ext cx="693737" cy="152400"/>
          </a:xfrm>
          <a:prstGeom prst="rect">
            <a:avLst/>
          </a:prstGeom>
        </p:spPr>
        <p:txBody>
          <a:bodyPr horzOverflow="overflow" lIns="0" tIns="0" rIns="0" bIns="0">
            <a:spAutoFit/>
          </a:bodyPr>
          <a:lstStyle/>
          <a:p>
            <a:pPr algn="l"/>
            <a:r>
              <a:rPr lang="en-US" sz="1000">
                <a:solidFill>
                  <a:srgbClr val="000000"/>
                </a:solidFill>
                <a:latin typeface="Calibri" panose="020F0502020204030204" pitchFamily="34" charset="0"/>
                <a:ea typeface="Calibri" panose="020F0502020204030204" pitchFamily="34" charset="0"/>
                <a:cs typeface="Calibri" panose="020F0502020204030204" pitchFamily="34" charset="0"/>
              </a:rPr>
              <a:t>Business Use</a:t>
            </a:r>
          </a:p>
        </p:txBody>
      </p:sp>
    </p:spTree>
    <p:extLst>
      <p:ext uri="{BB962C8B-B14F-4D97-AF65-F5344CB8AC3E}">
        <p14:creationId xmlns:p14="http://schemas.microsoft.com/office/powerpoint/2010/main" val="2034653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AA10DD6B-1B24-4240-B22C-82F3BC44BD42}"/>
              </a:ext>
            </a:extLst>
          </p:cNvPr>
          <p:cNvSpPr/>
          <p:nvPr/>
        </p:nvSpPr>
        <p:spPr>
          <a:xfrm>
            <a:off x="3960254" y="0"/>
            <a:ext cx="8231746" cy="6486777"/>
          </a:xfrm>
          <a:custGeom>
            <a:avLst/>
            <a:gdLst>
              <a:gd name="connsiteX0" fmla="*/ 3541314 w 7892772"/>
              <a:gd name="connsiteY0" fmla="*/ 0 h 6474894"/>
              <a:gd name="connsiteX1" fmla="*/ 7892772 w 7892772"/>
              <a:gd name="connsiteY1" fmla="*/ 0 h 6474894"/>
              <a:gd name="connsiteX2" fmla="*/ 7892772 w 7892772"/>
              <a:gd name="connsiteY2" fmla="*/ 6474894 h 6474894"/>
              <a:gd name="connsiteX3" fmla="*/ 4026 w 7892772"/>
              <a:gd name="connsiteY3" fmla="*/ 6474894 h 6474894"/>
              <a:gd name="connsiteX4" fmla="*/ 0 w 7892772"/>
              <a:gd name="connsiteY4" fmla="*/ 6315630 h 6474894"/>
              <a:gd name="connsiteX5" fmla="*/ 3263191 w 7892772"/>
              <a:gd name="connsiteY5" fmla="*/ 178301 h 6474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92772" h="6474894">
                <a:moveTo>
                  <a:pt x="3541314" y="0"/>
                </a:moveTo>
                <a:lnTo>
                  <a:pt x="7892772" y="0"/>
                </a:lnTo>
                <a:lnTo>
                  <a:pt x="7892772" y="6474894"/>
                </a:lnTo>
                <a:lnTo>
                  <a:pt x="4026" y="6474894"/>
                </a:lnTo>
                <a:lnTo>
                  <a:pt x="0" y="6315630"/>
                </a:lnTo>
                <a:cubicBezTo>
                  <a:pt x="0" y="3760841"/>
                  <a:pt x="1294414" y="1508380"/>
                  <a:pt x="3263191" y="178301"/>
                </a:cubicBezTo>
                <a:close/>
              </a:path>
            </a:pathLst>
          </a:cu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otham"/>
              <a:ea typeface="+mn-ea"/>
              <a:cs typeface="+mn-cs"/>
            </a:endParaRPr>
          </a:p>
        </p:txBody>
      </p:sp>
      <p:sp>
        <p:nvSpPr>
          <p:cNvPr id="2" name="Title 1">
            <a:extLst>
              <a:ext uri="{FF2B5EF4-FFF2-40B4-BE49-F238E27FC236}">
                <a16:creationId xmlns:a16="http://schemas.microsoft.com/office/drawing/2014/main" id="{63BD6740-52F5-46FE-AA9E-A0CC6E85F06C}"/>
              </a:ext>
            </a:extLst>
          </p:cNvPr>
          <p:cNvSpPr>
            <a:spLocks noGrp="1"/>
          </p:cNvSpPr>
          <p:nvPr>
            <p:ph type="title"/>
          </p:nvPr>
        </p:nvSpPr>
        <p:spPr>
          <a:xfrm>
            <a:off x="403578" y="365126"/>
            <a:ext cx="4883199" cy="487186"/>
          </a:xfrm>
        </p:spPr>
        <p:txBody>
          <a:bodyPr/>
          <a:lstStyle/>
          <a:p>
            <a:r>
              <a:rPr lang="en-US"/>
              <a:t>RDA Standardization and Accepted as standard method</a:t>
            </a:r>
            <a:br>
              <a:rPr lang="en-US"/>
            </a:br>
            <a:endParaRPr lang="en-US"/>
          </a:p>
        </p:txBody>
      </p:sp>
      <p:sp>
        <p:nvSpPr>
          <p:cNvPr id="3" name="Content Placeholder 2">
            <a:extLst>
              <a:ext uri="{FF2B5EF4-FFF2-40B4-BE49-F238E27FC236}">
                <a16:creationId xmlns:a16="http://schemas.microsoft.com/office/drawing/2014/main" id="{21919646-C310-454E-8C67-788EEDB1D578}"/>
              </a:ext>
            </a:extLst>
          </p:cNvPr>
          <p:cNvSpPr>
            <a:spLocks noGrp="1"/>
          </p:cNvSpPr>
          <p:nvPr>
            <p:ph sz="quarter" idx="13"/>
          </p:nvPr>
        </p:nvSpPr>
        <p:spPr>
          <a:xfrm>
            <a:off x="63642" y="2011262"/>
            <a:ext cx="4287602" cy="3779841"/>
          </a:xfrm>
        </p:spPr>
        <p:txBody>
          <a:bodyPr/>
          <a:lstStyle/>
          <a:p>
            <a:pPr marL="0" indent="0">
              <a:spcAft>
                <a:spcPts val="1800"/>
              </a:spcAft>
              <a:buNone/>
            </a:pPr>
            <a:r>
              <a:rPr lang="en-US" b="1" dirty="0"/>
              <a:t>This method has been accepted </a:t>
            </a:r>
            <a:r>
              <a:rPr lang="en-US" dirty="0"/>
              <a:t>by health organizations around the world</a:t>
            </a:r>
          </a:p>
          <a:p>
            <a:pPr marL="0" indent="0">
              <a:lnSpc>
                <a:spcPct val="100000"/>
              </a:lnSpc>
              <a:spcBef>
                <a:spcPts val="0"/>
              </a:spcBef>
              <a:buNone/>
            </a:pPr>
            <a:r>
              <a:rPr lang="en-US" dirty="0"/>
              <a:t>Importantly, the method is </a:t>
            </a:r>
          </a:p>
          <a:p>
            <a:pPr marL="0" indent="0">
              <a:lnSpc>
                <a:spcPct val="100000"/>
              </a:lnSpc>
              <a:spcBef>
                <a:spcPts val="0"/>
              </a:spcBef>
              <a:buNone/>
            </a:pPr>
            <a:r>
              <a:rPr lang="en-US" b="1" dirty="0"/>
              <a:t>NOT intended to predict abrasivity of toothpastes in the mouth but to help manufacturers determine the cleaning potential </a:t>
            </a:r>
          </a:p>
          <a:p>
            <a:pPr marL="0" indent="0">
              <a:lnSpc>
                <a:spcPct val="100000"/>
              </a:lnSpc>
              <a:spcBef>
                <a:spcPts val="0"/>
              </a:spcBef>
              <a:buNone/>
            </a:pPr>
            <a:endParaRPr lang="en-US" b="1" dirty="0"/>
          </a:p>
          <a:p>
            <a:pPr marL="0" indent="0">
              <a:lnSpc>
                <a:spcPct val="100000"/>
              </a:lnSpc>
              <a:spcBef>
                <a:spcPts val="0"/>
              </a:spcBef>
              <a:buNone/>
            </a:pPr>
            <a:r>
              <a:rPr lang="en-US" b="1" dirty="0"/>
              <a:t>“a lab method that confirms that &lt;1mm of dentin per 100,000 brush strokes”</a:t>
            </a:r>
          </a:p>
        </p:txBody>
      </p:sp>
      <p:sp>
        <p:nvSpPr>
          <p:cNvPr id="4" name="Slide Number Placeholder 3">
            <a:extLst>
              <a:ext uri="{FF2B5EF4-FFF2-40B4-BE49-F238E27FC236}">
                <a16:creationId xmlns:a16="http://schemas.microsoft.com/office/drawing/2014/main" id="{86936B5E-8EE2-4612-A919-5EC7743FB8A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0EDAD8-8A45-4B4A-9B10-33FA95023EC4}" type="slidenum">
              <a:rPr kumimoji="0" lang="en-US" sz="900" b="0" i="0" u="none" strike="noStrike" kern="1200" cap="none" spc="0" normalizeH="0" baseline="0" noProof="0" smtClean="0">
                <a:ln>
                  <a:noFill/>
                </a:ln>
                <a:solidFill>
                  <a:prstClr val="white"/>
                </a:solidFill>
                <a:effectLst/>
                <a:uLnTx/>
                <a:uFillTx/>
                <a:latin typeface="Gotham"/>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900" b="0" i="0" u="none" strike="noStrike" kern="1200" cap="none" spc="0" normalizeH="0" baseline="0" noProof="0">
              <a:ln>
                <a:noFill/>
              </a:ln>
              <a:solidFill>
                <a:prstClr val="white"/>
              </a:solidFill>
              <a:effectLst/>
              <a:uLnTx/>
              <a:uFillTx/>
              <a:latin typeface="Gotham"/>
              <a:ea typeface="+mn-ea"/>
              <a:cs typeface="+mn-cs"/>
            </a:endParaRPr>
          </a:p>
        </p:txBody>
      </p:sp>
      <p:grpSp>
        <p:nvGrpSpPr>
          <p:cNvPr id="39" name="Group 38">
            <a:extLst>
              <a:ext uri="{FF2B5EF4-FFF2-40B4-BE49-F238E27FC236}">
                <a16:creationId xmlns:a16="http://schemas.microsoft.com/office/drawing/2014/main" id="{31EA69DD-CC0D-4F3C-A7B2-BA6B2A36B2B4}"/>
              </a:ext>
            </a:extLst>
          </p:cNvPr>
          <p:cNvGrpSpPr/>
          <p:nvPr/>
        </p:nvGrpSpPr>
        <p:grpSpPr>
          <a:xfrm>
            <a:off x="6614206" y="1594277"/>
            <a:ext cx="1773936" cy="1777423"/>
            <a:chOff x="6055529" y="1594277"/>
            <a:chExt cx="1773936" cy="1777423"/>
          </a:xfrm>
        </p:grpSpPr>
        <p:grpSp>
          <p:nvGrpSpPr>
            <p:cNvPr id="25" name="Group 24">
              <a:extLst>
                <a:ext uri="{FF2B5EF4-FFF2-40B4-BE49-F238E27FC236}">
                  <a16:creationId xmlns:a16="http://schemas.microsoft.com/office/drawing/2014/main" id="{8A634730-C2F6-4B7A-966C-8183270635E8}"/>
                </a:ext>
              </a:extLst>
            </p:cNvPr>
            <p:cNvGrpSpPr/>
            <p:nvPr/>
          </p:nvGrpSpPr>
          <p:grpSpPr>
            <a:xfrm>
              <a:off x="6068744" y="1625787"/>
              <a:ext cx="1745913" cy="1745913"/>
              <a:chOff x="6068744" y="1594277"/>
              <a:chExt cx="1745913" cy="1745913"/>
            </a:xfrm>
          </p:grpSpPr>
          <p:sp>
            <p:nvSpPr>
              <p:cNvPr id="20" name="Oval 19">
                <a:extLst>
                  <a:ext uri="{FF2B5EF4-FFF2-40B4-BE49-F238E27FC236}">
                    <a16:creationId xmlns:a16="http://schemas.microsoft.com/office/drawing/2014/main" id="{275CDB04-C1BF-4E9C-9B9B-68A853DF2227}"/>
                  </a:ext>
                </a:extLst>
              </p:cNvPr>
              <p:cNvSpPr/>
              <p:nvPr/>
            </p:nvSpPr>
            <p:spPr>
              <a:xfrm>
                <a:off x="6068744" y="1594277"/>
                <a:ext cx="1745913" cy="1745913"/>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otham"/>
                  <a:ea typeface="+mn-ea"/>
                  <a:cs typeface="+mn-cs"/>
                </a:endParaRPr>
              </a:p>
            </p:txBody>
          </p:sp>
          <p:pic>
            <p:nvPicPr>
              <p:cNvPr id="7" name="Picture 2" descr="Image result for us fda">
                <a:extLst>
                  <a:ext uri="{FF2B5EF4-FFF2-40B4-BE49-F238E27FC236}">
                    <a16:creationId xmlns:a16="http://schemas.microsoft.com/office/drawing/2014/main" id="{3D11A841-7C88-4B90-ACC9-37BAF592CB22}"/>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333497" y="1979752"/>
                <a:ext cx="1216407" cy="910568"/>
              </a:xfrm>
              <a:prstGeom prst="rect">
                <a:avLst/>
              </a:prstGeom>
              <a:noFill/>
              <a:extLst>
                <a:ext uri="{909E8E84-426E-40DD-AFC4-6F175D3DCCD1}">
                  <a14:hiddenFill xmlns:a14="http://schemas.microsoft.com/office/drawing/2010/main">
                    <a:solidFill>
                      <a:srgbClr val="FFFFFF"/>
                    </a:solidFill>
                  </a14:hiddenFill>
                </a:ext>
              </a:extLst>
            </p:spPr>
          </p:pic>
        </p:grpSp>
        <p:sp>
          <p:nvSpPr>
            <p:cNvPr id="29" name="Oval 28">
              <a:extLst>
                <a:ext uri="{FF2B5EF4-FFF2-40B4-BE49-F238E27FC236}">
                  <a16:creationId xmlns:a16="http://schemas.microsoft.com/office/drawing/2014/main" id="{D9230135-7184-4227-8D57-0C43BBC237C2}"/>
                </a:ext>
              </a:extLst>
            </p:cNvPr>
            <p:cNvSpPr/>
            <p:nvPr/>
          </p:nvSpPr>
          <p:spPr>
            <a:xfrm>
              <a:off x="6055529" y="1594277"/>
              <a:ext cx="1773936" cy="1773936"/>
            </a:xfrm>
            <a:prstGeom prst="ellipse">
              <a:avLst/>
            </a:prstGeom>
            <a:noFill/>
            <a:ln w="50800">
              <a:gradFill flip="none" rotWithShape="1">
                <a:gsLst>
                  <a:gs pos="100000">
                    <a:srgbClr val="52A9E4"/>
                  </a:gs>
                  <a:gs pos="72000">
                    <a:srgbClr val="6CB6E8"/>
                  </a:gs>
                  <a:gs pos="44000">
                    <a:srgbClr val="2685C9"/>
                  </a:gs>
                  <a:gs pos="0">
                    <a:srgbClr val="0070C0"/>
                  </a:gs>
                  <a:gs pos="58000">
                    <a:schemeClr val="bg1"/>
                  </a:gs>
                </a:gsLst>
                <a:lin ang="8100000" scaled="1"/>
                <a:tileRect/>
              </a:grad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Gotham"/>
                <a:ea typeface="+mn-ea"/>
                <a:cs typeface="+mn-cs"/>
              </a:endParaRPr>
            </a:p>
          </p:txBody>
        </p:sp>
      </p:grpSp>
      <p:grpSp>
        <p:nvGrpSpPr>
          <p:cNvPr id="40" name="Group 39">
            <a:extLst>
              <a:ext uri="{FF2B5EF4-FFF2-40B4-BE49-F238E27FC236}">
                <a16:creationId xmlns:a16="http://schemas.microsoft.com/office/drawing/2014/main" id="{4D22C27B-3A40-4F99-B96B-016B1457ED3B}"/>
              </a:ext>
            </a:extLst>
          </p:cNvPr>
          <p:cNvGrpSpPr/>
          <p:nvPr/>
        </p:nvGrpSpPr>
        <p:grpSpPr>
          <a:xfrm>
            <a:off x="8820595" y="1594277"/>
            <a:ext cx="1773936" cy="1777423"/>
            <a:chOff x="8706239" y="1594277"/>
            <a:chExt cx="1773936" cy="1777423"/>
          </a:xfrm>
        </p:grpSpPr>
        <p:grpSp>
          <p:nvGrpSpPr>
            <p:cNvPr id="24" name="Group 23">
              <a:extLst>
                <a:ext uri="{FF2B5EF4-FFF2-40B4-BE49-F238E27FC236}">
                  <a16:creationId xmlns:a16="http://schemas.microsoft.com/office/drawing/2014/main" id="{DDC16C30-9469-427C-B069-6BD405A47201}"/>
                </a:ext>
              </a:extLst>
            </p:cNvPr>
            <p:cNvGrpSpPr/>
            <p:nvPr/>
          </p:nvGrpSpPr>
          <p:grpSpPr>
            <a:xfrm>
              <a:off x="8720251" y="1625787"/>
              <a:ext cx="1745913" cy="1745913"/>
              <a:chOff x="8720251" y="1657297"/>
              <a:chExt cx="1745913" cy="1745913"/>
            </a:xfrm>
          </p:grpSpPr>
          <p:sp>
            <p:nvSpPr>
              <p:cNvPr id="21" name="Oval 20">
                <a:extLst>
                  <a:ext uri="{FF2B5EF4-FFF2-40B4-BE49-F238E27FC236}">
                    <a16:creationId xmlns:a16="http://schemas.microsoft.com/office/drawing/2014/main" id="{686083FF-BDDC-402F-BD52-6A0AC13810FC}"/>
                  </a:ext>
                </a:extLst>
              </p:cNvPr>
              <p:cNvSpPr/>
              <p:nvPr/>
            </p:nvSpPr>
            <p:spPr>
              <a:xfrm>
                <a:off x="8720251" y="1657297"/>
                <a:ext cx="1745913" cy="1745913"/>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otham"/>
                  <a:ea typeface="+mn-ea"/>
                  <a:cs typeface="+mn-cs"/>
                </a:endParaRPr>
              </a:p>
            </p:txBody>
          </p:sp>
          <p:pic>
            <p:nvPicPr>
              <p:cNvPr id="8" name="Picture 4" descr="Image result for american dental association">
                <a:extLst>
                  <a:ext uri="{FF2B5EF4-FFF2-40B4-BE49-F238E27FC236}">
                    <a16:creationId xmlns:a16="http://schemas.microsoft.com/office/drawing/2014/main" id="{358D6388-7FD1-4BD1-BF38-A823F791A7AE}"/>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806638" y="2215830"/>
                <a:ext cx="1573139" cy="628846"/>
              </a:xfrm>
              <a:prstGeom prst="rect">
                <a:avLst/>
              </a:prstGeom>
              <a:noFill/>
              <a:extLst>
                <a:ext uri="{909E8E84-426E-40DD-AFC4-6F175D3DCCD1}">
                  <a14:hiddenFill xmlns:a14="http://schemas.microsoft.com/office/drawing/2010/main">
                    <a:solidFill>
                      <a:srgbClr val="FFFFFF"/>
                    </a:solidFill>
                  </a14:hiddenFill>
                </a:ext>
              </a:extLst>
            </p:spPr>
          </p:pic>
        </p:grpSp>
        <p:sp>
          <p:nvSpPr>
            <p:cNvPr id="30" name="Oval 29">
              <a:extLst>
                <a:ext uri="{FF2B5EF4-FFF2-40B4-BE49-F238E27FC236}">
                  <a16:creationId xmlns:a16="http://schemas.microsoft.com/office/drawing/2014/main" id="{E6200EA5-3526-4793-89F8-8C6BF87FF494}"/>
                </a:ext>
              </a:extLst>
            </p:cNvPr>
            <p:cNvSpPr/>
            <p:nvPr/>
          </p:nvSpPr>
          <p:spPr>
            <a:xfrm>
              <a:off x="8706239" y="1594277"/>
              <a:ext cx="1773936" cy="1773936"/>
            </a:xfrm>
            <a:prstGeom prst="ellipse">
              <a:avLst/>
            </a:prstGeom>
            <a:noFill/>
            <a:ln w="50800">
              <a:gradFill flip="none" rotWithShape="1">
                <a:gsLst>
                  <a:gs pos="100000">
                    <a:srgbClr val="52A9E4"/>
                  </a:gs>
                  <a:gs pos="72000">
                    <a:srgbClr val="6CB6E8"/>
                  </a:gs>
                  <a:gs pos="44000">
                    <a:srgbClr val="2685C9"/>
                  </a:gs>
                  <a:gs pos="0">
                    <a:srgbClr val="0070C0"/>
                  </a:gs>
                  <a:gs pos="58000">
                    <a:schemeClr val="bg1"/>
                  </a:gs>
                </a:gsLst>
                <a:lin ang="8100000" scaled="1"/>
                <a:tileRect/>
              </a:grad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Gotham"/>
                <a:ea typeface="+mn-ea"/>
                <a:cs typeface="+mn-cs"/>
              </a:endParaRPr>
            </a:p>
          </p:txBody>
        </p:sp>
      </p:grpSp>
      <p:grpSp>
        <p:nvGrpSpPr>
          <p:cNvPr id="41" name="Group 40">
            <a:extLst>
              <a:ext uri="{FF2B5EF4-FFF2-40B4-BE49-F238E27FC236}">
                <a16:creationId xmlns:a16="http://schemas.microsoft.com/office/drawing/2014/main" id="{3144B6B6-FE2F-49D5-B636-E762CB3DA710}"/>
              </a:ext>
            </a:extLst>
          </p:cNvPr>
          <p:cNvGrpSpPr/>
          <p:nvPr/>
        </p:nvGrpSpPr>
        <p:grpSpPr>
          <a:xfrm>
            <a:off x="5301101" y="3743138"/>
            <a:ext cx="1773936" cy="1773936"/>
            <a:chOff x="4716274" y="3743138"/>
            <a:chExt cx="1773936" cy="1773936"/>
          </a:xfrm>
        </p:grpSpPr>
        <p:grpSp>
          <p:nvGrpSpPr>
            <p:cNvPr id="26" name="Group 25">
              <a:extLst>
                <a:ext uri="{FF2B5EF4-FFF2-40B4-BE49-F238E27FC236}">
                  <a16:creationId xmlns:a16="http://schemas.microsoft.com/office/drawing/2014/main" id="{EFCB1006-B06F-442E-8EB8-AE3B4F7997FA}"/>
                </a:ext>
              </a:extLst>
            </p:cNvPr>
            <p:cNvGrpSpPr/>
            <p:nvPr/>
          </p:nvGrpSpPr>
          <p:grpSpPr>
            <a:xfrm>
              <a:off x="4716274" y="3771161"/>
              <a:ext cx="1745913" cy="1745913"/>
              <a:chOff x="4716274" y="3771161"/>
              <a:chExt cx="1745913" cy="1745913"/>
            </a:xfrm>
          </p:grpSpPr>
          <p:sp>
            <p:nvSpPr>
              <p:cNvPr id="19" name="Oval 18">
                <a:extLst>
                  <a:ext uri="{FF2B5EF4-FFF2-40B4-BE49-F238E27FC236}">
                    <a16:creationId xmlns:a16="http://schemas.microsoft.com/office/drawing/2014/main" id="{DF9EFF1C-6662-47CB-ADE4-125239092830}"/>
                  </a:ext>
                </a:extLst>
              </p:cNvPr>
              <p:cNvSpPr/>
              <p:nvPr/>
            </p:nvSpPr>
            <p:spPr>
              <a:xfrm>
                <a:off x="4716274" y="3771161"/>
                <a:ext cx="1745913" cy="1745913"/>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otham"/>
                  <a:ea typeface="+mn-ea"/>
                  <a:cs typeface="+mn-cs"/>
                </a:endParaRPr>
              </a:p>
            </p:txBody>
          </p:sp>
          <p:pic>
            <p:nvPicPr>
              <p:cNvPr id="10" name="Picture 10" descr="Related image">
                <a:extLst>
                  <a:ext uri="{FF2B5EF4-FFF2-40B4-BE49-F238E27FC236}">
                    <a16:creationId xmlns:a16="http://schemas.microsoft.com/office/drawing/2014/main" id="{C63719E5-58C7-4CFF-B2CC-6EAF42930099}"/>
                  </a:ext>
                </a:extLst>
              </p:cNvPr>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12748" y="4248223"/>
                <a:ext cx="1452824" cy="817397"/>
              </a:xfrm>
              <a:prstGeom prst="rect">
                <a:avLst/>
              </a:prstGeom>
              <a:noFill/>
              <a:extLst>
                <a:ext uri="{909E8E84-426E-40DD-AFC4-6F175D3DCCD1}">
                  <a14:hiddenFill xmlns:a14="http://schemas.microsoft.com/office/drawing/2010/main">
                    <a:solidFill>
                      <a:srgbClr val="FFFFFF"/>
                    </a:solidFill>
                  </a14:hiddenFill>
                </a:ext>
              </a:extLst>
            </p:spPr>
          </p:pic>
        </p:grpSp>
        <p:sp>
          <p:nvSpPr>
            <p:cNvPr id="35" name="Oval 34">
              <a:extLst>
                <a:ext uri="{FF2B5EF4-FFF2-40B4-BE49-F238E27FC236}">
                  <a16:creationId xmlns:a16="http://schemas.microsoft.com/office/drawing/2014/main" id="{C9F829A2-3DEB-4204-B01F-B5EA6F56DC2B}"/>
                </a:ext>
              </a:extLst>
            </p:cNvPr>
            <p:cNvSpPr/>
            <p:nvPr/>
          </p:nvSpPr>
          <p:spPr>
            <a:xfrm>
              <a:off x="4716274" y="3743138"/>
              <a:ext cx="1773936" cy="1773936"/>
            </a:xfrm>
            <a:prstGeom prst="ellipse">
              <a:avLst/>
            </a:prstGeom>
            <a:noFill/>
            <a:ln w="50800">
              <a:gradFill flip="none" rotWithShape="1">
                <a:gsLst>
                  <a:gs pos="100000">
                    <a:srgbClr val="52A9E4"/>
                  </a:gs>
                  <a:gs pos="72000">
                    <a:srgbClr val="6CB6E8"/>
                  </a:gs>
                  <a:gs pos="44000">
                    <a:srgbClr val="2685C9"/>
                  </a:gs>
                  <a:gs pos="0">
                    <a:srgbClr val="0070C0"/>
                  </a:gs>
                  <a:gs pos="58000">
                    <a:schemeClr val="bg1"/>
                  </a:gs>
                </a:gsLst>
                <a:lin ang="8100000" scaled="1"/>
                <a:tileRect/>
              </a:grad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Gotham"/>
                <a:ea typeface="+mn-ea"/>
                <a:cs typeface="+mn-cs"/>
              </a:endParaRPr>
            </a:p>
          </p:txBody>
        </p:sp>
      </p:grpSp>
      <p:grpSp>
        <p:nvGrpSpPr>
          <p:cNvPr id="42" name="Group 41">
            <a:extLst>
              <a:ext uri="{FF2B5EF4-FFF2-40B4-BE49-F238E27FC236}">
                <a16:creationId xmlns:a16="http://schemas.microsoft.com/office/drawing/2014/main" id="{92BB0077-F820-4F4F-8CB2-D6B7F99E4A20}"/>
              </a:ext>
            </a:extLst>
          </p:cNvPr>
          <p:cNvGrpSpPr/>
          <p:nvPr/>
        </p:nvGrpSpPr>
        <p:grpSpPr>
          <a:xfrm>
            <a:off x="7501174" y="3743138"/>
            <a:ext cx="1773936" cy="1773936"/>
            <a:chOff x="7170841" y="3743138"/>
            <a:chExt cx="1773936" cy="1773936"/>
          </a:xfrm>
        </p:grpSpPr>
        <p:grpSp>
          <p:nvGrpSpPr>
            <p:cNvPr id="27" name="Group 26">
              <a:extLst>
                <a:ext uri="{FF2B5EF4-FFF2-40B4-BE49-F238E27FC236}">
                  <a16:creationId xmlns:a16="http://schemas.microsoft.com/office/drawing/2014/main" id="{255ABD30-C198-432F-80FF-BA9146EFA066}"/>
                </a:ext>
              </a:extLst>
            </p:cNvPr>
            <p:cNvGrpSpPr/>
            <p:nvPr/>
          </p:nvGrpSpPr>
          <p:grpSpPr>
            <a:xfrm>
              <a:off x="7198864" y="3771161"/>
              <a:ext cx="1745913" cy="1745913"/>
              <a:chOff x="7198864" y="3771161"/>
              <a:chExt cx="1745913" cy="1745913"/>
            </a:xfrm>
          </p:grpSpPr>
          <p:sp>
            <p:nvSpPr>
              <p:cNvPr id="22" name="Oval 21">
                <a:extLst>
                  <a:ext uri="{FF2B5EF4-FFF2-40B4-BE49-F238E27FC236}">
                    <a16:creationId xmlns:a16="http://schemas.microsoft.com/office/drawing/2014/main" id="{5707452C-581F-48CA-A8CC-49B262158AB6}"/>
                  </a:ext>
                </a:extLst>
              </p:cNvPr>
              <p:cNvSpPr/>
              <p:nvPr/>
            </p:nvSpPr>
            <p:spPr>
              <a:xfrm>
                <a:off x="7198864" y="3771161"/>
                <a:ext cx="1745913" cy="1745913"/>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otham"/>
                  <a:ea typeface="+mn-ea"/>
                  <a:cs typeface="+mn-cs"/>
                </a:endParaRPr>
              </a:p>
            </p:txBody>
          </p:sp>
          <p:pic>
            <p:nvPicPr>
              <p:cNvPr id="9" name="Picture 6" descr="Image result for British standards institute">
                <a:extLst>
                  <a:ext uri="{FF2B5EF4-FFF2-40B4-BE49-F238E27FC236}">
                    <a16:creationId xmlns:a16="http://schemas.microsoft.com/office/drawing/2014/main" id="{459A3DF7-8314-4A83-905B-73346CFE40C2}"/>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78526" y="4368297"/>
                <a:ext cx="986588" cy="551641"/>
              </a:xfrm>
              <a:prstGeom prst="rect">
                <a:avLst/>
              </a:prstGeom>
              <a:noFill/>
              <a:extLst>
                <a:ext uri="{909E8E84-426E-40DD-AFC4-6F175D3DCCD1}">
                  <a14:hiddenFill xmlns:a14="http://schemas.microsoft.com/office/drawing/2010/main">
                    <a:solidFill>
                      <a:srgbClr val="FFFFFF"/>
                    </a:solidFill>
                  </a14:hiddenFill>
                </a:ext>
              </a:extLst>
            </p:spPr>
          </p:pic>
        </p:grpSp>
        <p:sp>
          <p:nvSpPr>
            <p:cNvPr id="36" name="Oval 35">
              <a:extLst>
                <a:ext uri="{FF2B5EF4-FFF2-40B4-BE49-F238E27FC236}">
                  <a16:creationId xmlns:a16="http://schemas.microsoft.com/office/drawing/2014/main" id="{88898633-9DD4-48B0-877E-73D3250EEE3B}"/>
                </a:ext>
              </a:extLst>
            </p:cNvPr>
            <p:cNvSpPr/>
            <p:nvPr/>
          </p:nvSpPr>
          <p:spPr>
            <a:xfrm>
              <a:off x="7170841" y="3743138"/>
              <a:ext cx="1773936" cy="1773936"/>
            </a:xfrm>
            <a:prstGeom prst="ellipse">
              <a:avLst/>
            </a:prstGeom>
            <a:noFill/>
            <a:ln w="50800">
              <a:gradFill flip="none" rotWithShape="1">
                <a:gsLst>
                  <a:gs pos="100000">
                    <a:srgbClr val="52A9E4"/>
                  </a:gs>
                  <a:gs pos="72000">
                    <a:srgbClr val="6CB6E8"/>
                  </a:gs>
                  <a:gs pos="44000">
                    <a:srgbClr val="2685C9"/>
                  </a:gs>
                  <a:gs pos="0">
                    <a:srgbClr val="0070C0"/>
                  </a:gs>
                  <a:gs pos="58000">
                    <a:schemeClr val="bg1"/>
                  </a:gs>
                </a:gsLst>
                <a:lin ang="8100000" scaled="1"/>
                <a:tileRect/>
              </a:grad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Gotham"/>
                <a:ea typeface="+mn-ea"/>
                <a:cs typeface="+mn-cs"/>
              </a:endParaRPr>
            </a:p>
          </p:txBody>
        </p:sp>
      </p:grpSp>
      <p:grpSp>
        <p:nvGrpSpPr>
          <p:cNvPr id="38" name="Group 37">
            <a:extLst>
              <a:ext uri="{FF2B5EF4-FFF2-40B4-BE49-F238E27FC236}">
                <a16:creationId xmlns:a16="http://schemas.microsoft.com/office/drawing/2014/main" id="{8D15E864-6FA5-4CAB-951E-C70634087E51}"/>
              </a:ext>
            </a:extLst>
          </p:cNvPr>
          <p:cNvGrpSpPr/>
          <p:nvPr/>
        </p:nvGrpSpPr>
        <p:grpSpPr>
          <a:xfrm>
            <a:off x="9701248" y="3743138"/>
            <a:ext cx="1773936" cy="1773936"/>
            <a:chOff x="9701248" y="3743138"/>
            <a:chExt cx="1773936" cy="1773936"/>
          </a:xfrm>
        </p:grpSpPr>
        <p:grpSp>
          <p:nvGrpSpPr>
            <p:cNvPr id="28" name="Group 27">
              <a:extLst>
                <a:ext uri="{FF2B5EF4-FFF2-40B4-BE49-F238E27FC236}">
                  <a16:creationId xmlns:a16="http://schemas.microsoft.com/office/drawing/2014/main" id="{36AAE3F8-E09B-4D8A-AB97-E9F0EDE4D5C5}"/>
                </a:ext>
              </a:extLst>
            </p:cNvPr>
            <p:cNvGrpSpPr/>
            <p:nvPr/>
          </p:nvGrpSpPr>
          <p:grpSpPr>
            <a:xfrm>
              <a:off x="9707024" y="3771161"/>
              <a:ext cx="1745913" cy="1745913"/>
              <a:chOff x="9707024" y="3771161"/>
              <a:chExt cx="1745913" cy="1745913"/>
            </a:xfrm>
          </p:grpSpPr>
          <p:sp>
            <p:nvSpPr>
              <p:cNvPr id="23" name="Oval 22">
                <a:extLst>
                  <a:ext uri="{FF2B5EF4-FFF2-40B4-BE49-F238E27FC236}">
                    <a16:creationId xmlns:a16="http://schemas.microsoft.com/office/drawing/2014/main" id="{6302D990-F54B-47F4-BCB1-61CB460AE9BB}"/>
                  </a:ext>
                </a:extLst>
              </p:cNvPr>
              <p:cNvSpPr/>
              <p:nvPr/>
            </p:nvSpPr>
            <p:spPr>
              <a:xfrm>
                <a:off x="9707024" y="3771161"/>
                <a:ext cx="1745913" cy="1745913"/>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otham"/>
                  <a:ea typeface="+mn-ea"/>
                  <a:cs typeface="+mn-cs"/>
                </a:endParaRPr>
              </a:p>
            </p:txBody>
          </p:sp>
          <p:pic>
            <p:nvPicPr>
              <p:cNvPr id="11" name="Picture 12" descr="Image result for ISO">
                <a:extLst>
                  <a:ext uri="{FF2B5EF4-FFF2-40B4-BE49-F238E27FC236}">
                    <a16:creationId xmlns:a16="http://schemas.microsoft.com/office/drawing/2014/main" id="{E93292C1-DE0C-4751-BE59-868E6DB03904}"/>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3823" r="3823"/>
              <a:stretch/>
            </p:blipFill>
            <p:spPr bwMode="auto">
              <a:xfrm>
                <a:off x="10092219" y="4156356"/>
                <a:ext cx="975522" cy="975522"/>
              </a:xfrm>
              <a:prstGeom prst="ellipse">
                <a:avLst/>
              </a:prstGeom>
              <a:noFill/>
              <a:extLst>
                <a:ext uri="{909E8E84-426E-40DD-AFC4-6F175D3DCCD1}">
                  <a14:hiddenFill xmlns:a14="http://schemas.microsoft.com/office/drawing/2010/main">
                    <a:solidFill>
                      <a:srgbClr val="FFFFFF"/>
                    </a:solidFill>
                  </a14:hiddenFill>
                </a:ext>
              </a:extLst>
            </p:spPr>
          </p:pic>
        </p:grpSp>
        <p:sp>
          <p:nvSpPr>
            <p:cNvPr id="37" name="Oval 36">
              <a:extLst>
                <a:ext uri="{FF2B5EF4-FFF2-40B4-BE49-F238E27FC236}">
                  <a16:creationId xmlns:a16="http://schemas.microsoft.com/office/drawing/2014/main" id="{005820E4-D4F2-4CC2-9430-6C4E6728E19D}"/>
                </a:ext>
              </a:extLst>
            </p:cNvPr>
            <p:cNvSpPr/>
            <p:nvPr/>
          </p:nvSpPr>
          <p:spPr>
            <a:xfrm>
              <a:off x="9701248" y="3743138"/>
              <a:ext cx="1773936" cy="1773936"/>
            </a:xfrm>
            <a:prstGeom prst="ellipse">
              <a:avLst/>
            </a:prstGeom>
            <a:noFill/>
            <a:ln w="50800">
              <a:gradFill flip="none" rotWithShape="1">
                <a:gsLst>
                  <a:gs pos="100000">
                    <a:srgbClr val="52A9E4"/>
                  </a:gs>
                  <a:gs pos="72000">
                    <a:srgbClr val="6CB6E8"/>
                  </a:gs>
                  <a:gs pos="44000">
                    <a:srgbClr val="2685C9"/>
                  </a:gs>
                  <a:gs pos="0">
                    <a:srgbClr val="0070C0"/>
                  </a:gs>
                  <a:gs pos="58000">
                    <a:schemeClr val="bg1"/>
                  </a:gs>
                </a:gsLst>
                <a:lin ang="8100000" scaled="1"/>
                <a:tileRect/>
              </a:grad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Gotham"/>
                <a:ea typeface="+mn-ea"/>
                <a:cs typeface="+mn-cs"/>
              </a:endParaRPr>
            </a:p>
          </p:txBody>
        </p:sp>
      </p:grpSp>
    </p:spTree>
    <p:extLst>
      <p:ext uri="{BB962C8B-B14F-4D97-AF65-F5344CB8AC3E}">
        <p14:creationId xmlns:p14="http://schemas.microsoft.com/office/powerpoint/2010/main" val="125734978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F2D72-7A49-4043-9E0A-DC5769800F81}"/>
              </a:ext>
            </a:extLst>
          </p:cNvPr>
          <p:cNvSpPr>
            <a:spLocks noGrp="1"/>
          </p:cNvSpPr>
          <p:nvPr>
            <p:ph type="title"/>
          </p:nvPr>
        </p:nvSpPr>
        <p:spPr/>
        <p:txBody>
          <a:bodyPr/>
          <a:lstStyle/>
          <a:p>
            <a:r>
              <a:rPr lang="en-US" dirty="0"/>
              <a:t>RDA Testing Vs. Real Life Conditions</a:t>
            </a:r>
            <a:br>
              <a:rPr lang="en-US" dirty="0"/>
            </a:br>
            <a:endParaRPr lang="en-US" dirty="0"/>
          </a:p>
        </p:txBody>
      </p:sp>
      <p:sp>
        <p:nvSpPr>
          <p:cNvPr id="4" name="Slide Number Placeholder 3">
            <a:extLst>
              <a:ext uri="{FF2B5EF4-FFF2-40B4-BE49-F238E27FC236}">
                <a16:creationId xmlns:a16="http://schemas.microsoft.com/office/drawing/2014/main" id="{A2B6D901-7C3E-4C09-BA4B-14F0BA4770D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0EDAD8-8A45-4B4A-9B10-33FA95023EC4}" type="slidenum">
              <a:rPr kumimoji="0" lang="en-US" sz="900" b="0" i="0" u="none" strike="noStrike" kern="1200" cap="none" spc="0" normalizeH="0" baseline="0" noProof="0" smtClean="0">
                <a:ln>
                  <a:noFill/>
                </a:ln>
                <a:solidFill>
                  <a:prstClr val="white"/>
                </a:solidFill>
                <a:effectLst/>
                <a:uLnTx/>
                <a:uFillTx/>
                <a:latin typeface="Gotham"/>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900" b="0" i="0" u="none" strike="noStrike" kern="1200" cap="none" spc="0" normalizeH="0" baseline="0" noProof="0" dirty="0">
              <a:ln>
                <a:noFill/>
              </a:ln>
              <a:solidFill>
                <a:prstClr val="white"/>
              </a:solidFill>
              <a:effectLst/>
              <a:uLnTx/>
              <a:uFillTx/>
              <a:latin typeface="Gotham"/>
              <a:ea typeface="+mn-ea"/>
              <a:cs typeface="+mn-cs"/>
            </a:endParaRPr>
          </a:p>
        </p:txBody>
      </p:sp>
      <p:graphicFrame>
        <p:nvGraphicFramePr>
          <p:cNvPr id="6" name="Table 5">
            <a:extLst>
              <a:ext uri="{FF2B5EF4-FFF2-40B4-BE49-F238E27FC236}">
                <a16:creationId xmlns:a16="http://schemas.microsoft.com/office/drawing/2014/main" id="{A19314B6-E560-429C-ABDC-6C52EEDDE53E}"/>
              </a:ext>
            </a:extLst>
          </p:cNvPr>
          <p:cNvGraphicFramePr>
            <a:graphicFrameLocks noGrp="1"/>
          </p:cNvGraphicFramePr>
          <p:nvPr/>
        </p:nvGraphicFramePr>
        <p:xfrm>
          <a:off x="541867" y="2034384"/>
          <a:ext cx="11176000" cy="3506946"/>
        </p:xfrm>
        <a:graphic>
          <a:graphicData uri="http://schemas.openxmlformats.org/drawingml/2006/table">
            <a:tbl>
              <a:tblPr firstRow="1" bandRow="1">
                <a:tableStyleId>{5C22544A-7EE6-4342-B048-85BDC9FD1C3A}</a:tableStyleId>
              </a:tblPr>
              <a:tblGrid>
                <a:gridCol w="2460638">
                  <a:extLst>
                    <a:ext uri="{9D8B030D-6E8A-4147-A177-3AD203B41FA5}">
                      <a16:colId xmlns:a16="http://schemas.microsoft.com/office/drawing/2014/main" val="1862881511"/>
                    </a:ext>
                  </a:extLst>
                </a:gridCol>
                <a:gridCol w="2849159">
                  <a:extLst>
                    <a:ext uri="{9D8B030D-6E8A-4147-A177-3AD203B41FA5}">
                      <a16:colId xmlns:a16="http://schemas.microsoft.com/office/drawing/2014/main" val="2190606197"/>
                    </a:ext>
                  </a:extLst>
                </a:gridCol>
                <a:gridCol w="5866203">
                  <a:extLst>
                    <a:ext uri="{9D8B030D-6E8A-4147-A177-3AD203B41FA5}">
                      <a16:colId xmlns:a16="http://schemas.microsoft.com/office/drawing/2014/main" val="2680481851"/>
                    </a:ext>
                  </a:extLst>
                </a:gridCol>
              </a:tblGrid>
              <a:tr h="526042">
                <a:tc>
                  <a:txBody>
                    <a:bodyPr/>
                    <a:lstStyle/>
                    <a:p>
                      <a:pPr algn="l"/>
                      <a:r>
                        <a:rPr lang="en-US" sz="1600" dirty="0"/>
                        <a:t>RDA Testing</a:t>
                      </a: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algn="l"/>
                      <a:r>
                        <a:rPr lang="en-US" sz="1600"/>
                        <a:t>Real Life</a:t>
                      </a:r>
                      <a:endParaRPr lang="en-US" sz="1600" dirty="0"/>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algn="l"/>
                      <a:r>
                        <a:rPr lang="en-US" dirty="0"/>
                        <a:t>Significance</a:t>
                      </a: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4194606904"/>
                  </a:ext>
                </a:extLst>
              </a:tr>
              <a:tr h="745226">
                <a:tc>
                  <a:txBody>
                    <a:bodyPr/>
                    <a:lstStyle/>
                    <a:p>
                      <a:pPr algn="l"/>
                      <a:r>
                        <a:rPr lang="en-US" sz="1400" b="1" dirty="0">
                          <a:solidFill>
                            <a:schemeClr val="tx1">
                              <a:lumMod val="75000"/>
                              <a:lumOff val="25000"/>
                            </a:schemeClr>
                          </a:solidFill>
                          <a:latin typeface="+mn-lt"/>
                        </a:rPr>
                        <a:t>No pellicle</a:t>
                      </a: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noFill/>
                  </a:tcPr>
                </a:tc>
                <a:tc>
                  <a:txBody>
                    <a:bodyPr/>
                    <a:lstStyle/>
                    <a:p>
                      <a:pPr algn="l"/>
                      <a:r>
                        <a:rPr lang="en-US" sz="1400" b="1" dirty="0">
                          <a:solidFill>
                            <a:schemeClr val="tx1">
                              <a:lumMod val="75000"/>
                              <a:lumOff val="25000"/>
                            </a:schemeClr>
                          </a:solidFill>
                          <a:latin typeface="+mn-lt"/>
                        </a:rPr>
                        <a:t>Presence of pellicle</a:t>
                      </a: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noFill/>
                  </a:tcPr>
                </a:tc>
                <a:tc>
                  <a:txBody>
                    <a:bodyPr/>
                    <a:lstStyle/>
                    <a:p>
                      <a:pPr algn="l"/>
                      <a:r>
                        <a:rPr lang="en-US" sz="1400" b="1" dirty="0">
                          <a:solidFill>
                            <a:schemeClr val="tx1">
                              <a:lumMod val="75000"/>
                              <a:lumOff val="25000"/>
                            </a:schemeClr>
                          </a:solidFill>
                          <a:latin typeface="+mn-lt"/>
                        </a:rPr>
                        <a:t>Natural forming pellicle plays major role in physical enamel protection; RDA testing utilizes “virgin” mineral</a:t>
                      </a: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676619098"/>
                  </a:ext>
                </a:extLst>
              </a:tr>
              <a:tr h="745226">
                <a:tc>
                  <a:txBody>
                    <a:bodyPr/>
                    <a:lstStyle/>
                    <a:p>
                      <a:pPr algn="l"/>
                      <a:r>
                        <a:rPr lang="en-US" sz="1400" dirty="0">
                          <a:solidFill>
                            <a:schemeClr val="tx1">
                              <a:lumMod val="75000"/>
                              <a:lumOff val="25000"/>
                            </a:schemeClr>
                          </a:solidFill>
                          <a:latin typeface="+mn-lt"/>
                        </a:rPr>
                        <a:t>Continuous brushing of surface</a:t>
                      </a: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l"/>
                      <a:r>
                        <a:rPr lang="en-US" sz="1400" dirty="0">
                          <a:solidFill>
                            <a:schemeClr val="tx1">
                              <a:lumMod val="75000"/>
                              <a:lumOff val="25000"/>
                            </a:schemeClr>
                          </a:solidFill>
                          <a:latin typeface="+mn-lt"/>
                        </a:rPr>
                        <a:t>Avg. 5 seconds of brushing per surface</a:t>
                      </a: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l"/>
                      <a:r>
                        <a:rPr lang="en-US" sz="1400" dirty="0">
                          <a:solidFill>
                            <a:schemeClr val="tx1">
                              <a:lumMod val="75000"/>
                              <a:lumOff val="25000"/>
                            </a:schemeClr>
                          </a:solidFill>
                          <a:latin typeface="+mn-lt"/>
                        </a:rPr>
                        <a:t>RDA method prescribes 1500-3000 toothbrush strokes to one surface, equivalent to 2-6 months worth of normal brushing</a:t>
                      </a: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0085419"/>
                  </a:ext>
                </a:extLst>
              </a:tr>
              <a:tr h="745226">
                <a:tc>
                  <a:txBody>
                    <a:bodyPr/>
                    <a:lstStyle/>
                    <a:p>
                      <a:pPr algn="l"/>
                      <a:r>
                        <a:rPr lang="en-US" sz="1400">
                          <a:solidFill>
                            <a:schemeClr val="tx1">
                              <a:lumMod val="75000"/>
                              <a:lumOff val="25000"/>
                            </a:schemeClr>
                          </a:solidFill>
                          <a:latin typeface="+mn-lt"/>
                        </a:rPr>
                        <a:t>Paste and brush are the only elements</a:t>
                      </a:r>
                      <a:endParaRPr lang="en-US" sz="1400" dirty="0">
                        <a:solidFill>
                          <a:schemeClr val="tx1">
                            <a:lumMod val="75000"/>
                            <a:lumOff val="25000"/>
                          </a:schemeClr>
                        </a:solidFill>
                        <a:latin typeface="+mn-lt"/>
                      </a:endParaRP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noFill/>
                  </a:tcPr>
                </a:tc>
                <a:tc>
                  <a:txBody>
                    <a:bodyPr/>
                    <a:lstStyle/>
                    <a:p>
                      <a:pPr algn="l"/>
                      <a:r>
                        <a:rPr lang="en-US" sz="1400" dirty="0">
                          <a:solidFill>
                            <a:schemeClr val="tx1">
                              <a:lumMod val="75000"/>
                              <a:lumOff val="25000"/>
                            </a:schemeClr>
                          </a:solidFill>
                          <a:latin typeface="+mn-lt"/>
                        </a:rPr>
                        <a:t>Individual habits </a:t>
                      </a:r>
                    </a:p>
                    <a:p>
                      <a:pPr algn="l"/>
                      <a:r>
                        <a:rPr lang="en-US" sz="1050" dirty="0">
                          <a:solidFill>
                            <a:schemeClr val="tx1">
                              <a:lumMod val="75000"/>
                              <a:lumOff val="25000"/>
                            </a:schemeClr>
                          </a:solidFill>
                          <a:latin typeface="+mn-lt"/>
                        </a:rPr>
                        <a:t>(e.g. aggressive/too frequent brushing)</a:t>
                      </a: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noFill/>
                  </a:tcPr>
                </a:tc>
                <a:tc>
                  <a:txBody>
                    <a:bodyPr/>
                    <a:lstStyle/>
                    <a:p>
                      <a:pPr algn="l"/>
                      <a:r>
                        <a:rPr lang="en-US" sz="1400" dirty="0">
                          <a:solidFill>
                            <a:schemeClr val="tx1">
                              <a:lumMod val="75000"/>
                              <a:lumOff val="25000"/>
                            </a:schemeClr>
                          </a:solidFill>
                          <a:latin typeface="+mn-lt"/>
                        </a:rPr>
                        <a:t>Individual habits impact rate of tooth wear more than paste or brush characteristics</a:t>
                      </a: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663754140"/>
                  </a:ext>
                </a:extLst>
              </a:tr>
              <a:tr h="745226">
                <a:tc>
                  <a:txBody>
                    <a:bodyPr/>
                    <a:lstStyle/>
                    <a:p>
                      <a:pPr algn="l"/>
                      <a:r>
                        <a:rPr lang="en-US" sz="1400" dirty="0">
                          <a:solidFill>
                            <a:schemeClr val="tx1">
                              <a:lumMod val="75000"/>
                              <a:lumOff val="25000"/>
                            </a:schemeClr>
                          </a:solidFill>
                          <a:latin typeface="+mn-lt"/>
                        </a:rPr>
                        <a:t>Only accounts for abrasion</a:t>
                      </a: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l"/>
                      <a:r>
                        <a:rPr lang="en-US" sz="1400" dirty="0">
                          <a:solidFill>
                            <a:schemeClr val="tx1">
                              <a:lumMod val="75000"/>
                              <a:lumOff val="25000"/>
                            </a:schemeClr>
                          </a:solidFill>
                          <a:latin typeface="+mn-lt"/>
                        </a:rPr>
                        <a:t>Tooth wear is multifactorial </a:t>
                      </a:r>
                      <a:r>
                        <a:rPr lang="en-US" sz="900" dirty="0">
                          <a:solidFill>
                            <a:schemeClr val="tx1">
                              <a:lumMod val="75000"/>
                              <a:lumOff val="25000"/>
                            </a:schemeClr>
                          </a:solidFill>
                          <a:latin typeface="+mn-lt"/>
                        </a:rPr>
                        <a:t>(</a:t>
                      </a:r>
                      <a:r>
                        <a:rPr lang="en-US" sz="1050" dirty="0">
                          <a:solidFill>
                            <a:schemeClr val="tx1">
                              <a:lumMod val="75000"/>
                              <a:lumOff val="25000"/>
                            </a:schemeClr>
                          </a:solidFill>
                          <a:latin typeface="+mn-lt"/>
                        </a:rPr>
                        <a:t>e.g. erosion, abrasion attrition)</a:t>
                      </a:r>
                      <a:endParaRPr lang="en-US" sz="1400" dirty="0">
                        <a:solidFill>
                          <a:schemeClr val="tx1">
                            <a:lumMod val="75000"/>
                            <a:lumOff val="25000"/>
                          </a:schemeClr>
                        </a:solidFill>
                        <a:latin typeface="+mn-lt"/>
                      </a:endParaRP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l"/>
                      <a:r>
                        <a:rPr lang="en-US" sz="1400" b="1" dirty="0">
                          <a:solidFill>
                            <a:schemeClr val="tx1">
                              <a:lumMod val="75000"/>
                              <a:lumOff val="25000"/>
                            </a:schemeClr>
                          </a:solidFill>
                          <a:latin typeface="+mn-lt"/>
                        </a:rPr>
                        <a:t>Erosion driven by diet is the predominant factor in real-life tooth wear, not abrasion</a:t>
                      </a:r>
                    </a:p>
                  </a:txBody>
                  <a:tcPr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75043686"/>
                  </a:ext>
                </a:extLst>
              </a:tr>
            </a:tbl>
          </a:graphicData>
        </a:graphic>
      </p:graphicFrame>
      <p:sp>
        <p:nvSpPr>
          <p:cNvPr id="7" name="Rectangle 6">
            <a:extLst>
              <a:ext uri="{FF2B5EF4-FFF2-40B4-BE49-F238E27FC236}">
                <a16:creationId xmlns:a16="http://schemas.microsoft.com/office/drawing/2014/main" id="{FFF32BD2-099F-4219-96E9-33BC2AF7FD7D}"/>
              </a:ext>
            </a:extLst>
          </p:cNvPr>
          <p:cNvSpPr/>
          <p:nvPr/>
        </p:nvSpPr>
        <p:spPr>
          <a:xfrm>
            <a:off x="2351449" y="1316670"/>
            <a:ext cx="7489101" cy="36933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lumMod val="75000"/>
                    <a:lumOff val="25000"/>
                  </a:prstClr>
                </a:solidFill>
                <a:effectLst/>
                <a:uLnTx/>
                <a:uFillTx/>
                <a:latin typeface="Gotham"/>
                <a:ea typeface="+mn-ea"/>
                <a:cs typeface="+mn-cs"/>
              </a:rPr>
              <a:t>RDA Testing (</a:t>
            </a:r>
            <a:r>
              <a:rPr kumimoji="0" lang="en-US" sz="1800" b="1" i="1" u="none" strike="noStrike" kern="1200" cap="none" spc="0" normalizeH="0" baseline="0" noProof="0" dirty="0">
                <a:ln>
                  <a:noFill/>
                </a:ln>
                <a:solidFill>
                  <a:prstClr val="black">
                    <a:lumMod val="75000"/>
                    <a:lumOff val="25000"/>
                  </a:prstClr>
                </a:solidFill>
                <a:effectLst/>
                <a:uLnTx/>
                <a:uFillTx/>
                <a:latin typeface="Gotham"/>
                <a:ea typeface="+mn-ea"/>
                <a:cs typeface="+mn-cs"/>
              </a:rPr>
              <a:t>in vitro</a:t>
            </a:r>
            <a:r>
              <a:rPr kumimoji="0" lang="en-US" sz="1800" b="1" i="0" u="none" strike="noStrike" kern="1200" cap="none" spc="0" normalizeH="0" baseline="0" noProof="0" dirty="0">
                <a:ln>
                  <a:noFill/>
                </a:ln>
                <a:solidFill>
                  <a:prstClr val="black">
                    <a:lumMod val="75000"/>
                    <a:lumOff val="25000"/>
                  </a:prstClr>
                </a:solidFill>
                <a:effectLst/>
                <a:uLnTx/>
                <a:uFillTx/>
                <a:latin typeface="Gotham"/>
                <a:ea typeface="+mn-ea"/>
                <a:cs typeface="+mn-cs"/>
              </a:rPr>
              <a:t>) vs. Real Life Considerations</a:t>
            </a:r>
            <a:endParaRPr kumimoji="0" lang="en-US" sz="1800" b="0" i="0" u="none" strike="noStrike" kern="1200" cap="none" spc="0" normalizeH="0" baseline="0" noProof="0" dirty="0">
              <a:ln>
                <a:noFill/>
              </a:ln>
              <a:solidFill>
                <a:prstClr val="black">
                  <a:lumMod val="75000"/>
                  <a:lumOff val="25000"/>
                </a:prstClr>
              </a:solidFill>
              <a:effectLst/>
              <a:uLnTx/>
              <a:uFillTx/>
              <a:latin typeface="Gotham"/>
              <a:ea typeface="+mn-ea"/>
              <a:cs typeface="+mn-cs"/>
            </a:endParaRPr>
          </a:p>
        </p:txBody>
      </p:sp>
    </p:spTree>
    <p:extLst>
      <p:ext uri="{BB962C8B-B14F-4D97-AF65-F5344CB8AC3E}">
        <p14:creationId xmlns:p14="http://schemas.microsoft.com/office/powerpoint/2010/main" val="1799815219"/>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478</Words>
  <Application>Microsoft Office PowerPoint</Application>
  <PresentationFormat>Widescreen</PresentationFormat>
  <Paragraphs>38</Paragraphs>
  <Slides>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Calibri</vt:lpstr>
      <vt:lpstr>Calibri Light</vt:lpstr>
      <vt:lpstr>Courier New</vt:lpstr>
      <vt:lpstr>Gotham</vt:lpstr>
      <vt:lpstr>Gotham Book</vt:lpstr>
      <vt:lpstr>Wingdings</vt:lpstr>
      <vt:lpstr>Office Theme</vt:lpstr>
      <vt:lpstr>RDA Standardization and Accepted as standard method </vt:lpstr>
      <vt:lpstr>RDA Testing Vs. Real Life Conditions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Mott, Jessica</dc:creator>
  <cp:lastModifiedBy>Mott, Jessica</cp:lastModifiedBy>
  <cp:revision>1</cp:revision>
  <dcterms:created xsi:type="dcterms:W3CDTF">2024-11-01T14:00:05Z</dcterms:created>
  <dcterms:modified xsi:type="dcterms:W3CDTF">2024-11-01T14:00:45Z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518e53f-798e-43aa-978d-c3fda1f3a682_Enabled">
    <vt:lpwstr>true</vt:lpwstr>
  </property>
  <property fmtid="{D5CDD505-2E9C-101B-9397-08002B2CF9AE}" pid="3" name="MSIP_Label_a518e53f-798e-43aa-978d-c3fda1f3a682_SetDate">
    <vt:lpwstr>2024-11-01T14:00:29Z</vt:lpwstr>
  </property>
  <property fmtid="{D5CDD505-2E9C-101B-9397-08002B2CF9AE}" pid="4" name="MSIP_Label_a518e53f-798e-43aa-978d-c3fda1f3a682_Method">
    <vt:lpwstr>Privileged</vt:lpwstr>
  </property>
  <property fmtid="{D5CDD505-2E9C-101B-9397-08002B2CF9AE}" pid="5" name="MSIP_Label_a518e53f-798e-43aa-978d-c3fda1f3a682_Name">
    <vt:lpwstr>PG - Internal Use</vt:lpwstr>
  </property>
  <property fmtid="{D5CDD505-2E9C-101B-9397-08002B2CF9AE}" pid="6" name="MSIP_Label_a518e53f-798e-43aa-978d-c3fda1f3a682_SiteId">
    <vt:lpwstr>3596192b-fdf5-4e2c-a6fa-acb706c963d8</vt:lpwstr>
  </property>
  <property fmtid="{D5CDD505-2E9C-101B-9397-08002B2CF9AE}" pid="7" name="MSIP_Label_a518e53f-798e-43aa-978d-c3fda1f3a682_ActionId">
    <vt:lpwstr>c92329cc-4f55-47a8-b2cb-191e442846d3</vt:lpwstr>
  </property>
  <property fmtid="{D5CDD505-2E9C-101B-9397-08002B2CF9AE}" pid="8" name="MSIP_Label_a518e53f-798e-43aa-978d-c3fda1f3a682_ContentBits">
    <vt:lpwstr>1</vt:lpwstr>
  </property>
  <property fmtid="{D5CDD505-2E9C-101B-9397-08002B2CF9AE}" pid="9" name="ClassificationContentMarkingHeaderLocations">
    <vt:lpwstr>Office Theme:8</vt:lpwstr>
  </property>
  <property fmtid="{D5CDD505-2E9C-101B-9397-08002B2CF9AE}" pid="10" name="ClassificationContentMarkingHeaderText">
    <vt:lpwstr>Business Use</vt:lpwstr>
  </property>
</Properties>
</file>