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404" r:id="rId2"/>
    <p:sldId id="2139119327" r:id="rId3"/>
    <p:sldId id="4424" r:id="rId4"/>
    <p:sldId id="4421" r:id="rId5"/>
    <p:sldId id="458" r:id="rId6"/>
    <p:sldId id="4428" r:id="rId7"/>
    <p:sldId id="1986357018" r:id="rId8"/>
    <p:sldId id="4430" r:id="rId9"/>
    <p:sldId id="440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6" autoAdjust="0"/>
    <p:restoredTop sz="94660"/>
  </p:normalViewPr>
  <p:slideViewPr>
    <p:cSldViewPr snapToGrid="0">
      <p:cViewPr varScale="1">
        <p:scale>
          <a:sx n="60" d="100"/>
          <a:sy n="60" d="100"/>
        </p:scale>
        <p:origin x="96" y="12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FB759E-D5DF-46FB-9FCD-BA1F4A02B4A7}"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5D5C3-EAC4-4E95-A2C3-67826F443D88}" type="slidenum">
              <a:rPr lang="en-US" smtClean="0"/>
              <a:t>‹#›</a:t>
            </a:fld>
            <a:endParaRPr lang="en-US"/>
          </a:p>
        </p:txBody>
      </p:sp>
    </p:spTree>
    <p:extLst>
      <p:ext uri="{BB962C8B-B14F-4D97-AF65-F5344CB8AC3E}">
        <p14:creationId xmlns:p14="http://schemas.microsoft.com/office/powerpoint/2010/main" val="35221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07/s00784-015-1511-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0"/>
              </a:spcBef>
              <a:buFont typeface="Arial"/>
              <a:buNone/>
            </a:pPr>
            <a:r>
              <a:rPr lang="en-US" sz="1200" b="1" dirty="0">
                <a:solidFill>
                  <a:schemeClr val="tx1">
                    <a:lumMod val="75000"/>
                    <a:lumOff val="25000"/>
                  </a:schemeClr>
                </a:solidFill>
              </a:rPr>
              <a:t>Voice Over</a:t>
            </a:r>
          </a:p>
          <a:p>
            <a:pPr marL="0" indent="0">
              <a:buNone/>
            </a:pPr>
            <a:endParaRPr lang="en-US" sz="1200" dirty="0">
              <a:solidFill>
                <a:schemeClr val="tx1">
                  <a:lumMod val="75000"/>
                  <a:lumOff val="25000"/>
                </a:schemeClr>
              </a:solidFill>
              <a:ea typeface="ＭＳ Ｐゴシック"/>
            </a:endParaRPr>
          </a:p>
          <a:p>
            <a:pPr marL="0" indent="0">
              <a:buNone/>
            </a:pPr>
            <a:r>
              <a:rPr lang="en-US" sz="1200" dirty="0">
                <a:solidFill>
                  <a:schemeClr val="tx1">
                    <a:lumMod val="75000"/>
                    <a:lumOff val="25000"/>
                  </a:schemeClr>
                </a:solidFill>
                <a:ea typeface="ＭＳ Ｐゴシック"/>
              </a:rPr>
              <a:t>The key to maintaining natural teeth is to reduce enamel mineral loss.  There are three keys to at-home oral care mineral loss reduction.</a:t>
            </a:r>
          </a:p>
          <a:p>
            <a:pPr marL="0" indent="0">
              <a:buNone/>
            </a:pPr>
            <a:endParaRPr lang="en-US" sz="1200" dirty="0">
              <a:solidFill>
                <a:schemeClr val="tx1">
                  <a:lumMod val="75000"/>
                  <a:lumOff val="25000"/>
                </a:schemeClr>
              </a:solidFill>
              <a:ea typeface="ＭＳ Ｐゴシック"/>
            </a:endParaRPr>
          </a:p>
          <a:p>
            <a:pPr marL="0" indent="0">
              <a:buNone/>
            </a:pPr>
            <a:r>
              <a:rPr lang="en-US" sz="1200" dirty="0">
                <a:solidFill>
                  <a:schemeClr val="tx1">
                    <a:lumMod val="75000"/>
                    <a:lumOff val="25000"/>
                  </a:schemeClr>
                </a:solidFill>
                <a:ea typeface="ＭＳ Ｐゴシック"/>
              </a:rPr>
              <a:t>The trapping and removal of acidogenic bacteria to prevent subsurface mineral loss that leads to carious lesion formation</a:t>
            </a:r>
          </a:p>
          <a:p>
            <a:pPr marL="0" indent="0">
              <a:buNone/>
            </a:pPr>
            <a:endParaRPr lang="en-US" sz="1200" dirty="0">
              <a:solidFill>
                <a:schemeClr val="tx1">
                  <a:lumMod val="75000"/>
                  <a:lumOff val="25000"/>
                </a:schemeClr>
              </a:solidFill>
              <a:ea typeface="ＭＳ Ｐゴシック"/>
            </a:endParaRPr>
          </a:p>
          <a:p>
            <a:pPr marL="0" indent="0">
              <a:buNone/>
            </a:pPr>
            <a:r>
              <a:rPr lang="en-US" sz="1200" dirty="0">
                <a:solidFill>
                  <a:schemeClr val="tx1">
                    <a:lumMod val="75000"/>
                    <a:lumOff val="25000"/>
                  </a:schemeClr>
                </a:solidFill>
                <a:ea typeface="ＭＳ Ｐゴシック"/>
              </a:rPr>
              <a:t>Aid in the reversal of subsurface mineral loss by facilitation of remineralization.</a:t>
            </a:r>
          </a:p>
          <a:p>
            <a:pPr marL="0" indent="0">
              <a:buNone/>
            </a:pPr>
            <a:endParaRPr lang="en-US" sz="1200" dirty="0">
              <a:solidFill>
                <a:schemeClr val="tx1">
                  <a:lumMod val="75000"/>
                  <a:lumOff val="25000"/>
                </a:schemeClr>
              </a:solidFill>
              <a:ea typeface="ＭＳ Ｐゴシック"/>
            </a:endParaRPr>
          </a:p>
          <a:p>
            <a:pPr marL="0" indent="0">
              <a:buNone/>
            </a:pPr>
            <a:r>
              <a:rPr lang="en-US" sz="1200" dirty="0">
                <a:solidFill>
                  <a:schemeClr val="tx1">
                    <a:lumMod val="75000"/>
                    <a:lumOff val="25000"/>
                  </a:schemeClr>
                </a:solidFill>
                <a:ea typeface="ＭＳ Ｐゴシック"/>
              </a:rPr>
              <a:t>And finally, providing protection to enamel surfaces against acid and mechanical insult to reduce surface mineral loss.</a:t>
            </a:r>
          </a:p>
          <a:p>
            <a:pPr marL="0" indent="0">
              <a:buNone/>
            </a:pPr>
            <a:endParaRPr lang="en-US" sz="1200" dirty="0">
              <a:solidFill>
                <a:schemeClr val="tx1">
                  <a:lumMod val="75000"/>
                  <a:lumOff val="25000"/>
                </a:schemeClr>
              </a:solidFill>
              <a:ea typeface="ＭＳ Ｐゴシック"/>
            </a:endParaRPr>
          </a:p>
          <a:p>
            <a:pPr marL="0" indent="0">
              <a:buNone/>
            </a:pPr>
            <a:r>
              <a:rPr lang="en-US" sz="1200" dirty="0">
                <a:solidFill>
                  <a:schemeClr val="tx1">
                    <a:lumMod val="75000"/>
                    <a:lumOff val="25000"/>
                  </a:schemeClr>
                </a:solidFill>
                <a:ea typeface="ＭＳ Ｐゴシック"/>
              </a:rPr>
              <a:t>This presentation will discuss the etiology and pathology of subsurface and surface mineral loss and how stannous fluoride as an active ingredient in dentifrices is uniquely designed to intervene on both types of mineral loss.</a:t>
            </a:r>
          </a:p>
          <a:p>
            <a:endParaRPr lang="en-US"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85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0"/>
              </a:spcBef>
              <a:buFont typeface="Arial"/>
              <a:buNone/>
            </a:pPr>
            <a:r>
              <a:rPr lang="en-US" sz="1200" b="1" dirty="0">
                <a:solidFill>
                  <a:schemeClr val="tx1">
                    <a:lumMod val="75000"/>
                    <a:lumOff val="25000"/>
                  </a:schemeClr>
                </a:solidFill>
              </a:rPr>
              <a:t>Voice Over</a:t>
            </a:r>
          </a:p>
          <a:p>
            <a:pPr marL="0" indent="0">
              <a:buNone/>
            </a:pPr>
            <a:r>
              <a:rPr lang="en-US" sz="1200" dirty="0">
                <a:solidFill>
                  <a:schemeClr val="tx1">
                    <a:lumMod val="75000"/>
                    <a:lumOff val="25000"/>
                  </a:schemeClr>
                </a:solidFill>
                <a:ea typeface="ＭＳ Ｐゴシック"/>
              </a:rPr>
              <a:t>Chemical wear is the result of low pH environments at the tooth surface causing loss of surface mineral and “surface softening”.</a:t>
            </a:r>
          </a:p>
          <a:p>
            <a:pPr marL="0" indent="0">
              <a:buNone/>
            </a:pPr>
            <a:r>
              <a:rPr lang="en-US" sz="1200" dirty="0">
                <a:solidFill>
                  <a:schemeClr val="tx1">
                    <a:lumMod val="75000"/>
                    <a:lumOff val="25000"/>
                  </a:schemeClr>
                </a:solidFill>
                <a:ea typeface="ＭＳ Ｐゴシック"/>
              </a:rPr>
              <a:t>As surfaces are exposed to low pH and mineral loss occurs,  surface enamel is susceptible to complete removal from mechanical forces like brushing or even simple forces produced by the tongue.  This exposes the dentin underneath ultimately leads to enamel thickness reduction, and pain and sensitivity complications.</a:t>
            </a:r>
          </a:p>
          <a:p>
            <a:pPr marL="0" indent="0">
              <a:buNone/>
            </a:pPr>
            <a:r>
              <a:rPr lang="en-US" sz="1200" dirty="0">
                <a:solidFill>
                  <a:schemeClr val="tx1">
                    <a:lumMod val="75000"/>
                    <a:lumOff val="25000"/>
                  </a:schemeClr>
                </a:solidFill>
                <a:ea typeface="ＭＳ Ｐゴシック"/>
              </a:rPr>
              <a:t>The two primary risk factors for creating a chronic low pH environment at the tooth surface include, (1) intrinsic factors such as regurgitation which brings stomach acids which are around a pH 1 into the oral cavity.  Such as GERD;  and (2) extrinsic factors such as consumption of acidic foods, drinks and carbonated beverages.</a:t>
            </a:r>
          </a:p>
          <a:p>
            <a:pPr marL="0" indent="0">
              <a:buNone/>
            </a:pPr>
            <a:endParaRPr lang="en-US" sz="1200" dirty="0">
              <a:solidFill>
                <a:schemeClr val="tx1">
                  <a:lumMod val="75000"/>
                  <a:lumOff val="25000"/>
                </a:schemeClr>
              </a:solidFill>
              <a:ea typeface="ＭＳ Ｐゴシック"/>
            </a:endParaRPr>
          </a:p>
          <a:p>
            <a:pPr marL="0" indent="0">
              <a:buNone/>
            </a:pPr>
            <a:r>
              <a:rPr lang="en-US" sz="1200" b="0" i="0" kern="1200" dirty="0">
                <a:solidFill>
                  <a:schemeClr val="tx1"/>
                </a:solidFill>
                <a:effectLst/>
                <a:latin typeface="+mn-lt"/>
                <a:ea typeface="+mn-ea"/>
                <a:cs typeface="+mn-cs"/>
              </a:rPr>
              <a:t>8. Carvalho, T.S., Colon, P., </a:t>
            </a:r>
            <a:r>
              <a:rPr lang="en-US" sz="1200" b="0" i="0" kern="1200" dirty="0" err="1">
                <a:solidFill>
                  <a:schemeClr val="tx1"/>
                </a:solidFill>
                <a:effectLst/>
                <a:latin typeface="+mn-lt"/>
                <a:ea typeface="+mn-ea"/>
                <a:cs typeface="+mn-cs"/>
              </a:rPr>
              <a:t>Ganss</a:t>
            </a:r>
            <a:r>
              <a:rPr lang="en-US" sz="1200" b="0" i="0" kern="1200" dirty="0">
                <a:solidFill>
                  <a:schemeClr val="tx1"/>
                </a:solidFill>
                <a:effectLst/>
                <a:latin typeface="+mn-lt"/>
                <a:ea typeface="+mn-ea"/>
                <a:cs typeface="+mn-cs"/>
              </a:rPr>
              <a:t>, C. </a:t>
            </a:r>
            <a:r>
              <a:rPr lang="en-US" sz="1200" b="0" i="1" kern="1200" dirty="0">
                <a:solidFill>
                  <a:schemeClr val="tx1"/>
                </a:solidFill>
                <a:effectLst/>
                <a:latin typeface="+mn-lt"/>
                <a:ea typeface="+mn-ea"/>
                <a:cs typeface="+mn-cs"/>
              </a:rPr>
              <a:t>et al.</a:t>
            </a:r>
            <a:r>
              <a:rPr lang="en-US" sz="1200" b="0" i="0" kern="1200" dirty="0">
                <a:solidFill>
                  <a:schemeClr val="tx1"/>
                </a:solidFill>
                <a:effectLst/>
                <a:latin typeface="+mn-lt"/>
                <a:ea typeface="+mn-ea"/>
                <a:cs typeface="+mn-cs"/>
              </a:rPr>
              <a:t> Consensus report of the European Federation of Conservative Dentistry: erosive tooth wear—diagnosis and management. </a:t>
            </a:r>
            <a:r>
              <a:rPr lang="en-US" sz="1200" b="0" i="1" kern="1200" dirty="0">
                <a:solidFill>
                  <a:schemeClr val="tx1"/>
                </a:solidFill>
                <a:effectLst/>
                <a:latin typeface="+mn-lt"/>
                <a:ea typeface="+mn-ea"/>
                <a:cs typeface="+mn-cs"/>
              </a:rPr>
              <a:t>Clin Oral Invest</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19, </a:t>
            </a:r>
            <a:r>
              <a:rPr lang="en-US" sz="1200" b="0" i="0" kern="1200" dirty="0">
                <a:solidFill>
                  <a:schemeClr val="tx1"/>
                </a:solidFill>
                <a:effectLst/>
                <a:latin typeface="+mn-lt"/>
                <a:ea typeface="+mn-ea"/>
                <a:cs typeface="+mn-cs"/>
              </a:rPr>
              <a:t>1557–1561 (2015). https://doi.org/10.1007/s00784-015-1511-7</a:t>
            </a:r>
            <a:endParaRPr lang="en-US" sz="1200" dirty="0">
              <a:solidFill>
                <a:schemeClr val="tx1">
                  <a:lumMod val="75000"/>
                  <a:lumOff val="25000"/>
                </a:schemeClr>
              </a:solidFill>
              <a:ea typeface="ＭＳ Ｐゴシック"/>
            </a:endParaRPr>
          </a:p>
          <a:p>
            <a:endParaRPr lang="en-US"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75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18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rPr>
              <a:t>Eversole et al (2015) utilized the </a:t>
            </a:r>
            <a:r>
              <a:rPr lang="en-US" sz="1200" i="1">
                <a:solidFill>
                  <a:schemeClr val="tx1">
                    <a:lumMod val="75000"/>
                    <a:lumOff val="25000"/>
                  </a:schemeClr>
                </a:solidFill>
              </a:rPr>
              <a:t>in vitro </a:t>
            </a:r>
            <a:r>
              <a:rPr lang="en-US" sz="1200">
                <a:solidFill>
                  <a:schemeClr val="tx1">
                    <a:lumMod val="75000"/>
                    <a:lumOff val="25000"/>
                  </a:schemeClr>
                </a:solidFill>
              </a:rPr>
              <a:t>erosion cycling model to demonstrate mineral loss from exposed tooth samples that were treated with various dentifrices, including SnF2. SnF</a:t>
            </a:r>
            <a:r>
              <a:rPr lang="en-US" sz="1200" baseline="-25000">
                <a:solidFill>
                  <a:schemeClr val="tx1">
                    <a:lumMod val="75000"/>
                    <a:lumOff val="25000"/>
                  </a:schemeClr>
                </a:solidFill>
              </a:rPr>
              <a:t>2</a:t>
            </a:r>
            <a:r>
              <a:rPr lang="en-US" sz="1200">
                <a:solidFill>
                  <a:schemeClr val="tx1">
                    <a:lumMod val="75000"/>
                    <a:lumOff val="25000"/>
                  </a:schemeClr>
                </a:solidFill>
              </a:rPr>
              <a:t> treated specimens lost 8.0 µm of the enamel surface, demonstrating its use to be significantly more effective than all other treatments including two prescription strength sodium fluorides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lumMod val="75000"/>
                  <a:lumOff val="25000"/>
                </a:schemeClr>
              </a:solidFill>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501B7C-EEC0-4943-A2D2-313A1368D4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08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Carvalho, T. S., Colon, P., </a:t>
            </a:r>
            <a:r>
              <a:rPr lang="en-US" dirty="0" err="1"/>
              <a:t>Ganss</a:t>
            </a:r>
            <a:r>
              <a:rPr lang="en-US" dirty="0"/>
              <a:t>, C., Huysmans, M. C., </a:t>
            </a:r>
            <a:r>
              <a:rPr lang="en-US" dirty="0" err="1"/>
              <a:t>Lussi</a:t>
            </a:r>
            <a:r>
              <a:rPr lang="en-US" dirty="0"/>
              <a:t>, A., …Wiegand, A. (2015). Consensus report of the European Federation of Conservative Dentistry: erosive tooth wear--diagnosis and management. </a:t>
            </a:r>
            <a:r>
              <a:rPr lang="en-US" i="1" dirty="0"/>
              <a:t>Clinical Oral Investigations, 19</a:t>
            </a:r>
            <a:r>
              <a:rPr lang="en-US" dirty="0"/>
              <a:t>, 1557-1561. doi:</a:t>
            </a:r>
            <a:r>
              <a:rPr lang="en-US" u="sng" dirty="0">
                <a:hlinkClick r:id="rId3"/>
              </a:rPr>
              <a:t>10.1007/s00784-015-1511-7</a:t>
            </a:r>
            <a:endParaRPr lang="en-GB" dirty="0"/>
          </a:p>
          <a:p>
            <a:endParaRPr lang="en-US"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723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87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build slide that highlights (in red) the lower</a:t>
            </a:r>
            <a:r>
              <a:rPr lang="en-US" baseline="0" dirty="0"/>
              <a:t> right box – “Prevention is key for managing the condition”</a:t>
            </a:r>
            <a:endParaRPr lang="en-US" dirty="0"/>
          </a:p>
          <a:p>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220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1419-2E38-2970-3F7A-86EA30DE2B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2D3897-99C3-5C92-C00D-21832972F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8BA177-0C2F-F2CB-117D-6EADDB11D87E}"/>
              </a:ext>
            </a:extLst>
          </p:cNvPr>
          <p:cNvSpPr>
            <a:spLocks noGrp="1"/>
          </p:cNvSpPr>
          <p:nvPr>
            <p:ph type="dt" sz="half" idx="10"/>
          </p:nvPr>
        </p:nvSpPr>
        <p:spPr/>
        <p:txBody>
          <a:bodyPr/>
          <a:lstStyle/>
          <a:p>
            <a:fld id="{6E34604C-A87D-435D-AE1F-711AAAE191C1}" type="datetimeFigureOut">
              <a:rPr lang="en-US" smtClean="0"/>
              <a:t>11/1/2024</a:t>
            </a:fld>
            <a:endParaRPr lang="en-US"/>
          </a:p>
        </p:txBody>
      </p:sp>
      <p:sp>
        <p:nvSpPr>
          <p:cNvPr id="5" name="Footer Placeholder 4">
            <a:extLst>
              <a:ext uri="{FF2B5EF4-FFF2-40B4-BE49-F238E27FC236}">
                <a16:creationId xmlns:a16="http://schemas.microsoft.com/office/drawing/2014/main" id="{3382590B-B999-4935-BCA4-70827B45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F6C80-77B1-6C3F-C4D7-D2975313374F}"/>
              </a:ext>
            </a:extLst>
          </p:cNvPr>
          <p:cNvSpPr>
            <a:spLocks noGrp="1"/>
          </p:cNvSpPr>
          <p:nvPr>
            <p:ph type="sldNum" sz="quarter" idx="12"/>
          </p:nvPr>
        </p:nvSpPr>
        <p:spPr/>
        <p:txBody>
          <a:bodyPr/>
          <a:lstStyle/>
          <a:p>
            <a:fld id="{9A3EA1CB-42DB-4EBA-AC30-B59971CC6055}" type="slidenum">
              <a:rPr lang="en-US" smtClean="0"/>
              <a:t>‹#›</a:t>
            </a:fld>
            <a:endParaRPr lang="en-US"/>
          </a:p>
        </p:txBody>
      </p:sp>
    </p:spTree>
    <p:extLst>
      <p:ext uri="{BB962C8B-B14F-4D97-AF65-F5344CB8AC3E}">
        <p14:creationId xmlns:p14="http://schemas.microsoft.com/office/powerpoint/2010/main" val="119392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5749D-7E29-6F9E-7F1E-BB7910F2B4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DE5ED9-05AF-6F80-03CD-437470D772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8CC4B-A8C2-1890-5D7E-9EAEA5A658A5}"/>
              </a:ext>
            </a:extLst>
          </p:cNvPr>
          <p:cNvSpPr>
            <a:spLocks noGrp="1"/>
          </p:cNvSpPr>
          <p:nvPr>
            <p:ph type="dt" sz="half" idx="10"/>
          </p:nvPr>
        </p:nvSpPr>
        <p:spPr/>
        <p:txBody>
          <a:bodyPr/>
          <a:lstStyle/>
          <a:p>
            <a:fld id="{6E34604C-A87D-435D-AE1F-711AAAE191C1}" type="datetimeFigureOut">
              <a:rPr lang="en-US" smtClean="0"/>
              <a:t>11/1/2024</a:t>
            </a:fld>
            <a:endParaRPr lang="en-US"/>
          </a:p>
        </p:txBody>
      </p:sp>
      <p:sp>
        <p:nvSpPr>
          <p:cNvPr id="5" name="Footer Placeholder 4">
            <a:extLst>
              <a:ext uri="{FF2B5EF4-FFF2-40B4-BE49-F238E27FC236}">
                <a16:creationId xmlns:a16="http://schemas.microsoft.com/office/drawing/2014/main" id="{5370721C-04EF-2F36-25C4-40D37EA3D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9791D-0151-8C9F-B7E8-A8953BFF9A60}"/>
              </a:ext>
            </a:extLst>
          </p:cNvPr>
          <p:cNvSpPr>
            <a:spLocks noGrp="1"/>
          </p:cNvSpPr>
          <p:nvPr>
            <p:ph type="sldNum" sz="quarter" idx="12"/>
          </p:nvPr>
        </p:nvSpPr>
        <p:spPr/>
        <p:txBody>
          <a:bodyPr/>
          <a:lstStyle/>
          <a:p>
            <a:fld id="{9A3EA1CB-42DB-4EBA-AC30-B59971CC6055}" type="slidenum">
              <a:rPr lang="en-US" smtClean="0"/>
              <a:t>‹#›</a:t>
            </a:fld>
            <a:endParaRPr lang="en-US"/>
          </a:p>
        </p:txBody>
      </p:sp>
    </p:spTree>
    <p:extLst>
      <p:ext uri="{BB962C8B-B14F-4D97-AF65-F5344CB8AC3E}">
        <p14:creationId xmlns:p14="http://schemas.microsoft.com/office/powerpoint/2010/main" val="318588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16124B-083D-C6C1-9C3C-05ACAA7461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EF14B2-D146-0282-69F5-EA944F7AB5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531E2-E228-ABDB-FEEC-C7BC4CC4289A}"/>
              </a:ext>
            </a:extLst>
          </p:cNvPr>
          <p:cNvSpPr>
            <a:spLocks noGrp="1"/>
          </p:cNvSpPr>
          <p:nvPr>
            <p:ph type="dt" sz="half" idx="10"/>
          </p:nvPr>
        </p:nvSpPr>
        <p:spPr/>
        <p:txBody>
          <a:bodyPr/>
          <a:lstStyle/>
          <a:p>
            <a:fld id="{6E34604C-A87D-435D-AE1F-711AAAE191C1}" type="datetimeFigureOut">
              <a:rPr lang="en-US" smtClean="0"/>
              <a:t>11/1/2024</a:t>
            </a:fld>
            <a:endParaRPr lang="en-US"/>
          </a:p>
        </p:txBody>
      </p:sp>
      <p:sp>
        <p:nvSpPr>
          <p:cNvPr id="5" name="Footer Placeholder 4">
            <a:extLst>
              <a:ext uri="{FF2B5EF4-FFF2-40B4-BE49-F238E27FC236}">
                <a16:creationId xmlns:a16="http://schemas.microsoft.com/office/drawing/2014/main" id="{C7D218C2-4839-B5FA-4BAC-61DC33372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B031C-F6F6-B1EE-CE3C-BE4DF8E79094}"/>
              </a:ext>
            </a:extLst>
          </p:cNvPr>
          <p:cNvSpPr>
            <a:spLocks noGrp="1"/>
          </p:cNvSpPr>
          <p:nvPr>
            <p:ph type="sldNum" sz="quarter" idx="12"/>
          </p:nvPr>
        </p:nvSpPr>
        <p:spPr/>
        <p:txBody>
          <a:bodyPr/>
          <a:lstStyle/>
          <a:p>
            <a:fld id="{9A3EA1CB-42DB-4EBA-AC30-B59971CC6055}" type="slidenum">
              <a:rPr lang="en-US" smtClean="0"/>
              <a:t>‹#›</a:t>
            </a:fld>
            <a:endParaRPr lang="en-US"/>
          </a:p>
        </p:txBody>
      </p:sp>
    </p:spTree>
    <p:extLst>
      <p:ext uri="{BB962C8B-B14F-4D97-AF65-F5344CB8AC3E}">
        <p14:creationId xmlns:p14="http://schemas.microsoft.com/office/powerpoint/2010/main" val="224328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Chart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F0D474C-964C-40A4-B639-0E0AB4E55F98}"/>
              </a:ext>
            </a:extLst>
          </p:cNvPr>
          <p:cNvSpPr/>
          <p:nvPr userDrawn="1"/>
        </p:nvSpPr>
        <p:spPr>
          <a:xfrm rot="10800000">
            <a:off x="0" y="-1"/>
            <a:ext cx="12192000" cy="6858000"/>
          </a:xfrm>
          <a:prstGeom prst="rect">
            <a:avLst/>
          </a:prstGeom>
          <a:gradFill flip="none" rotWithShape="1">
            <a:gsLst>
              <a:gs pos="0">
                <a:schemeClr val="bg1"/>
              </a:gs>
              <a:gs pos="100000">
                <a:schemeClr val="bg1">
                  <a:lumMod val="8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50788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2 standard">
    <p:spTree>
      <p:nvGrpSpPr>
        <p:cNvPr id="1" name=""/>
        <p:cNvGrpSpPr/>
        <p:nvPr/>
      </p:nvGrpSpPr>
      <p:grpSpPr>
        <a:xfrm>
          <a:off x="0" y="0"/>
          <a:ext cx="0" cy="0"/>
          <a:chOff x="0" y="0"/>
          <a:chExt cx="0" cy="0"/>
        </a:xfrm>
      </p:grpSpPr>
      <p:pic>
        <p:nvPicPr>
          <p:cNvPr id="7" name="Picture 6" descr="A picture containing sitting, computer, large, red&#10;&#10;Description automatically generated">
            <a:extLst>
              <a:ext uri="{FF2B5EF4-FFF2-40B4-BE49-F238E27FC236}">
                <a16:creationId xmlns:a16="http://schemas.microsoft.com/office/drawing/2014/main" id="{34F6B2A4-3548-A841-B3C2-8E7247A130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F6BC682-CF38-8046-BBED-9020E2DF144A}"/>
              </a:ext>
            </a:extLst>
          </p:cNvPr>
          <p:cNvSpPr>
            <a:spLocks noGrp="1"/>
          </p:cNvSpPr>
          <p:nvPr>
            <p:ph type="title" hasCustomPrompt="1"/>
          </p:nvPr>
        </p:nvSpPr>
        <p:spPr>
          <a:xfrm>
            <a:off x="838200" y="2766218"/>
            <a:ext cx="10515600" cy="1325563"/>
          </a:xfrm>
        </p:spPr>
        <p:txBody>
          <a:bodyPr>
            <a:normAutofit/>
          </a:bodyPr>
          <a:lstStyle>
            <a:lvl1pPr algn="ctr">
              <a:defRPr sz="3600" b="1" i="0" spc="3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Date Placeholder 2">
            <a:extLst>
              <a:ext uri="{FF2B5EF4-FFF2-40B4-BE49-F238E27FC236}">
                <a16:creationId xmlns:a16="http://schemas.microsoft.com/office/drawing/2014/main" id="{61AD1B3D-F55F-6543-B7E5-68F82B825C8E}"/>
              </a:ext>
            </a:extLst>
          </p:cNvPr>
          <p:cNvSpPr>
            <a:spLocks noGrp="1"/>
          </p:cNvSpPr>
          <p:nvPr>
            <p:ph type="dt" sz="half" idx="10"/>
          </p:nvPr>
        </p:nvSpPr>
        <p:spPr/>
        <p:txBody>
          <a:bodyPr/>
          <a:lstStyle/>
          <a:p>
            <a:fld id="{1AFFA8AD-8711-8445-BAA1-10AFEA193AB4}" type="datetimeFigureOut">
              <a:rPr lang="en-US" smtClean="0"/>
              <a:t>11/1/2024</a:t>
            </a:fld>
            <a:endParaRPr lang="en-US"/>
          </a:p>
        </p:txBody>
      </p:sp>
      <p:sp>
        <p:nvSpPr>
          <p:cNvPr id="4" name="Footer Placeholder 3">
            <a:extLst>
              <a:ext uri="{FF2B5EF4-FFF2-40B4-BE49-F238E27FC236}">
                <a16:creationId xmlns:a16="http://schemas.microsoft.com/office/drawing/2014/main" id="{746ADB05-A68C-E244-83AD-2FAFB38FFB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1FE55E-3596-DB4A-9350-D706C23B2BCA}"/>
              </a:ext>
            </a:extLst>
          </p:cNvPr>
          <p:cNvSpPr>
            <a:spLocks noGrp="1"/>
          </p:cNvSpPr>
          <p:nvPr>
            <p:ph type="sldNum" sz="quarter" idx="12"/>
          </p:nvPr>
        </p:nvSpPr>
        <p:spPr/>
        <p:txBody>
          <a:bodyPr/>
          <a:lstStyle/>
          <a:p>
            <a:fld id="{3DF4249B-66E2-604E-BA1C-161611DED936}" type="slidenum">
              <a:rPr lang="en-US" smtClean="0"/>
              <a:t>‹#›</a:t>
            </a:fld>
            <a:endParaRPr lang="en-US"/>
          </a:p>
        </p:txBody>
      </p:sp>
    </p:spTree>
    <p:extLst>
      <p:ext uri="{BB962C8B-B14F-4D97-AF65-F5344CB8AC3E}">
        <p14:creationId xmlns:p14="http://schemas.microsoft.com/office/powerpoint/2010/main" val="1518821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ody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7738-75BA-4320-B7AE-2034E70C1228}"/>
              </a:ext>
            </a:extLst>
          </p:cNvPr>
          <p:cNvSpPr>
            <a:spLocks noGrp="1"/>
          </p:cNvSpPr>
          <p:nvPr>
            <p:ph type="title"/>
          </p:nvPr>
        </p:nvSpPr>
        <p:spPr>
          <a:xfrm>
            <a:off x="403578" y="365126"/>
            <a:ext cx="11384844" cy="487186"/>
          </a:xfrm>
        </p:spPr>
        <p:txBody>
          <a:bodyPr anchor="t">
            <a:noAutofit/>
          </a:bodyPr>
          <a:lstStyle>
            <a:lvl1pPr>
              <a:defRPr sz="3200">
                <a:solidFill>
                  <a:schemeClr val="accent1"/>
                </a:solidFill>
                <a:latin typeface="Neutraface 2 Text Book" panose="020B0503020202020102" pitchFamily="34" charset="77"/>
              </a:defRPr>
            </a:lvl1pPr>
          </a:lstStyle>
          <a:p>
            <a:r>
              <a:rPr lang="en-US"/>
              <a:t>Click to edit Master title style</a:t>
            </a:r>
          </a:p>
        </p:txBody>
      </p:sp>
      <p:sp>
        <p:nvSpPr>
          <p:cNvPr id="8" name="Content Placeholder 7">
            <a:extLst>
              <a:ext uri="{FF2B5EF4-FFF2-40B4-BE49-F238E27FC236}">
                <a16:creationId xmlns:a16="http://schemas.microsoft.com/office/drawing/2014/main" id="{D2517230-285A-4217-9DBA-E8D1712475E8}"/>
              </a:ext>
            </a:extLst>
          </p:cNvPr>
          <p:cNvSpPr>
            <a:spLocks noGrp="1"/>
          </p:cNvSpPr>
          <p:nvPr>
            <p:ph sz="quarter" idx="13"/>
          </p:nvPr>
        </p:nvSpPr>
        <p:spPr>
          <a:xfrm>
            <a:off x="403225" y="1060450"/>
            <a:ext cx="11385550" cy="5260975"/>
          </a:xfrm>
        </p:spPr>
        <p:txBody>
          <a:bodyPr>
            <a:noAutofit/>
          </a:bodyPr>
          <a:lstStyle>
            <a:lvl1pPr>
              <a:defRPr sz="2000">
                <a:solidFill>
                  <a:schemeClr val="tx1">
                    <a:lumMod val="75000"/>
                    <a:lumOff val="25000"/>
                  </a:schemeClr>
                </a:solidFill>
                <a:latin typeface="Neutraface 2 Text Book" panose="020B0503020202020102" pitchFamily="34" charset="77"/>
              </a:defRPr>
            </a:lvl1pPr>
            <a:lvl2pPr marL="685800" indent="-228600">
              <a:buFont typeface="Gotham Book" pitchFamily="50" charset="0"/>
              <a:buChar char="−"/>
              <a:defRPr sz="1800">
                <a:solidFill>
                  <a:schemeClr val="tx1">
                    <a:lumMod val="75000"/>
                    <a:lumOff val="25000"/>
                  </a:schemeClr>
                </a:solidFill>
                <a:latin typeface="Neutraface 2 Text Book" panose="020B0503020202020102" pitchFamily="34" charset="77"/>
              </a:defRPr>
            </a:lvl2pPr>
            <a:lvl3pPr marL="1143000" indent="-228600">
              <a:buFont typeface="Wingdings" panose="05000000000000000000" pitchFamily="2" charset="2"/>
              <a:buChar char="§"/>
              <a:defRPr sz="1600">
                <a:solidFill>
                  <a:schemeClr val="tx1">
                    <a:lumMod val="75000"/>
                    <a:lumOff val="25000"/>
                  </a:schemeClr>
                </a:solidFill>
                <a:latin typeface="Neutraface 2 Text Book" panose="020B0503020202020102" pitchFamily="34" charset="77"/>
              </a:defRPr>
            </a:lvl3pPr>
            <a:lvl4pPr marL="1600200" indent="-228600">
              <a:buFont typeface="Courier New" panose="02070309020205020404" pitchFamily="49" charset="0"/>
              <a:buChar char="o"/>
              <a:defRPr sz="1400">
                <a:solidFill>
                  <a:schemeClr val="tx1">
                    <a:lumMod val="75000"/>
                    <a:lumOff val="25000"/>
                  </a:schemeClr>
                </a:solidFill>
                <a:latin typeface="Neutraface 2 Text Book" panose="020B0503020202020102" pitchFamily="34" charset="77"/>
              </a:defRPr>
            </a:lvl4pPr>
            <a:lvl5pPr marL="2057400" indent="-228600">
              <a:buFont typeface="Gotham Book" pitchFamily="50" charset="0"/>
              <a:buChar char="&gt;"/>
              <a:defRPr sz="1400">
                <a:solidFill>
                  <a:schemeClr val="tx1">
                    <a:lumMod val="75000"/>
                    <a:lumOff val="25000"/>
                  </a:schemeClr>
                </a:solidFill>
                <a:latin typeface="Neutraface 2 Text Book" panose="020B0503020202020102"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5781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8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56D7-EDDA-4924-481A-1BB666E4B1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E365B3-B9FD-4011-2F85-207A8D616D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ECB02-D75E-F788-FC98-7E55AEEB8AFD}"/>
              </a:ext>
            </a:extLst>
          </p:cNvPr>
          <p:cNvSpPr>
            <a:spLocks noGrp="1"/>
          </p:cNvSpPr>
          <p:nvPr>
            <p:ph type="dt" sz="half" idx="10"/>
          </p:nvPr>
        </p:nvSpPr>
        <p:spPr/>
        <p:txBody>
          <a:bodyPr/>
          <a:lstStyle/>
          <a:p>
            <a:fld id="{6E34604C-A87D-435D-AE1F-711AAAE191C1}" type="datetimeFigureOut">
              <a:rPr lang="en-US" smtClean="0"/>
              <a:t>11/1/2024</a:t>
            </a:fld>
            <a:endParaRPr lang="en-US"/>
          </a:p>
        </p:txBody>
      </p:sp>
      <p:sp>
        <p:nvSpPr>
          <p:cNvPr id="5" name="Footer Placeholder 4">
            <a:extLst>
              <a:ext uri="{FF2B5EF4-FFF2-40B4-BE49-F238E27FC236}">
                <a16:creationId xmlns:a16="http://schemas.microsoft.com/office/drawing/2014/main" id="{5F3438E4-F11B-167D-12C8-049FF3856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867953-6899-5E7B-C29A-DA2F598F1DFA}"/>
              </a:ext>
            </a:extLst>
          </p:cNvPr>
          <p:cNvSpPr>
            <a:spLocks noGrp="1"/>
          </p:cNvSpPr>
          <p:nvPr>
            <p:ph type="sldNum" sz="quarter" idx="12"/>
          </p:nvPr>
        </p:nvSpPr>
        <p:spPr/>
        <p:txBody>
          <a:bodyPr/>
          <a:lstStyle/>
          <a:p>
            <a:fld id="{9A3EA1CB-42DB-4EBA-AC30-B59971CC6055}" type="slidenum">
              <a:rPr lang="en-US" smtClean="0"/>
              <a:t>‹#›</a:t>
            </a:fld>
            <a:endParaRPr lang="en-US"/>
          </a:p>
        </p:txBody>
      </p:sp>
    </p:spTree>
    <p:extLst>
      <p:ext uri="{BB962C8B-B14F-4D97-AF65-F5344CB8AC3E}">
        <p14:creationId xmlns:p14="http://schemas.microsoft.com/office/powerpoint/2010/main" val="142293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FC49-A102-E9B5-C677-2E843D28AF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B0AD15-3CCA-8974-D748-0BD308201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84388E-ED01-3E57-688F-B973BFFBD03F}"/>
              </a:ext>
            </a:extLst>
          </p:cNvPr>
          <p:cNvSpPr>
            <a:spLocks noGrp="1"/>
          </p:cNvSpPr>
          <p:nvPr>
            <p:ph type="dt" sz="half" idx="10"/>
          </p:nvPr>
        </p:nvSpPr>
        <p:spPr/>
        <p:txBody>
          <a:bodyPr/>
          <a:lstStyle/>
          <a:p>
            <a:fld id="{6E34604C-A87D-435D-AE1F-711AAAE191C1}" type="datetimeFigureOut">
              <a:rPr lang="en-US" smtClean="0"/>
              <a:t>11/1/2024</a:t>
            </a:fld>
            <a:endParaRPr lang="en-US"/>
          </a:p>
        </p:txBody>
      </p:sp>
      <p:sp>
        <p:nvSpPr>
          <p:cNvPr id="5" name="Footer Placeholder 4">
            <a:extLst>
              <a:ext uri="{FF2B5EF4-FFF2-40B4-BE49-F238E27FC236}">
                <a16:creationId xmlns:a16="http://schemas.microsoft.com/office/drawing/2014/main" id="{D445B770-451D-8603-1102-CA26F10A3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4C512-6F68-E22E-B3E8-DC879C7C1CB9}"/>
              </a:ext>
            </a:extLst>
          </p:cNvPr>
          <p:cNvSpPr>
            <a:spLocks noGrp="1"/>
          </p:cNvSpPr>
          <p:nvPr>
            <p:ph type="sldNum" sz="quarter" idx="12"/>
          </p:nvPr>
        </p:nvSpPr>
        <p:spPr/>
        <p:txBody>
          <a:bodyPr/>
          <a:lstStyle/>
          <a:p>
            <a:fld id="{9A3EA1CB-42DB-4EBA-AC30-B59971CC6055}" type="slidenum">
              <a:rPr lang="en-US" smtClean="0"/>
              <a:t>‹#›</a:t>
            </a:fld>
            <a:endParaRPr lang="en-US"/>
          </a:p>
        </p:txBody>
      </p:sp>
    </p:spTree>
    <p:extLst>
      <p:ext uri="{BB962C8B-B14F-4D97-AF65-F5344CB8AC3E}">
        <p14:creationId xmlns:p14="http://schemas.microsoft.com/office/powerpoint/2010/main" val="136232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0537-5E05-BD6A-C38D-EC7280B622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4E63C5-2A14-DEE0-0467-5C5989C698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52ADB9-6394-4EA0-869B-B6A8D8735D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D84844-9866-676B-60CE-A29B88F1B3C5}"/>
              </a:ext>
            </a:extLst>
          </p:cNvPr>
          <p:cNvSpPr>
            <a:spLocks noGrp="1"/>
          </p:cNvSpPr>
          <p:nvPr>
            <p:ph type="dt" sz="half" idx="10"/>
          </p:nvPr>
        </p:nvSpPr>
        <p:spPr/>
        <p:txBody>
          <a:bodyPr/>
          <a:lstStyle/>
          <a:p>
            <a:fld id="{6E34604C-A87D-435D-AE1F-711AAAE191C1}" type="datetimeFigureOut">
              <a:rPr lang="en-US" smtClean="0"/>
              <a:t>11/1/2024</a:t>
            </a:fld>
            <a:endParaRPr lang="en-US"/>
          </a:p>
        </p:txBody>
      </p:sp>
      <p:sp>
        <p:nvSpPr>
          <p:cNvPr id="6" name="Footer Placeholder 5">
            <a:extLst>
              <a:ext uri="{FF2B5EF4-FFF2-40B4-BE49-F238E27FC236}">
                <a16:creationId xmlns:a16="http://schemas.microsoft.com/office/drawing/2014/main" id="{AF2627ED-378E-EA48-B1CF-34F503BE5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F51B22-F005-6575-0CC8-887B3F543D58}"/>
              </a:ext>
            </a:extLst>
          </p:cNvPr>
          <p:cNvSpPr>
            <a:spLocks noGrp="1"/>
          </p:cNvSpPr>
          <p:nvPr>
            <p:ph type="sldNum" sz="quarter" idx="12"/>
          </p:nvPr>
        </p:nvSpPr>
        <p:spPr/>
        <p:txBody>
          <a:bodyPr/>
          <a:lstStyle/>
          <a:p>
            <a:fld id="{9A3EA1CB-42DB-4EBA-AC30-B59971CC6055}" type="slidenum">
              <a:rPr lang="en-US" smtClean="0"/>
              <a:t>‹#›</a:t>
            </a:fld>
            <a:endParaRPr lang="en-US"/>
          </a:p>
        </p:txBody>
      </p:sp>
    </p:spTree>
    <p:extLst>
      <p:ext uri="{BB962C8B-B14F-4D97-AF65-F5344CB8AC3E}">
        <p14:creationId xmlns:p14="http://schemas.microsoft.com/office/powerpoint/2010/main" val="3522507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9868-F1BB-9BC3-6DB0-17A641EB91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C53BE3-05EB-572E-5492-735DBBEA89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14477D-3A9F-9CF3-8BBE-291E2AF0C4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38C1EC-E568-D7C3-5D43-18EC99CD3E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945342-38F7-FD4B-6E9E-FFC8112008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4719C7-D5E5-6A0E-ED9D-5E6F5F21DD58}"/>
              </a:ext>
            </a:extLst>
          </p:cNvPr>
          <p:cNvSpPr>
            <a:spLocks noGrp="1"/>
          </p:cNvSpPr>
          <p:nvPr>
            <p:ph type="dt" sz="half" idx="10"/>
          </p:nvPr>
        </p:nvSpPr>
        <p:spPr/>
        <p:txBody>
          <a:bodyPr/>
          <a:lstStyle/>
          <a:p>
            <a:fld id="{6E34604C-A87D-435D-AE1F-711AAAE191C1}" type="datetimeFigureOut">
              <a:rPr lang="en-US" smtClean="0"/>
              <a:t>11/1/2024</a:t>
            </a:fld>
            <a:endParaRPr lang="en-US"/>
          </a:p>
        </p:txBody>
      </p:sp>
      <p:sp>
        <p:nvSpPr>
          <p:cNvPr id="8" name="Footer Placeholder 7">
            <a:extLst>
              <a:ext uri="{FF2B5EF4-FFF2-40B4-BE49-F238E27FC236}">
                <a16:creationId xmlns:a16="http://schemas.microsoft.com/office/drawing/2014/main" id="{841D74D0-FA19-D929-3BDB-901558BA86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751587-D3B4-BB66-A1EC-9295B845FC9C}"/>
              </a:ext>
            </a:extLst>
          </p:cNvPr>
          <p:cNvSpPr>
            <a:spLocks noGrp="1"/>
          </p:cNvSpPr>
          <p:nvPr>
            <p:ph type="sldNum" sz="quarter" idx="12"/>
          </p:nvPr>
        </p:nvSpPr>
        <p:spPr/>
        <p:txBody>
          <a:bodyPr/>
          <a:lstStyle/>
          <a:p>
            <a:fld id="{9A3EA1CB-42DB-4EBA-AC30-B59971CC6055}" type="slidenum">
              <a:rPr lang="en-US" smtClean="0"/>
              <a:t>‹#›</a:t>
            </a:fld>
            <a:endParaRPr lang="en-US"/>
          </a:p>
        </p:txBody>
      </p:sp>
    </p:spTree>
    <p:extLst>
      <p:ext uri="{BB962C8B-B14F-4D97-AF65-F5344CB8AC3E}">
        <p14:creationId xmlns:p14="http://schemas.microsoft.com/office/powerpoint/2010/main" val="34866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EF8FB-7B6A-077F-A25D-71D9824B8C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AD0319-BC47-2CBE-FD9B-DCFAB1FB5D0A}"/>
              </a:ext>
            </a:extLst>
          </p:cNvPr>
          <p:cNvSpPr>
            <a:spLocks noGrp="1"/>
          </p:cNvSpPr>
          <p:nvPr>
            <p:ph type="dt" sz="half" idx="10"/>
          </p:nvPr>
        </p:nvSpPr>
        <p:spPr/>
        <p:txBody>
          <a:bodyPr/>
          <a:lstStyle/>
          <a:p>
            <a:fld id="{6E34604C-A87D-435D-AE1F-711AAAE191C1}" type="datetimeFigureOut">
              <a:rPr lang="en-US" smtClean="0"/>
              <a:t>11/1/2024</a:t>
            </a:fld>
            <a:endParaRPr lang="en-US"/>
          </a:p>
        </p:txBody>
      </p:sp>
      <p:sp>
        <p:nvSpPr>
          <p:cNvPr id="4" name="Footer Placeholder 3">
            <a:extLst>
              <a:ext uri="{FF2B5EF4-FFF2-40B4-BE49-F238E27FC236}">
                <a16:creationId xmlns:a16="http://schemas.microsoft.com/office/drawing/2014/main" id="{D19E8718-C65D-806F-70A8-BB17B22AA5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3AA45E-F32B-161A-FFD3-6D11C2802C70}"/>
              </a:ext>
            </a:extLst>
          </p:cNvPr>
          <p:cNvSpPr>
            <a:spLocks noGrp="1"/>
          </p:cNvSpPr>
          <p:nvPr>
            <p:ph type="sldNum" sz="quarter" idx="12"/>
          </p:nvPr>
        </p:nvSpPr>
        <p:spPr/>
        <p:txBody>
          <a:bodyPr/>
          <a:lstStyle/>
          <a:p>
            <a:fld id="{9A3EA1CB-42DB-4EBA-AC30-B59971CC6055}" type="slidenum">
              <a:rPr lang="en-US" smtClean="0"/>
              <a:t>‹#›</a:t>
            </a:fld>
            <a:endParaRPr lang="en-US"/>
          </a:p>
        </p:txBody>
      </p:sp>
    </p:spTree>
    <p:extLst>
      <p:ext uri="{BB962C8B-B14F-4D97-AF65-F5344CB8AC3E}">
        <p14:creationId xmlns:p14="http://schemas.microsoft.com/office/powerpoint/2010/main" val="14318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B72E09-35DC-E231-17D0-E472896637F9}"/>
              </a:ext>
            </a:extLst>
          </p:cNvPr>
          <p:cNvSpPr>
            <a:spLocks noGrp="1"/>
          </p:cNvSpPr>
          <p:nvPr>
            <p:ph type="dt" sz="half" idx="10"/>
          </p:nvPr>
        </p:nvSpPr>
        <p:spPr/>
        <p:txBody>
          <a:bodyPr/>
          <a:lstStyle/>
          <a:p>
            <a:fld id="{6E34604C-A87D-435D-AE1F-711AAAE191C1}" type="datetimeFigureOut">
              <a:rPr lang="en-US" smtClean="0"/>
              <a:t>11/1/2024</a:t>
            </a:fld>
            <a:endParaRPr lang="en-US"/>
          </a:p>
        </p:txBody>
      </p:sp>
      <p:sp>
        <p:nvSpPr>
          <p:cNvPr id="3" name="Footer Placeholder 2">
            <a:extLst>
              <a:ext uri="{FF2B5EF4-FFF2-40B4-BE49-F238E27FC236}">
                <a16:creationId xmlns:a16="http://schemas.microsoft.com/office/drawing/2014/main" id="{F4B200A7-7689-1F30-F0C0-8E130F874C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6D1445-540E-48F0-4E54-A7AB7279C589}"/>
              </a:ext>
            </a:extLst>
          </p:cNvPr>
          <p:cNvSpPr>
            <a:spLocks noGrp="1"/>
          </p:cNvSpPr>
          <p:nvPr>
            <p:ph type="sldNum" sz="quarter" idx="12"/>
          </p:nvPr>
        </p:nvSpPr>
        <p:spPr/>
        <p:txBody>
          <a:bodyPr/>
          <a:lstStyle/>
          <a:p>
            <a:fld id="{9A3EA1CB-42DB-4EBA-AC30-B59971CC6055}" type="slidenum">
              <a:rPr lang="en-US" smtClean="0"/>
              <a:t>‹#›</a:t>
            </a:fld>
            <a:endParaRPr lang="en-US"/>
          </a:p>
        </p:txBody>
      </p:sp>
    </p:spTree>
    <p:extLst>
      <p:ext uri="{BB962C8B-B14F-4D97-AF65-F5344CB8AC3E}">
        <p14:creationId xmlns:p14="http://schemas.microsoft.com/office/powerpoint/2010/main" val="72419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A031-209D-E8FF-1697-B00B341A5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A54D48-B2ED-C7DB-4249-D3B28C3C7A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D2BA1E-62AF-25A4-AA3E-6C74BC904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7369A-7C5A-DCB0-4F24-BA47F3B12ED0}"/>
              </a:ext>
            </a:extLst>
          </p:cNvPr>
          <p:cNvSpPr>
            <a:spLocks noGrp="1"/>
          </p:cNvSpPr>
          <p:nvPr>
            <p:ph type="dt" sz="half" idx="10"/>
          </p:nvPr>
        </p:nvSpPr>
        <p:spPr/>
        <p:txBody>
          <a:bodyPr/>
          <a:lstStyle/>
          <a:p>
            <a:fld id="{6E34604C-A87D-435D-AE1F-711AAAE191C1}" type="datetimeFigureOut">
              <a:rPr lang="en-US" smtClean="0"/>
              <a:t>11/1/2024</a:t>
            </a:fld>
            <a:endParaRPr lang="en-US"/>
          </a:p>
        </p:txBody>
      </p:sp>
      <p:sp>
        <p:nvSpPr>
          <p:cNvPr id="6" name="Footer Placeholder 5">
            <a:extLst>
              <a:ext uri="{FF2B5EF4-FFF2-40B4-BE49-F238E27FC236}">
                <a16:creationId xmlns:a16="http://schemas.microsoft.com/office/drawing/2014/main" id="{393F4FA1-0095-7314-0B7A-0BB9FC1A2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E44F2-813B-5F60-936B-E529FCE04901}"/>
              </a:ext>
            </a:extLst>
          </p:cNvPr>
          <p:cNvSpPr>
            <a:spLocks noGrp="1"/>
          </p:cNvSpPr>
          <p:nvPr>
            <p:ph type="sldNum" sz="quarter" idx="12"/>
          </p:nvPr>
        </p:nvSpPr>
        <p:spPr/>
        <p:txBody>
          <a:bodyPr/>
          <a:lstStyle/>
          <a:p>
            <a:fld id="{9A3EA1CB-42DB-4EBA-AC30-B59971CC6055}" type="slidenum">
              <a:rPr lang="en-US" smtClean="0"/>
              <a:t>‹#›</a:t>
            </a:fld>
            <a:endParaRPr lang="en-US"/>
          </a:p>
        </p:txBody>
      </p:sp>
    </p:spTree>
    <p:extLst>
      <p:ext uri="{BB962C8B-B14F-4D97-AF65-F5344CB8AC3E}">
        <p14:creationId xmlns:p14="http://schemas.microsoft.com/office/powerpoint/2010/main" val="346459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D809-0630-97B7-FCD3-52F93131C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6C05CA-9B7F-32AE-D872-C32C1A564C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B75263-D27F-EF2B-0238-6CBD7905B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F428A-3448-2D2D-8BA1-91CA7CD8E604}"/>
              </a:ext>
            </a:extLst>
          </p:cNvPr>
          <p:cNvSpPr>
            <a:spLocks noGrp="1"/>
          </p:cNvSpPr>
          <p:nvPr>
            <p:ph type="dt" sz="half" idx="10"/>
          </p:nvPr>
        </p:nvSpPr>
        <p:spPr/>
        <p:txBody>
          <a:bodyPr/>
          <a:lstStyle/>
          <a:p>
            <a:fld id="{6E34604C-A87D-435D-AE1F-711AAAE191C1}" type="datetimeFigureOut">
              <a:rPr lang="en-US" smtClean="0"/>
              <a:t>11/1/2024</a:t>
            </a:fld>
            <a:endParaRPr lang="en-US"/>
          </a:p>
        </p:txBody>
      </p:sp>
      <p:sp>
        <p:nvSpPr>
          <p:cNvPr id="6" name="Footer Placeholder 5">
            <a:extLst>
              <a:ext uri="{FF2B5EF4-FFF2-40B4-BE49-F238E27FC236}">
                <a16:creationId xmlns:a16="http://schemas.microsoft.com/office/drawing/2014/main" id="{7AAE75B9-C089-6043-DEAE-A63C45F78A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F525C-8DA5-3197-9C71-44E9D1B6E1F3}"/>
              </a:ext>
            </a:extLst>
          </p:cNvPr>
          <p:cNvSpPr>
            <a:spLocks noGrp="1"/>
          </p:cNvSpPr>
          <p:nvPr>
            <p:ph type="sldNum" sz="quarter" idx="12"/>
          </p:nvPr>
        </p:nvSpPr>
        <p:spPr/>
        <p:txBody>
          <a:bodyPr/>
          <a:lstStyle/>
          <a:p>
            <a:fld id="{9A3EA1CB-42DB-4EBA-AC30-B59971CC6055}" type="slidenum">
              <a:rPr lang="en-US" smtClean="0"/>
              <a:t>‹#›</a:t>
            </a:fld>
            <a:endParaRPr lang="en-US"/>
          </a:p>
        </p:txBody>
      </p:sp>
    </p:spTree>
    <p:extLst>
      <p:ext uri="{BB962C8B-B14F-4D97-AF65-F5344CB8AC3E}">
        <p14:creationId xmlns:p14="http://schemas.microsoft.com/office/powerpoint/2010/main" val="379808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698E2-5E62-2D09-5B22-ED64FA2D8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63601B-7963-535B-5814-86AC3A1FA0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BBA16-2963-C822-78CC-6493503B49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4604C-A87D-435D-AE1F-711AAAE191C1}" type="datetimeFigureOut">
              <a:rPr lang="en-US" smtClean="0"/>
              <a:t>11/1/2024</a:t>
            </a:fld>
            <a:endParaRPr lang="en-US"/>
          </a:p>
        </p:txBody>
      </p:sp>
      <p:sp>
        <p:nvSpPr>
          <p:cNvPr id="5" name="Footer Placeholder 4">
            <a:extLst>
              <a:ext uri="{FF2B5EF4-FFF2-40B4-BE49-F238E27FC236}">
                <a16:creationId xmlns:a16="http://schemas.microsoft.com/office/drawing/2014/main" id="{A3FE1333-95F7-E5C0-B087-8C6817756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27DA6F-55C5-A8FD-8566-4719B52E09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EA1CB-42DB-4EBA-AC30-B59971CC6055}" type="slidenum">
              <a:rPr lang="en-US" smtClean="0"/>
              <a:t>‹#›</a:t>
            </a:fld>
            <a:endParaRPr lang="en-US"/>
          </a:p>
        </p:txBody>
      </p:sp>
      <p:sp>
        <p:nvSpPr>
          <p:cNvPr id="8" name="TextBox 7">
            <a:extLst>
              <a:ext uri="{FF2B5EF4-FFF2-40B4-BE49-F238E27FC236}">
                <a16:creationId xmlns:a16="http://schemas.microsoft.com/office/drawing/2014/main" id="{6E78950C-68CF-575F-CB9F-B34BAD6DDA7D}"/>
              </a:ext>
            </a:extLst>
          </p:cNvPr>
          <p:cNvSpPr txBox="1"/>
          <p:nvPr userDrawn="1">
            <p:extLst>
              <p:ext uri="{1162E1C5-73C7-4A58-AE30-91384D911F3F}">
                <p184:classification xmlns:p184="http://schemas.microsoft.com/office/powerpoint/2018/4/main" val="hdr"/>
              </p:ext>
            </p:extLst>
          </p:nvPr>
        </p:nvSpPr>
        <p:spPr>
          <a:xfrm>
            <a:off x="11336338" y="190500"/>
            <a:ext cx="693737"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Business Use</a:t>
            </a:r>
          </a:p>
        </p:txBody>
      </p:sp>
    </p:spTree>
    <p:extLst>
      <p:ext uri="{BB962C8B-B14F-4D97-AF65-F5344CB8AC3E}">
        <p14:creationId xmlns:p14="http://schemas.microsoft.com/office/powerpoint/2010/main" val="4263639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pubmed.ncbi.nlm.nih.gov/32259415/" TargetMode="External"/><Relationship Id="rId7" Type="http://schemas.openxmlformats.org/officeDocument/2006/relationships/image" Target="../media/image25.png"/><Relationship Id="rId2" Type="http://schemas.openxmlformats.org/officeDocument/2006/relationships/hyperlink" Target="https://pubmed.ncbi.nlm.nih.gov/33383100/" TargetMode="External"/><Relationship Id="rId1" Type="http://schemas.openxmlformats.org/officeDocument/2006/relationships/slideLayout" Target="../slideLayouts/slideLayout1.xml"/><Relationship Id="rId6" Type="http://schemas.openxmlformats.org/officeDocument/2006/relationships/hyperlink" Target="https://www.dentalcare.com/-/media/dentalcareus/research/pdf/am-j-dent/2011/fallerajdaugust2011.pdf?la=en&amp;v=1-201604260314" TargetMode="External"/><Relationship Id="rId5" Type="http://schemas.openxmlformats.org/officeDocument/2006/relationships/hyperlink" Target="https://www.dentalcare.com/-/media/dentalcareus/research/pdf/iadr/2015/jcdeversole2015.pdf?la=en&amp;v=1-201604260555" TargetMode="External"/><Relationship Id="rId4" Type="http://schemas.openxmlformats.org/officeDocument/2006/relationships/hyperlink" Target="https://www.dentalcare.com/-/media/dentalcareus/research/pdf/am-j-dent/2020/konradssonajdapril2020%20pdf.pdf?la=en&amp;v=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tif"/><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hyperlink" Target="https://doi.org/10.1016/j.jdent.2020.10356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https://www.ada.org/resources/research/science-and-research-institute/ada-seal-of-acceptance/product-search#sort=%40productname%20ascending&amp;f:@category=[Enamel%20Erosion%20Control" TargetMode="External"/><Relationship Id="rId4" Type="http://schemas.openxmlformats.org/officeDocument/2006/relationships/hyperlink" Target="https://doi.org/10.1016/j.jdent.2020.103566" TargetMode="Externa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hyperlink" Target="https://bmcoralhealth.biomedcentral.com/articles/10.1186/s12903-017-0451-9#ref-CR3" TargetMode="External"/><Relationship Id="rId3" Type="http://schemas.openxmlformats.org/officeDocument/2006/relationships/image" Target="../media/image3.png"/><Relationship Id="rId7" Type="http://schemas.openxmlformats.org/officeDocument/2006/relationships/hyperlink" Target="https://bmcoralhealth.biomedcentral.com/articles/10.1186/s12903-017-0451-9#ref-CR2"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bmcoralhealth.biomedcentral.com/articles/10.1186/s12903-017-0451-9#ref-CR1" TargetMode="External"/><Relationship Id="rId5" Type="http://schemas.openxmlformats.org/officeDocument/2006/relationships/hyperlink" Target="https://bmcoralhealth.biomedcentral.com/articles/10.1186/s12903-017-0451-9" TargetMode="External"/><Relationship Id="rId4" Type="http://schemas.openxmlformats.org/officeDocument/2006/relationships/hyperlink" Target="https://www.sciencedirect.com/science/article/pii/S0300571220301706?dgcid=rss_sd_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a:extLst>
              <a:ext uri="{FF2B5EF4-FFF2-40B4-BE49-F238E27FC236}">
                <a16:creationId xmlns:a16="http://schemas.microsoft.com/office/drawing/2014/main" id="{034556D5-1762-4554-B1E7-E9E098D2AD5A}"/>
              </a:ext>
            </a:extLst>
          </p:cNvPr>
          <p:cNvSpPr/>
          <p:nvPr/>
        </p:nvSpPr>
        <p:spPr>
          <a:xfrm>
            <a:off x="8064776" y="2667000"/>
            <a:ext cx="3190875" cy="3362325"/>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hteck 29">
            <a:extLst>
              <a:ext uri="{FF2B5EF4-FFF2-40B4-BE49-F238E27FC236}">
                <a16:creationId xmlns:a16="http://schemas.microsoft.com/office/drawing/2014/main" id="{8641507F-AE63-406D-9017-B4C2E04B4209}"/>
              </a:ext>
            </a:extLst>
          </p:cNvPr>
          <p:cNvSpPr/>
          <p:nvPr/>
        </p:nvSpPr>
        <p:spPr>
          <a:xfrm>
            <a:off x="4508638" y="2667001"/>
            <a:ext cx="3190875" cy="3362324"/>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hteck 1">
            <a:extLst>
              <a:ext uri="{FF2B5EF4-FFF2-40B4-BE49-F238E27FC236}">
                <a16:creationId xmlns:a16="http://schemas.microsoft.com/office/drawing/2014/main" id="{60A238FD-A199-45D5-BB7A-B4D0B8805A58}"/>
              </a:ext>
            </a:extLst>
          </p:cNvPr>
          <p:cNvSpPr/>
          <p:nvPr/>
        </p:nvSpPr>
        <p:spPr>
          <a:xfrm>
            <a:off x="952500" y="2667000"/>
            <a:ext cx="3190875" cy="3362324"/>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37">
            <a:extLst>
              <a:ext uri="{FF2B5EF4-FFF2-40B4-BE49-F238E27FC236}">
                <a16:creationId xmlns:a16="http://schemas.microsoft.com/office/drawing/2014/main" id="{B7A9FADE-61F1-4432-8FB0-488665F36B5D}"/>
              </a:ext>
            </a:extLst>
          </p:cNvPr>
          <p:cNvPicPr>
            <a:picLocks noChangeAspect="1"/>
          </p:cNvPicPr>
          <p:nvPr/>
        </p:nvPicPr>
        <p:blipFill rotWithShape="1">
          <a:blip r:embed="rId3"/>
          <a:stretch/>
        </p:blipFill>
        <p:spPr>
          <a:xfrm>
            <a:off x="4694638" y="2867657"/>
            <a:ext cx="2818877" cy="1648115"/>
          </a:xfrm>
          <a:prstGeom prst="rect">
            <a:avLst/>
          </a:prstGeom>
        </p:spPr>
      </p:pic>
      <p:sp>
        <p:nvSpPr>
          <p:cNvPr id="18" name="Rechteck 17">
            <a:extLst>
              <a:ext uri="{FF2B5EF4-FFF2-40B4-BE49-F238E27FC236}">
                <a16:creationId xmlns:a16="http://schemas.microsoft.com/office/drawing/2014/main" id="{9D42990F-2275-4FB0-8A1C-D1885194E881}"/>
              </a:ext>
            </a:extLst>
          </p:cNvPr>
          <p:cNvSpPr/>
          <p:nvPr/>
        </p:nvSpPr>
        <p:spPr>
          <a:xfrm>
            <a:off x="604838" y="1106488"/>
            <a:ext cx="7449950" cy="1077218"/>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THERE ARE THREE (3) KEYS TO MINERAL LOSS REDUCTION</a:t>
            </a:r>
          </a:p>
        </p:txBody>
      </p:sp>
      <p:pic>
        <p:nvPicPr>
          <p:cNvPr id="8" name="Grafik 7">
            <a:extLst>
              <a:ext uri="{FF2B5EF4-FFF2-40B4-BE49-F238E27FC236}">
                <a16:creationId xmlns:a16="http://schemas.microsoft.com/office/drawing/2014/main" id="{E8DBDB30-90D3-4F52-A036-EA16940D3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pic>
        <p:nvPicPr>
          <p:cNvPr id="10" name="Picture 38">
            <a:extLst>
              <a:ext uri="{FF2B5EF4-FFF2-40B4-BE49-F238E27FC236}">
                <a16:creationId xmlns:a16="http://schemas.microsoft.com/office/drawing/2014/main" id="{08F2CB25-3E19-424A-A394-5EA22BD3AFEC}"/>
              </a:ext>
            </a:extLst>
          </p:cNvPr>
          <p:cNvPicPr>
            <a:picLocks noChangeAspect="1"/>
          </p:cNvPicPr>
          <p:nvPr/>
        </p:nvPicPr>
        <p:blipFill>
          <a:blip r:embed="rId5"/>
          <a:stretch>
            <a:fillRect/>
          </a:stretch>
        </p:blipFill>
        <p:spPr>
          <a:xfrm>
            <a:off x="8268503" y="2853794"/>
            <a:ext cx="2813008" cy="1661978"/>
          </a:xfrm>
          <a:prstGeom prst="rect">
            <a:avLst/>
          </a:prstGeom>
        </p:spPr>
      </p:pic>
      <p:sp>
        <p:nvSpPr>
          <p:cNvPr id="11" name="Rectangle 5">
            <a:extLst>
              <a:ext uri="{FF2B5EF4-FFF2-40B4-BE49-F238E27FC236}">
                <a16:creationId xmlns:a16="http://schemas.microsoft.com/office/drawing/2014/main" id="{8E325410-56A2-44FC-8CDC-22BA564CE283}"/>
              </a:ext>
            </a:extLst>
          </p:cNvPr>
          <p:cNvSpPr/>
          <p:nvPr/>
        </p:nvSpPr>
        <p:spPr>
          <a:xfrm>
            <a:off x="1199107" y="4686790"/>
            <a:ext cx="2639468"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mn-cs"/>
              </a:rPr>
              <a:t>Trap &amp; Remove Bacteria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Neutraface 2 Text Light" panose="020B0303020202020102" pitchFamily="34" charset="0"/>
                <a:ea typeface="+mn-ea"/>
                <a:cs typeface="+mn-cs"/>
              </a:rPr>
              <a:t>Reduce the amount of acidic biofilm to prevent subsurface mineral loss </a:t>
            </a:r>
          </a:p>
        </p:txBody>
      </p:sp>
      <p:sp>
        <p:nvSpPr>
          <p:cNvPr id="12" name="Rectangle 6">
            <a:extLst>
              <a:ext uri="{FF2B5EF4-FFF2-40B4-BE49-F238E27FC236}">
                <a16:creationId xmlns:a16="http://schemas.microsoft.com/office/drawing/2014/main" id="{00371B08-4F51-4B06-B5EB-E907322AF4C3}"/>
              </a:ext>
            </a:extLst>
          </p:cNvPr>
          <p:cNvSpPr/>
          <p:nvPr/>
        </p:nvSpPr>
        <p:spPr>
          <a:xfrm>
            <a:off x="8404133" y="4686790"/>
            <a:ext cx="2541748"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mn-cs"/>
              </a:rPr>
              <a:t>Surface Protection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Neutraface 2 Text Light" panose="020B0303020202020102" pitchFamily="34" charset="0"/>
                <a:ea typeface="+mn-ea"/>
                <a:cs typeface="+mn-cs"/>
              </a:rPr>
              <a:t>Provide a sacrificial barrier on tooth enamel surfaces to reduce surface mineral loss</a:t>
            </a:r>
          </a:p>
        </p:txBody>
      </p:sp>
      <p:sp>
        <p:nvSpPr>
          <p:cNvPr id="13" name="Rectangle 7">
            <a:extLst>
              <a:ext uri="{FF2B5EF4-FFF2-40B4-BE49-F238E27FC236}">
                <a16:creationId xmlns:a16="http://schemas.microsoft.com/office/drawing/2014/main" id="{8502CFF7-674E-43B8-BE7F-5AC95F75C5AC}"/>
              </a:ext>
            </a:extLst>
          </p:cNvPr>
          <p:cNvSpPr/>
          <p:nvPr/>
        </p:nvSpPr>
        <p:spPr>
          <a:xfrm>
            <a:off x="4581525" y="4686790"/>
            <a:ext cx="3028950"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mn-cs"/>
              </a:rPr>
              <a:t>Remineralization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Neutraface 2 Text Light" panose="020B0303020202020102" pitchFamily="34" charset="0"/>
                <a:ea typeface="+mn-ea"/>
                <a:cs typeface="+mn-cs"/>
              </a:rPr>
              <a:t>Provide a pro mineral formation environment to reinforce HAP crystals to reverse subsurface mineral loss</a:t>
            </a:r>
          </a:p>
        </p:txBody>
      </p:sp>
      <p:pic>
        <p:nvPicPr>
          <p:cNvPr id="23" name="Picture 28">
            <a:extLst>
              <a:ext uri="{FF2B5EF4-FFF2-40B4-BE49-F238E27FC236}">
                <a16:creationId xmlns:a16="http://schemas.microsoft.com/office/drawing/2014/main" id="{C9CAF565-62DB-4E1F-89B0-DDA250830E78}"/>
              </a:ext>
            </a:extLst>
          </p:cNvPr>
          <p:cNvPicPr>
            <a:picLocks noChangeAspect="1"/>
          </p:cNvPicPr>
          <p:nvPr/>
        </p:nvPicPr>
        <p:blipFill>
          <a:blip r:embed="rId6"/>
          <a:srcRect l="5742" t="12364" r="8359" b="33429"/>
          <a:stretch>
            <a:fillRect/>
          </a:stretch>
        </p:blipFill>
        <p:spPr>
          <a:xfrm>
            <a:off x="1120775" y="2867658"/>
            <a:ext cx="2818876" cy="1648115"/>
          </a:xfrm>
          <a:prstGeom prst="rect">
            <a:avLst/>
          </a:prstGeom>
        </p:spPr>
      </p:pic>
      <p:sp>
        <p:nvSpPr>
          <p:cNvPr id="26" name="TextBox 30">
            <a:extLst>
              <a:ext uri="{FF2B5EF4-FFF2-40B4-BE49-F238E27FC236}">
                <a16:creationId xmlns:a16="http://schemas.microsoft.com/office/drawing/2014/main" id="{ABA76B13-1C55-4746-BCE3-29CC74726E63}"/>
              </a:ext>
            </a:extLst>
          </p:cNvPr>
          <p:cNvSpPr txBox="1"/>
          <p:nvPr/>
        </p:nvSpPr>
        <p:spPr>
          <a:xfrm>
            <a:off x="1776147" y="3230050"/>
            <a:ext cx="145098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alpha val="80000"/>
                  </a:prstClr>
                </a:solidFill>
                <a:effectLst>
                  <a:outerShdw blurRad="38100" dist="38100" dir="2700000" algn="tl">
                    <a:srgbClr val="000000">
                      <a:alpha val="43137"/>
                    </a:srgbClr>
                  </a:outerShdw>
                </a:effectLst>
                <a:uLnTx/>
                <a:uFillTx/>
                <a:latin typeface="Neutraface 2 Text Bold" panose="020B0803020202020102" pitchFamily="34" charset="0"/>
              </a:rPr>
              <a:t>1</a:t>
            </a:r>
          </a:p>
        </p:txBody>
      </p:sp>
      <p:sp>
        <p:nvSpPr>
          <p:cNvPr id="27" name="TextBox 31">
            <a:extLst>
              <a:ext uri="{FF2B5EF4-FFF2-40B4-BE49-F238E27FC236}">
                <a16:creationId xmlns:a16="http://schemas.microsoft.com/office/drawing/2014/main" id="{9F811E1C-1235-4BB7-9E6F-B0040EACC524}"/>
              </a:ext>
            </a:extLst>
          </p:cNvPr>
          <p:cNvSpPr txBox="1"/>
          <p:nvPr/>
        </p:nvSpPr>
        <p:spPr>
          <a:xfrm>
            <a:off x="5442022" y="3230049"/>
            <a:ext cx="13241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alpha val="80000"/>
                  </a:prstClr>
                </a:solidFill>
                <a:effectLst>
                  <a:outerShdw blurRad="38100" dist="38100" dir="2700000" algn="tl">
                    <a:srgbClr val="000000">
                      <a:alpha val="43137"/>
                    </a:srgbClr>
                  </a:outerShdw>
                </a:effectLst>
                <a:uLnTx/>
                <a:uFillTx/>
                <a:latin typeface="Neutraface 2 Text Bold" panose="020B0803020202020102" pitchFamily="34" charset="0"/>
              </a:rPr>
              <a:t>2</a:t>
            </a:r>
          </a:p>
        </p:txBody>
      </p:sp>
      <p:sp>
        <p:nvSpPr>
          <p:cNvPr id="28" name="TextBox 32">
            <a:extLst>
              <a:ext uri="{FF2B5EF4-FFF2-40B4-BE49-F238E27FC236}">
                <a16:creationId xmlns:a16="http://schemas.microsoft.com/office/drawing/2014/main" id="{CF9DCC7A-2388-4DB7-A77B-77B636D14C92}"/>
              </a:ext>
            </a:extLst>
          </p:cNvPr>
          <p:cNvSpPr txBox="1"/>
          <p:nvPr/>
        </p:nvSpPr>
        <p:spPr>
          <a:xfrm>
            <a:off x="9012953" y="3223118"/>
            <a:ext cx="13241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alpha val="80000"/>
                  </a:prstClr>
                </a:solidFill>
                <a:effectLst>
                  <a:outerShdw blurRad="38100" dist="38100" dir="2700000" algn="tl">
                    <a:srgbClr val="000000">
                      <a:alpha val="43137"/>
                    </a:srgbClr>
                  </a:outerShdw>
                </a:effectLst>
                <a:uLnTx/>
                <a:uFillTx/>
                <a:latin typeface="Neutraface 2 Text Bold" panose="020B0803020202020102" pitchFamily="34" charset="0"/>
              </a:rPr>
              <a:t>3</a:t>
            </a:r>
          </a:p>
        </p:txBody>
      </p:sp>
      <p:sp>
        <p:nvSpPr>
          <p:cNvPr id="3" name="TextBox 2">
            <a:extLst>
              <a:ext uri="{FF2B5EF4-FFF2-40B4-BE49-F238E27FC236}">
                <a16:creationId xmlns:a16="http://schemas.microsoft.com/office/drawing/2014/main" id="{A051D1E4-46A8-C48A-E5E3-DB05B4A3CA66}"/>
              </a:ext>
            </a:extLst>
          </p:cNvPr>
          <p:cNvSpPr txBox="1"/>
          <p:nvPr/>
        </p:nvSpPr>
        <p:spPr>
          <a:xfrm>
            <a:off x="5252936" y="6045315"/>
            <a:ext cx="1937898" cy="369332"/>
          </a:xfrm>
          <a:prstGeom prst="rect">
            <a:avLst/>
          </a:prstGeom>
          <a:noFill/>
        </p:spPr>
        <p:txBody>
          <a:bodyPr wrap="square" rtlCol="0">
            <a:spAutoFit/>
          </a:bodyPr>
          <a:lstStyle/>
          <a:p>
            <a:r>
              <a:rPr lang="en-US" dirty="0"/>
              <a:t>Sodium Fluoride</a:t>
            </a:r>
          </a:p>
        </p:txBody>
      </p:sp>
      <p:sp>
        <p:nvSpPr>
          <p:cNvPr id="4" name="Left Brace 3">
            <a:extLst>
              <a:ext uri="{FF2B5EF4-FFF2-40B4-BE49-F238E27FC236}">
                <a16:creationId xmlns:a16="http://schemas.microsoft.com/office/drawing/2014/main" id="{3A831504-E501-B5E0-5BD3-F1EF9D6EA402}"/>
              </a:ext>
            </a:extLst>
          </p:cNvPr>
          <p:cNvSpPr/>
          <p:nvPr/>
        </p:nvSpPr>
        <p:spPr>
          <a:xfrm rot="5400000">
            <a:off x="5708965" y="-1031816"/>
            <a:ext cx="294172" cy="70233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B11B342E-B210-6BD2-C77A-356C7156ABBE}"/>
              </a:ext>
            </a:extLst>
          </p:cNvPr>
          <p:cNvSpPr txBox="1"/>
          <p:nvPr/>
        </p:nvSpPr>
        <p:spPr>
          <a:xfrm>
            <a:off x="5025958" y="2063667"/>
            <a:ext cx="1937898" cy="369332"/>
          </a:xfrm>
          <a:prstGeom prst="rect">
            <a:avLst/>
          </a:prstGeom>
          <a:noFill/>
        </p:spPr>
        <p:txBody>
          <a:bodyPr wrap="square" rtlCol="0">
            <a:spAutoFit/>
          </a:bodyPr>
          <a:lstStyle/>
          <a:p>
            <a:r>
              <a:rPr lang="en-US" dirty="0"/>
              <a:t>Stannous Fluoride</a:t>
            </a:r>
          </a:p>
        </p:txBody>
      </p:sp>
    </p:spTree>
    <p:extLst>
      <p:ext uri="{BB962C8B-B14F-4D97-AF65-F5344CB8AC3E}">
        <p14:creationId xmlns:p14="http://schemas.microsoft.com/office/powerpoint/2010/main" val="215769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99E9CB-E579-4912-8F5C-B974D3E7BE5B}"/>
              </a:ext>
            </a:extLst>
          </p:cNvPr>
          <p:cNvSpPr txBox="1"/>
          <p:nvPr/>
        </p:nvSpPr>
        <p:spPr>
          <a:xfrm>
            <a:off x="1021726" y="230940"/>
            <a:ext cx="3560252" cy="16459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Erosive </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sz="3200" dirty="0">
                <a:solidFill>
                  <a:prstClr val="black"/>
                </a:solidFill>
                <a:latin typeface="Calibri Light" panose="020F0302020204030204"/>
              </a:rPr>
              <a:t>T</a:t>
            </a:r>
            <a:r>
              <a:rPr kumimoji="0" lang="en-US" sz="3200" b="0" i="0" u="none" strike="noStrike" kern="1200" cap="none" spc="0" normalizeH="0" baseline="0" noProof="0" dirty="0" err="1">
                <a:ln>
                  <a:noFill/>
                </a:ln>
                <a:solidFill>
                  <a:prstClr val="black"/>
                </a:solidFill>
                <a:effectLst/>
                <a:uLnTx/>
                <a:uFillTx/>
                <a:latin typeface="Calibri Light" panose="020F0302020204030204"/>
                <a:ea typeface="+mn-ea"/>
                <a:cs typeface="+mn-cs"/>
              </a:rPr>
              <a:t>oothwear</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sp>
        <p:nvSpPr>
          <p:cNvPr id="6" name="Rectangle 1">
            <a:extLst>
              <a:ext uri="{FF2B5EF4-FFF2-40B4-BE49-F238E27FC236}">
                <a16:creationId xmlns:a16="http://schemas.microsoft.com/office/drawing/2014/main" id="{3199923F-2835-4140-9C7A-19411A6DE514}"/>
              </a:ext>
            </a:extLst>
          </p:cNvPr>
          <p:cNvSpPr>
            <a:spLocks noChangeArrowheads="1"/>
          </p:cNvSpPr>
          <p:nvPr/>
        </p:nvSpPr>
        <p:spPr bwMode="auto">
          <a:xfrm>
            <a:off x="5169124" y="345972"/>
            <a:ext cx="6002636"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Dental Erosion results from a demineralization process that is not the result of bacterial acids. Dietary or Medically related acids can overwhelm the natural, pellicle coated tooth surface and induce a surface softening of the mineral and ultimately surface loss of enamel. Once lost, this mineral cannot be restored naturally.</a:t>
            </a:r>
          </a:p>
        </p:txBody>
      </p:sp>
      <p:graphicFrame>
        <p:nvGraphicFramePr>
          <p:cNvPr id="5" name="Table 4">
            <a:extLst>
              <a:ext uri="{FF2B5EF4-FFF2-40B4-BE49-F238E27FC236}">
                <a16:creationId xmlns:a16="http://schemas.microsoft.com/office/drawing/2014/main" id="{648CDBBA-1A01-4EE4-9588-518A2C8A0A6F}"/>
              </a:ext>
            </a:extLst>
          </p:cNvPr>
          <p:cNvGraphicFramePr>
            <a:graphicFrameLocks noGrp="1"/>
          </p:cNvGraphicFramePr>
          <p:nvPr/>
        </p:nvGraphicFramePr>
        <p:xfrm>
          <a:off x="170475" y="1991892"/>
          <a:ext cx="11935327" cy="5066912"/>
        </p:xfrm>
        <a:graphic>
          <a:graphicData uri="http://schemas.openxmlformats.org/drawingml/2006/table">
            <a:tbl>
              <a:tblPr firstRow="1" firstCol="1" bandRow="1">
                <a:noFill/>
                <a:tableStyleId>{5C22544A-7EE6-4342-B048-85BDC9FD1C3A}</a:tableStyleId>
              </a:tblPr>
              <a:tblGrid>
                <a:gridCol w="515284">
                  <a:extLst>
                    <a:ext uri="{9D8B030D-6E8A-4147-A177-3AD203B41FA5}">
                      <a16:colId xmlns:a16="http://schemas.microsoft.com/office/drawing/2014/main" val="2237533018"/>
                    </a:ext>
                  </a:extLst>
                </a:gridCol>
                <a:gridCol w="1834610">
                  <a:extLst>
                    <a:ext uri="{9D8B030D-6E8A-4147-A177-3AD203B41FA5}">
                      <a16:colId xmlns:a16="http://schemas.microsoft.com/office/drawing/2014/main" val="1187180969"/>
                    </a:ext>
                  </a:extLst>
                </a:gridCol>
                <a:gridCol w="1566258">
                  <a:extLst>
                    <a:ext uri="{9D8B030D-6E8A-4147-A177-3AD203B41FA5}">
                      <a16:colId xmlns:a16="http://schemas.microsoft.com/office/drawing/2014/main" val="3676658142"/>
                    </a:ext>
                  </a:extLst>
                </a:gridCol>
                <a:gridCol w="1824157">
                  <a:extLst>
                    <a:ext uri="{9D8B030D-6E8A-4147-A177-3AD203B41FA5}">
                      <a16:colId xmlns:a16="http://schemas.microsoft.com/office/drawing/2014/main" val="3869347301"/>
                    </a:ext>
                  </a:extLst>
                </a:gridCol>
                <a:gridCol w="2065006">
                  <a:extLst>
                    <a:ext uri="{9D8B030D-6E8A-4147-A177-3AD203B41FA5}">
                      <a16:colId xmlns:a16="http://schemas.microsoft.com/office/drawing/2014/main" val="4062212433"/>
                    </a:ext>
                  </a:extLst>
                </a:gridCol>
                <a:gridCol w="2065006">
                  <a:extLst>
                    <a:ext uri="{9D8B030D-6E8A-4147-A177-3AD203B41FA5}">
                      <a16:colId xmlns:a16="http://schemas.microsoft.com/office/drawing/2014/main" val="281496671"/>
                    </a:ext>
                  </a:extLst>
                </a:gridCol>
                <a:gridCol w="2065006">
                  <a:extLst>
                    <a:ext uri="{9D8B030D-6E8A-4147-A177-3AD203B41FA5}">
                      <a16:colId xmlns:a16="http://schemas.microsoft.com/office/drawing/2014/main" val="3407428685"/>
                    </a:ext>
                  </a:extLst>
                </a:gridCol>
              </a:tblGrid>
              <a:tr h="547829">
                <a:tc>
                  <a:txBody>
                    <a:bodyPr/>
                    <a:lstStyle/>
                    <a:p>
                      <a:pPr marL="0" marR="0">
                        <a:spcBef>
                          <a:spcPts val="0"/>
                        </a:spcBef>
                        <a:spcAft>
                          <a:spcPts val="0"/>
                        </a:spcAft>
                      </a:pPr>
                      <a:r>
                        <a:rPr lang="en-US" sz="800" b="0" cap="none" spc="0">
                          <a:solidFill>
                            <a:schemeClr val="tx1"/>
                          </a:solidFill>
                          <a:effectLst/>
                        </a:rPr>
                        <a:t>Link</a:t>
                      </a:r>
                      <a:endParaRPr lang="en-US" sz="800" b="0" cap="none" spc="0">
                        <a:solidFill>
                          <a:schemeClr val="tx1"/>
                        </a:solidFill>
                        <a:effectLst/>
                        <a:latin typeface="Calibri" panose="020F0502020204030204" pitchFamily="34" charset="0"/>
                        <a:ea typeface="Calibri" panose="020F0502020204030204" pitchFamily="34" charset="0"/>
                      </a:endParaRPr>
                    </a:p>
                  </a:txBody>
                  <a:tcPr marL="38857" marR="38857" marT="46624" marB="46624">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0" u="sng" cap="none" spc="0">
                          <a:solidFill>
                            <a:schemeClr val="tx1"/>
                          </a:solidFill>
                          <a:effectLst/>
                          <a:hlinkClick r:id="rId2">
                            <a:extLst>
                              <a:ext uri="{A12FA001-AC4F-418D-AE19-62706E023703}">
                                <ahyp:hlinkClr xmlns:ahyp="http://schemas.microsoft.com/office/drawing/2018/hyperlinkcolor" val="tx"/>
                              </a:ext>
                            </a:extLst>
                          </a:hlinkClick>
                        </a:rPr>
                        <a:t>https://pubmed.ncbi.nlm.nih.gov/33383100/</a:t>
                      </a:r>
                      <a:endParaRPr lang="en-US" sz="800" b="0" cap="none" spc="0">
                        <a:solidFill>
                          <a:schemeClr val="tx1"/>
                        </a:solidFill>
                        <a:effectLst/>
                        <a:latin typeface="Calibri" panose="020F0502020204030204" pitchFamily="34" charset="0"/>
                        <a:ea typeface="Calibri" panose="020F0502020204030204" pitchFamily="34" charset="0"/>
                      </a:endParaRPr>
                    </a:p>
                  </a:txBody>
                  <a:tcPr marL="38857" marR="38857" marT="46624" marB="46624">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0" cap="none" spc="0">
                          <a:solidFill>
                            <a:schemeClr val="tx1"/>
                          </a:solidFill>
                          <a:effectLst/>
                          <a:latin typeface="Calibri" panose="020F0502020204030204" pitchFamily="34" charset="0"/>
                          <a:ea typeface="Calibri" panose="020F0502020204030204" pitchFamily="34" charset="0"/>
                          <a:hlinkClick r:id="rId3"/>
                        </a:rPr>
                        <a:t>https://pubmed.ncbi.nlm.nih.gov/32259415/</a:t>
                      </a:r>
                      <a:endParaRPr lang="en-US" sz="800" b="0" cap="none" spc="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800" b="0" cap="none" spc="0">
                        <a:solidFill>
                          <a:schemeClr val="tx1"/>
                        </a:solidFill>
                        <a:effectLst/>
                        <a:latin typeface="Calibri" panose="020F0502020204030204" pitchFamily="34" charset="0"/>
                        <a:ea typeface="Calibri" panose="020F0502020204030204" pitchFamily="34" charset="0"/>
                      </a:endParaRPr>
                    </a:p>
                  </a:txBody>
                  <a:tcPr marL="38857" marR="38857" marT="46624" marB="46624">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0" cap="none" spc="0" dirty="0">
                          <a:solidFill>
                            <a:schemeClr val="tx1"/>
                          </a:solidFill>
                          <a:effectLst/>
                          <a:latin typeface="Calibri" panose="020F0502020204030204" pitchFamily="34" charset="0"/>
                          <a:ea typeface="Calibri" panose="020F0502020204030204" pitchFamily="34" charset="0"/>
                        </a:rPr>
                        <a:t>https://rd.springer.com/article/10.1007/s00784-016-1905-1</a:t>
                      </a:r>
                    </a:p>
                  </a:txBody>
                  <a:tcPr marL="38857" marR="38857" marT="46624" marB="46624">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0" cap="none" spc="0" dirty="0">
                          <a:solidFill>
                            <a:schemeClr val="tx1"/>
                          </a:solidFill>
                          <a:effectLst/>
                          <a:latin typeface="Calibri" panose="020F0502020204030204" pitchFamily="34" charset="0"/>
                          <a:ea typeface="Calibri" panose="020F0502020204030204" pitchFamily="34" charset="0"/>
                        </a:rPr>
                        <a:t>https://pubmed.ncbi.nlm.nih.gov/26349125/</a:t>
                      </a:r>
                    </a:p>
                  </a:txBody>
                  <a:tcPr marL="38857" marR="38857" marT="46624" marB="46624">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0" cap="none" spc="0" dirty="0">
                          <a:solidFill>
                            <a:schemeClr val="tx1"/>
                          </a:solidFill>
                          <a:effectLst/>
                          <a:latin typeface="Calibri" panose="020F0502020204030204" pitchFamily="34" charset="0"/>
                          <a:ea typeface="Calibri" panose="020F0502020204030204" pitchFamily="34" charset="0"/>
                        </a:rPr>
                        <a:t>https://www.dentalcare.com/-/media/dentalcareus/research/pdf/am-j-dent/2011/fallerajdaugust2011.pdf?la=en&amp;v=1-201604260314</a:t>
                      </a:r>
                    </a:p>
                  </a:txBody>
                  <a:tcPr marL="38857" marR="38857" marT="46624" marB="46624">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0" cap="none" spc="0" dirty="0">
                          <a:solidFill>
                            <a:schemeClr val="tx1"/>
                          </a:solidFill>
                          <a:effectLst/>
                          <a:latin typeface="Calibri" panose="020F0502020204030204" pitchFamily="34" charset="0"/>
                          <a:ea typeface="Calibri" panose="020F0502020204030204" pitchFamily="34" charset="0"/>
                        </a:rPr>
                        <a:t>https://www.ncbi.nlm.nih.gov/pmc/articles/PMC7559150/</a:t>
                      </a:r>
                    </a:p>
                  </a:txBody>
                  <a:tcPr marL="38857" marR="38857" marT="46624" marB="46624">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3087451500"/>
                  </a:ext>
                </a:extLst>
              </a:tr>
              <a:tr h="994437">
                <a:tc>
                  <a:txBody>
                    <a:bodyPr/>
                    <a:lstStyle/>
                    <a:p>
                      <a:pPr marL="0" marR="0">
                        <a:spcBef>
                          <a:spcPts val="0"/>
                        </a:spcBef>
                        <a:spcAft>
                          <a:spcPts val="0"/>
                        </a:spcAft>
                      </a:pPr>
                      <a:r>
                        <a:rPr lang="en-US" sz="1000" b="1" cap="none" spc="0">
                          <a:solidFill>
                            <a:schemeClr val="tx1"/>
                          </a:solidFill>
                          <a:effectLst/>
                        </a:rPr>
                        <a:t>Title</a:t>
                      </a:r>
                      <a:endParaRPr lang="en-US" sz="1000" b="1" cap="none" spc="0">
                        <a:solidFill>
                          <a:schemeClr val="tx1"/>
                        </a:solidFill>
                        <a:effectLst/>
                        <a:latin typeface="Calibri" panose="020F0502020204030204" pitchFamily="34" charset="0"/>
                        <a:ea typeface="Calibri" panose="020F0502020204030204" pitchFamily="34" charset="0"/>
                      </a:endParaRPr>
                    </a:p>
                  </a:txBody>
                  <a:tcPr marL="38857" marR="38857" marT="46624" marB="46624">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0"/>
                        </a:spcBef>
                        <a:spcAft>
                          <a:spcPts val="0"/>
                        </a:spcAft>
                      </a:pPr>
                      <a:r>
                        <a:rPr lang="en-US" sz="1000" cap="none" spc="0">
                          <a:solidFill>
                            <a:schemeClr val="tx1"/>
                          </a:solidFill>
                          <a:effectLst/>
                        </a:rPr>
                        <a:t>Bioavailable gluconate chelated stannous fluoride toothpaste meta-analyses: Effects on dentine hypersensitivity and enamel erosion</a:t>
                      </a:r>
                    </a:p>
                    <a:p>
                      <a:pPr marL="0" marR="0">
                        <a:spcBef>
                          <a:spcPts val="0"/>
                        </a:spcBef>
                        <a:spcAft>
                          <a:spcPts val="0"/>
                        </a:spcAft>
                      </a:pPr>
                      <a:r>
                        <a:rPr lang="en-US" sz="1000" cap="none" spc="0">
                          <a:solidFill>
                            <a:schemeClr val="tx1"/>
                          </a:solidFill>
                          <a:effectLst/>
                        </a:rPr>
                        <a:t> </a:t>
                      </a:r>
                      <a:endParaRPr lang="en-US" sz="1000" cap="none" spc="0">
                        <a:solidFill>
                          <a:schemeClr val="tx1"/>
                        </a:solidFill>
                        <a:effectLst/>
                        <a:latin typeface="Calibri" panose="020F0502020204030204" pitchFamily="34" charset="0"/>
                        <a:ea typeface="Calibri" panose="020F0502020204030204" pitchFamily="34" charset="0"/>
                      </a:endParaRPr>
                    </a:p>
                  </a:txBody>
                  <a:tcPr marL="38857" marR="38857" marT="46624" marB="46624">
                    <a:lnL w="12700" cmpd="sng">
                      <a:noFill/>
                      <a:prstDash val="solid"/>
                    </a:lnL>
                    <a:lnR w="12700" cmpd="sng">
                      <a:noFill/>
                      <a:prstDash val="solid"/>
                    </a:lnR>
                    <a:lnT w="38100" cmpd="sng">
                      <a:noFill/>
                    </a:lnT>
                    <a:lnB w="12700" cap="flat" cmpd="sng" algn="ctr">
                      <a:noFill/>
                      <a:prstDash val="solid"/>
                    </a:lnB>
                    <a:noFill/>
                  </a:tcPr>
                </a:tc>
                <a:tc>
                  <a:txBody>
                    <a:bodyPr/>
                    <a:lstStyle/>
                    <a:p>
                      <a:pPr marL="0" marR="0">
                        <a:spcBef>
                          <a:spcPts val="0"/>
                        </a:spcBef>
                        <a:spcAft>
                          <a:spcPts val="0"/>
                        </a:spcAft>
                      </a:pPr>
                      <a:r>
                        <a:rPr lang="en-US" sz="1000" cap="none" spc="0" dirty="0">
                          <a:solidFill>
                            <a:schemeClr val="tx1"/>
                          </a:solidFill>
                          <a:effectLst/>
                          <a:latin typeface="Calibri" panose="020F0502020204030204" pitchFamily="34" charset="0"/>
                          <a:ea typeface="Calibri" panose="020F0502020204030204" pitchFamily="34" charset="0"/>
                        </a:rPr>
                        <a:t>Stabilized Stannous fluoride dentifrice in relation to dental caries, dental erosion and dentin hypersensitivity: A systematic Review</a:t>
                      </a:r>
                    </a:p>
                  </a:txBody>
                  <a:tcPr marL="38857" marR="38857" marT="46624" marB="46624">
                    <a:lnL w="12700" cmpd="sng">
                      <a:noFill/>
                      <a:prstDash val="solid"/>
                    </a:lnL>
                    <a:lnR w="12700" cmpd="sng">
                      <a:noFill/>
                      <a:prstDash val="solid"/>
                    </a:lnR>
                    <a:lnT w="38100" cmpd="sng">
                      <a:noFill/>
                    </a:lnT>
                    <a:lnB w="12700"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cap="none" spc="0">
                          <a:solidFill>
                            <a:schemeClr val="tx1"/>
                          </a:solidFill>
                          <a:effectLst/>
                          <a:latin typeface="Calibri" panose="020F0502020204030204" pitchFamily="34" charset="0"/>
                          <a:ea typeface="+mn-ea"/>
                          <a:cs typeface="+mn-cs"/>
                        </a:rPr>
                        <a:t>Erosion protection benefits of stabilized SnF2 dentifrice versus an arginine–sodium monofluorophosphate dentifrice: results from in vitro and in situ clinical studies</a:t>
                      </a:r>
                    </a:p>
                    <a:p>
                      <a:pPr marL="0" marR="0">
                        <a:spcBef>
                          <a:spcPts val="0"/>
                        </a:spcBef>
                        <a:spcAft>
                          <a:spcPts val="0"/>
                        </a:spcAft>
                      </a:pPr>
                      <a:endParaRPr lang="en-US" sz="1000" cap="none" spc="0">
                        <a:solidFill>
                          <a:schemeClr val="tx1"/>
                        </a:solidFill>
                        <a:effectLst/>
                        <a:latin typeface="Calibri" panose="020F0502020204030204" pitchFamily="34" charset="0"/>
                        <a:ea typeface="Calibri" panose="020F0502020204030204" pitchFamily="34" charset="0"/>
                      </a:endParaRPr>
                    </a:p>
                  </a:txBody>
                  <a:tcPr marL="38857" marR="38857" marT="46624" marB="46624">
                    <a:lnL w="12700" cmpd="sng">
                      <a:noFill/>
                      <a:prstDash val="solid"/>
                    </a:lnL>
                    <a:lnR w="12700" cmpd="sng">
                      <a:noFill/>
                      <a:prstDash val="solid"/>
                    </a:lnR>
                    <a:lnT w="38100" cmpd="sng">
                      <a:noFill/>
                    </a:lnT>
                    <a:lnB w="12700" cap="flat" cmpd="sng" algn="ctr">
                      <a:noFill/>
                      <a:prstDash val="solid"/>
                    </a:lnB>
                    <a:noFill/>
                  </a:tcPr>
                </a:tc>
                <a:tc>
                  <a:txBody>
                    <a:bodyPr/>
                    <a:lstStyle/>
                    <a:p>
                      <a:pPr marL="0" marR="0">
                        <a:spcBef>
                          <a:spcPts val="0"/>
                        </a:spcBef>
                        <a:spcAft>
                          <a:spcPts val="0"/>
                        </a:spcAft>
                      </a:pPr>
                      <a:r>
                        <a:rPr lang="en-US" sz="1000"/>
                        <a:t>Erosion Prevention Potential of an Over-the-Counter Stabilized SnF2 Dentifrice Compared to 5000 ppm F Prescription-Strength Products</a:t>
                      </a:r>
                      <a:endParaRPr lang="en-US" sz="1000" cap="none" spc="0">
                        <a:solidFill>
                          <a:schemeClr val="tx1"/>
                        </a:solidFill>
                        <a:effectLst/>
                        <a:latin typeface="Calibri" panose="020F0502020204030204" pitchFamily="34" charset="0"/>
                        <a:ea typeface="Calibri" panose="020F0502020204030204" pitchFamily="34" charset="0"/>
                      </a:endParaRPr>
                    </a:p>
                  </a:txBody>
                  <a:tcPr marL="38857" marR="38857" marT="46624" marB="46624">
                    <a:lnL w="12700" cmpd="sng">
                      <a:noFill/>
                      <a:prstDash val="solid"/>
                    </a:lnL>
                    <a:lnR w="28575" cap="flat" cmpd="sng" algn="ctr">
                      <a:noFill/>
                      <a:prstDash val="solid"/>
                    </a:lnR>
                    <a:lnT w="38100" cmpd="sng">
                      <a:noFill/>
                    </a:lnT>
                    <a:lnB w="12700" cap="flat" cmpd="sng" algn="ctr">
                      <a:noFill/>
                      <a:prstDash val="solid"/>
                    </a:lnB>
                    <a:noFill/>
                  </a:tcPr>
                </a:tc>
                <a:tc>
                  <a:txBody>
                    <a:bodyPr/>
                    <a:lstStyle/>
                    <a:p>
                      <a:pPr marL="0" marR="0">
                        <a:spcBef>
                          <a:spcPts val="0"/>
                        </a:spcBef>
                        <a:spcAft>
                          <a:spcPts val="0"/>
                        </a:spcAft>
                      </a:pPr>
                      <a:r>
                        <a:rPr lang="en-US" sz="1000" cap="none" spc="0" dirty="0">
                          <a:solidFill>
                            <a:schemeClr val="tx1"/>
                          </a:solidFill>
                          <a:effectLst/>
                          <a:latin typeface="Calibri" panose="020F0502020204030204" pitchFamily="34" charset="0"/>
                          <a:ea typeface="Calibri" panose="020F0502020204030204" pitchFamily="34" charset="0"/>
                        </a:rPr>
                        <a:t>Enamel Protection: A comparison of marketed dentifrice performance against dental erosion</a:t>
                      </a:r>
                    </a:p>
                  </a:txBody>
                  <a:tcPr marL="38857" marR="38857" marT="46624" marB="46624">
                    <a:lnL w="12700" cmpd="sng">
                      <a:noFill/>
                      <a:prstDash val="solid"/>
                    </a:lnL>
                    <a:lnR w="28575" cap="flat" cmpd="sng" algn="ctr">
                      <a:noFill/>
                      <a:prstDash val="solid"/>
                    </a:lnR>
                    <a:lnT w="38100" cmpd="sng">
                      <a:noFill/>
                    </a:lnT>
                    <a:lnB w="12700"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Stannous Fluoride Effects on Enamel: A Systematic Review</a:t>
                      </a:r>
                      <a:endParaRPr lang="en-US" sz="1000" cap="none" spc="0" dirty="0">
                        <a:solidFill>
                          <a:schemeClr val="tx1"/>
                        </a:solidFill>
                        <a:effectLst/>
                        <a:latin typeface="Calibri" panose="020F0502020204030204" pitchFamily="34" charset="0"/>
                        <a:ea typeface="Calibri" panose="020F0502020204030204" pitchFamily="34" charset="0"/>
                      </a:endParaRPr>
                    </a:p>
                  </a:txBody>
                  <a:tcPr marL="38857" marR="38857" marT="46624" marB="46624">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22939159"/>
                  </a:ext>
                </a:extLst>
              </a:tr>
              <a:tr h="1333323">
                <a:tc>
                  <a:txBody>
                    <a:bodyPr/>
                    <a:lstStyle/>
                    <a:p>
                      <a:pPr marL="0" marR="0">
                        <a:spcBef>
                          <a:spcPts val="0"/>
                        </a:spcBef>
                        <a:spcAft>
                          <a:spcPts val="0"/>
                        </a:spcAft>
                      </a:pPr>
                      <a:r>
                        <a:rPr lang="en-US" sz="1000" b="1" cap="none" spc="0">
                          <a:solidFill>
                            <a:schemeClr val="tx1"/>
                          </a:solidFill>
                          <a:effectLst/>
                        </a:rPr>
                        <a:t>Objective</a:t>
                      </a:r>
                      <a:endParaRPr lang="en-US" sz="1000" b="1" cap="none" spc="0">
                        <a:solidFill>
                          <a:schemeClr val="tx1"/>
                        </a:solidFill>
                        <a:effectLst/>
                        <a:latin typeface="Calibri" panose="020F0502020204030204" pitchFamily="34" charset="0"/>
                        <a:ea typeface="Calibri" panose="020F0502020204030204" pitchFamily="34" charset="0"/>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900" cap="none" spc="0">
                          <a:solidFill>
                            <a:schemeClr val="tx1"/>
                          </a:solidFill>
                          <a:effectLst/>
                        </a:rPr>
                        <a:t>To compare the effect of bioavailable gluconate-chelated stannous fluoride (SnF2) toothpaste with control toothpastes for treatment of dentine hypersensitivity (DH) and enamel erosion.</a:t>
                      </a:r>
                      <a:endParaRPr lang="en-US" sz="900" cap="none" spc="0">
                        <a:solidFill>
                          <a:schemeClr val="tx1"/>
                        </a:solidFill>
                        <a:effectLst/>
                        <a:latin typeface="Calibri" panose="020F0502020204030204" pitchFamily="34" charset="0"/>
                        <a:ea typeface="Calibri" panose="020F0502020204030204" pitchFamily="34" charset="0"/>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900"/>
                        <a:t>To review the scientific evidence for the efficacy of stabilized stannous fluoride dentifrice in relation to dental caries, dental erosion and dentin hypersensitivity.</a:t>
                      </a:r>
                      <a:endParaRPr lang="en-US" sz="900" cap="none" spc="0">
                        <a:solidFill>
                          <a:schemeClr val="tx1"/>
                        </a:solidFill>
                        <a:effectLst/>
                        <a:latin typeface="Calibri" panose="020F0502020204030204" pitchFamily="34" charset="0"/>
                        <a:ea typeface="Calibri" panose="020F0502020204030204" pitchFamily="34" charset="0"/>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900" kern="1200">
                          <a:solidFill>
                            <a:schemeClr val="dk1"/>
                          </a:solidFill>
                          <a:latin typeface="+mn-lt"/>
                          <a:ea typeface="+mn-ea"/>
                          <a:cs typeface="+mn-cs"/>
                        </a:rPr>
                        <a:t>The aim of these investigations was to assess the ability of two fluoride dentifrices to protect against the initiation and progression of dental erosion using a predictive in vitro erosion cycling model and a human in situ erosion prevention clinical trial for verification of effectiveness. (1.5% Arginine)</a:t>
                      </a: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900"/>
                        <a:t>To determine the relative ability of various F-containing products to protect enamel against the initiation and progression of tooth surface loss due to erosive acid challenges.</a:t>
                      </a:r>
                      <a:endParaRPr lang="en-US" sz="900" cap="none" spc="0">
                        <a:solidFill>
                          <a:schemeClr val="tx1"/>
                        </a:solidFill>
                        <a:effectLst/>
                        <a:latin typeface="Calibri" panose="020F0502020204030204" pitchFamily="34" charset="0"/>
                        <a:ea typeface="Calibri" panose="020F0502020204030204" pitchFamily="34" charset="0"/>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900" dirty="0"/>
                        <a:t>To determine the relative ability of various marketed toothpastes formulated with either stabilized stannous fluoride (SnF2), sodium fluoride (NaF), or sodium monofluorophosphate (SMFP) to protect human enamel against the initiation and progression of damage due to dietary acid attack, using a laboratory erosion cycling model.</a:t>
                      </a:r>
                      <a:endParaRPr lang="en-US" sz="900" cap="none" spc="0" dirty="0">
                        <a:solidFill>
                          <a:schemeClr val="tx1"/>
                        </a:solidFill>
                        <a:effectLst/>
                        <a:latin typeface="Calibri" panose="020F0502020204030204" pitchFamily="34" charset="0"/>
                        <a:ea typeface="Calibri" panose="020F0502020204030204" pitchFamily="34" charset="0"/>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900" b="0" i="0" kern="1200" dirty="0">
                          <a:solidFill>
                            <a:schemeClr val="dk1"/>
                          </a:solidFill>
                          <a:effectLst/>
                          <a:latin typeface="+mn-lt"/>
                          <a:ea typeface="+mn-ea"/>
                          <a:cs typeface="+mn-cs"/>
                        </a:rPr>
                        <a:t>The objectives of this review are to highlight all the clinical features concerning stannous fluoride reported in the literature and eventually its chemical interactions.</a:t>
                      </a:r>
                    </a:p>
                    <a:p>
                      <a:r>
                        <a:rPr lang="en-US" sz="900" b="0" i="0" kern="1200" dirty="0">
                          <a:solidFill>
                            <a:schemeClr val="dk1"/>
                          </a:solidFill>
                          <a:effectLst/>
                          <a:latin typeface="+mn-lt"/>
                          <a:ea typeface="+mn-ea"/>
                          <a:cs typeface="+mn-cs"/>
                        </a:rPr>
                        <a:t>In dental patients, what is the effect of stannous fluoride compositions on oral health compared to other dental healthcare products?</a:t>
                      </a:r>
                    </a:p>
                    <a:p>
                      <a:r>
                        <a:rPr lang="en-US" sz="900" b="0" i="0" kern="1200" dirty="0">
                          <a:solidFill>
                            <a:schemeClr val="dk1"/>
                          </a:solidFill>
                          <a:effectLst/>
                          <a:latin typeface="+mn-lt"/>
                          <a:ea typeface="+mn-ea"/>
                          <a:cs typeface="+mn-cs"/>
                        </a:rPr>
                        <a:t>And as secondary outcome:</a:t>
                      </a:r>
                    </a:p>
                    <a:p>
                      <a:r>
                        <a:rPr lang="en-US" sz="900" b="0" i="0" kern="1200" dirty="0">
                          <a:solidFill>
                            <a:schemeClr val="dk1"/>
                          </a:solidFill>
                          <a:effectLst/>
                          <a:latin typeface="+mn-lt"/>
                          <a:ea typeface="+mn-ea"/>
                          <a:cs typeface="+mn-cs"/>
                        </a:rPr>
                        <a:t>On enamel and other hard tooth tissue, what is the effect of stannous fluoride composition on their structure compared to other dental healthcare products?</a:t>
                      </a: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811103478"/>
                  </a:ext>
                </a:extLst>
              </a:tr>
              <a:tr h="1130109">
                <a:tc>
                  <a:txBody>
                    <a:bodyPr/>
                    <a:lstStyle/>
                    <a:p>
                      <a:pPr marL="0" marR="0">
                        <a:spcBef>
                          <a:spcPts val="0"/>
                        </a:spcBef>
                        <a:spcAft>
                          <a:spcPts val="0"/>
                        </a:spcAft>
                      </a:pPr>
                      <a:endParaRPr lang="en-US" sz="1000" b="1" cap="none" spc="0">
                        <a:solidFill>
                          <a:schemeClr val="tx1"/>
                        </a:solidFill>
                        <a:effectLst/>
                        <a:latin typeface="Calibri" panose="020F0502020204030204" pitchFamily="34" charset="0"/>
                        <a:ea typeface="Calibri" panose="020F0502020204030204" pitchFamily="34" charset="0"/>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marR="0">
                        <a:spcBef>
                          <a:spcPts val="0"/>
                        </a:spcBef>
                        <a:spcAft>
                          <a:spcPts val="0"/>
                        </a:spcAft>
                      </a:pPr>
                      <a:r>
                        <a:rPr lang="en-US" sz="1000" kern="1200" cap="none" spc="0" dirty="0">
                          <a:solidFill>
                            <a:schemeClr val="tx1"/>
                          </a:solidFill>
                          <a:effectLst/>
                          <a:latin typeface="+mn-lt"/>
                          <a:ea typeface="+mn-ea"/>
                          <a:cs typeface="+mn-cs"/>
                        </a:rPr>
                        <a:t>West N </a:t>
                      </a:r>
                      <a:r>
                        <a:rPr lang="en-US" sz="1000" kern="1200" cap="none" spc="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Bioavailable gluconate chelated stannous fluoride toothpaste meta-analyses: Effects on dentine hypersensitivity and enamel </a:t>
                      </a:r>
                      <a:r>
                        <a:rPr lang="en-US" sz="1000" kern="1200" cap="none" spc="0" dirty="0" err="1">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erosion</a:t>
                      </a:r>
                      <a:r>
                        <a:rPr lang="en-US" sz="1000" kern="1200" cap="none" spc="0" dirty="0" err="1">
                          <a:solidFill>
                            <a:schemeClr val="tx1"/>
                          </a:solidFill>
                          <a:effectLst/>
                          <a:latin typeface="+mn-lt"/>
                          <a:ea typeface="+mn-ea"/>
                          <a:cs typeface="+mn-cs"/>
                        </a:rPr>
                        <a:t>J</a:t>
                      </a:r>
                      <a:r>
                        <a:rPr lang="en-US" sz="1000" kern="1200" cap="none" spc="0" dirty="0">
                          <a:solidFill>
                            <a:schemeClr val="tx1"/>
                          </a:solidFill>
                          <a:effectLst/>
                          <a:latin typeface="+mn-lt"/>
                          <a:ea typeface="+mn-ea"/>
                          <a:cs typeface="+mn-cs"/>
                        </a:rPr>
                        <a:t> Dent2021;Feb;105:103566Erosion, Meta-analysis, Stannous fluoride</a:t>
                      </a: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marR="0">
                        <a:spcBef>
                          <a:spcPts val="0"/>
                        </a:spcBef>
                        <a:spcAft>
                          <a:spcPts val="0"/>
                        </a:spcAft>
                      </a:pPr>
                      <a:r>
                        <a:rPr lang="en-US" sz="900" kern="1200" cap="none" spc="0" dirty="0" err="1">
                          <a:solidFill>
                            <a:schemeClr val="tx1"/>
                          </a:solidFill>
                          <a:effectLst/>
                          <a:latin typeface="+mn-lt"/>
                          <a:ea typeface="+mn-ea"/>
                          <a:cs typeface="+mn-cs"/>
                        </a:rPr>
                        <a:t>Konradsson</a:t>
                      </a:r>
                      <a:r>
                        <a:rPr lang="en-US" sz="900" kern="1200" cap="none" spc="0" dirty="0">
                          <a:solidFill>
                            <a:schemeClr val="tx1"/>
                          </a:solidFill>
                          <a:effectLst/>
                          <a:latin typeface="+mn-lt"/>
                          <a:ea typeface="+mn-ea"/>
                          <a:cs typeface="+mn-cs"/>
                        </a:rPr>
                        <a:t> K </a:t>
                      </a:r>
                      <a:r>
                        <a:rPr lang="en-US" sz="900" kern="1200" cap="none" spc="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Stabilized stannous fluoride dentifrice in relation to dental caries, dental erosion and dentin hypersensitivity: A systematic review</a:t>
                      </a:r>
                      <a:r>
                        <a:rPr lang="en-US" sz="900" kern="1200" cap="none" spc="0" dirty="0">
                          <a:solidFill>
                            <a:schemeClr val="tx1"/>
                          </a:solidFill>
                          <a:effectLst/>
                          <a:latin typeface="+mn-lt"/>
                          <a:ea typeface="+mn-ea"/>
                          <a:cs typeface="+mn-cs"/>
                        </a:rPr>
                        <a:t> Am J Dent2020;33: 95-105</a:t>
                      </a: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marR="0">
                        <a:spcBef>
                          <a:spcPts val="0"/>
                        </a:spcBef>
                        <a:spcAft>
                          <a:spcPts val="0"/>
                        </a:spcAft>
                      </a:pPr>
                      <a:endParaRPr lang="en-US" sz="900" kern="1200" cap="none" spc="0">
                        <a:solidFill>
                          <a:schemeClr val="tx1"/>
                        </a:solidFill>
                        <a:effectLst/>
                        <a:latin typeface="Calibri" panose="020F0502020204030204" pitchFamily="34" charset="0"/>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marR="0">
                        <a:spcBef>
                          <a:spcPts val="0"/>
                        </a:spcBef>
                        <a:spcAft>
                          <a:spcPts val="0"/>
                        </a:spcAft>
                      </a:pPr>
                      <a:r>
                        <a:rPr lang="en-US" sz="900" kern="1200" dirty="0">
                          <a:solidFill>
                            <a:schemeClr val="dk1"/>
                          </a:solidFill>
                          <a:latin typeface="+mn-lt"/>
                          <a:ea typeface="+mn-ea"/>
                          <a:cs typeface="+mn-cs"/>
                        </a:rPr>
                        <a:t>Eversole SL </a:t>
                      </a:r>
                      <a:r>
                        <a:rPr lang="en-US" sz="900" kern="1200" dirty="0">
                          <a:solidFill>
                            <a:schemeClr val="dk1"/>
                          </a:solidFill>
                          <a:latin typeface="+mn-lt"/>
                          <a:ea typeface="+mn-ea"/>
                          <a:cs typeface="+mn-cs"/>
                          <a:hlinkClick r:id="rId5">
                            <a:extLst>
                              <a:ext uri="{A12FA001-AC4F-418D-AE19-62706E023703}">
                                <ahyp:hlinkClr xmlns:ahyp="http://schemas.microsoft.com/office/drawing/2018/hyperlinkcolor" val="tx"/>
                              </a:ext>
                            </a:extLst>
                          </a:hlinkClick>
                        </a:rPr>
                        <a:t>Erosion Prevention Potential of an Over-the-Counter Stabilized SnF2 Dentifrice Compared to 5000 ppm F Prescription-Strength Products</a:t>
                      </a:r>
                      <a:r>
                        <a:rPr lang="en-US" sz="900" kern="1200" dirty="0">
                          <a:solidFill>
                            <a:schemeClr val="dk1"/>
                          </a:solidFill>
                          <a:latin typeface="+mn-lt"/>
                          <a:ea typeface="+mn-ea"/>
                          <a:cs typeface="+mn-cs"/>
                        </a:rPr>
                        <a:t> J Clin Dent2015;26:44-49</a:t>
                      </a: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marR="0">
                        <a:spcBef>
                          <a:spcPts val="0"/>
                        </a:spcBef>
                        <a:spcAft>
                          <a:spcPts val="0"/>
                        </a:spcAft>
                      </a:pPr>
                      <a:r>
                        <a:rPr lang="en-US" sz="1000" kern="1200" cap="none" spc="0" dirty="0">
                          <a:solidFill>
                            <a:schemeClr val="tx1"/>
                          </a:solidFill>
                          <a:effectLst/>
                          <a:latin typeface="Calibri" panose="020F0502020204030204" pitchFamily="34" charset="0"/>
                          <a:ea typeface="+mn-ea"/>
                          <a:cs typeface="+mn-cs"/>
                        </a:rPr>
                        <a:t>Faller RV </a:t>
                      </a:r>
                      <a:r>
                        <a:rPr lang="en-US" sz="1000" kern="1200" cap="none" spc="0" dirty="0">
                          <a:solidFill>
                            <a:schemeClr val="tx1"/>
                          </a:solidFill>
                          <a:effectLst/>
                          <a:latin typeface="Calibri" panose="020F0502020204030204" pitchFamily="34" charset="0"/>
                          <a:ea typeface="+mn-ea"/>
                          <a:cs typeface="+mn-cs"/>
                          <a:hlinkClick r:id="rId6">
                            <a:extLst>
                              <a:ext uri="{A12FA001-AC4F-418D-AE19-62706E023703}">
                                <ahyp:hlinkClr xmlns:ahyp="http://schemas.microsoft.com/office/drawing/2018/hyperlinkcolor" val="tx"/>
                              </a:ext>
                            </a:extLst>
                          </a:hlinkClick>
                        </a:rPr>
                        <a:t>Enamel protection: a comparison of marketed dentifrice performance against dental erosion</a:t>
                      </a:r>
                      <a:r>
                        <a:rPr lang="en-US" sz="1000" kern="1200" cap="none" spc="0" dirty="0">
                          <a:solidFill>
                            <a:schemeClr val="tx1"/>
                          </a:solidFill>
                          <a:effectLst/>
                          <a:latin typeface="Calibri" panose="020F0502020204030204" pitchFamily="34" charset="0"/>
                          <a:ea typeface="+mn-ea"/>
                          <a:cs typeface="+mn-cs"/>
                        </a:rPr>
                        <a:t> Am J Dent2011;24(4):205-10</a:t>
                      </a:r>
                      <a:endParaRPr lang="en-US" sz="1000" kern="1200" cap="none" spc="0" dirty="0">
                        <a:solidFill>
                          <a:schemeClr val="tx1"/>
                        </a:solidFill>
                        <a:effectLst/>
                        <a:latin typeface="Calibri" panose="020F0502020204030204" pitchFamily="34" charset="0"/>
                        <a:ea typeface="Calibri" panose="020F0502020204030204" pitchFamily="34" charset="0"/>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err="1">
                          <a:solidFill>
                            <a:schemeClr val="dk1"/>
                          </a:solidFill>
                          <a:effectLst/>
                          <a:latin typeface="+mn-lt"/>
                          <a:ea typeface="+mn-ea"/>
                          <a:cs typeface="+mn-cs"/>
                        </a:rPr>
                        <a:t>Fiorillo</a:t>
                      </a:r>
                      <a:r>
                        <a:rPr lang="en-US" sz="900" b="0" i="0" kern="1200" dirty="0">
                          <a:solidFill>
                            <a:schemeClr val="dk1"/>
                          </a:solidFill>
                          <a:effectLst/>
                          <a:latin typeface="+mn-lt"/>
                          <a:ea typeface="+mn-ea"/>
                          <a:cs typeface="+mn-cs"/>
                        </a:rPr>
                        <a:t> L, </a:t>
                      </a:r>
                      <a:r>
                        <a:rPr lang="en-US" sz="900" b="0" i="0" kern="1200" dirty="0" err="1">
                          <a:solidFill>
                            <a:schemeClr val="dk1"/>
                          </a:solidFill>
                          <a:effectLst/>
                          <a:latin typeface="+mn-lt"/>
                          <a:ea typeface="+mn-ea"/>
                          <a:cs typeface="+mn-cs"/>
                        </a:rPr>
                        <a:t>Cervino</a:t>
                      </a:r>
                      <a:r>
                        <a:rPr lang="en-US" sz="900" b="0" i="0" kern="1200" dirty="0">
                          <a:solidFill>
                            <a:schemeClr val="dk1"/>
                          </a:solidFill>
                          <a:effectLst/>
                          <a:latin typeface="+mn-lt"/>
                          <a:ea typeface="+mn-ea"/>
                          <a:cs typeface="+mn-cs"/>
                        </a:rPr>
                        <a:t> G, Herford AS, </a:t>
                      </a:r>
                      <a:r>
                        <a:rPr lang="en-US" sz="900" b="0" i="0" kern="1200" dirty="0" err="1">
                          <a:solidFill>
                            <a:schemeClr val="dk1"/>
                          </a:solidFill>
                          <a:effectLst/>
                          <a:latin typeface="+mn-lt"/>
                          <a:ea typeface="+mn-ea"/>
                          <a:cs typeface="+mn-cs"/>
                        </a:rPr>
                        <a:t>Laino</a:t>
                      </a:r>
                      <a:r>
                        <a:rPr lang="en-US" sz="900" b="0" i="0" kern="1200" dirty="0">
                          <a:solidFill>
                            <a:schemeClr val="dk1"/>
                          </a:solidFill>
                          <a:effectLst/>
                          <a:latin typeface="+mn-lt"/>
                          <a:ea typeface="+mn-ea"/>
                          <a:cs typeface="+mn-cs"/>
                        </a:rPr>
                        <a:t> L, </a:t>
                      </a:r>
                      <a:r>
                        <a:rPr lang="en-US" sz="900" b="0" i="0" kern="1200" dirty="0" err="1">
                          <a:solidFill>
                            <a:schemeClr val="dk1"/>
                          </a:solidFill>
                          <a:effectLst/>
                          <a:latin typeface="+mn-lt"/>
                          <a:ea typeface="+mn-ea"/>
                          <a:cs typeface="+mn-cs"/>
                        </a:rPr>
                        <a:t>Cicciù</a:t>
                      </a:r>
                      <a:r>
                        <a:rPr lang="en-US" sz="900" b="0" i="0" kern="1200" dirty="0">
                          <a:solidFill>
                            <a:schemeClr val="dk1"/>
                          </a:solidFill>
                          <a:effectLst/>
                          <a:latin typeface="+mn-lt"/>
                          <a:ea typeface="+mn-ea"/>
                          <a:cs typeface="+mn-cs"/>
                        </a:rPr>
                        <a:t> M. Stannous Fluoride Effects on Enamel: A Systematic Review. Biomimetics (Basel). 2020 Aug 31;5(3):41. </a:t>
                      </a:r>
                      <a:r>
                        <a:rPr lang="en-US" sz="900" b="0" i="0" kern="1200" dirty="0" err="1">
                          <a:solidFill>
                            <a:schemeClr val="dk1"/>
                          </a:solidFill>
                          <a:effectLst/>
                          <a:latin typeface="+mn-lt"/>
                          <a:ea typeface="+mn-ea"/>
                          <a:cs typeface="+mn-cs"/>
                        </a:rPr>
                        <a:t>doi</a:t>
                      </a:r>
                      <a:r>
                        <a:rPr lang="en-US" sz="900" b="0" i="0" kern="1200" dirty="0">
                          <a:solidFill>
                            <a:schemeClr val="dk1"/>
                          </a:solidFill>
                          <a:effectLst/>
                          <a:latin typeface="+mn-lt"/>
                          <a:ea typeface="+mn-ea"/>
                          <a:cs typeface="+mn-cs"/>
                        </a:rPr>
                        <a:t>: 10.3390/biomimetics5030041. PMID: 32878006; PMCID: PMC7559150.</a:t>
                      </a:r>
                      <a:endParaRPr lang="en-US" sz="900" kern="1200" cap="none" spc="0" dirty="0">
                        <a:solidFill>
                          <a:schemeClr val="tx1"/>
                        </a:solidFill>
                        <a:effectLst/>
                        <a:latin typeface="+mn-lt"/>
                        <a:ea typeface="+mn-ea"/>
                        <a:cs typeface="+mn-cs"/>
                      </a:endParaRPr>
                    </a:p>
                    <a:p>
                      <a:pPr marL="0" marR="0">
                        <a:spcBef>
                          <a:spcPts val="0"/>
                        </a:spcBef>
                        <a:spcAft>
                          <a:spcPts val="0"/>
                        </a:spcAft>
                      </a:pPr>
                      <a:endParaRPr lang="en-US" sz="900" kern="1200" cap="none" spc="0" dirty="0">
                        <a:solidFill>
                          <a:schemeClr val="tx1"/>
                        </a:solidFill>
                        <a:effectLst/>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168671783"/>
                  </a:ext>
                </a:extLst>
              </a:tr>
            </a:tbl>
          </a:graphicData>
        </a:graphic>
      </p:graphicFrame>
      <p:pic>
        <p:nvPicPr>
          <p:cNvPr id="9" name="Picture 1">
            <a:extLst>
              <a:ext uri="{FF2B5EF4-FFF2-40B4-BE49-F238E27FC236}">
                <a16:creationId xmlns:a16="http://schemas.microsoft.com/office/drawing/2014/main" id="{103222D3-C7D4-45CF-A3D9-B2A727EADB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4673" y="678262"/>
            <a:ext cx="1076325" cy="86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2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91ECDC8-9BC9-480F-9268-12BF939E6566}"/>
              </a:ext>
            </a:extLst>
          </p:cNvPr>
          <p:cNvSpPr txBox="1">
            <a:spLocks/>
          </p:cNvSpPr>
          <p:nvPr/>
        </p:nvSpPr>
        <p:spPr>
          <a:xfrm>
            <a:off x="331693" y="140004"/>
            <a:ext cx="9028228" cy="9795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spc="3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30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What is ETW?</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2000" b="1" i="0" u="none" strike="noStrike" kern="1200" cap="none" spc="300" normalizeH="0" baseline="0" noProof="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12" name="Rectangle 11">
            <a:extLst>
              <a:ext uri="{FF2B5EF4-FFF2-40B4-BE49-F238E27FC236}">
                <a16:creationId xmlns:a16="http://schemas.microsoft.com/office/drawing/2014/main" id="{B6BC5208-4603-4F7E-AD6F-5100B6BA9758}"/>
              </a:ext>
            </a:extLst>
          </p:cNvPr>
          <p:cNvSpPr/>
          <p:nvPr/>
        </p:nvSpPr>
        <p:spPr>
          <a:xfrm>
            <a:off x="3435097" y="242367"/>
            <a:ext cx="7980706" cy="2516073"/>
          </a:xfrm>
          <a:prstGeom prst="rect">
            <a:avLst/>
          </a:prstGeom>
        </p:spPr>
        <p:txBody>
          <a:bodyPr wrap="square">
            <a:spAutoFit/>
          </a:bodyPr>
          <a:lstStyle/>
          <a:p>
            <a:pPr marL="180000" marR="0" lvl="0" indent="-1800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Changing dietary habits</a:t>
            </a:r>
          </a:p>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Higher consumption of acidic beverages (colas, sports / energy drinks) – (especially Children and Athletes)</a:t>
            </a:r>
          </a:p>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Higher incidence of xerostomia from medications for chronic conditions Low salivary flow clears acids less quickly (especially Geriatric)</a:t>
            </a:r>
          </a:p>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More people retain teeth for a lifetime, and we are living longer</a:t>
            </a:r>
          </a:p>
          <a:p>
            <a:pPr marL="360000" marR="0" lvl="0" indent="-1800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ETW1-BEWE 2:Cavalho:JOI:2015 .tiff" descr="ETW1-BEWE 2:Cavalho:JOI:2015 .tiff">
            <a:extLst>
              <a:ext uri="{FF2B5EF4-FFF2-40B4-BE49-F238E27FC236}">
                <a16:creationId xmlns:a16="http://schemas.microsoft.com/office/drawing/2014/main" id="{F5153BA9-5244-3625-ACB7-2878DC57CF49}"/>
              </a:ext>
            </a:extLst>
          </p:cNvPr>
          <p:cNvPicPr>
            <a:picLocks noChangeAspect="1"/>
          </p:cNvPicPr>
          <p:nvPr/>
        </p:nvPicPr>
        <p:blipFill>
          <a:blip r:embed="rId2"/>
          <a:stretch>
            <a:fillRect/>
          </a:stretch>
        </p:blipFill>
        <p:spPr>
          <a:xfrm>
            <a:off x="331693" y="4055450"/>
            <a:ext cx="3569098" cy="2366253"/>
          </a:xfrm>
          <a:prstGeom prst="rect">
            <a:avLst/>
          </a:prstGeom>
          <a:ln w="12700">
            <a:miter lim="400000"/>
          </a:ln>
        </p:spPr>
      </p:pic>
      <p:pic>
        <p:nvPicPr>
          <p:cNvPr id="1026" name="Picture 2" descr="A personal perspective and update on erosive tooth wear – 10 years on: Part  1 – Diagnosis and prevention | British Dental Journal">
            <a:extLst>
              <a:ext uri="{FF2B5EF4-FFF2-40B4-BE49-F238E27FC236}">
                <a16:creationId xmlns:a16="http://schemas.microsoft.com/office/drawing/2014/main" id="{C948B2DB-D019-88CE-2843-C51935933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581" y="4136730"/>
            <a:ext cx="3569098" cy="2366467"/>
          </a:xfrm>
          <a:prstGeom prst="rect">
            <a:avLst/>
          </a:prstGeom>
          <a:noFill/>
          <a:extLst>
            <a:ext uri="{909E8E84-426E-40DD-AFC4-6F175D3DCCD1}">
              <a14:hiddenFill xmlns:a14="http://schemas.microsoft.com/office/drawing/2010/main">
                <a:solidFill>
                  <a:srgbClr val="FFFFFF"/>
                </a:solidFill>
              </a14:hiddenFill>
            </a:ext>
          </a:extLst>
        </p:spPr>
      </p:pic>
      <p:sp>
        <p:nvSpPr>
          <p:cNvPr id="7" name="Interaction between attrition (abrasion) and erosion = Erosive Tooth Wear">
            <a:extLst>
              <a:ext uri="{FF2B5EF4-FFF2-40B4-BE49-F238E27FC236}">
                <a16:creationId xmlns:a16="http://schemas.microsoft.com/office/drawing/2014/main" id="{8B349BCE-432D-4D26-6FD9-B2506A7A2A48}"/>
              </a:ext>
            </a:extLst>
          </p:cNvPr>
          <p:cNvSpPr txBox="1"/>
          <p:nvPr/>
        </p:nvSpPr>
        <p:spPr>
          <a:xfrm>
            <a:off x="0" y="2727663"/>
            <a:ext cx="12029440" cy="902811"/>
          </a:xfrm>
          <a:prstGeom prst="rect">
            <a:avLst/>
          </a:prstGeom>
          <a:ln w="63500">
            <a:solidFill>
              <a:srgbClr val="00FDFF"/>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7900"/>
            </a:pPr>
            <a:r>
              <a:rPr kumimoji="0" sz="2400" b="1" i="0" u="none" strike="noStrike" kern="1200" cap="none" spc="30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Interaction between attrition (abrasion) and erosion </a:t>
            </a:r>
            <a:r>
              <a:rPr kumimoji="0" sz="2800" b="1" i="0" u="none" strike="noStrike" kern="1200" cap="none" spc="30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r>
              <a:rPr kumimoji="0" sz="2400" b="1" i="0" u="none" strike="noStrike" kern="1200" cap="none" spc="30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endParaRPr kumimoji="0" lang="en-US" sz="2400" b="1" i="0" u="none" strike="noStrike" kern="1200" cap="none" spc="30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7900"/>
            </a:pPr>
            <a:r>
              <a:rPr kumimoji="0" sz="2400" b="1" i="0" u="none" strike="noStrike" kern="1200" cap="none" spc="30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Erosive Tooth Wear</a:t>
            </a:r>
          </a:p>
        </p:txBody>
      </p:sp>
      <p:pic>
        <p:nvPicPr>
          <p:cNvPr id="1028" name="Picture 4" descr="Erosive tooth wear on palatal surfaces of incisors, with some enamel... |  Download Scientific Diagram">
            <a:extLst>
              <a:ext uri="{FF2B5EF4-FFF2-40B4-BE49-F238E27FC236}">
                <a16:creationId xmlns:a16="http://schemas.microsoft.com/office/drawing/2014/main" id="{02A2EF4C-3AC4-45BB-943C-CE7FB1EB7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470" y="4055236"/>
            <a:ext cx="3569098" cy="236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02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C21F50A3-E56B-4100-BCC0-6A339984C8AC}"/>
              </a:ext>
            </a:extLst>
          </p:cNvPr>
          <p:cNvSpPr/>
          <p:nvPr/>
        </p:nvSpPr>
        <p:spPr>
          <a:xfrm>
            <a:off x="623887" y="2557241"/>
            <a:ext cx="7110413" cy="375755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hteck 17">
            <a:extLst>
              <a:ext uri="{FF2B5EF4-FFF2-40B4-BE49-F238E27FC236}">
                <a16:creationId xmlns:a16="http://schemas.microsoft.com/office/drawing/2014/main" id="{9D42990F-2275-4FB0-8A1C-D1885194E881}"/>
              </a:ext>
            </a:extLst>
          </p:cNvPr>
          <p:cNvSpPr/>
          <p:nvPr/>
        </p:nvSpPr>
        <p:spPr>
          <a:xfrm>
            <a:off x="607937" y="1389845"/>
            <a:ext cx="4967363" cy="1077218"/>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CHEMICAL WEAR &amp; SURFACE MINERAL LOSS</a:t>
            </a:r>
          </a:p>
        </p:txBody>
      </p:sp>
      <p:sp>
        <p:nvSpPr>
          <p:cNvPr id="17" name="Rechteck 16">
            <a:extLst>
              <a:ext uri="{FF2B5EF4-FFF2-40B4-BE49-F238E27FC236}">
                <a16:creationId xmlns:a16="http://schemas.microsoft.com/office/drawing/2014/main" id="{9962D8E6-7119-41C5-A0D9-98AD33CB3F1B}"/>
              </a:ext>
            </a:extLst>
          </p:cNvPr>
          <p:cNvSpPr/>
          <p:nvPr/>
        </p:nvSpPr>
        <p:spPr>
          <a:xfrm>
            <a:off x="611188" y="1143301"/>
            <a:ext cx="5733869" cy="338554"/>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Light" pitchFamily="50" charset="0"/>
              </a:rPr>
              <a:t>DENTAL EROSIVE WEAR</a:t>
            </a:r>
          </a:p>
        </p:txBody>
      </p:sp>
      <p:pic>
        <p:nvPicPr>
          <p:cNvPr id="10" name="Grafik 9">
            <a:extLst>
              <a:ext uri="{FF2B5EF4-FFF2-40B4-BE49-F238E27FC236}">
                <a16:creationId xmlns:a16="http://schemas.microsoft.com/office/drawing/2014/main" id="{8303383A-DF83-4478-92C2-E067D0578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39" name="Rectangle 59">
            <a:extLst>
              <a:ext uri="{FF2B5EF4-FFF2-40B4-BE49-F238E27FC236}">
                <a16:creationId xmlns:a16="http://schemas.microsoft.com/office/drawing/2014/main" id="{5E7A9371-8EBA-409A-9A2D-F50271157949}"/>
              </a:ext>
            </a:extLst>
          </p:cNvPr>
          <p:cNvSpPr/>
          <p:nvPr/>
        </p:nvSpPr>
        <p:spPr>
          <a:xfrm>
            <a:off x="1132758" y="2886269"/>
            <a:ext cx="5986015" cy="954107"/>
          </a:xfrm>
          <a:prstGeom prst="rect">
            <a:avLst/>
          </a:prstGeom>
        </p:spPr>
        <p:txBody>
          <a:bodyPr wrap="square">
            <a:spAutoFit/>
          </a:bodyPr>
          <a:lstStyle/>
          <a:p>
            <a:pPr lvl="0">
              <a:defRPr/>
            </a:pPr>
            <a:r>
              <a:rPr lang="en-US" sz="1400" dirty="0">
                <a:solidFill>
                  <a:srgbClr val="2B2B2B"/>
                </a:solidFill>
                <a:latin typeface="Neutraface 2 Text Light" panose="020B0303020202020102" pitchFamily="34" charset="0"/>
              </a:rPr>
              <a:t>Normal tooth brushing has no harmful effect on sound dental tissues. The softened tooth surfaces caused by exposure to acidic products are vulnerable to tooth brushing. However, softened enamel is not </a:t>
            </a:r>
            <a:r>
              <a:rPr lang="en-US" sz="1400" dirty="0" err="1">
                <a:solidFill>
                  <a:srgbClr val="2B2B2B"/>
                </a:solidFill>
                <a:latin typeface="Neutraface 2 Text Light" panose="020B0303020202020102" pitchFamily="34" charset="0"/>
              </a:rPr>
              <a:t>remineralized</a:t>
            </a:r>
            <a:r>
              <a:rPr lang="en-US" sz="1400" dirty="0">
                <a:solidFill>
                  <a:srgbClr val="2B2B2B"/>
                </a:solidFill>
                <a:latin typeface="Neutraface 2 Text Light" panose="020B0303020202020102" pitchFamily="34" charset="0"/>
              </a:rPr>
              <a:t> by saliva over short time periods, so will be worn away </a:t>
            </a:r>
            <a:r>
              <a:rPr lang="en-US" sz="1400" dirty="0">
                <a:solidFill>
                  <a:srgbClr val="003478"/>
                </a:solidFill>
                <a:latin typeface="Neutraface 2 Text Demi" panose="020B0703020202020102" pitchFamily="34" charset="0"/>
                <a:cs typeface="Gotham Bold" pitchFamily="50" charset="0"/>
              </a:rPr>
              <a:t>even in the absence </a:t>
            </a:r>
            <a:r>
              <a:rPr lang="en-US" sz="1400" dirty="0">
                <a:solidFill>
                  <a:srgbClr val="2B2B2B"/>
                </a:solidFill>
                <a:latin typeface="Neutraface 2 Text Light" panose="020B0303020202020102" pitchFamily="34" charset="0"/>
              </a:rPr>
              <a:t>of tooth brushing.</a:t>
            </a:r>
            <a:r>
              <a:rPr lang="en-US" sz="1400" baseline="30000" dirty="0">
                <a:solidFill>
                  <a:srgbClr val="2B2B2B"/>
                </a:solidFill>
                <a:latin typeface="Neutraface 2 Text Light" panose="020B0303020202020102" pitchFamily="34" charset="0"/>
              </a:rPr>
              <a:t>8</a:t>
            </a:r>
          </a:p>
        </p:txBody>
      </p:sp>
      <p:sp>
        <p:nvSpPr>
          <p:cNvPr id="21" name="TextBox 4">
            <a:extLst>
              <a:ext uri="{FF2B5EF4-FFF2-40B4-BE49-F238E27FC236}">
                <a16:creationId xmlns:a16="http://schemas.microsoft.com/office/drawing/2014/main" id="{C895C6EA-B917-432E-B393-95F3F0A6DCD2}"/>
              </a:ext>
            </a:extLst>
          </p:cNvPr>
          <p:cNvSpPr txBox="1"/>
          <p:nvPr/>
        </p:nvSpPr>
        <p:spPr>
          <a:xfrm>
            <a:off x="6096001" y="6473028"/>
            <a:ext cx="6004114" cy="369332"/>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7E6E6">
                    <a:lumMod val="50000"/>
                  </a:srgbClr>
                </a:solidFill>
                <a:effectLst/>
                <a:uLnTx/>
                <a:uFillTx/>
                <a:latin typeface="Neutraface 2 Text Light" panose="020B0303020202020102" pitchFamily="34" charset="0"/>
                <a:ea typeface="+mn-ea"/>
                <a:cs typeface="Gotham Light" pitchFamily="50" charset="0"/>
              </a:rPr>
              <a:t>Carvalho, T.S., Colon, P., </a:t>
            </a:r>
            <a:r>
              <a:rPr kumimoji="0" lang="en-US" sz="900" b="0" i="0" u="none" strike="noStrike" kern="1200" cap="none" spc="0" normalizeH="0" baseline="0" noProof="0" dirty="0" err="1">
                <a:ln>
                  <a:noFill/>
                </a:ln>
                <a:solidFill>
                  <a:srgbClr val="E7E6E6">
                    <a:lumMod val="50000"/>
                  </a:srgbClr>
                </a:solidFill>
                <a:effectLst/>
                <a:uLnTx/>
                <a:uFillTx/>
                <a:latin typeface="Neutraface 2 Text Light" panose="020B0303020202020102" pitchFamily="34" charset="0"/>
                <a:ea typeface="+mn-ea"/>
                <a:cs typeface="Gotham Light" pitchFamily="50" charset="0"/>
              </a:rPr>
              <a:t>Ganss</a:t>
            </a:r>
            <a:r>
              <a:rPr kumimoji="0" lang="en-US" sz="900" b="0" i="0" u="none" strike="noStrike" kern="1200" cap="none" spc="0" normalizeH="0" baseline="0" noProof="0" dirty="0">
                <a:ln>
                  <a:noFill/>
                </a:ln>
                <a:solidFill>
                  <a:srgbClr val="E7E6E6">
                    <a:lumMod val="50000"/>
                  </a:srgbClr>
                </a:solidFill>
                <a:effectLst/>
                <a:uLnTx/>
                <a:uFillTx/>
                <a:latin typeface="Neutraface 2 Text Light" panose="020B0303020202020102" pitchFamily="34" charset="0"/>
                <a:ea typeface="+mn-ea"/>
                <a:cs typeface="Gotham Light" pitchFamily="50" charset="0"/>
              </a:rPr>
              <a:t>, C. et al. Consensus report of the European Federation of Conservative Dentistry: erosive tooth wear—diagnosis and management. Clin Oral Invest 19, 1557–1561 (2015). https://doi.org/10.1007/s00784-015-1511-7</a:t>
            </a:r>
          </a:p>
        </p:txBody>
      </p:sp>
      <p:sp>
        <p:nvSpPr>
          <p:cNvPr id="11" name="Rectangle 55">
            <a:extLst>
              <a:ext uri="{FF2B5EF4-FFF2-40B4-BE49-F238E27FC236}">
                <a16:creationId xmlns:a16="http://schemas.microsoft.com/office/drawing/2014/main" id="{CB36F45B-E2C8-4C0F-A6DD-898F327A73A1}"/>
              </a:ext>
            </a:extLst>
          </p:cNvPr>
          <p:cNvSpPr/>
          <p:nvPr/>
        </p:nvSpPr>
        <p:spPr>
          <a:xfrm>
            <a:off x="8045980" y="2452397"/>
            <a:ext cx="352213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mn-cs"/>
              </a:rPr>
              <a:t>Surface Softening Leading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mn-cs"/>
              </a:rPr>
              <a:t>to dental erosive wear</a:t>
            </a:r>
          </a:p>
        </p:txBody>
      </p:sp>
      <p:pic>
        <p:nvPicPr>
          <p:cNvPr id="12" name="Erosion mage-prpgression:Lussi et al.JDent:2014.jpg">
            <a:extLst>
              <a:ext uri="{FF2B5EF4-FFF2-40B4-BE49-F238E27FC236}">
                <a16:creationId xmlns:a16="http://schemas.microsoft.com/office/drawing/2014/main" id="{21EBAA8A-7DEB-445F-B0D1-4EDAC212DE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576"/>
          <a:stretch/>
        </p:blipFill>
        <p:spPr bwMode="auto">
          <a:xfrm>
            <a:off x="8752824" y="3168322"/>
            <a:ext cx="2108444" cy="142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Erosion mage-prpgression:Lussi et al.JDent:2014.jpg">
            <a:extLst>
              <a:ext uri="{FF2B5EF4-FFF2-40B4-BE49-F238E27FC236}">
                <a16:creationId xmlns:a16="http://schemas.microsoft.com/office/drawing/2014/main" id="{AD826294-63C0-441A-A9F4-C3D8A2FC27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319"/>
          <a:stretch/>
        </p:blipFill>
        <p:spPr bwMode="auto">
          <a:xfrm>
            <a:off x="8752824" y="4795820"/>
            <a:ext cx="2108444" cy="142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Brace 53">
            <a:extLst>
              <a:ext uri="{FF2B5EF4-FFF2-40B4-BE49-F238E27FC236}">
                <a16:creationId xmlns:a16="http://schemas.microsoft.com/office/drawing/2014/main" id="{5522DBAE-17E6-472E-B573-86FC0964B78B}"/>
              </a:ext>
            </a:extLst>
          </p:cNvPr>
          <p:cNvSpPr/>
          <p:nvPr/>
        </p:nvSpPr>
        <p:spPr>
          <a:xfrm>
            <a:off x="7860934" y="2557242"/>
            <a:ext cx="254504" cy="3757550"/>
          </a:xfrm>
          <a:prstGeom prst="rightBrace">
            <a:avLst>
              <a:gd name="adj1" fmla="val 55502"/>
              <a:gd name="adj2" fmla="val 50000"/>
            </a:avLst>
          </a:prstGeom>
          <a:ln w="19050">
            <a:solidFill>
              <a:srgbClr val="00347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4">
            <a:extLst>
              <a:ext uri="{FF2B5EF4-FFF2-40B4-BE49-F238E27FC236}">
                <a16:creationId xmlns:a16="http://schemas.microsoft.com/office/drawing/2014/main" id="{591D993F-38C7-4D44-BADC-47F7C876CBBD}"/>
              </a:ext>
            </a:extLst>
          </p:cNvPr>
          <p:cNvSpPr txBox="1"/>
          <p:nvPr/>
        </p:nvSpPr>
        <p:spPr>
          <a:xfrm>
            <a:off x="908079" y="2958215"/>
            <a:ext cx="368272" cy="258233"/>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2800" dirty="0">
                <a:solidFill>
                  <a:srgbClr val="003478"/>
                </a:solidFill>
                <a:latin typeface="Neutraface 2 Text Bold" panose="020B0803020202020102" pitchFamily="34" charset="0"/>
                <a:cs typeface="Segoe UI" panose="020B0502040204020203" pitchFamily="34" charset="0"/>
              </a:rPr>
              <a:t>“</a:t>
            </a:r>
          </a:p>
        </p:txBody>
      </p:sp>
      <p:sp>
        <p:nvSpPr>
          <p:cNvPr id="19" name="TextBox 24">
            <a:extLst>
              <a:ext uri="{FF2B5EF4-FFF2-40B4-BE49-F238E27FC236}">
                <a16:creationId xmlns:a16="http://schemas.microsoft.com/office/drawing/2014/main" id="{D97C9530-A631-42DF-A80D-C06750B1C66D}"/>
              </a:ext>
            </a:extLst>
          </p:cNvPr>
          <p:cNvSpPr txBox="1"/>
          <p:nvPr/>
        </p:nvSpPr>
        <p:spPr>
          <a:xfrm>
            <a:off x="7003611" y="3551565"/>
            <a:ext cx="377326" cy="258233"/>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2800" dirty="0">
                <a:solidFill>
                  <a:srgbClr val="003478"/>
                </a:solidFill>
                <a:latin typeface="Neutraface 2 Text Bold" panose="020B0803020202020102" pitchFamily="34" charset="0"/>
                <a:cs typeface="Segoe UI" panose="020B0502040204020203" pitchFamily="34" charset="0"/>
              </a:rPr>
              <a:t>”</a:t>
            </a:r>
          </a:p>
        </p:txBody>
      </p:sp>
      <p:pic>
        <p:nvPicPr>
          <p:cNvPr id="20" name="Picture 49">
            <a:extLst>
              <a:ext uri="{FF2B5EF4-FFF2-40B4-BE49-F238E27FC236}">
                <a16:creationId xmlns:a16="http://schemas.microsoft.com/office/drawing/2014/main" id="{848F12F2-12C4-457B-9D57-2F07580EEFA1}"/>
              </a:ext>
            </a:extLst>
          </p:cNvPr>
          <p:cNvPicPr>
            <a:picLocks noChangeAspect="1"/>
          </p:cNvPicPr>
          <p:nvPr/>
        </p:nvPicPr>
        <p:blipFill>
          <a:blip r:embed="rId5"/>
          <a:srcRect l="2888" t="582" r="2908" b="483"/>
          <a:stretch>
            <a:fillRect/>
          </a:stretch>
        </p:blipFill>
        <p:spPr>
          <a:xfrm>
            <a:off x="1183013" y="4878567"/>
            <a:ext cx="1060330" cy="1060704"/>
          </a:xfrm>
          <a:custGeom>
            <a:avLst/>
            <a:gdLst>
              <a:gd name="connsiteX0" fmla="*/ 1108090 w 2216180"/>
              <a:gd name="connsiteY0" fmla="*/ 0 h 2216176"/>
              <a:gd name="connsiteX1" fmla="*/ 2216180 w 2216180"/>
              <a:gd name="connsiteY1" fmla="*/ 1108088 h 2216176"/>
              <a:gd name="connsiteX2" fmla="*/ 1108090 w 2216180"/>
              <a:gd name="connsiteY2" fmla="*/ 2216176 h 2216176"/>
              <a:gd name="connsiteX3" fmla="*/ 0 w 2216180"/>
              <a:gd name="connsiteY3" fmla="*/ 1108088 h 2216176"/>
              <a:gd name="connsiteX4" fmla="*/ 1108090 w 2216180"/>
              <a:gd name="connsiteY4" fmla="*/ 0 h 2216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180" h="2216176">
                <a:moveTo>
                  <a:pt x="1108090" y="0"/>
                </a:moveTo>
                <a:cubicBezTo>
                  <a:pt x="1720071" y="0"/>
                  <a:pt x="2216180" y="496108"/>
                  <a:pt x="2216180" y="1108088"/>
                </a:cubicBezTo>
                <a:cubicBezTo>
                  <a:pt x="2216180" y="1720068"/>
                  <a:pt x="1720071" y="2216176"/>
                  <a:pt x="1108090" y="2216176"/>
                </a:cubicBezTo>
                <a:cubicBezTo>
                  <a:pt x="496109" y="2216176"/>
                  <a:pt x="0" y="1720068"/>
                  <a:pt x="0" y="1108088"/>
                </a:cubicBezTo>
                <a:cubicBezTo>
                  <a:pt x="0" y="496108"/>
                  <a:pt x="496109" y="0"/>
                  <a:pt x="1108090" y="0"/>
                </a:cubicBezTo>
                <a:close/>
              </a:path>
            </a:pathLst>
          </a:custGeom>
          <a:ln w="19050">
            <a:solidFill>
              <a:srgbClr val="003478"/>
            </a:solidFill>
          </a:ln>
        </p:spPr>
      </p:pic>
      <p:sp>
        <p:nvSpPr>
          <p:cNvPr id="22" name="Rectangle 51">
            <a:extLst>
              <a:ext uri="{FF2B5EF4-FFF2-40B4-BE49-F238E27FC236}">
                <a16:creationId xmlns:a16="http://schemas.microsoft.com/office/drawing/2014/main" id="{0A83864B-839C-4A7A-B6B4-BEC6F4A728D7}"/>
              </a:ext>
            </a:extLst>
          </p:cNvPr>
          <p:cNvSpPr/>
          <p:nvPr/>
        </p:nvSpPr>
        <p:spPr>
          <a:xfrm>
            <a:off x="841896" y="4219155"/>
            <a:ext cx="174256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mn-cs"/>
              </a:rPr>
              <a:t>Intrinsic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mn-cs"/>
              </a:rPr>
              <a:t>Vomiting and GERD</a:t>
            </a:r>
          </a:p>
        </p:txBody>
      </p:sp>
      <p:grpSp>
        <p:nvGrpSpPr>
          <p:cNvPr id="23" name="Gruppieren 22">
            <a:extLst>
              <a:ext uri="{FF2B5EF4-FFF2-40B4-BE49-F238E27FC236}">
                <a16:creationId xmlns:a16="http://schemas.microsoft.com/office/drawing/2014/main" id="{5D19BE13-A5A3-41C7-BE67-1B1A14924EE8}"/>
              </a:ext>
            </a:extLst>
          </p:cNvPr>
          <p:cNvGrpSpPr/>
          <p:nvPr/>
        </p:nvGrpSpPr>
        <p:grpSpPr>
          <a:xfrm>
            <a:off x="4612318" y="4878567"/>
            <a:ext cx="1064711" cy="1064711"/>
            <a:chOff x="2731577" y="5395524"/>
            <a:chExt cx="1064711" cy="1064711"/>
          </a:xfrm>
        </p:grpSpPr>
        <p:sp>
          <p:nvSpPr>
            <p:cNvPr id="24" name="Oval 40">
              <a:extLst>
                <a:ext uri="{FF2B5EF4-FFF2-40B4-BE49-F238E27FC236}">
                  <a16:creationId xmlns:a16="http://schemas.microsoft.com/office/drawing/2014/main" id="{121EA4A4-B3E3-4043-9A68-459B4587DF0C}"/>
                </a:ext>
              </a:extLst>
            </p:cNvPr>
            <p:cNvSpPr/>
            <p:nvPr/>
          </p:nvSpPr>
          <p:spPr>
            <a:xfrm>
              <a:off x="2731577" y="5395524"/>
              <a:ext cx="1064711" cy="1064711"/>
            </a:xfrm>
            <a:prstGeom prst="ellipse">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39" descr="A picture containing yellow, orange, cup, food&#10;&#10;Description automatically generated">
              <a:extLst>
                <a:ext uri="{FF2B5EF4-FFF2-40B4-BE49-F238E27FC236}">
                  <a16:creationId xmlns:a16="http://schemas.microsoft.com/office/drawing/2014/main" id="{0B0E532E-3DA6-446E-AEFE-3EDC73B662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664" y="5493143"/>
              <a:ext cx="703644" cy="884576"/>
            </a:xfrm>
            <a:prstGeom prst="rect">
              <a:avLst/>
            </a:prstGeom>
          </p:spPr>
        </p:pic>
      </p:grpSp>
      <p:pic>
        <p:nvPicPr>
          <p:cNvPr id="26" name="Picture 43" descr="MP900400989[1]">
            <a:extLst>
              <a:ext uri="{FF2B5EF4-FFF2-40B4-BE49-F238E27FC236}">
                <a16:creationId xmlns:a16="http://schemas.microsoft.com/office/drawing/2014/main" id="{AB084514-4093-4944-A0A3-9B869D0F0088}"/>
              </a:ext>
            </a:extLst>
          </p:cNvPr>
          <p:cNvPicPr>
            <a:picLocks noChangeAspect="1" noChangeArrowheads="1"/>
          </p:cNvPicPr>
          <p:nvPr/>
        </p:nvPicPr>
        <p:blipFill>
          <a:blip r:embed="rId7" cstate="print"/>
          <a:srcRect l="7459" t="11442" r="342" b="14657"/>
          <a:stretch>
            <a:fillRect/>
          </a:stretch>
        </p:blipFill>
        <p:spPr bwMode="auto">
          <a:xfrm>
            <a:off x="3211948" y="4878567"/>
            <a:ext cx="1064712" cy="1064712"/>
          </a:xfrm>
          <a:custGeom>
            <a:avLst/>
            <a:gdLst>
              <a:gd name="connsiteX0" fmla="*/ 1108090 w 2216180"/>
              <a:gd name="connsiteY0" fmla="*/ 0 h 2216176"/>
              <a:gd name="connsiteX1" fmla="*/ 2216180 w 2216180"/>
              <a:gd name="connsiteY1" fmla="*/ 1108088 h 2216176"/>
              <a:gd name="connsiteX2" fmla="*/ 1108090 w 2216180"/>
              <a:gd name="connsiteY2" fmla="*/ 2216176 h 2216176"/>
              <a:gd name="connsiteX3" fmla="*/ 0 w 2216180"/>
              <a:gd name="connsiteY3" fmla="*/ 1108088 h 2216176"/>
              <a:gd name="connsiteX4" fmla="*/ 1108090 w 2216180"/>
              <a:gd name="connsiteY4" fmla="*/ 0 h 2216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180" h="2216176">
                <a:moveTo>
                  <a:pt x="1108090" y="0"/>
                </a:moveTo>
                <a:cubicBezTo>
                  <a:pt x="1720071" y="0"/>
                  <a:pt x="2216180" y="496108"/>
                  <a:pt x="2216180" y="1108088"/>
                </a:cubicBezTo>
                <a:cubicBezTo>
                  <a:pt x="2216180" y="1720068"/>
                  <a:pt x="1720071" y="2216176"/>
                  <a:pt x="1108090" y="2216176"/>
                </a:cubicBezTo>
                <a:cubicBezTo>
                  <a:pt x="496109" y="2216176"/>
                  <a:pt x="0" y="1720068"/>
                  <a:pt x="0" y="1108088"/>
                </a:cubicBezTo>
                <a:cubicBezTo>
                  <a:pt x="0" y="496108"/>
                  <a:pt x="496109" y="0"/>
                  <a:pt x="1108090" y="0"/>
                </a:cubicBezTo>
                <a:close/>
              </a:path>
            </a:pathLst>
          </a:custGeom>
          <a:ln w="19050">
            <a:solidFill>
              <a:srgbClr val="003478"/>
            </a:solidFill>
          </a:ln>
        </p:spPr>
      </p:pic>
      <p:pic>
        <p:nvPicPr>
          <p:cNvPr id="28" name="Picture 46" descr="Sliced Fruits on Tray">
            <a:extLst>
              <a:ext uri="{FF2B5EF4-FFF2-40B4-BE49-F238E27FC236}">
                <a16:creationId xmlns:a16="http://schemas.microsoft.com/office/drawing/2014/main" id="{0FC52DC3-151E-4E6F-8D53-F063A20BF1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6984" t="709" r="25979" b="9909"/>
          <a:stretch>
            <a:fillRect/>
          </a:stretch>
        </p:blipFill>
        <p:spPr bwMode="auto">
          <a:xfrm>
            <a:off x="6012687" y="4878567"/>
            <a:ext cx="1064712" cy="1064712"/>
          </a:xfrm>
          <a:custGeom>
            <a:avLst/>
            <a:gdLst>
              <a:gd name="connsiteX0" fmla="*/ 1108090 w 2216180"/>
              <a:gd name="connsiteY0" fmla="*/ 0 h 2216176"/>
              <a:gd name="connsiteX1" fmla="*/ 2216180 w 2216180"/>
              <a:gd name="connsiteY1" fmla="*/ 1108088 h 2216176"/>
              <a:gd name="connsiteX2" fmla="*/ 1108090 w 2216180"/>
              <a:gd name="connsiteY2" fmla="*/ 2216176 h 2216176"/>
              <a:gd name="connsiteX3" fmla="*/ 0 w 2216180"/>
              <a:gd name="connsiteY3" fmla="*/ 1108088 h 2216176"/>
              <a:gd name="connsiteX4" fmla="*/ 1108090 w 2216180"/>
              <a:gd name="connsiteY4" fmla="*/ 0 h 2216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180" h="2216176">
                <a:moveTo>
                  <a:pt x="1108090" y="0"/>
                </a:moveTo>
                <a:cubicBezTo>
                  <a:pt x="1720071" y="0"/>
                  <a:pt x="2216180" y="496108"/>
                  <a:pt x="2216180" y="1108088"/>
                </a:cubicBezTo>
                <a:cubicBezTo>
                  <a:pt x="2216180" y="1720068"/>
                  <a:pt x="1720071" y="2216176"/>
                  <a:pt x="1108090" y="2216176"/>
                </a:cubicBezTo>
                <a:cubicBezTo>
                  <a:pt x="496109" y="2216176"/>
                  <a:pt x="0" y="1720068"/>
                  <a:pt x="0" y="1108088"/>
                </a:cubicBezTo>
                <a:cubicBezTo>
                  <a:pt x="0" y="496108"/>
                  <a:pt x="496109" y="0"/>
                  <a:pt x="1108090" y="0"/>
                </a:cubicBezTo>
                <a:close/>
              </a:path>
            </a:pathLst>
          </a:custGeom>
          <a:ln w="19050">
            <a:solidFill>
              <a:srgbClr val="003478"/>
            </a:solidFill>
          </a:ln>
          <a:extLst>
            <a:ext uri="{909E8E84-426E-40DD-AFC4-6F175D3DCCD1}">
              <a14:hiddenFill xmlns:a14="http://schemas.microsoft.com/office/drawing/2010/main">
                <a:solidFill>
                  <a:srgbClr val="FFFFFF"/>
                </a:solidFill>
              </a14:hiddenFill>
            </a:ext>
          </a:extLst>
        </p:spPr>
      </p:pic>
      <p:sp>
        <p:nvSpPr>
          <p:cNvPr id="32" name="Rectangle 52">
            <a:extLst>
              <a:ext uri="{FF2B5EF4-FFF2-40B4-BE49-F238E27FC236}">
                <a16:creationId xmlns:a16="http://schemas.microsoft.com/office/drawing/2014/main" id="{0F752BCF-9445-4099-BC9F-9EF64446C96B}"/>
              </a:ext>
            </a:extLst>
          </p:cNvPr>
          <p:cNvSpPr/>
          <p:nvPr/>
        </p:nvSpPr>
        <p:spPr>
          <a:xfrm>
            <a:off x="2521308" y="4219155"/>
            <a:ext cx="527612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mn-cs"/>
              </a:rPr>
              <a:t>Extrinsic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mn-cs"/>
              </a:rPr>
              <a:t>Consumption of Acidic Foods, Drinks &amp; Carbonated Beverages</a:t>
            </a:r>
          </a:p>
        </p:txBody>
      </p:sp>
    </p:spTree>
    <p:extLst>
      <p:ext uri="{BB962C8B-B14F-4D97-AF65-F5344CB8AC3E}">
        <p14:creationId xmlns:p14="http://schemas.microsoft.com/office/powerpoint/2010/main" val="309952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9D42990F-2275-4FB0-8A1C-D1885194E881}"/>
              </a:ext>
            </a:extLst>
          </p:cNvPr>
          <p:cNvSpPr/>
          <p:nvPr/>
        </p:nvSpPr>
        <p:spPr>
          <a:xfrm>
            <a:off x="607937" y="1389845"/>
            <a:ext cx="7494963" cy="58477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EROSION</a:t>
            </a:r>
          </a:p>
        </p:txBody>
      </p:sp>
      <p:sp>
        <p:nvSpPr>
          <p:cNvPr id="17" name="Rechteck 16">
            <a:extLst>
              <a:ext uri="{FF2B5EF4-FFF2-40B4-BE49-F238E27FC236}">
                <a16:creationId xmlns:a16="http://schemas.microsoft.com/office/drawing/2014/main" id="{9962D8E6-7119-41C5-A0D9-98AD33CB3F1B}"/>
              </a:ext>
            </a:extLst>
          </p:cNvPr>
          <p:cNvSpPr/>
          <p:nvPr/>
        </p:nvSpPr>
        <p:spPr>
          <a:xfrm>
            <a:off x="611188" y="1143301"/>
            <a:ext cx="5733869" cy="338554"/>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Light" pitchFamily="50" charset="0"/>
              </a:rPr>
              <a:t>META-ANALYSIS</a:t>
            </a:r>
          </a:p>
        </p:txBody>
      </p:sp>
      <p:pic>
        <p:nvPicPr>
          <p:cNvPr id="10" name="Grafik 9">
            <a:extLst>
              <a:ext uri="{FF2B5EF4-FFF2-40B4-BE49-F238E27FC236}">
                <a16:creationId xmlns:a16="http://schemas.microsoft.com/office/drawing/2014/main" id="{8303383A-DF83-4478-92C2-E067D0578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graphicFrame>
        <p:nvGraphicFramePr>
          <p:cNvPr id="27" name="Table 13">
            <a:extLst>
              <a:ext uri="{FF2B5EF4-FFF2-40B4-BE49-F238E27FC236}">
                <a16:creationId xmlns:a16="http://schemas.microsoft.com/office/drawing/2014/main" id="{0D6D18AF-30A8-4EE0-ADFA-56ABA25A35DF}"/>
              </a:ext>
            </a:extLst>
          </p:cNvPr>
          <p:cNvGraphicFramePr>
            <a:graphicFrameLocks noGrp="1"/>
          </p:cNvGraphicFramePr>
          <p:nvPr/>
        </p:nvGraphicFramePr>
        <p:xfrm>
          <a:off x="621012" y="3064958"/>
          <a:ext cx="5960761" cy="1300117"/>
        </p:xfrm>
        <a:graphic>
          <a:graphicData uri="http://schemas.openxmlformats.org/drawingml/2006/table">
            <a:tbl>
              <a:tblPr firstRow="1" bandRow="1">
                <a:tableStyleId>{5C22544A-7EE6-4342-B048-85BDC9FD1C3A}</a:tableStyleId>
              </a:tblPr>
              <a:tblGrid>
                <a:gridCol w="1500404">
                  <a:extLst>
                    <a:ext uri="{9D8B030D-6E8A-4147-A177-3AD203B41FA5}">
                      <a16:colId xmlns:a16="http://schemas.microsoft.com/office/drawing/2014/main" val="3201694349"/>
                    </a:ext>
                  </a:extLst>
                </a:gridCol>
                <a:gridCol w="4460357">
                  <a:extLst>
                    <a:ext uri="{9D8B030D-6E8A-4147-A177-3AD203B41FA5}">
                      <a16:colId xmlns:a16="http://schemas.microsoft.com/office/drawing/2014/main" val="1898236097"/>
                    </a:ext>
                  </a:extLst>
                </a:gridCol>
              </a:tblGrid>
              <a:tr h="1300117">
                <a:tc>
                  <a:txBody>
                    <a:bodyPr/>
                    <a:lstStyle/>
                    <a:p>
                      <a:pPr algn="ctr"/>
                      <a:r>
                        <a:rPr lang="en-US" sz="1800" b="0" dirty="0">
                          <a:solidFill>
                            <a:srgbClr val="003478"/>
                          </a:solidFill>
                          <a:latin typeface="Neutraface 2 Text Demi" panose="020B0703020202020102" pitchFamily="34" charset="0"/>
                        </a:rPr>
                        <a:t>Erosion</a:t>
                      </a:r>
                    </a:p>
                  </a:txBody>
                  <a:tcPr anchor="ctr">
                    <a:lnL w="2857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lumMod val="25000"/>
                          </a:schemeClr>
                        </a:solidFill>
                        <a:latin typeface="Neutraface 2 Text Light" panose="020B0303020202020102" pitchFamily="34" charset="0"/>
                      </a:endParaRPr>
                    </a:p>
                  </a:txBody>
                  <a:tcPr>
                    <a:lnL w="12700" cap="flat" cmpd="sng" algn="ctr">
                      <a:solidFill>
                        <a:schemeClr val="bg1">
                          <a:lumMod val="5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8085161"/>
                  </a:ext>
                </a:extLst>
              </a:tr>
            </a:tbl>
          </a:graphicData>
        </a:graphic>
      </p:graphicFrame>
      <p:sp>
        <p:nvSpPr>
          <p:cNvPr id="29" name="Arrow: Down 49">
            <a:extLst>
              <a:ext uri="{FF2B5EF4-FFF2-40B4-BE49-F238E27FC236}">
                <a16:creationId xmlns:a16="http://schemas.microsoft.com/office/drawing/2014/main" id="{896C41D8-5B13-4866-91E8-6D37371064DE}"/>
              </a:ext>
            </a:extLst>
          </p:cNvPr>
          <p:cNvSpPr/>
          <p:nvPr/>
        </p:nvSpPr>
        <p:spPr>
          <a:xfrm>
            <a:off x="3072538" y="3548261"/>
            <a:ext cx="302253" cy="393106"/>
          </a:xfrm>
          <a:prstGeom prst="downArrow">
            <a:avLst/>
          </a:prstGeom>
          <a:solidFill>
            <a:srgbClr val="0034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tham"/>
              <a:ea typeface="+mn-ea"/>
              <a:cs typeface="+mn-cs"/>
            </a:endParaRPr>
          </a:p>
        </p:txBody>
      </p:sp>
      <p:sp>
        <p:nvSpPr>
          <p:cNvPr id="30" name="TextBox 50">
            <a:extLst>
              <a:ext uri="{FF2B5EF4-FFF2-40B4-BE49-F238E27FC236}">
                <a16:creationId xmlns:a16="http://schemas.microsoft.com/office/drawing/2014/main" id="{AAF36A7E-D6F3-4CE5-9B43-4417A15ED429}"/>
              </a:ext>
            </a:extLst>
          </p:cNvPr>
          <p:cNvSpPr txBox="1"/>
          <p:nvPr/>
        </p:nvSpPr>
        <p:spPr>
          <a:xfrm>
            <a:off x="2381500" y="3528163"/>
            <a:ext cx="633266" cy="369332"/>
          </a:xfrm>
          <a:prstGeom prst="rect">
            <a:avLst/>
          </a:prstGeom>
          <a:noFill/>
        </p:spPr>
        <p:txBody>
          <a:bodyPr wrap="square" rtlCol="0">
            <a:spAutoFit/>
          </a:bodyPr>
          <a:lstStyle/>
          <a:p>
            <a:pPr lvl="0">
              <a:defRPr/>
            </a:pPr>
            <a:r>
              <a:rPr lang="en-US" dirty="0">
                <a:solidFill>
                  <a:srgbClr val="003478"/>
                </a:solidFill>
                <a:latin typeface="Neutraface 2 Text Demi" panose="020B0703020202020102" pitchFamily="34" charset="0"/>
              </a:rPr>
              <a:t>83%</a:t>
            </a:r>
          </a:p>
        </p:txBody>
      </p:sp>
      <p:sp>
        <p:nvSpPr>
          <p:cNvPr id="31" name="TextBox 51">
            <a:extLst>
              <a:ext uri="{FF2B5EF4-FFF2-40B4-BE49-F238E27FC236}">
                <a16:creationId xmlns:a16="http://schemas.microsoft.com/office/drawing/2014/main" id="{C227B662-A41A-4DD2-A5E9-0C53A9DF4E18}"/>
              </a:ext>
            </a:extLst>
          </p:cNvPr>
          <p:cNvSpPr txBox="1"/>
          <p:nvPr/>
        </p:nvSpPr>
        <p:spPr>
          <a:xfrm>
            <a:off x="3436299" y="3528163"/>
            <a:ext cx="3221676" cy="338554"/>
          </a:xfrm>
          <a:prstGeom prst="rect">
            <a:avLst/>
          </a:prstGeom>
          <a:noFill/>
        </p:spPr>
        <p:txBody>
          <a:bodyPr wrap="square" rtlCol="0">
            <a:spAutoFit/>
          </a:bodyPr>
          <a:lstStyle/>
          <a:p>
            <a:pPr lvl="0">
              <a:defRPr/>
            </a:pPr>
            <a:r>
              <a:rPr lang="en-US" sz="1600" dirty="0">
                <a:solidFill>
                  <a:srgbClr val="E7E6E6">
                    <a:lumMod val="25000"/>
                  </a:srgbClr>
                </a:solidFill>
                <a:latin typeface="Neutraface 2 Text Light" panose="020B0303020202020102" pitchFamily="34" charset="0"/>
              </a:rPr>
              <a:t>Enamel Surface Loss (p&lt;0.001) </a:t>
            </a:r>
            <a:endParaRPr kumimoji="0" lang="en-US" sz="16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mn-cs"/>
            </a:endParaRPr>
          </a:p>
        </p:txBody>
      </p:sp>
      <p:sp>
        <p:nvSpPr>
          <p:cNvPr id="39" name="Rectangle 59">
            <a:extLst>
              <a:ext uri="{FF2B5EF4-FFF2-40B4-BE49-F238E27FC236}">
                <a16:creationId xmlns:a16="http://schemas.microsoft.com/office/drawing/2014/main" id="{5E7A9371-8EBA-409A-9A2D-F50271157949}"/>
              </a:ext>
            </a:extLst>
          </p:cNvPr>
          <p:cNvSpPr/>
          <p:nvPr/>
        </p:nvSpPr>
        <p:spPr>
          <a:xfrm>
            <a:off x="527773" y="2040866"/>
            <a:ext cx="4653828" cy="86177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mn-cs"/>
              </a:rPr>
              <a:t>RESULTS</a:t>
            </a:r>
          </a:p>
          <a:p>
            <a:pPr lvl="0">
              <a:defRPr/>
            </a:pPr>
            <a:r>
              <a:rPr lang="en-US" sz="1600" dirty="0">
                <a:solidFill>
                  <a:srgbClr val="2B2B2B"/>
                </a:solidFill>
                <a:latin typeface="Neutraface 2 Text Light" panose="020B0303020202020102" pitchFamily="34" charset="0"/>
              </a:rPr>
              <a:t>Estimated Average Effect of brushing with Bioavailable Gluconate Chelated Stannous </a:t>
            </a:r>
          </a:p>
        </p:txBody>
      </p:sp>
      <p:sp>
        <p:nvSpPr>
          <p:cNvPr id="15" name="TextBox 4">
            <a:extLst>
              <a:ext uri="{FF2B5EF4-FFF2-40B4-BE49-F238E27FC236}">
                <a16:creationId xmlns:a16="http://schemas.microsoft.com/office/drawing/2014/main" id="{E8CDD8A4-09C6-4502-8D6D-1DFC5CA81122}"/>
              </a:ext>
            </a:extLst>
          </p:cNvPr>
          <p:cNvSpPr txBox="1"/>
          <p:nvPr/>
        </p:nvSpPr>
        <p:spPr>
          <a:xfrm>
            <a:off x="1403236" y="6473028"/>
            <a:ext cx="6004114" cy="369332"/>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7E6E6">
                    <a:lumMod val="50000"/>
                  </a:srgbClr>
                </a:solidFill>
                <a:effectLst/>
                <a:uLnTx/>
                <a:uFillTx/>
                <a:latin typeface="Neutraface 2 Text Light" panose="020B0303020202020102" pitchFamily="34" charset="0"/>
                <a:ea typeface="+mn-ea"/>
                <a:cs typeface="Gotham Light" pitchFamily="50" charset="0"/>
              </a:rPr>
              <a:t>West N. et al. Bioavailable gluconate chelated stannous fluoride toothpaste meta-analyses: Effects on dentine hypersensitivity and enamel erosion. Journal of Dentistry, Volume 105, 2021. </a:t>
            </a:r>
            <a:r>
              <a:rPr lang="en-US" sz="900" dirty="0">
                <a:solidFill>
                  <a:prstClr val="black">
                    <a:lumMod val="75000"/>
                    <a:lumOff val="25000"/>
                  </a:prstClr>
                </a:solidFill>
                <a:latin typeface="Segoe UI" panose="020B0502040204020203" pitchFamily="34" charset="0"/>
                <a:cs typeface="Segoe UI" panose="020B0502040204020203" pitchFamily="34" charset="0"/>
              </a:rPr>
              <a:t>.  </a:t>
            </a:r>
            <a:r>
              <a:rPr lang="en-US" sz="900" dirty="0">
                <a:solidFill>
                  <a:srgbClr val="767171"/>
                </a:solidFill>
                <a:latin typeface="Neutraface 2 Text Light" panose="020B0303020202020102"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https://doi.org/10.1016/j.jdent.2020.103566</a:t>
            </a:r>
            <a:endParaRPr kumimoji="0" lang="en-US" sz="900" b="0" i="0" u="none" strike="noStrike" kern="1200" cap="none" spc="0" normalizeH="0" baseline="0" noProof="0" dirty="0">
              <a:ln>
                <a:noFill/>
              </a:ln>
              <a:solidFill>
                <a:srgbClr val="767171"/>
              </a:solidFill>
              <a:effectLst/>
              <a:uLnTx/>
              <a:uFillTx/>
              <a:latin typeface="Neutraface 2 Text Light" panose="020B0303020202020102" pitchFamily="34" charset="0"/>
              <a:cs typeface="Gotham Light" pitchFamily="50" charset="0"/>
            </a:endParaRPr>
          </a:p>
        </p:txBody>
      </p:sp>
      <p:sp>
        <p:nvSpPr>
          <p:cNvPr id="16" name="Rechteck 15">
            <a:extLst>
              <a:ext uri="{FF2B5EF4-FFF2-40B4-BE49-F238E27FC236}">
                <a16:creationId xmlns:a16="http://schemas.microsoft.com/office/drawing/2014/main" id="{86C8BA37-BABE-45CB-8B42-75E88959BA7C}"/>
              </a:ext>
            </a:extLst>
          </p:cNvPr>
          <p:cNvSpPr/>
          <p:nvPr/>
        </p:nvSpPr>
        <p:spPr>
          <a:xfrm>
            <a:off x="7514705" y="0"/>
            <a:ext cx="4677296" cy="6876357"/>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2" descr="Image result for journal of dentistry elsevier">
            <a:extLst>
              <a:ext uri="{FF2B5EF4-FFF2-40B4-BE49-F238E27FC236}">
                <a16:creationId xmlns:a16="http://schemas.microsoft.com/office/drawing/2014/main" id="{DCE20E83-DE9E-459C-8D80-950550B1A6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4751" y="1836358"/>
            <a:ext cx="3137205" cy="4182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3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a:extLst>
              <a:ext uri="{FF2B5EF4-FFF2-40B4-BE49-F238E27FC236}">
                <a16:creationId xmlns:a16="http://schemas.microsoft.com/office/drawing/2014/main" id="{B827A52A-B18F-45D5-B255-5C36E1E92F2C}"/>
              </a:ext>
            </a:extLst>
          </p:cNvPr>
          <p:cNvSpPr/>
          <p:nvPr/>
        </p:nvSpPr>
        <p:spPr>
          <a:xfrm>
            <a:off x="2777780" y="2838756"/>
            <a:ext cx="7478175" cy="2613776"/>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352101-41A3-4425-8CCF-BDF5CC71B93A}"/>
              </a:ext>
            </a:extLst>
          </p:cNvPr>
          <p:cNvSpPr>
            <a:spLocks noGrp="1"/>
          </p:cNvSpPr>
          <p:nvPr>
            <p:ph type="title"/>
          </p:nvPr>
        </p:nvSpPr>
        <p:spPr>
          <a:xfrm>
            <a:off x="403577" y="365126"/>
            <a:ext cx="11654103" cy="487186"/>
          </a:xfrm>
        </p:spPr>
        <p:txBody>
          <a:bodyPr/>
          <a:lstStyle/>
          <a:p>
            <a:r>
              <a:rPr lang="en-US" spc="-280"/>
              <a:t>Clinical Evaluation of SnF</a:t>
            </a:r>
            <a:r>
              <a:rPr lang="en-US" spc="-280" baseline="-25000"/>
              <a:t>2</a:t>
            </a:r>
            <a:r>
              <a:rPr lang="en-US" spc="-280"/>
              <a:t> and Erosion Protection–Eversole et al. </a:t>
            </a:r>
          </a:p>
        </p:txBody>
      </p:sp>
      <p:sp>
        <p:nvSpPr>
          <p:cNvPr id="4" name="Slide Number Placeholder 3">
            <a:extLst>
              <a:ext uri="{FF2B5EF4-FFF2-40B4-BE49-F238E27FC236}">
                <a16:creationId xmlns:a16="http://schemas.microsoft.com/office/drawing/2014/main" id="{A785B12D-3BFC-46D8-B26A-D8FED4AA517B}"/>
              </a:ext>
            </a:extLst>
          </p:cNvPr>
          <p:cNvSpPr>
            <a:spLocks noGrp="1"/>
          </p:cNvSpPr>
          <p:nvPr>
            <p:ph type="sldNum" sz="quarter" idx="12"/>
          </p:nvPr>
        </p:nvSpPr>
        <p:spPr>
          <a:xfrm>
            <a:off x="11438818" y="6560255"/>
            <a:ext cx="390525" cy="23036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A0EDAD8-8A45-4B4A-9B10-33FA95023EC4}"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B7CAF18D-3708-4780-A777-90BE9662ABCC}"/>
              </a:ext>
            </a:extLst>
          </p:cNvPr>
          <p:cNvSpPr txBox="1">
            <a:spLocks/>
          </p:cNvSpPr>
          <p:nvPr/>
        </p:nvSpPr>
        <p:spPr>
          <a:xfrm>
            <a:off x="1219200" y="1638806"/>
            <a:ext cx="9753600" cy="5909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Gotham Book" pitchFamily="50"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2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Gotham Book" pitchFamily="50" charset="0"/>
              <a:buChar char="&gt;"/>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prstClr val="black">
                    <a:lumMod val="75000"/>
                    <a:lumOff val="25000"/>
                  </a:prstClr>
                </a:solidFill>
                <a:effectLst/>
                <a:uLnTx/>
                <a:uFillTx/>
                <a:latin typeface="Calibri" panose="020F0502020204030204"/>
                <a:ea typeface="ＭＳ Ｐゴシック"/>
                <a:cs typeface="+mn-cs"/>
              </a:rPr>
              <a:t>SnF</a:t>
            </a:r>
            <a:r>
              <a:rPr kumimoji="0" lang="en-US" sz="1800" b="1" i="0" u="none" strike="noStrike" kern="1200" cap="none" spc="0" normalizeH="0" baseline="-25000" noProof="0">
                <a:ln>
                  <a:noFill/>
                </a:ln>
                <a:solidFill>
                  <a:prstClr val="black">
                    <a:lumMod val="75000"/>
                    <a:lumOff val="25000"/>
                  </a:prstClr>
                </a:solidFill>
                <a:effectLst/>
                <a:uLnTx/>
                <a:uFillTx/>
                <a:latin typeface="Calibri" panose="020F0502020204030204"/>
                <a:ea typeface="ＭＳ Ｐゴシック"/>
                <a:cs typeface="+mn-cs"/>
              </a:rPr>
              <a:t>2</a:t>
            </a:r>
            <a:r>
              <a:rPr kumimoji="0" lang="en-US" sz="1800" b="1" i="0" u="none" strike="noStrike" kern="1200" cap="none" spc="0" normalizeH="0" baseline="0" noProof="0">
                <a:ln>
                  <a:noFill/>
                </a:ln>
                <a:solidFill>
                  <a:prstClr val="black">
                    <a:lumMod val="75000"/>
                    <a:lumOff val="25000"/>
                  </a:prstClr>
                </a:solidFill>
                <a:effectLst/>
                <a:uLnTx/>
                <a:uFillTx/>
                <a:latin typeface="Calibri" panose="020F0502020204030204"/>
                <a:ea typeface="ＭＳ Ｐゴシック"/>
                <a:cs typeface="+mn-cs"/>
              </a:rPr>
              <a:t> was demonstrated to be significantly more effective at reducing enamel loss than all other treatments including two prescription strength sodium fluorides </a:t>
            </a:r>
          </a:p>
        </p:txBody>
      </p:sp>
      <p:sp>
        <p:nvSpPr>
          <p:cNvPr id="140" name="Rectangle 139">
            <a:extLst>
              <a:ext uri="{FF2B5EF4-FFF2-40B4-BE49-F238E27FC236}">
                <a16:creationId xmlns:a16="http://schemas.microsoft.com/office/drawing/2014/main" id="{41A90DAF-8655-420C-BEA1-4C34613ECA02}"/>
              </a:ext>
            </a:extLst>
          </p:cNvPr>
          <p:cNvSpPr/>
          <p:nvPr/>
        </p:nvSpPr>
        <p:spPr>
          <a:xfrm>
            <a:off x="403225" y="6068941"/>
            <a:ext cx="5434285"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prstClr val="black"/>
                </a:solidFill>
                <a:effectLst/>
                <a:uLnTx/>
                <a:uFillTx/>
                <a:latin typeface="Calibri" panose="020F0502020204030204"/>
                <a:ea typeface="+mn-ea"/>
                <a:cs typeface="+mn-cs"/>
              </a:rPr>
              <a:t>Eversole S, et al. J Clin Dent (2015) 26: 44–49</a:t>
            </a:r>
          </a:p>
        </p:txBody>
      </p:sp>
      <p:grpSp>
        <p:nvGrpSpPr>
          <p:cNvPr id="9" name="Group 8">
            <a:extLst>
              <a:ext uri="{FF2B5EF4-FFF2-40B4-BE49-F238E27FC236}">
                <a16:creationId xmlns:a16="http://schemas.microsoft.com/office/drawing/2014/main" id="{69CB2130-E8F1-4E24-9806-D9D10D04093C}"/>
              </a:ext>
            </a:extLst>
          </p:cNvPr>
          <p:cNvGrpSpPr/>
          <p:nvPr/>
        </p:nvGrpSpPr>
        <p:grpSpPr>
          <a:xfrm>
            <a:off x="2735561" y="2921195"/>
            <a:ext cx="7522567" cy="2127058"/>
            <a:chOff x="1787522" y="2651602"/>
            <a:chExt cx="4362424" cy="2181414"/>
          </a:xfrm>
        </p:grpSpPr>
        <p:cxnSp>
          <p:nvCxnSpPr>
            <p:cNvPr id="182" name="Straight Connector 181">
              <a:extLst>
                <a:ext uri="{FF2B5EF4-FFF2-40B4-BE49-F238E27FC236}">
                  <a16:creationId xmlns:a16="http://schemas.microsoft.com/office/drawing/2014/main" id="{10E7E624-E52B-429C-ACA0-F1854F7C76FF}"/>
                </a:ext>
              </a:extLst>
            </p:cNvPr>
            <p:cNvCxnSpPr>
              <a:cxnSpLocks/>
            </p:cNvCxnSpPr>
            <p:nvPr/>
          </p:nvCxnSpPr>
          <p:spPr>
            <a:xfrm rot="5400000" flipH="1" flipV="1">
              <a:off x="3968733" y="470391"/>
              <a:ext cx="1" cy="4362424"/>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E1C99042-35FD-4D8C-BFEE-81CEE63F4834}"/>
                </a:ext>
              </a:extLst>
            </p:cNvPr>
            <p:cNvCxnSpPr>
              <a:cxnSpLocks/>
            </p:cNvCxnSpPr>
            <p:nvPr/>
          </p:nvCxnSpPr>
          <p:spPr>
            <a:xfrm rot="5400000" flipH="1" flipV="1">
              <a:off x="3968733" y="906674"/>
              <a:ext cx="1" cy="4362424"/>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BCA87658-F116-461E-B959-6B045E5C14BE}"/>
                </a:ext>
              </a:extLst>
            </p:cNvPr>
            <p:cNvCxnSpPr>
              <a:cxnSpLocks/>
            </p:cNvCxnSpPr>
            <p:nvPr/>
          </p:nvCxnSpPr>
          <p:spPr>
            <a:xfrm rot="5400000" flipH="1" flipV="1">
              <a:off x="3968733" y="1342957"/>
              <a:ext cx="1" cy="4362424"/>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00B4B120-1EC8-46BC-9EA6-B5BC7FAAE98D}"/>
                </a:ext>
              </a:extLst>
            </p:cNvPr>
            <p:cNvCxnSpPr>
              <a:cxnSpLocks/>
            </p:cNvCxnSpPr>
            <p:nvPr/>
          </p:nvCxnSpPr>
          <p:spPr>
            <a:xfrm rot="5400000" flipH="1" flipV="1">
              <a:off x="3968733" y="1779240"/>
              <a:ext cx="1" cy="4362424"/>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6785E06E-A10B-4DF8-8D65-22C3A134F399}"/>
                </a:ext>
              </a:extLst>
            </p:cNvPr>
            <p:cNvCxnSpPr>
              <a:cxnSpLocks/>
            </p:cNvCxnSpPr>
            <p:nvPr/>
          </p:nvCxnSpPr>
          <p:spPr>
            <a:xfrm rot="5400000" flipH="1" flipV="1">
              <a:off x="3968733" y="2215523"/>
              <a:ext cx="1" cy="4362424"/>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31D3200A-ED5E-4C8D-8E55-CC12E1F5AD03}"/>
                </a:ext>
              </a:extLst>
            </p:cNvPr>
            <p:cNvCxnSpPr>
              <a:cxnSpLocks/>
            </p:cNvCxnSpPr>
            <p:nvPr/>
          </p:nvCxnSpPr>
          <p:spPr>
            <a:xfrm rot="5400000" flipH="1" flipV="1">
              <a:off x="3968733" y="2651804"/>
              <a:ext cx="1" cy="4362424"/>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176" name="Straight Connector 175">
            <a:extLst>
              <a:ext uri="{FF2B5EF4-FFF2-40B4-BE49-F238E27FC236}">
                <a16:creationId xmlns:a16="http://schemas.microsoft.com/office/drawing/2014/main" id="{16869B4E-A37E-4E8E-A74A-DCB5E31B1210}"/>
              </a:ext>
            </a:extLst>
          </p:cNvPr>
          <p:cNvCxnSpPr>
            <a:cxnSpLocks/>
          </p:cNvCxnSpPr>
          <p:nvPr/>
        </p:nvCxnSpPr>
        <p:spPr>
          <a:xfrm>
            <a:off x="2716134" y="5473860"/>
            <a:ext cx="7522643" cy="0"/>
          </a:xfrm>
          <a:prstGeom prst="line">
            <a:avLst/>
          </a:prstGeom>
          <a:ln w="254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E196083A-A2EA-4F71-8049-C0DB10FEB5CA}"/>
              </a:ext>
            </a:extLst>
          </p:cNvPr>
          <p:cNvGrpSpPr/>
          <p:nvPr/>
        </p:nvGrpSpPr>
        <p:grpSpPr>
          <a:xfrm>
            <a:off x="4496421" y="5415671"/>
            <a:ext cx="5282392" cy="58187"/>
            <a:chOff x="2646945" y="4944533"/>
            <a:chExt cx="3260736" cy="324963"/>
          </a:xfrm>
        </p:grpSpPr>
        <p:cxnSp>
          <p:nvCxnSpPr>
            <p:cNvPr id="177" name="Straight Connector 176">
              <a:extLst>
                <a:ext uri="{FF2B5EF4-FFF2-40B4-BE49-F238E27FC236}">
                  <a16:creationId xmlns:a16="http://schemas.microsoft.com/office/drawing/2014/main" id="{6D679882-A5F5-4EBF-A539-270DFAC70820}"/>
                </a:ext>
              </a:extLst>
            </p:cNvPr>
            <p:cNvCxnSpPr>
              <a:cxnSpLocks/>
            </p:cNvCxnSpPr>
            <p:nvPr/>
          </p:nvCxnSpPr>
          <p:spPr>
            <a:xfrm flipH="1" flipV="1">
              <a:off x="2646945" y="4944533"/>
              <a:ext cx="5" cy="32496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2950748B-F752-4D9E-9968-1A8CF081EAB1}"/>
                </a:ext>
              </a:extLst>
            </p:cNvPr>
            <p:cNvCxnSpPr>
              <a:cxnSpLocks/>
            </p:cNvCxnSpPr>
            <p:nvPr/>
          </p:nvCxnSpPr>
          <p:spPr>
            <a:xfrm flipH="1" flipV="1">
              <a:off x="3733855" y="4944533"/>
              <a:ext cx="5" cy="32496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A4D45CB2-8D01-4E56-9839-2B622E62C0CA}"/>
                </a:ext>
              </a:extLst>
            </p:cNvPr>
            <p:cNvCxnSpPr>
              <a:cxnSpLocks/>
            </p:cNvCxnSpPr>
            <p:nvPr/>
          </p:nvCxnSpPr>
          <p:spPr>
            <a:xfrm flipH="1" flipV="1">
              <a:off x="4820765" y="4944533"/>
              <a:ext cx="5" cy="32496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B8E38CEA-D3E9-4BF0-A786-6306A4CE618F}"/>
                </a:ext>
              </a:extLst>
            </p:cNvPr>
            <p:cNvCxnSpPr>
              <a:cxnSpLocks/>
            </p:cNvCxnSpPr>
            <p:nvPr/>
          </p:nvCxnSpPr>
          <p:spPr>
            <a:xfrm flipH="1" flipV="1">
              <a:off x="5907676" y="4944533"/>
              <a:ext cx="5" cy="32496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181" name="Straight Connector 180">
            <a:extLst>
              <a:ext uri="{FF2B5EF4-FFF2-40B4-BE49-F238E27FC236}">
                <a16:creationId xmlns:a16="http://schemas.microsoft.com/office/drawing/2014/main" id="{5DD36B6A-DF73-44CD-B083-BE6E54516EA6}"/>
              </a:ext>
            </a:extLst>
          </p:cNvPr>
          <p:cNvCxnSpPr>
            <a:cxnSpLocks/>
          </p:cNvCxnSpPr>
          <p:nvPr/>
        </p:nvCxnSpPr>
        <p:spPr>
          <a:xfrm flipH="1" flipV="1">
            <a:off x="2735561" y="2805289"/>
            <a:ext cx="75" cy="2668568"/>
          </a:xfrm>
          <a:prstGeom prst="line">
            <a:avLst/>
          </a:prstGeom>
          <a:ln w="254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88" name="TextBox 187">
            <a:extLst>
              <a:ext uri="{FF2B5EF4-FFF2-40B4-BE49-F238E27FC236}">
                <a16:creationId xmlns:a16="http://schemas.microsoft.com/office/drawing/2014/main" id="{8CE0E659-2679-4EB5-9CD5-A68507AC7254}"/>
              </a:ext>
            </a:extLst>
          </p:cNvPr>
          <p:cNvSpPr txBox="1"/>
          <p:nvPr/>
        </p:nvSpPr>
        <p:spPr>
          <a:xfrm>
            <a:off x="2254395" y="4957313"/>
            <a:ext cx="341261" cy="1500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5</a:t>
            </a:r>
          </a:p>
        </p:txBody>
      </p:sp>
      <p:sp>
        <p:nvSpPr>
          <p:cNvPr id="189" name="TextBox 188">
            <a:extLst>
              <a:ext uri="{FF2B5EF4-FFF2-40B4-BE49-F238E27FC236}">
                <a16:creationId xmlns:a16="http://schemas.microsoft.com/office/drawing/2014/main" id="{3B6FFD6B-710A-4535-9251-71D6EFD466ED}"/>
              </a:ext>
            </a:extLst>
          </p:cNvPr>
          <p:cNvSpPr txBox="1"/>
          <p:nvPr/>
        </p:nvSpPr>
        <p:spPr>
          <a:xfrm>
            <a:off x="2254395" y="4547279"/>
            <a:ext cx="341261" cy="1500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10</a:t>
            </a:r>
          </a:p>
        </p:txBody>
      </p:sp>
      <p:sp>
        <p:nvSpPr>
          <p:cNvPr id="190" name="TextBox 189">
            <a:extLst>
              <a:ext uri="{FF2B5EF4-FFF2-40B4-BE49-F238E27FC236}">
                <a16:creationId xmlns:a16="http://schemas.microsoft.com/office/drawing/2014/main" id="{5C8BBCF4-63D6-4C94-B701-15B1A8E2E2BA}"/>
              </a:ext>
            </a:extLst>
          </p:cNvPr>
          <p:cNvSpPr txBox="1"/>
          <p:nvPr/>
        </p:nvSpPr>
        <p:spPr>
          <a:xfrm>
            <a:off x="2254395" y="4101471"/>
            <a:ext cx="341261" cy="1500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15</a:t>
            </a:r>
          </a:p>
        </p:txBody>
      </p:sp>
      <p:sp>
        <p:nvSpPr>
          <p:cNvPr id="191" name="TextBox 190">
            <a:extLst>
              <a:ext uri="{FF2B5EF4-FFF2-40B4-BE49-F238E27FC236}">
                <a16:creationId xmlns:a16="http://schemas.microsoft.com/office/drawing/2014/main" id="{06586DBC-6725-4EEB-B50C-9D63AC670AFE}"/>
              </a:ext>
            </a:extLst>
          </p:cNvPr>
          <p:cNvSpPr txBox="1"/>
          <p:nvPr/>
        </p:nvSpPr>
        <p:spPr>
          <a:xfrm>
            <a:off x="2254395" y="3699694"/>
            <a:ext cx="341261" cy="1500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20</a:t>
            </a:r>
          </a:p>
        </p:txBody>
      </p:sp>
      <p:sp>
        <p:nvSpPr>
          <p:cNvPr id="192" name="TextBox 191">
            <a:extLst>
              <a:ext uri="{FF2B5EF4-FFF2-40B4-BE49-F238E27FC236}">
                <a16:creationId xmlns:a16="http://schemas.microsoft.com/office/drawing/2014/main" id="{F3158B3B-15D9-428D-A330-05143F709369}"/>
              </a:ext>
            </a:extLst>
          </p:cNvPr>
          <p:cNvSpPr txBox="1"/>
          <p:nvPr/>
        </p:nvSpPr>
        <p:spPr>
          <a:xfrm>
            <a:off x="2254395" y="3264894"/>
            <a:ext cx="341261" cy="1500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25</a:t>
            </a:r>
          </a:p>
        </p:txBody>
      </p:sp>
      <p:sp>
        <p:nvSpPr>
          <p:cNvPr id="193" name="TextBox 192">
            <a:extLst>
              <a:ext uri="{FF2B5EF4-FFF2-40B4-BE49-F238E27FC236}">
                <a16:creationId xmlns:a16="http://schemas.microsoft.com/office/drawing/2014/main" id="{E218B061-9217-42BC-9F8D-215E2F50A420}"/>
              </a:ext>
            </a:extLst>
          </p:cNvPr>
          <p:cNvSpPr txBox="1"/>
          <p:nvPr/>
        </p:nvSpPr>
        <p:spPr>
          <a:xfrm>
            <a:off x="2254395" y="2835598"/>
            <a:ext cx="341261" cy="1500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30</a:t>
            </a:r>
          </a:p>
        </p:txBody>
      </p:sp>
      <p:sp>
        <p:nvSpPr>
          <p:cNvPr id="194" name="TextBox 193">
            <a:extLst>
              <a:ext uri="{FF2B5EF4-FFF2-40B4-BE49-F238E27FC236}">
                <a16:creationId xmlns:a16="http://schemas.microsoft.com/office/drawing/2014/main" id="{99B911BE-4F03-4580-BA4B-AD2E23D67EE3}"/>
              </a:ext>
            </a:extLst>
          </p:cNvPr>
          <p:cNvSpPr txBox="1"/>
          <p:nvPr/>
        </p:nvSpPr>
        <p:spPr>
          <a:xfrm rot="16200000">
            <a:off x="930323" y="4112399"/>
            <a:ext cx="2160989" cy="1538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Enamel Loss (µm)</a:t>
            </a:r>
          </a:p>
        </p:txBody>
      </p:sp>
      <p:sp>
        <p:nvSpPr>
          <p:cNvPr id="12" name="Rectangle 11">
            <a:extLst>
              <a:ext uri="{FF2B5EF4-FFF2-40B4-BE49-F238E27FC236}">
                <a16:creationId xmlns:a16="http://schemas.microsoft.com/office/drawing/2014/main" id="{B985B0FA-866F-45EB-B33B-749D4CCE4AE7}"/>
              </a:ext>
            </a:extLst>
          </p:cNvPr>
          <p:cNvSpPr/>
          <p:nvPr/>
        </p:nvSpPr>
        <p:spPr>
          <a:xfrm>
            <a:off x="2908972" y="4733503"/>
            <a:ext cx="1414202" cy="73966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tham"/>
              <a:ea typeface="+mn-ea"/>
              <a:cs typeface="+mn-cs"/>
            </a:endParaRPr>
          </a:p>
        </p:txBody>
      </p:sp>
      <p:sp>
        <p:nvSpPr>
          <p:cNvPr id="196" name="TextBox 195">
            <a:extLst>
              <a:ext uri="{FF2B5EF4-FFF2-40B4-BE49-F238E27FC236}">
                <a16:creationId xmlns:a16="http://schemas.microsoft.com/office/drawing/2014/main" id="{05EFAFA4-914F-49BF-BF5F-E49E5196B789}"/>
              </a:ext>
            </a:extLst>
          </p:cNvPr>
          <p:cNvSpPr txBox="1"/>
          <p:nvPr/>
        </p:nvSpPr>
        <p:spPr>
          <a:xfrm>
            <a:off x="3283665" y="4323168"/>
            <a:ext cx="737678" cy="42015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a:t>
            </a:r>
          </a:p>
        </p:txBody>
      </p:sp>
      <p:sp>
        <p:nvSpPr>
          <p:cNvPr id="197" name="Rectangle 196">
            <a:extLst>
              <a:ext uri="{FF2B5EF4-FFF2-40B4-BE49-F238E27FC236}">
                <a16:creationId xmlns:a16="http://schemas.microsoft.com/office/drawing/2014/main" id="{C1350CB8-CC2F-4E94-A719-F630402C27A5}"/>
              </a:ext>
            </a:extLst>
          </p:cNvPr>
          <p:cNvSpPr/>
          <p:nvPr/>
        </p:nvSpPr>
        <p:spPr>
          <a:xfrm>
            <a:off x="4670716" y="3582906"/>
            <a:ext cx="1414202" cy="189025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tham"/>
              <a:ea typeface="+mn-ea"/>
              <a:cs typeface="+mn-cs"/>
            </a:endParaRPr>
          </a:p>
        </p:txBody>
      </p:sp>
      <p:sp>
        <p:nvSpPr>
          <p:cNvPr id="198" name="Rectangle 197">
            <a:extLst>
              <a:ext uri="{FF2B5EF4-FFF2-40B4-BE49-F238E27FC236}">
                <a16:creationId xmlns:a16="http://schemas.microsoft.com/office/drawing/2014/main" id="{04084311-87BC-4452-92C0-17EE957564F6}"/>
              </a:ext>
            </a:extLst>
          </p:cNvPr>
          <p:cNvSpPr/>
          <p:nvPr/>
        </p:nvSpPr>
        <p:spPr>
          <a:xfrm>
            <a:off x="6432459" y="3772019"/>
            <a:ext cx="1414202" cy="170114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tham"/>
              <a:ea typeface="+mn-ea"/>
              <a:cs typeface="+mn-cs"/>
            </a:endParaRPr>
          </a:p>
        </p:txBody>
      </p:sp>
      <p:sp>
        <p:nvSpPr>
          <p:cNvPr id="199" name="Rectangle 198">
            <a:extLst>
              <a:ext uri="{FF2B5EF4-FFF2-40B4-BE49-F238E27FC236}">
                <a16:creationId xmlns:a16="http://schemas.microsoft.com/office/drawing/2014/main" id="{46389A53-E6E2-4197-A218-88AF60811676}"/>
              </a:ext>
            </a:extLst>
          </p:cNvPr>
          <p:cNvSpPr/>
          <p:nvPr/>
        </p:nvSpPr>
        <p:spPr>
          <a:xfrm>
            <a:off x="8194201" y="3472831"/>
            <a:ext cx="1414202" cy="20003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tham"/>
              <a:ea typeface="+mn-ea"/>
              <a:cs typeface="+mn-cs"/>
            </a:endParaRPr>
          </a:p>
        </p:txBody>
      </p:sp>
      <p:sp>
        <p:nvSpPr>
          <p:cNvPr id="200" name="TextBox 199">
            <a:extLst>
              <a:ext uri="{FF2B5EF4-FFF2-40B4-BE49-F238E27FC236}">
                <a16:creationId xmlns:a16="http://schemas.microsoft.com/office/drawing/2014/main" id="{74C249D4-410B-47F0-84FF-BA7A64D47CA5}"/>
              </a:ext>
            </a:extLst>
          </p:cNvPr>
          <p:cNvSpPr txBox="1"/>
          <p:nvPr/>
        </p:nvSpPr>
        <p:spPr>
          <a:xfrm>
            <a:off x="3061231" y="5584083"/>
            <a:ext cx="949216" cy="1500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SnF</a:t>
            </a:r>
            <a:r>
              <a:rPr kumimoji="0" lang="en-US" sz="1000" b="0" i="0" u="none" strike="noStrike" kern="1200" cap="none" spc="0" normalizeH="0" baseline="-25000" noProof="0">
                <a:ln>
                  <a:noFill/>
                </a:ln>
                <a:solidFill>
                  <a:prstClr val="black">
                    <a:lumMod val="75000"/>
                    <a:lumOff val="25000"/>
                  </a:prstClr>
                </a:solidFill>
                <a:effectLst/>
                <a:uLnTx/>
                <a:uFillTx/>
                <a:latin typeface="Calibri" panose="020F0502020204030204"/>
                <a:ea typeface="+mn-ea"/>
                <a:cs typeface="+mn-cs"/>
              </a:rPr>
              <a:t>2</a:t>
            </a:r>
          </a:p>
        </p:txBody>
      </p:sp>
      <p:sp>
        <p:nvSpPr>
          <p:cNvPr id="201" name="TextBox 200">
            <a:extLst>
              <a:ext uri="{FF2B5EF4-FFF2-40B4-BE49-F238E27FC236}">
                <a16:creationId xmlns:a16="http://schemas.microsoft.com/office/drawing/2014/main" id="{843C089F-F691-4D93-81D7-8A56994D1413}"/>
              </a:ext>
            </a:extLst>
          </p:cNvPr>
          <p:cNvSpPr txBox="1"/>
          <p:nvPr/>
        </p:nvSpPr>
        <p:spPr>
          <a:xfrm>
            <a:off x="4429927" y="5584083"/>
            <a:ext cx="1895779" cy="1500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NaF (1100 ppm F)</a:t>
            </a:r>
          </a:p>
        </p:txBody>
      </p:sp>
      <p:sp>
        <p:nvSpPr>
          <p:cNvPr id="202" name="TextBox 201">
            <a:extLst>
              <a:ext uri="{FF2B5EF4-FFF2-40B4-BE49-F238E27FC236}">
                <a16:creationId xmlns:a16="http://schemas.microsoft.com/office/drawing/2014/main" id="{773ED7D5-7E13-4B3F-A126-43729F1F0569}"/>
              </a:ext>
            </a:extLst>
          </p:cNvPr>
          <p:cNvSpPr txBox="1"/>
          <p:nvPr/>
        </p:nvSpPr>
        <p:spPr>
          <a:xfrm>
            <a:off x="6049632" y="5584083"/>
            <a:ext cx="2179856" cy="1500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NaF (5000 ppm F)</a:t>
            </a:r>
          </a:p>
        </p:txBody>
      </p:sp>
      <p:sp>
        <p:nvSpPr>
          <p:cNvPr id="203" name="TextBox 202">
            <a:extLst>
              <a:ext uri="{FF2B5EF4-FFF2-40B4-BE49-F238E27FC236}">
                <a16:creationId xmlns:a16="http://schemas.microsoft.com/office/drawing/2014/main" id="{7492C86D-AA35-4F1E-B369-9294C60ED603}"/>
              </a:ext>
            </a:extLst>
          </p:cNvPr>
          <p:cNvSpPr txBox="1"/>
          <p:nvPr/>
        </p:nvSpPr>
        <p:spPr>
          <a:xfrm>
            <a:off x="7811374" y="5584083"/>
            <a:ext cx="2179856" cy="300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NaF + acidulated </a:t>
            </a:r>
            <a:br>
              <a:rPr kumimoji="0" lang="en-US" sz="1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br>
            <a:r>
              <a:rPr kumimoji="0" lang="en-US" sz="1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phosphate (5000 ppm F)</a:t>
            </a:r>
          </a:p>
        </p:txBody>
      </p:sp>
      <p:sp>
        <p:nvSpPr>
          <p:cNvPr id="205" name="TextBox 204">
            <a:extLst>
              <a:ext uri="{FF2B5EF4-FFF2-40B4-BE49-F238E27FC236}">
                <a16:creationId xmlns:a16="http://schemas.microsoft.com/office/drawing/2014/main" id="{65272676-6D0C-4703-90BA-DD7309FA8C18}"/>
              </a:ext>
            </a:extLst>
          </p:cNvPr>
          <p:cNvSpPr txBox="1"/>
          <p:nvPr/>
        </p:nvSpPr>
        <p:spPr>
          <a:xfrm>
            <a:off x="3519659" y="2465670"/>
            <a:ext cx="5152685"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Enamel Loss After 5-Day Erosion Cycling</a:t>
            </a:r>
          </a:p>
        </p:txBody>
      </p:sp>
      <p:sp>
        <p:nvSpPr>
          <p:cNvPr id="204" name="Rectangle 203">
            <a:extLst>
              <a:ext uri="{FF2B5EF4-FFF2-40B4-BE49-F238E27FC236}">
                <a16:creationId xmlns:a16="http://schemas.microsoft.com/office/drawing/2014/main" id="{4F4E7F1F-3BA9-41B9-B205-D8126127E520}"/>
              </a:ext>
            </a:extLst>
          </p:cNvPr>
          <p:cNvSpPr/>
          <p:nvPr/>
        </p:nvSpPr>
        <p:spPr>
          <a:xfrm>
            <a:off x="8000066" y="6011067"/>
            <a:ext cx="1802472" cy="238585"/>
          </a:xfrm>
          <a:prstGeom prst="rect">
            <a:avLst/>
          </a:prstGeom>
        </p:spPr>
        <p:txBody>
          <a:bodyPr vert="horz" wrap="square" lIns="91440" tIns="45720" rIns="91440" bIns="45720" rtlCol="0" anchor="b">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lumMod val="75000"/>
                    <a:lumOff val="25000"/>
                  </a:prstClr>
                </a:solidFill>
                <a:effectLst/>
                <a:uLnTx/>
                <a:uFillTx/>
                <a:latin typeface="Gotham"/>
                <a:ea typeface="+mn-ea"/>
                <a:cs typeface="+mn-cs"/>
              </a:rPr>
              <a:t>*p&lt;.05 vs. All</a:t>
            </a:r>
          </a:p>
        </p:txBody>
      </p:sp>
    </p:spTree>
    <p:extLst>
      <p:ext uri="{BB962C8B-B14F-4D97-AF65-F5344CB8AC3E}">
        <p14:creationId xmlns:p14="http://schemas.microsoft.com/office/powerpoint/2010/main" val="5921938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303383A-DF83-4478-92C2-E067D0578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13" name="TextBox 4">
            <a:extLst>
              <a:ext uri="{FF2B5EF4-FFF2-40B4-BE49-F238E27FC236}">
                <a16:creationId xmlns:a16="http://schemas.microsoft.com/office/drawing/2014/main" id="{E096C19E-2435-43D6-9B66-00644645D10C}"/>
              </a:ext>
            </a:extLst>
          </p:cNvPr>
          <p:cNvSpPr txBox="1"/>
          <p:nvPr/>
        </p:nvSpPr>
        <p:spPr>
          <a:xfrm>
            <a:off x="304100" y="6473028"/>
            <a:ext cx="6004114" cy="369332"/>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7E6E6">
                    <a:lumMod val="50000"/>
                  </a:srgbClr>
                </a:solidFill>
                <a:effectLst/>
                <a:uLnTx/>
                <a:uFillTx/>
                <a:latin typeface="Neutraface 2 Text Light" panose="020B0303020202020102" pitchFamily="34" charset="0"/>
                <a:ea typeface="+mn-ea"/>
                <a:cs typeface="Gotham Light" pitchFamily="50" charset="0"/>
              </a:rPr>
              <a:t>West N. et al. Bioavailable gluconate chelated stannous fluoride toothpaste meta-analyses: Effects on dentine hypersensitivity and enamel erosion. Journal of Dentistry, Volume 105, 2021. </a:t>
            </a:r>
            <a:r>
              <a:rPr lang="en-US" sz="900" dirty="0">
                <a:solidFill>
                  <a:prstClr val="black">
                    <a:lumMod val="75000"/>
                    <a:lumOff val="25000"/>
                  </a:prstClr>
                </a:solidFill>
                <a:latin typeface="Segoe UI" panose="020B0502040204020203" pitchFamily="34" charset="0"/>
                <a:cs typeface="Segoe UI" panose="020B0502040204020203" pitchFamily="34" charset="0"/>
              </a:rPr>
              <a:t>.  </a:t>
            </a:r>
            <a:r>
              <a:rPr lang="en-US" sz="900" dirty="0">
                <a:solidFill>
                  <a:srgbClr val="767171"/>
                </a:solidFill>
                <a:latin typeface="Neutraface 2 Text Light" panose="020B0303020202020102"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https://doi.org/10.1016/j.jdent.2020.103566</a:t>
            </a:r>
            <a:endParaRPr kumimoji="0" lang="en-US" sz="900" b="0" i="0" u="none" strike="noStrike" kern="1200" cap="none" spc="0" normalizeH="0" baseline="0" noProof="0" dirty="0">
              <a:ln>
                <a:noFill/>
              </a:ln>
              <a:solidFill>
                <a:srgbClr val="767171"/>
              </a:solidFill>
              <a:effectLst/>
              <a:uLnTx/>
              <a:uFillTx/>
              <a:latin typeface="Neutraface 2 Text Light" panose="020B0303020202020102" pitchFamily="34" charset="0"/>
              <a:cs typeface="Gotham Light" pitchFamily="50" charset="0"/>
            </a:endParaRPr>
          </a:p>
        </p:txBody>
      </p:sp>
      <p:pic>
        <p:nvPicPr>
          <p:cNvPr id="2050" name="Picture 2" descr="Image result for european federation of conservative dentistry">
            <a:extLst>
              <a:ext uri="{FF2B5EF4-FFF2-40B4-BE49-F238E27FC236}">
                <a16:creationId xmlns:a16="http://schemas.microsoft.com/office/drawing/2014/main" id="{A5FD8873-C663-41CA-B256-C33CFE010D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91" t="2296" r="3795" b="2462"/>
          <a:stretch/>
        </p:blipFill>
        <p:spPr bwMode="auto">
          <a:xfrm>
            <a:off x="8650716" y="809642"/>
            <a:ext cx="2673922" cy="10758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53CCBE9-A0CF-45C4-98F7-AE7AD7C9DE8F}"/>
              </a:ext>
            </a:extLst>
          </p:cNvPr>
          <p:cNvPicPr>
            <a:picLocks noChangeAspect="1"/>
          </p:cNvPicPr>
          <p:nvPr/>
        </p:nvPicPr>
        <p:blipFill rotWithShape="1">
          <a:blip r:embed="rId6"/>
          <a:srcRect t="828" r="14305" b="8760"/>
          <a:stretch/>
        </p:blipFill>
        <p:spPr>
          <a:xfrm>
            <a:off x="8703408" y="2250823"/>
            <a:ext cx="2773592" cy="2619358"/>
          </a:xfrm>
          <a:prstGeom prst="ellipse">
            <a:avLst/>
          </a:prstGeom>
          <a:blipFill>
            <a:blip r:embed="rId7" cstate="print"/>
            <a:srcRect/>
            <a:stretch>
              <a:fillRect l="-11504" t="-3419" r="-11504" b="-3419"/>
            </a:stretch>
          </a:blipFill>
          <a:ln w="22225">
            <a:solidFill>
              <a:srgbClr val="003478"/>
            </a:solidFill>
          </a:ln>
        </p:spPr>
      </p:pic>
      <p:sp>
        <p:nvSpPr>
          <p:cNvPr id="20" name="Content Placeholder 2">
            <a:extLst>
              <a:ext uri="{FF2B5EF4-FFF2-40B4-BE49-F238E27FC236}">
                <a16:creationId xmlns:a16="http://schemas.microsoft.com/office/drawing/2014/main" id="{C24805A1-B445-4478-AECC-304970C0FF10}"/>
              </a:ext>
            </a:extLst>
          </p:cNvPr>
          <p:cNvSpPr txBox="1">
            <a:spLocks/>
          </p:cNvSpPr>
          <p:nvPr/>
        </p:nvSpPr>
        <p:spPr>
          <a:xfrm>
            <a:off x="1432134" y="1018765"/>
            <a:ext cx="6654485" cy="1077218"/>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marR="0" lvl="0" indent="0" algn="l" defTabSz="1088182" rtl="0" eaLnBrk="1" fontAlgn="auto" latinLnBrk="0" hangingPunct="1">
              <a:lnSpc>
                <a:spcPct val="100000"/>
              </a:lnSpc>
              <a:spcBef>
                <a:spcPts val="1200"/>
              </a:spcBef>
              <a:spcAft>
                <a:spcPts val="1200"/>
              </a:spcAft>
              <a:buClr>
                <a:srgbClr val="E7E6E6">
                  <a:lumMod val="50000"/>
                </a:srgbClr>
              </a:buClr>
              <a:buSzTx/>
              <a:buFont typeface="Arial" pitchFamily="34" charset="0"/>
              <a:buNone/>
              <a:tabLst/>
              <a:defRPr/>
            </a:pPr>
            <a:r>
              <a:rPr kumimoji="0" lang="en-US" sz="16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Additional to causal management options, it is possible to use specific protective products or materials. Products (e.g., toothpastes or mouth rinses) containing stannous fluoride or stannous chloride have the potential for slowing the progression of ETW. For other products, data so far are sparse. </a:t>
            </a:r>
          </a:p>
        </p:txBody>
      </p:sp>
      <p:sp>
        <p:nvSpPr>
          <p:cNvPr id="21" name="TextBox 4">
            <a:extLst>
              <a:ext uri="{FF2B5EF4-FFF2-40B4-BE49-F238E27FC236}">
                <a16:creationId xmlns:a16="http://schemas.microsoft.com/office/drawing/2014/main" id="{F8707CEB-1257-4066-8582-0E8213049DA1}"/>
              </a:ext>
            </a:extLst>
          </p:cNvPr>
          <p:cNvSpPr txBox="1"/>
          <p:nvPr/>
        </p:nvSpPr>
        <p:spPr>
          <a:xfrm>
            <a:off x="1285812" y="1067885"/>
            <a:ext cx="368272" cy="258233"/>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2800" dirty="0">
                <a:solidFill>
                  <a:srgbClr val="003478"/>
                </a:solidFill>
                <a:latin typeface="Neutraface 2 Text Bold" panose="020B0803020202020102" pitchFamily="34" charset="0"/>
                <a:cs typeface="Segoe UI" panose="020B0502040204020203" pitchFamily="34" charset="0"/>
              </a:rPr>
              <a:t>“</a:t>
            </a:r>
          </a:p>
        </p:txBody>
      </p:sp>
      <p:sp>
        <p:nvSpPr>
          <p:cNvPr id="22" name="TextBox 24">
            <a:extLst>
              <a:ext uri="{FF2B5EF4-FFF2-40B4-BE49-F238E27FC236}">
                <a16:creationId xmlns:a16="http://schemas.microsoft.com/office/drawing/2014/main" id="{303CED38-85C6-4EC6-9974-50C625119474}"/>
              </a:ext>
            </a:extLst>
          </p:cNvPr>
          <p:cNvSpPr txBox="1"/>
          <p:nvPr/>
        </p:nvSpPr>
        <p:spPr>
          <a:xfrm>
            <a:off x="7779415" y="1828225"/>
            <a:ext cx="377326" cy="258233"/>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2800" dirty="0">
                <a:solidFill>
                  <a:srgbClr val="003478"/>
                </a:solidFill>
                <a:latin typeface="Neutraface 2 Text Bold" panose="020B0803020202020102" pitchFamily="34" charset="0"/>
                <a:cs typeface="Segoe UI" panose="020B0502040204020203" pitchFamily="34" charset="0"/>
              </a:rPr>
              <a:t>”</a:t>
            </a:r>
          </a:p>
        </p:txBody>
      </p:sp>
      <p:sp>
        <p:nvSpPr>
          <p:cNvPr id="23" name="Rechteck 22">
            <a:extLst>
              <a:ext uri="{FF2B5EF4-FFF2-40B4-BE49-F238E27FC236}">
                <a16:creationId xmlns:a16="http://schemas.microsoft.com/office/drawing/2014/main" id="{EFF921C7-7539-43C5-A556-AE6D056EEEAC}"/>
              </a:ext>
            </a:extLst>
          </p:cNvPr>
          <p:cNvSpPr/>
          <p:nvPr/>
        </p:nvSpPr>
        <p:spPr>
          <a:xfrm>
            <a:off x="1353353" y="2895918"/>
            <a:ext cx="6654485" cy="1329168"/>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Calibri" panose="020F0502020204030204"/>
            </a:endParaRPr>
          </a:p>
        </p:txBody>
      </p:sp>
      <p:grpSp>
        <p:nvGrpSpPr>
          <p:cNvPr id="24" name="Gruppieren 23">
            <a:extLst>
              <a:ext uri="{FF2B5EF4-FFF2-40B4-BE49-F238E27FC236}">
                <a16:creationId xmlns:a16="http://schemas.microsoft.com/office/drawing/2014/main" id="{D46EA452-6465-4F90-BCDA-68AF889C390F}"/>
              </a:ext>
            </a:extLst>
          </p:cNvPr>
          <p:cNvGrpSpPr/>
          <p:nvPr/>
        </p:nvGrpSpPr>
        <p:grpSpPr>
          <a:xfrm>
            <a:off x="2048534" y="3147868"/>
            <a:ext cx="5226022" cy="830997"/>
            <a:chOff x="1328594" y="3680950"/>
            <a:chExt cx="5226022" cy="830997"/>
          </a:xfrm>
        </p:grpSpPr>
        <p:grpSp>
          <p:nvGrpSpPr>
            <p:cNvPr id="25" name="Gruppieren 24">
              <a:extLst>
                <a:ext uri="{FF2B5EF4-FFF2-40B4-BE49-F238E27FC236}">
                  <a16:creationId xmlns:a16="http://schemas.microsoft.com/office/drawing/2014/main" id="{575F00F2-E3C7-4F28-94A0-1EC899148D93}"/>
                </a:ext>
              </a:extLst>
            </p:cNvPr>
            <p:cNvGrpSpPr/>
            <p:nvPr/>
          </p:nvGrpSpPr>
          <p:grpSpPr>
            <a:xfrm>
              <a:off x="1328594" y="3680950"/>
              <a:ext cx="5226022" cy="830997"/>
              <a:chOff x="1012854" y="3680950"/>
              <a:chExt cx="5226022" cy="830997"/>
            </a:xfrm>
          </p:grpSpPr>
          <p:sp>
            <p:nvSpPr>
              <p:cNvPr id="27" name="Content Placeholder 2">
                <a:extLst>
                  <a:ext uri="{FF2B5EF4-FFF2-40B4-BE49-F238E27FC236}">
                    <a16:creationId xmlns:a16="http://schemas.microsoft.com/office/drawing/2014/main" id="{F097EA9D-AE1F-4689-9DBE-37C4DADFF829}"/>
                  </a:ext>
                </a:extLst>
              </p:cNvPr>
              <p:cNvSpPr txBox="1">
                <a:spLocks/>
              </p:cNvSpPr>
              <p:nvPr/>
            </p:nvSpPr>
            <p:spPr>
              <a:xfrm>
                <a:off x="1031904" y="3680950"/>
                <a:ext cx="5206972" cy="830997"/>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marR="0" lvl="0" indent="0" algn="ctr" defTabSz="1088182" rtl="0" eaLnBrk="1" fontAlgn="auto" latinLnBrk="0" hangingPunct="1">
                  <a:lnSpc>
                    <a:spcPct val="100000"/>
                  </a:lnSpc>
                  <a:spcBef>
                    <a:spcPts val="1200"/>
                  </a:spcBef>
                  <a:spcAft>
                    <a:spcPts val="1200"/>
                  </a:spcAft>
                  <a:buClr>
                    <a:srgbClr val="E7E6E6">
                      <a:lumMod val="50000"/>
                    </a:srgbClr>
                  </a:buClr>
                  <a:buSzTx/>
                  <a:buFont typeface="Arial" pitchFamily="34" charset="0"/>
                  <a:buNone/>
                  <a:tabLst/>
                  <a:defRPr/>
                </a:pPr>
                <a:r>
                  <a:rPr lang="en-US" sz="1600" dirty="0">
                    <a:solidFill>
                      <a:srgbClr val="003478"/>
                    </a:solidFill>
                    <a:latin typeface="Neutraface 2 Text Demi" panose="020B0703020202020102" pitchFamily="34" charset="0"/>
                    <a:cs typeface="+mn-cs"/>
                    <a:sym typeface="Symbol" panose="05050102010706020507" pitchFamily="18" charset="2"/>
                  </a:rPr>
                  <a:t>Preventive strategies are essential as first line management for erosion protection once bulk tooth surface structure is lost, erosive wear is irreversible</a:t>
                </a:r>
                <a:r>
                  <a:rPr lang="en-US" sz="1600" baseline="30000" dirty="0">
                    <a:solidFill>
                      <a:srgbClr val="003478"/>
                    </a:solidFill>
                    <a:latin typeface="Neutraface 2 Text Demi" panose="020B0703020202020102" pitchFamily="34" charset="0"/>
                    <a:cs typeface="+mn-cs"/>
                    <a:sym typeface="Symbol" panose="05050102010706020507" pitchFamily="18" charset="2"/>
                  </a:rPr>
                  <a:t>12</a:t>
                </a:r>
              </a:p>
            </p:txBody>
          </p:sp>
          <p:sp>
            <p:nvSpPr>
              <p:cNvPr id="29" name="TextBox 4">
                <a:extLst>
                  <a:ext uri="{FF2B5EF4-FFF2-40B4-BE49-F238E27FC236}">
                    <a16:creationId xmlns:a16="http://schemas.microsoft.com/office/drawing/2014/main" id="{061A25E5-2654-4D8D-8B6E-6DB0E17FE719}"/>
                  </a:ext>
                </a:extLst>
              </p:cNvPr>
              <p:cNvSpPr txBox="1"/>
              <p:nvPr/>
            </p:nvSpPr>
            <p:spPr>
              <a:xfrm>
                <a:off x="1012854" y="3762363"/>
                <a:ext cx="368272" cy="258233"/>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2800" dirty="0">
                    <a:solidFill>
                      <a:srgbClr val="003478"/>
                    </a:solidFill>
                    <a:latin typeface="Neutraface 2 Text Bold" panose="020B0803020202020102" pitchFamily="34" charset="0"/>
                    <a:cs typeface="Segoe UI" panose="020B0502040204020203" pitchFamily="34" charset="0"/>
                  </a:rPr>
                  <a:t>“</a:t>
                </a:r>
              </a:p>
            </p:txBody>
          </p:sp>
        </p:grpSp>
        <p:sp>
          <p:nvSpPr>
            <p:cNvPr id="26" name="TextBox 24">
              <a:extLst>
                <a:ext uri="{FF2B5EF4-FFF2-40B4-BE49-F238E27FC236}">
                  <a16:creationId xmlns:a16="http://schemas.microsoft.com/office/drawing/2014/main" id="{1313A2A4-BBA0-42D3-9BC4-0E4BD262A975}"/>
                </a:ext>
              </a:extLst>
            </p:cNvPr>
            <p:cNvSpPr txBox="1"/>
            <p:nvPr/>
          </p:nvSpPr>
          <p:spPr>
            <a:xfrm>
              <a:off x="5333311" y="4247708"/>
              <a:ext cx="377326" cy="258233"/>
            </a:xfrm>
            <a:prstGeom prst="rect">
              <a:avLst/>
            </a:prstGeom>
          </p:spPr>
          <p:txBody>
            <a:bodyPr vert="horz" wrap="square" lIns="91440" tIns="45720" rIns="91440" bIns="45720" rtlCol="0">
              <a:noAutofit/>
            </a:bodyPr>
            <a:lstStyle/>
            <a:p>
              <a:pPr marL="0" indent="0" algn="l">
                <a:lnSpc>
                  <a:spcPts val="1800"/>
                </a:lnSpc>
                <a:spcAft>
                  <a:spcPts val="600"/>
                </a:spcAft>
                <a:buNone/>
              </a:pPr>
              <a:r>
                <a:rPr lang="en-US" sz="2800" dirty="0">
                  <a:solidFill>
                    <a:srgbClr val="003478"/>
                  </a:solidFill>
                  <a:latin typeface="Neutraface 2 Text Bold" panose="020B0803020202020102" pitchFamily="34" charset="0"/>
                  <a:cs typeface="Segoe UI" panose="020B0502040204020203" pitchFamily="34" charset="0"/>
                </a:rPr>
                <a:t>”</a:t>
              </a:r>
            </a:p>
          </p:txBody>
        </p:sp>
      </p:grpSp>
      <p:pic>
        <p:nvPicPr>
          <p:cNvPr id="4" name="Picture 3">
            <a:extLst>
              <a:ext uri="{FF2B5EF4-FFF2-40B4-BE49-F238E27FC236}">
                <a16:creationId xmlns:a16="http://schemas.microsoft.com/office/drawing/2014/main" id="{4C0036AD-FD15-0518-47C3-2840134B1AB7}"/>
              </a:ext>
            </a:extLst>
          </p:cNvPr>
          <p:cNvPicPr>
            <a:picLocks noChangeAspect="1"/>
          </p:cNvPicPr>
          <p:nvPr/>
        </p:nvPicPr>
        <p:blipFill>
          <a:blip r:embed="rId8"/>
          <a:stretch>
            <a:fillRect/>
          </a:stretch>
        </p:blipFill>
        <p:spPr>
          <a:xfrm>
            <a:off x="7364828" y="4646073"/>
            <a:ext cx="1768418" cy="757894"/>
          </a:xfrm>
          <a:prstGeom prst="rect">
            <a:avLst/>
          </a:prstGeom>
        </p:spPr>
      </p:pic>
      <p:pic>
        <p:nvPicPr>
          <p:cNvPr id="5" name="Picture 4">
            <a:extLst>
              <a:ext uri="{FF2B5EF4-FFF2-40B4-BE49-F238E27FC236}">
                <a16:creationId xmlns:a16="http://schemas.microsoft.com/office/drawing/2014/main" id="{B747FB96-E52E-314D-3444-3DA9E6A862AA}"/>
              </a:ext>
            </a:extLst>
          </p:cNvPr>
          <p:cNvPicPr>
            <a:picLocks noChangeAspect="1"/>
          </p:cNvPicPr>
          <p:nvPr/>
        </p:nvPicPr>
        <p:blipFill rotWithShape="1">
          <a:blip r:embed="rId9"/>
          <a:srcRect l="8477" t="16047" r="47637" b="16750"/>
          <a:stretch/>
        </p:blipFill>
        <p:spPr>
          <a:xfrm>
            <a:off x="147694" y="4589909"/>
            <a:ext cx="1768418" cy="870223"/>
          </a:xfrm>
          <a:prstGeom prst="rect">
            <a:avLst/>
          </a:prstGeom>
        </p:spPr>
      </p:pic>
      <p:sp>
        <p:nvSpPr>
          <p:cNvPr id="7" name="TextBox 6">
            <a:extLst>
              <a:ext uri="{FF2B5EF4-FFF2-40B4-BE49-F238E27FC236}">
                <a16:creationId xmlns:a16="http://schemas.microsoft.com/office/drawing/2014/main" id="{0B0C63F8-C4A7-5F9A-DA4A-792D450F8D17}"/>
              </a:ext>
            </a:extLst>
          </p:cNvPr>
          <p:cNvSpPr txBox="1"/>
          <p:nvPr/>
        </p:nvSpPr>
        <p:spPr>
          <a:xfrm>
            <a:off x="1933607" y="4839129"/>
            <a:ext cx="6315430" cy="338554"/>
          </a:xfrm>
          <a:prstGeom prst="rect">
            <a:avLst/>
          </a:prstGeom>
          <a:noFill/>
        </p:spPr>
        <p:txBody>
          <a:bodyPr wrap="square" rtlCol="0">
            <a:spAutoFit/>
          </a:bodyPr>
          <a:lstStyle/>
          <a:p>
            <a:r>
              <a:rPr lang="en-US" sz="1600" dirty="0">
                <a:solidFill>
                  <a:srgbClr val="E7E6E6">
                    <a:lumMod val="25000"/>
                  </a:srgbClr>
                </a:solidFill>
                <a:latin typeface="Neutraface 2 Text Light" panose="020B0303020202020102" pitchFamily="34" charset="0"/>
              </a:rPr>
              <a:t>Is the </a:t>
            </a:r>
            <a:r>
              <a:rPr lang="en-US" sz="1600" u="sng" dirty="0">
                <a:solidFill>
                  <a:srgbClr val="E7E6E6">
                    <a:lumMod val="25000"/>
                  </a:srgbClr>
                </a:solidFill>
                <a:latin typeface="Neutraface 2 Text Light" panose="020B0303020202020102" pitchFamily="34" charset="0"/>
              </a:rPr>
              <a:t>ONLY</a:t>
            </a:r>
            <a:r>
              <a:rPr lang="en-US" sz="1600" dirty="0">
                <a:solidFill>
                  <a:srgbClr val="E7E6E6">
                    <a:lumMod val="25000"/>
                  </a:srgbClr>
                </a:solidFill>
                <a:latin typeface="Neutraface 2 Text Light" panose="020B0303020202020102" pitchFamily="34" charset="0"/>
              </a:rPr>
              <a:t> dentifrice with the seal for Enamel Erosion Control</a:t>
            </a:r>
          </a:p>
        </p:txBody>
      </p:sp>
      <p:sp>
        <p:nvSpPr>
          <p:cNvPr id="11" name="TextBox 10">
            <a:extLst>
              <a:ext uri="{FF2B5EF4-FFF2-40B4-BE49-F238E27FC236}">
                <a16:creationId xmlns:a16="http://schemas.microsoft.com/office/drawing/2014/main" id="{5F56D334-5802-6508-6DEB-20599F15C7F6}"/>
              </a:ext>
            </a:extLst>
          </p:cNvPr>
          <p:cNvSpPr txBox="1"/>
          <p:nvPr/>
        </p:nvSpPr>
        <p:spPr>
          <a:xfrm>
            <a:off x="2416806" y="5823714"/>
            <a:ext cx="6097712" cy="461665"/>
          </a:xfrm>
          <a:prstGeom prst="rect">
            <a:avLst/>
          </a:prstGeom>
          <a:noFill/>
        </p:spPr>
        <p:txBody>
          <a:bodyPr wrap="square">
            <a:spAutoFit/>
          </a:bodyPr>
          <a:lstStyle/>
          <a:p>
            <a:r>
              <a:rPr lang="en-US" sz="800" dirty="0">
                <a:hlinkClick r:id="rId10"/>
              </a:rPr>
              <a:t>https://www.ada.org/resources/research/science-and-research-institute/ada-seal-of-acceptance/product-search#sort=%40productname%20ascending&amp;f:@category=[Enamel%20Erosion%20Control</a:t>
            </a:r>
            <a:r>
              <a:rPr lang="en-US" sz="800" dirty="0"/>
              <a:t>]</a:t>
            </a:r>
          </a:p>
          <a:p>
            <a:endParaRPr lang="en-US" sz="800" dirty="0"/>
          </a:p>
        </p:txBody>
      </p:sp>
    </p:spTree>
    <p:extLst>
      <p:ext uri="{BB962C8B-B14F-4D97-AF65-F5344CB8AC3E}">
        <p14:creationId xmlns:p14="http://schemas.microsoft.com/office/powerpoint/2010/main" val="220154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91ECDC8-9BC9-480F-9268-12BF939E6566}"/>
              </a:ext>
            </a:extLst>
          </p:cNvPr>
          <p:cNvSpPr txBox="1">
            <a:spLocks/>
          </p:cNvSpPr>
          <p:nvPr/>
        </p:nvSpPr>
        <p:spPr>
          <a:xfrm>
            <a:off x="331693" y="140004"/>
            <a:ext cx="9028228" cy="9795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spc="3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30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ETW in pediatric population?</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2000" b="1" i="0" u="none" strike="noStrike" kern="1200" cap="none" spc="300" normalizeH="0" baseline="0" noProof="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2" name="Picture 1">
            <a:extLst>
              <a:ext uri="{FF2B5EF4-FFF2-40B4-BE49-F238E27FC236}">
                <a16:creationId xmlns:a16="http://schemas.microsoft.com/office/drawing/2014/main" id="{370D8C84-253E-45DC-975B-BA70E66644A0}"/>
              </a:ext>
            </a:extLst>
          </p:cNvPr>
          <p:cNvPicPr>
            <a:picLocks noChangeAspect="1"/>
          </p:cNvPicPr>
          <p:nvPr/>
        </p:nvPicPr>
        <p:blipFill>
          <a:blip r:embed="rId2"/>
          <a:stretch>
            <a:fillRect/>
          </a:stretch>
        </p:blipFill>
        <p:spPr>
          <a:xfrm>
            <a:off x="8649194" y="936374"/>
            <a:ext cx="3008882" cy="1370538"/>
          </a:xfrm>
          <a:prstGeom prst="rect">
            <a:avLst/>
          </a:prstGeom>
        </p:spPr>
      </p:pic>
      <p:pic>
        <p:nvPicPr>
          <p:cNvPr id="3" name="Picture 2">
            <a:extLst>
              <a:ext uri="{FF2B5EF4-FFF2-40B4-BE49-F238E27FC236}">
                <a16:creationId xmlns:a16="http://schemas.microsoft.com/office/drawing/2014/main" id="{93A6160F-EE6A-4A1A-8290-5D7AE03840A7}"/>
              </a:ext>
            </a:extLst>
          </p:cNvPr>
          <p:cNvPicPr>
            <a:picLocks noChangeAspect="1"/>
          </p:cNvPicPr>
          <p:nvPr/>
        </p:nvPicPr>
        <p:blipFill>
          <a:blip r:embed="rId3"/>
          <a:stretch>
            <a:fillRect/>
          </a:stretch>
        </p:blipFill>
        <p:spPr>
          <a:xfrm>
            <a:off x="8663518" y="2613504"/>
            <a:ext cx="2994558" cy="1824809"/>
          </a:xfrm>
          <a:prstGeom prst="rect">
            <a:avLst/>
          </a:prstGeom>
        </p:spPr>
      </p:pic>
      <p:sp>
        <p:nvSpPr>
          <p:cNvPr id="5" name="Rectangle 4">
            <a:extLst>
              <a:ext uri="{FF2B5EF4-FFF2-40B4-BE49-F238E27FC236}">
                <a16:creationId xmlns:a16="http://schemas.microsoft.com/office/drawing/2014/main" id="{0718C0A4-5AFD-41F7-83BC-012B65CB6993}"/>
              </a:ext>
            </a:extLst>
          </p:cNvPr>
          <p:cNvSpPr/>
          <p:nvPr/>
        </p:nvSpPr>
        <p:spPr>
          <a:xfrm>
            <a:off x="8123963" y="260450"/>
            <a:ext cx="40680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lkcrfMyriadPro-SemiCn"/>
                <a:ea typeface="+mn-ea"/>
                <a:cs typeface="+mn-cs"/>
              </a:rPr>
              <a:t>European Archives of </a:t>
            </a:r>
            <a:r>
              <a:rPr kumimoji="0" lang="en-US" sz="1800" b="0" i="0" u="none" strike="noStrike" kern="1200" cap="none" spc="0" normalizeH="0" baseline="0" noProof="0" err="1">
                <a:ln>
                  <a:noFill/>
                </a:ln>
                <a:solidFill>
                  <a:prstClr val="white"/>
                </a:solidFill>
                <a:effectLst/>
                <a:uLnTx/>
                <a:uFillTx/>
                <a:latin typeface="HlkcrfMyriadPro-SemiCn"/>
                <a:ea typeface="+mn-ea"/>
                <a:cs typeface="+mn-cs"/>
              </a:rPr>
              <a:t>Paediatric</a:t>
            </a:r>
            <a:r>
              <a:rPr kumimoji="0" lang="en-US" sz="1800" b="0" i="0" u="none" strike="noStrike" kern="1200" cap="none" spc="0" normalizeH="0" baseline="0" noProof="0">
                <a:ln>
                  <a:noFill/>
                </a:ln>
                <a:solidFill>
                  <a:prstClr val="white"/>
                </a:solidFill>
                <a:effectLst/>
                <a:uLnTx/>
                <a:uFillTx/>
                <a:latin typeface="HlkcrfMyriadPro-SemiCn"/>
                <a:ea typeface="+mn-ea"/>
                <a:cs typeface="+mn-cs"/>
              </a:rPr>
              <a:t> Dentistry</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059AC40-0DCF-4BDC-98AB-C7C02998BA55}"/>
              </a:ext>
            </a:extLst>
          </p:cNvPr>
          <p:cNvSpPr/>
          <p:nvPr/>
        </p:nvSpPr>
        <p:spPr>
          <a:xfrm>
            <a:off x="8434792" y="4551089"/>
            <a:ext cx="3757208" cy="5770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RpnhpwSTIX-Regular"/>
                <a:ea typeface="+mn-ea"/>
                <a:cs typeface="+mn-cs"/>
              </a:rPr>
              <a:t>A 12-year-old male with severe erosive lesions affecting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RpnhpwSTIX-Regular"/>
                <a:ea typeface="+mn-ea"/>
                <a:cs typeface="+mn-cs"/>
              </a:rPr>
              <a:t>primary and permanent molars. The nutrition diary revealed that the boy consumed more than 1 L of a cola type drink per day</a:t>
            </a: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6BC5208-4603-4F7E-AD6F-5100B6BA9758}"/>
              </a:ext>
            </a:extLst>
          </p:cNvPr>
          <p:cNvSpPr/>
          <p:nvPr/>
        </p:nvSpPr>
        <p:spPr>
          <a:xfrm>
            <a:off x="1088137" y="2093189"/>
            <a:ext cx="7980706" cy="1746632"/>
          </a:xfrm>
          <a:prstGeom prst="rect">
            <a:avLst/>
          </a:prstGeom>
        </p:spPr>
        <p:txBody>
          <a:bodyPr wrap="square">
            <a:spAutoFit/>
          </a:bodyPr>
          <a:lstStyle/>
          <a:p>
            <a:pPr marL="180000" marR="0" lvl="0" indent="0" algn="l" defTabSz="914400" rtl="0" eaLnBrk="1" fontAlgn="auto" latinLnBrk="0" hangingPunct="1">
              <a:lnSpc>
                <a:spcPct val="100000"/>
              </a:lnSpc>
              <a:spcBef>
                <a:spcPts val="30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Damage to permanent teeth in childhood/adolescence may compromise dentition and impact restorative care for lifetime.</a:t>
            </a:r>
          </a:p>
          <a:p>
            <a:pPr marL="180000" marR="0" lvl="0" indent="0" algn="l" defTabSz="914400" rtl="0" eaLnBrk="1" fontAlgn="auto" latinLnBrk="0" hangingPunct="1">
              <a:lnSpc>
                <a:spcPct val="100000"/>
              </a:lnSpc>
              <a:spcBef>
                <a:spcPts val="30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Calibri" panose="020F0502020204030204"/>
              <a:ea typeface="+mn-ea"/>
              <a:cs typeface="+mn-cs"/>
            </a:endParaRPr>
          </a:p>
          <a:p>
            <a:pPr marL="180000" marR="0" lvl="0" indent="0" algn="l" defTabSz="914400" rtl="0" eaLnBrk="1" fontAlgn="auto" latinLnBrk="0" hangingPunct="1">
              <a:lnSpc>
                <a:spcPct val="100000"/>
              </a:lnSpc>
              <a:spcBef>
                <a:spcPts val="30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Damage will continue until there is an intervention.</a:t>
            </a:r>
          </a:p>
          <a:p>
            <a:pPr marL="180000" marR="0" lvl="0" indent="0" algn="ctr" defTabSz="914400" rtl="0" eaLnBrk="1" fontAlgn="auto" latinLnBrk="0" hangingPunct="1">
              <a:lnSpc>
                <a:spcPct val="100000"/>
              </a:lnSpc>
              <a:spcBef>
                <a:spcPts val="300"/>
              </a:spcBef>
              <a:spcAft>
                <a:spcPts val="0"/>
              </a:spcAft>
              <a:buClrTx/>
              <a:buSzTx/>
              <a:buFontTx/>
              <a:buNone/>
              <a:tabLst/>
              <a:defRPr/>
            </a:pPr>
            <a:endParaRPr kumimoji="0" lang="en-US" sz="2000" b="1" i="0" u="none" strike="noStrike" kern="1200" cap="none" spc="0" normalizeH="0" baseline="0" noProof="0">
              <a:ln>
                <a:noFill/>
              </a:ln>
              <a:solidFill>
                <a:srgbClr val="FFC000">
                  <a:lumMod val="20000"/>
                  <a:lumOff val="80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0877674-4A42-7944-B98F-1020505EC8BA}"/>
              </a:ext>
            </a:extLst>
          </p:cNvPr>
          <p:cNvSpPr txBox="1"/>
          <p:nvPr/>
        </p:nvSpPr>
        <p:spPr>
          <a:xfrm>
            <a:off x="9165579" y="5336851"/>
            <a:ext cx="22956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lumMod val="20000"/>
                    <a:lumOff val="80000"/>
                  </a:srgbClr>
                </a:solidFill>
                <a:effectLst/>
                <a:uLnTx/>
                <a:uFillTx/>
                <a:latin typeface="Calibri" panose="020F0502020204030204"/>
                <a:ea typeface="+mn-ea"/>
                <a:cs typeface="+mn-cs"/>
              </a:rPr>
              <a:t>Most common sites were lower 1</a:t>
            </a:r>
            <a:r>
              <a:rPr kumimoji="0" lang="en-US" sz="1600" b="0" i="0" u="none" strike="noStrike" kern="1200" cap="none" spc="0" normalizeH="0" baseline="30000" noProof="0">
                <a:ln>
                  <a:noFill/>
                </a:ln>
                <a:solidFill>
                  <a:srgbClr val="FFC000">
                    <a:lumMod val="20000"/>
                    <a:lumOff val="80000"/>
                  </a:srgbClr>
                </a:solidFill>
                <a:effectLst/>
                <a:uLnTx/>
                <a:uFillTx/>
                <a:latin typeface="Calibri" panose="020F0502020204030204"/>
                <a:ea typeface="+mn-ea"/>
                <a:cs typeface="+mn-cs"/>
              </a:rPr>
              <a:t>st</a:t>
            </a:r>
            <a:r>
              <a:rPr kumimoji="0" lang="en-US" sz="1600" b="0" i="0" u="none" strike="noStrike" kern="1200" cap="none" spc="0" normalizeH="0" baseline="0" noProof="0">
                <a:ln>
                  <a:noFill/>
                </a:ln>
                <a:solidFill>
                  <a:srgbClr val="FFC000">
                    <a:lumMod val="20000"/>
                    <a:lumOff val="80000"/>
                  </a:srgbClr>
                </a:solidFill>
                <a:effectLst/>
                <a:uLnTx/>
                <a:uFillTx/>
                <a:latin typeface="Calibri" panose="020F0502020204030204"/>
                <a:ea typeface="+mn-ea"/>
                <a:cs typeface="+mn-cs"/>
              </a:rPr>
              <a:t> molars</a:t>
            </a:r>
            <a:r>
              <a:rPr kumimoji="0" lang="en-US" sz="1600" b="0" i="0" u="none" strike="noStrike" kern="1200" cap="none" spc="0" normalizeH="0" baseline="30000" noProof="0">
                <a:ln>
                  <a:noFill/>
                </a:ln>
                <a:solidFill>
                  <a:srgbClr val="FFC000">
                    <a:lumMod val="20000"/>
                    <a:lumOff val="80000"/>
                  </a:srgbClr>
                </a:solidFill>
                <a:effectLst/>
                <a:uLnTx/>
                <a:uFillTx/>
                <a:latin typeface="Calibri" panose="020F0502020204030204"/>
                <a:ea typeface="+mn-ea"/>
                <a:cs typeface="+mn-cs"/>
              </a:rPr>
              <a:t>2</a:t>
            </a:r>
          </a:p>
        </p:txBody>
      </p:sp>
      <p:sp>
        <p:nvSpPr>
          <p:cNvPr id="7" name="TextBox 6">
            <a:extLst>
              <a:ext uri="{FF2B5EF4-FFF2-40B4-BE49-F238E27FC236}">
                <a16:creationId xmlns:a16="http://schemas.microsoft.com/office/drawing/2014/main" id="{E10F48E7-0213-C5C9-91A6-45D43C78C3EC}"/>
              </a:ext>
            </a:extLst>
          </p:cNvPr>
          <p:cNvSpPr txBox="1"/>
          <p:nvPr/>
        </p:nvSpPr>
        <p:spPr>
          <a:xfrm>
            <a:off x="9649931" y="6459050"/>
            <a:ext cx="160191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2 </a:t>
            </a:r>
            <a:r>
              <a:rPr kumimoji="0" lang="en-US" sz="1200" b="0" i="0" u="none" strike="noStrike" kern="1200" cap="none" spc="0" normalizeH="0" baseline="0" noProof="0" err="1">
                <a:ln>
                  <a:noFill/>
                </a:ln>
                <a:solidFill>
                  <a:prstClr val="white"/>
                </a:solidFill>
                <a:effectLst/>
                <a:uLnTx/>
                <a:uFillTx/>
                <a:latin typeface="Calibri" panose="020F0502020204030204"/>
                <a:ea typeface="+mn-ea"/>
                <a:cs typeface="+mn-cs"/>
              </a:rPr>
              <a:t>Arnadottir</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 et al 2010</a:t>
            </a:r>
          </a:p>
        </p:txBody>
      </p:sp>
      <p:sp>
        <p:nvSpPr>
          <p:cNvPr id="9" name="TextBox 8">
            <a:extLst>
              <a:ext uri="{FF2B5EF4-FFF2-40B4-BE49-F238E27FC236}">
                <a16:creationId xmlns:a16="http://schemas.microsoft.com/office/drawing/2014/main" id="{D8568D3C-CB2F-EC1E-AC45-5EDCF5B381CA}"/>
              </a:ext>
            </a:extLst>
          </p:cNvPr>
          <p:cNvSpPr txBox="1"/>
          <p:nvPr/>
        </p:nvSpPr>
        <p:spPr>
          <a:xfrm>
            <a:off x="331693" y="6410219"/>
            <a:ext cx="292451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1. Mathew et al Caries Research 2002</a:t>
            </a:r>
          </a:p>
        </p:txBody>
      </p:sp>
      <p:pic>
        <p:nvPicPr>
          <p:cNvPr id="10" name="Picture 9" descr="A person playing football&#10;&#10;Description automatically generated with medium confidence">
            <a:extLst>
              <a:ext uri="{FF2B5EF4-FFF2-40B4-BE49-F238E27FC236}">
                <a16:creationId xmlns:a16="http://schemas.microsoft.com/office/drawing/2014/main" id="{96E645FD-117C-9661-DF5F-942A7ADC5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826" y="4232820"/>
            <a:ext cx="1322503" cy="1790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a:extLst>
              <a:ext uri="{FF2B5EF4-FFF2-40B4-BE49-F238E27FC236}">
                <a16:creationId xmlns:a16="http://schemas.microsoft.com/office/drawing/2014/main" id="{90004C32-272A-934B-9B92-6CC6E294718D}"/>
              </a:ext>
            </a:extLst>
          </p:cNvPr>
          <p:cNvSpPr txBox="1"/>
          <p:nvPr/>
        </p:nvSpPr>
        <p:spPr>
          <a:xfrm>
            <a:off x="2786851" y="4275112"/>
            <a:ext cx="6863080" cy="1515800"/>
          </a:xfrm>
          <a:prstGeom prst="rect">
            <a:avLst/>
          </a:prstGeom>
          <a:noFill/>
        </p:spPr>
        <p:txBody>
          <a:bodyPr wrap="square">
            <a:spAutoFit/>
          </a:bodyPr>
          <a:lstStyle/>
          <a:p>
            <a:pPr marL="180000" marR="0" lvl="0" indent="0" algn="l"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Calibri" panose="020F0502020204030204"/>
                <a:ea typeface="+mn-ea"/>
                <a:cs typeface="+mn-cs"/>
              </a:rPr>
              <a:t>KEY FACTS:</a:t>
            </a:r>
          </a:p>
          <a:p>
            <a:pPr marL="180000" marR="0" lvl="0" indent="0" algn="l"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Calibri" panose="020F0502020204030204"/>
                <a:ea typeface="+mn-ea"/>
                <a:cs typeface="+mn-cs"/>
              </a:rPr>
              <a:t>ATHLETES</a:t>
            </a:r>
            <a:r>
              <a:rPr kumimoji="0" lang="en-US" sz="1800" b="1" i="0" u="none" strike="noStrike" kern="1200" cap="none" spc="0" normalizeH="0" baseline="30000" noProof="0">
                <a:ln>
                  <a:noFill/>
                </a:ln>
                <a:solidFill>
                  <a:srgbClr val="FFC000"/>
                </a:solidFill>
                <a:effectLst/>
                <a:uLnTx/>
                <a:uFillTx/>
                <a:latin typeface="Calibri" panose="020F0502020204030204"/>
                <a:ea typeface="+mn-ea"/>
                <a:cs typeface="+mn-cs"/>
              </a:rPr>
              <a:t>1</a:t>
            </a:r>
            <a:r>
              <a:rPr kumimoji="0" lang="en-US" sz="1800" b="1" i="0" u="none" strike="noStrike" kern="1200" cap="none" spc="0" normalizeH="0" baseline="0" noProof="0">
                <a:ln>
                  <a:noFill/>
                </a:ln>
                <a:solidFill>
                  <a:srgbClr val="FFC000"/>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92% regularly consume sports drinks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Neutraface 2 Text Light" panose="020B0303020202020102" pitchFamily="34" charset="0"/>
                <a:ea typeface="+mn-ea"/>
                <a:cs typeface="+mn-cs"/>
              </a:rPr>
              <a:t>Onset of sports drink use: 10.8 years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Neutraface 2 Text Light" panose="020B0303020202020102" pitchFamily="34" charset="0"/>
                <a:ea typeface="+mn-ea"/>
                <a:cs typeface="+mn-cs"/>
              </a:rPr>
              <a:t>Erosion prevalence: 36.5%</a:t>
            </a:r>
          </a:p>
        </p:txBody>
      </p:sp>
      <p:sp>
        <p:nvSpPr>
          <p:cNvPr id="14" name="TextBox 13">
            <a:extLst>
              <a:ext uri="{FF2B5EF4-FFF2-40B4-BE49-F238E27FC236}">
                <a16:creationId xmlns:a16="http://schemas.microsoft.com/office/drawing/2014/main" id="{52243DFF-D688-A812-938D-A569E48C5248}"/>
              </a:ext>
            </a:extLst>
          </p:cNvPr>
          <p:cNvSpPr txBox="1"/>
          <p:nvPr/>
        </p:nvSpPr>
        <p:spPr>
          <a:xfrm>
            <a:off x="331693" y="689412"/>
            <a:ext cx="65735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 recent global review of mean prevalence of moderate toothwear in deciduous teeth to be between 30-50%; more common in males and increases with age</a:t>
            </a:r>
          </a:p>
        </p:txBody>
      </p:sp>
    </p:spTree>
    <p:extLst>
      <p:ext uri="{BB962C8B-B14F-4D97-AF65-F5344CB8AC3E}">
        <p14:creationId xmlns:p14="http://schemas.microsoft.com/office/powerpoint/2010/main" val="126372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9D42990F-2275-4FB0-8A1C-D1885194E881}"/>
              </a:ext>
            </a:extLst>
          </p:cNvPr>
          <p:cNvSpPr/>
          <p:nvPr/>
        </p:nvSpPr>
        <p:spPr>
          <a:xfrm>
            <a:off x="607937" y="1389845"/>
            <a:ext cx="9374263" cy="1077218"/>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WITHOUT DIAGNOSIS, NO PREVENTION STRATEGY CAN BE IMPLEMENTED</a:t>
            </a:r>
          </a:p>
        </p:txBody>
      </p:sp>
      <p:sp>
        <p:nvSpPr>
          <p:cNvPr id="17" name="Rechteck 16">
            <a:extLst>
              <a:ext uri="{FF2B5EF4-FFF2-40B4-BE49-F238E27FC236}">
                <a16:creationId xmlns:a16="http://schemas.microsoft.com/office/drawing/2014/main" id="{9962D8E6-7119-41C5-A0D9-98AD33CB3F1B}"/>
              </a:ext>
            </a:extLst>
          </p:cNvPr>
          <p:cNvSpPr/>
          <p:nvPr/>
        </p:nvSpPr>
        <p:spPr>
          <a:xfrm>
            <a:off x="611188" y="1143301"/>
            <a:ext cx="5733869" cy="338554"/>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Light" pitchFamily="50" charset="0"/>
              </a:rPr>
              <a:t>ETW IS NOT WELL DIAGNOSED</a:t>
            </a:r>
          </a:p>
        </p:txBody>
      </p:sp>
      <p:pic>
        <p:nvPicPr>
          <p:cNvPr id="10" name="Grafik 9">
            <a:extLst>
              <a:ext uri="{FF2B5EF4-FFF2-40B4-BE49-F238E27FC236}">
                <a16:creationId xmlns:a16="http://schemas.microsoft.com/office/drawing/2014/main" id="{8303383A-DF83-4478-92C2-E067D0578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27" name="Content Placeholder 2">
            <a:extLst>
              <a:ext uri="{FF2B5EF4-FFF2-40B4-BE49-F238E27FC236}">
                <a16:creationId xmlns:a16="http://schemas.microsoft.com/office/drawing/2014/main" id="{CEE37AA5-49BC-4D16-B9C2-2012D9476176}"/>
              </a:ext>
            </a:extLst>
          </p:cNvPr>
          <p:cNvSpPr txBox="1">
            <a:spLocks/>
          </p:cNvSpPr>
          <p:nvPr/>
        </p:nvSpPr>
        <p:spPr>
          <a:xfrm>
            <a:off x="474345" y="2657986"/>
            <a:ext cx="7871633" cy="1246495"/>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marR="0" lvl="0" indent="0" algn="l" defTabSz="1088182" rtl="0" eaLnBrk="1" fontAlgn="auto" latinLnBrk="0" hangingPunct="1">
              <a:lnSpc>
                <a:spcPct val="100000"/>
              </a:lnSpc>
              <a:spcBef>
                <a:spcPts val="600"/>
              </a:spcBef>
              <a:buClr>
                <a:srgbClr val="E7E6E6">
                  <a:lumMod val="50000"/>
                </a:srgbClr>
              </a:buClr>
              <a:buSzTx/>
              <a:buFont typeface="Arial" pitchFamily="34" charset="0"/>
              <a:buNone/>
              <a:tabLst/>
              <a:defRPr/>
            </a:pPr>
            <a:r>
              <a:rPr lang="en-US" sz="1400" dirty="0">
                <a:solidFill>
                  <a:srgbClr val="003478"/>
                </a:solidFill>
                <a:latin typeface="Neutraface 2 Text Demi" panose="020B0703020202020102" pitchFamily="34" charset="0"/>
                <a:cs typeface="Gotham Light" pitchFamily="50" charset="0"/>
                <a:sym typeface="Symbol" panose="05050102010706020507" pitchFamily="18" charset="2"/>
                <a:hlinkClick r:id="rId4">
                  <a:extLst>
                    <a:ext uri="{A12FA001-AC4F-418D-AE19-62706E023703}">
                      <ahyp:hlinkClr xmlns:ahyp="http://schemas.microsoft.com/office/drawing/2018/hyperlinkcolor" val="tx"/>
                    </a:ext>
                  </a:extLst>
                </a:hlinkClick>
              </a:rPr>
              <a:t>https://www.sciencedirect.com/science/article/pii/S0300571220301706?dgcid=rss_sd_al</a:t>
            </a:r>
            <a:endParaRPr lang="en-US" sz="1400" dirty="0">
              <a:solidFill>
                <a:srgbClr val="003478"/>
              </a:solidFill>
              <a:latin typeface="Neutraface 2 Text Demi" panose="020B0703020202020102" pitchFamily="34" charset="0"/>
              <a:cs typeface="Gotham Light" pitchFamily="50" charset="0"/>
              <a:sym typeface="Symbol" panose="05050102010706020507" pitchFamily="18" charset="2"/>
            </a:endParaRPr>
          </a:p>
          <a:p>
            <a:pPr marL="85725" marR="0" lvl="0" indent="0" algn="l" defTabSz="1088182" rtl="0" eaLnBrk="1" fontAlgn="auto" latinLnBrk="0" hangingPunct="1">
              <a:lnSpc>
                <a:spcPct val="100000"/>
              </a:lnSpc>
              <a:spcBef>
                <a:spcPts val="600"/>
              </a:spcBef>
              <a:spcAft>
                <a:spcPts val="1200"/>
              </a:spcAft>
              <a:buClr>
                <a:srgbClr val="E7E6E6">
                  <a:lumMod val="50000"/>
                </a:srgbClr>
              </a:buClr>
              <a:buSzTx/>
              <a:buFont typeface="Arial" pitchFamily="34" charset="0"/>
              <a:buNone/>
              <a:tabLst/>
              <a:defRPr/>
            </a:pPr>
            <a:r>
              <a:rPr kumimoji="0" lang="en-US" sz="1400" b="0" i="0" u="none" strike="noStrike" kern="1200" cap="none" spc="0" normalizeH="0" baseline="0" noProof="0" dirty="0">
                <a:ln>
                  <a:noFill/>
                </a:ln>
                <a:solidFill>
                  <a:srgbClr val="003478"/>
                </a:solidFill>
                <a:effectLst/>
                <a:uLnTx/>
                <a:uFillTx/>
                <a:latin typeface="Neutraface 2 Text Demi" panose="020B0703020202020102" pitchFamily="34" charset="0"/>
                <a:cs typeface="Gotham Light" pitchFamily="50" charset="0"/>
                <a:sym typeface="Symbol" panose="05050102010706020507" pitchFamily="18" charset="2"/>
              </a:rPr>
              <a:t>Dentists had difficulty correctly diagnosing (both detection and differentiation) and managing ETW</a:t>
            </a: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 across all severity levels and particularly in early stages. These difficulties were particularly apparent when compared to caries. The current results are clinically relevant given the importance of early diagnosis for ETW management.</a:t>
            </a:r>
          </a:p>
        </p:txBody>
      </p:sp>
      <p:sp>
        <p:nvSpPr>
          <p:cNvPr id="29" name="Content Placeholder 2">
            <a:extLst>
              <a:ext uri="{FF2B5EF4-FFF2-40B4-BE49-F238E27FC236}">
                <a16:creationId xmlns:a16="http://schemas.microsoft.com/office/drawing/2014/main" id="{B85C3308-E372-41D4-AE3A-ABA1E1BE68E4}"/>
              </a:ext>
            </a:extLst>
          </p:cNvPr>
          <p:cNvSpPr txBox="1">
            <a:spLocks/>
          </p:cNvSpPr>
          <p:nvPr/>
        </p:nvSpPr>
        <p:spPr>
          <a:xfrm>
            <a:off x="474345" y="4012280"/>
            <a:ext cx="7871633" cy="2539157"/>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marR="0" lvl="0" indent="0" algn="l" defTabSz="1088182" rtl="0" eaLnBrk="1" fontAlgn="auto" latinLnBrk="0" hangingPunct="1">
              <a:lnSpc>
                <a:spcPct val="100000"/>
              </a:lnSpc>
              <a:spcBef>
                <a:spcPts val="600"/>
              </a:spcBef>
              <a:buClr>
                <a:srgbClr val="E7E6E6">
                  <a:lumMod val="50000"/>
                </a:srgbClr>
              </a:buClr>
              <a:buSzTx/>
              <a:buFont typeface="Arial" pitchFamily="34" charset="0"/>
              <a:buNone/>
              <a:tabLst/>
              <a:defRPr/>
            </a:pPr>
            <a:r>
              <a:rPr lang="en-US" sz="1400" dirty="0">
                <a:solidFill>
                  <a:srgbClr val="003478"/>
                </a:solidFill>
                <a:latin typeface="Neutraface 2 Text Demi" panose="020B0703020202020102" pitchFamily="34" charset="0"/>
                <a:cs typeface="Gotham Light" pitchFamily="50" charset="0"/>
                <a:sym typeface="Symbol" panose="05050102010706020507" pitchFamily="18" charset="2"/>
                <a:hlinkClick r:id="rId5">
                  <a:extLst>
                    <a:ext uri="{A12FA001-AC4F-418D-AE19-62706E023703}">
                      <ahyp:hlinkClr xmlns:ahyp="http://schemas.microsoft.com/office/drawing/2018/hyperlinkcolor" val="tx"/>
                    </a:ext>
                  </a:extLst>
                </a:hlinkClick>
              </a:rPr>
              <a:t>https://bmcoralhealth.biomedcentral.com/articles/10.1186/s12903-017-0451-9</a:t>
            </a:r>
            <a:endParaRPr lang="en-US" sz="1400" dirty="0">
              <a:solidFill>
                <a:srgbClr val="003478"/>
              </a:solidFill>
              <a:latin typeface="Neutraface 2 Text Demi" panose="020B0703020202020102" pitchFamily="34" charset="0"/>
              <a:cs typeface="Gotham Light" pitchFamily="50" charset="0"/>
              <a:sym typeface="Symbol" panose="05050102010706020507" pitchFamily="18" charset="2"/>
            </a:endParaRPr>
          </a:p>
          <a:p>
            <a:pPr marL="85725" marR="0" lvl="0" indent="0" algn="l" defTabSz="1088182" rtl="0" eaLnBrk="1" fontAlgn="auto" latinLnBrk="0" hangingPunct="1">
              <a:lnSpc>
                <a:spcPct val="100000"/>
              </a:lnSpc>
              <a:spcBef>
                <a:spcPts val="600"/>
              </a:spcBef>
              <a:spcAft>
                <a:spcPts val="1200"/>
              </a:spcAft>
              <a:buClr>
                <a:srgbClr val="E7E6E6">
                  <a:lumMod val="50000"/>
                </a:srgbClr>
              </a:buClr>
              <a:buSzTx/>
              <a:buFont typeface="Arial" pitchFamily="34" charset="0"/>
              <a:buNone/>
              <a:tabLst/>
              <a:defRPr/>
            </a:pP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Tooth wear is a relatively new emerging dental public health problem which has not yet raised sufficient awareness among the public. </a:t>
            </a:r>
            <a:r>
              <a:rPr kumimoji="0" lang="en-US" sz="1400" b="0" i="0" u="none" strike="noStrike" kern="1200" cap="none" spc="0" normalizeH="0" baseline="0" noProof="0" dirty="0">
                <a:ln>
                  <a:noFill/>
                </a:ln>
                <a:solidFill>
                  <a:srgbClr val="003478"/>
                </a:solidFill>
                <a:effectLst/>
                <a:uLnTx/>
                <a:uFillTx/>
                <a:latin typeface="Neutraface 2 Text Demi" panose="020B0703020202020102" pitchFamily="34" charset="0"/>
                <a:cs typeface="Gotham Light" pitchFamily="50" charset="0"/>
                <a:sym typeface="Symbol" panose="05050102010706020507" pitchFamily="18" charset="2"/>
              </a:rPr>
              <a:t>Even dental professionals are not giving sufficient attention to this issue. </a:t>
            </a: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Most dental professionals overlook the early stages of tooth erosion and dismissed tooth surface loss as something that is ‘normal’ or physiological and thus does not require any intervention </a:t>
            </a:r>
            <a:r>
              <a:rPr kumimoji="0" lang="en-US" sz="1400" b="0" i="0" u="none" strike="noStrike" kern="1200" cap="none" spc="0" normalizeH="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a:t>
            </a:r>
            <a:r>
              <a:rPr lang="en-US" sz="1000" u="sng" dirty="0">
                <a:solidFill>
                  <a:srgbClr val="003478"/>
                </a:solidFill>
                <a:latin typeface="Neutraface 2 Text Demi" panose="020B0703020202020102" pitchFamily="34" charset="0"/>
                <a:ea typeface="Calibri" panose="020F0502020204030204" pitchFamily="34" charset="0"/>
                <a:hlinkClick r:id="rId6" tooltip="Lussi A, Jaeggi T. Occupation and sports. Monogr Oral Sci. 2006;20:106–11.">
                  <a:extLst>
                    <a:ext uri="{A12FA001-AC4F-418D-AE19-62706E023703}">
                      <ahyp:hlinkClr xmlns:ahyp="http://schemas.microsoft.com/office/drawing/2018/hyperlinkcolor" val="tx"/>
                    </a:ext>
                  </a:extLst>
                </a:hlinkClick>
              </a:rPr>
              <a:t>1</a:t>
            </a:r>
            <a:r>
              <a:rPr kumimoji="0" lang="en-US" sz="1400" b="0" i="0" u="none" strike="noStrike" kern="1200" cap="none" spc="0" normalizeH="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a:t>
            </a: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 The terms ‘tooth wear’ and ‘dental erosion’ had been used interchangeably by some whilst others used tooth wear as the cumulative effect of abrasion, attrition and dental erosion [</a:t>
            </a:r>
            <a:r>
              <a:rPr lang="en-US" sz="1000" u="sng" dirty="0">
                <a:solidFill>
                  <a:srgbClr val="003478"/>
                </a:solidFill>
                <a:latin typeface="Neutraface 2 Text Demi" panose="020B0703020202020102" pitchFamily="34" charset="0"/>
                <a:ea typeface="Calibri" panose="020F0502020204030204" pitchFamily="34" charset="0"/>
                <a:hlinkClick r:id="rId7" tooltip="Spijker AV, Rodriguez JM, Kreulen CM, Bronkhorst EM, Bartlett DW, Creugers NHJ. Prevalence of tooth wear in adults. Int J Prosthodont. 2009;22(1):35–42.">
                  <a:extLst>
                    <a:ext uri="{A12FA001-AC4F-418D-AE19-62706E023703}">
                      <ahyp:hlinkClr xmlns:ahyp="http://schemas.microsoft.com/office/drawing/2018/hyperlinkcolor" val="tx"/>
                    </a:ext>
                  </a:extLst>
                </a:hlinkClick>
              </a:rPr>
              <a:t>2</a:t>
            </a: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 In addition, the terms dental erosion and dental erosive wear had often been considered to be synonymous. Huysmans et al. attempted to differentiate the two by defining, erosion as a partial demineralization of enamel or dentine by intrinsic </a:t>
            </a:r>
            <a:b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b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or extrinsic acids and erosive tooth wear as the combined effect of erosion and mechanical wear (abrasion or attrition) on tooth surface [</a:t>
            </a:r>
            <a:r>
              <a:rPr lang="en-US" sz="1000" dirty="0">
                <a:solidFill>
                  <a:srgbClr val="003478"/>
                </a:solidFill>
                <a:latin typeface="Neutraface 2 Text Demi" panose="020B0703020202020102" pitchFamily="34" charset="0"/>
                <a:ea typeface="Calibri" panose="020F0502020204030204" pitchFamily="34" charset="0"/>
                <a:hlinkClick r:id="rId8" tooltip="Huysmans MC, Chew HP, Ellwood RP. Clinical studies of dental erosion and erosive wear. Caries Res. 2011;45(Suppl 1):60–8.">
                  <a:extLst>
                    <a:ext uri="{A12FA001-AC4F-418D-AE19-62706E023703}">
                      <ahyp:hlinkClr xmlns:ahyp="http://schemas.microsoft.com/office/drawing/2018/hyperlinkcolor" val="tx"/>
                    </a:ext>
                  </a:extLst>
                </a:hlinkClick>
              </a:rPr>
              <a:t>3</a:t>
            </a: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sym typeface="Symbol" panose="05050102010706020507" pitchFamily="18" charset="2"/>
              </a:rPr>
              <a:t>] with erosion being the dominant process.</a:t>
            </a:r>
          </a:p>
        </p:txBody>
      </p:sp>
    </p:spTree>
    <p:extLst>
      <p:ext uri="{BB962C8B-B14F-4D97-AF65-F5344CB8AC3E}">
        <p14:creationId xmlns:p14="http://schemas.microsoft.com/office/powerpoint/2010/main" val="3075628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Grafik 52">
            <a:extLst>
              <a:ext uri="{FF2B5EF4-FFF2-40B4-BE49-F238E27FC236}">
                <a16:creationId xmlns:a16="http://schemas.microsoft.com/office/drawing/2014/main" id="{45FB41DC-7C16-4F79-B75C-C761CA4BE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54" name="Rechteck 53">
            <a:extLst>
              <a:ext uri="{FF2B5EF4-FFF2-40B4-BE49-F238E27FC236}">
                <a16:creationId xmlns:a16="http://schemas.microsoft.com/office/drawing/2014/main" id="{12FAED9D-3CA0-4325-B097-9F6D211ACD56}"/>
              </a:ext>
            </a:extLst>
          </p:cNvPr>
          <p:cNvSpPr/>
          <p:nvPr/>
        </p:nvSpPr>
        <p:spPr>
          <a:xfrm>
            <a:off x="611188" y="1143301"/>
            <a:ext cx="5733869" cy="338554"/>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Light" pitchFamily="50" charset="0"/>
              </a:rPr>
              <a:t>ENAMEL EROSION VS. CARIES</a:t>
            </a:r>
          </a:p>
        </p:txBody>
      </p:sp>
      <p:sp>
        <p:nvSpPr>
          <p:cNvPr id="55" name="Rechteck 54">
            <a:extLst>
              <a:ext uri="{FF2B5EF4-FFF2-40B4-BE49-F238E27FC236}">
                <a16:creationId xmlns:a16="http://schemas.microsoft.com/office/drawing/2014/main" id="{F89E1ED5-6062-44C1-838F-D1BCC656841F}"/>
              </a:ext>
            </a:extLst>
          </p:cNvPr>
          <p:cNvSpPr/>
          <p:nvPr/>
        </p:nvSpPr>
        <p:spPr>
          <a:xfrm>
            <a:off x="588888" y="1418420"/>
            <a:ext cx="2963937" cy="1569660"/>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SUB-SURFACE VS. SURFACE MINERAL LOSS </a:t>
            </a:r>
          </a:p>
        </p:txBody>
      </p:sp>
      <p:graphicFrame>
        <p:nvGraphicFramePr>
          <p:cNvPr id="56" name="Table 15">
            <a:extLst>
              <a:ext uri="{FF2B5EF4-FFF2-40B4-BE49-F238E27FC236}">
                <a16:creationId xmlns:a16="http://schemas.microsoft.com/office/drawing/2014/main" id="{4870D92B-8E68-4ACA-9DE0-2E8195CBF26E}"/>
              </a:ext>
            </a:extLst>
          </p:cNvPr>
          <p:cNvGraphicFramePr>
            <a:graphicFrameLocks noGrp="1"/>
          </p:cNvGraphicFramePr>
          <p:nvPr/>
        </p:nvGraphicFramePr>
        <p:xfrm>
          <a:off x="4229099" y="3281779"/>
          <a:ext cx="6699904" cy="3119020"/>
        </p:xfrm>
        <a:graphic>
          <a:graphicData uri="http://schemas.openxmlformats.org/drawingml/2006/table">
            <a:tbl>
              <a:tblPr firstRow="1" bandRow="1">
                <a:effectLst/>
                <a:tableStyleId>{5C22544A-7EE6-4342-B048-85BDC9FD1C3A}</a:tableStyleId>
              </a:tblPr>
              <a:tblGrid>
                <a:gridCol w="3349952">
                  <a:extLst>
                    <a:ext uri="{9D8B030D-6E8A-4147-A177-3AD203B41FA5}">
                      <a16:colId xmlns:a16="http://schemas.microsoft.com/office/drawing/2014/main" val="1404537936"/>
                    </a:ext>
                  </a:extLst>
                </a:gridCol>
                <a:gridCol w="3349952">
                  <a:extLst>
                    <a:ext uri="{9D8B030D-6E8A-4147-A177-3AD203B41FA5}">
                      <a16:colId xmlns:a16="http://schemas.microsoft.com/office/drawing/2014/main" val="1140080618"/>
                    </a:ext>
                  </a:extLst>
                </a:gridCol>
              </a:tblGrid>
              <a:tr h="422729">
                <a:tc>
                  <a:txBody>
                    <a:bodyPr/>
                    <a:lstStyle/>
                    <a:p>
                      <a:pPr algn="ctr"/>
                      <a:r>
                        <a:rPr lang="en-US" sz="1400" b="0" dirty="0">
                          <a:latin typeface="Neutraface 2 Text Demi" panose="020B0703020202020102" pitchFamily="34" charset="0"/>
                          <a:cs typeface="Gotham Medium" pitchFamily="50" charset="0"/>
                        </a:rPr>
                        <a:t>Caries (subsurface phenomenon)</a:t>
                      </a:r>
                    </a:p>
                  </a:txBody>
                  <a:tcPr marL="21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478"/>
                    </a:solidFill>
                  </a:tcPr>
                </a:tc>
                <a:tc>
                  <a:txBody>
                    <a:bodyPr/>
                    <a:lstStyle/>
                    <a:p>
                      <a:pPr algn="ctr"/>
                      <a:r>
                        <a:rPr lang="en-US" sz="1400" b="0" dirty="0">
                          <a:latin typeface="Neutraface 2 Text Demi" panose="020B0703020202020102" pitchFamily="34" charset="0"/>
                          <a:cs typeface="Gotham Medium" pitchFamily="50" charset="0"/>
                        </a:rPr>
                        <a:t>Erosion (surface phenomenon)</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478"/>
                    </a:solidFill>
                  </a:tcPr>
                </a:tc>
                <a:extLst>
                  <a:ext uri="{0D108BD9-81ED-4DB2-BD59-A6C34878D82A}">
                    <a16:rowId xmlns:a16="http://schemas.microsoft.com/office/drawing/2014/main" val="125946838"/>
                  </a:ext>
                </a:extLst>
              </a:tr>
              <a:tr h="465789">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1400" b="0" i="0" u="none" strike="noStrike" cap="none" normalizeH="0" baseline="0" dirty="0">
                          <a:ln>
                            <a:noFill/>
                          </a:ln>
                          <a:solidFill>
                            <a:schemeClr val="bg2">
                              <a:lumMod val="25000"/>
                            </a:schemeClr>
                          </a:solidFill>
                          <a:effectLst/>
                          <a:latin typeface="Neutraface 2 Text Light" panose="020B0303020202020102" pitchFamily="34" charset="0"/>
                          <a:cs typeface="Trebuchet MS"/>
                        </a:rPr>
                        <a:t>Weak acid (e.g. lactic acid)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0"/>
                      </a:schemeClr>
                    </a:solidFill>
                  </a:tcPr>
                </a:tc>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1400" b="0" i="0" u="none" strike="noStrike" kern="1200" cap="none" normalizeH="0" baseline="0" dirty="0">
                          <a:ln>
                            <a:noFill/>
                          </a:ln>
                          <a:solidFill>
                            <a:schemeClr val="bg2">
                              <a:lumMod val="25000"/>
                            </a:schemeClr>
                          </a:solidFill>
                          <a:effectLst/>
                          <a:latin typeface="Neutraface 2 Text Light" panose="020B0303020202020102" pitchFamily="34" charset="0"/>
                          <a:ea typeface="+mn-ea"/>
                          <a:cs typeface="Trebuchet MS"/>
                        </a:rPr>
                        <a:t>Strong acid (e.g. citric acid)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0"/>
                      </a:schemeClr>
                    </a:solidFill>
                  </a:tcPr>
                </a:tc>
                <a:extLst>
                  <a:ext uri="{0D108BD9-81ED-4DB2-BD59-A6C34878D82A}">
                    <a16:rowId xmlns:a16="http://schemas.microsoft.com/office/drawing/2014/main" val="1485223450"/>
                  </a:ext>
                </a:extLst>
              </a:tr>
              <a:tr h="490759">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1400" b="0" i="0" u="none" strike="noStrike" cap="none" normalizeH="0" baseline="0" dirty="0">
                          <a:ln>
                            <a:noFill/>
                          </a:ln>
                          <a:solidFill>
                            <a:schemeClr val="bg2">
                              <a:lumMod val="25000"/>
                            </a:schemeClr>
                          </a:solidFill>
                          <a:effectLst/>
                          <a:latin typeface="Neutraface 2 Text Light" panose="020B0303020202020102" pitchFamily="34" charset="0"/>
                          <a:cs typeface="Trebuchet MS"/>
                        </a:rPr>
                        <a:t>Pellicle protects enamel surface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30000"/>
                      </a:schemeClr>
                    </a:solidFill>
                  </a:tcPr>
                </a:tc>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1400" b="0" i="0" u="none" strike="noStrike" kern="1200" cap="none" normalizeH="0" baseline="0" dirty="0">
                          <a:ln>
                            <a:noFill/>
                          </a:ln>
                          <a:solidFill>
                            <a:schemeClr val="bg2">
                              <a:lumMod val="25000"/>
                            </a:schemeClr>
                          </a:solidFill>
                          <a:effectLst/>
                          <a:latin typeface="Neutraface 2 Text Light" panose="020B0303020202020102" pitchFamily="34" charset="0"/>
                          <a:ea typeface="+mn-ea"/>
                          <a:cs typeface="Trebuchet MS"/>
                        </a:rPr>
                        <a:t>Pellicle can’t protect under such </a:t>
                      </a:r>
                      <a:br>
                        <a:rPr kumimoji="0" lang="en-US" sz="1400" b="0" i="0" u="none" strike="noStrike" kern="1200" cap="none" normalizeH="0" baseline="0" dirty="0">
                          <a:ln>
                            <a:noFill/>
                          </a:ln>
                          <a:solidFill>
                            <a:schemeClr val="bg2">
                              <a:lumMod val="25000"/>
                            </a:schemeClr>
                          </a:solidFill>
                          <a:effectLst/>
                          <a:latin typeface="Neutraface 2 Text Light" panose="020B0303020202020102" pitchFamily="34" charset="0"/>
                          <a:ea typeface="+mn-ea"/>
                          <a:cs typeface="Trebuchet MS"/>
                        </a:rPr>
                      </a:br>
                      <a:r>
                        <a:rPr kumimoji="0" lang="en-US" sz="1400" b="0" i="0" u="none" strike="noStrike" kern="1200" cap="none" normalizeH="0" baseline="0" dirty="0">
                          <a:ln>
                            <a:noFill/>
                          </a:ln>
                          <a:solidFill>
                            <a:schemeClr val="bg2">
                              <a:lumMod val="25000"/>
                            </a:schemeClr>
                          </a:solidFill>
                          <a:effectLst/>
                          <a:latin typeface="Neutraface 2 Text Light" panose="020B0303020202020102" pitchFamily="34" charset="0"/>
                          <a:ea typeface="+mn-ea"/>
                          <a:cs typeface="Trebuchet MS"/>
                        </a:rPr>
                        <a:t>harsh acid conditions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30000"/>
                      </a:schemeClr>
                    </a:solidFill>
                  </a:tcPr>
                </a:tc>
                <a:extLst>
                  <a:ext uri="{0D108BD9-81ED-4DB2-BD59-A6C34878D82A}">
                    <a16:rowId xmlns:a16="http://schemas.microsoft.com/office/drawing/2014/main" val="3375977425"/>
                  </a:ext>
                </a:extLst>
              </a:tr>
              <a:tr h="416328">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1400" b="0" i="0" u="none" strike="noStrike" cap="none" normalizeH="0" baseline="0" dirty="0">
                          <a:ln>
                            <a:noFill/>
                          </a:ln>
                          <a:solidFill>
                            <a:schemeClr val="bg2">
                              <a:lumMod val="25000"/>
                            </a:schemeClr>
                          </a:solidFill>
                          <a:effectLst/>
                          <a:latin typeface="Neutraface 2 Text Light" panose="020B0303020202020102" pitchFamily="34" charset="0"/>
                          <a:cs typeface="Trebuchet MS"/>
                        </a:rPr>
                        <a:t>Sub-surface phenomenon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0"/>
                      </a:schemeClr>
                    </a:solidFill>
                  </a:tcPr>
                </a:tc>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1400" b="0" i="0" u="none" strike="noStrike" kern="1200" cap="none" normalizeH="0" baseline="0" dirty="0">
                          <a:ln>
                            <a:noFill/>
                          </a:ln>
                          <a:solidFill>
                            <a:schemeClr val="bg2">
                              <a:lumMod val="25000"/>
                            </a:schemeClr>
                          </a:solidFill>
                          <a:effectLst/>
                          <a:latin typeface="Neutraface 2 Text Light" panose="020B0303020202020102" pitchFamily="34" charset="0"/>
                          <a:ea typeface="+mn-ea"/>
                          <a:cs typeface="Trebuchet MS"/>
                        </a:rPr>
                        <a:t>Surface damage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0"/>
                      </a:schemeClr>
                    </a:solidFill>
                  </a:tcPr>
                </a:tc>
                <a:extLst>
                  <a:ext uri="{0D108BD9-81ED-4DB2-BD59-A6C34878D82A}">
                    <a16:rowId xmlns:a16="http://schemas.microsoft.com/office/drawing/2014/main" val="3212115108"/>
                  </a:ext>
                </a:extLst>
              </a:tr>
              <a:tr h="416328">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1400" b="0" i="0" u="none" strike="noStrike" cap="none" normalizeH="0" baseline="0" dirty="0">
                          <a:ln>
                            <a:noFill/>
                          </a:ln>
                          <a:solidFill>
                            <a:schemeClr val="bg2">
                              <a:lumMod val="25000"/>
                            </a:schemeClr>
                          </a:solidFill>
                          <a:effectLst/>
                          <a:latin typeface="Neutraface 2 Text Light" panose="020B0303020202020102" pitchFamily="34" charset="0"/>
                          <a:cs typeface="Trebuchet MS"/>
                        </a:rPr>
                        <a:t>Buffering by saliva helps to neutralize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30000"/>
                      </a:schemeClr>
                    </a:solidFill>
                  </a:tcPr>
                </a:tc>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1400" b="0" i="0" u="none" strike="noStrike" kern="1200" cap="none" normalizeH="0" baseline="0" dirty="0">
                          <a:ln>
                            <a:noFill/>
                          </a:ln>
                          <a:solidFill>
                            <a:schemeClr val="bg2">
                              <a:lumMod val="25000"/>
                            </a:schemeClr>
                          </a:solidFill>
                          <a:effectLst/>
                          <a:latin typeface="Neutraface 2 Text Light" panose="020B0303020202020102" pitchFamily="34" charset="0"/>
                          <a:ea typeface="+mn-ea"/>
                          <a:cs typeface="Trebuchet MS"/>
                        </a:rPr>
                        <a:t>Buffering of saliva is overwhelmed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30000"/>
                      </a:schemeClr>
                    </a:solidFill>
                  </a:tcPr>
                </a:tc>
                <a:extLst>
                  <a:ext uri="{0D108BD9-81ED-4DB2-BD59-A6C34878D82A}">
                    <a16:rowId xmlns:a16="http://schemas.microsoft.com/office/drawing/2014/main" val="956400657"/>
                  </a:ext>
                </a:extLst>
              </a:tr>
              <a:tr h="416328">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1400" b="0" i="0" u="none" strike="noStrike" cap="none" normalizeH="0" baseline="0" dirty="0">
                          <a:ln>
                            <a:noFill/>
                          </a:ln>
                          <a:solidFill>
                            <a:schemeClr val="bg2">
                              <a:lumMod val="25000"/>
                            </a:schemeClr>
                          </a:solidFill>
                          <a:effectLst/>
                          <a:latin typeface="Neutraface 2 Text Light" panose="020B0303020202020102" pitchFamily="34" charset="0"/>
                          <a:cs typeface="Trebuchet MS"/>
                        </a:rPr>
                        <a:t>Reversible in early stages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0"/>
                      </a:schemeClr>
                    </a:solidFill>
                  </a:tcPr>
                </a:tc>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1400" b="0" i="0" u="none" strike="noStrike" kern="1200" cap="none" normalizeH="0" baseline="0" dirty="0">
                          <a:ln>
                            <a:noFill/>
                          </a:ln>
                          <a:solidFill>
                            <a:schemeClr val="bg2">
                              <a:lumMod val="25000"/>
                            </a:schemeClr>
                          </a:solidFill>
                          <a:effectLst/>
                          <a:latin typeface="Neutraface 2 Text Light" panose="020B0303020202020102" pitchFamily="34" charset="0"/>
                          <a:ea typeface="+mn-ea"/>
                          <a:cs typeface="Trebuchet MS"/>
                        </a:rPr>
                        <a:t>Irreversible surface damage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0"/>
                      </a:schemeClr>
                    </a:solidFill>
                  </a:tcPr>
                </a:tc>
                <a:extLst>
                  <a:ext uri="{0D108BD9-81ED-4DB2-BD59-A6C34878D82A}">
                    <a16:rowId xmlns:a16="http://schemas.microsoft.com/office/drawing/2014/main" val="3738361565"/>
                  </a:ext>
                </a:extLst>
              </a:tr>
              <a:tr h="490759">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pPr>
                      <a:r>
                        <a:rPr kumimoji="0" lang="en-US" sz="1400" b="0" i="0" u="none" strike="noStrike" cap="none" normalizeH="0" baseline="0" dirty="0">
                          <a:ln>
                            <a:noFill/>
                          </a:ln>
                          <a:solidFill>
                            <a:schemeClr val="bg2">
                              <a:lumMod val="25000"/>
                            </a:schemeClr>
                          </a:solidFill>
                          <a:effectLst/>
                          <a:latin typeface="Neutraface 2 Text Light" panose="020B0303020202020102" pitchFamily="34" charset="0"/>
                          <a:cs typeface="Trebuchet MS"/>
                        </a:rPr>
                        <a:t>A role for treatment of early lesions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30000"/>
                      </a:schemeClr>
                    </a:solidFill>
                  </a:tcPr>
                </a:tc>
                <a:tc>
                  <a:txBody>
                    <a:bodyPr/>
                    <a:lstStyle/>
                    <a:p>
                      <a:pPr marL="0" marR="0" lvl="0" indent="0" algn="ctr" defTabSz="914400" rtl="0" eaLnBrk="1" fontAlgn="base" latinLnBrk="0" hangingPunct="1">
                        <a:lnSpc>
                          <a:spcPct val="90000"/>
                        </a:lnSpc>
                        <a:spcBef>
                          <a:spcPts val="1000"/>
                        </a:spcBef>
                        <a:spcAft>
                          <a:spcPct val="0"/>
                        </a:spcAft>
                        <a:buClrTx/>
                        <a:buSzTx/>
                        <a:buFont typeface="Arial" charset="0"/>
                        <a:buNone/>
                        <a:tabLst/>
                        <a:defRPr/>
                      </a:pPr>
                      <a:r>
                        <a:rPr kumimoji="0" lang="en-US" sz="1400" b="0" i="0" u="none" strike="noStrike" kern="1200" cap="none" normalizeH="0" baseline="0" dirty="0">
                          <a:ln>
                            <a:noFill/>
                          </a:ln>
                          <a:solidFill>
                            <a:srgbClr val="003478"/>
                          </a:solidFill>
                          <a:effectLst/>
                          <a:latin typeface="Neutraface 2 Text Demi" panose="020B0703020202020102" pitchFamily="34" charset="0"/>
                          <a:ea typeface="+mn-ea"/>
                          <a:cs typeface="Trebuchet MS"/>
                        </a:rPr>
                        <a:t>Prevention is key for managing </a:t>
                      </a:r>
                      <a:br>
                        <a:rPr kumimoji="0" lang="en-US" sz="1400" b="0" i="0" u="none" strike="noStrike" kern="1200" cap="none" normalizeH="0" baseline="0" dirty="0">
                          <a:ln>
                            <a:noFill/>
                          </a:ln>
                          <a:solidFill>
                            <a:srgbClr val="003478"/>
                          </a:solidFill>
                          <a:effectLst/>
                          <a:latin typeface="Neutraface 2 Text Demi" panose="020B0703020202020102" pitchFamily="34" charset="0"/>
                          <a:ea typeface="+mn-ea"/>
                          <a:cs typeface="Trebuchet MS"/>
                        </a:rPr>
                      </a:br>
                      <a:r>
                        <a:rPr kumimoji="0" lang="en-US" sz="1400" b="0" i="0" u="none" strike="noStrike" kern="1200" cap="none" normalizeH="0" baseline="0" dirty="0">
                          <a:ln>
                            <a:noFill/>
                          </a:ln>
                          <a:solidFill>
                            <a:srgbClr val="003478"/>
                          </a:solidFill>
                          <a:effectLst/>
                          <a:latin typeface="Neutraface 2 Text Demi" panose="020B0703020202020102" pitchFamily="34" charset="0"/>
                          <a:ea typeface="+mn-ea"/>
                          <a:cs typeface="Trebuchet MS"/>
                        </a:rPr>
                        <a:t>the condition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30000"/>
                      </a:schemeClr>
                    </a:solidFill>
                  </a:tcPr>
                </a:tc>
                <a:extLst>
                  <a:ext uri="{0D108BD9-81ED-4DB2-BD59-A6C34878D82A}">
                    <a16:rowId xmlns:a16="http://schemas.microsoft.com/office/drawing/2014/main" val="1780318512"/>
                  </a:ext>
                </a:extLst>
              </a:tr>
            </a:tbl>
          </a:graphicData>
        </a:graphic>
      </p:graphicFrame>
      <p:pic>
        <p:nvPicPr>
          <p:cNvPr id="58" name="Picture 8">
            <a:extLst>
              <a:ext uri="{FF2B5EF4-FFF2-40B4-BE49-F238E27FC236}">
                <a16:creationId xmlns:a16="http://schemas.microsoft.com/office/drawing/2014/main" id="{2A03CC67-3FED-49FC-AB7A-95DBD80DEBCB}"/>
              </a:ext>
            </a:extLst>
          </p:cNvPr>
          <p:cNvPicPr>
            <a:picLocks noChangeAspect="1"/>
          </p:cNvPicPr>
          <p:nvPr/>
        </p:nvPicPr>
        <p:blipFill>
          <a:blip r:embed="rId4"/>
          <a:stretch>
            <a:fillRect/>
          </a:stretch>
        </p:blipFill>
        <p:spPr>
          <a:xfrm>
            <a:off x="4229099" y="1233488"/>
            <a:ext cx="3305176" cy="1937160"/>
          </a:xfrm>
          <a:prstGeom prst="roundRect">
            <a:avLst>
              <a:gd name="adj" fmla="val 0"/>
            </a:avLst>
          </a:prstGeom>
        </p:spPr>
      </p:pic>
      <p:pic>
        <p:nvPicPr>
          <p:cNvPr id="61" name="Picture 12">
            <a:extLst>
              <a:ext uri="{FF2B5EF4-FFF2-40B4-BE49-F238E27FC236}">
                <a16:creationId xmlns:a16="http://schemas.microsoft.com/office/drawing/2014/main" id="{5B66799B-4C4F-4700-8E84-3155FF779EFC}"/>
              </a:ext>
            </a:extLst>
          </p:cNvPr>
          <p:cNvPicPr>
            <a:picLocks noChangeAspect="1"/>
          </p:cNvPicPr>
          <p:nvPr/>
        </p:nvPicPr>
        <p:blipFill rotWithShape="1">
          <a:blip r:embed="rId5"/>
          <a:srcRect l="45775" t="16002" r="14798" b="11330"/>
          <a:stretch/>
        </p:blipFill>
        <p:spPr>
          <a:xfrm>
            <a:off x="7623828" y="1233488"/>
            <a:ext cx="3305175" cy="1937160"/>
          </a:xfrm>
          <a:prstGeom prst="roundRect">
            <a:avLst>
              <a:gd name="adj" fmla="val 0"/>
            </a:avLst>
          </a:prstGeom>
        </p:spPr>
      </p:pic>
      <p:sp>
        <p:nvSpPr>
          <p:cNvPr id="63" name="Oval 16">
            <a:extLst>
              <a:ext uri="{FF2B5EF4-FFF2-40B4-BE49-F238E27FC236}">
                <a16:creationId xmlns:a16="http://schemas.microsoft.com/office/drawing/2014/main" id="{B91C3523-0839-473F-A308-403C4315CE86}"/>
              </a:ext>
            </a:extLst>
          </p:cNvPr>
          <p:cNvSpPr/>
          <p:nvPr/>
        </p:nvSpPr>
        <p:spPr>
          <a:xfrm>
            <a:off x="4707777" y="1852613"/>
            <a:ext cx="1054848" cy="1057759"/>
          </a:xfrm>
          <a:prstGeom prst="ellipse">
            <a:avLst/>
          </a:prstGeom>
          <a:solidFill>
            <a:schemeClr val="bg1">
              <a:alpha val="50000"/>
            </a:schemeClr>
          </a:solidFill>
          <a:ln w="25400">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Oval 17">
            <a:extLst>
              <a:ext uri="{FF2B5EF4-FFF2-40B4-BE49-F238E27FC236}">
                <a16:creationId xmlns:a16="http://schemas.microsoft.com/office/drawing/2014/main" id="{EE9D8EE9-9E81-4D1A-BD07-A65ECED74B04}"/>
              </a:ext>
            </a:extLst>
          </p:cNvPr>
          <p:cNvSpPr/>
          <p:nvPr/>
        </p:nvSpPr>
        <p:spPr>
          <a:xfrm>
            <a:off x="8486486" y="1323975"/>
            <a:ext cx="1762428" cy="1762428"/>
          </a:xfrm>
          <a:prstGeom prst="ellipse">
            <a:avLst/>
          </a:prstGeom>
          <a:solidFill>
            <a:schemeClr val="bg1">
              <a:alpha val="50000"/>
            </a:schemeClr>
          </a:solidFill>
          <a:ln w="25400">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648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2256</Words>
  <Application>Microsoft Office PowerPoint</Application>
  <PresentationFormat>Widescreen</PresentationFormat>
  <Paragraphs>165</Paragraphs>
  <Slides>10</Slides>
  <Notes>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vt:i4>
      </vt:variant>
    </vt:vector>
  </HeadingPairs>
  <TitlesOfParts>
    <vt:vector size="26" baseType="lpstr">
      <vt:lpstr>ＭＳ Ｐゴシック</vt:lpstr>
      <vt:lpstr>Arial</vt:lpstr>
      <vt:lpstr>Calibri</vt:lpstr>
      <vt:lpstr>Calibri Light</vt:lpstr>
      <vt:lpstr>Courier New</vt:lpstr>
      <vt:lpstr>Gotham</vt:lpstr>
      <vt:lpstr>Gotham Book</vt:lpstr>
      <vt:lpstr>HlkcrfMyriadPro-SemiCn</vt:lpstr>
      <vt:lpstr>Neutraface 2 Text Bold</vt:lpstr>
      <vt:lpstr>Neutraface 2 Text Book</vt:lpstr>
      <vt:lpstr>Neutraface 2 Text Demi</vt:lpstr>
      <vt:lpstr>Neutraface 2 Text Light</vt:lpstr>
      <vt:lpstr>RpnhpwSTIX-Regular</vt:lpstr>
      <vt:lpstr>Segoe UI</vt:lpstr>
      <vt:lpstr>Wingdings</vt:lpstr>
      <vt:lpstr>Office Theme</vt:lpstr>
      <vt:lpstr>PowerPoint Presentation</vt:lpstr>
      <vt:lpstr>PowerPoint Presentation</vt:lpstr>
      <vt:lpstr>PowerPoint Presentation</vt:lpstr>
      <vt:lpstr>PowerPoint Presentation</vt:lpstr>
      <vt:lpstr>Clinical Evaluation of SnF2 and Erosion Protection–Eversole et al.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Mott, Jessica</dc:creator>
  <cp:lastModifiedBy>Mott, Jessica</cp:lastModifiedBy>
  <cp:revision>1</cp:revision>
  <dcterms:created xsi:type="dcterms:W3CDTF">2024-11-01T13:47:47Z</dcterms:created>
  <dcterms:modified xsi:type="dcterms:W3CDTF">2024-11-01T13:49:24Z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18e53f-798e-43aa-978d-c3fda1f3a682_Enabled">
    <vt:lpwstr>true</vt:lpwstr>
  </property>
  <property fmtid="{D5CDD505-2E9C-101B-9397-08002B2CF9AE}" pid="3" name="MSIP_Label_a518e53f-798e-43aa-978d-c3fda1f3a682_SetDate">
    <vt:lpwstr>2024-11-01T13:49:22Z</vt:lpwstr>
  </property>
  <property fmtid="{D5CDD505-2E9C-101B-9397-08002B2CF9AE}" pid="4" name="MSIP_Label_a518e53f-798e-43aa-978d-c3fda1f3a682_Method">
    <vt:lpwstr>Privileged</vt:lpwstr>
  </property>
  <property fmtid="{D5CDD505-2E9C-101B-9397-08002B2CF9AE}" pid="5" name="MSIP_Label_a518e53f-798e-43aa-978d-c3fda1f3a682_Name">
    <vt:lpwstr>PG - Internal Use</vt:lpwstr>
  </property>
  <property fmtid="{D5CDD505-2E9C-101B-9397-08002B2CF9AE}" pid="6" name="MSIP_Label_a518e53f-798e-43aa-978d-c3fda1f3a682_SiteId">
    <vt:lpwstr>3596192b-fdf5-4e2c-a6fa-acb706c963d8</vt:lpwstr>
  </property>
  <property fmtid="{D5CDD505-2E9C-101B-9397-08002B2CF9AE}" pid="7" name="MSIP_Label_a518e53f-798e-43aa-978d-c3fda1f3a682_ActionId">
    <vt:lpwstr>c84584a4-0bf2-46fe-b192-8a13c3360fc8</vt:lpwstr>
  </property>
  <property fmtid="{D5CDD505-2E9C-101B-9397-08002B2CF9AE}" pid="8" name="MSIP_Label_a518e53f-798e-43aa-978d-c3fda1f3a682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Business Use</vt:lpwstr>
  </property>
</Properties>
</file>