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139119283" r:id="rId2"/>
    <p:sldId id="2139119300" r:id="rId3"/>
    <p:sldId id="2139119297" r:id="rId4"/>
    <p:sldId id="2139119253" r:id="rId5"/>
    <p:sldId id="213911929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lisk, Judith" userId="2d235567-b2d9-4d2e-97f0-63d75e85cbcd" providerId="ADAL" clId="{62086D2E-444D-4518-BDA5-3B9D54BC6A48}"/>
    <pc:docChg chg="custSel addSld delSld modSld">
      <pc:chgData name="Quinlisk, Judith" userId="2d235567-b2d9-4d2e-97f0-63d75e85cbcd" providerId="ADAL" clId="{62086D2E-444D-4518-BDA5-3B9D54BC6A48}" dt="2024-10-29T21:44:35.740" v="11" actId="478"/>
      <pc:docMkLst>
        <pc:docMk/>
      </pc:docMkLst>
      <pc:sldChg chg="del">
        <pc:chgData name="Quinlisk, Judith" userId="2d235567-b2d9-4d2e-97f0-63d75e85cbcd" providerId="ADAL" clId="{62086D2E-444D-4518-BDA5-3B9D54BC6A48}" dt="2024-10-29T21:43:17.016" v="1" actId="47"/>
        <pc:sldMkLst>
          <pc:docMk/>
          <pc:sldMk cId="3468498572" sldId="256"/>
        </pc:sldMkLst>
      </pc:sldChg>
      <pc:sldChg chg="delSp modSp mod">
        <pc:chgData name="Quinlisk, Judith" userId="2d235567-b2d9-4d2e-97f0-63d75e85cbcd" providerId="ADAL" clId="{62086D2E-444D-4518-BDA5-3B9D54BC6A48}" dt="2024-10-29T21:44:35.740" v="11" actId="478"/>
        <pc:sldMkLst>
          <pc:docMk/>
          <pc:sldMk cId="4147510886" sldId="2139119283"/>
        </pc:sldMkLst>
        <pc:spChg chg="mod">
          <ac:chgData name="Quinlisk, Judith" userId="2d235567-b2d9-4d2e-97f0-63d75e85cbcd" providerId="ADAL" clId="{62086D2E-444D-4518-BDA5-3B9D54BC6A48}" dt="2024-10-29T21:44:29.254" v="10" actId="1076"/>
          <ac:spMkLst>
            <pc:docMk/>
            <pc:sldMk cId="4147510886" sldId="2139119283"/>
            <ac:spMk id="14" creationId="{8CBA6F3C-60DA-426B-9E65-4AD9C2081FF7}"/>
          </ac:spMkLst>
        </pc:spChg>
        <pc:spChg chg="del mod">
          <ac:chgData name="Quinlisk, Judith" userId="2d235567-b2d9-4d2e-97f0-63d75e85cbcd" providerId="ADAL" clId="{62086D2E-444D-4518-BDA5-3B9D54BC6A48}" dt="2024-10-29T21:43:33.218" v="5"/>
          <ac:spMkLst>
            <pc:docMk/>
            <pc:sldMk cId="4147510886" sldId="2139119283"/>
            <ac:spMk id="18" creationId="{374F99D9-3A7E-4CD6-8FC2-31914BBFF96C}"/>
          </ac:spMkLst>
        </pc:spChg>
        <pc:spChg chg="del">
          <ac:chgData name="Quinlisk, Judith" userId="2d235567-b2d9-4d2e-97f0-63d75e85cbcd" providerId="ADAL" clId="{62086D2E-444D-4518-BDA5-3B9D54BC6A48}" dt="2024-10-29T21:43:33.216" v="3" actId="478"/>
          <ac:spMkLst>
            <pc:docMk/>
            <pc:sldMk cId="4147510886" sldId="2139119283"/>
            <ac:spMk id="22" creationId="{5D198A54-C68E-4E15-B641-1805C409D3F6}"/>
          </ac:spMkLst>
        </pc:spChg>
        <pc:spChg chg="del">
          <ac:chgData name="Quinlisk, Judith" userId="2d235567-b2d9-4d2e-97f0-63d75e85cbcd" providerId="ADAL" clId="{62086D2E-444D-4518-BDA5-3B9D54BC6A48}" dt="2024-10-29T21:43:44.614" v="6" actId="478"/>
          <ac:spMkLst>
            <pc:docMk/>
            <pc:sldMk cId="4147510886" sldId="2139119283"/>
            <ac:spMk id="29" creationId="{D38613C0-9807-4A96-83FB-6F1E8BF29E50}"/>
          </ac:spMkLst>
        </pc:spChg>
        <pc:picChg chg="del mod">
          <ac:chgData name="Quinlisk, Judith" userId="2d235567-b2d9-4d2e-97f0-63d75e85cbcd" providerId="ADAL" clId="{62086D2E-444D-4518-BDA5-3B9D54BC6A48}" dt="2024-10-29T21:44:35.740" v="11" actId="478"/>
          <ac:picMkLst>
            <pc:docMk/>
            <pc:sldMk cId="4147510886" sldId="2139119283"/>
            <ac:picMk id="12" creationId="{8CE1D63F-590F-4EC6-B12A-A6244A98D9A0}"/>
          </ac:picMkLst>
        </pc:picChg>
      </pc:sldChg>
      <pc:sldChg chg="add">
        <pc:chgData name="Quinlisk, Judith" userId="2d235567-b2d9-4d2e-97f0-63d75e85cbcd" providerId="ADAL" clId="{62086D2E-444D-4518-BDA5-3B9D54BC6A48}" dt="2024-10-29T21:43:13.172" v="0" actId="2890"/>
        <pc:sldMkLst>
          <pc:docMk/>
          <pc:sldMk cId="2289736204" sldId="2139119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4D9D8-EAC4-4702-A208-EBEF6093931A}"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42218-DEF1-43A9-B046-AFF7B9C31927}" type="slidenum">
              <a:rPr lang="en-US" smtClean="0"/>
              <a:t>‹#›</a:t>
            </a:fld>
            <a:endParaRPr lang="en-US"/>
          </a:p>
        </p:txBody>
      </p:sp>
    </p:spTree>
    <p:extLst>
      <p:ext uri="{BB962C8B-B14F-4D97-AF65-F5344CB8AC3E}">
        <p14:creationId xmlns:p14="http://schemas.microsoft.com/office/powerpoint/2010/main" val="89021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85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6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69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05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unstable free radicals attack organic pigmented molecules in the spaces between the inorganic salts in tooth enamel resulting in smaller, less heavily pigmented constituents. These smaller molecules reflect less light, thus creating a ‘‘whitening effect.’’</a:t>
            </a:r>
            <a:r>
              <a:rPr lang="en-US" b="0" i="0" dirty="0">
                <a:solidFill>
                  <a:srgbClr val="212121"/>
                </a:solidFill>
                <a:effectLst/>
                <a:latin typeface="BlinkMacSystemFont"/>
              </a:rPr>
              <a:t> </a:t>
            </a:r>
            <a:r>
              <a:rPr lang="en-US" b="0" i="0" dirty="0" err="1">
                <a:solidFill>
                  <a:srgbClr val="212121"/>
                </a:solidFill>
                <a:effectLst/>
                <a:latin typeface="BlinkMacSystemFont"/>
              </a:rPr>
              <a:t>Kihn</a:t>
            </a:r>
            <a:r>
              <a:rPr lang="en-US" b="0" i="0" dirty="0">
                <a:solidFill>
                  <a:srgbClr val="212121"/>
                </a:solidFill>
                <a:effectLst/>
                <a:latin typeface="BlinkMacSystemFont"/>
              </a:rPr>
              <a:t> PW. Vital tooth whitening. Dent Clin North Am. 2007 Apr;51(2):319-31, viii. </a:t>
            </a:r>
            <a:r>
              <a:rPr lang="en-US" b="0" i="0" dirty="0" err="1">
                <a:solidFill>
                  <a:srgbClr val="212121"/>
                </a:solidFill>
                <a:effectLst/>
                <a:latin typeface="BlinkMacSystemFont"/>
              </a:rPr>
              <a:t>doi</a:t>
            </a:r>
            <a:r>
              <a:rPr lang="en-US" b="0" i="0" dirty="0">
                <a:solidFill>
                  <a:srgbClr val="212121"/>
                </a:solidFill>
                <a:effectLst/>
                <a:latin typeface="BlinkMacSystemFont"/>
              </a:rPr>
              <a:t>: 10.1016/j.cden.2006.12.001. </a:t>
            </a:r>
            <a:r>
              <a:rPr lang="en-US" b="0" i="0" dirty="0" err="1">
                <a:solidFill>
                  <a:srgbClr val="212121"/>
                </a:solidFill>
                <a:effectLst/>
                <a:latin typeface="BlinkMacSystemFont"/>
              </a:rPr>
              <a:t>PMID</a:t>
            </a:r>
            <a:r>
              <a:rPr lang="en-US" b="0" i="0" dirty="0">
                <a:solidFill>
                  <a:srgbClr val="212121"/>
                </a:solidFill>
                <a:effectLst/>
                <a:latin typeface="BlinkMacSystemFont"/>
              </a:rPr>
              <a:t>: 17532915.</a:t>
            </a: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51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80F3-F6EB-AC00-0A0D-30B589EFF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15B82E-5AF7-17D8-2580-CC25101A2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1E9437-484A-0F1A-53D2-5D5872FED868}"/>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5" name="Footer Placeholder 4">
            <a:extLst>
              <a:ext uri="{FF2B5EF4-FFF2-40B4-BE49-F238E27FC236}">
                <a16:creationId xmlns:a16="http://schemas.microsoft.com/office/drawing/2014/main" id="{220F101F-7A44-3C63-7C1F-C88CE671E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30F8F-6068-364B-59A1-64E01E08A081}"/>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167101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107C-24A3-8AAB-B59A-5FEDE7463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6362FA-36B5-9ADF-F470-14FE49BFC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3668F-53E0-D12C-BBF3-8727F03F6419}"/>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5" name="Footer Placeholder 4">
            <a:extLst>
              <a:ext uri="{FF2B5EF4-FFF2-40B4-BE49-F238E27FC236}">
                <a16:creationId xmlns:a16="http://schemas.microsoft.com/office/drawing/2014/main" id="{5961C341-2DE6-603E-A63E-06518B13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7FF84-54E3-B11F-038A-CEC01AB05FDB}"/>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12263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A50C9-85DD-ED03-6D52-5A8DE42E5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AC882D-E7F5-327E-D384-ADD0921C9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485B5-C666-A428-5AB3-850166768EF2}"/>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5" name="Footer Placeholder 4">
            <a:extLst>
              <a:ext uri="{FF2B5EF4-FFF2-40B4-BE49-F238E27FC236}">
                <a16:creationId xmlns:a16="http://schemas.microsoft.com/office/drawing/2014/main" id="{D4B90E92-94F7-9AC8-9B56-FBF40B748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CE19E-35E4-1139-F6E0-6614EE631291}"/>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425240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har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0D474C-964C-40A4-B639-0E0AB4E55F98}"/>
              </a:ext>
            </a:extLst>
          </p:cNvPr>
          <p:cNvSpPr/>
          <p:nvPr userDrawn="1"/>
        </p:nvSpPr>
        <p:spPr>
          <a:xfrm rot="10800000">
            <a:off x="0" y="-1"/>
            <a:ext cx="12192000" cy="6858000"/>
          </a:xfrm>
          <a:prstGeom prst="rect">
            <a:avLst/>
          </a:prstGeom>
          <a:gradFill flip="none" rotWithShape="1">
            <a:gsLst>
              <a:gs pos="0">
                <a:schemeClr val="bg1"/>
              </a:gs>
              <a:gs pos="100000">
                <a:schemeClr val="bg1">
                  <a:lumMod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362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D33E-8E0A-4ADB-F5C4-33D27ED36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2A3D6-8D54-B136-AC91-91670AB98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412B0-4C33-3E80-512C-85837F04817A}"/>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5" name="Footer Placeholder 4">
            <a:extLst>
              <a:ext uri="{FF2B5EF4-FFF2-40B4-BE49-F238E27FC236}">
                <a16:creationId xmlns:a16="http://schemas.microsoft.com/office/drawing/2014/main" id="{5C74C40A-FE0F-BAC9-2F6C-E11B56402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36F16-AAA1-7D04-FF75-F4680D2781C7}"/>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183665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8440-D719-5017-DE19-1E40FF801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AFCE64-A5F2-1D83-0A00-3508D63A5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B322C-E7DC-7C36-708A-5F7DA4FE1D0D}"/>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5" name="Footer Placeholder 4">
            <a:extLst>
              <a:ext uri="{FF2B5EF4-FFF2-40B4-BE49-F238E27FC236}">
                <a16:creationId xmlns:a16="http://schemas.microsoft.com/office/drawing/2014/main" id="{8978231E-9B74-D7D9-A02F-CC7E25409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480A5-08D4-8442-20A5-196CAD045630}"/>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30013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5AE9-E67D-A736-F88D-D18F94AB1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85861-1B52-22C6-C271-9F2C5308D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4BF9B-84D0-321D-C1F5-C86904AD87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D72988-C477-BA45-CF58-E28BF36EFB6E}"/>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6" name="Footer Placeholder 5">
            <a:extLst>
              <a:ext uri="{FF2B5EF4-FFF2-40B4-BE49-F238E27FC236}">
                <a16:creationId xmlns:a16="http://schemas.microsoft.com/office/drawing/2014/main" id="{1FCC67FA-FF8E-5211-918F-D5961B40D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10240-78A2-3311-3822-37835C687C0D}"/>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268112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27A1-E161-10ED-D534-E27AD6E1AA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37719-1925-BBFB-931C-D0ADC0C49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DEA20-E997-49EE-CD90-2858E7D29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ECF499-2C13-B701-7BD1-6CEF72545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41FD1-9504-64DB-DBD4-E8EB92592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810BFC-73BC-8B7F-4EA1-960852D81AEA}"/>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8" name="Footer Placeholder 7">
            <a:extLst>
              <a:ext uri="{FF2B5EF4-FFF2-40B4-BE49-F238E27FC236}">
                <a16:creationId xmlns:a16="http://schemas.microsoft.com/office/drawing/2014/main" id="{61658BE3-3333-57C9-320A-1A0843AF9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E75710-4A4B-9C37-22C8-04348DF98581}"/>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419345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CEC2-770C-53F1-6471-8EC16A97FD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43903-D17C-3885-F375-BFCD64373EA9}"/>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4" name="Footer Placeholder 3">
            <a:extLst>
              <a:ext uri="{FF2B5EF4-FFF2-40B4-BE49-F238E27FC236}">
                <a16:creationId xmlns:a16="http://schemas.microsoft.com/office/drawing/2014/main" id="{07DF7817-B79E-61AA-D767-9C4B1BBB2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A835B-792D-C39D-84FF-9C000C67FBEB}"/>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244361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E1E48-3134-3A3F-5EA1-CA37D400EEF7}"/>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3" name="Footer Placeholder 2">
            <a:extLst>
              <a:ext uri="{FF2B5EF4-FFF2-40B4-BE49-F238E27FC236}">
                <a16:creationId xmlns:a16="http://schemas.microsoft.com/office/drawing/2014/main" id="{0200CB0A-43A4-D750-A245-B9975B2D0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F074CE-DCC7-E624-91A6-FD29C1A1E29A}"/>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394126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456A-75DD-97D2-D954-7F50C911E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608702-8D6D-79BB-5971-9668AE84E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7984C-0FA5-72E5-2F38-951DFE94F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F5200-7EDF-5021-2A73-C59EAD2051E7}"/>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6" name="Footer Placeholder 5">
            <a:extLst>
              <a:ext uri="{FF2B5EF4-FFF2-40B4-BE49-F238E27FC236}">
                <a16:creationId xmlns:a16="http://schemas.microsoft.com/office/drawing/2014/main" id="{00FB5FDB-F10C-8B94-8910-06B2070C1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A39F7-A647-95A2-DFDE-E6C35CA6CF80}"/>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426128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98B8-7C04-EC62-0FC3-BD7385593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BC7856-0AB8-6656-73B6-CFD099D45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774FFF-45E6-89F8-4008-350580B33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F3389-30F7-4ACC-60AF-518E9393CD8A}"/>
              </a:ext>
            </a:extLst>
          </p:cNvPr>
          <p:cNvSpPr>
            <a:spLocks noGrp="1"/>
          </p:cNvSpPr>
          <p:nvPr>
            <p:ph type="dt" sz="half" idx="10"/>
          </p:nvPr>
        </p:nvSpPr>
        <p:spPr/>
        <p:txBody>
          <a:bodyPr/>
          <a:lstStyle/>
          <a:p>
            <a:fld id="{8884EB0B-0530-49E1-84F0-0A0AD3387595}" type="datetimeFigureOut">
              <a:rPr lang="en-US" smtClean="0"/>
              <a:t>10/29/2024</a:t>
            </a:fld>
            <a:endParaRPr lang="en-US"/>
          </a:p>
        </p:txBody>
      </p:sp>
      <p:sp>
        <p:nvSpPr>
          <p:cNvPr id="6" name="Footer Placeholder 5">
            <a:extLst>
              <a:ext uri="{FF2B5EF4-FFF2-40B4-BE49-F238E27FC236}">
                <a16:creationId xmlns:a16="http://schemas.microsoft.com/office/drawing/2014/main" id="{21A633FD-1BC6-CA3F-BBC6-A4FF3BEE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A82C3-6C18-6A3D-AAFC-5FBE2CE126AB}"/>
              </a:ext>
            </a:extLst>
          </p:cNvPr>
          <p:cNvSpPr>
            <a:spLocks noGrp="1"/>
          </p:cNvSpPr>
          <p:nvPr>
            <p:ph type="sldNum" sz="quarter" idx="12"/>
          </p:nvPr>
        </p:nvSpPr>
        <p:spPr/>
        <p:txBody>
          <a:bodyPr/>
          <a:lstStyle/>
          <a:p>
            <a:fld id="{178848EA-DA66-4378-80E0-F441E708B130}" type="slidenum">
              <a:rPr lang="en-US" smtClean="0"/>
              <a:t>‹#›</a:t>
            </a:fld>
            <a:endParaRPr lang="en-US"/>
          </a:p>
        </p:txBody>
      </p:sp>
    </p:spTree>
    <p:extLst>
      <p:ext uri="{BB962C8B-B14F-4D97-AF65-F5344CB8AC3E}">
        <p14:creationId xmlns:p14="http://schemas.microsoft.com/office/powerpoint/2010/main" val="154629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CD160-752B-1B45-C1C8-A07FEC1C5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9A9331-0430-2EBA-E911-F1E3887EA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3EA10-277F-47AE-ADB3-F2DB243B3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EB0B-0530-49E1-84F0-0A0AD3387595}" type="datetimeFigureOut">
              <a:rPr lang="en-US" smtClean="0"/>
              <a:t>10/29/2024</a:t>
            </a:fld>
            <a:endParaRPr lang="en-US"/>
          </a:p>
        </p:txBody>
      </p:sp>
      <p:sp>
        <p:nvSpPr>
          <p:cNvPr id="5" name="Footer Placeholder 4">
            <a:extLst>
              <a:ext uri="{FF2B5EF4-FFF2-40B4-BE49-F238E27FC236}">
                <a16:creationId xmlns:a16="http://schemas.microsoft.com/office/drawing/2014/main" id="{4BD18BDB-989C-27B7-CEDA-3FEE7ED14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4CFD67-8B58-C57A-CA2B-B6F429D413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48EA-DA66-4378-80E0-F441E708B130}" type="slidenum">
              <a:rPr lang="en-US" smtClean="0"/>
              <a:t>‹#›</a:t>
            </a:fld>
            <a:endParaRPr lang="en-US"/>
          </a:p>
        </p:txBody>
      </p:sp>
      <p:sp>
        <p:nvSpPr>
          <p:cNvPr id="8" name="TextBox 7">
            <a:extLst>
              <a:ext uri="{FF2B5EF4-FFF2-40B4-BE49-F238E27FC236}">
                <a16:creationId xmlns:a16="http://schemas.microsoft.com/office/drawing/2014/main" id="{177DCDD6-E186-A049-74A5-90D3F0048632}"/>
              </a:ext>
            </a:extLst>
          </p:cNvPr>
          <p:cNvSpPr txBox="1"/>
          <p:nvPr userDrawn="1">
            <p:extLst>
              <p:ext uri="{1162E1C5-73C7-4A58-AE30-91384D911F3F}">
                <p184:classification xmlns:p184="http://schemas.microsoft.com/office/powerpoint/2018/4/main" val="hdr"/>
              </p:ext>
            </p:extLst>
          </p:nvPr>
        </p:nvSpPr>
        <p:spPr>
          <a:xfrm>
            <a:off x="11336338" y="190500"/>
            <a:ext cx="6937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Business Use</a:t>
            </a:r>
          </a:p>
        </p:txBody>
      </p:sp>
    </p:spTree>
    <p:extLst>
      <p:ext uri="{BB962C8B-B14F-4D97-AF65-F5344CB8AC3E}">
        <p14:creationId xmlns:p14="http://schemas.microsoft.com/office/powerpoint/2010/main" val="621616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upload.wikimedia.org/wikipedia/commons/5/5c/Porphyrin.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8CBA6F3C-60DA-426B-9E65-4AD9C2081FF7}"/>
              </a:ext>
            </a:extLst>
          </p:cNvPr>
          <p:cNvSpPr/>
          <p:nvPr/>
        </p:nvSpPr>
        <p:spPr>
          <a:xfrm>
            <a:off x="740372" y="1921478"/>
            <a:ext cx="10711255" cy="707886"/>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HOW DOES OXIDATIVE TOOTH WHITENING WORK?</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Tree>
    <p:extLst>
      <p:ext uri="{BB962C8B-B14F-4D97-AF65-F5344CB8AC3E}">
        <p14:creationId xmlns:p14="http://schemas.microsoft.com/office/powerpoint/2010/main" val="414751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8CE1D63F-590F-4EC6-B12A-A6244A98D9A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6747" y="2905932"/>
            <a:ext cx="4347636" cy="2468819"/>
          </a:xfrm>
          <a:prstGeom prst="rect">
            <a:avLst/>
          </a:prstGeom>
          <a:ln w="38100">
            <a:noFill/>
          </a:ln>
        </p:spPr>
      </p:pic>
      <p:sp>
        <p:nvSpPr>
          <p:cNvPr id="14" name="Rechteck 13">
            <a:extLst>
              <a:ext uri="{FF2B5EF4-FFF2-40B4-BE49-F238E27FC236}">
                <a16:creationId xmlns:a16="http://schemas.microsoft.com/office/drawing/2014/main" id="{8CBA6F3C-60DA-426B-9E65-4AD9C2081FF7}"/>
              </a:ext>
            </a:extLst>
          </p:cNvPr>
          <p:cNvSpPr/>
          <p:nvPr/>
        </p:nvSpPr>
        <p:spPr>
          <a:xfrm>
            <a:off x="596825" y="1098518"/>
            <a:ext cx="8922956"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HOW DOES OXIDATIVE TOOTH WHITENING WORK?</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8" name="TextBox 4">
            <a:extLst>
              <a:ext uri="{FF2B5EF4-FFF2-40B4-BE49-F238E27FC236}">
                <a16:creationId xmlns:a16="http://schemas.microsoft.com/office/drawing/2014/main" id="{374F99D9-3A7E-4CD6-8FC2-31914BBFF96C}"/>
              </a:ext>
            </a:extLst>
          </p:cNvPr>
          <p:cNvSpPr txBox="1"/>
          <p:nvPr/>
        </p:nvSpPr>
        <p:spPr>
          <a:xfrm>
            <a:off x="5526087" y="3040389"/>
            <a:ext cx="3402013" cy="223266"/>
          </a:xfrm>
          <a:prstGeom prst="rect">
            <a:avLst/>
          </a:prstGeom>
          <a:noFill/>
        </p:spPr>
        <p:txBody>
          <a:bodyPr wrap="square" lIns="0" tIns="0" rIns="0" bIns="0" rtlCol="0">
            <a:spAutoFit/>
          </a:bodyPr>
          <a:lstStyle/>
          <a:p>
            <a:pPr defTabSz="1088209">
              <a:lnSpc>
                <a:spcPct val="110000"/>
              </a:lnSpc>
            </a:pPr>
            <a:r>
              <a:rPr lang="en-US" sz="1400" dirty="0">
                <a:solidFill>
                  <a:srgbClr val="E7E6E6">
                    <a:lumMod val="25000"/>
                  </a:srgbClr>
                </a:solidFill>
                <a:latin typeface="Neutraface 2 Text Light" panose="020B0303020202020102" pitchFamily="34" charset="0"/>
                <a:cs typeface="Gotham Light" pitchFamily="50" charset="0"/>
              </a:rPr>
              <a:t>For ALL forms of whitening</a:t>
            </a:r>
          </a:p>
        </p:txBody>
      </p:sp>
      <p:sp>
        <p:nvSpPr>
          <p:cNvPr id="22" name="Content Placeholder 2">
            <a:extLst>
              <a:ext uri="{FF2B5EF4-FFF2-40B4-BE49-F238E27FC236}">
                <a16:creationId xmlns:a16="http://schemas.microsoft.com/office/drawing/2014/main" id="{5D198A54-C68E-4E15-B641-1805C409D3F6}"/>
              </a:ext>
            </a:extLst>
          </p:cNvPr>
          <p:cNvSpPr txBox="1">
            <a:spLocks/>
          </p:cNvSpPr>
          <p:nvPr/>
        </p:nvSpPr>
        <p:spPr>
          <a:xfrm>
            <a:off x="5432803" y="3743176"/>
            <a:ext cx="6759197" cy="492443"/>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defTabSz="1088209">
              <a:spcBef>
                <a:spcPts val="600"/>
              </a:spcBef>
              <a:buNone/>
            </a:pPr>
            <a:r>
              <a:rPr lang="en-US" sz="2600" dirty="0">
                <a:solidFill>
                  <a:srgbClr val="003478"/>
                </a:solidFill>
                <a:latin typeface="Neutraface 2 Text Bold" panose="020B0803020202020102" pitchFamily="34" charset="0"/>
                <a:cs typeface="Gotham Bold" pitchFamily="50" charset="0"/>
              </a:rPr>
              <a:t>Concentration </a:t>
            </a:r>
            <a:r>
              <a:rPr lang="en-US" sz="2600" dirty="0">
                <a:solidFill>
                  <a:schemeClr val="tx1">
                    <a:lumMod val="50000"/>
                    <a:lumOff val="50000"/>
                  </a:schemeClr>
                </a:solidFill>
                <a:latin typeface="Neutraface 2 Text Bold" panose="020B0803020202020102" pitchFamily="34" charset="0"/>
                <a:cs typeface="Gotham Bold" pitchFamily="50" charset="0"/>
              </a:rPr>
              <a:t>+</a:t>
            </a:r>
            <a:r>
              <a:rPr lang="en-US" sz="2600" dirty="0">
                <a:solidFill>
                  <a:srgbClr val="003478"/>
                </a:solidFill>
                <a:latin typeface="Neutraface 2 Text Bold" panose="020B0803020202020102" pitchFamily="34" charset="0"/>
                <a:cs typeface="Gotham Bold" pitchFamily="50" charset="0"/>
              </a:rPr>
              <a:t> Contact Time </a:t>
            </a:r>
            <a:r>
              <a:rPr lang="en-US" sz="2600" dirty="0">
                <a:solidFill>
                  <a:schemeClr val="tx1">
                    <a:lumMod val="50000"/>
                    <a:lumOff val="50000"/>
                  </a:schemeClr>
                </a:solidFill>
                <a:latin typeface="Neutraface 2 Text Bold" panose="020B0803020202020102" pitchFamily="34" charset="0"/>
                <a:cs typeface="Gotham Bold" pitchFamily="50" charset="0"/>
              </a:rPr>
              <a:t>=</a:t>
            </a:r>
            <a:r>
              <a:rPr lang="en-US" sz="2600" dirty="0">
                <a:solidFill>
                  <a:srgbClr val="003478"/>
                </a:solidFill>
                <a:latin typeface="Neutraface 2 Text Bold" panose="020B0803020202020102" pitchFamily="34" charset="0"/>
                <a:cs typeface="Gotham Bold" pitchFamily="50" charset="0"/>
              </a:rPr>
              <a:t> Results</a:t>
            </a:r>
          </a:p>
        </p:txBody>
      </p:sp>
      <p:sp>
        <p:nvSpPr>
          <p:cNvPr id="29" name="Content Placeholder 2">
            <a:extLst>
              <a:ext uri="{FF2B5EF4-FFF2-40B4-BE49-F238E27FC236}">
                <a16:creationId xmlns:a16="http://schemas.microsoft.com/office/drawing/2014/main" id="{D38613C0-9807-4A96-83FB-6F1E8BF29E50}"/>
              </a:ext>
            </a:extLst>
          </p:cNvPr>
          <p:cNvSpPr txBox="1">
            <a:spLocks/>
          </p:cNvSpPr>
          <p:nvPr/>
        </p:nvSpPr>
        <p:spPr>
          <a:xfrm>
            <a:off x="5356603" y="4745917"/>
            <a:ext cx="4398217" cy="523220"/>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6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All forms continue to work until your teeth reach  saturation point where they will not whiten further</a:t>
            </a:r>
          </a:p>
        </p:txBody>
      </p:sp>
    </p:spTree>
    <p:extLst>
      <p:ext uri="{BB962C8B-B14F-4D97-AF65-F5344CB8AC3E}">
        <p14:creationId xmlns:p14="http://schemas.microsoft.com/office/powerpoint/2010/main" val="228973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B08B535-629D-4A97-B992-C7C327EF84A1}"/>
              </a:ext>
            </a:extLst>
          </p:cNvPr>
          <p:cNvSpPr/>
          <p:nvPr/>
        </p:nvSpPr>
        <p:spPr>
          <a:xfrm>
            <a:off x="6103868" y="0"/>
            <a:ext cx="6088132"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hteck 16">
            <a:extLst>
              <a:ext uri="{FF2B5EF4-FFF2-40B4-BE49-F238E27FC236}">
                <a16:creationId xmlns:a16="http://schemas.microsoft.com/office/drawing/2014/main" id="{9962D8E6-7119-41C5-A0D9-98AD33CB3F1B}"/>
              </a:ext>
            </a:extLst>
          </p:cNvPr>
          <p:cNvSpPr/>
          <p:nvPr/>
        </p:nvSpPr>
        <p:spPr>
          <a:xfrm>
            <a:off x="611188" y="1143301"/>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MOST COMMON AND STUDIED VITAL BLEACHING</a:t>
            </a:r>
          </a:p>
        </p:txBody>
      </p:sp>
      <p:sp>
        <p:nvSpPr>
          <p:cNvPr id="18" name="Rechteck 17">
            <a:extLst>
              <a:ext uri="{FF2B5EF4-FFF2-40B4-BE49-F238E27FC236}">
                <a16:creationId xmlns:a16="http://schemas.microsoft.com/office/drawing/2014/main" id="{9D42990F-2275-4FB0-8A1C-D1885194E881}"/>
              </a:ext>
            </a:extLst>
          </p:cNvPr>
          <p:cNvSpPr/>
          <p:nvPr/>
        </p:nvSpPr>
        <p:spPr>
          <a:xfrm>
            <a:off x="607937" y="1418420"/>
            <a:ext cx="6117273" cy="646331"/>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ACTIVE INGREDIENTS </a:t>
            </a:r>
          </a:p>
        </p:txBody>
      </p:sp>
      <p:pic>
        <p:nvPicPr>
          <p:cNvPr id="8" name="Grafik 7">
            <a:extLst>
              <a:ext uri="{FF2B5EF4-FFF2-40B4-BE49-F238E27FC236}">
                <a16:creationId xmlns:a16="http://schemas.microsoft.com/office/drawing/2014/main" id="{E8DBDB30-90D3-4F52-A036-EA16940D3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22" name="Content Placeholder 2">
            <a:extLst>
              <a:ext uri="{FF2B5EF4-FFF2-40B4-BE49-F238E27FC236}">
                <a16:creationId xmlns:a16="http://schemas.microsoft.com/office/drawing/2014/main" id="{17CCE3FF-0E59-4951-A2D7-E4E6D592BB05}"/>
              </a:ext>
            </a:extLst>
          </p:cNvPr>
          <p:cNvSpPr txBox="1">
            <a:spLocks/>
          </p:cNvSpPr>
          <p:nvPr/>
        </p:nvSpPr>
        <p:spPr>
          <a:xfrm>
            <a:off x="366343" y="2339870"/>
            <a:ext cx="5721790" cy="3062377"/>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5113" marR="0" lvl="0" indent="-179388" algn="l" defTabSz="1088182" rtl="0" eaLnBrk="1" fontAlgn="auto" latinLnBrk="0" hangingPunct="1">
              <a:lnSpc>
                <a:spcPct val="100000"/>
              </a:lnSpc>
              <a:spcBef>
                <a:spcPts val="600"/>
              </a:spcBef>
              <a:spcAft>
                <a:spcPts val="1200"/>
              </a:spcAft>
              <a:buClr>
                <a:srgbClr val="003478"/>
              </a:buClr>
              <a:buSzTx/>
              <a:buFont typeface="Arial" pitchFamily="34" charset="0"/>
              <a:buChar char="•"/>
              <a:tabLst/>
              <a:defRPr/>
            </a:pP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Hydrogen Peroxide [HP]  (H</a:t>
            </a:r>
            <a:r>
              <a:rPr kumimoji="0" lang="en-US" sz="20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2</a:t>
            </a: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O</a:t>
            </a:r>
            <a:r>
              <a:rPr kumimoji="0" lang="en-US" sz="20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2</a:t>
            </a: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a:t>
            </a:r>
          </a:p>
          <a:p>
            <a:pPr marL="265113" marR="0" lvl="0" indent="-179388" algn="l" defTabSz="1088182" rtl="0" eaLnBrk="1" fontAlgn="auto" latinLnBrk="0" hangingPunct="1">
              <a:lnSpc>
                <a:spcPct val="100000"/>
              </a:lnSpc>
              <a:spcBef>
                <a:spcPts val="600"/>
              </a:spcBef>
              <a:spcAft>
                <a:spcPts val="600"/>
              </a:spcAft>
              <a:buClr>
                <a:srgbClr val="003478"/>
              </a:buClr>
              <a:buSzTx/>
              <a:buFont typeface="Arial" pitchFamily="34" charset="0"/>
              <a:buChar char="•"/>
              <a:tabLst/>
              <a:defRPr/>
            </a:pP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Carbamide Peroxide [CP] (CH</a:t>
            </a:r>
            <a:r>
              <a:rPr kumimoji="0" lang="en-US" sz="20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6</a:t>
            </a: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N</a:t>
            </a:r>
            <a:r>
              <a:rPr kumimoji="0" lang="en-US" sz="20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2</a:t>
            </a: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O</a:t>
            </a:r>
            <a:r>
              <a:rPr kumimoji="0" lang="en-US" sz="20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3</a:t>
            </a:r>
            <a:r>
              <a:rPr kumimoji="0" lang="en-US" sz="20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a:t>
            </a:r>
          </a:p>
          <a:p>
            <a:pPr marL="542925" marR="0" lvl="0" indent="-179388" algn="l" defTabSz="1088182" rtl="0" eaLnBrk="1" fontAlgn="auto" latinLnBrk="0" hangingPunct="1">
              <a:lnSpc>
                <a:spcPct val="100000"/>
              </a:lnSpc>
              <a:spcBef>
                <a:spcPts val="0"/>
              </a:spcBef>
              <a:spcAft>
                <a:spcPts val="1200"/>
              </a:spcAft>
              <a:buClr>
                <a:srgbClr val="DFE3E5">
                  <a:lumMod val="50000"/>
                </a:srgbClr>
              </a:buClr>
              <a:buSzTx/>
              <a:buFont typeface="Arial" pitchFamily="34" charset="0"/>
              <a:buChar char="•"/>
              <a:tabLst/>
              <a:defRPr/>
            </a:pPr>
            <a:r>
              <a:rPr kumimoji="0" lang="en-US"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Dissociates into H</a:t>
            </a:r>
            <a:r>
              <a:rPr kumimoji="0" lang="en-US" sz="2000" b="0" i="0" u="none" strike="noStrike" kern="1200" cap="none" spc="0" normalizeH="0" baseline="-2500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2</a:t>
            </a:r>
            <a:r>
              <a:rPr kumimoji="0" lang="en-US"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O</a:t>
            </a:r>
            <a:r>
              <a:rPr kumimoji="0" lang="en-US" sz="2000" b="0" i="0" u="none" strike="noStrike" kern="1200" cap="none" spc="0" normalizeH="0" baseline="-2500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2</a:t>
            </a:r>
            <a:r>
              <a:rPr kumimoji="0" lang="en-US"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and urea </a:t>
            </a:r>
            <a:r>
              <a:rPr lang="en-US" sz="2000" b="0" i="0" dirty="0">
                <a:solidFill>
                  <a:srgbClr val="202124"/>
                </a:solidFill>
                <a:effectLst/>
                <a:latin typeface="Neutraface 2 Text Light" panose="020B0303020202020102" pitchFamily="34" charset="0"/>
              </a:rPr>
              <a:t>CH</a:t>
            </a:r>
            <a:r>
              <a:rPr lang="en-US" sz="2000" b="0" i="0" baseline="-25000" dirty="0">
                <a:solidFill>
                  <a:srgbClr val="202124"/>
                </a:solidFill>
                <a:effectLst/>
                <a:latin typeface="Neutraface 2 Text Light" panose="020B0303020202020102" pitchFamily="34" charset="0"/>
              </a:rPr>
              <a:t>4</a:t>
            </a:r>
            <a:r>
              <a:rPr lang="en-US" sz="2000" b="0" i="0" dirty="0">
                <a:solidFill>
                  <a:srgbClr val="202124"/>
                </a:solidFill>
                <a:effectLst/>
                <a:latin typeface="Neutraface 2 Text Light" panose="020B0303020202020102" pitchFamily="34" charset="0"/>
              </a:rPr>
              <a:t>N</a:t>
            </a:r>
            <a:r>
              <a:rPr lang="en-US" sz="2000" b="0" i="0" baseline="-25000" dirty="0">
                <a:solidFill>
                  <a:srgbClr val="202124"/>
                </a:solidFill>
                <a:effectLst/>
                <a:latin typeface="Neutraface 2 Text Light" panose="020B0303020202020102" pitchFamily="34" charset="0"/>
              </a:rPr>
              <a:t>2</a:t>
            </a:r>
            <a:r>
              <a:rPr lang="en-US" sz="2000" b="0" i="0" dirty="0">
                <a:solidFill>
                  <a:srgbClr val="202124"/>
                </a:solidFill>
                <a:effectLst/>
                <a:latin typeface="Neutraface 2 Text Light" panose="020B0303020202020102" pitchFamily="34" charset="0"/>
              </a:rPr>
              <a:t>O </a:t>
            </a:r>
            <a:br>
              <a:rPr lang="en-US" sz="2000" b="0" i="0" dirty="0">
                <a:solidFill>
                  <a:srgbClr val="202124"/>
                </a:solidFill>
                <a:effectLst/>
                <a:latin typeface="Neutraface 2 Text Light" panose="020B0303020202020102" pitchFamily="34" charset="0"/>
              </a:rPr>
            </a:br>
            <a:r>
              <a:rPr kumimoji="0" lang="en-US"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in presence of water source (saliva) </a:t>
            </a:r>
          </a:p>
          <a:p>
            <a:pPr marL="85725" marR="0" lvl="0" indent="0" algn="l" defTabSz="1088182" rtl="0" eaLnBrk="1" fontAlgn="auto" latinLnBrk="0" hangingPunct="1">
              <a:lnSpc>
                <a:spcPct val="100000"/>
              </a:lnSpc>
              <a:spcBef>
                <a:spcPts val="600"/>
              </a:spcBef>
              <a:spcAft>
                <a:spcPts val="1200"/>
              </a:spcAft>
              <a:buClr>
                <a:srgbClr val="DFE3E5">
                  <a:lumMod val="50000"/>
                </a:srgbClr>
              </a:buClr>
              <a:buSzTx/>
              <a:buFont typeface="Arial" pitchFamily="34" charset="0"/>
              <a:buNone/>
              <a:tabLst/>
              <a:defRPr/>
            </a:pPr>
            <a:endParaRPr kumimoji="0" lang="pt-BR" sz="8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endParaRPr>
          </a:p>
          <a:p>
            <a:pPr marL="85725" marR="0" lvl="0" indent="0" algn="l" defTabSz="1088182" rtl="0" eaLnBrk="1" fontAlgn="auto" latinLnBrk="0" hangingPunct="1">
              <a:lnSpc>
                <a:spcPct val="100000"/>
              </a:lnSpc>
              <a:spcBef>
                <a:spcPts val="600"/>
              </a:spcBef>
              <a:spcAft>
                <a:spcPts val="1200"/>
              </a:spcAft>
              <a:buClr>
                <a:srgbClr val="DFE3E5">
                  <a:lumMod val="50000"/>
                </a:srgbClr>
              </a:buClr>
              <a:buSzTx/>
              <a:buFont typeface="Arial" pitchFamily="34" charset="0"/>
              <a:buNone/>
              <a:tabLst/>
              <a:defRPr/>
            </a:pPr>
            <a:r>
              <a:rPr kumimoji="0" lang="pt-BR"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Conversion is: </a:t>
            </a:r>
            <a:r>
              <a:rPr lang="pt-BR" sz="2000" dirty="0">
                <a:solidFill>
                  <a:srgbClr val="DFE3E5">
                    <a:lumMod val="25000"/>
                  </a:srgbClr>
                </a:solidFill>
                <a:latin typeface="Neutraface 2 Text Light" panose="020B0303020202020102" pitchFamily="34" charset="0"/>
                <a:cs typeface="Gotham Light" pitchFamily="50" charset="0"/>
                <a:sym typeface="Symbol" panose="05050102010706020507" pitchFamily="18" charset="2"/>
              </a:rPr>
              <a:t>HP</a:t>
            </a:r>
            <a:r>
              <a:rPr kumimoji="0" lang="pt-BR"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 CP% / 3 </a:t>
            </a:r>
            <a:endParaRPr kumimoji="0" lang="en-US"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endParaRPr>
          </a:p>
          <a:p>
            <a:pPr marL="85725" marR="0" lvl="0" indent="0" algn="l" defTabSz="1088182" rtl="0" eaLnBrk="1" fontAlgn="auto" latinLnBrk="0" hangingPunct="1">
              <a:lnSpc>
                <a:spcPct val="100000"/>
              </a:lnSpc>
              <a:spcBef>
                <a:spcPts val="600"/>
              </a:spcBef>
              <a:spcAft>
                <a:spcPts val="1200"/>
              </a:spcAft>
              <a:buClr>
                <a:srgbClr val="DFE3E5">
                  <a:lumMod val="50000"/>
                </a:srgbClr>
              </a:buClr>
              <a:buSzTx/>
              <a:buFont typeface="Arial" pitchFamily="34" charset="0"/>
              <a:buNone/>
              <a:tabLst/>
              <a:defRPr/>
            </a:pPr>
            <a:r>
              <a:rPr kumimoji="0" lang="en-US" sz="20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Example: </a:t>
            </a:r>
          </a:p>
        </p:txBody>
      </p:sp>
      <p:grpSp>
        <p:nvGrpSpPr>
          <p:cNvPr id="2" name="Gruppieren 1">
            <a:extLst>
              <a:ext uri="{FF2B5EF4-FFF2-40B4-BE49-F238E27FC236}">
                <a16:creationId xmlns:a16="http://schemas.microsoft.com/office/drawing/2014/main" id="{30712CED-EBF9-4B9D-924C-8EA38B18C85C}"/>
              </a:ext>
            </a:extLst>
          </p:cNvPr>
          <p:cNvGrpSpPr/>
          <p:nvPr/>
        </p:nvGrpSpPr>
        <p:grpSpPr>
          <a:xfrm>
            <a:off x="1858827" y="4962218"/>
            <a:ext cx="2226460" cy="584775"/>
            <a:chOff x="540652" y="5116806"/>
            <a:chExt cx="2226460" cy="584775"/>
          </a:xfrm>
        </p:grpSpPr>
        <p:sp>
          <p:nvSpPr>
            <p:cNvPr id="13" name="Textfeld 12">
              <a:extLst>
                <a:ext uri="{FF2B5EF4-FFF2-40B4-BE49-F238E27FC236}">
                  <a16:creationId xmlns:a16="http://schemas.microsoft.com/office/drawing/2014/main" id="{D4D93BF6-96C0-427E-A556-9562CAF5BE03}"/>
                </a:ext>
              </a:extLst>
            </p:cNvPr>
            <p:cNvSpPr txBox="1"/>
            <p:nvPr/>
          </p:nvSpPr>
          <p:spPr>
            <a:xfrm>
              <a:off x="540652" y="5116806"/>
              <a:ext cx="985614" cy="584775"/>
            </a:xfrm>
            <a:prstGeom prst="rect">
              <a:avLst/>
            </a:prstGeom>
            <a:noFill/>
          </p:spPr>
          <p:txBody>
            <a:bodyPr wrap="square">
              <a:spAutoFit/>
            </a:bodyPr>
            <a:lstStyle/>
            <a:p>
              <a:pPr marL="85725" marR="0" lvl="0" indent="0" algn="l" defTabSz="1088182" rtl="0" eaLnBrk="1" fontAlgn="auto" latinLnBrk="0" hangingPunct="1">
                <a:lnSpc>
                  <a:spcPct val="100000"/>
                </a:lnSpc>
                <a:spcBef>
                  <a:spcPts val="0"/>
                </a:spcBef>
                <a:spcAft>
                  <a:spcPts val="0"/>
                </a:spcAft>
                <a:buClr>
                  <a:srgbClr val="DFE3E5">
                    <a:lumMod val="50000"/>
                  </a:srgbClr>
                </a:buClr>
                <a:buSzTx/>
                <a:buFontTx/>
                <a:buNone/>
                <a:tabLst/>
                <a:defRPr/>
              </a:pPr>
              <a:r>
                <a:rPr kumimoji="0" lang="en-US" altLang="en-US" sz="1600" b="0" i="0" u="sng"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rPr>
                <a:t>10% CP</a:t>
              </a:r>
            </a:p>
            <a:p>
              <a:pPr marL="85725" marR="0" lvl="0" indent="0" algn="l" defTabSz="1088182" rtl="0" eaLnBrk="1" fontAlgn="auto" latinLnBrk="0" hangingPunct="1">
                <a:lnSpc>
                  <a:spcPct val="100000"/>
                </a:lnSpc>
                <a:spcBef>
                  <a:spcPts val="0"/>
                </a:spcBef>
                <a:spcAft>
                  <a:spcPts val="0"/>
                </a:spcAft>
                <a:buClr>
                  <a:srgbClr val="DFE3E5">
                    <a:lumMod val="50000"/>
                  </a:srgbClr>
                </a:buClr>
                <a:buSzTx/>
                <a:buFontTx/>
                <a:buNone/>
                <a:tabLst/>
                <a:defRPr/>
              </a:pPr>
              <a:r>
                <a:rPr kumimoji="0" lang="en-US" altLang="en-US" sz="16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rPr>
                <a:t>     3</a:t>
              </a:r>
              <a:endParaRPr kumimoji="0" lang="en-US" sz="16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endParaRPr>
            </a:p>
          </p:txBody>
        </p:sp>
        <p:sp>
          <p:nvSpPr>
            <p:cNvPr id="14" name="TextBox 5">
              <a:extLst>
                <a:ext uri="{FF2B5EF4-FFF2-40B4-BE49-F238E27FC236}">
                  <a16:creationId xmlns:a16="http://schemas.microsoft.com/office/drawing/2014/main" id="{6A33649F-62C6-4053-BFF9-83323FF59B4D}"/>
                </a:ext>
              </a:extLst>
            </p:cNvPr>
            <p:cNvSpPr txBox="1"/>
            <p:nvPr/>
          </p:nvSpPr>
          <p:spPr>
            <a:xfrm>
              <a:off x="1247070" y="5172858"/>
              <a:ext cx="15200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rPr>
                <a:t>= 3 % H</a:t>
              </a:r>
              <a:r>
                <a:rPr kumimoji="0" lang="en-US" altLang="en-US" sz="1600" b="0" i="0" u="none" strike="noStrike" kern="1200" cap="none" spc="0" normalizeH="0" baseline="-2500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rPr>
                <a:t>2</a:t>
              </a:r>
              <a:r>
                <a:rPr kumimoji="0" lang="en-US" altLang="en-US" sz="16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rPr>
                <a:t>O</a:t>
              </a:r>
              <a:r>
                <a:rPr kumimoji="0" lang="en-US" altLang="en-US" sz="1600" b="0" i="0" u="none" strike="noStrike" kern="1200" cap="none" spc="0" normalizeH="0" baseline="-2500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rPr>
                <a:t>2</a:t>
              </a:r>
              <a:endParaRPr kumimoji="0" lang="en-US" sz="1600" b="0" i="0" u="none" strike="noStrike" kern="1200" cap="none" spc="0" normalizeH="0" baseline="-2500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endParaRPr>
            </a:p>
          </p:txBody>
        </p:sp>
      </p:grpSp>
      <p:pic>
        <p:nvPicPr>
          <p:cNvPr id="19" name="Picture 4">
            <a:extLst>
              <a:ext uri="{FF2B5EF4-FFF2-40B4-BE49-F238E27FC236}">
                <a16:creationId xmlns:a16="http://schemas.microsoft.com/office/drawing/2014/main" id="{BA661103-6D54-4E41-97AD-A22329D22ADD}"/>
              </a:ext>
            </a:extLst>
          </p:cNvPr>
          <p:cNvPicPr>
            <a:picLocks noChangeAspect="1" noChangeArrowheads="1"/>
          </p:cNvPicPr>
          <p:nvPr/>
        </p:nvPicPr>
        <p:blipFill>
          <a:blip r:embed="rId4">
            <a:clrChange>
              <a:clrFrom>
                <a:srgbClr val="D7E9FB"/>
              </a:clrFrom>
              <a:clrTo>
                <a:srgbClr val="D7E9FB">
                  <a:alpha val="0"/>
                </a:srgbClr>
              </a:clrTo>
            </a:clrChange>
            <a:extLst>
              <a:ext uri="{28A0092B-C50C-407E-A947-70E740481C1C}">
                <a14:useLocalDpi xmlns:a14="http://schemas.microsoft.com/office/drawing/2010/main" val="0"/>
              </a:ext>
            </a:extLst>
          </a:blip>
          <a:srcRect/>
          <a:stretch>
            <a:fillRect/>
          </a:stretch>
        </p:blipFill>
        <p:spPr>
          <a:xfrm>
            <a:off x="7914571" y="2840361"/>
            <a:ext cx="2819400" cy="2293938"/>
          </a:xfrm>
          <a:prstGeom prst="rect">
            <a:avLst/>
          </a:prstGeom>
          <a:noFill/>
        </p:spPr>
      </p:pic>
      <p:pic>
        <p:nvPicPr>
          <p:cNvPr id="23" name="Picture 5">
            <a:extLst>
              <a:ext uri="{FF2B5EF4-FFF2-40B4-BE49-F238E27FC236}">
                <a16:creationId xmlns:a16="http://schemas.microsoft.com/office/drawing/2014/main" id="{0BA75AC0-B256-4439-916D-0064605FB6A5}"/>
              </a:ext>
            </a:extLst>
          </p:cNvPr>
          <p:cNvPicPr>
            <a:picLocks noChangeAspect="1" noChangeArrowheads="1"/>
          </p:cNvPicPr>
          <p:nvPr/>
        </p:nvPicPr>
        <p:blipFill>
          <a:blip r:embed="rId5">
            <a:clrChange>
              <a:clrFrom>
                <a:srgbClr val="D7E9FB"/>
              </a:clrFrom>
              <a:clrTo>
                <a:srgbClr val="D7E9FB">
                  <a:alpha val="0"/>
                </a:srgbClr>
              </a:clrTo>
            </a:clrChange>
            <a:extLst>
              <a:ext uri="{28A0092B-C50C-407E-A947-70E740481C1C}">
                <a14:useLocalDpi xmlns:a14="http://schemas.microsoft.com/office/drawing/2010/main" val="0"/>
              </a:ext>
            </a:extLst>
          </a:blip>
          <a:srcRect/>
          <a:stretch>
            <a:fillRect/>
          </a:stretch>
        </p:blipFill>
        <p:spPr>
          <a:xfrm>
            <a:off x="7304971" y="1143301"/>
            <a:ext cx="3429000" cy="1898650"/>
          </a:xfrm>
          <a:prstGeom prst="rect">
            <a:avLst/>
          </a:prstGeom>
          <a:noFill/>
        </p:spPr>
      </p:pic>
      <p:sp>
        <p:nvSpPr>
          <p:cNvPr id="15" name="Rechteck 17">
            <a:extLst>
              <a:ext uri="{FF2B5EF4-FFF2-40B4-BE49-F238E27FC236}">
                <a16:creationId xmlns:a16="http://schemas.microsoft.com/office/drawing/2014/main" id="{BA0FBECE-D29E-4CE5-9A6F-07DF8D930D17}"/>
              </a:ext>
            </a:extLst>
          </p:cNvPr>
          <p:cNvSpPr/>
          <p:nvPr/>
        </p:nvSpPr>
        <p:spPr>
          <a:xfrm>
            <a:off x="7573161" y="5685393"/>
            <a:ext cx="6117273" cy="646331"/>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Carbamide peroxide</a:t>
            </a:r>
          </a:p>
        </p:txBody>
      </p:sp>
    </p:spTree>
    <p:extLst>
      <p:ext uri="{BB962C8B-B14F-4D97-AF65-F5344CB8AC3E}">
        <p14:creationId xmlns:p14="http://schemas.microsoft.com/office/powerpoint/2010/main" val="99025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F6D3EE0D-E819-4DF8-B186-FD93A3CF068D}"/>
              </a:ext>
            </a:extLst>
          </p:cNvPr>
          <p:cNvSpPr/>
          <p:nvPr/>
        </p:nvSpPr>
        <p:spPr>
          <a:xfrm>
            <a:off x="6096000" y="0"/>
            <a:ext cx="60960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96825" y="1098518"/>
            <a:ext cx="6061669"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HOW DOES OXIDATIVE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TOOTH WHITENING WORK?</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8" name="TextBox 4">
            <a:extLst>
              <a:ext uri="{FF2B5EF4-FFF2-40B4-BE49-F238E27FC236}">
                <a16:creationId xmlns:a16="http://schemas.microsoft.com/office/drawing/2014/main" id="{374F99D9-3A7E-4CD6-8FC2-31914BBFF96C}"/>
              </a:ext>
            </a:extLst>
          </p:cNvPr>
          <p:cNvSpPr txBox="1"/>
          <p:nvPr/>
        </p:nvSpPr>
        <p:spPr>
          <a:xfrm>
            <a:off x="623887" y="2517583"/>
            <a:ext cx="3402013" cy="256545"/>
          </a:xfrm>
          <a:prstGeom prst="rect">
            <a:avLst/>
          </a:prstGeom>
          <a:noFill/>
        </p:spPr>
        <p:txBody>
          <a:bodyPr wrap="square" lIns="0" tIns="0" rIns="0" bIns="0" rtlCol="0">
            <a:spAutoFit/>
          </a:bodyPr>
          <a:lstStyle/>
          <a:p>
            <a:pPr defTabSz="1088209">
              <a:lnSpc>
                <a:spcPct val="110000"/>
              </a:lnSpc>
            </a:pPr>
            <a:r>
              <a:rPr kumimoji="0" 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All </a:t>
            </a:r>
            <a:r>
              <a:rPr lang="en-US" sz="1400" dirty="0">
                <a:solidFill>
                  <a:srgbClr val="E7E6E6">
                    <a:lumMod val="25000"/>
                  </a:srgbClr>
                </a:solidFill>
                <a:latin typeface="Neutraface 2 Text Light" panose="020B0303020202020102" pitchFamily="34" charset="0"/>
                <a:cs typeface="Gotham Light" pitchFamily="50" charset="0"/>
              </a:rPr>
              <a:t>whitening results are directly tied to:</a:t>
            </a:r>
          </a:p>
        </p:txBody>
      </p:sp>
      <p:sp>
        <p:nvSpPr>
          <p:cNvPr id="22" name="Content Placeholder 2">
            <a:extLst>
              <a:ext uri="{FF2B5EF4-FFF2-40B4-BE49-F238E27FC236}">
                <a16:creationId xmlns:a16="http://schemas.microsoft.com/office/drawing/2014/main" id="{5D198A54-C68E-4E15-B641-1805C409D3F6}"/>
              </a:ext>
            </a:extLst>
          </p:cNvPr>
          <p:cNvSpPr txBox="1">
            <a:spLocks/>
          </p:cNvSpPr>
          <p:nvPr/>
        </p:nvSpPr>
        <p:spPr>
          <a:xfrm>
            <a:off x="528637" y="2983677"/>
            <a:ext cx="3973932" cy="461665"/>
          </a:xfrm>
          <a:prstGeom prst="rect">
            <a:avLst/>
          </a:prstGeom>
        </p:spPr>
        <p:txBody>
          <a:bodyPr>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defTabSz="1088209">
              <a:spcBef>
                <a:spcPts val="600"/>
              </a:spcBef>
              <a:buNone/>
            </a:pPr>
            <a:r>
              <a:rPr lang="en-US" sz="2400" dirty="0">
                <a:solidFill>
                  <a:srgbClr val="003478"/>
                </a:solidFill>
                <a:latin typeface="Neutraface 2 Text Bold" panose="020B0803020202020102" pitchFamily="34" charset="0"/>
                <a:cs typeface="Gotham Bold" pitchFamily="50" charset="0"/>
              </a:rPr>
              <a:t>Concentration</a:t>
            </a:r>
            <a:r>
              <a:rPr lang="en-US" sz="1600" dirty="0">
                <a:solidFill>
                  <a:srgbClr val="003478"/>
                </a:solidFill>
                <a:latin typeface="Neutraface 2 Text Bold" panose="020B0803020202020102" pitchFamily="34" charset="0"/>
                <a:cs typeface="Gotham Bold" pitchFamily="50" charset="0"/>
              </a:rPr>
              <a:t> </a:t>
            </a:r>
          </a:p>
        </p:txBody>
      </p:sp>
      <p:sp>
        <p:nvSpPr>
          <p:cNvPr id="23" name="Content Placeholder 2">
            <a:extLst>
              <a:ext uri="{FF2B5EF4-FFF2-40B4-BE49-F238E27FC236}">
                <a16:creationId xmlns:a16="http://schemas.microsoft.com/office/drawing/2014/main" id="{E1110AC5-C540-48A2-BFFD-9EDD3C856A6B}"/>
              </a:ext>
            </a:extLst>
          </p:cNvPr>
          <p:cNvSpPr txBox="1">
            <a:spLocks/>
          </p:cNvSpPr>
          <p:nvPr/>
        </p:nvSpPr>
        <p:spPr>
          <a:xfrm>
            <a:off x="440483" y="3491816"/>
            <a:ext cx="5436193" cy="677108"/>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5113" indent="-179388" defTabSz="1088182">
              <a:spcBef>
                <a:spcPts val="60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diffusion of peroxide to the stains below the surface.</a:t>
            </a:r>
          </a:p>
          <a:p>
            <a:pPr marL="265113" indent="-179388" defTabSz="1088182">
              <a:spcBef>
                <a:spcPts val="60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The higher the concentration, the faster the whitening</a:t>
            </a:r>
          </a:p>
        </p:txBody>
      </p:sp>
      <p:sp>
        <p:nvSpPr>
          <p:cNvPr id="28" name="Content Placeholder 2">
            <a:extLst>
              <a:ext uri="{FF2B5EF4-FFF2-40B4-BE49-F238E27FC236}">
                <a16:creationId xmlns:a16="http://schemas.microsoft.com/office/drawing/2014/main" id="{A58FB22B-D716-49DD-97AB-D26486CD10C2}"/>
              </a:ext>
            </a:extLst>
          </p:cNvPr>
          <p:cNvSpPr txBox="1">
            <a:spLocks/>
          </p:cNvSpPr>
          <p:nvPr/>
        </p:nvSpPr>
        <p:spPr>
          <a:xfrm>
            <a:off x="524704" y="4489951"/>
            <a:ext cx="3973932" cy="461665"/>
          </a:xfrm>
          <a:prstGeom prst="rect">
            <a:avLst/>
          </a:prstGeom>
        </p:spPr>
        <p:txBody>
          <a:bodyPr>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defTabSz="1088209">
              <a:spcBef>
                <a:spcPts val="600"/>
              </a:spcBef>
              <a:buNone/>
            </a:pPr>
            <a:r>
              <a:rPr lang="en-US" sz="2400" dirty="0">
                <a:solidFill>
                  <a:srgbClr val="003478"/>
                </a:solidFill>
                <a:latin typeface="Neutraface 2 Text Bold" panose="020B0803020202020102" pitchFamily="34" charset="0"/>
              </a:rPr>
              <a:t>Contact Time </a:t>
            </a:r>
          </a:p>
        </p:txBody>
      </p:sp>
      <p:sp>
        <p:nvSpPr>
          <p:cNvPr id="29" name="Content Placeholder 2">
            <a:extLst>
              <a:ext uri="{FF2B5EF4-FFF2-40B4-BE49-F238E27FC236}">
                <a16:creationId xmlns:a16="http://schemas.microsoft.com/office/drawing/2014/main" id="{D38613C0-9807-4A96-83FB-6F1E8BF29E50}"/>
              </a:ext>
            </a:extLst>
          </p:cNvPr>
          <p:cNvSpPr txBox="1">
            <a:spLocks/>
          </p:cNvSpPr>
          <p:nvPr/>
        </p:nvSpPr>
        <p:spPr>
          <a:xfrm>
            <a:off x="440483" y="4971718"/>
            <a:ext cx="4893517" cy="1261884"/>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6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The amount of time the H</a:t>
            </a:r>
            <a:r>
              <a:rPr lang="en-US" sz="1400" baseline="-25000" dirty="0">
                <a:solidFill>
                  <a:srgbClr val="DFE3E5">
                    <a:lumMod val="25000"/>
                  </a:srgbClr>
                </a:solidFill>
                <a:latin typeface="Neutraface 2 Text Light" panose="020B0303020202020102" pitchFamily="34" charset="0"/>
                <a:cs typeface="Gotham Light" pitchFamily="50" charset="0"/>
              </a:rPr>
              <a:t>2</a:t>
            </a:r>
            <a:r>
              <a:rPr lang="en-US" sz="1400" dirty="0">
                <a:solidFill>
                  <a:srgbClr val="DFE3E5">
                    <a:lumMod val="25000"/>
                  </a:srgbClr>
                </a:solidFill>
                <a:latin typeface="Neutraface 2 Text Light" panose="020B0303020202020102" pitchFamily="34" charset="0"/>
                <a:cs typeface="Gotham Light" pitchFamily="50" charset="0"/>
              </a:rPr>
              <a:t>O</a:t>
            </a:r>
            <a:r>
              <a:rPr lang="en-US" sz="1400" baseline="-25000" dirty="0">
                <a:solidFill>
                  <a:srgbClr val="DFE3E5">
                    <a:lumMod val="25000"/>
                  </a:srgbClr>
                </a:solidFill>
                <a:latin typeface="Neutraface 2 Text Light" panose="020B0303020202020102" pitchFamily="34" charset="0"/>
                <a:cs typeface="Gotham Light" pitchFamily="50" charset="0"/>
              </a:rPr>
              <a:t>2</a:t>
            </a:r>
            <a:r>
              <a:rPr lang="en-US" sz="1400" dirty="0">
                <a:solidFill>
                  <a:srgbClr val="DFE3E5">
                    <a:lumMod val="25000"/>
                  </a:srgbClr>
                </a:solidFill>
                <a:latin typeface="Neutraface 2 Text Light" panose="020B0303020202020102" pitchFamily="34" charset="0"/>
                <a:cs typeface="Gotham Light" pitchFamily="50" charset="0"/>
              </a:rPr>
              <a:t> is in contact with tooth surface</a:t>
            </a:r>
          </a:p>
          <a:p>
            <a:pPr marL="265113" indent="-179388" defTabSz="1088182">
              <a:spcBef>
                <a:spcPts val="60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Increasing contact time will increase results</a:t>
            </a:r>
          </a:p>
          <a:p>
            <a:pPr marL="265113" indent="-179388" defTabSz="1088182">
              <a:spcBef>
                <a:spcPts val="60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Patients will begin to see a result in 3 or 4 days but </a:t>
            </a:r>
            <a:br>
              <a:rPr lang="en-US" sz="1400" dirty="0">
                <a:solidFill>
                  <a:srgbClr val="DFE3E5">
                    <a:lumMod val="25000"/>
                  </a:srgbClr>
                </a:solidFill>
                <a:latin typeface="Neutraface 2 Text Light" panose="020B0303020202020102" pitchFamily="34" charset="0"/>
                <a:cs typeface="Gotham Light" pitchFamily="50" charset="0"/>
              </a:rPr>
            </a:br>
            <a:r>
              <a:rPr lang="en-US" sz="1400" dirty="0">
                <a:solidFill>
                  <a:srgbClr val="DFE3E5">
                    <a:lumMod val="25000"/>
                  </a:srgbClr>
                </a:solidFill>
                <a:latin typeface="Neutraface 2 Text Light" panose="020B0303020202020102" pitchFamily="34" charset="0"/>
                <a:cs typeface="Gotham Light" pitchFamily="50" charset="0"/>
              </a:rPr>
              <a:t>increase the days used &amp; you will increase the results</a:t>
            </a:r>
          </a:p>
        </p:txBody>
      </p:sp>
      <p:grpSp>
        <p:nvGrpSpPr>
          <p:cNvPr id="2" name="Gruppieren 1">
            <a:extLst>
              <a:ext uri="{FF2B5EF4-FFF2-40B4-BE49-F238E27FC236}">
                <a16:creationId xmlns:a16="http://schemas.microsoft.com/office/drawing/2014/main" id="{12065436-03EE-4E0D-B403-FAE249F15510}"/>
              </a:ext>
            </a:extLst>
          </p:cNvPr>
          <p:cNvGrpSpPr/>
          <p:nvPr/>
        </p:nvGrpSpPr>
        <p:grpSpPr>
          <a:xfrm>
            <a:off x="6348602" y="2540000"/>
            <a:ext cx="5565397" cy="3632200"/>
            <a:chOff x="6096380" y="2540000"/>
            <a:chExt cx="5565397" cy="3632200"/>
          </a:xfrm>
        </p:grpSpPr>
        <p:sp>
          <p:nvSpPr>
            <p:cNvPr id="16" name="TextBox 2">
              <a:extLst>
                <a:ext uri="{FF2B5EF4-FFF2-40B4-BE49-F238E27FC236}">
                  <a16:creationId xmlns:a16="http://schemas.microsoft.com/office/drawing/2014/main" id="{CD93866A-8178-4C23-B79E-AABF87685488}"/>
                </a:ext>
              </a:extLst>
            </p:cNvPr>
            <p:cNvSpPr txBox="1"/>
            <p:nvPr/>
          </p:nvSpPr>
          <p:spPr>
            <a:xfrm>
              <a:off x="10537919" y="3314433"/>
              <a:ext cx="1115857" cy="461665"/>
            </a:xfrm>
            <a:prstGeom prst="rect">
              <a:avLst/>
            </a:prstGeom>
            <a:solidFill>
              <a:schemeClr val="bg1"/>
            </a:solidFill>
            <a:ln w="63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478"/>
                  </a:solidFill>
                  <a:effectLst/>
                  <a:uLnTx/>
                  <a:uFillTx/>
                  <a:latin typeface="Neutraface 2 Text Demi" panose="020B0703020202020102" pitchFamily="34" charset="0"/>
                </a:rPr>
                <a:t>RETENTION DEVICE</a:t>
              </a:r>
            </a:p>
          </p:txBody>
        </p:sp>
        <p:grpSp>
          <p:nvGrpSpPr>
            <p:cNvPr id="4" name="Gruppieren 3">
              <a:extLst>
                <a:ext uri="{FF2B5EF4-FFF2-40B4-BE49-F238E27FC236}">
                  <a16:creationId xmlns:a16="http://schemas.microsoft.com/office/drawing/2014/main" id="{705D9EA3-0A8F-4A01-B144-B138519EB8AA}"/>
                </a:ext>
              </a:extLst>
            </p:cNvPr>
            <p:cNvGrpSpPr/>
            <p:nvPr/>
          </p:nvGrpSpPr>
          <p:grpSpPr>
            <a:xfrm>
              <a:off x="6096380" y="2540000"/>
              <a:ext cx="5565397" cy="3632200"/>
              <a:chOff x="6096380" y="2540000"/>
              <a:chExt cx="5565397" cy="3632200"/>
            </a:xfrm>
          </p:grpSpPr>
          <p:pic>
            <p:nvPicPr>
              <p:cNvPr id="15" name="Picture 4">
                <a:extLst>
                  <a:ext uri="{FF2B5EF4-FFF2-40B4-BE49-F238E27FC236}">
                    <a16:creationId xmlns:a16="http://schemas.microsoft.com/office/drawing/2014/main" id="{ABBEC836-9FB0-42AE-8502-02CFA2B27F4F}"/>
                  </a:ext>
                </a:extLst>
              </p:cNvPr>
              <p:cNvPicPr>
                <a:picLocks noChangeArrowheads="1"/>
              </p:cNvPicPr>
              <p:nvPr/>
            </p:nvPicPr>
            <p:blipFill rotWithShape="1">
              <a:blip r:embed="rId4">
                <a:extLst>
                  <a:ext uri="{28A0092B-C50C-407E-A947-70E740481C1C}">
                    <a14:useLocalDpi xmlns:a14="http://schemas.microsoft.com/office/drawing/2010/main"/>
                  </a:ext>
                </a:extLst>
              </a:blip>
              <a:srcRect l="-3853" t="-3492" r="-4660" b="-4095"/>
              <a:stretch/>
            </p:blipFill>
            <p:spPr bwMode="auto">
              <a:xfrm>
                <a:off x="6096380" y="2540000"/>
                <a:ext cx="5565397" cy="3632200"/>
              </a:xfrm>
              <a:prstGeom prst="rect">
                <a:avLst/>
              </a:prstGeom>
              <a:solidFill>
                <a:srgbClr val="FFFDFF"/>
              </a:solidFill>
              <a:ln>
                <a:noFill/>
              </a:ln>
            </p:spPr>
          </p:pic>
          <p:sp>
            <p:nvSpPr>
              <p:cNvPr id="19" name="TextBox 2">
                <a:extLst>
                  <a:ext uri="{FF2B5EF4-FFF2-40B4-BE49-F238E27FC236}">
                    <a16:creationId xmlns:a16="http://schemas.microsoft.com/office/drawing/2014/main" id="{2EC35267-2F77-4C5C-B888-2601375B6D22}"/>
                  </a:ext>
                </a:extLst>
              </p:cNvPr>
              <p:cNvSpPr txBox="1"/>
              <p:nvPr/>
            </p:nvSpPr>
            <p:spPr>
              <a:xfrm>
                <a:off x="7858127" y="4560317"/>
                <a:ext cx="347032" cy="276999"/>
              </a:xfrm>
              <a:prstGeom prst="rect">
                <a:avLst/>
              </a:prstGeom>
              <a:solidFill>
                <a:schemeClr val="bg1"/>
              </a:solidFill>
              <a:ln w="63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478"/>
                  </a:solidFill>
                  <a:effectLst/>
                  <a:uLnTx/>
                  <a:uFillTx/>
                  <a:latin typeface="Neutraface 2 Text Demi" panose="020B0703020202020102" pitchFamily="34" charset="0"/>
                </a:endParaRPr>
              </a:p>
            </p:txBody>
          </p:sp>
          <p:sp>
            <p:nvSpPr>
              <p:cNvPr id="3" name="Rechteck 2">
                <a:extLst>
                  <a:ext uri="{FF2B5EF4-FFF2-40B4-BE49-F238E27FC236}">
                    <a16:creationId xmlns:a16="http://schemas.microsoft.com/office/drawing/2014/main" id="{03E8E876-166C-4E70-8ED7-0EE787621E69}"/>
                  </a:ext>
                </a:extLst>
              </p:cNvPr>
              <p:cNvSpPr/>
              <p:nvPr/>
            </p:nvSpPr>
            <p:spPr>
              <a:xfrm>
                <a:off x="7591425" y="4705350"/>
                <a:ext cx="26670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TextBox 2">
              <a:extLst>
                <a:ext uri="{FF2B5EF4-FFF2-40B4-BE49-F238E27FC236}">
                  <a16:creationId xmlns:a16="http://schemas.microsoft.com/office/drawing/2014/main" id="{E3A1D725-0EA1-436B-AE7C-35A79069CC81}"/>
                </a:ext>
              </a:extLst>
            </p:cNvPr>
            <p:cNvSpPr txBox="1"/>
            <p:nvPr/>
          </p:nvSpPr>
          <p:spPr>
            <a:xfrm>
              <a:off x="10537918" y="3368705"/>
              <a:ext cx="1115857" cy="461665"/>
            </a:xfrm>
            <a:prstGeom prst="rect">
              <a:avLst/>
            </a:prstGeom>
            <a:solidFill>
              <a:schemeClr val="bg1"/>
            </a:solidFill>
            <a:ln w="63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478"/>
                  </a:solidFill>
                  <a:effectLst/>
                  <a:uLnTx/>
                  <a:uFillTx/>
                  <a:latin typeface="Neutraface 2 Text Demi" panose="020B0703020202020102" pitchFamily="34" charset="0"/>
                </a:rPr>
                <a:t>RETENTION DEVICE</a:t>
              </a:r>
            </a:p>
          </p:txBody>
        </p:sp>
      </p:grpSp>
    </p:spTree>
    <p:extLst>
      <p:ext uri="{BB962C8B-B14F-4D97-AF65-F5344CB8AC3E}">
        <p14:creationId xmlns:p14="http://schemas.microsoft.com/office/powerpoint/2010/main" val="296332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C81945AB-BE1A-4952-9B0A-1966223B45D0}"/>
              </a:ext>
            </a:extLst>
          </p:cNvPr>
          <p:cNvSpPr/>
          <p:nvPr/>
        </p:nvSpPr>
        <p:spPr>
          <a:xfrm>
            <a:off x="6103868" y="0"/>
            <a:ext cx="6088132"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grpSp>
        <p:nvGrpSpPr>
          <p:cNvPr id="2" name="Gruppieren 1">
            <a:extLst>
              <a:ext uri="{FF2B5EF4-FFF2-40B4-BE49-F238E27FC236}">
                <a16:creationId xmlns:a16="http://schemas.microsoft.com/office/drawing/2014/main" id="{2CAD46E4-F88A-4781-8717-06E96A592B1B}"/>
              </a:ext>
            </a:extLst>
          </p:cNvPr>
          <p:cNvGrpSpPr/>
          <p:nvPr/>
        </p:nvGrpSpPr>
        <p:grpSpPr>
          <a:xfrm>
            <a:off x="6608196" y="2478834"/>
            <a:ext cx="5268342" cy="2775898"/>
            <a:chOff x="7281863" y="2569647"/>
            <a:chExt cx="4218824" cy="2222905"/>
          </a:xfrm>
        </p:grpSpPr>
        <p:sp>
          <p:nvSpPr>
            <p:cNvPr id="9" name="Text Box 10">
              <a:extLst>
                <a:ext uri="{FF2B5EF4-FFF2-40B4-BE49-F238E27FC236}">
                  <a16:creationId xmlns:a16="http://schemas.microsoft.com/office/drawing/2014/main" id="{F1ED1C87-F15D-456B-B1D9-09C3F0ACEA77}"/>
                </a:ext>
              </a:extLst>
            </p:cNvPr>
            <p:cNvSpPr txBox="1">
              <a:spLocks noChangeArrowheads="1"/>
            </p:cNvSpPr>
            <p:nvPr/>
          </p:nvSpPr>
          <p:spPr bwMode="auto">
            <a:xfrm>
              <a:off x="7739063" y="2569647"/>
              <a:ext cx="882495" cy="295757"/>
            </a:xfrm>
            <a:prstGeom prst="rect">
              <a:avLst/>
            </a:prstGeom>
            <a:noFill/>
            <a:ln w="9525">
              <a:noFill/>
              <a:miter lim="800000"/>
              <a:headEnd/>
              <a:tailEnd/>
            </a:ln>
          </p:spPr>
          <p:txBody>
            <a:bodyPr wrap="none">
              <a:spAutoFit/>
            </a:bodyPr>
            <a:lstStyle/>
            <a:p>
              <a:pPr algn="l"/>
              <a:r>
                <a:rPr lang="en-US" dirty="0">
                  <a:latin typeface="Neutraface 2 Text Light" panose="020B0303020202020102" pitchFamily="34" charset="0"/>
                </a:rPr>
                <a:t>porphyrin</a:t>
              </a:r>
            </a:p>
          </p:txBody>
        </p:sp>
        <p:grpSp>
          <p:nvGrpSpPr>
            <p:cNvPr id="10" name="Group 15">
              <a:extLst>
                <a:ext uri="{FF2B5EF4-FFF2-40B4-BE49-F238E27FC236}">
                  <a16:creationId xmlns:a16="http://schemas.microsoft.com/office/drawing/2014/main" id="{8C31168C-D175-4D52-A4D4-4448B8250D3E}"/>
                </a:ext>
              </a:extLst>
            </p:cNvPr>
            <p:cNvGrpSpPr/>
            <p:nvPr/>
          </p:nvGrpSpPr>
          <p:grpSpPr>
            <a:xfrm>
              <a:off x="7281863" y="3078052"/>
              <a:ext cx="4218824" cy="1714500"/>
              <a:chOff x="3733800" y="4586288"/>
              <a:chExt cx="4218824" cy="1714500"/>
            </a:xfrm>
          </p:grpSpPr>
          <p:pic>
            <p:nvPicPr>
              <p:cNvPr id="11" name="Picture 9" descr="Image:Porphyrin.svg">
                <a:hlinkClick r:id="rId4"/>
                <a:extLst>
                  <a:ext uri="{FF2B5EF4-FFF2-40B4-BE49-F238E27FC236}">
                    <a16:creationId xmlns:a16="http://schemas.microsoft.com/office/drawing/2014/main" id="{A49A1E9D-0FF8-4913-94B0-F11171F0DC9A}"/>
                  </a:ext>
                </a:extLst>
              </p:cNvPr>
              <p:cNvPicPr>
                <a:picLocks noChangeAspect="1" noChangeArrowheads="1"/>
              </p:cNvPicPr>
              <p:nvPr/>
            </p:nvPicPr>
            <p:blipFill>
              <a:blip r:embed="rId5" cstate="print"/>
              <a:srcRect/>
              <a:stretch>
                <a:fillRect/>
              </a:stretch>
            </p:blipFill>
            <p:spPr bwMode="auto">
              <a:xfrm>
                <a:off x="3733800" y="4586288"/>
                <a:ext cx="1708150" cy="1714500"/>
              </a:xfrm>
              <a:prstGeom prst="rect">
                <a:avLst/>
              </a:prstGeom>
              <a:noFill/>
              <a:ln w="9525">
                <a:noFill/>
                <a:miter lim="800000"/>
                <a:headEnd/>
                <a:tailEnd/>
              </a:ln>
            </p:spPr>
          </p:pic>
          <p:sp>
            <p:nvSpPr>
              <p:cNvPr id="13" name="Text Box 13">
                <a:extLst>
                  <a:ext uri="{FF2B5EF4-FFF2-40B4-BE49-F238E27FC236}">
                    <a16:creationId xmlns:a16="http://schemas.microsoft.com/office/drawing/2014/main" id="{90B03D5F-8F69-4F67-8CDC-B92522D61F96}"/>
                  </a:ext>
                </a:extLst>
              </p:cNvPr>
              <p:cNvSpPr txBox="1">
                <a:spLocks noChangeArrowheads="1"/>
              </p:cNvSpPr>
              <p:nvPr/>
            </p:nvSpPr>
            <p:spPr bwMode="auto">
              <a:xfrm>
                <a:off x="7087177" y="5272088"/>
                <a:ext cx="865447" cy="295757"/>
              </a:xfrm>
              <a:prstGeom prst="rect">
                <a:avLst/>
              </a:prstGeom>
              <a:noFill/>
              <a:ln w="9525">
                <a:noFill/>
                <a:miter lim="800000"/>
                <a:headEnd/>
                <a:tailEnd/>
              </a:ln>
            </p:spPr>
            <p:txBody>
              <a:bodyPr wrap="none">
                <a:spAutoFit/>
              </a:bodyPr>
              <a:lstStyle/>
              <a:p>
                <a:r>
                  <a:rPr lang="en-US" dirty="0">
                    <a:latin typeface="Neutraface 2 Text Light" panose="020B0303020202020102" pitchFamily="34" charset="0"/>
                  </a:rPr>
                  <a:t>Colorless</a:t>
                </a:r>
              </a:p>
            </p:txBody>
          </p:sp>
          <p:sp>
            <p:nvSpPr>
              <p:cNvPr id="15" name="Text Box 18">
                <a:extLst>
                  <a:ext uri="{FF2B5EF4-FFF2-40B4-BE49-F238E27FC236}">
                    <a16:creationId xmlns:a16="http://schemas.microsoft.com/office/drawing/2014/main" id="{1AB4AA92-3231-49F6-8542-E8CB354AF22C}"/>
                  </a:ext>
                </a:extLst>
              </p:cNvPr>
              <p:cNvSpPr txBox="1">
                <a:spLocks noChangeArrowheads="1"/>
              </p:cNvSpPr>
              <p:nvPr/>
            </p:nvSpPr>
            <p:spPr bwMode="auto">
              <a:xfrm>
                <a:off x="4191000" y="5348288"/>
                <a:ext cx="814388" cy="274637"/>
              </a:xfrm>
              <a:prstGeom prst="rect">
                <a:avLst/>
              </a:prstGeom>
              <a:noFill/>
              <a:ln w="9525">
                <a:noFill/>
                <a:miter lim="800000"/>
                <a:headEnd/>
                <a:tailEnd/>
              </a:ln>
            </p:spPr>
            <p:txBody>
              <a:bodyPr wrap="none">
                <a:spAutoFit/>
              </a:bodyPr>
              <a:lstStyle/>
              <a:p>
                <a:pPr algn="l"/>
                <a:r>
                  <a:rPr lang="en-US" sz="1200" dirty="0"/>
                  <a:t>Fe</a:t>
                </a:r>
                <a:r>
                  <a:rPr lang="en-US" sz="1200" baseline="30000" dirty="0"/>
                  <a:t>+2</a:t>
                </a:r>
                <a:r>
                  <a:rPr lang="en-US" sz="1200" dirty="0"/>
                  <a:t>/Fe</a:t>
                </a:r>
                <a:r>
                  <a:rPr lang="en-US" sz="1200" baseline="30000" dirty="0"/>
                  <a:t>+3</a:t>
                </a:r>
                <a:endParaRPr lang="en-US" sz="1200" dirty="0"/>
              </a:p>
            </p:txBody>
          </p:sp>
          <p:sp>
            <p:nvSpPr>
              <p:cNvPr id="16" name="Text Box 11">
                <a:extLst>
                  <a:ext uri="{FF2B5EF4-FFF2-40B4-BE49-F238E27FC236}">
                    <a16:creationId xmlns:a16="http://schemas.microsoft.com/office/drawing/2014/main" id="{1B00408F-F65D-43B5-BF80-39CD68B07D21}"/>
                  </a:ext>
                </a:extLst>
              </p:cNvPr>
              <p:cNvSpPr txBox="1">
                <a:spLocks noChangeArrowheads="1"/>
              </p:cNvSpPr>
              <p:nvPr/>
            </p:nvSpPr>
            <p:spPr bwMode="auto">
              <a:xfrm>
                <a:off x="5441950" y="5163440"/>
                <a:ext cx="1158875" cy="369696"/>
              </a:xfrm>
              <a:prstGeom prst="rect">
                <a:avLst/>
              </a:prstGeom>
              <a:noFill/>
              <a:ln w="9525">
                <a:noFill/>
                <a:miter lim="800000"/>
                <a:headEnd/>
                <a:tailEnd/>
              </a:ln>
            </p:spPr>
            <p:txBody>
              <a:bodyPr>
                <a:spAutoFit/>
              </a:bodyPr>
              <a:lstStyle/>
              <a:p>
                <a:pPr algn="l"/>
                <a:r>
                  <a:rPr lang="en-US" sz="2400" dirty="0">
                    <a:latin typeface="Neutraface 2 Text Light" panose="020B0303020202020102" pitchFamily="34" charset="0"/>
                  </a:rPr>
                  <a:t>+   H</a:t>
                </a:r>
                <a:r>
                  <a:rPr lang="en-US" sz="2400" baseline="-25000" dirty="0">
                    <a:latin typeface="Neutraface 2 Text Light" panose="020B0303020202020102" pitchFamily="34" charset="0"/>
                  </a:rPr>
                  <a:t>2</a:t>
                </a:r>
                <a:r>
                  <a:rPr lang="en-US" sz="2400" dirty="0">
                    <a:latin typeface="Neutraface 2 Text Light" panose="020B0303020202020102" pitchFamily="34" charset="0"/>
                  </a:rPr>
                  <a:t>O</a:t>
                </a:r>
                <a:r>
                  <a:rPr lang="en-US" sz="2400" baseline="-25000" dirty="0">
                    <a:latin typeface="Neutraface 2 Text Light" panose="020B0303020202020102" pitchFamily="34" charset="0"/>
                  </a:rPr>
                  <a:t>2</a:t>
                </a:r>
                <a:endParaRPr lang="en-US" sz="2400" dirty="0">
                  <a:latin typeface="Neutraface 2 Text Light" panose="020B0303020202020102" pitchFamily="34" charset="0"/>
                </a:endParaRPr>
              </a:p>
            </p:txBody>
          </p:sp>
          <p:sp>
            <p:nvSpPr>
              <p:cNvPr id="19" name="Line 12">
                <a:extLst>
                  <a:ext uri="{FF2B5EF4-FFF2-40B4-BE49-F238E27FC236}">
                    <a16:creationId xmlns:a16="http://schemas.microsoft.com/office/drawing/2014/main" id="{D4FB59F7-B3DC-4CB5-A106-82C5DD075B66}"/>
                  </a:ext>
                </a:extLst>
              </p:cNvPr>
              <p:cNvSpPr>
                <a:spLocks noChangeShapeType="1"/>
              </p:cNvSpPr>
              <p:nvPr/>
            </p:nvSpPr>
            <p:spPr bwMode="auto">
              <a:xfrm>
                <a:off x="6418523" y="5424488"/>
                <a:ext cx="533400" cy="0"/>
              </a:xfrm>
              <a:prstGeom prst="line">
                <a:avLst/>
              </a:prstGeom>
              <a:noFill/>
              <a:ln w="9525">
                <a:solidFill>
                  <a:srgbClr val="003478"/>
                </a:solidFill>
                <a:round/>
                <a:headEnd/>
                <a:tailEnd type="triangle" w="med" len="med"/>
              </a:ln>
            </p:spPr>
            <p:txBody>
              <a:bodyPr/>
              <a:lstStyle/>
              <a:p>
                <a:endParaRPr lang="en-US"/>
              </a:p>
            </p:txBody>
          </p:sp>
          <p:sp>
            <p:nvSpPr>
              <p:cNvPr id="20" name="Text Box 14">
                <a:extLst>
                  <a:ext uri="{FF2B5EF4-FFF2-40B4-BE49-F238E27FC236}">
                    <a16:creationId xmlns:a16="http://schemas.microsoft.com/office/drawing/2014/main" id="{BA8DD2C9-19DA-4E0E-B85A-14495F6F0249}"/>
                  </a:ext>
                </a:extLst>
              </p:cNvPr>
              <p:cNvSpPr txBox="1">
                <a:spLocks noChangeArrowheads="1"/>
              </p:cNvSpPr>
              <p:nvPr/>
            </p:nvSpPr>
            <p:spPr bwMode="auto">
              <a:xfrm>
                <a:off x="6247023" y="5011039"/>
                <a:ext cx="739957" cy="271110"/>
              </a:xfrm>
              <a:prstGeom prst="rect">
                <a:avLst/>
              </a:prstGeom>
              <a:noFill/>
              <a:ln w="9525">
                <a:noFill/>
                <a:miter lim="800000"/>
                <a:headEnd/>
                <a:tailEnd/>
              </a:ln>
            </p:spPr>
            <p:txBody>
              <a:bodyPr wrap="none">
                <a:spAutoFit/>
              </a:bodyPr>
              <a:lstStyle/>
              <a:p>
                <a:pPr algn="l"/>
                <a:r>
                  <a:rPr lang="en-US" sz="1600" dirty="0">
                    <a:latin typeface="Neutraface 2 Text Light" panose="020B0303020202020102" pitchFamily="34" charset="0"/>
                  </a:rPr>
                  <a:t>Fe</a:t>
                </a:r>
                <a:r>
                  <a:rPr lang="en-US" sz="1600" baseline="30000" dirty="0">
                    <a:latin typeface="Neutraface 2 Text Light" panose="020B0303020202020102" pitchFamily="34" charset="0"/>
                  </a:rPr>
                  <a:t>+2</a:t>
                </a:r>
                <a:r>
                  <a:rPr lang="en-US" sz="1600" dirty="0">
                    <a:latin typeface="Neutraface 2 Text Light" panose="020B0303020202020102" pitchFamily="34" charset="0"/>
                  </a:rPr>
                  <a:t>/Fe</a:t>
                </a:r>
                <a:r>
                  <a:rPr lang="en-US" sz="1600" baseline="30000" dirty="0">
                    <a:latin typeface="Neutraface 2 Text Light" panose="020B0303020202020102" pitchFamily="34" charset="0"/>
                  </a:rPr>
                  <a:t>+3</a:t>
                </a:r>
                <a:endParaRPr lang="en-US" sz="1600" dirty="0">
                  <a:latin typeface="Neutraface 2 Text Light" panose="020B0303020202020102" pitchFamily="34" charset="0"/>
                </a:endParaRPr>
              </a:p>
            </p:txBody>
          </p:sp>
        </p:grpSp>
      </p:grpSp>
      <p:sp>
        <p:nvSpPr>
          <p:cNvPr id="18" name="TextBox 27">
            <a:extLst>
              <a:ext uri="{FF2B5EF4-FFF2-40B4-BE49-F238E27FC236}">
                <a16:creationId xmlns:a16="http://schemas.microsoft.com/office/drawing/2014/main" id="{B3DE3FCB-8C66-4E57-BBA0-0643883D1000}"/>
              </a:ext>
            </a:extLst>
          </p:cNvPr>
          <p:cNvSpPr txBox="1"/>
          <p:nvPr/>
        </p:nvSpPr>
        <p:spPr>
          <a:xfrm>
            <a:off x="539424" y="2232886"/>
            <a:ext cx="5091339" cy="4047262"/>
          </a:xfrm>
          <a:prstGeom prst="rect">
            <a:avLst/>
          </a:prstGeom>
          <a:noFill/>
        </p:spPr>
        <p:txBody>
          <a:bodyPr wrap="square">
            <a:spAutoFit/>
          </a:bodyPr>
          <a:lstStyle/>
          <a:p>
            <a:pPr marL="285750" marR="0" indent="-285750">
              <a:spcBef>
                <a:spcPts val="600"/>
              </a:spcBef>
              <a:spcAft>
                <a:spcPts val="1200"/>
              </a:spcAft>
              <a:buFont typeface="Arial" panose="020B0604020202020204" pitchFamily="34" charset="0"/>
              <a:buChar char="•"/>
            </a:pPr>
            <a:r>
              <a:rPr lang="en-US" sz="1400" dirty="0">
                <a:solidFill>
                  <a:srgbClr val="E7E6E6">
                    <a:lumMod val="25000"/>
                  </a:srgbClr>
                </a:solidFill>
                <a:latin typeface="Neutraface 2 Text Light" panose="020B0303020202020102" pitchFamily="34" charset="0"/>
                <a:cs typeface="Gotham Light" pitchFamily="50" charset="0"/>
              </a:rPr>
              <a:t>Common organic compounds in teeth that produce yellowish color include porphyrins.  </a:t>
            </a:r>
          </a:p>
          <a:p>
            <a:pPr marL="285750" marR="0" indent="-285750">
              <a:spcBef>
                <a:spcPts val="600"/>
              </a:spcBef>
              <a:spcAft>
                <a:spcPts val="1200"/>
              </a:spcAft>
              <a:buFont typeface="Arial" panose="020B0604020202020204" pitchFamily="34" charset="0"/>
              <a:buChar char="•"/>
            </a:pPr>
            <a:r>
              <a:rPr lang="en-US" sz="1400" dirty="0">
                <a:solidFill>
                  <a:srgbClr val="E7E6E6">
                    <a:lumMod val="25000"/>
                  </a:srgbClr>
                </a:solidFill>
                <a:latin typeface="Neutraface 2 Text Light" panose="020B0303020202020102" pitchFamily="34" charset="0"/>
                <a:cs typeface="Gotham Light" pitchFamily="50" charset="0"/>
              </a:rPr>
              <a:t>Porphyrins are a class of natural biological chelators that chelate ions, like iron, in our body to control their levels. </a:t>
            </a:r>
          </a:p>
          <a:p>
            <a:pPr marL="285750" indent="-285750">
              <a:spcBef>
                <a:spcPts val="600"/>
              </a:spcBef>
              <a:spcAft>
                <a:spcPts val="1200"/>
              </a:spcAft>
              <a:buFont typeface="Arial" panose="020B0604020202020204" pitchFamily="34" charset="0"/>
              <a:buChar char="•"/>
            </a:pPr>
            <a:r>
              <a:rPr lang="en-US" sz="1400" dirty="0">
                <a:solidFill>
                  <a:srgbClr val="E7E6E6">
                    <a:lumMod val="25000"/>
                  </a:srgbClr>
                </a:solidFill>
                <a:latin typeface="Neutraface 2 Text Light" panose="020B0303020202020102" pitchFamily="34" charset="0"/>
                <a:cs typeface="Gotham Light" pitchFamily="50" charset="0"/>
              </a:rPr>
              <a:t>Iron is also a catalyst for peroxide reactions.</a:t>
            </a:r>
          </a:p>
          <a:p>
            <a:pPr marL="285750" indent="-285750">
              <a:spcBef>
                <a:spcPts val="600"/>
              </a:spcBef>
              <a:spcAft>
                <a:spcPts val="1200"/>
              </a:spcAft>
              <a:buFont typeface="Arial" panose="020B0604020202020204" pitchFamily="34" charset="0"/>
              <a:buChar char="•"/>
            </a:pPr>
            <a:r>
              <a:rPr lang="en-US" sz="1400" dirty="0">
                <a:solidFill>
                  <a:srgbClr val="E7E6E6">
                    <a:lumMod val="25000"/>
                  </a:srgbClr>
                </a:solidFill>
                <a:latin typeface="Neutraface 2 Text Light" panose="020B0303020202020102" pitchFamily="34" charset="0"/>
                <a:cs typeface="Gotham Light" pitchFamily="50" charset="0"/>
              </a:rPr>
              <a:t>Because porphyrin is often associated with iron, the stains often have a catalyst with them that helps enable the peroxide bleaching process.</a:t>
            </a:r>
          </a:p>
          <a:p>
            <a:pPr marL="285750" indent="-285750">
              <a:spcBef>
                <a:spcPts val="600"/>
              </a:spcBef>
              <a:spcAft>
                <a:spcPts val="1200"/>
              </a:spcAft>
              <a:buFont typeface="Arial" panose="020B0604020202020204" pitchFamily="34" charset="0"/>
              <a:buChar char="•"/>
            </a:pPr>
            <a:r>
              <a:rPr lang="en-US" sz="1400" dirty="0">
                <a:solidFill>
                  <a:srgbClr val="E7E6E6">
                    <a:lumMod val="25000"/>
                  </a:srgbClr>
                </a:solidFill>
                <a:latin typeface="Neutraface 2 Text Light" panose="020B0303020202020102" pitchFamily="34" charset="0"/>
                <a:cs typeface="Gotham Light" pitchFamily="50" charset="0"/>
              </a:rPr>
              <a:t>When peroxide encounters a stain such a porphyrin, it takes electrons from the molecules in a process called oxidation.  </a:t>
            </a:r>
          </a:p>
          <a:p>
            <a:pPr marL="285750" indent="-285750">
              <a:spcBef>
                <a:spcPts val="600"/>
              </a:spcBef>
              <a:spcAft>
                <a:spcPts val="1200"/>
              </a:spcAft>
              <a:buFont typeface="Arial" panose="020B0604020202020204" pitchFamily="34" charset="0"/>
              <a:buChar char="•"/>
            </a:pPr>
            <a:r>
              <a:rPr lang="en-US" sz="1400" dirty="0">
                <a:solidFill>
                  <a:srgbClr val="E7E6E6">
                    <a:lumMod val="25000"/>
                  </a:srgbClr>
                </a:solidFill>
                <a:latin typeface="Neutraface 2 Text Light" panose="020B0303020202020102" pitchFamily="34" charset="0"/>
                <a:cs typeface="Gotham Light" pitchFamily="50" charset="0"/>
              </a:rPr>
              <a:t>When an electron is removed from a molecule, most often it changes its ability to filter light, rendering it colorless. For this process to occur the peroxide must be right next to the stain. </a:t>
            </a:r>
          </a:p>
        </p:txBody>
      </p:sp>
      <p:sp>
        <p:nvSpPr>
          <p:cNvPr id="17" name="Rechteck 16">
            <a:extLst>
              <a:ext uri="{FF2B5EF4-FFF2-40B4-BE49-F238E27FC236}">
                <a16:creationId xmlns:a16="http://schemas.microsoft.com/office/drawing/2014/main" id="{A83E107B-606A-4DB6-9431-42F31B62589A}"/>
              </a:ext>
            </a:extLst>
          </p:cNvPr>
          <p:cNvSpPr/>
          <p:nvPr/>
        </p:nvSpPr>
        <p:spPr>
          <a:xfrm>
            <a:off x="596825" y="1098518"/>
            <a:ext cx="6061669"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HOW DOES OXIDATIVE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TOOTH WHITENING WORK?</a:t>
            </a:r>
          </a:p>
        </p:txBody>
      </p:sp>
      <p:sp>
        <p:nvSpPr>
          <p:cNvPr id="24" name="TextBox 9">
            <a:extLst>
              <a:ext uri="{FF2B5EF4-FFF2-40B4-BE49-F238E27FC236}">
                <a16:creationId xmlns:a16="http://schemas.microsoft.com/office/drawing/2014/main" id="{26B7D73E-FE69-47C3-957F-0998B15A066C}"/>
              </a:ext>
            </a:extLst>
          </p:cNvPr>
          <p:cNvSpPr txBox="1"/>
          <p:nvPr/>
        </p:nvSpPr>
        <p:spPr>
          <a:xfrm>
            <a:off x="156255" y="6524448"/>
            <a:ext cx="6349320" cy="224485"/>
          </a:xfrm>
          <a:prstGeom prst="rect">
            <a:avLst/>
          </a:prstGeom>
          <a:noFill/>
        </p:spPr>
        <p:txBody>
          <a:bodyPr wrap="square">
            <a:spAutoFit/>
          </a:bodyPr>
          <a:lstStyle/>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1.: </a:t>
            </a:r>
            <a:r>
              <a:rPr lang="en-US" sz="800" dirty="0" err="1">
                <a:solidFill>
                  <a:srgbClr val="E7E6E6">
                    <a:lumMod val="50000"/>
                  </a:srgbClr>
                </a:solidFill>
                <a:latin typeface="Neutraface 2 Text Light" panose="020B0303020202020102" pitchFamily="34" charset="0"/>
                <a:cs typeface="Gotham Light" pitchFamily="50" charset="0"/>
              </a:rPr>
              <a:t>Kihn</a:t>
            </a:r>
            <a:r>
              <a:rPr lang="en-US" sz="800" dirty="0">
                <a:solidFill>
                  <a:srgbClr val="E7E6E6">
                    <a:lumMod val="50000"/>
                  </a:srgbClr>
                </a:solidFill>
                <a:latin typeface="Neutraface 2 Text Light" panose="020B0303020202020102" pitchFamily="34" charset="0"/>
                <a:cs typeface="Gotham Light" pitchFamily="50" charset="0"/>
              </a:rPr>
              <a:t> PW. Vital tooth whitening. Dent Clin North Am. 2007 Apr;51(2):319-31, viii. </a:t>
            </a:r>
            <a:r>
              <a:rPr lang="en-US" sz="800" dirty="0" err="1">
                <a:solidFill>
                  <a:srgbClr val="E7E6E6">
                    <a:lumMod val="50000"/>
                  </a:srgbClr>
                </a:solidFill>
                <a:latin typeface="Neutraface 2 Text Light" panose="020B0303020202020102" pitchFamily="34" charset="0"/>
                <a:cs typeface="Gotham Light" pitchFamily="50" charset="0"/>
              </a:rPr>
              <a:t>doi</a:t>
            </a:r>
            <a:r>
              <a:rPr lang="en-US" sz="800" dirty="0">
                <a:solidFill>
                  <a:srgbClr val="E7E6E6">
                    <a:lumMod val="50000"/>
                  </a:srgbClr>
                </a:solidFill>
                <a:latin typeface="Neutraface 2 Text Light" panose="020B0303020202020102" pitchFamily="34" charset="0"/>
                <a:cs typeface="Gotham Light" pitchFamily="50" charset="0"/>
              </a:rPr>
              <a:t>: 10.1016/j.cden.2006.12.001. PMID: 17532915.</a:t>
            </a:r>
          </a:p>
        </p:txBody>
      </p:sp>
    </p:spTree>
    <p:extLst>
      <p:ext uri="{BB962C8B-B14F-4D97-AF65-F5344CB8AC3E}">
        <p14:creationId xmlns:p14="http://schemas.microsoft.com/office/powerpoint/2010/main" val="25816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457</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BlinkMacSystemFont</vt:lpstr>
      <vt:lpstr>Calibri</vt:lpstr>
      <vt:lpstr>Calibri Light</vt:lpstr>
      <vt:lpstr>Neutraface 2 Text Bold</vt:lpstr>
      <vt:lpstr>Neutraface 2 Text Demi</vt:lpstr>
      <vt:lpstr>Neutraface 2 Text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Quinlisk, Judith</dc:creator>
  <cp:lastModifiedBy>Quinlisk, Judith</cp:lastModifiedBy>
  <cp:revision>1</cp:revision>
  <dcterms:created xsi:type="dcterms:W3CDTF">2024-10-15T21:08:50Z</dcterms:created>
  <dcterms:modified xsi:type="dcterms:W3CDTF">2024-10-29T21:44:39Z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18e53f-798e-43aa-978d-c3fda1f3a682_Enabled">
    <vt:lpwstr>true</vt:lpwstr>
  </property>
  <property fmtid="{D5CDD505-2E9C-101B-9397-08002B2CF9AE}" pid="3" name="MSIP_Label_a518e53f-798e-43aa-978d-c3fda1f3a682_SetDate">
    <vt:lpwstr>2024-10-15T21:10:14Z</vt:lpwstr>
  </property>
  <property fmtid="{D5CDD505-2E9C-101B-9397-08002B2CF9AE}" pid="4" name="MSIP_Label_a518e53f-798e-43aa-978d-c3fda1f3a682_Method">
    <vt:lpwstr>Privileged</vt:lpwstr>
  </property>
  <property fmtid="{D5CDD505-2E9C-101B-9397-08002B2CF9AE}" pid="5" name="MSIP_Label_a518e53f-798e-43aa-978d-c3fda1f3a682_Name">
    <vt:lpwstr>PG - Internal Use</vt:lpwstr>
  </property>
  <property fmtid="{D5CDD505-2E9C-101B-9397-08002B2CF9AE}" pid="6" name="MSIP_Label_a518e53f-798e-43aa-978d-c3fda1f3a682_SiteId">
    <vt:lpwstr>3596192b-fdf5-4e2c-a6fa-acb706c963d8</vt:lpwstr>
  </property>
  <property fmtid="{D5CDD505-2E9C-101B-9397-08002B2CF9AE}" pid="7" name="MSIP_Label_a518e53f-798e-43aa-978d-c3fda1f3a682_ActionId">
    <vt:lpwstr>76c74631-5ab0-45c2-9e76-136e61149466</vt:lpwstr>
  </property>
  <property fmtid="{D5CDD505-2E9C-101B-9397-08002B2CF9AE}" pid="8" name="MSIP_Label_a518e53f-798e-43aa-978d-c3fda1f3a682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Business Use</vt:lpwstr>
  </property>
</Properties>
</file>