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8348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40A8-20B1-AEE9-525A-371AE6444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0B83B-F906-F8E4-81BB-8BCF62A55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D3B2A-F389-20E3-2FD5-C7F80A7C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A3AAE-F145-FFBA-4107-83C3A022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5290-90F6-E995-A997-60ED1D1E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08A3-CDED-DD20-E596-C8923ADE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AF451-5FED-693B-C956-E78CAA24E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6AAE7-6906-6209-95DF-8FF319B0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BBB5-29A5-C2AD-8496-DA603EAB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3F59-38EB-5AE1-5F26-310CC332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BE26-3CC0-2485-1EFA-47A2577C0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63EF7-31F8-58CA-8106-DF5CE5C33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A25F0-DA8D-4AF8-399A-B8D9135D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3938E-60F4-4324-D96F-B32200D7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CD45-0894-E751-DF4A-CA9C067F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4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F0D474C-964C-40A4-B639-0E0AB4E55F98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75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B192-6F95-E512-EE51-BE7BA4B5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CB62-43AA-6002-B862-F6788DF6F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172E-8775-F2CC-14EC-F99B10F1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D4D4-719D-5C7E-EFB9-74C697CD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6B1B-788B-5A6D-65A9-2DC7AB70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443A-2189-56A8-0021-82F99F42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07B09-EB7A-3430-79A4-461A0C9E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63DE-AC7E-18A6-012C-FDB2F86D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1AD44-5A0B-0BFD-48A1-3F84011A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A806F-D621-0EB1-A9A5-8FBFFDE6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8FC1-9513-2EF9-DE43-BC72D1CA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A3D0-9D57-83E4-6699-B77B2DFB8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C2C5E-69A7-A99D-B83B-EC3602D37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57CDB-5757-5518-021A-503B6911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A22B4-8146-CA42-E946-4FB66B5D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6F0FA-80E1-0FEA-A92E-2AEB9E67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F90F-9011-C8EA-C0D6-0D29F15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A758E-0CF7-4895-1028-7232FA7B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56EA3-4033-D4B3-6238-B49FF7831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C8163-C817-02B9-1DB0-F47CFA874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50B42-124D-5434-1192-70B4A33E0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2146D-1926-9577-D665-28FE7E07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1833E-A507-F3F1-CF19-AD63C96D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428DF-3903-8AB2-805E-835D0E4C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2B4B-2A25-6062-EF2D-0052ADD5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EFFFF-E312-BB2F-D882-7C510DA2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A22EB-14A1-4E85-5202-2BA8A645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0751F-3E02-55FF-1B97-87ABCE21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8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A532C-D23F-217D-C46E-6D83D337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83B82-97FC-FD2D-F200-B5D955C4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7A58B-4300-D6A2-290C-3584F52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68FE-A46D-6886-D78D-C3847A97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F52A-8263-0054-6E99-51584A4B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A4DC8-6AEB-7983-612C-8E2991B20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3931C-89A2-3DB1-B4BE-0206E5F1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29E91-39A1-89AA-5D2E-FF8D9E7D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5082A-B7B0-3827-48B3-C5E3648A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7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5F51-26CE-B633-CE34-F6ACD6A8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0B8C8-903D-E1A9-BD20-3F011F89A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B89FA-7FFB-5632-E33F-ED013D361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A1D93-E6AC-84A6-4600-09EB07C7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85C88-A7C8-A386-A58E-F9D99972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A8975-86A8-6341-67F3-64BC6845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2034E-9A04-99DD-1421-649B177D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0E6FC-DAC8-CCA4-3587-D20640266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F0619-2FDB-B802-E8B2-362F46956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3723-E985-470B-B516-88FE837CCDA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EAC4-F050-BD80-9D45-349BECD00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A7BC7-F190-3A31-BA17-5749F7FF0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5FAF-6872-4E11-B1E1-B4B2AFF479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DA646-97FA-96FF-375A-A88CCA8B850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36338" y="190500"/>
            <a:ext cx="6937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Use</a:t>
            </a:r>
          </a:p>
        </p:txBody>
      </p:sp>
    </p:spTree>
    <p:extLst>
      <p:ext uri="{BB962C8B-B14F-4D97-AF65-F5344CB8AC3E}">
        <p14:creationId xmlns:p14="http://schemas.microsoft.com/office/powerpoint/2010/main" val="388758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8">
            <a:extLst>
              <a:ext uri="{FF2B5EF4-FFF2-40B4-BE49-F238E27FC236}">
                <a16:creationId xmlns:a16="http://schemas.microsoft.com/office/drawing/2014/main" id="{F7555D60-B58A-D33F-C275-B5E1A7E3E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139" y="279237"/>
            <a:ext cx="645102" cy="645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0F0B66-656A-232F-F8DC-68EDA0C43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" r="64"/>
          <a:stretch/>
        </p:blipFill>
        <p:spPr>
          <a:xfrm>
            <a:off x="252311" y="0"/>
            <a:ext cx="860342" cy="1299819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20762182-CF70-EC99-B77D-5696C7CE8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544">
            <a:off x="45516" y="475535"/>
            <a:ext cx="600254" cy="348751"/>
          </a:xfrm>
          <a:prstGeom prst="rect">
            <a:avLst/>
          </a:prstGeom>
        </p:spPr>
      </p:pic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089E31DF-CFE7-414D-A479-B7FCAD383660}"/>
              </a:ext>
            </a:extLst>
          </p:cNvPr>
          <p:cNvGraphicFramePr>
            <a:graphicFrameLocks noGrp="1"/>
          </p:cNvGraphicFramePr>
          <p:nvPr/>
        </p:nvGraphicFramePr>
        <p:xfrm>
          <a:off x="173260" y="1534055"/>
          <a:ext cx="5257156" cy="347206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409541">
                  <a:extLst>
                    <a:ext uri="{9D8B030D-6E8A-4147-A177-3AD203B41FA5}">
                      <a16:colId xmlns:a16="http://schemas.microsoft.com/office/drawing/2014/main" val="1404537936"/>
                    </a:ext>
                  </a:extLst>
                </a:gridCol>
                <a:gridCol w="3847615">
                  <a:extLst>
                    <a:ext uri="{9D8B030D-6E8A-4147-A177-3AD203B41FA5}">
                      <a16:colId xmlns:a16="http://schemas.microsoft.com/office/drawing/2014/main" val="1140080618"/>
                    </a:ext>
                  </a:extLst>
                </a:gridCol>
              </a:tblGrid>
              <a:tr h="68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HurmeGeometricSans1 SemiBold" panose="020B0700020000000000" pitchFamily="34" charset="0"/>
                          <a:ea typeface="+mn-ea"/>
                          <a:cs typeface="Gotham Medium" pitchFamily="50" charset="0"/>
                        </a:rPr>
                        <a:t>Study Design</a:t>
                      </a:r>
                    </a:p>
                  </a:txBody>
                  <a:tcPr marL="144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urmeGeometricSans1 Light"/>
                        </a:defRPr>
                      </a:lvl9pPr>
                    </a:lstStyle>
                    <a:p>
                      <a:pPr marL="358775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noProof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4-week monadic trial. </a:t>
                      </a:r>
                    </a:p>
                    <a:p>
                      <a:pPr marL="358775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noProof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Baseline and Week 4- visits</a:t>
                      </a:r>
                    </a:p>
                    <a:p>
                      <a:pPr marL="358775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noProof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Change from baseline assessments</a:t>
                      </a:r>
                    </a:p>
                  </a:txBody>
                  <a:tcPr marL="72000" marR="504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23450"/>
                  </a:ext>
                </a:extLst>
              </a:tr>
              <a:tr h="718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9pPr>
                    </a:lstStyle>
                    <a:p>
                      <a:pPr algn="l"/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HurmeGeometricSans1 SemiBold" panose="020B0700020000000000" pitchFamily="34" charset="0"/>
                          <a:ea typeface="+mn-ea"/>
                          <a:cs typeface="Gotham Medium" pitchFamily="50" charset="0"/>
                        </a:rPr>
                        <a:t>Study Participants</a:t>
                      </a:r>
                    </a:p>
                  </a:txBody>
                  <a:tcPr marL="144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8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9pPr>
                    </a:lstStyle>
                    <a:p>
                      <a:pPr marL="358775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noProof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20 Adults with at least 1 implant</a:t>
                      </a:r>
                    </a:p>
                    <a:p>
                      <a:pPr marL="358775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noProof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Presence of mucositis (based on clinical presentation </a:t>
                      </a:r>
                      <a:br>
                        <a:rPr lang="en-US" sz="1100" b="0" kern="1200" noProof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</a:br>
                      <a:r>
                        <a:rPr lang="en-US" sz="1100" b="0" kern="1200" noProof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of </a:t>
                      </a:r>
                      <a:r>
                        <a:rPr lang="en-US" sz="1100" b="0" kern="1200" noProof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BoP</a:t>
                      </a:r>
                      <a:r>
                        <a:rPr lang="en-US" sz="1100" b="0" kern="1200" noProof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 and inflammation)</a:t>
                      </a:r>
                    </a:p>
                  </a:txBody>
                  <a:tcPr marL="72000" marR="504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977425"/>
                  </a:ext>
                </a:extLst>
              </a:tr>
              <a:tr h="1149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9pPr>
                    </a:lstStyle>
                    <a:p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HurmeGeometricSans1 SemiBold" panose="020B0700020000000000" pitchFamily="34" charset="0"/>
                          <a:ea typeface="+mn-ea"/>
                          <a:cs typeface="Gotham Medium" pitchFamily="50" charset="0"/>
                        </a:rPr>
                        <a:t>Clinical </a:t>
                      </a:r>
                      <a:br>
                        <a:rPr lang="en-US" sz="1200" b="0" kern="1200">
                          <a:solidFill>
                            <a:schemeClr val="bg1"/>
                          </a:solidFill>
                          <a:latin typeface="HurmeGeometricSans1 SemiBold" panose="020B0700020000000000" pitchFamily="34" charset="0"/>
                          <a:ea typeface="+mn-ea"/>
                          <a:cs typeface="Gotham Medium" pitchFamily="50" charset="0"/>
                        </a:rPr>
                      </a:br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HurmeGeometricSans1 SemiBold" panose="020B0700020000000000" pitchFamily="34" charset="0"/>
                          <a:ea typeface="+mn-ea"/>
                          <a:cs typeface="Gotham Medium" pitchFamily="50" charset="0"/>
                        </a:rPr>
                        <a:t>Assessments</a:t>
                      </a:r>
                      <a:endParaRPr lang="en-DE" sz="1200" b="0" kern="1200">
                        <a:solidFill>
                          <a:schemeClr val="bg1"/>
                        </a:solidFill>
                        <a:latin typeface="HurmeGeometricSans1 SemiBold" panose="020B0700020000000000" pitchFamily="34" charset="0"/>
                        <a:ea typeface="+mn-ea"/>
                        <a:cs typeface="Gotham Medium" pitchFamily="50" charset="0"/>
                      </a:endParaRPr>
                    </a:p>
                  </a:txBody>
                  <a:tcPr marL="144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9pPr>
                    </a:lstStyle>
                    <a:p>
                      <a:pPr marL="358775" indent="-179388" algn="l" defTabSz="914400" rtl="0" eaLnBrk="1" latinLnBrk="0" hangingPunct="1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Bleeding MGI (modified Gingival Index)</a:t>
                      </a:r>
                    </a:p>
                    <a:p>
                      <a:pPr marL="358775" indent="-179388" algn="l" defTabSz="914400" rtl="0" eaLnBrk="1" latinLnBrk="0" hangingPunct="1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Löe</a:t>
                      </a:r>
                      <a:r>
                        <a:rPr lang="en-US" sz="110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 </a:t>
                      </a:r>
                      <a:r>
                        <a:rPr lang="en-US" sz="1100" b="0" kern="120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Silness</a:t>
                      </a:r>
                      <a:r>
                        <a:rPr lang="en-US" sz="110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 Gingival Index</a:t>
                      </a:r>
                    </a:p>
                    <a:p>
                      <a:pPr marL="358775" indent="-179388" algn="l" defTabSz="914400" rtl="0" eaLnBrk="1" latinLnBrk="0" hangingPunct="1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Gingival Crevicular Fluid: oxidative stress markers </a:t>
                      </a:r>
                      <a:br>
                        <a:rPr lang="en-US" sz="110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</a:br>
                      <a:r>
                        <a:rPr lang="en-US" sz="110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(CML, LDH), bacterial endotoxins, pro-inflammatory cytokines (IL1b, IL12p70) </a:t>
                      </a:r>
                    </a:p>
                    <a:p>
                      <a:pPr marL="358775" indent="-179388" algn="l" defTabSz="914400" rtl="0" eaLnBrk="1" latinLnBrk="0" hangingPunct="1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Subgingival plaque: TLR-2, TLR-4 </a:t>
                      </a:r>
                    </a:p>
                  </a:txBody>
                  <a:tcPr marL="72000" marR="504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15108"/>
                  </a:ext>
                </a:extLst>
              </a:tr>
              <a:tr h="632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9pPr>
                    </a:lstStyle>
                    <a:p>
                      <a:r>
                        <a:rPr lang="de-DE" sz="1200" b="0" kern="1200">
                          <a:solidFill>
                            <a:schemeClr val="bg1"/>
                          </a:solidFill>
                          <a:latin typeface="HurmeGeometricSans1 SemiBold" panose="020B0700020000000000" pitchFamily="34" charset="0"/>
                          <a:ea typeface="+mn-ea"/>
                          <a:cs typeface="Gotham Medium" pitchFamily="50" charset="0"/>
                        </a:rPr>
                        <a:t>Product Use</a:t>
                      </a:r>
                    </a:p>
                  </a:txBody>
                  <a:tcPr marL="144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8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urmeGeometricSans1 Light"/>
                        </a:defRPr>
                      </a:lvl9pPr>
                    </a:lstStyle>
                    <a:p>
                      <a:pPr marL="358775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urme Geometric Sans 1 Light" panose="020B0A00020000000000" pitchFamily="34" charset="0"/>
                          <a:ea typeface="+mn-ea"/>
                          <a:cs typeface="Gotham Light" pitchFamily="50" charset="0"/>
                        </a:rPr>
                        <a:t>Stannous fluoride dentifrice and soft manual toothbrush twice daily for 1 minute per brushing </a:t>
                      </a:r>
                    </a:p>
                  </a:txBody>
                  <a:tcPr marL="72000" marR="504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0918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0FFB5A-F5BF-8747-8A5B-DCD4B2B08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59" y="5163985"/>
            <a:ext cx="4931894" cy="1212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4C3249-AC66-BBB9-AAA2-62E28AD24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153" y="5163985"/>
            <a:ext cx="2444179" cy="1212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A84E7F-9061-9BEA-7B25-8F75356DA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546961"/>
            <a:ext cx="5424387" cy="17233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8F42A1-3274-8056-5464-299726E1C49C}"/>
              </a:ext>
            </a:extLst>
          </p:cNvPr>
          <p:cNvSpPr txBox="1"/>
          <p:nvPr/>
        </p:nvSpPr>
        <p:spPr>
          <a:xfrm>
            <a:off x="2832035" y="220131"/>
            <a:ext cx="66667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>
                <a:solidFill>
                  <a:srgbClr val="003478"/>
                </a:solidFill>
                <a:latin typeface="Neutraface 2 Text Demi" panose="020B0703020202020102" pitchFamily="34" charset="0"/>
              </a:rPr>
              <a:t>Stannous Fluoride Reduces Peri-Implant Mucositis</a:t>
            </a:r>
            <a:r>
              <a:rPr lang="en-US" altLang="en-US" sz="1800" b="1" baseline="30000">
                <a:solidFill>
                  <a:srgbClr val="003478"/>
                </a:solidFill>
                <a:latin typeface="Neutraface 2 Text Demi" panose="020B0703020202020102" pitchFamily="34" charset="0"/>
              </a:rPr>
              <a:t>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>
                <a:solidFill>
                  <a:srgbClr val="003478"/>
                </a:solidFill>
                <a:latin typeface="Neutraface 2 Text Demi" panose="020B0703020202020102" pitchFamily="34" charset="0"/>
              </a:rPr>
              <a:t>	Crest stannous fluoride antibacterial dentifrice can help patients maintain	 oral health around implants.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en-US" sz="1800" b="1">
              <a:solidFill>
                <a:srgbClr val="003478"/>
              </a:solidFill>
              <a:latin typeface="Neutraface 2 Text Demi" panose="020B0703020202020102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59971-9722-CA50-F28D-2423C51DD0BE}"/>
              </a:ext>
            </a:extLst>
          </p:cNvPr>
          <p:cNvSpPr txBox="1"/>
          <p:nvPr/>
        </p:nvSpPr>
        <p:spPr>
          <a:xfrm>
            <a:off x="6096000" y="3330729"/>
            <a:ext cx="54243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>
                <a:solidFill>
                  <a:srgbClr val="003478"/>
                </a:solidFill>
                <a:latin typeface="Neutraface 2 Text Demi" panose="020B0703020202020102" pitchFamily="34" charset="0"/>
              </a:rPr>
              <a:t>Stannous fluoride binds to plaque toxins, such as lipopolysaccharides, reducing plaque virulence, inflammation, and oxidative stress.</a:t>
            </a:r>
            <a:r>
              <a:rPr lang="en-US" sz="1200" baseline="30000">
                <a:solidFill>
                  <a:srgbClr val="003478"/>
                </a:solidFill>
                <a:latin typeface="Neutraface 2 Text Demi" panose="020B0703020202020102" pitchFamily="34" charset="0"/>
              </a:rPr>
              <a:t>2-4</a:t>
            </a:r>
          </a:p>
          <a:p>
            <a:pPr algn="l"/>
            <a:endParaRPr lang="en-US" sz="1200">
              <a:solidFill>
                <a:srgbClr val="003478"/>
              </a:solidFill>
              <a:latin typeface="Neutraface 2 Text Demi" panose="020B0703020202020102" pitchFamily="34" charset="0"/>
            </a:endParaRPr>
          </a:p>
          <a:p>
            <a:pPr algn="l"/>
            <a:r>
              <a:rPr lang="en-US" sz="1200">
                <a:solidFill>
                  <a:srgbClr val="003478"/>
                </a:solidFill>
                <a:latin typeface="Neutraface 2 Text Demi" panose="020B0703020202020102" pitchFamily="34" charset="0"/>
              </a:rPr>
              <a:t>Stannous-containing dentifrice also demonstrates a reduction in the relative abundance of disease-associated bacteria and an increase in the relative abundance of health-associated bacteria.</a:t>
            </a:r>
            <a:r>
              <a:rPr lang="en-US" sz="1200" baseline="30000">
                <a:solidFill>
                  <a:srgbClr val="003478"/>
                </a:solidFill>
                <a:latin typeface="Neutraface 2 Text Demi" panose="020B0703020202020102" pitchFamily="34" charset="0"/>
              </a:rPr>
              <a:t>5</a:t>
            </a:r>
            <a:r>
              <a:rPr lang="en-US" sz="1200">
                <a:solidFill>
                  <a:srgbClr val="003478"/>
                </a:solidFill>
                <a:latin typeface="Neutraface 2 Text Demi" panose="020B0703020202020102" pitchFamily="34" charset="0"/>
              </a:rPr>
              <a:t>  </a:t>
            </a:r>
          </a:p>
          <a:p>
            <a:pPr algn="l"/>
            <a:endParaRPr lang="en-US" sz="1200">
              <a:solidFill>
                <a:srgbClr val="003478"/>
              </a:solidFill>
              <a:latin typeface="Neutraface 2 Text Demi" panose="020B0703020202020102" pitchFamily="34" charset="0"/>
            </a:endParaRPr>
          </a:p>
          <a:p>
            <a:pPr algn="l"/>
            <a:r>
              <a:rPr lang="en-US" sz="1200">
                <a:solidFill>
                  <a:srgbClr val="003478"/>
                </a:solidFill>
                <a:latin typeface="Neutraface 2 Text Demi" panose="020B0703020202020102" pitchFamily="34" charset="0"/>
              </a:rPr>
              <a:t>This change to the dental plaque microbiome composition is consistent with a return to a healthy no-mucositis microbiome and improved clinical signs and symptoms.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95B2D4-E6D4-CC6A-913F-D84EF67EB521}"/>
              </a:ext>
            </a:extLst>
          </p:cNvPr>
          <p:cNvSpPr txBox="1"/>
          <p:nvPr/>
        </p:nvSpPr>
        <p:spPr>
          <a:xfrm>
            <a:off x="9169645" y="6150114"/>
            <a:ext cx="284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1641"/>
                </a:solidFill>
                <a:latin typeface="HurmeGeometricSans1-Regular"/>
              </a:rPr>
              <a:t>1) </a:t>
            </a:r>
            <a:r>
              <a:rPr lang="fr-FR" sz="800" dirty="0">
                <a:solidFill>
                  <a:srgbClr val="001641"/>
                </a:solidFill>
                <a:latin typeface="HurmeGeometricSans1-Regular"/>
              </a:rPr>
              <a:t>Ramji et al. J Dent </a:t>
            </a:r>
            <a:r>
              <a:rPr lang="fr-FR" sz="800" dirty="0" err="1">
                <a:solidFill>
                  <a:srgbClr val="001641"/>
                </a:solidFill>
                <a:latin typeface="HurmeGeometricSans1-Regular"/>
              </a:rPr>
              <a:t>Res</a:t>
            </a:r>
            <a:r>
              <a:rPr lang="fr-FR" sz="800" dirty="0">
                <a:solidFill>
                  <a:srgbClr val="001641"/>
                </a:solidFill>
                <a:latin typeface="HurmeGeometricSans1-Regular"/>
              </a:rPr>
              <a:t> (</a:t>
            </a:r>
            <a:r>
              <a:rPr lang="fr-FR" sz="800" dirty="0" err="1">
                <a:solidFill>
                  <a:srgbClr val="001641"/>
                </a:solidFill>
                <a:latin typeface="HurmeGeometricSans1-Regular"/>
              </a:rPr>
              <a:t>Spec</a:t>
            </a:r>
            <a:r>
              <a:rPr lang="fr-FR" sz="800" dirty="0">
                <a:solidFill>
                  <a:srgbClr val="001641"/>
                </a:solidFill>
                <a:latin typeface="HurmeGeometricSans1-Regular"/>
              </a:rPr>
              <a:t> </a:t>
            </a:r>
            <a:r>
              <a:rPr lang="fr-FR" sz="800" dirty="0" err="1">
                <a:solidFill>
                  <a:srgbClr val="001641"/>
                </a:solidFill>
                <a:latin typeface="HurmeGeometricSans1-Regular"/>
              </a:rPr>
              <a:t>Iss</a:t>
            </a:r>
            <a:r>
              <a:rPr lang="fr-FR" sz="800" dirty="0">
                <a:solidFill>
                  <a:srgbClr val="001641"/>
                </a:solidFill>
                <a:latin typeface="HurmeGeometricSans1-Regular"/>
              </a:rPr>
              <a:t> A) 2024; 103: Abstract 2509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Hurme Geometric Sans 1 Light" panose="020B0A00020000000000" pitchFamily="34" charset="0"/>
                <a:ea typeface="+mn-ea"/>
                <a:cs typeface="Gotham Light" pitchFamily="50" charset="0"/>
              </a:rPr>
              <a:t>.</a:t>
            </a:r>
          </a:p>
          <a:p>
            <a:pPr algn="l"/>
            <a:r>
              <a:rPr lang="en-US" sz="800" b="0" i="0" u="none" strike="noStrike" baseline="0" dirty="0">
                <a:solidFill>
                  <a:srgbClr val="001641"/>
                </a:solidFill>
                <a:latin typeface="HurmeGeometricSans1-Regular"/>
              </a:rPr>
              <a:t>2)He T, et al. Am J Dent. 2021;34(4):222-227.</a:t>
            </a:r>
          </a:p>
          <a:p>
            <a:pPr algn="l"/>
            <a:r>
              <a:rPr lang="en-US" sz="800" dirty="0">
                <a:solidFill>
                  <a:srgbClr val="001641"/>
                </a:solidFill>
                <a:latin typeface="HurmeGeometricSans1-Regular"/>
              </a:rPr>
              <a:t>3</a:t>
            </a:r>
            <a:r>
              <a:rPr lang="en-US" sz="800" b="0" i="0" u="none" strike="noStrike" baseline="0" dirty="0">
                <a:solidFill>
                  <a:srgbClr val="001641"/>
                </a:solidFill>
                <a:latin typeface="HurmeGeometricSans1-Regular"/>
              </a:rPr>
              <a:t>) Klukowska M, et al. J Clin Dent. 2017;28(2):16-26.</a:t>
            </a:r>
          </a:p>
          <a:p>
            <a:pPr algn="l"/>
            <a:r>
              <a:rPr lang="nl-NL" sz="800" b="0" i="0" u="none" strike="noStrike" baseline="0" dirty="0">
                <a:solidFill>
                  <a:srgbClr val="001641"/>
                </a:solidFill>
                <a:latin typeface="HurmeGeometricSans1-Regular"/>
              </a:rPr>
              <a:t>4) Xie S, et al. Am J Dent. 2018;31(4):215-224.</a:t>
            </a:r>
          </a:p>
          <a:p>
            <a:pPr algn="l"/>
            <a:r>
              <a:rPr lang="fr-FR" sz="800" b="0" i="0" u="none" strike="noStrike" baseline="0" dirty="0">
                <a:solidFill>
                  <a:srgbClr val="001641"/>
                </a:solidFill>
                <a:latin typeface="HurmeGeometricSans1-Regular"/>
              </a:rPr>
              <a:t>5) Chen D, et al. Front </a:t>
            </a:r>
            <a:r>
              <a:rPr lang="fr-FR" sz="800" b="0" i="0" u="none" strike="noStrike" baseline="0" dirty="0" err="1">
                <a:solidFill>
                  <a:srgbClr val="001641"/>
                </a:solidFill>
                <a:latin typeface="HurmeGeometricSans1-Regular"/>
              </a:rPr>
              <a:t>Microbiol</a:t>
            </a:r>
            <a:r>
              <a:rPr lang="fr-FR" sz="800" b="0" i="0" u="none" strike="noStrike" baseline="0" dirty="0">
                <a:solidFill>
                  <a:srgbClr val="001641"/>
                </a:solidFill>
                <a:latin typeface="HurmeGeometricSans1-Regular"/>
              </a:rPr>
              <a:t>. 14 </a:t>
            </a:r>
            <a:r>
              <a:rPr lang="fr-FR" sz="800" b="0" i="0" u="none" strike="noStrike" baseline="0" dirty="0" err="1">
                <a:solidFill>
                  <a:srgbClr val="001641"/>
                </a:solidFill>
                <a:latin typeface="HurmeGeometricSans1-Regular"/>
              </a:rPr>
              <a:t>Feb</a:t>
            </a:r>
            <a:r>
              <a:rPr lang="fr-FR" sz="800" b="0" i="0" u="none" strike="noStrike" baseline="0" dirty="0">
                <a:solidFill>
                  <a:srgbClr val="001641"/>
                </a:solidFill>
                <a:latin typeface="HurmeGeometricSans1-Regular"/>
              </a:rPr>
              <a:t> 2024.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Hurme Geometric Sans 1 Light</vt:lpstr>
      <vt:lpstr>HurmeGeometricSans1 SemiBold</vt:lpstr>
      <vt:lpstr>HurmeGeometricSans1-Regular</vt:lpstr>
      <vt:lpstr>Neutraface 2 Text Demi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Mott, Jessica</dc:creator>
  <cp:lastModifiedBy>Mott, Jessica</cp:lastModifiedBy>
  <cp:revision>1</cp:revision>
  <dcterms:created xsi:type="dcterms:W3CDTF">2024-11-01T13:51:50Z</dcterms:created>
  <dcterms:modified xsi:type="dcterms:W3CDTF">2024-11-01T13:52:30Z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18e53f-798e-43aa-978d-c3fda1f3a682_Enabled">
    <vt:lpwstr>true</vt:lpwstr>
  </property>
  <property fmtid="{D5CDD505-2E9C-101B-9397-08002B2CF9AE}" pid="3" name="MSIP_Label_a518e53f-798e-43aa-978d-c3fda1f3a682_SetDate">
    <vt:lpwstr>2024-11-01T13:52:29Z</vt:lpwstr>
  </property>
  <property fmtid="{D5CDD505-2E9C-101B-9397-08002B2CF9AE}" pid="4" name="MSIP_Label_a518e53f-798e-43aa-978d-c3fda1f3a682_Method">
    <vt:lpwstr>Privileged</vt:lpwstr>
  </property>
  <property fmtid="{D5CDD505-2E9C-101B-9397-08002B2CF9AE}" pid="5" name="MSIP_Label_a518e53f-798e-43aa-978d-c3fda1f3a682_Name">
    <vt:lpwstr>PG - Internal Use</vt:lpwstr>
  </property>
  <property fmtid="{D5CDD505-2E9C-101B-9397-08002B2CF9AE}" pid="6" name="MSIP_Label_a518e53f-798e-43aa-978d-c3fda1f3a682_SiteId">
    <vt:lpwstr>3596192b-fdf5-4e2c-a6fa-acb706c963d8</vt:lpwstr>
  </property>
  <property fmtid="{D5CDD505-2E9C-101B-9397-08002B2CF9AE}" pid="7" name="MSIP_Label_a518e53f-798e-43aa-978d-c3fda1f3a682_ActionId">
    <vt:lpwstr>8a4b720d-d813-45df-87e2-30607305b57f</vt:lpwstr>
  </property>
  <property fmtid="{D5CDD505-2E9C-101B-9397-08002B2CF9AE}" pid="8" name="MSIP_Label_a518e53f-798e-43aa-978d-c3fda1f3a682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Business Use</vt:lpwstr>
  </property>
</Properties>
</file>