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408" r:id="rId2"/>
    <p:sldId id="4431" r:id="rId3"/>
    <p:sldId id="43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6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E9B04-33B5-4C02-8FE9-036F7BC58DB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D92D7-321F-447F-A642-B90D13E7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1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C5D21-89D6-4C80-A78B-8D304347D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18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C5D21-89D6-4C80-A78B-8D304347D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37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C5D21-89D6-4C80-A78B-8D304347D0A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8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957B-5650-B549-F20E-B03F98662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93C8A-2195-D909-F1C2-FC28F3664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6CC54-6842-D344-6742-52A2BB22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DBEF-BCF2-4478-ACF6-15667164825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0D1B9-6999-AA06-263E-387ABC9C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B58DF-E581-A98F-3131-5EC94A6E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33A3-6A49-40CA-9112-D85A283E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25AAD-F59A-F6F5-53D8-1988CFA7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90326-457E-9E11-966B-EFEB9D6B7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65C17-6945-653A-E0DE-EE36396B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DBEF-BCF2-4478-ACF6-15667164825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C9B0C-A015-9597-696D-431BFFF5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AB2F8-8F68-CD5D-53E1-892AFDC4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33A3-6A49-40CA-9112-D85A283E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7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FF9FB1-B0E5-C91F-E5A9-B17D5F325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CE4A4-037F-26DF-63EB-C6BCCACC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3D654-A86D-0122-CC58-36CFCCF3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DBEF-BCF2-4478-ACF6-15667164825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07B64-5227-230F-30DA-B1161D82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49F98-FD1B-C503-2301-83911510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33A3-6A49-40CA-9112-D85A283E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00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F0D474C-964C-40A4-B639-0E0AB4E55F98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17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A8190-51A8-6EF7-60DC-E8A9FFE1B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8613D-1155-05E6-16AE-0BD4F6259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09FA2-736C-2F61-6350-44B0E404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DBEF-BCF2-4478-ACF6-15667164825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72DF4-8E6C-7706-E869-A494B2149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3F12B-94C1-C39F-64B9-2E05221E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33A3-6A49-40CA-9112-D85A283E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6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1526-5FB5-ADF9-BFBE-033A78BE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DC193-8CF6-A653-9916-CDDBA5D1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913F1-9C0B-826B-154B-B05ACF9D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DBEF-BCF2-4478-ACF6-15667164825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8C7B1-27D8-37C3-DF91-6E67D4F6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FBE09-47EB-4B4C-49EC-A92BA38F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33A3-6A49-40CA-9112-D85A283E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1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EDED-38B2-214D-59B1-09CB036F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27B51-B167-5190-6546-270610EAA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C7753-13CE-240D-BCD8-1EFBDDEDA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91ECB-0A37-FF71-67B0-55129425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DBEF-BCF2-4478-ACF6-15667164825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36251-2091-D389-0835-6DA762AE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8ABAC-DEC3-0500-254D-5C759E8F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33A3-6A49-40CA-9112-D85A283E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7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5655-5FD8-B46A-CAF3-6B75580C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24402-E2EC-7193-63B6-36E5220F5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3D1EE-09ED-77BA-FFB6-40F7B3E43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1E8C7-B31D-ACAA-A09A-C6E9F9429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6A7E2-75BD-CBDC-8BF8-AACD0CD8C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96B265-C9B9-7D8F-C728-3DE5BA8D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DBEF-BCF2-4478-ACF6-15667164825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63B550-8F9E-68DE-94C3-2F0CD8D7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62279-7A95-5A32-DC9D-44887C46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33A3-6A49-40CA-9112-D85A283E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EAE6D-3AE3-F8F7-DD33-9E5C8E6A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46B0B-06F5-8220-7FB7-72F7F683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DBEF-BCF2-4478-ACF6-15667164825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94907-4197-0B76-D04B-A7B987E2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42504-35D6-FC1C-A668-FA27F0C5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33A3-6A49-40CA-9112-D85A283E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5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B8179-B8E1-B203-AD72-6CB56F6D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DBEF-BCF2-4478-ACF6-15667164825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6D840-37CC-1C4A-2FC0-C167237E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625AA-3217-212E-A16E-A854608E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33A3-6A49-40CA-9112-D85A283E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2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E0B5-5CFA-A3CC-96FC-E8C64C78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D5F8B-2540-EBF5-7B74-9BCA97593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EE502-57CA-3228-A036-906385831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233FB-BB97-CF96-49C5-BBC28FCE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DBEF-BCF2-4478-ACF6-15667164825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E0C79-439A-2361-6BA8-2207803E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FF127-C030-2DD2-FFBC-4B5EF6FE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33A3-6A49-40CA-9112-D85A283E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8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2175-C04F-E753-5EC7-B2986B67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5A5306-1983-35F5-C414-D8CFE8DF3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F92AC-8973-BB90-1955-5B52EA64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D2B72-3B08-3544-F150-1FC8A32A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DBEF-BCF2-4478-ACF6-15667164825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ECE0B-BEAF-88A6-9D53-BAABF1B1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C53DE-53FE-3BAF-AFF0-2C6B7E6A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33A3-6A49-40CA-9112-D85A283E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D7C64-DEC8-D3F3-4D0D-3DC7D6FA1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9836B-A5C0-3773-DED6-0476B47AF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480D9-16A4-A3AF-DC53-AB651BF98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DBEF-BCF2-4478-ACF6-15667164825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FAD95-0B93-011F-0D5F-072268198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A9B51-7D12-9002-D330-0E1BB2BAE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633A3-6A49-40CA-9112-D85A283EAC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5E740-48C2-8F78-1BFE-8BB0FB08C9C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36338" y="190500"/>
            <a:ext cx="6937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Use</a:t>
            </a:r>
          </a:p>
        </p:txBody>
      </p:sp>
    </p:spTree>
    <p:extLst>
      <p:ext uri="{BB962C8B-B14F-4D97-AF65-F5344CB8AC3E}">
        <p14:creationId xmlns:p14="http://schemas.microsoft.com/office/powerpoint/2010/main" val="19438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hteck 120">
            <a:extLst>
              <a:ext uri="{FF2B5EF4-FFF2-40B4-BE49-F238E27FC236}">
                <a16:creationId xmlns:a16="http://schemas.microsoft.com/office/drawing/2014/main" id="{126AA725-BB1B-42E3-92A8-67C68BBBFA10}"/>
              </a:ext>
            </a:extLst>
          </p:cNvPr>
          <p:cNvSpPr/>
          <p:nvPr/>
        </p:nvSpPr>
        <p:spPr>
          <a:xfrm>
            <a:off x="4924426" y="1243013"/>
            <a:ext cx="6751638" cy="538141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B1A8BB-0E3C-4268-A7FC-6F67A272B24B}"/>
              </a:ext>
            </a:extLst>
          </p:cNvPr>
          <p:cNvSpPr txBox="1">
            <a:spLocks/>
          </p:cNvSpPr>
          <p:nvPr/>
        </p:nvSpPr>
        <p:spPr>
          <a:xfrm>
            <a:off x="444570" y="2833251"/>
            <a:ext cx="3856702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80564" indent="-580564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257889" indent="-483803" algn="l" defTabSz="1548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935213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709299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483384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4257469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31555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05640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79725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marR="0" lvl="0" indent="0" algn="l" defTabSz="108818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FE3E5">
                  <a:lumMod val="50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25000"/>
                  </a:srgbClr>
                </a:solidFill>
                <a:effectLst/>
                <a:uLnTx/>
                <a:uFillTx/>
                <a:latin typeface="Neutraface 2 Text Light" panose="020B0303020202020102" pitchFamily="34" charset="0"/>
                <a:ea typeface="+mn-ea"/>
                <a:cs typeface="Gotham Light" pitchFamily="50" charset="0"/>
                <a:sym typeface="Symbol" panose="05050102010706020507" pitchFamily="18" charset="2"/>
              </a:rPr>
              <a:t>Stannous fluoride dentifrices protect against tooth sensitivity pain through its barrier formation capabilities, while other active ingredients depolarize the nerve (numbing)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93B2202-32E1-4F16-B2CC-B5663292F952}"/>
              </a:ext>
            </a:extLst>
          </p:cNvPr>
          <p:cNvSpPr/>
          <p:nvPr/>
        </p:nvSpPr>
        <p:spPr>
          <a:xfrm>
            <a:off x="611189" y="1143301"/>
            <a:ext cx="5290078" cy="33855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Neutraface 2 Text Demi" panose="020B0703020202020102" pitchFamily="34" charset="0"/>
                <a:ea typeface="+mn-ea"/>
                <a:cs typeface="Gotham Light" pitchFamily="50" charset="0"/>
              </a:rPr>
              <a:t>SENSITIVITY RELIEF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02E3C8C-9C3E-4991-8F1F-BA095F6693EC}"/>
              </a:ext>
            </a:extLst>
          </p:cNvPr>
          <p:cNvSpPr/>
          <p:nvPr/>
        </p:nvSpPr>
        <p:spPr>
          <a:xfrm>
            <a:off x="592139" y="1410014"/>
            <a:ext cx="3389731" cy="107721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Neutraface 2 Text Demi" panose="020B0703020202020102" pitchFamily="34" charset="0"/>
                <a:ea typeface="+mn-ea"/>
                <a:cs typeface="Gotham Bold" pitchFamily="50" charset="0"/>
              </a:rPr>
              <a:t>TWO MECHANISMS OF ACTION </a:t>
            </a:r>
          </a:p>
        </p:txBody>
      </p:sp>
      <p:grpSp>
        <p:nvGrpSpPr>
          <p:cNvPr id="64" name="Group 7">
            <a:extLst>
              <a:ext uri="{FF2B5EF4-FFF2-40B4-BE49-F238E27FC236}">
                <a16:creationId xmlns:a16="http://schemas.microsoft.com/office/drawing/2014/main" id="{FB7CEAC4-8365-492E-9947-C23F1BE45FF2}"/>
              </a:ext>
            </a:extLst>
          </p:cNvPr>
          <p:cNvGrpSpPr/>
          <p:nvPr/>
        </p:nvGrpSpPr>
        <p:grpSpPr>
          <a:xfrm rot="16200000">
            <a:off x="6329530" y="3002559"/>
            <a:ext cx="624689" cy="313054"/>
            <a:chOff x="1928388" y="5562609"/>
            <a:chExt cx="624689" cy="313054"/>
          </a:xfrm>
        </p:grpSpPr>
        <p:cxnSp>
          <p:nvCxnSpPr>
            <p:cNvPr id="65" name="Straight Connector 8">
              <a:extLst>
                <a:ext uri="{FF2B5EF4-FFF2-40B4-BE49-F238E27FC236}">
                  <a16:creationId xmlns:a16="http://schemas.microsoft.com/office/drawing/2014/main" id="{D12DB871-62B5-4640-9898-5E983FDCC946}"/>
                </a:ext>
              </a:extLst>
            </p:cNvPr>
            <p:cNvCxnSpPr/>
            <p:nvPr/>
          </p:nvCxnSpPr>
          <p:spPr>
            <a:xfrm>
              <a:off x="1928388" y="5719136"/>
              <a:ext cx="624689" cy="0"/>
            </a:xfrm>
            <a:prstGeom prst="line">
              <a:avLst/>
            </a:prstGeom>
            <a:ln w="76200">
              <a:solidFill>
                <a:srgbClr val="0034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9">
              <a:extLst>
                <a:ext uri="{FF2B5EF4-FFF2-40B4-BE49-F238E27FC236}">
                  <a16:creationId xmlns:a16="http://schemas.microsoft.com/office/drawing/2014/main" id="{773182A1-3496-438E-8AB4-7B847E0FE80F}"/>
                </a:ext>
              </a:extLst>
            </p:cNvPr>
            <p:cNvCxnSpPr>
              <a:cxnSpLocks/>
            </p:cNvCxnSpPr>
            <p:nvPr/>
          </p:nvCxnSpPr>
          <p:spPr>
            <a:xfrm>
              <a:off x="2553077" y="5562609"/>
              <a:ext cx="0" cy="313054"/>
            </a:xfrm>
            <a:prstGeom prst="line">
              <a:avLst/>
            </a:prstGeom>
            <a:ln w="76200">
              <a:solidFill>
                <a:srgbClr val="0034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15">
            <a:extLst>
              <a:ext uri="{FF2B5EF4-FFF2-40B4-BE49-F238E27FC236}">
                <a16:creationId xmlns:a16="http://schemas.microsoft.com/office/drawing/2014/main" id="{6E5825DA-ED99-41B6-8452-522816E13A38}"/>
              </a:ext>
            </a:extLst>
          </p:cNvPr>
          <p:cNvGrpSpPr/>
          <p:nvPr/>
        </p:nvGrpSpPr>
        <p:grpSpPr>
          <a:xfrm>
            <a:off x="5805872" y="3083625"/>
            <a:ext cx="1663626" cy="1385194"/>
            <a:chOff x="5900420" y="4272456"/>
            <a:chExt cx="1663626" cy="1385194"/>
          </a:xfrm>
        </p:grpSpPr>
        <p:sp>
          <p:nvSpPr>
            <p:cNvPr id="68" name="object 20">
              <a:extLst>
                <a:ext uri="{FF2B5EF4-FFF2-40B4-BE49-F238E27FC236}">
                  <a16:creationId xmlns:a16="http://schemas.microsoft.com/office/drawing/2014/main" id="{BDC01362-45F3-48A6-8EF4-057DC3558186}"/>
                </a:ext>
              </a:extLst>
            </p:cNvPr>
            <p:cNvSpPr txBox="1">
              <a:spLocks/>
            </p:cNvSpPr>
            <p:nvPr/>
          </p:nvSpPr>
          <p:spPr>
            <a:xfrm>
              <a:off x="5900420" y="5442206"/>
              <a:ext cx="1663626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2701" marR="5081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-7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Neutraface 2 Text Light" panose="020B0303020202020102" pitchFamily="34" charset="0"/>
                  <a:ea typeface="+mj-ea"/>
                  <a:cs typeface="+mj-cs"/>
                </a:rPr>
                <a:t>Stannous Fluoride</a:t>
              </a:r>
              <a:endParaRPr kumimoji="0" lang="en-US" sz="1200" b="0" i="0" u="none" strike="noStrike" kern="0" cap="none" spc="-7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eutraface 2 Text Light" panose="020B0303020202020102" pitchFamily="34" charset="0"/>
                <a:ea typeface="+mj-ea"/>
                <a:cs typeface="+mj-cs"/>
              </a:endParaRPr>
            </a:p>
          </p:txBody>
        </p:sp>
        <p:sp>
          <p:nvSpPr>
            <p:cNvPr id="69" name="Rectangle 19">
              <a:extLst>
                <a:ext uri="{FF2B5EF4-FFF2-40B4-BE49-F238E27FC236}">
                  <a16:creationId xmlns:a16="http://schemas.microsoft.com/office/drawing/2014/main" id="{7B70FA78-BADA-4BD2-B1DC-1D172649ED45}"/>
                </a:ext>
              </a:extLst>
            </p:cNvPr>
            <p:cNvSpPr/>
            <p:nvPr/>
          </p:nvSpPr>
          <p:spPr>
            <a:xfrm rot="18739417">
              <a:off x="6354918" y="4712092"/>
              <a:ext cx="307846" cy="82502"/>
            </a:xfrm>
            <a:prstGeom prst="rect">
              <a:avLst/>
            </a:prstGeom>
            <a:gradFill flip="none" rotWithShape="1">
              <a:gsLst>
                <a:gs pos="100000">
                  <a:srgbClr val="614000"/>
                </a:gs>
                <a:gs pos="0">
                  <a:srgbClr val="CD8C2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Oval 20">
              <a:extLst>
                <a:ext uri="{FF2B5EF4-FFF2-40B4-BE49-F238E27FC236}">
                  <a16:creationId xmlns:a16="http://schemas.microsoft.com/office/drawing/2014/main" id="{D0B359F8-8C65-44E2-9947-8031D4F26504}"/>
                </a:ext>
              </a:extLst>
            </p:cNvPr>
            <p:cNvSpPr/>
            <p:nvPr/>
          </p:nvSpPr>
          <p:spPr>
            <a:xfrm rot="18739417">
              <a:off x="6390574" y="4823912"/>
              <a:ext cx="31101" cy="82502"/>
            </a:xfrm>
            <a:prstGeom prst="ellipse">
              <a:avLst/>
            </a:prstGeom>
            <a:gradFill flip="none" rotWithShape="1">
              <a:gsLst>
                <a:gs pos="100000">
                  <a:srgbClr val="614000"/>
                </a:gs>
                <a:gs pos="0">
                  <a:srgbClr val="CD8C26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1" name="Rectangle 23">
              <a:extLst>
                <a:ext uri="{FF2B5EF4-FFF2-40B4-BE49-F238E27FC236}">
                  <a16:creationId xmlns:a16="http://schemas.microsoft.com/office/drawing/2014/main" id="{A1B70B08-BD9B-4ED2-BB35-5341B3E63BF3}"/>
                </a:ext>
              </a:extLst>
            </p:cNvPr>
            <p:cNvSpPr/>
            <p:nvPr/>
          </p:nvSpPr>
          <p:spPr>
            <a:xfrm rot="13500000" flipH="1">
              <a:off x="6813551" y="4721376"/>
              <a:ext cx="307846" cy="82502"/>
            </a:xfrm>
            <a:prstGeom prst="rect">
              <a:avLst/>
            </a:prstGeom>
            <a:gradFill flip="none" rotWithShape="1">
              <a:gsLst>
                <a:gs pos="100000">
                  <a:srgbClr val="6D4A03"/>
                </a:gs>
                <a:gs pos="0">
                  <a:srgbClr val="724D0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Oval 24">
              <a:extLst>
                <a:ext uri="{FF2B5EF4-FFF2-40B4-BE49-F238E27FC236}">
                  <a16:creationId xmlns:a16="http://schemas.microsoft.com/office/drawing/2014/main" id="{E5FAD7ED-6ACE-4760-AC58-794021D482EB}"/>
                </a:ext>
              </a:extLst>
            </p:cNvPr>
            <p:cNvSpPr/>
            <p:nvPr/>
          </p:nvSpPr>
          <p:spPr>
            <a:xfrm rot="13500000" flipH="1">
              <a:off x="6844098" y="4614476"/>
              <a:ext cx="31101" cy="82502"/>
            </a:xfrm>
            <a:prstGeom prst="ellipse">
              <a:avLst/>
            </a:prstGeom>
            <a:gradFill flip="none" rotWithShape="1">
              <a:gsLst>
                <a:gs pos="100000">
                  <a:srgbClr val="6D4A03"/>
                </a:gs>
                <a:gs pos="0">
                  <a:srgbClr val="724D05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pic>
          <p:nvPicPr>
            <p:cNvPr id="73" name="Picture 2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4A9E936-565E-446E-9F50-BD026A4E8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737" y="4781203"/>
              <a:ext cx="453362" cy="453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4" name="TextBox 26">
              <a:extLst>
                <a:ext uri="{FF2B5EF4-FFF2-40B4-BE49-F238E27FC236}">
                  <a16:creationId xmlns:a16="http://schemas.microsoft.com/office/drawing/2014/main" id="{F499B722-8346-481E-A3D3-747C6186BD99}"/>
                </a:ext>
              </a:extLst>
            </p:cNvPr>
            <p:cNvSpPr txBox="1"/>
            <p:nvPr/>
          </p:nvSpPr>
          <p:spPr>
            <a:xfrm>
              <a:off x="7031201" y="4838607"/>
              <a:ext cx="274434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F</a:t>
              </a:r>
            </a:p>
          </p:txBody>
        </p:sp>
        <p:pic>
          <p:nvPicPr>
            <p:cNvPr id="75" name="Picture 17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5B8326B7-8AD0-4C9F-8BAC-EF818A56F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093" y="4781203"/>
              <a:ext cx="453362" cy="453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6" name="TextBox 18">
              <a:extLst>
                <a:ext uri="{FF2B5EF4-FFF2-40B4-BE49-F238E27FC236}">
                  <a16:creationId xmlns:a16="http://schemas.microsoft.com/office/drawing/2014/main" id="{EA9A9D25-8575-4872-931D-DDCB4CCD5356}"/>
                </a:ext>
              </a:extLst>
            </p:cNvPr>
            <p:cNvSpPr txBox="1"/>
            <p:nvPr/>
          </p:nvSpPr>
          <p:spPr>
            <a:xfrm>
              <a:off x="6154152" y="4838607"/>
              <a:ext cx="279244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F</a:t>
              </a:r>
            </a:p>
          </p:txBody>
        </p:sp>
        <p:pic>
          <p:nvPicPr>
            <p:cNvPr id="77" name="Picture 21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C628C4F8-247F-42F5-A0E6-3036BD374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668" y="4272456"/>
              <a:ext cx="453362" cy="453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8" name="TextBox 22">
              <a:extLst>
                <a:ext uri="{FF2B5EF4-FFF2-40B4-BE49-F238E27FC236}">
                  <a16:creationId xmlns:a16="http://schemas.microsoft.com/office/drawing/2014/main" id="{7385CDCF-1E74-4314-8F55-BEA66A6193DB}"/>
                </a:ext>
              </a:extLst>
            </p:cNvPr>
            <p:cNvSpPr txBox="1"/>
            <p:nvPr/>
          </p:nvSpPr>
          <p:spPr>
            <a:xfrm>
              <a:off x="6568531" y="4373871"/>
              <a:ext cx="327637" cy="2505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Sn</a:t>
              </a:r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0DC12E03-DE02-4068-86BE-31B4AB80AB36}"/>
              </a:ext>
            </a:extLst>
          </p:cNvPr>
          <p:cNvGrpSpPr/>
          <p:nvPr/>
        </p:nvGrpSpPr>
        <p:grpSpPr>
          <a:xfrm>
            <a:off x="5193546" y="1902607"/>
            <a:ext cx="1223993" cy="1223993"/>
            <a:chOff x="5797095" y="3409359"/>
            <a:chExt cx="1223993" cy="1223993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F34A6B12-A1D8-47DE-91E3-789581AA908A}"/>
                </a:ext>
              </a:extLst>
            </p:cNvPr>
            <p:cNvSpPr/>
            <p:nvPr/>
          </p:nvSpPr>
          <p:spPr>
            <a:xfrm>
              <a:off x="5797095" y="3409359"/>
              <a:ext cx="1223993" cy="1223993"/>
            </a:xfrm>
            <a:prstGeom prst="ellipse">
              <a:avLst/>
            </a:prstGeom>
            <a:solidFill>
              <a:srgbClr val="003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E539A2E8-5FB9-480C-9272-590D7F748581}"/>
                </a:ext>
              </a:extLst>
            </p:cNvPr>
            <p:cNvSpPr txBox="1">
              <a:spLocks/>
            </p:cNvSpPr>
            <p:nvPr/>
          </p:nvSpPr>
          <p:spPr>
            <a:xfrm>
              <a:off x="5806619" y="3774475"/>
              <a:ext cx="12083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580564" indent="-580564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257889" indent="-48380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935213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709299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3483384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4257469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31555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05640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79725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>
                    <a:lumMod val="50000"/>
                  </a:srgbClr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Book" panose="020B0503020202020102" pitchFamily="34" charset="0"/>
                  <a:ea typeface="+mn-ea"/>
                  <a:cs typeface="Gotham Light" pitchFamily="50" charset="0"/>
                  <a:sym typeface="Symbol" panose="05050102010706020507" pitchFamily="18" charset="2"/>
                </a:rPr>
                <a:t>Exogenous Stimuli</a:t>
              </a:r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B6627963-3801-4BC3-B28B-3D14EFA6012D}"/>
              </a:ext>
            </a:extLst>
          </p:cNvPr>
          <p:cNvGrpSpPr/>
          <p:nvPr/>
        </p:nvGrpSpPr>
        <p:grpSpPr>
          <a:xfrm>
            <a:off x="6880474" y="1902607"/>
            <a:ext cx="1223993" cy="1223993"/>
            <a:chOff x="5797095" y="3409359"/>
            <a:chExt cx="1223993" cy="1223993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2284419E-F250-48CF-94D8-775493994A76}"/>
                </a:ext>
              </a:extLst>
            </p:cNvPr>
            <p:cNvSpPr/>
            <p:nvPr/>
          </p:nvSpPr>
          <p:spPr>
            <a:xfrm>
              <a:off x="5797095" y="3409359"/>
              <a:ext cx="1223993" cy="1223993"/>
            </a:xfrm>
            <a:prstGeom prst="ellipse">
              <a:avLst/>
            </a:prstGeom>
            <a:solidFill>
              <a:srgbClr val="003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C1244924-73ED-4F11-A393-A5009D2F11CE}"/>
                </a:ext>
              </a:extLst>
            </p:cNvPr>
            <p:cNvSpPr txBox="1">
              <a:spLocks/>
            </p:cNvSpPr>
            <p:nvPr/>
          </p:nvSpPr>
          <p:spPr>
            <a:xfrm>
              <a:off x="5806619" y="3671980"/>
              <a:ext cx="120833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580564" indent="-580564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257889" indent="-48380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935213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709299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3483384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4257469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31555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05640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79725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>
                    <a:lumMod val="50000"/>
                  </a:srgbClr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Book" panose="020B0503020202020102" pitchFamily="34" charset="0"/>
                  <a:ea typeface="+mn-ea"/>
                  <a:cs typeface="Gotham Light" pitchFamily="50" charset="0"/>
                  <a:sym typeface="Symbol" panose="05050102010706020507" pitchFamily="18" charset="2"/>
                </a:rPr>
                <a:t>Fluids in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Book" panose="020B0503020202020102" pitchFamily="34" charset="0"/>
                  <a:ea typeface="+mn-ea"/>
                  <a:cs typeface="Gotham Light" pitchFamily="50" charset="0"/>
                  <a:sym typeface="Symbol" panose="05050102010706020507" pitchFamily="18" charset="2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Book" panose="020B0503020202020102" pitchFamily="34" charset="0"/>
                  <a:ea typeface="+mn-ea"/>
                  <a:cs typeface="Gotham Light" pitchFamily="50" charset="0"/>
                  <a:sym typeface="Symbol" panose="05050102010706020507" pitchFamily="18" charset="2"/>
                </a:rPr>
                <a:t>Dentinal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Book" panose="020B0503020202020102" pitchFamily="34" charset="0"/>
                  <a:ea typeface="+mn-ea"/>
                  <a:cs typeface="Gotham Light" pitchFamily="50" charset="0"/>
                  <a:sym typeface="Symbol" panose="05050102010706020507" pitchFamily="18" charset="2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Book" panose="020B0503020202020102" pitchFamily="34" charset="0"/>
                  <a:ea typeface="+mn-ea"/>
                  <a:cs typeface="Gotham Light" pitchFamily="50" charset="0"/>
                  <a:sym typeface="Symbol" panose="05050102010706020507" pitchFamily="18" charset="2"/>
                </a:rPr>
                <a:t>Tubules</a:t>
              </a:r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1A2D4B13-0B9D-45FC-8691-9FC0190403A0}"/>
              </a:ext>
            </a:extLst>
          </p:cNvPr>
          <p:cNvGrpSpPr/>
          <p:nvPr/>
        </p:nvGrpSpPr>
        <p:grpSpPr>
          <a:xfrm>
            <a:off x="8567402" y="1902607"/>
            <a:ext cx="1223993" cy="1223993"/>
            <a:chOff x="5797095" y="3409359"/>
            <a:chExt cx="1223993" cy="1223993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19BF5BE2-D099-49C2-86A5-AC9ECCB861F1}"/>
                </a:ext>
              </a:extLst>
            </p:cNvPr>
            <p:cNvSpPr/>
            <p:nvPr/>
          </p:nvSpPr>
          <p:spPr>
            <a:xfrm>
              <a:off x="5797095" y="3409359"/>
              <a:ext cx="1223993" cy="1223993"/>
            </a:xfrm>
            <a:prstGeom prst="ellipse">
              <a:avLst/>
            </a:prstGeom>
            <a:solidFill>
              <a:srgbClr val="003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50973029-4AAD-4F9B-81BA-84BABB087E45}"/>
                </a:ext>
              </a:extLst>
            </p:cNvPr>
            <p:cNvSpPr txBox="1">
              <a:spLocks/>
            </p:cNvSpPr>
            <p:nvPr/>
          </p:nvSpPr>
          <p:spPr>
            <a:xfrm>
              <a:off x="5806619" y="3744325"/>
              <a:ext cx="12083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580564" indent="-580564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257889" indent="-48380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935213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709299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3483384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4257469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31555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05640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79725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>
                    <a:lumMod val="50000"/>
                  </a:srgbClr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Book" panose="020B0503020202020102" pitchFamily="34" charset="0"/>
                  <a:ea typeface="+mn-ea"/>
                  <a:cs typeface="Gotham Light" pitchFamily="50" charset="0"/>
                  <a:sym typeface="Symbol" panose="05050102010706020507" pitchFamily="18" charset="2"/>
                </a:rPr>
                <a:t>Nerve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Book" panose="020B0503020202020102" pitchFamily="34" charset="0"/>
                  <a:ea typeface="+mn-ea"/>
                  <a:cs typeface="Gotham Light" pitchFamily="50" charset="0"/>
                  <a:sym typeface="Symbol" panose="05050102010706020507" pitchFamily="18" charset="2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Book" panose="020B0503020202020102" pitchFamily="34" charset="0"/>
                  <a:ea typeface="+mn-ea"/>
                  <a:cs typeface="Gotham Light" pitchFamily="50" charset="0"/>
                  <a:sym typeface="Symbol" panose="05050102010706020507" pitchFamily="18" charset="2"/>
                </a:rPr>
                <a:t>Receptor</a:t>
              </a:r>
            </a:p>
          </p:txBody>
        </p: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8670C8D7-8B70-4DE3-8BF9-AD688030CCDC}"/>
              </a:ext>
            </a:extLst>
          </p:cNvPr>
          <p:cNvGrpSpPr/>
          <p:nvPr/>
        </p:nvGrpSpPr>
        <p:grpSpPr>
          <a:xfrm>
            <a:off x="10254330" y="1902607"/>
            <a:ext cx="1223993" cy="1223993"/>
            <a:chOff x="5797095" y="3409359"/>
            <a:chExt cx="1223993" cy="1223993"/>
          </a:xfrm>
        </p:grpSpPr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38D90738-3CFD-409D-8DCB-0AAE891D89E8}"/>
                </a:ext>
              </a:extLst>
            </p:cNvPr>
            <p:cNvSpPr/>
            <p:nvPr/>
          </p:nvSpPr>
          <p:spPr>
            <a:xfrm>
              <a:off x="5797095" y="3409359"/>
              <a:ext cx="1223993" cy="1223993"/>
            </a:xfrm>
            <a:prstGeom prst="ellipse">
              <a:avLst/>
            </a:prstGeom>
            <a:solidFill>
              <a:srgbClr val="003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id="{3EAA5380-3E3C-4A09-A3EC-9585245E7794}"/>
                </a:ext>
              </a:extLst>
            </p:cNvPr>
            <p:cNvSpPr txBox="1">
              <a:spLocks/>
            </p:cNvSpPr>
            <p:nvPr/>
          </p:nvSpPr>
          <p:spPr>
            <a:xfrm>
              <a:off x="5806619" y="3744325"/>
              <a:ext cx="12083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580564" indent="-580564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257889" indent="-48380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935213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709299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3483384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4257469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31555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05640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79725" indent="-387043" algn="l" defTabSz="154817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>
                    <a:lumMod val="50000"/>
                  </a:srgbClr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Book" panose="020B0503020202020102" pitchFamily="34" charset="0"/>
                  <a:ea typeface="+mn-ea"/>
                  <a:cs typeface="Gotham Light" pitchFamily="50" charset="0"/>
                  <a:sym typeface="Symbol" panose="05050102010706020507" pitchFamily="18" charset="2"/>
                </a:rPr>
                <a:t>Transient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Book" panose="020B0503020202020102" pitchFamily="34" charset="0"/>
                  <a:ea typeface="+mn-ea"/>
                  <a:cs typeface="Gotham Light" pitchFamily="50" charset="0"/>
                  <a:sym typeface="Symbol" panose="05050102010706020507" pitchFamily="18" charset="2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utraface 2 Text Book" panose="020B0503020202020102" pitchFamily="34" charset="0"/>
                  <a:ea typeface="+mn-ea"/>
                  <a:cs typeface="Gotham Light" pitchFamily="50" charset="0"/>
                  <a:sym typeface="Symbol" panose="05050102010706020507" pitchFamily="18" charset="2"/>
                </a:rPr>
                <a:t>Tooth Pain</a:t>
              </a:r>
            </a:p>
          </p:txBody>
        </p:sp>
      </p:grp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A671B18A-C862-46BA-97C8-D058AD1536A1}"/>
              </a:ext>
            </a:extLst>
          </p:cNvPr>
          <p:cNvSpPr txBox="1">
            <a:spLocks/>
          </p:cNvSpPr>
          <p:nvPr/>
        </p:nvSpPr>
        <p:spPr>
          <a:xfrm>
            <a:off x="5937308" y="1606391"/>
            <a:ext cx="132716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80564" indent="-580564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257889" indent="-483803" algn="l" defTabSz="1548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935213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709299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483384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4257469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31555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05640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79725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820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5498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eutraface 2 Text Light" panose="020B0303020202020102" pitchFamily="34" charset="0"/>
                <a:ea typeface="+mn-ea"/>
                <a:cs typeface="Arial" pitchFamily="34" charset="0"/>
              </a:rPr>
              <a:t>Cause Movement</a:t>
            </a:r>
          </a:p>
        </p:txBody>
      </p: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5D096D0E-64A4-4E8E-ABAC-ED0F1E0CC5AA}"/>
              </a:ext>
            </a:extLst>
          </p:cNvPr>
          <p:cNvCxnSpPr>
            <a:cxnSpLocks/>
          </p:cNvCxnSpPr>
          <p:nvPr/>
        </p:nvCxnSpPr>
        <p:spPr>
          <a:xfrm>
            <a:off x="6522790" y="2529333"/>
            <a:ext cx="252352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>
            <a:extLst>
              <a:ext uri="{FF2B5EF4-FFF2-40B4-BE49-F238E27FC236}">
                <a16:creationId xmlns:a16="http://schemas.microsoft.com/office/drawing/2014/main" id="{A99E3F1E-F09A-45B2-84A6-EBD52AAC8589}"/>
              </a:ext>
            </a:extLst>
          </p:cNvPr>
          <p:cNvCxnSpPr>
            <a:cxnSpLocks/>
          </p:cNvCxnSpPr>
          <p:nvPr/>
        </p:nvCxnSpPr>
        <p:spPr>
          <a:xfrm flipV="1">
            <a:off x="8196915" y="2529334"/>
            <a:ext cx="252352" cy="522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EFAC46F5-3F04-4639-8A99-125C764DF769}"/>
              </a:ext>
            </a:extLst>
          </p:cNvPr>
          <p:cNvCxnSpPr>
            <a:cxnSpLocks/>
          </p:cNvCxnSpPr>
          <p:nvPr/>
        </p:nvCxnSpPr>
        <p:spPr>
          <a:xfrm flipV="1">
            <a:off x="9871040" y="2531947"/>
            <a:ext cx="252352" cy="522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F35AEA0B-5D26-4C90-8F36-53D43A5F6EE4}"/>
              </a:ext>
            </a:extLst>
          </p:cNvPr>
          <p:cNvSpPr txBox="1">
            <a:spLocks/>
          </p:cNvSpPr>
          <p:nvPr/>
        </p:nvSpPr>
        <p:spPr>
          <a:xfrm>
            <a:off x="7820702" y="1606391"/>
            <a:ext cx="93005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80564" indent="-580564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257889" indent="-483803" algn="l" defTabSz="1548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935213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709299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483384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4257469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31555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05640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79725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820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5498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eutraface 2 Text Light" panose="020B0303020202020102" pitchFamily="34" charset="0"/>
                <a:ea typeface="+mn-ea"/>
                <a:cs typeface="Arial" pitchFamily="34" charset="0"/>
              </a:rPr>
              <a:t>Stimulates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7ABEDCBB-C663-4404-A484-42978910AA00}"/>
              </a:ext>
            </a:extLst>
          </p:cNvPr>
          <p:cNvSpPr txBox="1">
            <a:spLocks/>
          </p:cNvSpPr>
          <p:nvPr/>
        </p:nvSpPr>
        <p:spPr>
          <a:xfrm>
            <a:off x="9413861" y="1606391"/>
            <a:ext cx="1220094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80564" indent="-580564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257889" indent="-483803" algn="l" defTabSz="1548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935213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709299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483384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4257469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31555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05640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79725" indent="-387043" algn="l" defTabSz="1548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820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15498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eutraface 2 Text Light" panose="020B0303020202020102" pitchFamily="34" charset="0"/>
                <a:ea typeface="+mn-ea"/>
                <a:cs typeface="Arial" pitchFamily="34" charset="0"/>
              </a:rPr>
              <a:t>Pain Signal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eutraface 2 Text Light" panose="020B0303020202020102" pitchFamily="34" charset="0"/>
                <a:ea typeface="+mn-ea"/>
                <a:cs typeface="Arial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eutraface 2 Text Light" panose="020B0303020202020102" pitchFamily="34" charset="0"/>
                <a:ea typeface="+mn-ea"/>
                <a:cs typeface="Arial" pitchFamily="34" charset="0"/>
              </a:rPr>
              <a:t>Transmission</a:t>
            </a:r>
          </a:p>
        </p:txBody>
      </p:sp>
      <p:sp>
        <p:nvSpPr>
          <p:cNvPr id="97" name="Rectangle 66">
            <a:extLst>
              <a:ext uri="{FF2B5EF4-FFF2-40B4-BE49-F238E27FC236}">
                <a16:creationId xmlns:a16="http://schemas.microsoft.com/office/drawing/2014/main" id="{62F3C08D-DAA3-4AA7-B15F-E3D4CA0ADDDF}"/>
              </a:ext>
            </a:extLst>
          </p:cNvPr>
          <p:cNvSpPr/>
          <p:nvPr/>
        </p:nvSpPr>
        <p:spPr>
          <a:xfrm rot="13500000" flipH="1">
            <a:off x="9572083" y="3352354"/>
            <a:ext cx="307846" cy="82502"/>
          </a:xfrm>
          <a:prstGeom prst="rect">
            <a:avLst/>
          </a:prstGeom>
          <a:gradFill flip="none" rotWithShape="1">
            <a:gsLst>
              <a:gs pos="100000">
                <a:srgbClr val="757803"/>
              </a:gs>
              <a:gs pos="0">
                <a:srgbClr val="6C6D0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98" name="Group 10">
            <a:extLst>
              <a:ext uri="{FF2B5EF4-FFF2-40B4-BE49-F238E27FC236}">
                <a16:creationId xmlns:a16="http://schemas.microsoft.com/office/drawing/2014/main" id="{8DCE4D4B-BFF7-400E-A426-A7EAB92204C4}"/>
              </a:ext>
            </a:extLst>
          </p:cNvPr>
          <p:cNvGrpSpPr/>
          <p:nvPr/>
        </p:nvGrpSpPr>
        <p:grpSpPr>
          <a:xfrm rot="16200000">
            <a:off x="9694481" y="2970072"/>
            <a:ext cx="624689" cy="313054"/>
            <a:chOff x="1928388" y="5562609"/>
            <a:chExt cx="624689" cy="313054"/>
          </a:xfrm>
        </p:grpSpPr>
        <p:cxnSp>
          <p:nvCxnSpPr>
            <p:cNvPr id="99" name="Straight Connector 11">
              <a:extLst>
                <a:ext uri="{FF2B5EF4-FFF2-40B4-BE49-F238E27FC236}">
                  <a16:creationId xmlns:a16="http://schemas.microsoft.com/office/drawing/2014/main" id="{4A867FA7-CF7C-4185-823E-F5C7C17A2C5B}"/>
                </a:ext>
              </a:extLst>
            </p:cNvPr>
            <p:cNvCxnSpPr/>
            <p:nvPr/>
          </p:nvCxnSpPr>
          <p:spPr>
            <a:xfrm>
              <a:off x="1928388" y="5719136"/>
              <a:ext cx="624689" cy="0"/>
            </a:xfrm>
            <a:prstGeom prst="line">
              <a:avLst/>
            </a:prstGeom>
            <a:ln w="76200">
              <a:solidFill>
                <a:srgbClr val="0034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12">
              <a:extLst>
                <a:ext uri="{FF2B5EF4-FFF2-40B4-BE49-F238E27FC236}">
                  <a16:creationId xmlns:a16="http://schemas.microsoft.com/office/drawing/2014/main" id="{577113E8-27A1-4F64-99BA-33F347A5C093}"/>
                </a:ext>
              </a:extLst>
            </p:cNvPr>
            <p:cNvCxnSpPr>
              <a:cxnSpLocks/>
            </p:cNvCxnSpPr>
            <p:nvPr/>
          </p:nvCxnSpPr>
          <p:spPr>
            <a:xfrm>
              <a:off x="2553077" y="5562609"/>
              <a:ext cx="0" cy="313054"/>
            </a:xfrm>
            <a:prstGeom prst="line">
              <a:avLst/>
            </a:prstGeom>
            <a:ln w="76200">
              <a:solidFill>
                <a:srgbClr val="0034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47">
            <a:extLst>
              <a:ext uri="{FF2B5EF4-FFF2-40B4-BE49-F238E27FC236}">
                <a16:creationId xmlns:a16="http://schemas.microsoft.com/office/drawing/2014/main" id="{65EAE2BC-A9A7-4C2A-BD97-CC4AE82A27B9}"/>
              </a:ext>
            </a:extLst>
          </p:cNvPr>
          <p:cNvGrpSpPr/>
          <p:nvPr/>
        </p:nvGrpSpPr>
        <p:grpSpPr>
          <a:xfrm>
            <a:off x="9088360" y="3228220"/>
            <a:ext cx="1903441" cy="1445066"/>
            <a:chOff x="8952309" y="4099956"/>
            <a:chExt cx="1903441" cy="1445066"/>
          </a:xfrm>
        </p:grpSpPr>
        <p:sp>
          <p:nvSpPr>
            <p:cNvPr id="102" name="object 20">
              <a:extLst>
                <a:ext uri="{FF2B5EF4-FFF2-40B4-BE49-F238E27FC236}">
                  <a16:creationId xmlns:a16="http://schemas.microsoft.com/office/drawing/2014/main" id="{46CF250E-7E3F-4F61-B096-DBBB9D81CF2C}"/>
                </a:ext>
              </a:extLst>
            </p:cNvPr>
            <p:cNvSpPr txBox="1">
              <a:spLocks/>
            </p:cNvSpPr>
            <p:nvPr/>
          </p:nvSpPr>
          <p:spPr>
            <a:xfrm>
              <a:off x="8952309" y="5329578"/>
              <a:ext cx="1903441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2701" marR="5081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-7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Neutraface 2 Text Light" panose="020B0303020202020102" pitchFamily="34" charset="0"/>
                  <a:ea typeface="+mj-ea"/>
                  <a:cs typeface="+mj-cs"/>
                </a:rPr>
                <a:t>Potassium nitrate/chloride</a:t>
              </a:r>
            </a:p>
          </p:txBody>
        </p:sp>
        <p:grpSp>
          <p:nvGrpSpPr>
            <p:cNvPr id="103" name="Group 49">
              <a:extLst>
                <a:ext uri="{FF2B5EF4-FFF2-40B4-BE49-F238E27FC236}">
                  <a16:creationId xmlns:a16="http://schemas.microsoft.com/office/drawing/2014/main" id="{0E173B81-D832-44C2-A0B6-D06D75E19CD2}"/>
                </a:ext>
              </a:extLst>
            </p:cNvPr>
            <p:cNvGrpSpPr/>
            <p:nvPr/>
          </p:nvGrpSpPr>
          <p:grpSpPr>
            <a:xfrm>
              <a:off x="9206110" y="4099956"/>
              <a:ext cx="1441629" cy="1138447"/>
              <a:chOff x="8101210" y="4099956"/>
              <a:chExt cx="1441629" cy="1138447"/>
            </a:xfrm>
          </p:grpSpPr>
          <p:grpSp>
            <p:nvGrpSpPr>
              <p:cNvPr id="104" name="Group 51">
                <a:extLst>
                  <a:ext uri="{FF2B5EF4-FFF2-40B4-BE49-F238E27FC236}">
                    <a16:creationId xmlns:a16="http://schemas.microsoft.com/office/drawing/2014/main" id="{BFDACAA0-0CD8-40D8-835E-10AC81BC9829}"/>
                  </a:ext>
                </a:extLst>
              </p:cNvPr>
              <p:cNvGrpSpPr/>
              <p:nvPr/>
            </p:nvGrpSpPr>
            <p:grpSpPr>
              <a:xfrm rot="18739417">
                <a:off x="8381762" y="4716522"/>
                <a:ext cx="321308" cy="83156"/>
                <a:chOff x="1659471" y="3173088"/>
                <a:chExt cx="650885" cy="134407"/>
              </a:xfrm>
              <a:gradFill flip="none" rotWithShape="1">
                <a:gsLst>
                  <a:gs pos="100000">
                    <a:srgbClr val="656800"/>
                  </a:gs>
                  <a:gs pos="0">
                    <a:srgbClr val="CAC912"/>
                  </a:gs>
                </a:gsLst>
                <a:lin ang="0" scaled="1"/>
                <a:tileRect/>
              </a:gradFill>
            </p:grpSpPr>
            <p:sp>
              <p:nvSpPr>
                <p:cNvPr id="114" name="Rectangle 60">
                  <a:extLst>
                    <a:ext uri="{FF2B5EF4-FFF2-40B4-BE49-F238E27FC236}">
                      <a16:creationId xmlns:a16="http://schemas.microsoft.com/office/drawing/2014/main" id="{7E1DA671-90EE-4EC5-A9EE-C88ACBA32EE9}"/>
                    </a:ext>
                  </a:extLst>
                </p:cNvPr>
                <p:cNvSpPr/>
                <p:nvPr/>
              </p:nvSpPr>
              <p:spPr>
                <a:xfrm>
                  <a:off x="1686742" y="3174145"/>
                  <a:ext cx="623614" cy="13335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Oval 61">
                  <a:extLst>
                    <a:ext uri="{FF2B5EF4-FFF2-40B4-BE49-F238E27FC236}">
                      <a16:creationId xmlns:a16="http://schemas.microsoft.com/office/drawing/2014/main" id="{DB39AEA6-1E5F-4EB9-A9D0-163B48E67E6A}"/>
                    </a:ext>
                  </a:extLst>
                </p:cNvPr>
                <p:cNvSpPr/>
                <p:nvPr/>
              </p:nvSpPr>
              <p:spPr>
                <a:xfrm>
                  <a:off x="1659471" y="3173088"/>
                  <a:ext cx="63003" cy="13335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05" name="Picture 52">
                <a:extLst>
                  <a:ext uri="{FF2B5EF4-FFF2-40B4-BE49-F238E27FC236}">
                    <a16:creationId xmlns:a16="http://schemas.microsoft.com/office/drawing/2014/main" id="{AE1EE814-B8D8-4322-8447-2346C81D02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7750" y="4268617"/>
                <a:ext cx="457200" cy="457200"/>
              </a:xfrm>
              <a:prstGeom prst="rect">
                <a:avLst/>
              </a:prstGeom>
            </p:spPr>
          </p:pic>
          <p:grpSp>
            <p:nvGrpSpPr>
              <p:cNvPr id="106" name="Group 53">
                <a:extLst>
                  <a:ext uri="{FF2B5EF4-FFF2-40B4-BE49-F238E27FC236}">
                    <a16:creationId xmlns:a16="http://schemas.microsoft.com/office/drawing/2014/main" id="{D882BEC7-C6AF-450B-AEBB-9DA6A5761CAE}"/>
                  </a:ext>
                </a:extLst>
              </p:cNvPr>
              <p:cNvGrpSpPr/>
              <p:nvPr/>
            </p:nvGrpSpPr>
            <p:grpSpPr>
              <a:xfrm rot="13500000" flipH="1">
                <a:off x="8840178" y="4716521"/>
                <a:ext cx="321308" cy="83156"/>
                <a:chOff x="1659471" y="3173088"/>
                <a:chExt cx="650885" cy="134407"/>
              </a:xfrm>
              <a:gradFill flip="none" rotWithShape="1">
                <a:gsLst>
                  <a:gs pos="100000">
                    <a:srgbClr val="757803"/>
                  </a:gs>
                  <a:gs pos="0">
                    <a:srgbClr val="6C6D05"/>
                  </a:gs>
                </a:gsLst>
                <a:lin ang="0" scaled="1"/>
                <a:tileRect/>
              </a:gradFill>
            </p:grpSpPr>
            <p:sp>
              <p:nvSpPr>
                <p:cNvPr id="112" name="Rectangle 58">
                  <a:extLst>
                    <a:ext uri="{FF2B5EF4-FFF2-40B4-BE49-F238E27FC236}">
                      <a16:creationId xmlns:a16="http://schemas.microsoft.com/office/drawing/2014/main" id="{54FAE5BB-308B-4BC2-96EB-E32033ACBBBB}"/>
                    </a:ext>
                  </a:extLst>
                </p:cNvPr>
                <p:cNvSpPr/>
                <p:nvPr/>
              </p:nvSpPr>
              <p:spPr>
                <a:xfrm>
                  <a:off x="1686742" y="3174145"/>
                  <a:ext cx="623614" cy="13335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Oval 59">
                  <a:extLst>
                    <a:ext uri="{FF2B5EF4-FFF2-40B4-BE49-F238E27FC236}">
                      <a16:creationId xmlns:a16="http://schemas.microsoft.com/office/drawing/2014/main" id="{EF1998B7-A300-44C1-8AD9-4EE6E9283FBC}"/>
                    </a:ext>
                  </a:extLst>
                </p:cNvPr>
                <p:cNvSpPr/>
                <p:nvPr/>
              </p:nvSpPr>
              <p:spPr>
                <a:xfrm>
                  <a:off x="1659471" y="3173088"/>
                  <a:ext cx="63003" cy="13335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07" name="Picture 54">
                <a:extLst>
                  <a:ext uri="{FF2B5EF4-FFF2-40B4-BE49-F238E27FC236}">
                    <a16:creationId xmlns:a16="http://schemas.microsoft.com/office/drawing/2014/main" id="{D912143D-32B0-4FF6-A18D-7AC91AFE0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5639" y="4099956"/>
                <a:ext cx="457200" cy="457200"/>
              </a:xfrm>
              <a:prstGeom prst="rect">
                <a:avLst/>
              </a:prstGeom>
            </p:spPr>
          </p:pic>
          <p:sp>
            <p:nvSpPr>
              <p:cNvPr id="108" name="TextBox 56">
                <a:extLst>
                  <a:ext uri="{FF2B5EF4-FFF2-40B4-BE49-F238E27FC236}">
                    <a16:creationId xmlns:a16="http://schemas.microsoft.com/office/drawing/2014/main" id="{99F286FB-850B-413B-856A-3EE68F9DA51E}"/>
                  </a:ext>
                </a:extLst>
              </p:cNvPr>
              <p:cNvSpPr txBox="1"/>
              <p:nvPr/>
            </p:nvSpPr>
            <p:spPr>
              <a:xfrm>
                <a:off x="8601259" y="4329860"/>
                <a:ext cx="317715" cy="33855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N</a:t>
                </a:r>
              </a:p>
            </p:txBody>
          </p:sp>
          <p:sp>
            <p:nvSpPr>
              <p:cNvPr id="109" name="TextBox 57">
                <a:extLst>
                  <a:ext uri="{FF2B5EF4-FFF2-40B4-BE49-F238E27FC236}">
                    <a16:creationId xmlns:a16="http://schemas.microsoft.com/office/drawing/2014/main" id="{044B98A9-6FD1-4BBD-9EF7-57D87241B4DD}"/>
                  </a:ext>
                </a:extLst>
              </p:cNvPr>
              <p:cNvSpPr txBox="1"/>
              <p:nvPr/>
            </p:nvSpPr>
            <p:spPr>
              <a:xfrm>
                <a:off x="9153357" y="4137687"/>
                <a:ext cx="332142" cy="33855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K</a:t>
                </a:r>
              </a:p>
            </p:txBody>
          </p:sp>
          <p:pic>
            <p:nvPicPr>
              <p:cNvPr id="110" name="Picture 50">
                <a:extLst>
                  <a:ext uri="{FF2B5EF4-FFF2-40B4-BE49-F238E27FC236}">
                    <a16:creationId xmlns:a16="http://schemas.microsoft.com/office/drawing/2014/main" id="{3B863ED0-EACB-45CC-9339-3E1A308686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1210" y="4781203"/>
                <a:ext cx="457200" cy="457200"/>
              </a:xfrm>
              <a:prstGeom prst="rect">
                <a:avLst/>
              </a:prstGeom>
            </p:spPr>
          </p:pic>
          <p:sp>
            <p:nvSpPr>
              <p:cNvPr id="111" name="TextBox 55">
                <a:extLst>
                  <a:ext uri="{FF2B5EF4-FFF2-40B4-BE49-F238E27FC236}">
                    <a16:creationId xmlns:a16="http://schemas.microsoft.com/office/drawing/2014/main" id="{C9E9F2C7-141D-4D8C-BF01-FA46FA83D8C6}"/>
                  </a:ext>
                </a:extLst>
              </p:cNvPr>
              <p:cNvSpPr txBox="1"/>
              <p:nvPr/>
            </p:nvSpPr>
            <p:spPr>
              <a:xfrm>
                <a:off x="8164996" y="4838607"/>
                <a:ext cx="332142" cy="33855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O</a:t>
                </a:r>
              </a:p>
            </p:txBody>
          </p:sp>
        </p:grpSp>
      </p:grpSp>
      <p:pic>
        <p:nvPicPr>
          <p:cNvPr id="116" name="Picture 62">
            <a:extLst>
              <a:ext uri="{FF2B5EF4-FFF2-40B4-BE49-F238E27FC236}">
                <a16:creationId xmlns:a16="http://schemas.microsoft.com/office/drawing/2014/main" id="{C1182FBE-E338-4A44-A2AD-019E484AB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87" y="3907007"/>
            <a:ext cx="457200" cy="457200"/>
          </a:xfrm>
          <a:prstGeom prst="rect">
            <a:avLst/>
          </a:prstGeom>
        </p:spPr>
      </p:pic>
      <p:pic>
        <p:nvPicPr>
          <p:cNvPr id="117" name="Picture 65">
            <a:extLst>
              <a:ext uri="{FF2B5EF4-FFF2-40B4-BE49-F238E27FC236}">
                <a16:creationId xmlns:a16="http://schemas.microsoft.com/office/drawing/2014/main" id="{21F594A2-17CD-4166-9735-BEB867F39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77" y="2959766"/>
            <a:ext cx="457200" cy="457200"/>
          </a:xfrm>
          <a:prstGeom prst="rect">
            <a:avLst/>
          </a:prstGeom>
        </p:spPr>
      </p:pic>
      <p:sp>
        <p:nvSpPr>
          <p:cNvPr id="118" name="TextBox 67">
            <a:extLst>
              <a:ext uri="{FF2B5EF4-FFF2-40B4-BE49-F238E27FC236}">
                <a16:creationId xmlns:a16="http://schemas.microsoft.com/office/drawing/2014/main" id="{B691DAE6-891A-46AC-894C-666F61D0FE1C}"/>
              </a:ext>
            </a:extLst>
          </p:cNvPr>
          <p:cNvSpPr txBox="1"/>
          <p:nvPr/>
        </p:nvSpPr>
        <p:spPr>
          <a:xfrm>
            <a:off x="9356004" y="3023109"/>
            <a:ext cx="33214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O</a:t>
            </a:r>
          </a:p>
        </p:txBody>
      </p:sp>
      <p:sp>
        <p:nvSpPr>
          <p:cNvPr id="119" name="TextBox 68">
            <a:extLst>
              <a:ext uri="{FF2B5EF4-FFF2-40B4-BE49-F238E27FC236}">
                <a16:creationId xmlns:a16="http://schemas.microsoft.com/office/drawing/2014/main" id="{FF9C63B8-0A54-4A29-A4B0-C89F22D7DB27}"/>
              </a:ext>
            </a:extLst>
          </p:cNvPr>
          <p:cNvSpPr txBox="1"/>
          <p:nvPr/>
        </p:nvSpPr>
        <p:spPr>
          <a:xfrm>
            <a:off x="10309303" y="3957128"/>
            <a:ext cx="33214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O</a:t>
            </a:r>
          </a:p>
        </p:txBody>
      </p:sp>
      <p:pic>
        <p:nvPicPr>
          <p:cNvPr id="120" name="Grafik 119">
            <a:extLst>
              <a:ext uri="{FF2B5EF4-FFF2-40B4-BE49-F238E27FC236}">
                <a16:creationId xmlns:a16="http://schemas.microsoft.com/office/drawing/2014/main" id="{5C760B7F-8899-4728-B603-84481FBF6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7" y="543209"/>
            <a:ext cx="475556" cy="475556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ED4CC1A-57F2-42DA-B334-154D2274E35A}"/>
              </a:ext>
            </a:extLst>
          </p:cNvPr>
          <p:cNvGrpSpPr/>
          <p:nvPr/>
        </p:nvGrpSpPr>
        <p:grpSpPr>
          <a:xfrm>
            <a:off x="5764649" y="4842380"/>
            <a:ext cx="1753286" cy="1509975"/>
            <a:chOff x="6128271" y="4667370"/>
            <a:chExt cx="2333625" cy="2009776"/>
          </a:xfrm>
        </p:grpSpPr>
        <p:pic>
          <p:nvPicPr>
            <p:cNvPr id="122" name="Picture 83" descr="S vs P page 29.jpg                                             0034E809Macintosh HD                   C3AB99B2:">
              <a:extLst>
                <a:ext uri="{FF2B5EF4-FFF2-40B4-BE49-F238E27FC236}">
                  <a16:creationId xmlns:a16="http://schemas.microsoft.com/office/drawing/2014/main" id="{56BDBB3C-63E2-4E97-A3FA-1F238ACB37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2255" t="7500" r="55310" b="9443"/>
            <a:stretch/>
          </p:blipFill>
          <p:spPr bwMode="auto">
            <a:xfrm>
              <a:off x="6128271" y="4667370"/>
              <a:ext cx="2333625" cy="200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Oval 25">
              <a:extLst>
                <a:ext uri="{FF2B5EF4-FFF2-40B4-BE49-F238E27FC236}">
                  <a16:creationId xmlns:a16="http://schemas.microsoft.com/office/drawing/2014/main" id="{13018B7E-1852-479B-A4D9-66786DED2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971" y="5357771"/>
              <a:ext cx="727825" cy="1147839"/>
            </a:xfrm>
            <a:prstGeom prst="ellipse">
              <a:avLst/>
            </a:prstGeom>
            <a:noFill/>
            <a:ln w="38100">
              <a:solidFill>
                <a:srgbClr val="00347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imSun" pitchFamily="2" charset="-122"/>
                <a:cs typeface="+mn-cs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DBB5224-02A8-407A-AF1B-D47DD853859F}"/>
              </a:ext>
            </a:extLst>
          </p:cNvPr>
          <p:cNvGrpSpPr/>
          <p:nvPr/>
        </p:nvGrpSpPr>
        <p:grpSpPr>
          <a:xfrm>
            <a:off x="9214127" y="4843562"/>
            <a:ext cx="1887855" cy="1509975"/>
            <a:chOff x="8680972" y="4667370"/>
            <a:chExt cx="2512735" cy="2009776"/>
          </a:xfrm>
        </p:grpSpPr>
        <p:pic>
          <p:nvPicPr>
            <p:cNvPr id="123" name="Picture 83" descr="S vs P page 29.jpg                                             0034E809Macintosh HD                   C3AB99B2:">
              <a:extLst>
                <a:ext uri="{FF2B5EF4-FFF2-40B4-BE49-F238E27FC236}">
                  <a16:creationId xmlns:a16="http://schemas.microsoft.com/office/drawing/2014/main" id="{7D32A49F-309C-4D06-8B48-1082BEBAE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55774" t="7500" r="3176" b="9443"/>
            <a:stretch/>
          </p:blipFill>
          <p:spPr bwMode="auto">
            <a:xfrm>
              <a:off x="8680972" y="4667370"/>
              <a:ext cx="2257425" cy="200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" name="Oval 26">
              <a:extLst>
                <a:ext uri="{FF2B5EF4-FFF2-40B4-BE49-F238E27FC236}">
                  <a16:creationId xmlns:a16="http://schemas.microsoft.com/office/drawing/2014/main" id="{3D9FD1A5-9367-4161-9A45-764DF441F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5023" y="4819489"/>
              <a:ext cx="898684" cy="1779223"/>
            </a:xfrm>
            <a:prstGeom prst="ellipse">
              <a:avLst/>
            </a:prstGeom>
            <a:noFill/>
            <a:ln w="38100">
              <a:solidFill>
                <a:srgbClr val="00347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imSun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6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0B3C4B0A-594F-4959-B133-839F27065F23}"/>
              </a:ext>
            </a:extLst>
          </p:cNvPr>
          <p:cNvSpPr/>
          <p:nvPr/>
        </p:nvSpPr>
        <p:spPr>
          <a:xfrm>
            <a:off x="2619128" y="181971"/>
            <a:ext cx="6418261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Neutraface 2 Text Demi" panose="020B0703020202020102" pitchFamily="34" charset="0"/>
                <a:ea typeface="+mn-ea"/>
                <a:cs typeface="Gotham Bold" pitchFamily="50" charset="0"/>
              </a:rPr>
              <a:t>RESULTS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Neutraface 2 Text Demi" panose="020B0703020202020102" pitchFamily="34" charset="0"/>
                <a:ea typeface="+mn-ea"/>
                <a:cs typeface="Gotham Bold" pitchFamily="50" charset="0"/>
              </a:rPr>
              <a:t>Baseline-Week 8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3478"/>
              </a:solidFill>
              <a:effectLst/>
              <a:uLnTx/>
              <a:uFillTx/>
              <a:latin typeface="Neutraface 2 Text Demi" panose="020B0703020202020102" pitchFamily="34" charset="0"/>
              <a:ea typeface="+mn-ea"/>
              <a:cs typeface="Gotham Bold" pitchFamily="50" charset="0"/>
            </a:endParaRP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7316E796-8AB7-4A3C-89F5-E1CAB0802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00" y="202670"/>
            <a:ext cx="475556" cy="475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A1BC1F-421A-F450-1DA2-02CF07F225D4}"/>
              </a:ext>
            </a:extLst>
          </p:cNvPr>
          <p:cNvSpPr txBox="1"/>
          <p:nvPr/>
        </p:nvSpPr>
        <p:spPr>
          <a:xfrm>
            <a:off x="692856" y="1308853"/>
            <a:ext cx="91371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Tubule-occluding technologies provided the </a:t>
            </a:r>
            <a:r>
              <a:rPr lang="en-US" sz="1600" b="1">
                <a:solidFill>
                  <a:srgbClr val="0070C0"/>
                </a:solidFill>
                <a:latin typeface="Neutraface 2 Text Light" panose="020B0303020202020102" pitchFamily="34" charset="0"/>
                <a:cs typeface="Arial" pitchFamily="34" charset="0"/>
              </a:rPr>
              <a:t>most rapid sensitivity </a:t>
            </a:r>
            <a:r>
              <a:rPr lang="en-US" sz="160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relief.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Day 3 and week 2 analyses showed consistent benefits in favor of SnF</a:t>
            </a:r>
            <a:r>
              <a:rPr lang="en-US" sz="1600" baseline="-2500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2</a:t>
            </a:r>
            <a:r>
              <a:rPr lang="en-US" sz="160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426FD7-67B1-8B74-13BA-7A6FE9CFB7E0}"/>
              </a:ext>
            </a:extLst>
          </p:cNvPr>
          <p:cNvSpPr txBox="1"/>
          <p:nvPr/>
        </p:nvSpPr>
        <p:spPr>
          <a:xfrm>
            <a:off x="692856" y="2140818"/>
            <a:ext cx="9983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Desensitizing benefits for KNO</a:t>
            </a:r>
            <a:r>
              <a:rPr lang="en-US" sz="1600" baseline="-250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3</a:t>
            </a:r>
            <a:r>
              <a:rPr lang="en-US" sz="16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 increased in magnitude throughout the clinical period, approaching the tubule-occluding technologies over time, for both cold air and tactile measures.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FFAF8-80AD-A607-7B42-32FC48789F75}"/>
              </a:ext>
            </a:extLst>
          </p:cNvPr>
          <p:cNvSpPr txBox="1"/>
          <p:nvPr/>
        </p:nvSpPr>
        <p:spPr>
          <a:xfrm>
            <a:off x="692856" y="2952840"/>
            <a:ext cx="98905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Through weeks 4 and 8, participants continued to show improvements in symptoms for all three active treatments with </a:t>
            </a:r>
            <a:r>
              <a:rPr lang="en-US" sz="1600" b="1">
                <a:solidFill>
                  <a:srgbClr val="0070C0"/>
                </a:solidFill>
                <a:latin typeface="Neutraface 2 Text Light" panose="020B0303020202020102" pitchFamily="34" charset="0"/>
                <a:cs typeface="Arial" pitchFamily="34" charset="0"/>
              </a:rPr>
              <a:t>benefits directionally favoring the tubule-occluding technologies</a:t>
            </a:r>
            <a:r>
              <a:rPr lang="en-US" sz="160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7329F8-A0BB-18B0-F5C5-B67FD9FA96ED}"/>
              </a:ext>
            </a:extLst>
          </p:cNvPr>
          <p:cNvSpPr txBox="1"/>
          <p:nvPr/>
        </p:nvSpPr>
        <p:spPr>
          <a:xfrm>
            <a:off x="688369" y="813881"/>
            <a:ext cx="10815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000">
                <a:solidFill>
                  <a:srgbClr val="003478"/>
                </a:solidFill>
                <a:latin typeface="Neutraface 2 Text Demi" panose="020B0703020202020102" pitchFamily="34" charset="0"/>
              </a:rPr>
              <a:t>Collectively, the SnF2 dentifrice performed the best overall for both types of tooth sensitivity stimuli</a:t>
            </a:r>
            <a:r>
              <a:rPr lang="en-US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.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BCB42-3593-A32F-DCC6-C722661F36FA}"/>
              </a:ext>
            </a:extLst>
          </p:cNvPr>
          <p:cNvSpPr txBox="1"/>
          <p:nvPr/>
        </p:nvSpPr>
        <p:spPr>
          <a:xfrm>
            <a:off x="7996335" y="6251510"/>
            <a:ext cx="38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on file – soon to be published</a:t>
            </a:r>
          </a:p>
        </p:txBody>
      </p:sp>
    </p:spTree>
    <p:extLst>
      <p:ext uri="{BB962C8B-B14F-4D97-AF65-F5344CB8AC3E}">
        <p14:creationId xmlns:p14="http://schemas.microsoft.com/office/powerpoint/2010/main" val="86231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rafik 65">
            <a:extLst>
              <a:ext uri="{FF2B5EF4-FFF2-40B4-BE49-F238E27FC236}">
                <a16:creationId xmlns:a16="http://schemas.microsoft.com/office/drawing/2014/main" id="{7316E796-8AB7-4A3C-89F5-E1CAB0802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00" y="202670"/>
            <a:ext cx="475556" cy="475556"/>
          </a:xfrm>
          <a:prstGeom prst="rect">
            <a:avLst/>
          </a:prstGeom>
        </p:spPr>
      </p:pic>
      <p:sp>
        <p:nvSpPr>
          <p:cNvPr id="13" name="Rechteck 21">
            <a:extLst>
              <a:ext uri="{FF2B5EF4-FFF2-40B4-BE49-F238E27FC236}">
                <a16:creationId xmlns:a16="http://schemas.microsoft.com/office/drawing/2014/main" id="{6230AA05-1D8E-C9C9-A1F6-C16473730846}"/>
              </a:ext>
            </a:extLst>
          </p:cNvPr>
          <p:cNvSpPr/>
          <p:nvPr/>
        </p:nvSpPr>
        <p:spPr>
          <a:xfrm>
            <a:off x="2836428" y="124133"/>
            <a:ext cx="6418261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Neutraface 2 Text Demi" panose="020B0703020202020102" pitchFamily="34" charset="0"/>
                <a:ea typeface="+mn-ea"/>
                <a:cs typeface="Gotham Bold" pitchFamily="50" charset="0"/>
              </a:rPr>
              <a:t>DURABILITY </a:t>
            </a:r>
            <a:r>
              <a:rPr lang="en-US" altLang="en-US" sz="2400">
                <a:solidFill>
                  <a:srgbClr val="003478"/>
                </a:solidFill>
                <a:latin typeface="Neutraface 2 Text Demi" panose="020B0703020202020102" pitchFamily="34" charset="0"/>
              </a:rPr>
              <a:t>Weeks 8-11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9DCE0-C472-D6C3-C429-460D34C03EB0}"/>
              </a:ext>
            </a:extLst>
          </p:cNvPr>
          <p:cNvSpPr txBox="1"/>
          <p:nvPr/>
        </p:nvSpPr>
        <p:spPr>
          <a:xfrm>
            <a:off x="0" y="1911278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600" i="1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Durability of relief was measured by the assessment of clinical benefits </a:t>
            </a:r>
            <a:r>
              <a:rPr lang="en-US" sz="1600" b="1" i="1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retained following cessation of active treatment </a:t>
            </a:r>
            <a:r>
              <a:rPr lang="en-US" sz="1600" i="1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at Week 8 and use of negative control for all participants from Weeks 8 to 11. </a:t>
            </a:r>
          </a:p>
          <a:p>
            <a:pPr marL="0" marR="0">
              <a:spcBef>
                <a:spcPts val="0"/>
              </a:spcBef>
            </a:pPr>
            <a:endParaRPr lang="en-US" sz="1600" dirty="0">
              <a:solidFill>
                <a:srgbClr val="E7E6E6">
                  <a:lumMod val="25000"/>
                </a:srgbClr>
              </a:solidFill>
              <a:latin typeface="Neutraface 2 Text Light" panose="020B0303020202020102" pitchFamily="34" charset="0"/>
              <a:cs typeface="Arial" pitchFamily="34" charset="0"/>
            </a:endParaRPr>
          </a:p>
          <a:p>
            <a:pPr marR="0">
              <a:spcBef>
                <a:spcPts val="0"/>
              </a:spcBef>
            </a:pPr>
            <a:r>
              <a:rPr lang="en-US" sz="16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All three active technologies exhibited significant retention of protection for both cold air and tactile sensitivity thresholds.</a:t>
            </a: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Durability of benefit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 </a:t>
            </a:r>
            <a:r>
              <a:rPr lang="en-US" sz="1600" b="1" i="1" dirty="0">
                <a:solidFill>
                  <a:srgbClr val="0070C0"/>
                </a:solidFill>
                <a:latin typeface="Neutraface 2 Text Light" panose="020B0303020202020102" pitchFamily="34" charset="0"/>
                <a:cs typeface="Arial" pitchFamily="34" charset="0"/>
              </a:rPr>
              <a:t>cold air was essentially similar </a:t>
            </a:r>
            <a:r>
              <a:rPr lang="en-US" sz="16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for the three active treatments. There was a 6% favorable difference between tubule occlusion technologies (SnF</a:t>
            </a:r>
            <a:r>
              <a:rPr lang="en-US" sz="1600" baseline="-250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2</a:t>
            </a:r>
            <a:r>
              <a:rPr lang="en-US" sz="16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 and Oxalate) vs KNO</a:t>
            </a:r>
            <a:r>
              <a:rPr lang="en-US" sz="1600" baseline="-250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3</a:t>
            </a:r>
            <a:r>
              <a:rPr lang="en-US" sz="16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. Directionally but not statistically significant.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0070C0"/>
                </a:solidFill>
                <a:latin typeface="Neutraface 2 Text Light" panose="020B0303020202020102" pitchFamily="34" charset="0"/>
                <a:cs typeface="Arial" pitchFamily="34" charset="0"/>
              </a:rPr>
              <a:t>tactile</a:t>
            </a:r>
            <a:r>
              <a:rPr lang="en-US" sz="16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 threshold measures </a:t>
            </a:r>
            <a:r>
              <a:rPr lang="en-US" sz="1600" b="1" i="1" dirty="0">
                <a:solidFill>
                  <a:srgbClr val="0070C0"/>
                </a:solidFill>
                <a:latin typeface="Neutraface 2 Text Light" panose="020B0303020202020102" pitchFamily="34" charset="0"/>
                <a:cs typeface="Arial" pitchFamily="34" charset="0"/>
              </a:rPr>
              <a:t>numerically (12.9 and 13.3%) favored tubule occlusion technologies </a:t>
            </a:r>
            <a:r>
              <a:rPr lang="en-US" sz="16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(SnF</a:t>
            </a:r>
            <a:r>
              <a:rPr lang="en-US" sz="1600" baseline="-250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2</a:t>
            </a:r>
            <a:r>
              <a:rPr lang="en-US" sz="16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 and oxalate ) versus KNO</a:t>
            </a:r>
            <a:r>
              <a:rPr lang="en-US" sz="1600" baseline="-250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3</a:t>
            </a:r>
            <a:r>
              <a:rPr lang="en-US" sz="1600" dirty="0">
                <a:solidFill>
                  <a:srgbClr val="E7E6E6">
                    <a:lumMod val="25000"/>
                  </a:srgbClr>
                </a:solidFill>
                <a:latin typeface="Neutraface 2 Text Light" panose="020B0303020202020102" pitchFamily="34" charset="0"/>
                <a:cs typeface="Arial" pitchFamily="34" charset="0"/>
              </a:rPr>
              <a:t> dentifrice.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1FC377-40B2-0D9A-3501-C0170484218C}"/>
              </a:ext>
            </a:extLst>
          </p:cNvPr>
          <p:cNvSpPr txBox="1"/>
          <p:nvPr/>
        </p:nvSpPr>
        <p:spPr>
          <a:xfrm>
            <a:off x="7996335" y="6251510"/>
            <a:ext cx="38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on file – soon to be published</a:t>
            </a:r>
          </a:p>
        </p:txBody>
      </p:sp>
    </p:spTree>
    <p:extLst>
      <p:ext uri="{BB962C8B-B14F-4D97-AF65-F5344CB8AC3E}">
        <p14:creationId xmlns:p14="http://schemas.microsoft.com/office/powerpoint/2010/main" val="2894478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Widescreen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Neutraface 2 Text Book</vt:lpstr>
      <vt:lpstr>Neutraface 2 Text Demi</vt:lpstr>
      <vt:lpstr>Neutraface 2 Text Light</vt:lpstr>
      <vt:lpstr>Tw Cen MT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Mott, Jessica</dc:creator>
  <cp:lastModifiedBy>Mott, Jessica</cp:lastModifiedBy>
  <cp:revision>1</cp:revision>
  <dcterms:created xsi:type="dcterms:W3CDTF">2024-11-01T13:49:39Z</dcterms:created>
  <dcterms:modified xsi:type="dcterms:W3CDTF">2024-11-01T13:51:05Z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18e53f-798e-43aa-978d-c3fda1f3a682_Enabled">
    <vt:lpwstr>true</vt:lpwstr>
  </property>
  <property fmtid="{D5CDD505-2E9C-101B-9397-08002B2CF9AE}" pid="3" name="MSIP_Label_a518e53f-798e-43aa-978d-c3fda1f3a682_SetDate">
    <vt:lpwstr>2024-11-01T13:51:04Z</vt:lpwstr>
  </property>
  <property fmtid="{D5CDD505-2E9C-101B-9397-08002B2CF9AE}" pid="4" name="MSIP_Label_a518e53f-798e-43aa-978d-c3fda1f3a682_Method">
    <vt:lpwstr>Privileged</vt:lpwstr>
  </property>
  <property fmtid="{D5CDD505-2E9C-101B-9397-08002B2CF9AE}" pid="5" name="MSIP_Label_a518e53f-798e-43aa-978d-c3fda1f3a682_Name">
    <vt:lpwstr>PG - Internal Use</vt:lpwstr>
  </property>
  <property fmtid="{D5CDD505-2E9C-101B-9397-08002B2CF9AE}" pid="6" name="MSIP_Label_a518e53f-798e-43aa-978d-c3fda1f3a682_SiteId">
    <vt:lpwstr>3596192b-fdf5-4e2c-a6fa-acb706c963d8</vt:lpwstr>
  </property>
  <property fmtid="{D5CDD505-2E9C-101B-9397-08002B2CF9AE}" pid="7" name="MSIP_Label_a518e53f-798e-43aa-978d-c3fda1f3a682_ActionId">
    <vt:lpwstr>426db3da-22ba-4551-aa6c-c10e39bb451e</vt:lpwstr>
  </property>
  <property fmtid="{D5CDD505-2E9C-101B-9397-08002B2CF9AE}" pid="8" name="MSIP_Label_a518e53f-798e-43aa-978d-c3fda1f3a682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Business Use</vt:lpwstr>
  </property>
</Properties>
</file>