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139119318" r:id="rId3"/>
    <p:sldId id="2139119293" r:id="rId4"/>
    <p:sldId id="2139119254" r:id="rId5"/>
    <p:sldId id="2139119256" r:id="rId6"/>
    <p:sldId id="2139119285" r:id="rId7"/>
    <p:sldId id="2139119288" r:id="rId8"/>
    <p:sldId id="2139119284" r:id="rId9"/>
    <p:sldId id="2139119312" r:id="rId10"/>
    <p:sldId id="2139119301" r:id="rId11"/>
    <p:sldId id="2139119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lisk, Judith" userId="2d235567-b2d9-4d2e-97f0-63d75e85cbcd" providerId="ADAL" clId="{828F5245-0049-4503-BF5F-5D3A954D5B18}"/>
    <pc:docChg chg="addSld delSld">
      <pc:chgData name="Quinlisk, Judith" userId="2d235567-b2d9-4d2e-97f0-63d75e85cbcd" providerId="ADAL" clId="{828F5245-0049-4503-BF5F-5D3A954D5B18}" dt="2024-10-15T21:18:06.991" v="1" actId="2696"/>
      <pc:docMkLst>
        <pc:docMk/>
      </pc:docMkLst>
      <pc:sldChg chg="add del">
        <pc:chgData name="Quinlisk, Judith" userId="2d235567-b2d9-4d2e-97f0-63d75e85cbcd" providerId="ADAL" clId="{828F5245-0049-4503-BF5F-5D3A954D5B18}" dt="2024-10-15T21:18:06.991" v="1" actId="2696"/>
        <pc:sldMkLst>
          <pc:docMk/>
          <pc:sldMk cId="4088497628" sldId="2139119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CAB3D-A115-4320-BD28-6A1ECEE0E081}"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EC8E-D086-4E68-950D-62DB42C6FAFF}" type="slidenum">
              <a:rPr lang="en-US" smtClean="0"/>
              <a:t>‹#›</a:t>
            </a:fld>
            <a:endParaRPr lang="en-US"/>
          </a:p>
        </p:txBody>
      </p:sp>
    </p:spTree>
    <p:extLst>
      <p:ext uri="{BB962C8B-B14F-4D97-AF65-F5344CB8AC3E}">
        <p14:creationId xmlns:p14="http://schemas.microsoft.com/office/powerpoint/2010/main" val="328151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55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lang="en-US" sz="1400" dirty="0">
                <a:solidFill>
                  <a:srgbClr val="003478"/>
                </a:solidFill>
                <a:latin typeface="Neutraface 2 Text Demi" panose="020B0703020202020102" pitchFamily="34" charset="0"/>
                <a:cs typeface="Gotham Light" pitchFamily="50" charset="0"/>
              </a:rPr>
              <a:t>Peroxide dissipates relatively fast on soft tissue, </a:t>
            </a:r>
            <a:r>
              <a:rPr lang="en-US" sz="1200" dirty="0">
                <a:solidFill>
                  <a:srgbClr val="E7E6E6">
                    <a:lumMod val="25000"/>
                  </a:srgbClr>
                </a:solidFill>
                <a:latin typeface="Neutraface 2 Text Light" panose="020B0303020202020102" pitchFamily="34" charset="0"/>
                <a:cs typeface="Gotham Light" pitchFamily="50" charset="0"/>
              </a:rPr>
              <a:t>Greater degree of dilution (compared to hard tissue), Salivary enzymes neutralize peroxide</a:t>
            </a:r>
            <a:br>
              <a:rPr lang="en-US" sz="1200" dirty="0">
                <a:solidFill>
                  <a:srgbClr val="E7E6E6">
                    <a:lumMod val="25000"/>
                  </a:srgbClr>
                </a:solidFill>
                <a:latin typeface="Neutraface 2 Text Light" panose="020B0303020202020102" pitchFamily="34" charset="0"/>
                <a:cs typeface="Gotham Light" pitchFamily="50" charset="0"/>
              </a:rPr>
            </a:br>
            <a:r>
              <a:rPr lang="en-US" sz="1200" dirty="0">
                <a:solidFill>
                  <a:srgbClr val="E7E6E6">
                    <a:lumMod val="25000"/>
                  </a:srgbClr>
                </a:solidFill>
                <a:latin typeface="Neutraface 2 Text Light" panose="020B0303020202020102" pitchFamily="34" charset="0"/>
                <a:cs typeface="Gotham Light" pitchFamily="50" charset="0"/>
              </a:rPr>
              <a:t>(Convert peroxide into water and oxygen)</a:t>
            </a:r>
          </a:p>
          <a:p>
            <a:pPr marL="228600" marR="0" lvl="0" indent="-228600" algn="l" defTabSz="914400" rtl="0" eaLnBrk="1" fontAlgn="auto" latinLnBrk="0" hangingPunct="1">
              <a:lnSpc>
                <a:spcPct val="115000"/>
              </a:lnSpc>
              <a:spcBef>
                <a:spcPts val="0"/>
              </a:spcBef>
              <a:spcAft>
                <a:spcPts val="0"/>
              </a:spcAft>
              <a:buClrTx/>
              <a:buSzTx/>
              <a:buFont typeface="+mj-lt"/>
              <a:buAutoNum type="arabicPeriod"/>
              <a:tabLst/>
              <a:defRPr/>
            </a:pPr>
            <a:r>
              <a:rPr lang="en-US" sz="1200" dirty="0">
                <a:solidFill>
                  <a:srgbClr val="003478"/>
                </a:solidFill>
                <a:latin typeface="Neutraface 2 Text Demi" panose="020B0703020202020102" pitchFamily="34" charset="0"/>
                <a:cs typeface="Gotham Light" pitchFamily="50" charset="0"/>
              </a:rPr>
              <a:t>The amount of peroxide applied to the soft tissue is important for maintaining integrity</a:t>
            </a:r>
            <a:endParaRPr lang="en-US" sz="1200" dirty="0">
              <a:solidFill>
                <a:srgbClr val="E7E6E6">
                  <a:lumMod val="25000"/>
                </a:srgbClr>
              </a:solidFill>
              <a:latin typeface="Neutraface 2 Text Light" panose="020B0303020202020102" pitchFamily="34" charset="0"/>
              <a:cs typeface="Gotham Light" pitchFamily="50" charset="0"/>
            </a:endParaRPr>
          </a:p>
          <a:p>
            <a:pPr marL="0" marR="0" lvl="0" indent="0">
              <a:lnSpc>
                <a:spcPct val="115000"/>
              </a:lnSpc>
              <a:spcBef>
                <a:spcPts val="0"/>
              </a:spcBef>
              <a:spcAft>
                <a:spcPts val="0"/>
              </a:spcAft>
              <a:buFont typeface="+mj-lt"/>
              <a:buNone/>
            </a:pPr>
            <a:endPar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Font typeface="+mj-lt"/>
              <a:buNone/>
            </a:pPr>
            <a:endPar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Font typeface="+mj-lt"/>
              <a:buNone/>
            </a:pPr>
            <a:endPar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Font typeface="+mj-lt"/>
              <a:buNone/>
            </a:pP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65. Walsh LJ. Safety issues relating to the use of H</a:t>
            </a:r>
            <a:r>
              <a:rPr lang="en-US" sz="1200" baseline="-25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O</a:t>
            </a:r>
            <a:r>
              <a:rPr lang="en-US" sz="1200" baseline="-25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in dentistry. Aust Dent J. 2000 Dec;45(4):257-69.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Liochev</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 Reactive oxygen species and the free radical theory of aging. Free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Radic</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Biol Med. 2013 Jul;60:1-4.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67.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Valko</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Rhodes CJ,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Moncol</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Izakovic</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Mazur M. Free radicals, metals and antioxidants in oxidative stress-induced cancer. Chem Biol Interact. 2006 Mar 10;160(1):1-40.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 Davies MJ. Protein oxidation and peroxidation.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Biochem</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2016 Apr 1;473(7):805-25.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Staerck</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Gastebois</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Vandeputte</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 Calenda A,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Larcher</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Gillmann</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Papon</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Bouchara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JP, Fleury MJJ. Microbial antioxidant defense enzymes.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Microb</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Pathog</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2017 Sep;110:56-65.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 Zhang YJ, Gan RY, Li S, Zhou Y, Li AN, Xu DP, Li HB. Antioxidant Phytochemicals for the Prevention and Treatment of Chronic Diseases. Molecules. 2015 Nov 27;20(12):21138-56.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libri" panose="020F0502020204030204" pitchFamily="34" charset="0"/>
                <a:ea typeface="Calibri" panose="020F0502020204030204" pitchFamily="34" charset="0"/>
              </a:rPr>
              <a:t>71. Glorieux C, Calderon PB. Catalase, a remarkable enzyme: targeting the oldest antioxidant enzyme to find a new cancer treatment approach. Biol Chem. 2017 Sep 26;398(10):1095-1108. </a:t>
            </a:r>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21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65. Walsh LJ. Safety issues relating to the use of H</a:t>
            </a:r>
            <a:r>
              <a:rPr lang="en-US" sz="1200" baseline="-25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O</a:t>
            </a:r>
            <a:r>
              <a:rPr lang="en-US" sz="1200" baseline="-250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in dentistry. Aust Dent J. 2000 Dec;45(4):257-69.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Liochev</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 Reactive oxygen species and the free radical theory of aging. Free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Radic</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Biol Med. 2013 Jul;60:1-4.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67.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Valko</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Rhodes CJ,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Moncol</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a:t>
            </a:r>
            <a:r>
              <a:rPr lang="en-US"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Izakovic</a:t>
            </a:r>
            <a:r>
              <a:rPr lang="en-US"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Mazur M. Free radicals, metals and antioxidants in oxidative stress-induced cancer. Chem Biol Interact. 2006 Mar 10;160(1):1-40.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 Davies MJ. Protein oxidation and peroxidation.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Biochem</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2016 Apr 1;473(7):805-25.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Staerck</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Gastebois</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Vandeputte</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 Calenda A,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Larcher</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Gillmann</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Papon</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Bouchara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JP, Fleury MJJ. Microbial antioxidant defense enzymes.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Microb</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Pathog</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2017 Sep;110:56-65.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Calibri" panose="020F0502020204030204" pitchFamily="34" charset="0"/>
                <a:ea typeface="Calibri" panose="020F0502020204030204" pitchFamily="34" charset="0"/>
              </a:rPr>
              <a:t>71. Glorieux C, Calderon PB. Catalase, a remarkable enzyme: targeting the oldest antioxidant enzyme to find a new cancer treatment approach. Biol Chem. 2017 Sep 26;398(10):1095-1108. </a:t>
            </a:r>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4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altLang="en-US" b="0" dirty="0"/>
              <a:t>CLSM By laser scanning and pin hole optics confocal laser scanning microscopy (in reflection mode) records pseudo colour coded tomographic optical sections either parallel or perpendicular to the surface of translucent specimen like enamel and dentin. By computer assisted overlay of image staples of about 200 individual images parallel to the surface, virtual three dimensional reconstructions can be generated.</a:t>
            </a:r>
          </a:p>
          <a:p>
            <a:pPr eaLnBrk="1" hangingPunct="1"/>
            <a:r>
              <a:rPr lang="de-DE" altLang="en-US" b="0" dirty="0"/>
              <a:t>No artifacts due to sample sectioning or polishing of sample surfaces, because images are recorded under the surface.</a:t>
            </a:r>
          </a:p>
          <a:p>
            <a:pPr marL="0" marR="0" lvl="0" indent="0">
              <a:lnSpc>
                <a:spcPct val="115000"/>
              </a:lnSpc>
              <a:spcBef>
                <a:spcPts val="0"/>
              </a:spcBef>
              <a:spcAft>
                <a:spcPts val="0"/>
              </a:spcAft>
              <a:buFont typeface="+mj-lt"/>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47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31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marR="0" lvl="0" indent="-180975">
              <a:lnSpc>
                <a:spcPct val="115000"/>
              </a:lnSpc>
              <a:spcBef>
                <a:spcPts val="0"/>
              </a:spcBef>
              <a:spcAft>
                <a:spcPts val="0"/>
              </a:spcAft>
              <a:buFont typeface="+mj-lt"/>
              <a:buAutoNum type="arabicPeriod"/>
            </a:pPr>
            <a:r>
              <a:rPr lang="en-US" sz="1200" dirty="0">
                <a:solidFill>
                  <a:srgbClr val="E7E6E6">
                    <a:lumMod val="50000"/>
                  </a:srgbClr>
                </a:solidFill>
                <a:latin typeface="Neutraface 2 Text Light" panose="020B0303020202020102" pitchFamily="34" charset="0"/>
                <a:cs typeface="Gotham Light" pitchFamily="50" charset="0"/>
              </a:rPr>
              <a:t>Ameri, H., </a:t>
            </a:r>
            <a:r>
              <a:rPr lang="en-US" sz="1200" dirty="0" err="1">
                <a:solidFill>
                  <a:srgbClr val="E7E6E6">
                    <a:lumMod val="50000"/>
                  </a:srgbClr>
                </a:solidFill>
                <a:latin typeface="Neutraface 2 Text Light" panose="020B0303020202020102" pitchFamily="34" charset="0"/>
                <a:cs typeface="Gotham Light" pitchFamily="50" charset="0"/>
              </a:rPr>
              <a:t>Ghavamnasiri</a:t>
            </a:r>
            <a:r>
              <a:rPr lang="en-US" sz="1200" dirty="0">
                <a:solidFill>
                  <a:srgbClr val="E7E6E6">
                    <a:lumMod val="50000"/>
                  </a:srgbClr>
                </a:solidFill>
                <a:latin typeface="Neutraface 2 Text Light" panose="020B0303020202020102" pitchFamily="34" charset="0"/>
                <a:cs typeface="Gotham Light" pitchFamily="50" charset="0"/>
              </a:rPr>
              <a:t>, M., &amp; Abed, A. (2011). Effects of different bleaching  time intervals on fracture toughness of enamel. Journal of conservative dentistry :  JCD, 14(1), 73–75. https://doi.org/10.4103/0972-0707.80739</a:t>
            </a:r>
          </a:p>
          <a:p>
            <a:pPr marL="180975" marR="0" lvl="0" indent="-180975">
              <a:lnSpc>
                <a:spcPct val="115000"/>
              </a:lnSpc>
              <a:spcBef>
                <a:spcPts val="0"/>
              </a:spcBef>
              <a:spcAft>
                <a:spcPts val="0"/>
              </a:spcAft>
              <a:buFont typeface="+mj-lt"/>
              <a:buAutoNum type="arabicPeriod"/>
            </a:pPr>
            <a:r>
              <a:rPr lang="en-US" sz="1200" dirty="0">
                <a:solidFill>
                  <a:srgbClr val="E7E6E6">
                    <a:lumMod val="50000"/>
                  </a:srgbClr>
                </a:solidFill>
                <a:latin typeface="Neutraface 2 Text Light" panose="020B0303020202020102" pitchFamily="34" charset="0"/>
                <a:cs typeface="Gotham Light" pitchFamily="50" charset="0"/>
              </a:rPr>
              <a:t>2. White DJ, Kozak KM, </a:t>
            </a:r>
            <a:r>
              <a:rPr lang="en-US" sz="1200" dirty="0" err="1">
                <a:solidFill>
                  <a:srgbClr val="E7E6E6">
                    <a:lumMod val="50000"/>
                  </a:srgbClr>
                </a:solidFill>
                <a:latin typeface="Neutraface 2 Text Light" panose="020B0303020202020102" pitchFamily="34" charset="0"/>
                <a:cs typeface="Gotham Light" pitchFamily="50" charset="0"/>
              </a:rPr>
              <a:t>Zoladz</a:t>
            </a:r>
            <a:r>
              <a:rPr lang="en-US" sz="1200" dirty="0">
                <a:solidFill>
                  <a:srgbClr val="E7E6E6">
                    <a:lumMod val="50000"/>
                  </a:srgbClr>
                </a:solidFill>
                <a:latin typeface="Neutraface 2 Text Light" panose="020B0303020202020102" pitchFamily="34" charset="0"/>
                <a:cs typeface="Gotham Light" pitchFamily="50" charset="0"/>
              </a:rPr>
              <a:t> JR, </a:t>
            </a:r>
            <a:r>
              <a:rPr lang="en-US" sz="1200" dirty="0" err="1">
                <a:solidFill>
                  <a:srgbClr val="E7E6E6">
                    <a:lumMod val="50000"/>
                  </a:srgbClr>
                </a:solidFill>
                <a:latin typeface="Neutraface 2 Text Light" panose="020B0303020202020102" pitchFamily="34" charset="0"/>
                <a:cs typeface="Gotham Light" pitchFamily="50" charset="0"/>
              </a:rPr>
              <a:t>Duschner</a:t>
            </a:r>
            <a:r>
              <a:rPr lang="en-US" sz="1200" dirty="0">
                <a:solidFill>
                  <a:srgbClr val="E7E6E6">
                    <a:lumMod val="50000"/>
                  </a:srgbClr>
                </a:solidFill>
                <a:latin typeface="Neutraface 2 Text Light" panose="020B0303020202020102" pitchFamily="34" charset="0"/>
                <a:cs typeface="Gotham Light" pitchFamily="50" charset="0"/>
              </a:rPr>
              <a:t> HJ, </a:t>
            </a:r>
            <a:r>
              <a:rPr lang="en-US" sz="1200" dirty="0" err="1">
                <a:solidFill>
                  <a:srgbClr val="E7E6E6">
                    <a:lumMod val="50000"/>
                  </a:srgbClr>
                </a:solidFill>
                <a:latin typeface="Neutraface 2 Text Light" panose="020B0303020202020102" pitchFamily="34" charset="0"/>
                <a:cs typeface="Gotham Light" pitchFamily="50" charset="0"/>
              </a:rPr>
              <a:t>Götz</a:t>
            </a:r>
            <a:r>
              <a:rPr lang="en-US" sz="1200" dirty="0">
                <a:solidFill>
                  <a:srgbClr val="E7E6E6">
                    <a:lumMod val="50000"/>
                  </a:srgbClr>
                </a:solidFill>
                <a:latin typeface="Neutraface 2 Text Light" panose="020B0303020202020102" pitchFamily="34" charset="0"/>
                <a:cs typeface="Gotham Light" pitchFamily="50" charset="0"/>
              </a:rPr>
              <a:t> H. Effects of tooth-whitening gels on enamel and dentin ultrastructure--a confocal laser scanning microscopy pilot study. </a:t>
            </a:r>
            <a:r>
              <a:rPr lang="en-US" sz="1200" dirty="0" err="1">
                <a:solidFill>
                  <a:srgbClr val="E7E6E6">
                    <a:lumMod val="50000"/>
                  </a:srgbClr>
                </a:solidFill>
                <a:latin typeface="Neutraface 2 Text Light" panose="020B0303020202020102" pitchFamily="34" charset="0"/>
                <a:cs typeface="Gotham Light" pitchFamily="50" charset="0"/>
              </a:rPr>
              <a:t>Compend</a:t>
            </a:r>
            <a:r>
              <a:rPr lang="en-US" sz="1200" dirty="0">
                <a:solidFill>
                  <a:srgbClr val="E7E6E6">
                    <a:lumMod val="50000"/>
                  </a:srgbClr>
                </a:solidFill>
                <a:latin typeface="Neutraface 2 Text Light" panose="020B0303020202020102" pitchFamily="34" charset="0"/>
                <a:cs typeface="Gotham Light" pitchFamily="50" charset="0"/>
              </a:rPr>
              <a:t> Contin Educ Dent Suppl. 2000;(29):S29-34; quiz S43. PMID: 11908407. </a:t>
            </a:r>
          </a:p>
          <a:p>
            <a:pPr marL="180975" marR="0" lvl="0" indent="-180975">
              <a:lnSpc>
                <a:spcPct val="115000"/>
              </a:lnSpc>
              <a:spcBef>
                <a:spcPts val="0"/>
              </a:spcBef>
              <a:spcAft>
                <a:spcPts val="0"/>
              </a:spcAft>
              <a:buFont typeface="+mj-lt"/>
              <a:buAutoNum type="arabicPeriod"/>
            </a:pPr>
            <a:r>
              <a:rPr lang="en-US" sz="1200" dirty="0" err="1">
                <a:solidFill>
                  <a:srgbClr val="E7E6E6">
                    <a:lumMod val="50000"/>
                  </a:srgbClr>
                </a:solidFill>
                <a:latin typeface="Neutraface 2 Text Light" panose="020B0303020202020102" pitchFamily="34" charset="0"/>
                <a:cs typeface="Gotham Light" pitchFamily="50" charset="0"/>
              </a:rPr>
              <a:t>Götz</a:t>
            </a:r>
            <a:r>
              <a:rPr lang="en-US" sz="1200" dirty="0">
                <a:solidFill>
                  <a:srgbClr val="E7E6E6">
                    <a:lumMod val="50000"/>
                  </a:srgbClr>
                </a:solidFill>
                <a:latin typeface="Neutraface 2 Text Light" panose="020B0303020202020102" pitchFamily="34" charset="0"/>
                <a:cs typeface="Gotham Light" pitchFamily="50" charset="0"/>
              </a:rPr>
              <a:t> H, </a:t>
            </a:r>
            <a:r>
              <a:rPr lang="en-US" sz="1200" dirty="0" err="1">
                <a:solidFill>
                  <a:srgbClr val="E7E6E6">
                    <a:lumMod val="50000"/>
                  </a:srgbClr>
                </a:solidFill>
                <a:latin typeface="Neutraface 2 Text Light" panose="020B0303020202020102" pitchFamily="34" charset="0"/>
                <a:cs typeface="Gotham Light" pitchFamily="50" charset="0"/>
              </a:rPr>
              <a:t>Duschner</a:t>
            </a:r>
            <a:r>
              <a:rPr lang="en-US" sz="1200" dirty="0">
                <a:solidFill>
                  <a:srgbClr val="E7E6E6">
                    <a:lumMod val="50000"/>
                  </a:srgbClr>
                </a:solidFill>
                <a:latin typeface="Neutraface 2 Text Light" panose="020B0303020202020102" pitchFamily="34" charset="0"/>
                <a:cs typeface="Gotham Light" pitchFamily="50" charset="0"/>
              </a:rPr>
              <a:t> H, White DJ, </a:t>
            </a:r>
            <a:r>
              <a:rPr lang="en-US" sz="1200" dirty="0" err="1">
                <a:solidFill>
                  <a:srgbClr val="E7E6E6">
                    <a:lumMod val="50000"/>
                  </a:srgbClr>
                </a:solidFill>
                <a:latin typeface="Neutraface 2 Text Light" panose="020B0303020202020102" pitchFamily="34" charset="0"/>
                <a:cs typeface="Gotham Light" pitchFamily="50" charset="0"/>
              </a:rPr>
              <a:t>Klukowska</a:t>
            </a:r>
            <a:r>
              <a:rPr lang="en-US" sz="1200" dirty="0">
                <a:solidFill>
                  <a:srgbClr val="E7E6E6">
                    <a:lumMod val="50000"/>
                  </a:srgbClr>
                </a:solidFill>
                <a:latin typeface="Neutraface 2 Text Light" panose="020B0303020202020102" pitchFamily="34" charset="0"/>
                <a:cs typeface="Gotham Light" pitchFamily="50" charset="0"/>
              </a:rPr>
              <a:t> MA. Effects of elevated H</a:t>
            </a:r>
            <a:r>
              <a:rPr lang="en-US" sz="1200" baseline="-25000" dirty="0">
                <a:solidFill>
                  <a:srgbClr val="E7E6E6">
                    <a:lumMod val="50000"/>
                  </a:srgbClr>
                </a:solidFill>
                <a:latin typeface="Neutraface 2 Text Light" panose="020B0303020202020102" pitchFamily="34" charset="0"/>
                <a:cs typeface="Gotham Light" pitchFamily="50" charset="0"/>
              </a:rPr>
              <a:t>2</a:t>
            </a:r>
            <a:r>
              <a:rPr lang="en-US" sz="1200" dirty="0">
                <a:solidFill>
                  <a:srgbClr val="E7E6E6">
                    <a:lumMod val="50000"/>
                  </a:srgbClr>
                </a:solidFill>
                <a:latin typeface="Neutraface 2 Text Light" panose="020B0303020202020102" pitchFamily="34" charset="0"/>
                <a:cs typeface="Gotham Light" pitchFamily="50" charset="0"/>
              </a:rPr>
              <a:t>O</a:t>
            </a:r>
            <a:r>
              <a:rPr lang="en-US" sz="1200" baseline="-25000" dirty="0">
                <a:solidFill>
                  <a:srgbClr val="E7E6E6">
                    <a:lumMod val="50000"/>
                  </a:srgbClr>
                </a:solidFill>
                <a:latin typeface="Neutraface 2 Text Light" panose="020B0303020202020102" pitchFamily="34" charset="0"/>
                <a:cs typeface="Gotham Light" pitchFamily="50" charset="0"/>
              </a:rPr>
              <a:t>2</a:t>
            </a:r>
            <a:r>
              <a:rPr lang="en-US" sz="1200" dirty="0">
                <a:solidFill>
                  <a:srgbClr val="E7E6E6">
                    <a:lumMod val="50000"/>
                  </a:srgbClr>
                </a:solidFill>
                <a:latin typeface="Neutraface 2 Text Light" panose="020B0303020202020102" pitchFamily="34" charset="0"/>
                <a:cs typeface="Gotham Light" pitchFamily="50" charset="0"/>
              </a:rPr>
              <a:t> 'strip' bleaching on surface and subsurface enamel including subsurface histomorphology, micro-chemical composition and fluorescence changes. J Dent. 2007 Jun;35(6):457-66. </a:t>
            </a:r>
            <a:r>
              <a:rPr lang="en-US" sz="1200" dirty="0" err="1">
                <a:solidFill>
                  <a:srgbClr val="E7E6E6">
                    <a:lumMod val="50000"/>
                  </a:srgbClr>
                </a:solidFill>
                <a:latin typeface="Neutraface 2 Text Light" panose="020B0303020202020102" pitchFamily="34" charset="0"/>
                <a:cs typeface="Gotham Light" pitchFamily="50" charset="0"/>
              </a:rPr>
              <a:t>doi</a:t>
            </a:r>
            <a:r>
              <a:rPr lang="en-US" sz="1200" dirty="0">
                <a:solidFill>
                  <a:srgbClr val="E7E6E6">
                    <a:lumMod val="50000"/>
                  </a:srgbClr>
                </a:solidFill>
                <a:latin typeface="Neutraface 2 Text Light" panose="020B0303020202020102" pitchFamily="34" charset="0"/>
                <a:cs typeface="Gotham Light" pitchFamily="50" charset="0"/>
              </a:rPr>
              <a:t>: 10.1016/j.jdent.2007.01.004. </a:t>
            </a:r>
            <a:r>
              <a:rPr lang="en-US" sz="1200" dirty="0" err="1">
                <a:solidFill>
                  <a:srgbClr val="E7E6E6">
                    <a:lumMod val="50000"/>
                  </a:srgbClr>
                </a:solidFill>
                <a:latin typeface="Neutraface 2 Text Light" panose="020B0303020202020102" pitchFamily="34" charset="0"/>
                <a:cs typeface="Gotham Light" pitchFamily="50" charset="0"/>
              </a:rPr>
              <a:t>Epub</a:t>
            </a:r>
            <a:r>
              <a:rPr lang="en-US" sz="1200" dirty="0">
                <a:solidFill>
                  <a:srgbClr val="E7E6E6">
                    <a:lumMod val="50000"/>
                  </a:srgbClr>
                </a:solidFill>
                <a:latin typeface="Neutraface 2 Text Light" panose="020B0303020202020102" pitchFamily="34" charset="0"/>
                <a:cs typeface="Gotham Light" pitchFamily="50" charset="0"/>
              </a:rPr>
              <a:t> 2007 Mar 6. PMID: 17339072.</a:t>
            </a:r>
          </a:p>
          <a:p>
            <a:pPr marL="0" marR="0" lvl="0" indent="0">
              <a:lnSpc>
                <a:spcPct val="115000"/>
              </a:lnSpc>
              <a:spcBef>
                <a:spcPts val="0"/>
              </a:spcBef>
              <a:spcAft>
                <a:spcPts val="0"/>
              </a:spcAft>
              <a:buFont typeface="+mj-lt"/>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99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71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defRPr/>
            </a:pPr>
            <a:r>
              <a:rPr lang="en-US" sz="1200" dirty="0">
                <a:solidFill>
                  <a:srgbClr val="E7E6E6">
                    <a:lumMod val="50000"/>
                  </a:srgbClr>
                </a:solidFill>
                <a:latin typeface="Neutraface 2 Text Light" panose="020B0303020202020102" pitchFamily="34" charset="0"/>
              </a:rPr>
              <a:t>1,2 . White DJ, </a:t>
            </a:r>
            <a:r>
              <a:rPr lang="en-US" sz="1200" dirty="0" err="1">
                <a:solidFill>
                  <a:srgbClr val="E7E6E6">
                    <a:lumMod val="50000"/>
                  </a:srgbClr>
                </a:solidFill>
                <a:latin typeface="Neutraface 2 Text Light" panose="020B0303020202020102" pitchFamily="34" charset="0"/>
              </a:rPr>
              <a:t>Duschner</a:t>
            </a:r>
            <a:r>
              <a:rPr lang="en-US" sz="1200" dirty="0">
                <a:solidFill>
                  <a:srgbClr val="E7E6E6">
                    <a:lumMod val="50000"/>
                  </a:srgbClr>
                </a:solidFill>
                <a:latin typeface="Neutraface 2 Text Light" panose="020B0303020202020102" pitchFamily="34" charset="0"/>
              </a:rPr>
              <a:t> H, </a:t>
            </a:r>
            <a:r>
              <a:rPr lang="en-US" sz="1200" dirty="0" err="1">
                <a:solidFill>
                  <a:srgbClr val="E7E6E6">
                    <a:lumMod val="50000"/>
                  </a:srgbClr>
                </a:solidFill>
                <a:latin typeface="Neutraface 2 Text Light" panose="020B0303020202020102" pitchFamily="34" charset="0"/>
              </a:rPr>
              <a:t>Pioch</a:t>
            </a:r>
            <a:r>
              <a:rPr lang="en-US" sz="1200" dirty="0">
                <a:solidFill>
                  <a:srgbClr val="E7E6E6">
                    <a:lumMod val="50000"/>
                  </a:srgbClr>
                </a:solidFill>
                <a:latin typeface="Neutraface 2 Text Light" panose="020B0303020202020102" pitchFamily="34" charset="0"/>
              </a:rPr>
              <a:t> T. Effect of bleaching treatments on microleakage of Class I restorations. J Clin Dent. 2008;19(1):33-6. </a:t>
            </a:r>
            <a:r>
              <a:rPr lang="en-US" sz="1200" dirty="0" err="1">
                <a:solidFill>
                  <a:srgbClr val="E7E6E6">
                    <a:lumMod val="50000"/>
                  </a:srgbClr>
                </a:solidFill>
                <a:latin typeface="Neutraface 2 Text Light" panose="020B0303020202020102" pitchFamily="34" charset="0"/>
              </a:rPr>
              <a:t>PMID</a:t>
            </a:r>
            <a:r>
              <a:rPr lang="en-US" sz="1200" dirty="0">
                <a:solidFill>
                  <a:srgbClr val="E7E6E6">
                    <a:lumMod val="50000"/>
                  </a:srgbClr>
                </a:solidFill>
                <a:latin typeface="Neutraface 2 Text Light" panose="020B0303020202020102" pitchFamily="34" charset="0"/>
              </a:rPr>
              <a:t>: 18500158</a:t>
            </a:r>
          </a:p>
          <a:p>
            <a:pPr algn="l">
              <a:defRPr/>
            </a:pPr>
            <a:r>
              <a:rPr lang="en-US" sz="1200" dirty="0">
                <a:solidFill>
                  <a:srgbClr val="E7E6E6">
                    <a:lumMod val="50000"/>
                  </a:srgbClr>
                </a:solidFill>
                <a:latin typeface="Neutraface 2 Text Light" panose="020B0303020202020102" pitchFamily="34" charset="0"/>
              </a:rPr>
              <a:t>3. Effect of Bleaching on Bond Strength of Composite Resin Bonded to Dentin D.J. WHITE1 , C. DOERFER2 , H. DUSCHNER3 , </a:t>
            </a:r>
            <a:r>
              <a:rPr lang="en-US" sz="1200" dirty="0" err="1">
                <a:solidFill>
                  <a:srgbClr val="E7E6E6">
                    <a:lumMod val="50000"/>
                  </a:srgbClr>
                </a:solidFill>
                <a:latin typeface="Neutraface 2 Text Light" panose="020B0303020202020102" pitchFamily="34" charset="0"/>
              </a:rPr>
              <a:t>K.M</a:t>
            </a:r>
            <a:r>
              <a:rPr lang="en-US" sz="1200" dirty="0">
                <a:solidFill>
                  <a:srgbClr val="E7E6E6">
                    <a:lumMod val="50000"/>
                  </a:srgbClr>
                </a:solidFill>
                <a:latin typeface="Neutraface 2 Text Light" panose="020B0303020202020102" pitchFamily="34" charset="0"/>
              </a:rPr>
              <a:t>. KOZAK1 , and T. PIOCH2 , 1 The Procter &amp; Gamble Company, Mason, OH, USA, 2 University of Heidelberg, Germany, 3 Johannes Gutenberg-University, Mainz, Germany Research presented at the 81ST General Session of the </a:t>
            </a:r>
            <a:r>
              <a:rPr lang="en-US" sz="1200" dirty="0" err="1">
                <a:solidFill>
                  <a:srgbClr val="E7E6E6">
                    <a:lumMod val="50000"/>
                  </a:srgbClr>
                </a:solidFill>
                <a:latin typeface="Neutraface 2 Text Light" panose="020B0303020202020102" pitchFamily="34" charset="0"/>
              </a:rPr>
              <a:t>IADR</a:t>
            </a:r>
            <a:r>
              <a:rPr lang="en-US" sz="1200" dirty="0">
                <a:solidFill>
                  <a:srgbClr val="E7E6E6">
                    <a:lumMod val="50000"/>
                  </a:srgbClr>
                </a:solidFill>
                <a:latin typeface="Neutraface 2 Text Light" panose="020B0303020202020102" pitchFamily="34" charset="0"/>
              </a:rPr>
              <a:t>, June 25-28, 2003</a:t>
            </a:r>
          </a:p>
          <a:p>
            <a:pPr eaLnBrk="1" hangingPunct="1"/>
            <a:r>
              <a:rPr lang="de-DE" altLang="en-US" b="1" dirty="0"/>
              <a:t>ADA Prescribed Restoration Materials</a:t>
            </a:r>
          </a:p>
          <a:p>
            <a:pPr lvl="1" eaLnBrk="1" hangingPunct="1"/>
            <a:r>
              <a:rPr lang="de-DE" altLang="en-US" b="1" dirty="0"/>
              <a:t>Dental Gold - Stabilor H - Degussa</a:t>
            </a:r>
          </a:p>
          <a:p>
            <a:pPr lvl="1" eaLnBrk="1" hangingPunct="1"/>
            <a:r>
              <a:rPr lang="de-DE" altLang="en-US" b="1" dirty="0"/>
              <a:t>Dental Amalgam - Unison 3 - Caulk/Dentsply</a:t>
            </a:r>
          </a:p>
          <a:p>
            <a:pPr lvl="1" eaLnBrk="1" hangingPunct="1"/>
            <a:r>
              <a:rPr lang="de-DE" altLang="en-US" b="1" dirty="0"/>
              <a:t>Air Dried Glass Ionomer - GC Fuji II</a:t>
            </a:r>
          </a:p>
          <a:p>
            <a:pPr lvl="1" eaLnBrk="1" hangingPunct="1"/>
            <a:r>
              <a:rPr lang="de-DE" altLang="en-US" b="1" dirty="0"/>
              <a:t>Light Cured Glass Ionomer - GC Fuji II (resin reinforced)</a:t>
            </a:r>
          </a:p>
          <a:p>
            <a:pPr lvl="1" eaLnBrk="1" hangingPunct="1"/>
            <a:r>
              <a:rPr lang="de-DE" altLang="en-US" b="1" dirty="0"/>
              <a:t>Composite 3M Silox Plus</a:t>
            </a:r>
          </a:p>
          <a:p>
            <a:pPr lvl="1" eaLnBrk="1" hangingPunct="1"/>
            <a:r>
              <a:rPr lang="de-DE" altLang="en-US" b="1" dirty="0"/>
              <a:t>Porcelain - Duceram Plus (Ducera GMBH)</a:t>
            </a:r>
          </a:p>
          <a:p>
            <a:pPr algn="l">
              <a:defRPr/>
            </a:pPr>
            <a:endParaRPr lang="en-US" sz="1200" dirty="0">
              <a:solidFill>
                <a:srgbClr val="E7E6E6">
                  <a:lumMod val="50000"/>
                </a:srgbClr>
              </a:solidFill>
              <a:latin typeface="Neutraface 2 Text Light" panose="020B0303020202020102" pitchFamily="34" charset="0"/>
            </a:endParaRPr>
          </a:p>
          <a:p>
            <a:pPr marL="0" marR="0" lvl="0" indent="0">
              <a:lnSpc>
                <a:spcPct val="115000"/>
              </a:lnSpc>
              <a:spcBef>
                <a:spcPts val="0"/>
              </a:spcBef>
              <a:spcAft>
                <a:spcPts val="0"/>
              </a:spcAft>
              <a:buFont typeface="+mj-lt"/>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2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21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677E-50A3-E173-CE54-DDF43D167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CEC41-E87B-7942-AFDD-9647EBBA3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06DA8-E99A-1F4D-291B-548AF4CC0023}"/>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5" name="Footer Placeholder 4">
            <a:extLst>
              <a:ext uri="{FF2B5EF4-FFF2-40B4-BE49-F238E27FC236}">
                <a16:creationId xmlns:a16="http://schemas.microsoft.com/office/drawing/2014/main" id="{A99C2655-1552-FD61-9EC5-C29FE36D9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787F1-36EE-4517-1396-D2686FAA9A21}"/>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278959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5DD9-2DA9-7DAD-D150-A9DCDD930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8003CD-DB7B-3DAE-0343-5FDCEEC117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12D36-D251-2EE4-D055-44A73ADE04EF}"/>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5" name="Footer Placeholder 4">
            <a:extLst>
              <a:ext uri="{FF2B5EF4-FFF2-40B4-BE49-F238E27FC236}">
                <a16:creationId xmlns:a16="http://schemas.microsoft.com/office/drawing/2014/main" id="{FA4EB377-F8C4-1E3F-CF88-78589FA7A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AB5EF-8C66-6C0A-DF27-DF8DC00E02EF}"/>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315323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D01D8-7551-7F2B-FA9A-108002BC70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F65AC-31CA-FA18-9B86-43D8E02565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89CC2-ABDF-B83E-F0FB-88A1F8ED3BA3}"/>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5" name="Footer Placeholder 4">
            <a:extLst>
              <a:ext uri="{FF2B5EF4-FFF2-40B4-BE49-F238E27FC236}">
                <a16:creationId xmlns:a16="http://schemas.microsoft.com/office/drawing/2014/main" id="{8C7463C3-5C4A-A7AB-9515-9795427CE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EED99-1A14-ABB1-7320-508D6122819C}"/>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233257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har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0D474C-964C-40A4-B639-0E0AB4E55F98}"/>
              </a:ext>
            </a:extLst>
          </p:cNvPr>
          <p:cNvSpPr/>
          <p:nvPr userDrawn="1"/>
        </p:nvSpPr>
        <p:spPr>
          <a:xfrm rot="10800000">
            <a:off x="0" y="-1"/>
            <a:ext cx="12192000" cy="6858000"/>
          </a:xfrm>
          <a:prstGeom prst="rect">
            <a:avLst/>
          </a:prstGeom>
          <a:gradFill flip="none" rotWithShape="1">
            <a:gsLst>
              <a:gs pos="0">
                <a:schemeClr val="bg1"/>
              </a:gs>
              <a:gs pos="100000">
                <a:schemeClr val="bg1">
                  <a:lumMod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8643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Char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0D474C-964C-40A4-B639-0E0AB4E55F98}"/>
              </a:ext>
            </a:extLst>
          </p:cNvPr>
          <p:cNvSpPr/>
          <p:nvPr userDrawn="1"/>
        </p:nvSpPr>
        <p:spPr>
          <a:xfrm rot="10800000">
            <a:off x="0" y="-1"/>
            <a:ext cx="12192000" cy="6858000"/>
          </a:xfrm>
          <a:prstGeom prst="rect">
            <a:avLst/>
          </a:prstGeom>
          <a:gradFill flip="none" rotWithShape="1">
            <a:gsLst>
              <a:gs pos="0">
                <a:schemeClr val="bg1"/>
              </a:gs>
              <a:gs pos="100000">
                <a:schemeClr val="bg1">
                  <a:lumMod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3261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DE80659-D4ED-4A39-B28E-0B14A2DC76B5}"/>
              </a:ext>
            </a:extLst>
          </p:cNvPr>
          <p:cNvSpPr/>
          <p:nvPr userDrawn="1"/>
        </p:nvSpPr>
        <p:spPr>
          <a:xfrm>
            <a:off x="0" y="0"/>
            <a:ext cx="12192000" cy="6858000"/>
          </a:xfrm>
          <a:prstGeom prst="rect">
            <a:avLst/>
          </a:prstGeom>
          <a:gradFill flip="none" rotWithShape="1">
            <a:gsLst>
              <a:gs pos="0">
                <a:srgbClr val="0F5996"/>
              </a:gs>
              <a:gs pos="94000">
                <a:srgbClr val="030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695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F2442-88E2-46F9-9467-C12BA65656D8}" type="datetime1">
              <a:rPr lang="en-US" smtClean="0"/>
              <a:t>10/15/2024</a:t>
            </a:fld>
            <a:endParaRPr lang="en-US"/>
          </a:p>
        </p:txBody>
      </p:sp>
      <p:sp>
        <p:nvSpPr>
          <p:cNvPr id="5" name="Footer Placeholder 4"/>
          <p:cNvSpPr>
            <a:spLocks noGrp="1"/>
          </p:cNvSpPr>
          <p:nvPr>
            <p:ph type="ftr" sz="quarter" idx="11"/>
          </p:nvPr>
        </p:nvSpPr>
        <p:spPr/>
        <p:txBody>
          <a:bodyPr/>
          <a:lstStyle/>
          <a:p>
            <a:r>
              <a:rPr lang="en-US"/>
              <a:t>P&amp;G CONFIDENTIAL</a:t>
            </a:r>
          </a:p>
        </p:txBody>
      </p:sp>
      <p:sp>
        <p:nvSpPr>
          <p:cNvPr id="6" name="Slide Number Placeholder 5"/>
          <p:cNvSpPr>
            <a:spLocks noGrp="1"/>
          </p:cNvSpPr>
          <p:nvPr>
            <p:ph type="sldNum" sz="quarter" idx="12"/>
          </p:nvPr>
        </p:nvSpPr>
        <p:spPr/>
        <p:txBody>
          <a:bodyPr/>
          <a:lstStyle/>
          <a:p>
            <a:fld id="{CC321F1A-E31E-4368-B547-8777603CC50D}" type="slidenum">
              <a:rPr lang="en-US" smtClean="0"/>
              <a:t>‹#›</a:t>
            </a:fld>
            <a:endParaRPr lang="en-US"/>
          </a:p>
        </p:txBody>
      </p:sp>
    </p:spTree>
    <p:extLst>
      <p:ext uri="{BB962C8B-B14F-4D97-AF65-F5344CB8AC3E}">
        <p14:creationId xmlns:p14="http://schemas.microsoft.com/office/powerpoint/2010/main" val="109662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F60B-B0F9-BA90-F2E9-704F8C824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364BD-38C1-910E-7603-61DE5B4003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32149-1BE7-7BFF-B042-C6B93AC3BB3F}"/>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5" name="Footer Placeholder 4">
            <a:extLst>
              <a:ext uri="{FF2B5EF4-FFF2-40B4-BE49-F238E27FC236}">
                <a16:creationId xmlns:a16="http://schemas.microsoft.com/office/drawing/2014/main" id="{D9E5A91F-7332-E088-3D9D-62F965067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A2870-7340-4F64-51F0-4F63A6E0BA55}"/>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281742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570A-4C85-DBB5-8FEF-E9EF646C2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18138-9FD0-AD96-CCD0-140317012A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F3E462-A9CA-8F9D-1C48-78B0D83CA049}"/>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5" name="Footer Placeholder 4">
            <a:extLst>
              <a:ext uri="{FF2B5EF4-FFF2-40B4-BE49-F238E27FC236}">
                <a16:creationId xmlns:a16="http://schemas.microsoft.com/office/drawing/2014/main" id="{0CEC1516-395C-671A-CDAD-31D45D07D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9BA8D-496C-4098-EF97-F04B0D24CD3D}"/>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288286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F05B-36CB-7363-FD93-8D9EBD794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FD7B08-7D38-8049-8D10-6A94E63C3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E55F83-BA09-C33F-4821-25DD7A16A6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DE4B5-E60A-5E08-D930-38A591D596FC}"/>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6" name="Footer Placeholder 5">
            <a:extLst>
              <a:ext uri="{FF2B5EF4-FFF2-40B4-BE49-F238E27FC236}">
                <a16:creationId xmlns:a16="http://schemas.microsoft.com/office/drawing/2014/main" id="{9E6E78D2-88D3-1839-1BC3-54126D4C0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F31ED-7A64-F467-CA1A-27BF7F5600EC}"/>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26927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3208-B23D-AE5E-A312-DF0AB11655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B2290-D965-1B83-5565-4F6E04842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E55B93-578E-1FC6-1563-EECB716DC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24648-2356-89DD-0074-352B9C8B3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F60C2-54A0-BFB5-D149-7B8B6958D7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0C7EF-C83B-B063-C443-19EBD94C2F97}"/>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8" name="Footer Placeholder 7">
            <a:extLst>
              <a:ext uri="{FF2B5EF4-FFF2-40B4-BE49-F238E27FC236}">
                <a16:creationId xmlns:a16="http://schemas.microsoft.com/office/drawing/2014/main" id="{10C304A3-1201-2553-323D-B0BAC3DBB1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06E7FD-57D4-F1FD-B170-84EFD7C37043}"/>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25246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243E-07D2-2596-3651-1D7EAE494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C34A6-5AF5-2EDB-9BC4-09CBDC14F17B}"/>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4" name="Footer Placeholder 3">
            <a:extLst>
              <a:ext uri="{FF2B5EF4-FFF2-40B4-BE49-F238E27FC236}">
                <a16:creationId xmlns:a16="http://schemas.microsoft.com/office/drawing/2014/main" id="{63B37AC2-B0C6-2EF5-27AB-5935B05F8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74BB4D-DF83-7058-8633-B859FE504080}"/>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381716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7F9D5-4C9B-CE53-9060-2B94DB2A0577}"/>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3" name="Footer Placeholder 2">
            <a:extLst>
              <a:ext uri="{FF2B5EF4-FFF2-40B4-BE49-F238E27FC236}">
                <a16:creationId xmlns:a16="http://schemas.microsoft.com/office/drawing/2014/main" id="{EA1E1907-BECB-31D5-77DB-B42FD37A8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58548-68F7-8E4C-EDC1-D1FB1F4CDED1}"/>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352521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A1E8-7BB3-814F-F041-FAA0C8771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2F16A-6D27-4196-9D06-CEA915C7B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6B0F4-6184-AA95-0CBA-AB3FAC46A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20E10-2AF5-8CD9-3D83-AF4AAEC702C2}"/>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6" name="Footer Placeholder 5">
            <a:extLst>
              <a:ext uri="{FF2B5EF4-FFF2-40B4-BE49-F238E27FC236}">
                <a16:creationId xmlns:a16="http://schemas.microsoft.com/office/drawing/2014/main" id="{5543305C-8101-3722-FD2B-3571DCEC3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49BFE-0560-7444-71F3-1C8BDD670098}"/>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325651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E5D9-B11F-E386-7120-C1A6788A0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0C5A4-7752-346D-9267-93BD2C0C08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37E5A9-E069-BB54-DB3A-F5A17DE63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7B48B-8E87-3DAE-12AA-24D2F01D7319}"/>
              </a:ext>
            </a:extLst>
          </p:cNvPr>
          <p:cNvSpPr>
            <a:spLocks noGrp="1"/>
          </p:cNvSpPr>
          <p:nvPr>
            <p:ph type="dt" sz="half" idx="10"/>
          </p:nvPr>
        </p:nvSpPr>
        <p:spPr/>
        <p:txBody>
          <a:bodyPr/>
          <a:lstStyle/>
          <a:p>
            <a:fld id="{7856E627-0897-49A1-AC8E-5F4B5309BB0C}" type="datetimeFigureOut">
              <a:rPr lang="en-US" smtClean="0"/>
              <a:t>10/15/2024</a:t>
            </a:fld>
            <a:endParaRPr lang="en-US"/>
          </a:p>
        </p:txBody>
      </p:sp>
      <p:sp>
        <p:nvSpPr>
          <p:cNvPr id="6" name="Footer Placeholder 5">
            <a:extLst>
              <a:ext uri="{FF2B5EF4-FFF2-40B4-BE49-F238E27FC236}">
                <a16:creationId xmlns:a16="http://schemas.microsoft.com/office/drawing/2014/main" id="{C1E3F4E8-07EE-3802-0DB4-086466E83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F8256-60C2-FBBC-97AC-3D77A09E0358}"/>
              </a:ext>
            </a:extLst>
          </p:cNvPr>
          <p:cNvSpPr>
            <a:spLocks noGrp="1"/>
          </p:cNvSpPr>
          <p:nvPr>
            <p:ph type="sldNum" sz="quarter" idx="12"/>
          </p:nvPr>
        </p:nvSpPr>
        <p:spPr/>
        <p:txBody>
          <a:bodyPr/>
          <a:lstStyle/>
          <a:p>
            <a:fld id="{9633044F-91C7-44DE-9444-554D767AA79C}" type="slidenum">
              <a:rPr lang="en-US" smtClean="0"/>
              <a:t>‹#›</a:t>
            </a:fld>
            <a:endParaRPr lang="en-US"/>
          </a:p>
        </p:txBody>
      </p:sp>
    </p:spTree>
    <p:extLst>
      <p:ext uri="{BB962C8B-B14F-4D97-AF65-F5344CB8AC3E}">
        <p14:creationId xmlns:p14="http://schemas.microsoft.com/office/powerpoint/2010/main" val="369253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2A2FF-B08D-F439-2FE9-3528941C8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24CD64-3195-5C84-B222-E5C146CCD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8753A-6B39-4658-648D-9230EA3B6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6E627-0897-49A1-AC8E-5F4B5309BB0C}" type="datetimeFigureOut">
              <a:rPr lang="en-US" smtClean="0"/>
              <a:t>10/15/2024</a:t>
            </a:fld>
            <a:endParaRPr lang="en-US"/>
          </a:p>
        </p:txBody>
      </p:sp>
      <p:sp>
        <p:nvSpPr>
          <p:cNvPr id="5" name="Footer Placeholder 4">
            <a:extLst>
              <a:ext uri="{FF2B5EF4-FFF2-40B4-BE49-F238E27FC236}">
                <a16:creationId xmlns:a16="http://schemas.microsoft.com/office/drawing/2014/main" id="{8450AA68-197C-17F3-C230-10EE5A1D9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5589E0-596A-BC31-220F-515A7668D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3044F-91C7-44DE-9444-554D767AA79C}" type="slidenum">
              <a:rPr lang="en-US" smtClean="0"/>
              <a:t>‹#›</a:t>
            </a:fld>
            <a:endParaRPr lang="en-US"/>
          </a:p>
        </p:txBody>
      </p:sp>
      <p:sp>
        <p:nvSpPr>
          <p:cNvPr id="8" name="TextBox 7">
            <a:extLst>
              <a:ext uri="{FF2B5EF4-FFF2-40B4-BE49-F238E27FC236}">
                <a16:creationId xmlns:a16="http://schemas.microsoft.com/office/drawing/2014/main" id="{165D96A6-B4EB-1738-E639-20DF95D2AF60}"/>
              </a:ext>
            </a:extLst>
          </p:cNvPr>
          <p:cNvSpPr txBox="1"/>
          <p:nvPr userDrawn="1">
            <p:extLst>
              <p:ext uri="{1162E1C5-73C7-4A58-AE30-91384D911F3F}">
                <p184:classification xmlns:p184="http://schemas.microsoft.com/office/powerpoint/2018/4/main" val="hdr"/>
              </p:ext>
            </p:extLst>
          </p:nvPr>
        </p:nvSpPr>
        <p:spPr>
          <a:xfrm>
            <a:off x="11336338" y="190500"/>
            <a:ext cx="6937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Business Use</a:t>
            </a:r>
          </a:p>
        </p:txBody>
      </p:sp>
    </p:spTree>
    <p:extLst>
      <p:ext uri="{BB962C8B-B14F-4D97-AF65-F5344CB8AC3E}">
        <p14:creationId xmlns:p14="http://schemas.microsoft.com/office/powerpoint/2010/main" val="48841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ED6172-C2C9-4559-9971-31D7A7452AC5}"/>
              </a:ext>
            </a:extLst>
          </p:cNvPr>
          <p:cNvSpPr txBox="1"/>
          <p:nvPr>
            <p:extLst>
              <p:ext uri="{1162E1C5-73C7-4A58-AE30-91384D911F3F}">
                <p184:classification xmlns:p184="http://schemas.microsoft.com/office/powerpoint/2018/4/main" val="hdr"/>
              </p:ext>
            </p:extLst>
          </p:nvPr>
        </p:nvSpPr>
        <p:spPr>
          <a:xfrm>
            <a:off x="11336338" y="190500"/>
            <a:ext cx="6937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Business Use</a:t>
            </a:r>
          </a:p>
        </p:txBody>
      </p:sp>
    </p:spTree>
    <p:extLst>
      <p:ext uri="{BB962C8B-B14F-4D97-AF65-F5344CB8AC3E}">
        <p14:creationId xmlns:p14="http://schemas.microsoft.com/office/powerpoint/2010/main" val="39256072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www.uni-mainz.de/"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www.uni-mainz.de/"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www.uni-mainz.de/" TargetMode="External"/><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www.uni-mainz.de/"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C95E4-E5B6-47B4-B39F-C5684C28D9DB}"/>
              </a:ext>
            </a:extLst>
          </p:cNvPr>
          <p:cNvSpPr txBox="1"/>
          <p:nvPr/>
        </p:nvSpPr>
        <p:spPr>
          <a:xfrm>
            <a:off x="469557" y="3879967"/>
            <a:ext cx="97603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Evidence to date indicates that p</a:t>
            </a:r>
            <a:r>
              <a:rPr kumimoji="0" lang="en-US"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roperly formulated peroxide sources are safe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166AEB34-CADB-44F8-B391-35DC4299220F}"/>
              </a:ext>
            </a:extLst>
          </p:cNvPr>
          <p:cNvSpPr txBox="1"/>
          <p:nvPr/>
        </p:nvSpPr>
        <p:spPr>
          <a:xfrm>
            <a:off x="2611179" y="6414263"/>
            <a:ext cx="9231718"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white"/>
                </a:solidFill>
                <a:effectLst/>
                <a:uLnTx/>
                <a:uFillTx/>
                <a:latin typeface="BlinkMacSystemFont"/>
                <a:ea typeface="+mn-ea"/>
                <a:cs typeface="+mn-cs"/>
              </a:rPr>
              <a:t>Kihn</a:t>
            </a:r>
            <a:r>
              <a:rPr kumimoji="0" lang="en-US" sz="900" b="0" i="0" u="none" strike="noStrike" kern="1200" cap="none" spc="0" normalizeH="0" baseline="0" noProof="0" dirty="0">
                <a:ln>
                  <a:noFill/>
                </a:ln>
                <a:solidFill>
                  <a:prstClr val="white"/>
                </a:solidFill>
                <a:effectLst/>
                <a:uLnTx/>
                <a:uFillTx/>
                <a:latin typeface="BlinkMacSystemFont"/>
                <a:ea typeface="+mn-ea"/>
                <a:cs typeface="+mn-cs"/>
              </a:rPr>
              <a:t> PW. Vital tooth whitening. Dent Clin North Am. 2007 Apr;51(2):319-31, viii. </a:t>
            </a:r>
            <a:r>
              <a:rPr kumimoji="0" lang="en-US" sz="900" b="0" i="0" u="none" strike="noStrike" kern="1200" cap="none" spc="0" normalizeH="0" baseline="0" noProof="0" dirty="0" err="1">
                <a:ln>
                  <a:noFill/>
                </a:ln>
                <a:solidFill>
                  <a:prstClr val="white"/>
                </a:solidFill>
                <a:effectLst/>
                <a:uLnTx/>
                <a:uFillTx/>
                <a:latin typeface="BlinkMacSystemFont"/>
                <a:ea typeface="+mn-ea"/>
                <a:cs typeface="+mn-cs"/>
              </a:rPr>
              <a:t>doi</a:t>
            </a:r>
            <a:r>
              <a:rPr kumimoji="0" lang="en-US" sz="900" b="0" i="0" u="none" strike="noStrike" kern="1200" cap="none" spc="0" normalizeH="0" baseline="0" noProof="0" dirty="0">
                <a:ln>
                  <a:noFill/>
                </a:ln>
                <a:solidFill>
                  <a:prstClr val="white"/>
                </a:solidFill>
                <a:effectLst/>
                <a:uLnTx/>
                <a:uFillTx/>
                <a:latin typeface="BlinkMacSystemFont"/>
                <a:ea typeface="+mn-ea"/>
                <a:cs typeface="+mn-cs"/>
              </a:rPr>
              <a:t>: 10.1016/j.cden.2006.12.001. </a:t>
            </a:r>
            <a:r>
              <a:rPr kumimoji="0" lang="en-US" sz="900" b="0" i="0" u="none" strike="noStrike" kern="1200" cap="none" spc="0" normalizeH="0" baseline="0" noProof="0" dirty="0" err="1">
                <a:ln>
                  <a:noFill/>
                </a:ln>
                <a:solidFill>
                  <a:prstClr val="white"/>
                </a:solidFill>
                <a:effectLst/>
                <a:uLnTx/>
                <a:uFillTx/>
                <a:latin typeface="BlinkMacSystemFont"/>
                <a:ea typeface="+mn-ea"/>
                <a:cs typeface="+mn-cs"/>
              </a:rPr>
              <a:t>PMID</a:t>
            </a:r>
            <a:r>
              <a:rPr kumimoji="0" lang="en-US" sz="900" b="0" i="0" u="none" strike="noStrike" kern="1200" cap="none" spc="0" normalizeH="0" baseline="0" noProof="0" dirty="0">
                <a:ln>
                  <a:noFill/>
                </a:ln>
                <a:solidFill>
                  <a:prstClr val="white"/>
                </a:solidFill>
                <a:effectLst/>
                <a:uLnTx/>
                <a:uFillTx/>
                <a:latin typeface="BlinkMacSystemFont"/>
                <a:ea typeface="+mn-ea"/>
                <a:cs typeface="+mn-cs"/>
              </a:rPr>
              <a:t>: 17532915.</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hteck 13">
            <a:extLst>
              <a:ext uri="{FF2B5EF4-FFF2-40B4-BE49-F238E27FC236}">
                <a16:creationId xmlns:a16="http://schemas.microsoft.com/office/drawing/2014/main" id="{73F206A4-1649-4BA4-834F-9036A87E91E6}"/>
              </a:ext>
            </a:extLst>
          </p:cNvPr>
          <p:cNvSpPr/>
          <p:nvPr/>
        </p:nvSpPr>
        <p:spPr>
          <a:xfrm>
            <a:off x="604838" y="2996455"/>
            <a:ext cx="7205662" cy="646331"/>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white"/>
                </a:solidFill>
                <a:effectLst/>
                <a:uLnTx/>
                <a:uFillTx/>
                <a:latin typeface="Neutraface 2 Text Demi" panose="020B0703020202020102" pitchFamily="34" charset="0"/>
                <a:ea typeface="+mn-ea"/>
                <a:cs typeface="Gotham Bold" pitchFamily="50" charset="0"/>
              </a:rPr>
              <a:t>IS H</a:t>
            </a:r>
            <a:r>
              <a:rPr kumimoji="0" lang="en-US" altLang="en-US" sz="3600" b="0" i="0" u="none" strike="noStrike" kern="1200" cap="none" spc="0" normalizeH="0" baseline="-25000" noProof="0" dirty="0">
                <a:ln>
                  <a:noFill/>
                </a:ln>
                <a:solidFill>
                  <a:prstClr val="white"/>
                </a:solidFill>
                <a:effectLst/>
                <a:uLnTx/>
                <a:uFillTx/>
                <a:latin typeface="Neutraface 2 Text Demi" panose="020B0703020202020102" pitchFamily="34" charset="0"/>
                <a:ea typeface="+mn-ea"/>
                <a:cs typeface="Gotham Bold" pitchFamily="50" charset="0"/>
              </a:rPr>
              <a:t>2</a:t>
            </a:r>
            <a:r>
              <a:rPr kumimoji="0" lang="en-US" altLang="en-US" sz="3600" b="0" i="0" u="none" strike="noStrike" kern="1200" cap="none" spc="0" normalizeH="0" baseline="0" noProof="0" dirty="0">
                <a:ln>
                  <a:noFill/>
                </a:ln>
                <a:solidFill>
                  <a:prstClr val="white"/>
                </a:solidFill>
                <a:effectLst/>
                <a:uLnTx/>
                <a:uFillTx/>
                <a:latin typeface="Neutraface 2 Text Demi" panose="020B0703020202020102" pitchFamily="34" charset="0"/>
                <a:ea typeface="+mn-ea"/>
                <a:cs typeface="Gotham Bold" pitchFamily="50" charset="0"/>
              </a:rPr>
              <a:t>O</a:t>
            </a:r>
            <a:r>
              <a:rPr kumimoji="0" lang="en-US" altLang="en-US" sz="3600" b="0" i="0" u="none" strike="noStrike" kern="1200" cap="none" spc="0" normalizeH="0" baseline="-25000" noProof="0" dirty="0">
                <a:ln>
                  <a:noFill/>
                </a:ln>
                <a:solidFill>
                  <a:prstClr val="white"/>
                </a:solidFill>
                <a:effectLst/>
                <a:uLnTx/>
                <a:uFillTx/>
                <a:latin typeface="Neutraface 2 Text Demi" panose="020B0703020202020102" pitchFamily="34" charset="0"/>
                <a:ea typeface="+mn-ea"/>
                <a:cs typeface="Gotham Bold" pitchFamily="50" charset="0"/>
              </a:rPr>
              <a:t>2</a:t>
            </a:r>
            <a:r>
              <a:rPr kumimoji="0" lang="en-US" altLang="en-US" sz="3600" b="0" i="0" u="none" strike="noStrike" kern="1200" cap="none" spc="0" normalizeH="0" baseline="0" noProof="0" dirty="0">
                <a:ln>
                  <a:noFill/>
                </a:ln>
                <a:solidFill>
                  <a:prstClr val="white"/>
                </a:solidFill>
                <a:effectLst/>
                <a:uLnTx/>
                <a:uFillTx/>
                <a:latin typeface="Neutraface 2 Text Demi" panose="020B0703020202020102" pitchFamily="34" charset="0"/>
                <a:ea typeface="+mn-ea"/>
                <a:cs typeface="Gotham Bold" pitchFamily="50" charset="0"/>
              </a:rPr>
              <a:t> SAFE?</a:t>
            </a:r>
          </a:p>
        </p:txBody>
      </p:sp>
    </p:spTree>
    <p:extLst>
      <p:ext uri="{BB962C8B-B14F-4D97-AF65-F5344CB8AC3E}">
        <p14:creationId xmlns:p14="http://schemas.microsoft.com/office/powerpoint/2010/main" val="383745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DE64712-2132-41E0-8894-891E99A6D847}"/>
              </a:ext>
            </a:extLst>
          </p:cNvPr>
          <p:cNvSpPr/>
          <p:nvPr/>
        </p:nvSpPr>
        <p:spPr>
          <a:xfrm>
            <a:off x="6536483" y="2692400"/>
            <a:ext cx="5655517" cy="24765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8CBA6F3C-60DA-426B-9E65-4AD9C2081FF7}"/>
              </a:ext>
            </a:extLst>
          </p:cNvPr>
          <p:cNvSpPr/>
          <p:nvPr/>
        </p:nvSpPr>
        <p:spPr>
          <a:xfrm>
            <a:off x="596825" y="1097995"/>
            <a:ext cx="7727368"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META-ANALYSIS ON THE SAFETY OF H</a:t>
            </a:r>
            <a:r>
              <a:rPr kumimoji="0" lang="en-US" altLang="en-US" sz="32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Bold" pitchFamily="50" charset="0"/>
              </a:rPr>
              <a:t>2</a:t>
            </a: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O</a:t>
            </a:r>
            <a:r>
              <a:rPr kumimoji="0" lang="en-US" altLang="en-US" sz="3200" b="0" i="0" u="none" strike="noStrike" kern="1200" cap="none" spc="0" normalizeH="0" baseline="-25000" noProof="0" dirty="0">
                <a:ln>
                  <a:noFill/>
                </a:ln>
                <a:solidFill>
                  <a:srgbClr val="003478"/>
                </a:solidFill>
                <a:effectLst/>
                <a:uLnTx/>
                <a:uFillTx/>
                <a:latin typeface="Neutraface 2 Text Demi" panose="020B0703020202020102" pitchFamily="34" charset="0"/>
                <a:ea typeface="+mn-ea"/>
                <a:cs typeface="Gotham Bold" pitchFamily="50" charset="0"/>
              </a:rPr>
              <a:t>2</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29" name="Content Placeholder 2">
            <a:extLst>
              <a:ext uri="{FF2B5EF4-FFF2-40B4-BE49-F238E27FC236}">
                <a16:creationId xmlns:a16="http://schemas.microsoft.com/office/drawing/2014/main" id="{D38613C0-9807-4A96-83FB-6F1E8BF29E50}"/>
              </a:ext>
            </a:extLst>
          </p:cNvPr>
          <p:cNvSpPr txBox="1">
            <a:spLocks/>
          </p:cNvSpPr>
          <p:nvPr/>
        </p:nvSpPr>
        <p:spPr>
          <a:xfrm>
            <a:off x="440483" y="2756874"/>
            <a:ext cx="5960317" cy="2015936"/>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600"/>
              </a:spcAft>
              <a:buClr>
                <a:srgbClr val="DFE3E5">
                  <a:lumMod val="50000"/>
                </a:srgbClr>
              </a:buClr>
              <a:buNone/>
              <a:defRPr/>
            </a:pPr>
            <a:r>
              <a:rPr lang="en-US" sz="1400" dirty="0">
                <a:solidFill>
                  <a:srgbClr val="003478"/>
                </a:solidFill>
                <a:latin typeface="Neutraface 2 Text Demi" panose="020B0703020202020102" pitchFamily="34" charset="0"/>
                <a:cs typeface="Gotham Light" pitchFamily="50" charset="0"/>
              </a:rPr>
              <a:t>Safety of vital tooth bleaching with 6% H</a:t>
            </a:r>
            <a:r>
              <a:rPr lang="en-US" sz="1400" baseline="-25000" dirty="0">
                <a:solidFill>
                  <a:srgbClr val="003478"/>
                </a:solidFill>
                <a:latin typeface="Neutraface 2 Text Demi" panose="020B0703020202020102" pitchFamily="34" charset="0"/>
                <a:cs typeface="Gotham Light" pitchFamily="50" charset="0"/>
              </a:rPr>
              <a:t>2</a:t>
            </a:r>
            <a:r>
              <a:rPr lang="en-US" sz="1400" dirty="0">
                <a:solidFill>
                  <a:srgbClr val="003478"/>
                </a:solidFill>
                <a:latin typeface="Neutraface 2 Text Demi" panose="020B0703020202020102" pitchFamily="34" charset="0"/>
                <a:cs typeface="Gotham Light" pitchFamily="50" charset="0"/>
              </a:rPr>
              <a:t>O</a:t>
            </a:r>
            <a:r>
              <a:rPr lang="en-US" sz="1400" baseline="-25000" dirty="0">
                <a:solidFill>
                  <a:srgbClr val="003478"/>
                </a:solidFill>
                <a:latin typeface="Neutraface 2 Text Demi" panose="020B0703020202020102" pitchFamily="34" charset="0"/>
                <a:cs typeface="Gotham Light" pitchFamily="50" charset="0"/>
              </a:rPr>
              <a:t>2</a:t>
            </a:r>
            <a:r>
              <a:rPr lang="en-US" sz="1400" dirty="0">
                <a:solidFill>
                  <a:srgbClr val="003478"/>
                </a:solidFill>
                <a:latin typeface="Neutraface 2 Text Demi" panose="020B0703020202020102" pitchFamily="34" charset="0"/>
                <a:cs typeface="Gotham Light" pitchFamily="50" charset="0"/>
              </a:rPr>
              <a:t> Whitening</a:t>
            </a:r>
          </a:p>
          <a:p>
            <a:pPr marL="85725" indent="0" defTabSz="1088182">
              <a:spcBef>
                <a:spcPts val="0"/>
              </a:spcBef>
              <a:spcAft>
                <a:spcPts val="600"/>
              </a:spcAft>
              <a:buClr>
                <a:srgbClr val="DFE3E5">
                  <a:lumMod val="50000"/>
                </a:srgbClr>
              </a:buClr>
              <a:buNone/>
              <a:defRPr/>
            </a:pPr>
            <a:r>
              <a:rPr lang="en-US" sz="1400" dirty="0">
                <a:solidFill>
                  <a:srgbClr val="003478"/>
                </a:solidFill>
                <a:latin typeface="Neutraface 2 Text Demi" panose="020B0703020202020102" pitchFamily="34" charset="0"/>
                <a:cs typeface="Gotham Light" pitchFamily="50" charset="0"/>
              </a:rPr>
              <a:t>Strips: Evidence from 18 clinical trials</a:t>
            </a:r>
          </a:p>
          <a:p>
            <a:pPr marL="85725" indent="0" defTabSz="1088182">
              <a:spcBef>
                <a:spcPts val="0"/>
              </a:spcBef>
              <a:spcAft>
                <a:spcPts val="600"/>
              </a:spcAft>
              <a:buClr>
                <a:srgbClr val="DFE3E5">
                  <a:lumMod val="50000"/>
                </a:srgbClr>
              </a:buClr>
              <a:buNone/>
              <a:defRPr/>
            </a:pPr>
            <a:r>
              <a:rPr lang="fr-FR" sz="1400" dirty="0">
                <a:solidFill>
                  <a:srgbClr val="DFE3E5">
                    <a:lumMod val="25000"/>
                  </a:srgbClr>
                </a:solidFill>
                <a:latin typeface="Neutraface 2 Text Light" panose="020B0303020202020102" pitchFamily="34" charset="0"/>
                <a:cs typeface="Gotham Light" pitchFamily="50" charset="0"/>
              </a:rPr>
              <a:t>McMillan D, et al. J Dent </a:t>
            </a:r>
            <a:r>
              <a:rPr lang="fr-FR" sz="1400" dirty="0" err="1">
                <a:solidFill>
                  <a:srgbClr val="DFE3E5">
                    <a:lumMod val="25000"/>
                  </a:srgbClr>
                </a:solidFill>
                <a:latin typeface="Neutraface 2 Text Light" panose="020B0303020202020102" pitchFamily="34" charset="0"/>
                <a:cs typeface="Gotham Light" pitchFamily="50" charset="0"/>
              </a:rPr>
              <a:t>Res</a:t>
            </a:r>
            <a:r>
              <a:rPr lang="fr-FR" sz="1400" dirty="0">
                <a:solidFill>
                  <a:srgbClr val="DFE3E5">
                    <a:lumMod val="25000"/>
                  </a:srgbClr>
                </a:solidFill>
                <a:latin typeface="Neutraface 2 Text Light" panose="020B0303020202020102" pitchFamily="34" charset="0"/>
                <a:cs typeface="Gotham Light" pitchFamily="50" charset="0"/>
              </a:rPr>
              <a:t> (AADR/IADR) 2003;82. Abstract 1045</a:t>
            </a:r>
          </a:p>
          <a:p>
            <a:pPr marL="85725" indent="0" defTabSz="1088182">
              <a:spcBef>
                <a:spcPts val="600"/>
              </a:spcBef>
              <a:spcAft>
                <a:spcPts val="1200"/>
              </a:spcAft>
              <a:buClr>
                <a:srgbClr val="DFE3E5">
                  <a:lumMod val="50000"/>
                </a:srgbClr>
              </a:buClr>
              <a:buNone/>
              <a:defRPr/>
            </a:pPr>
            <a:endParaRPr lang="en-US" sz="100" dirty="0">
              <a:solidFill>
                <a:srgbClr val="003478"/>
              </a:solidFill>
              <a:latin typeface="Neutraface 2 Text Demi" panose="020B0703020202020102" pitchFamily="34" charset="0"/>
              <a:cs typeface="Gotham Light" pitchFamily="50" charset="0"/>
            </a:endParaRPr>
          </a:p>
          <a:p>
            <a:pPr marL="265113" indent="-179388" defTabSz="1088182">
              <a:spcBef>
                <a:spcPts val="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18 randomized clinical trials</a:t>
            </a:r>
          </a:p>
          <a:p>
            <a:pPr marL="265113" indent="-179388" defTabSz="1088182">
              <a:spcBef>
                <a:spcPts val="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Treatment: 2x/day for 30 mins. each over 14 days </a:t>
            </a:r>
          </a:p>
          <a:p>
            <a:pPr marL="265113" indent="-179388" defTabSz="1088182">
              <a:spcBef>
                <a:spcPts val="0"/>
              </a:spcBef>
              <a:spcAft>
                <a:spcPts val="600"/>
              </a:spcAft>
              <a:buClr>
                <a:srgbClr val="DFE3E5">
                  <a:lumMod val="50000"/>
                </a:srgbClr>
              </a:buClr>
              <a:defRPr/>
            </a:pPr>
            <a:r>
              <a:rPr lang="en-US" sz="1400" dirty="0">
                <a:solidFill>
                  <a:srgbClr val="DFE3E5">
                    <a:lumMod val="25000"/>
                  </a:srgbClr>
                </a:solidFill>
                <a:latin typeface="Neutraface 2 Text Light" panose="020B0303020202020102" pitchFamily="34" charset="0"/>
                <a:cs typeface="Gotham Light" pitchFamily="50" charset="0"/>
              </a:rPr>
              <a:t>316 subjects</a:t>
            </a:r>
          </a:p>
        </p:txBody>
      </p:sp>
      <p:sp>
        <p:nvSpPr>
          <p:cNvPr id="8" name="Content Placeholder 2">
            <a:extLst>
              <a:ext uri="{FF2B5EF4-FFF2-40B4-BE49-F238E27FC236}">
                <a16:creationId xmlns:a16="http://schemas.microsoft.com/office/drawing/2014/main" id="{6DC72121-D0DC-4740-BCE5-322430775A8C}"/>
              </a:ext>
            </a:extLst>
          </p:cNvPr>
          <p:cNvSpPr txBox="1">
            <a:spLocks/>
          </p:cNvSpPr>
          <p:nvPr/>
        </p:nvSpPr>
        <p:spPr>
          <a:xfrm>
            <a:off x="6836939" y="2928123"/>
            <a:ext cx="4093417" cy="1800493"/>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600"/>
              </a:spcAft>
              <a:buClr>
                <a:srgbClr val="DFE3E5">
                  <a:lumMod val="50000"/>
                </a:srgbClr>
              </a:buClr>
              <a:buNone/>
              <a:defRPr/>
            </a:pPr>
            <a:r>
              <a:rPr lang="en-US" sz="1600" dirty="0">
                <a:solidFill>
                  <a:schemeClr val="bg1"/>
                </a:solidFill>
                <a:latin typeface="Neutraface 2 Text Demi" panose="020B0703020202020102" pitchFamily="34" charset="0"/>
                <a:cs typeface="Gotham Light" pitchFamily="50" charset="0"/>
              </a:rPr>
              <a:t>Conclusion</a:t>
            </a:r>
          </a:p>
          <a:p>
            <a:pPr marL="265113" indent="-179388" defTabSz="1088182">
              <a:spcBef>
                <a:spcPts val="600"/>
              </a:spcBef>
              <a:spcAft>
                <a:spcPts val="1200"/>
              </a:spcAft>
              <a:buClr>
                <a:schemeClr val="bg1"/>
              </a:buClr>
              <a:defRPr/>
            </a:pPr>
            <a:r>
              <a:rPr lang="en-US" sz="1400" dirty="0">
                <a:solidFill>
                  <a:schemeClr val="bg1"/>
                </a:solidFill>
                <a:latin typeface="Neutraface 2 Text Light" panose="020B0303020202020102" pitchFamily="34" charset="0"/>
                <a:cs typeface="Gotham Light" pitchFamily="50" charset="0"/>
              </a:rPr>
              <a:t>Clinical safety and tolerability of </a:t>
            </a:r>
            <a:r>
              <a:rPr lang="en-US" sz="1400" dirty="0" err="1">
                <a:solidFill>
                  <a:schemeClr val="bg1"/>
                </a:solidFill>
                <a:latin typeface="Neutraface 2 Text Light" panose="020B0303020202020102" pitchFamily="34" charset="0"/>
                <a:cs typeface="Gotham Light" pitchFamily="50" charset="0"/>
              </a:rPr>
              <a:t>Whitestrips</a:t>
            </a:r>
            <a:r>
              <a:rPr lang="en-US" sz="1400" dirty="0">
                <a:solidFill>
                  <a:schemeClr val="bg1"/>
                </a:solidFill>
                <a:latin typeface="Neutraface 2 Text Light" panose="020B0303020202020102" pitchFamily="34" charset="0"/>
                <a:cs typeface="Gotham Light" pitchFamily="50" charset="0"/>
              </a:rPr>
              <a:t> with 6% H</a:t>
            </a:r>
            <a:r>
              <a:rPr lang="en-US" sz="1400" baseline="-25000" dirty="0">
                <a:solidFill>
                  <a:schemeClr val="bg1"/>
                </a:solidFill>
                <a:latin typeface="Neutraface 2 Text Light" panose="020B0303020202020102" pitchFamily="34" charset="0"/>
                <a:cs typeface="Gotham Light" pitchFamily="50" charset="0"/>
              </a:rPr>
              <a:t>2</a:t>
            </a:r>
            <a:r>
              <a:rPr lang="en-US" sz="1400" dirty="0">
                <a:solidFill>
                  <a:schemeClr val="bg1"/>
                </a:solidFill>
                <a:latin typeface="Neutraface 2 Text Light" panose="020B0303020202020102" pitchFamily="34" charset="0"/>
                <a:cs typeface="Gotham Light" pitchFamily="50" charset="0"/>
              </a:rPr>
              <a:t>O</a:t>
            </a:r>
            <a:r>
              <a:rPr lang="en-US" sz="1400" baseline="-25000" dirty="0">
                <a:solidFill>
                  <a:schemeClr val="bg1"/>
                </a:solidFill>
                <a:latin typeface="Neutraface 2 Text Light" panose="020B0303020202020102" pitchFamily="34" charset="0"/>
                <a:cs typeface="Gotham Light" pitchFamily="50" charset="0"/>
              </a:rPr>
              <a:t>2</a:t>
            </a:r>
            <a:r>
              <a:rPr lang="en-US" sz="1400" dirty="0">
                <a:solidFill>
                  <a:schemeClr val="bg1"/>
                </a:solidFill>
                <a:latin typeface="Neutraface 2 Text Light" panose="020B0303020202020102" pitchFamily="34" charset="0"/>
                <a:cs typeface="Gotham Light" pitchFamily="50" charset="0"/>
              </a:rPr>
              <a:t> is established.</a:t>
            </a:r>
          </a:p>
          <a:p>
            <a:pPr marL="265113" indent="-179388" defTabSz="1088182">
              <a:spcBef>
                <a:spcPts val="600"/>
              </a:spcBef>
              <a:spcAft>
                <a:spcPts val="1200"/>
              </a:spcAft>
              <a:buClr>
                <a:schemeClr val="bg1"/>
              </a:buClr>
              <a:defRPr/>
            </a:pPr>
            <a:r>
              <a:rPr lang="en-US" sz="1400" dirty="0">
                <a:solidFill>
                  <a:schemeClr val="bg1"/>
                </a:solidFill>
                <a:latin typeface="Neutraface 2 Text Light" panose="020B0303020202020102" pitchFamily="34" charset="0"/>
                <a:cs typeface="Gotham Light" pitchFamily="50" charset="0"/>
              </a:rPr>
              <a:t>Mild, transient tooth sensitivity (18%) and oral irritation (17%) were the most commonly reported </a:t>
            </a:r>
            <a:r>
              <a:rPr lang="en-US" sz="1400">
                <a:solidFill>
                  <a:schemeClr val="bg1"/>
                </a:solidFill>
                <a:latin typeface="Neutraface 2 Text Light" panose="020B0303020202020102" pitchFamily="34" charset="0"/>
                <a:cs typeface="Gotham Light" pitchFamily="50" charset="0"/>
              </a:rPr>
              <a:t>adverse event.*</a:t>
            </a:r>
            <a:endParaRPr lang="en-US" sz="1400" dirty="0">
              <a:solidFill>
                <a:schemeClr val="bg1"/>
              </a:solidFill>
              <a:latin typeface="Neutraface 2 Text Light" panose="020B0303020202020102" pitchFamily="34" charset="0"/>
              <a:cs typeface="Gotham Light" pitchFamily="50" charset="0"/>
            </a:endParaRPr>
          </a:p>
        </p:txBody>
      </p:sp>
      <p:sp>
        <p:nvSpPr>
          <p:cNvPr id="10" name="Content Placeholder 2">
            <a:extLst>
              <a:ext uri="{FF2B5EF4-FFF2-40B4-BE49-F238E27FC236}">
                <a16:creationId xmlns:a16="http://schemas.microsoft.com/office/drawing/2014/main" id="{A460A09C-A54C-4C8B-8057-5FE78D6F49B0}"/>
              </a:ext>
            </a:extLst>
          </p:cNvPr>
          <p:cNvSpPr txBox="1">
            <a:spLocks/>
          </p:cNvSpPr>
          <p:nvPr/>
        </p:nvSpPr>
        <p:spPr>
          <a:xfrm>
            <a:off x="6536483" y="6173705"/>
            <a:ext cx="5960317" cy="307777"/>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6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 Most resolved during treatment phase or within 1-2 days post-treatment.</a:t>
            </a:r>
          </a:p>
        </p:txBody>
      </p:sp>
      <p:sp>
        <p:nvSpPr>
          <p:cNvPr id="12" name="TextBox 4">
            <a:extLst>
              <a:ext uri="{FF2B5EF4-FFF2-40B4-BE49-F238E27FC236}">
                <a16:creationId xmlns:a16="http://schemas.microsoft.com/office/drawing/2014/main" id="{C715292A-926C-4607-BC65-F66FB9C5552E}"/>
              </a:ext>
            </a:extLst>
          </p:cNvPr>
          <p:cNvSpPr txBox="1"/>
          <p:nvPr/>
        </p:nvSpPr>
        <p:spPr>
          <a:xfrm>
            <a:off x="5781900" y="6484914"/>
            <a:ext cx="6305097" cy="230832"/>
          </a:xfrm>
          <a:prstGeom prst="rect">
            <a:avLst/>
          </a:prstGeom>
          <a:noFill/>
        </p:spPr>
        <p:txBody>
          <a:bodyPr wrap="square" rtlCol="0">
            <a:spAutoFit/>
          </a:bodyPr>
          <a:lstStyle/>
          <a:p>
            <a:pPr lvl="0" algn="r">
              <a:defRPr/>
            </a:pPr>
            <a:r>
              <a:rPr lang="en-US" sz="900" dirty="0">
                <a:solidFill>
                  <a:srgbClr val="E7E6E6">
                    <a:lumMod val="50000"/>
                  </a:srgbClr>
                </a:solidFill>
                <a:latin typeface="Neutraface 2 Text Light" panose="020B0303020202020102" pitchFamily="34" charset="0"/>
                <a:cs typeface="Gotham Light" pitchFamily="50" charset="0"/>
              </a:rPr>
              <a:t>https://www.dentalcare.com/-/media/dentalcareus/research/pdf/cws/mcmillan2003.pdf?la=en&amp;v=1-201604251148</a:t>
            </a:r>
          </a:p>
        </p:txBody>
      </p:sp>
    </p:spTree>
    <p:extLst>
      <p:ext uri="{BB962C8B-B14F-4D97-AF65-F5344CB8AC3E}">
        <p14:creationId xmlns:p14="http://schemas.microsoft.com/office/powerpoint/2010/main" val="326217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0E7D0D8-1E9E-4787-835B-480D753B5205}"/>
              </a:ext>
            </a:extLst>
          </p:cNvPr>
          <p:cNvSpPr/>
          <p:nvPr/>
        </p:nvSpPr>
        <p:spPr>
          <a:xfrm>
            <a:off x="7099300" y="0"/>
            <a:ext cx="50927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56347" y="1887149"/>
            <a:ext cx="6061669"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9" name="TextBox 8">
            <a:extLst>
              <a:ext uri="{FF2B5EF4-FFF2-40B4-BE49-F238E27FC236}">
                <a16:creationId xmlns:a16="http://schemas.microsoft.com/office/drawing/2014/main" id="{D53E547B-D4E7-4EC5-A508-8818887293B7}"/>
              </a:ext>
            </a:extLst>
          </p:cNvPr>
          <p:cNvSpPr txBox="1"/>
          <p:nvPr/>
        </p:nvSpPr>
        <p:spPr>
          <a:xfrm>
            <a:off x="444901" y="2673350"/>
            <a:ext cx="6821215" cy="1415772"/>
          </a:xfrm>
          <a:prstGeom prst="rect">
            <a:avLst/>
          </a:prstGeom>
          <a:noFill/>
        </p:spPr>
        <p:txBody>
          <a:bodyPr wrap="square">
            <a:spAutoFit/>
          </a:bodyPr>
          <a:lstStyle/>
          <a:p>
            <a:pPr marL="265113" indent="-179388" defTabSz="1088182">
              <a:spcBef>
                <a:spcPts val="600"/>
              </a:spcBef>
              <a:spcAft>
                <a:spcPts val="600"/>
              </a:spcAft>
              <a:buClr>
                <a:srgbClr val="DFE3E5">
                  <a:lumMod val="50000"/>
                </a:srgbClr>
              </a:buClr>
              <a:buFont typeface="Arial" pitchFamily="34" charset="0"/>
              <a:buChar char="•"/>
              <a:defRPr/>
            </a:pPr>
            <a:r>
              <a:rPr lang="en-US" sz="1400" dirty="0">
                <a:solidFill>
                  <a:srgbClr val="DFE3E5">
                    <a:lumMod val="25000"/>
                  </a:srgbClr>
                </a:solidFill>
                <a:latin typeface="Neutraface 2 Text Light" panose="020B0303020202020102" pitchFamily="34" charset="0"/>
                <a:cs typeface="Gotham Light" pitchFamily="50" charset="0"/>
              </a:rPr>
              <a:t>Most Extensively researched whitening technology</a:t>
            </a:r>
          </a:p>
          <a:p>
            <a:pPr marL="265113" indent="-179388" defTabSz="1088182">
              <a:spcBef>
                <a:spcPts val="600"/>
              </a:spcBef>
              <a:spcAft>
                <a:spcPts val="600"/>
              </a:spcAft>
              <a:buClr>
                <a:srgbClr val="DFE3E5">
                  <a:lumMod val="50000"/>
                </a:srgbClr>
              </a:buClr>
              <a:buFont typeface="Arial" pitchFamily="34" charset="0"/>
              <a:buChar char="•"/>
              <a:defRPr/>
            </a:pPr>
            <a:r>
              <a:rPr lang="en-US" sz="1400" dirty="0">
                <a:solidFill>
                  <a:srgbClr val="DFE3E5">
                    <a:lumMod val="25000"/>
                  </a:srgbClr>
                </a:solidFill>
                <a:latin typeface="Neutraface 2 Text Light" panose="020B0303020202020102" pitchFamily="34" charset="0"/>
                <a:cs typeface="Gotham Light" pitchFamily="50" charset="0"/>
              </a:rPr>
              <a:t>Short term &amp; extended use trials </a:t>
            </a:r>
          </a:p>
          <a:p>
            <a:pPr marL="265113" indent="-179388" defTabSz="1088182">
              <a:spcBef>
                <a:spcPts val="600"/>
              </a:spcBef>
              <a:spcAft>
                <a:spcPts val="600"/>
              </a:spcAft>
              <a:buClr>
                <a:srgbClr val="DFE3E5">
                  <a:lumMod val="50000"/>
                </a:srgbClr>
              </a:buClr>
              <a:buFont typeface="Arial" pitchFamily="34" charset="0"/>
              <a:buChar char="•"/>
              <a:defRPr/>
            </a:pPr>
            <a:r>
              <a:rPr lang="en-US" sz="1400" dirty="0">
                <a:solidFill>
                  <a:srgbClr val="DFE3E5">
                    <a:lumMod val="25000"/>
                  </a:srgbClr>
                </a:solidFill>
                <a:latin typeface="Neutraface 2 Text Light" panose="020B0303020202020102" pitchFamily="34" charset="0"/>
                <a:cs typeface="Gotham Light" pitchFamily="50" charset="0"/>
              </a:rPr>
              <a:t>Positive &amp; negative controls</a:t>
            </a:r>
          </a:p>
          <a:p>
            <a:pPr marL="265113" indent="-179388" defTabSz="1088182">
              <a:spcBef>
                <a:spcPts val="600"/>
              </a:spcBef>
              <a:spcAft>
                <a:spcPts val="600"/>
              </a:spcAft>
              <a:buClr>
                <a:srgbClr val="DFE3E5">
                  <a:lumMod val="50000"/>
                </a:srgbClr>
              </a:buClr>
              <a:buFont typeface="Arial" pitchFamily="34" charset="0"/>
              <a:buChar char="•"/>
              <a:defRPr/>
            </a:pPr>
            <a:r>
              <a:rPr lang="en-US" sz="1400" dirty="0">
                <a:solidFill>
                  <a:srgbClr val="DFE3E5">
                    <a:lumMod val="25000"/>
                  </a:srgbClr>
                </a:solidFill>
                <a:latin typeface="Neutraface 2 Text Light" panose="020B0303020202020102" pitchFamily="34" charset="0"/>
                <a:cs typeface="Gotham Light" pitchFamily="50" charset="0"/>
              </a:rPr>
              <a:t>Adults &amp; children</a:t>
            </a:r>
          </a:p>
        </p:txBody>
      </p:sp>
      <p:sp>
        <p:nvSpPr>
          <p:cNvPr id="10" name="TextBox 9">
            <a:extLst>
              <a:ext uri="{FF2B5EF4-FFF2-40B4-BE49-F238E27FC236}">
                <a16:creationId xmlns:a16="http://schemas.microsoft.com/office/drawing/2014/main" id="{2E307311-AC0A-43C7-A319-84DDA15063AE}"/>
              </a:ext>
            </a:extLst>
          </p:cNvPr>
          <p:cNvSpPr txBox="1"/>
          <p:nvPr/>
        </p:nvSpPr>
        <p:spPr>
          <a:xfrm>
            <a:off x="7712782" y="5212687"/>
            <a:ext cx="3802350" cy="1077218"/>
          </a:xfrm>
          <a:prstGeom prst="rect">
            <a:avLst/>
          </a:prstGeom>
          <a:noFill/>
        </p:spPr>
        <p:txBody>
          <a:bodyPr wrap="square">
            <a:spAutoFit/>
          </a:bodyPr>
          <a:lstStyle/>
          <a:p>
            <a:pPr algn="ctr"/>
            <a:r>
              <a:rPr lang="en-US" sz="3200" dirty="0">
                <a:solidFill>
                  <a:srgbClr val="003478"/>
                </a:solidFill>
                <a:latin typeface="Neutraface 2 Text Demi" panose="020B0703020202020102" pitchFamily="34" charset="0"/>
                <a:cs typeface="Gotham Bold" pitchFamily="50" charset="0"/>
              </a:rPr>
              <a:t>P&amp;G Bibliography </a:t>
            </a:r>
          </a:p>
          <a:p>
            <a:pPr algn="ctr"/>
            <a:r>
              <a:rPr lang="en-US" sz="1600" dirty="0">
                <a:solidFill>
                  <a:srgbClr val="333A3E"/>
                </a:solidFill>
                <a:latin typeface="Neutraface 2 Text Demi" panose="020B0703020202020102" pitchFamily="34" charset="0"/>
                <a:cs typeface="Gotham Bold" pitchFamily="50" charset="0"/>
              </a:rPr>
              <a:t>of over 183 published papers and presentations on Whitening Products </a:t>
            </a:r>
          </a:p>
        </p:txBody>
      </p:sp>
      <p:pic>
        <p:nvPicPr>
          <p:cNvPr id="8" name="Picture 1" descr="Picture 1">
            <a:extLst>
              <a:ext uri="{FF2B5EF4-FFF2-40B4-BE49-F238E27FC236}">
                <a16:creationId xmlns:a16="http://schemas.microsoft.com/office/drawing/2014/main" id="{AB0A2443-B10F-46F0-9F5C-BCCD2136F39A}"/>
              </a:ext>
            </a:extLst>
          </p:cNvPr>
          <p:cNvPicPr>
            <a:picLocks noChangeAspect="1"/>
          </p:cNvPicPr>
          <p:nvPr/>
        </p:nvPicPr>
        <p:blipFill>
          <a:blip r:embed="rId4"/>
          <a:stretch>
            <a:fillRect/>
          </a:stretch>
        </p:blipFill>
        <p:spPr>
          <a:xfrm>
            <a:off x="8520595" y="2471924"/>
            <a:ext cx="3150350" cy="2437141"/>
          </a:xfrm>
          <a:prstGeom prst="rect">
            <a:avLst/>
          </a:prstGeom>
          <a:ln>
            <a:solidFill>
              <a:schemeClr val="bg1">
                <a:lumMod val="65000"/>
              </a:schemeClr>
            </a:solidFill>
            <a:miter/>
          </a:ln>
        </p:spPr>
      </p:pic>
      <p:pic>
        <p:nvPicPr>
          <p:cNvPr id="13" name="Picture 2" descr="Picture 2">
            <a:extLst>
              <a:ext uri="{FF2B5EF4-FFF2-40B4-BE49-F238E27FC236}">
                <a16:creationId xmlns:a16="http://schemas.microsoft.com/office/drawing/2014/main" id="{94FC48A3-F3BD-46A4-BAE8-68A3AE226EB4}"/>
              </a:ext>
            </a:extLst>
          </p:cNvPr>
          <p:cNvPicPr>
            <a:picLocks noChangeAspect="1"/>
          </p:cNvPicPr>
          <p:nvPr/>
        </p:nvPicPr>
        <p:blipFill>
          <a:blip r:embed="rId5"/>
          <a:stretch>
            <a:fillRect/>
          </a:stretch>
        </p:blipFill>
        <p:spPr>
          <a:xfrm>
            <a:off x="7372833" y="727555"/>
            <a:ext cx="3150350" cy="2437139"/>
          </a:xfrm>
          <a:prstGeom prst="rect">
            <a:avLst/>
          </a:prstGeom>
          <a:ln>
            <a:solidFill>
              <a:schemeClr val="bg1">
                <a:lumMod val="65000"/>
              </a:schemeClr>
            </a:solidFill>
            <a:miter/>
          </a:ln>
        </p:spPr>
      </p:pic>
    </p:spTree>
    <p:extLst>
      <p:ext uri="{BB962C8B-B14F-4D97-AF65-F5344CB8AC3E}">
        <p14:creationId xmlns:p14="http://schemas.microsoft.com/office/powerpoint/2010/main" val="98510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F6D3EE0D-E819-4DF8-B186-FD93A3CF068D}"/>
              </a:ext>
            </a:extLst>
          </p:cNvPr>
          <p:cNvSpPr/>
          <p:nvPr/>
        </p:nvSpPr>
        <p:spPr>
          <a:xfrm>
            <a:off x="7099300" y="0"/>
            <a:ext cx="50927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172995" y="1108043"/>
            <a:ext cx="6862920" cy="523220"/>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AND THE SOFT TISSUE</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2" name="TextBox 4">
            <a:extLst>
              <a:ext uri="{FF2B5EF4-FFF2-40B4-BE49-F238E27FC236}">
                <a16:creationId xmlns:a16="http://schemas.microsoft.com/office/drawing/2014/main" id="{5B928378-C523-46FE-B94F-F405D4161AD0}"/>
              </a:ext>
            </a:extLst>
          </p:cNvPr>
          <p:cNvSpPr txBox="1"/>
          <p:nvPr/>
        </p:nvSpPr>
        <p:spPr>
          <a:xfrm>
            <a:off x="596825" y="3038475"/>
            <a:ext cx="4979471" cy="1035925"/>
          </a:xfrm>
          <a:prstGeom prst="rect">
            <a:avLst/>
          </a:prstGeom>
          <a:noFill/>
        </p:spPr>
        <p:txBody>
          <a:bodyPr wrap="square" lIns="0" tIns="0" rIns="0" bIns="0" rtlCol="0">
            <a:spAutoFit/>
          </a:bodyPr>
          <a:lstStyle/>
          <a:p>
            <a:pPr marL="342900" indent="-342900" defTabSz="1088209">
              <a:lnSpc>
                <a:spcPct val="110000"/>
              </a:lnSpc>
              <a:buFont typeface="+mj-lt"/>
              <a:buAutoNum type="arabicPeriod"/>
            </a:pPr>
            <a:r>
              <a:rPr lang="en-US" sz="1600" dirty="0">
                <a:solidFill>
                  <a:srgbClr val="003478"/>
                </a:solidFill>
                <a:latin typeface="Neutraface 2 Text Demi" panose="020B0703020202020102" pitchFamily="34" charset="0"/>
                <a:cs typeface="Gotham Light" pitchFamily="50" charset="0"/>
              </a:rPr>
              <a:t>Peroxide dissipates relatively fast on soft tissue</a:t>
            </a:r>
            <a:br>
              <a:rPr lang="en-US" sz="1400" dirty="0">
                <a:solidFill>
                  <a:srgbClr val="E7E6E6">
                    <a:lumMod val="25000"/>
                  </a:srgbClr>
                </a:solidFill>
                <a:latin typeface="Neutraface 2 Text Light" panose="020B0303020202020102" pitchFamily="34" charset="0"/>
                <a:cs typeface="Gotham Light" pitchFamily="50" charset="0"/>
              </a:rPr>
            </a:br>
            <a:endParaRPr lang="en-US" sz="1400" dirty="0">
              <a:solidFill>
                <a:srgbClr val="E7E6E6">
                  <a:lumMod val="25000"/>
                </a:srgbClr>
              </a:solidFill>
              <a:latin typeface="Neutraface 2 Text Light" panose="020B0303020202020102" pitchFamily="34" charset="0"/>
              <a:cs typeface="Gotham Light" pitchFamily="50" charset="0"/>
            </a:endParaRPr>
          </a:p>
          <a:p>
            <a:pPr marL="342900" indent="-342900" defTabSz="1088209">
              <a:lnSpc>
                <a:spcPct val="110000"/>
              </a:lnSpc>
              <a:buFont typeface="+mj-lt"/>
              <a:buAutoNum type="arabicPeriod"/>
            </a:pPr>
            <a:r>
              <a:rPr lang="en-US" sz="1600" dirty="0">
                <a:solidFill>
                  <a:srgbClr val="003478"/>
                </a:solidFill>
                <a:latin typeface="Neutraface 2 Text Demi" panose="020B0703020202020102" pitchFamily="34" charset="0"/>
                <a:cs typeface="Gotham Light" pitchFamily="50" charset="0"/>
              </a:rPr>
              <a:t>The amount of peroxide applied to the soft tissue is important for maintaining integrity (Vs concentration)</a:t>
            </a:r>
          </a:p>
        </p:txBody>
      </p:sp>
      <p:pic>
        <p:nvPicPr>
          <p:cNvPr id="9" name="Picture 4" descr="DSC_2974">
            <a:extLst>
              <a:ext uri="{FF2B5EF4-FFF2-40B4-BE49-F238E27FC236}">
                <a16:creationId xmlns:a16="http://schemas.microsoft.com/office/drawing/2014/main" id="{52868DA2-13BB-4BF2-807B-43C09F260907}"/>
              </a:ext>
            </a:extLst>
          </p:cNvPr>
          <p:cNvPicPr>
            <a:picLocks noChangeAspect="1" noChangeArrowheads="1"/>
          </p:cNvPicPr>
          <p:nvPr/>
        </p:nvPicPr>
        <p:blipFill rotWithShape="1">
          <a:blip r:embed="rId4" cstate="print"/>
          <a:srcRect b="6575"/>
          <a:stretch/>
        </p:blipFill>
        <p:spPr bwMode="auto">
          <a:xfrm>
            <a:off x="7556500" y="3175763"/>
            <a:ext cx="4119564" cy="2448749"/>
          </a:xfrm>
          <a:prstGeom prst="roundRect">
            <a:avLst>
              <a:gd name="adj" fmla="val 0"/>
            </a:avLst>
          </a:prstGeom>
          <a:solidFill>
            <a:srgbClr val="FFFFFF">
              <a:shade val="85000"/>
            </a:srgbClr>
          </a:solidFill>
          <a:ln>
            <a:noFill/>
          </a:ln>
          <a:effectLst/>
        </p:spPr>
      </p:pic>
      <p:pic>
        <p:nvPicPr>
          <p:cNvPr id="11" name="Picture 7">
            <a:extLst>
              <a:ext uri="{FF2B5EF4-FFF2-40B4-BE49-F238E27FC236}">
                <a16:creationId xmlns:a16="http://schemas.microsoft.com/office/drawing/2014/main" id="{AEDB2C0C-E1A9-4F49-BFF2-6675E797A94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551852" y="692149"/>
            <a:ext cx="4124211" cy="2053769"/>
          </a:xfrm>
          <a:prstGeom prst="rect">
            <a:avLst/>
          </a:prstGeom>
        </p:spPr>
      </p:pic>
      <p:sp>
        <p:nvSpPr>
          <p:cNvPr id="13" name="TextBox 9">
            <a:extLst>
              <a:ext uri="{FF2B5EF4-FFF2-40B4-BE49-F238E27FC236}">
                <a16:creationId xmlns:a16="http://schemas.microsoft.com/office/drawing/2014/main" id="{822F6EEC-D4D0-4F26-8969-5BD8FDDE8AB2}"/>
              </a:ext>
            </a:extLst>
          </p:cNvPr>
          <p:cNvSpPr txBox="1"/>
          <p:nvPr/>
        </p:nvSpPr>
        <p:spPr>
          <a:xfrm>
            <a:off x="0" y="5921681"/>
            <a:ext cx="13554464" cy="933525"/>
          </a:xfrm>
          <a:prstGeom prst="rect">
            <a:avLst/>
          </a:prstGeom>
          <a:noFill/>
        </p:spPr>
        <p:txBody>
          <a:bodyPr wrap="square">
            <a:spAutoFit/>
          </a:bodyPr>
          <a:lstStyle/>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1. Walsh LJ. Safety issues relating to the use of H</a:t>
            </a:r>
            <a:r>
              <a:rPr lang="en-US" sz="800" baseline="-25000" dirty="0">
                <a:solidFill>
                  <a:srgbClr val="E7E6E6">
                    <a:lumMod val="50000"/>
                  </a:srgbClr>
                </a:solidFill>
                <a:latin typeface="Neutraface 2 Text Light" panose="020B0303020202020102" pitchFamily="34" charset="0"/>
                <a:cs typeface="Gotham Light" pitchFamily="50" charset="0"/>
              </a:rPr>
              <a:t>2</a:t>
            </a:r>
            <a:r>
              <a:rPr lang="en-US" sz="800" dirty="0">
                <a:solidFill>
                  <a:srgbClr val="E7E6E6">
                    <a:lumMod val="50000"/>
                  </a:srgbClr>
                </a:solidFill>
                <a:latin typeface="Neutraface 2 Text Light" panose="020B0303020202020102" pitchFamily="34" charset="0"/>
                <a:cs typeface="Gotham Light" pitchFamily="50" charset="0"/>
              </a:rPr>
              <a:t>O</a:t>
            </a:r>
            <a:r>
              <a:rPr lang="en-US" sz="800" baseline="-25000" dirty="0">
                <a:solidFill>
                  <a:srgbClr val="E7E6E6">
                    <a:lumMod val="50000"/>
                  </a:srgbClr>
                </a:solidFill>
                <a:latin typeface="Neutraface 2 Text Light" panose="020B0303020202020102" pitchFamily="34" charset="0"/>
                <a:cs typeface="Gotham Light" pitchFamily="50" charset="0"/>
              </a:rPr>
              <a:t>2</a:t>
            </a:r>
            <a:r>
              <a:rPr lang="en-US" sz="800" dirty="0">
                <a:solidFill>
                  <a:srgbClr val="E7E6E6">
                    <a:lumMod val="50000"/>
                  </a:srgbClr>
                </a:solidFill>
                <a:latin typeface="Neutraface 2 Text Light" panose="020B0303020202020102" pitchFamily="34" charset="0"/>
                <a:cs typeface="Gotham Light" pitchFamily="50" charset="0"/>
              </a:rPr>
              <a:t> in dentistry. Aust Dent J. 2000 Dec;45(4):257-69.</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2. </a:t>
            </a:r>
            <a:r>
              <a:rPr lang="en-US" sz="800" dirty="0" err="1">
                <a:solidFill>
                  <a:srgbClr val="E7E6E6">
                    <a:lumMod val="50000"/>
                  </a:srgbClr>
                </a:solidFill>
                <a:latin typeface="Neutraface 2 Text Light" panose="020B0303020202020102" pitchFamily="34" charset="0"/>
                <a:cs typeface="Gotham Light" pitchFamily="50" charset="0"/>
              </a:rPr>
              <a:t>Liochev</a:t>
            </a:r>
            <a:r>
              <a:rPr lang="en-US" sz="800" dirty="0">
                <a:solidFill>
                  <a:srgbClr val="E7E6E6">
                    <a:lumMod val="50000"/>
                  </a:srgbClr>
                </a:solidFill>
                <a:latin typeface="Neutraface 2 Text Light" panose="020B0303020202020102" pitchFamily="34" charset="0"/>
                <a:cs typeface="Gotham Light" pitchFamily="50" charset="0"/>
              </a:rPr>
              <a:t> SI. Reactive oxygen species and the free radical theory of aging. Free </a:t>
            </a:r>
            <a:r>
              <a:rPr lang="en-US" sz="800" dirty="0" err="1">
                <a:solidFill>
                  <a:srgbClr val="E7E6E6">
                    <a:lumMod val="50000"/>
                  </a:srgbClr>
                </a:solidFill>
                <a:latin typeface="Neutraface 2 Text Light" panose="020B0303020202020102" pitchFamily="34" charset="0"/>
                <a:cs typeface="Gotham Light" pitchFamily="50" charset="0"/>
              </a:rPr>
              <a:t>Radic</a:t>
            </a:r>
            <a:r>
              <a:rPr lang="en-US" sz="800" dirty="0">
                <a:solidFill>
                  <a:srgbClr val="E7E6E6">
                    <a:lumMod val="50000"/>
                  </a:srgbClr>
                </a:solidFill>
                <a:latin typeface="Neutraface 2 Text Light" panose="020B0303020202020102" pitchFamily="34" charset="0"/>
                <a:cs typeface="Gotham Light" pitchFamily="50" charset="0"/>
              </a:rPr>
              <a:t> Biol Med. 2013 Jul;60:1-4. </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3. </a:t>
            </a:r>
            <a:r>
              <a:rPr lang="en-US" sz="800" dirty="0" err="1">
                <a:solidFill>
                  <a:srgbClr val="E7E6E6">
                    <a:lumMod val="50000"/>
                  </a:srgbClr>
                </a:solidFill>
                <a:latin typeface="Neutraface 2 Text Light" panose="020B0303020202020102" pitchFamily="34" charset="0"/>
                <a:cs typeface="Gotham Light" pitchFamily="50" charset="0"/>
              </a:rPr>
              <a:t>Valko</a:t>
            </a:r>
            <a:r>
              <a:rPr lang="en-US" sz="800" dirty="0">
                <a:solidFill>
                  <a:srgbClr val="E7E6E6">
                    <a:lumMod val="50000"/>
                  </a:srgbClr>
                </a:solidFill>
                <a:latin typeface="Neutraface 2 Text Light" panose="020B0303020202020102" pitchFamily="34" charset="0"/>
                <a:cs typeface="Gotham Light" pitchFamily="50" charset="0"/>
              </a:rPr>
              <a:t> M, Rhodes CJ, </a:t>
            </a:r>
            <a:r>
              <a:rPr lang="en-US" sz="800" dirty="0" err="1">
                <a:solidFill>
                  <a:srgbClr val="E7E6E6">
                    <a:lumMod val="50000"/>
                  </a:srgbClr>
                </a:solidFill>
                <a:latin typeface="Neutraface 2 Text Light" panose="020B0303020202020102" pitchFamily="34" charset="0"/>
                <a:cs typeface="Gotham Light" pitchFamily="50" charset="0"/>
              </a:rPr>
              <a:t>Moncol</a:t>
            </a:r>
            <a:r>
              <a:rPr lang="en-US" sz="800" dirty="0">
                <a:solidFill>
                  <a:srgbClr val="E7E6E6">
                    <a:lumMod val="50000"/>
                  </a:srgbClr>
                </a:solidFill>
                <a:latin typeface="Neutraface 2 Text Light" panose="020B0303020202020102" pitchFamily="34" charset="0"/>
                <a:cs typeface="Gotham Light" pitchFamily="50" charset="0"/>
              </a:rPr>
              <a:t> J, </a:t>
            </a:r>
            <a:r>
              <a:rPr lang="en-US" sz="800" dirty="0" err="1">
                <a:solidFill>
                  <a:srgbClr val="E7E6E6">
                    <a:lumMod val="50000"/>
                  </a:srgbClr>
                </a:solidFill>
                <a:latin typeface="Neutraface 2 Text Light" panose="020B0303020202020102" pitchFamily="34" charset="0"/>
                <a:cs typeface="Gotham Light" pitchFamily="50" charset="0"/>
              </a:rPr>
              <a:t>Izakovic</a:t>
            </a:r>
            <a:r>
              <a:rPr lang="en-US" sz="800" dirty="0">
                <a:solidFill>
                  <a:srgbClr val="E7E6E6">
                    <a:lumMod val="50000"/>
                  </a:srgbClr>
                </a:solidFill>
                <a:latin typeface="Neutraface 2 Text Light" panose="020B0303020202020102" pitchFamily="34" charset="0"/>
                <a:cs typeface="Gotham Light" pitchFamily="50" charset="0"/>
              </a:rPr>
              <a:t> M, Mazur M. Free radicals, metals and antioxidants in oxidative stress-induced cancer. Chem Biol Interact. 2006 Mar 10;160(1):1-40. </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4. Davies MJ. Protein oxidation and peroxidation. </a:t>
            </a:r>
            <a:r>
              <a:rPr lang="en-US" sz="800" dirty="0" err="1">
                <a:solidFill>
                  <a:srgbClr val="E7E6E6">
                    <a:lumMod val="50000"/>
                  </a:srgbClr>
                </a:solidFill>
                <a:latin typeface="Neutraface 2 Text Light" panose="020B0303020202020102" pitchFamily="34" charset="0"/>
                <a:cs typeface="Gotham Light" pitchFamily="50" charset="0"/>
              </a:rPr>
              <a:t>Biochem</a:t>
            </a:r>
            <a:r>
              <a:rPr lang="en-US" sz="800" dirty="0">
                <a:solidFill>
                  <a:srgbClr val="E7E6E6">
                    <a:lumMod val="50000"/>
                  </a:srgbClr>
                </a:solidFill>
                <a:latin typeface="Neutraface 2 Text Light" panose="020B0303020202020102" pitchFamily="34" charset="0"/>
                <a:cs typeface="Gotham Light" pitchFamily="50" charset="0"/>
              </a:rPr>
              <a:t> J. 2016 Apr 1;473(7):805-25.</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5. </a:t>
            </a:r>
            <a:r>
              <a:rPr lang="en-US" sz="800" dirty="0" err="1">
                <a:solidFill>
                  <a:srgbClr val="E7E6E6">
                    <a:lumMod val="50000"/>
                  </a:srgbClr>
                </a:solidFill>
                <a:latin typeface="Neutraface 2 Text Light" panose="020B0303020202020102" pitchFamily="34" charset="0"/>
                <a:cs typeface="Gotham Light" pitchFamily="50" charset="0"/>
              </a:rPr>
              <a:t>Staerck</a:t>
            </a:r>
            <a:r>
              <a:rPr lang="en-US" sz="800" dirty="0">
                <a:solidFill>
                  <a:srgbClr val="E7E6E6">
                    <a:lumMod val="50000"/>
                  </a:srgbClr>
                </a:solidFill>
                <a:latin typeface="Neutraface 2 Text Light" panose="020B0303020202020102" pitchFamily="34" charset="0"/>
                <a:cs typeface="Gotham Light" pitchFamily="50" charset="0"/>
              </a:rPr>
              <a:t> C, </a:t>
            </a:r>
            <a:r>
              <a:rPr lang="en-US" sz="800" dirty="0" err="1">
                <a:solidFill>
                  <a:srgbClr val="E7E6E6">
                    <a:lumMod val="50000"/>
                  </a:srgbClr>
                </a:solidFill>
                <a:latin typeface="Neutraface 2 Text Light" panose="020B0303020202020102" pitchFamily="34" charset="0"/>
                <a:cs typeface="Gotham Light" pitchFamily="50" charset="0"/>
              </a:rPr>
              <a:t>Gastebois</a:t>
            </a:r>
            <a:r>
              <a:rPr lang="en-US" sz="800" dirty="0">
                <a:solidFill>
                  <a:srgbClr val="E7E6E6">
                    <a:lumMod val="50000"/>
                  </a:srgbClr>
                </a:solidFill>
                <a:latin typeface="Neutraface 2 Text Light" panose="020B0303020202020102" pitchFamily="34" charset="0"/>
                <a:cs typeface="Gotham Light" pitchFamily="50" charset="0"/>
              </a:rPr>
              <a:t> A, </a:t>
            </a:r>
            <a:r>
              <a:rPr lang="en-US" sz="800" dirty="0" err="1">
                <a:solidFill>
                  <a:srgbClr val="E7E6E6">
                    <a:lumMod val="50000"/>
                  </a:srgbClr>
                </a:solidFill>
                <a:latin typeface="Neutraface 2 Text Light" panose="020B0303020202020102" pitchFamily="34" charset="0"/>
                <a:cs typeface="Gotham Light" pitchFamily="50" charset="0"/>
              </a:rPr>
              <a:t>Vandeputte</a:t>
            </a:r>
            <a:r>
              <a:rPr lang="en-US" sz="800" dirty="0">
                <a:solidFill>
                  <a:srgbClr val="E7E6E6">
                    <a:lumMod val="50000"/>
                  </a:srgbClr>
                </a:solidFill>
                <a:latin typeface="Neutraface 2 Text Light" panose="020B0303020202020102" pitchFamily="34" charset="0"/>
                <a:cs typeface="Gotham Light" pitchFamily="50" charset="0"/>
              </a:rPr>
              <a:t> P, Calenda A, </a:t>
            </a:r>
            <a:r>
              <a:rPr lang="en-US" sz="800" dirty="0" err="1">
                <a:solidFill>
                  <a:srgbClr val="E7E6E6">
                    <a:lumMod val="50000"/>
                  </a:srgbClr>
                </a:solidFill>
                <a:latin typeface="Neutraface 2 Text Light" panose="020B0303020202020102" pitchFamily="34" charset="0"/>
                <a:cs typeface="Gotham Light" pitchFamily="50" charset="0"/>
              </a:rPr>
              <a:t>Larcher</a:t>
            </a:r>
            <a:r>
              <a:rPr lang="en-US" sz="800" dirty="0">
                <a:solidFill>
                  <a:srgbClr val="E7E6E6">
                    <a:lumMod val="50000"/>
                  </a:srgbClr>
                </a:solidFill>
                <a:latin typeface="Neutraface 2 Text Light" panose="020B0303020202020102" pitchFamily="34" charset="0"/>
                <a:cs typeface="Gotham Light" pitchFamily="50" charset="0"/>
              </a:rPr>
              <a:t> G, </a:t>
            </a:r>
            <a:r>
              <a:rPr lang="en-US" sz="800" dirty="0" err="1">
                <a:solidFill>
                  <a:srgbClr val="E7E6E6">
                    <a:lumMod val="50000"/>
                  </a:srgbClr>
                </a:solidFill>
                <a:latin typeface="Neutraface 2 Text Light" panose="020B0303020202020102" pitchFamily="34" charset="0"/>
                <a:cs typeface="Gotham Light" pitchFamily="50" charset="0"/>
              </a:rPr>
              <a:t>Gillmann</a:t>
            </a:r>
            <a:r>
              <a:rPr lang="en-US" sz="800" dirty="0">
                <a:solidFill>
                  <a:srgbClr val="E7E6E6">
                    <a:lumMod val="50000"/>
                  </a:srgbClr>
                </a:solidFill>
                <a:latin typeface="Neutraface 2 Text Light" panose="020B0303020202020102" pitchFamily="34" charset="0"/>
                <a:cs typeface="Gotham Light" pitchFamily="50" charset="0"/>
              </a:rPr>
              <a:t> L, </a:t>
            </a:r>
            <a:r>
              <a:rPr lang="en-US" sz="800" dirty="0" err="1">
                <a:solidFill>
                  <a:srgbClr val="E7E6E6">
                    <a:lumMod val="50000"/>
                  </a:srgbClr>
                </a:solidFill>
                <a:latin typeface="Neutraface 2 Text Light" panose="020B0303020202020102" pitchFamily="34" charset="0"/>
                <a:cs typeface="Gotham Light" pitchFamily="50" charset="0"/>
              </a:rPr>
              <a:t>Papon</a:t>
            </a:r>
            <a:r>
              <a:rPr lang="en-US" sz="800" dirty="0">
                <a:solidFill>
                  <a:srgbClr val="E7E6E6">
                    <a:lumMod val="50000"/>
                  </a:srgbClr>
                </a:solidFill>
                <a:latin typeface="Neutraface 2 Text Light" panose="020B0303020202020102" pitchFamily="34" charset="0"/>
                <a:cs typeface="Gotham Light" pitchFamily="50" charset="0"/>
              </a:rPr>
              <a:t> N, </a:t>
            </a:r>
            <a:r>
              <a:rPr lang="en-US" sz="800" dirty="0" err="1">
                <a:solidFill>
                  <a:srgbClr val="E7E6E6">
                    <a:lumMod val="50000"/>
                  </a:srgbClr>
                </a:solidFill>
                <a:latin typeface="Neutraface 2 Text Light" panose="020B0303020202020102" pitchFamily="34" charset="0"/>
                <a:cs typeface="Gotham Light" pitchFamily="50" charset="0"/>
              </a:rPr>
              <a:t>Bouchara</a:t>
            </a:r>
            <a:r>
              <a:rPr lang="en-US" sz="800" dirty="0">
                <a:solidFill>
                  <a:srgbClr val="E7E6E6">
                    <a:lumMod val="50000"/>
                  </a:srgbClr>
                </a:solidFill>
                <a:latin typeface="Neutraface 2 Text Light" panose="020B0303020202020102" pitchFamily="34" charset="0"/>
                <a:cs typeface="Gotham Light" pitchFamily="50" charset="0"/>
              </a:rPr>
              <a:t> JP, Fleury MJJ. Microbial antioxidant defense enzymes. </a:t>
            </a:r>
            <a:r>
              <a:rPr lang="en-US" sz="800" dirty="0" err="1">
                <a:solidFill>
                  <a:srgbClr val="E7E6E6">
                    <a:lumMod val="50000"/>
                  </a:srgbClr>
                </a:solidFill>
                <a:latin typeface="Neutraface 2 Text Light" panose="020B0303020202020102" pitchFamily="34" charset="0"/>
                <a:cs typeface="Gotham Light" pitchFamily="50" charset="0"/>
              </a:rPr>
              <a:t>Microb</a:t>
            </a:r>
            <a:r>
              <a:rPr lang="en-US" sz="800" dirty="0">
                <a:solidFill>
                  <a:srgbClr val="E7E6E6">
                    <a:lumMod val="50000"/>
                  </a:srgbClr>
                </a:solidFill>
                <a:latin typeface="Neutraface 2 Text Light" panose="020B0303020202020102" pitchFamily="34" charset="0"/>
                <a:cs typeface="Gotham Light" pitchFamily="50" charset="0"/>
              </a:rPr>
              <a:t> </a:t>
            </a:r>
            <a:r>
              <a:rPr lang="en-US" sz="800" dirty="0" err="1">
                <a:solidFill>
                  <a:srgbClr val="E7E6E6">
                    <a:lumMod val="50000"/>
                  </a:srgbClr>
                </a:solidFill>
                <a:latin typeface="Neutraface 2 Text Light" panose="020B0303020202020102" pitchFamily="34" charset="0"/>
                <a:cs typeface="Gotham Light" pitchFamily="50" charset="0"/>
              </a:rPr>
              <a:t>Pathog</a:t>
            </a:r>
            <a:r>
              <a:rPr lang="en-US" sz="800" dirty="0">
                <a:solidFill>
                  <a:srgbClr val="E7E6E6">
                    <a:lumMod val="50000"/>
                  </a:srgbClr>
                </a:solidFill>
                <a:latin typeface="Neutraface 2 Text Light" panose="020B0303020202020102" pitchFamily="34" charset="0"/>
                <a:cs typeface="Gotham Light" pitchFamily="50" charset="0"/>
              </a:rPr>
              <a:t>. 2017 Sep;110:56-65. </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6. Zhang YJ, Gan RY, Li S, Zhou Y, Li AN, Xu DP, Li HB. Antioxidant Phytochemicals for the Prevention and Treatment of Chronic Diseases. Molecules. 2015 Nov 27;20(12):21138-56.</a:t>
            </a:r>
          </a:p>
        </p:txBody>
      </p:sp>
    </p:spTree>
    <p:extLst>
      <p:ext uri="{BB962C8B-B14F-4D97-AF65-F5344CB8AC3E}">
        <p14:creationId xmlns:p14="http://schemas.microsoft.com/office/powerpoint/2010/main" val="296341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F6D3EE0D-E819-4DF8-B186-FD93A3CF068D}"/>
              </a:ext>
            </a:extLst>
          </p:cNvPr>
          <p:cNvSpPr/>
          <p:nvPr/>
        </p:nvSpPr>
        <p:spPr>
          <a:xfrm>
            <a:off x="7099300" y="0"/>
            <a:ext cx="50927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96825" y="1108043"/>
            <a:ext cx="6061669"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AND THE SOFT TISSUE</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pic>
        <p:nvPicPr>
          <p:cNvPr id="8" name="Picture 7">
            <a:extLst>
              <a:ext uri="{FF2B5EF4-FFF2-40B4-BE49-F238E27FC236}">
                <a16:creationId xmlns:a16="http://schemas.microsoft.com/office/drawing/2014/main" id="{8AA088C3-7282-4FEF-B142-8B9827C13E0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551852" y="692149"/>
            <a:ext cx="4124211" cy="2053769"/>
          </a:xfrm>
          <a:prstGeom prst="rect">
            <a:avLst/>
          </a:prstGeom>
        </p:spPr>
      </p:pic>
      <p:sp>
        <p:nvSpPr>
          <p:cNvPr id="13" name="Content Placeholder 2">
            <a:extLst>
              <a:ext uri="{FF2B5EF4-FFF2-40B4-BE49-F238E27FC236}">
                <a16:creationId xmlns:a16="http://schemas.microsoft.com/office/drawing/2014/main" id="{07019C50-D800-4AF9-9EB0-18C165CC099E}"/>
              </a:ext>
            </a:extLst>
          </p:cNvPr>
          <p:cNvSpPr txBox="1">
            <a:spLocks/>
          </p:cNvSpPr>
          <p:nvPr/>
        </p:nvSpPr>
        <p:spPr>
          <a:xfrm>
            <a:off x="440483" y="2597150"/>
            <a:ext cx="5655517" cy="2492990"/>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1200"/>
              </a:spcAft>
              <a:buClr>
                <a:srgbClr val="DFE3E5">
                  <a:lumMod val="50000"/>
                </a:srgbClr>
              </a:buClr>
              <a:buNone/>
              <a:defRPr/>
            </a:pPr>
            <a:r>
              <a:rPr lang="en-US" sz="1400" dirty="0">
                <a:solidFill>
                  <a:srgbClr val="003478"/>
                </a:solidFill>
                <a:latin typeface="Neutraface 2 Text Demi" panose="020B0703020202020102" pitchFamily="34" charset="0"/>
                <a:cs typeface="Gotham Light" pitchFamily="50" charset="0"/>
              </a:rPr>
              <a:t>H</a:t>
            </a:r>
            <a:r>
              <a:rPr lang="en-US" sz="1400" baseline="-25000" dirty="0">
                <a:solidFill>
                  <a:srgbClr val="003478"/>
                </a:solidFill>
                <a:latin typeface="Neutraface 2 Text Demi" panose="020B0703020202020102" pitchFamily="34" charset="0"/>
                <a:cs typeface="Gotham Light" pitchFamily="50" charset="0"/>
              </a:rPr>
              <a:t>2</a:t>
            </a:r>
            <a:r>
              <a:rPr lang="en-US" sz="1400" dirty="0">
                <a:solidFill>
                  <a:srgbClr val="003478"/>
                </a:solidFill>
                <a:latin typeface="Neutraface 2 Text Demi" panose="020B0703020202020102" pitchFamily="34" charset="0"/>
                <a:cs typeface="Gotham Light" pitchFamily="50" charset="0"/>
              </a:rPr>
              <a:t>O</a:t>
            </a:r>
            <a:r>
              <a:rPr lang="en-US" sz="1400" baseline="-25000" dirty="0">
                <a:solidFill>
                  <a:srgbClr val="003478"/>
                </a:solidFill>
                <a:latin typeface="Neutraface 2 Text Demi" panose="020B0703020202020102" pitchFamily="34" charset="0"/>
                <a:cs typeface="Gotham Light" pitchFamily="50" charset="0"/>
              </a:rPr>
              <a:t>2</a:t>
            </a:r>
            <a:r>
              <a:rPr lang="en-US" sz="1400" dirty="0">
                <a:solidFill>
                  <a:srgbClr val="003478"/>
                </a:solidFill>
                <a:latin typeface="Neutraface 2 Text Demi" panose="020B0703020202020102" pitchFamily="34" charset="0"/>
                <a:cs typeface="Gotham Light" pitchFamily="50" charset="0"/>
              </a:rPr>
              <a:t> </a:t>
            </a:r>
            <a:r>
              <a:rPr lang="en-US" sz="1400" dirty="0">
                <a:solidFill>
                  <a:srgbClr val="DFE3E5">
                    <a:lumMod val="25000"/>
                  </a:srgbClr>
                </a:solidFill>
                <a:latin typeface="Neutraface 2 Text Light" panose="020B0303020202020102" pitchFamily="34" charset="0"/>
                <a:cs typeface="Gotham Light" pitchFamily="50" charset="0"/>
              </a:rPr>
              <a:t>is created by the human body’s own </a:t>
            </a:r>
            <a:br>
              <a:rPr lang="en-US" sz="1400" dirty="0">
                <a:solidFill>
                  <a:srgbClr val="DFE3E5">
                    <a:lumMod val="25000"/>
                  </a:srgbClr>
                </a:solidFill>
                <a:latin typeface="Neutraface 2 Text Light" panose="020B0303020202020102" pitchFamily="34" charset="0"/>
                <a:cs typeface="Gotham Light" pitchFamily="50" charset="0"/>
              </a:rPr>
            </a:br>
            <a:r>
              <a:rPr lang="en-US" sz="1400" dirty="0">
                <a:solidFill>
                  <a:srgbClr val="DFE3E5">
                    <a:lumMod val="25000"/>
                  </a:srgbClr>
                </a:solidFill>
                <a:latin typeface="Neutraface 2 Text Light" panose="020B0303020202020102" pitchFamily="34" charset="0"/>
                <a:cs typeface="Gotham Light" pitchFamily="50" charset="0"/>
              </a:rPr>
              <a:t>immune systems as part of our protection against pathogens. </a:t>
            </a:r>
          </a:p>
          <a:p>
            <a:pPr marL="85725" indent="0" defTabSz="1088182">
              <a:spcBef>
                <a:spcPts val="600"/>
              </a:spcBef>
              <a:spcAft>
                <a:spcPts val="12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In the human body, immune system cells such as macrophages create H</a:t>
            </a:r>
            <a:r>
              <a:rPr lang="en-US" sz="1400" baseline="-25000" dirty="0">
                <a:solidFill>
                  <a:srgbClr val="DFE3E5">
                    <a:lumMod val="25000"/>
                  </a:srgbClr>
                </a:solidFill>
                <a:latin typeface="Neutraface 2 Text Light" panose="020B0303020202020102" pitchFamily="34" charset="0"/>
                <a:cs typeface="Gotham Light" pitchFamily="50" charset="0"/>
              </a:rPr>
              <a:t>2</a:t>
            </a:r>
            <a:r>
              <a:rPr lang="en-US" sz="1400" dirty="0">
                <a:solidFill>
                  <a:srgbClr val="DFE3E5">
                    <a:lumMod val="25000"/>
                  </a:srgbClr>
                </a:solidFill>
                <a:latin typeface="Neutraface 2 Text Light" panose="020B0303020202020102" pitchFamily="34" charset="0"/>
                <a:cs typeface="Gotham Light" pitchFamily="50" charset="0"/>
              </a:rPr>
              <a:t>O</a:t>
            </a:r>
            <a:r>
              <a:rPr lang="en-US" sz="1400" baseline="-25000" dirty="0">
                <a:solidFill>
                  <a:srgbClr val="DFE3E5">
                    <a:lumMod val="25000"/>
                  </a:srgbClr>
                </a:solidFill>
                <a:latin typeface="Neutraface 2 Text Light" panose="020B0303020202020102" pitchFamily="34" charset="0"/>
                <a:cs typeface="Gotham Light" pitchFamily="50" charset="0"/>
              </a:rPr>
              <a:t>2</a:t>
            </a:r>
            <a:r>
              <a:rPr lang="en-US" sz="1400" dirty="0">
                <a:solidFill>
                  <a:srgbClr val="DFE3E5">
                    <a:lumMod val="25000"/>
                  </a:srgbClr>
                </a:solidFill>
                <a:latin typeface="Neutraface 2 Text Light" panose="020B0303020202020102" pitchFamily="34" charset="0"/>
                <a:cs typeface="Gotham Light" pitchFamily="50" charset="0"/>
              </a:rPr>
              <a:t> to help kill pathogens such as bacteria and viruses. </a:t>
            </a:r>
            <a:br>
              <a:rPr lang="en-US" sz="1400" dirty="0">
                <a:solidFill>
                  <a:srgbClr val="DFE3E5">
                    <a:lumMod val="25000"/>
                  </a:srgbClr>
                </a:solidFill>
                <a:latin typeface="Neutraface 2 Text Light" panose="020B0303020202020102" pitchFamily="34" charset="0"/>
                <a:cs typeface="Gotham Light" pitchFamily="50" charset="0"/>
              </a:rPr>
            </a:br>
            <a:r>
              <a:rPr lang="en-US" sz="1400" dirty="0">
                <a:solidFill>
                  <a:srgbClr val="DFE3E5">
                    <a:lumMod val="25000"/>
                  </a:srgbClr>
                </a:solidFill>
                <a:latin typeface="Neutraface 2 Text Light" panose="020B0303020202020102" pitchFamily="34" charset="0"/>
                <a:cs typeface="Gotham Light" pitchFamily="50" charset="0"/>
              </a:rPr>
              <a:t>If the body produces too much peroxide, our body's natural immunity produces an enzyme called catalase.</a:t>
            </a:r>
            <a:r>
              <a:rPr lang="en-US" sz="1400" baseline="30000" dirty="0">
                <a:solidFill>
                  <a:srgbClr val="DFE3E5">
                    <a:lumMod val="25000"/>
                  </a:srgbClr>
                </a:solidFill>
                <a:latin typeface="Neutraface 2 Text Light" panose="020B0303020202020102" pitchFamily="34" charset="0"/>
                <a:cs typeface="Gotham Light" pitchFamily="50" charset="0"/>
              </a:rPr>
              <a:t>1-6 </a:t>
            </a:r>
          </a:p>
          <a:p>
            <a:pPr marL="85725" indent="0" defTabSz="1088182">
              <a:spcBef>
                <a:spcPts val="600"/>
              </a:spcBef>
              <a:spcAft>
                <a:spcPts val="12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Catalase converts left over H</a:t>
            </a:r>
            <a:r>
              <a:rPr lang="en-US" sz="1400" baseline="-25000" dirty="0">
                <a:solidFill>
                  <a:srgbClr val="DFE3E5">
                    <a:lumMod val="25000"/>
                  </a:srgbClr>
                </a:solidFill>
                <a:latin typeface="Neutraface 2 Text Light" panose="020B0303020202020102" pitchFamily="34" charset="0"/>
                <a:cs typeface="Gotham Light" pitchFamily="50" charset="0"/>
              </a:rPr>
              <a:t>2</a:t>
            </a:r>
            <a:r>
              <a:rPr lang="en-US" sz="1400" dirty="0">
                <a:solidFill>
                  <a:srgbClr val="DFE3E5">
                    <a:lumMod val="25000"/>
                  </a:srgbClr>
                </a:solidFill>
                <a:latin typeface="Neutraface 2 Text Light" panose="020B0303020202020102" pitchFamily="34" charset="0"/>
                <a:cs typeface="Gotham Light" pitchFamily="50" charset="0"/>
              </a:rPr>
              <a:t>O</a:t>
            </a:r>
            <a:r>
              <a:rPr lang="en-US" sz="1400" baseline="-25000" dirty="0">
                <a:solidFill>
                  <a:srgbClr val="DFE3E5">
                    <a:lumMod val="25000"/>
                  </a:srgbClr>
                </a:solidFill>
                <a:latin typeface="Neutraface 2 Text Light" panose="020B0303020202020102" pitchFamily="34" charset="0"/>
                <a:cs typeface="Gotham Light" pitchFamily="50" charset="0"/>
              </a:rPr>
              <a:t>2  </a:t>
            </a:r>
            <a:r>
              <a:rPr lang="en-US" sz="1400" dirty="0">
                <a:solidFill>
                  <a:srgbClr val="DFE3E5">
                    <a:lumMod val="25000"/>
                  </a:srgbClr>
                </a:solidFill>
                <a:latin typeface="Neutraface 2 Text Light" panose="020B0303020202020102" pitchFamily="34" charset="0"/>
                <a:cs typeface="Gotham Light" pitchFamily="50" charset="0"/>
              </a:rPr>
              <a:t>into water and oxygen.   The production of and elimination of H</a:t>
            </a:r>
            <a:r>
              <a:rPr lang="en-US" sz="1400" baseline="-25000" dirty="0">
                <a:solidFill>
                  <a:srgbClr val="DFE3E5">
                    <a:lumMod val="25000"/>
                  </a:srgbClr>
                </a:solidFill>
                <a:latin typeface="Neutraface 2 Text Light" panose="020B0303020202020102" pitchFamily="34" charset="0"/>
                <a:cs typeface="Gotham Light" pitchFamily="50" charset="0"/>
              </a:rPr>
              <a:t>2</a:t>
            </a:r>
            <a:r>
              <a:rPr lang="en-US" sz="1400" dirty="0">
                <a:solidFill>
                  <a:srgbClr val="DFE3E5">
                    <a:lumMod val="25000"/>
                  </a:srgbClr>
                </a:solidFill>
                <a:latin typeface="Neutraface 2 Text Light" panose="020B0303020202020102" pitchFamily="34" charset="0"/>
                <a:cs typeface="Gotham Light" pitchFamily="50" charset="0"/>
              </a:rPr>
              <a:t>O</a:t>
            </a:r>
            <a:r>
              <a:rPr lang="en-US" sz="1400" baseline="-25000" dirty="0">
                <a:solidFill>
                  <a:srgbClr val="DFE3E5">
                    <a:lumMod val="25000"/>
                  </a:srgbClr>
                </a:solidFill>
                <a:latin typeface="Neutraface 2 Text Light" panose="020B0303020202020102" pitchFamily="34" charset="0"/>
                <a:cs typeface="Gotham Light" pitchFamily="50" charset="0"/>
              </a:rPr>
              <a:t>2  </a:t>
            </a:r>
            <a:r>
              <a:rPr lang="en-US" sz="1400" dirty="0">
                <a:solidFill>
                  <a:srgbClr val="DFE3E5">
                    <a:lumMod val="25000"/>
                  </a:srgbClr>
                </a:solidFill>
                <a:latin typeface="Neutraface 2 Text Light" panose="020B0303020202020102" pitchFamily="34" charset="0"/>
                <a:cs typeface="Gotham Light" pitchFamily="50" charset="0"/>
              </a:rPr>
              <a:t>in our bodies </a:t>
            </a:r>
            <a:br>
              <a:rPr lang="en-US" sz="1400" dirty="0">
                <a:solidFill>
                  <a:srgbClr val="DFE3E5">
                    <a:lumMod val="25000"/>
                  </a:srgbClr>
                </a:solidFill>
                <a:latin typeface="Neutraface 2 Text Light" panose="020B0303020202020102" pitchFamily="34" charset="0"/>
                <a:cs typeface="Gotham Light" pitchFamily="50" charset="0"/>
              </a:rPr>
            </a:br>
            <a:r>
              <a:rPr lang="en-US" sz="1400" dirty="0">
                <a:solidFill>
                  <a:srgbClr val="DFE3E5">
                    <a:lumMod val="25000"/>
                  </a:srgbClr>
                </a:solidFill>
                <a:latin typeface="Neutraface 2 Text Light" panose="020B0303020202020102" pitchFamily="34" charset="0"/>
                <a:cs typeface="Gotham Light" pitchFamily="50" charset="0"/>
              </a:rPr>
              <a:t>is a normal function of our immune system</a:t>
            </a:r>
          </a:p>
        </p:txBody>
      </p:sp>
      <p:pic>
        <p:nvPicPr>
          <p:cNvPr id="16" name="Picture 7" descr="1023 Week 6">
            <a:extLst>
              <a:ext uri="{FF2B5EF4-FFF2-40B4-BE49-F238E27FC236}">
                <a16:creationId xmlns:a16="http://schemas.microsoft.com/office/drawing/2014/main" id="{A24D6193-5B3A-40F1-8542-F26C79C73F9C}"/>
              </a:ext>
            </a:extLst>
          </p:cNvPr>
          <p:cNvPicPr>
            <a:picLocks noChangeAspect="1" noChangeArrowheads="1"/>
          </p:cNvPicPr>
          <p:nvPr/>
        </p:nvPicPr>
        <p:blipFill>
          <a:blip r:embed="rId5" cstate="print"/>
          <a:srcRect/>
          <a:stretch>
            <a:fillRect/>
          </a:stretch>
        </p:blipFill>
        <p:spPr bwMode="auto">
          <a:xfrm>
            <a:off x="7556499" y="3175763"/>
            <a:ext cx="4124211" cy="2448750"/>
          </a:xfrm>
          <a:prstGeom prst="roundRect">
            <a:avLst>
              <a:gd name="adj" fmla="val 0"/>
            </a:avLst>
          </a:prstGeom>
          <a:solidFill>
            <a:srgbClr val="FFFFFF">
              <a:shade val="85000"/>
            </a:srgbClr>
          </a:solidFill>
          <a:ln>
            <a:noFill/>
          </a:ln>
          <a:effectLst/>
        </p:spPr>
      </p:pic>
      <p:sp>
        <p:nvSpPr>
          <p:cNvPr id="9" name="TextBox 9">
            <a:extLst>
              <a:ext uri="{FF2B5EF4-FFF2-40B4-BE49-F238E27FC236}">
                <a16:creationId xmlns:a16="http://schemas.microsoft.com/office/drawing/2014/main" id="{F40843BF-ABB7-4C12-8E63-AC983086DEA0}"/>
              </a:ext>
            </a:extLst>
          </p:cNvPr>
          <p:cNvSpPr txBox="1"/>
          <p:nvPr/>
        </p:nvSpPr>
        <p:spPr>
          <a:xfrm>
            <a:off x="0" y="5921681"/>
            <a:ext cx="13554464" cy="933525"/>
          </a:xfrm>
          <a:prstGeom prst="rect">
            <a:avLst/>
          </a:prstGeom>
          <a:noFill/>
        </p:spPr>
        <p:txBody>
          <a:bodyPr wrap="square">
            <a:spAutoFit/>
          </a:bodyPr>
          <a:lstStyle/>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1. Walsh LJ. Safety issues relating to the use of H</a:t>
            </a:r>
            <a:r>
              <a:rPr lang="en-US" sz="800" baseline="-25000" dirty="0">
                <a:solidFill>
                  <a:srgbClr val="E7E6E6">
                    <a:lumMod val="50000"/>
                  </a:srgbClr>
                </a:solidFill>
                <a:latin typeface="Neutraface 2 Text Light" panose="020B0303020202020102" pitchFamily="34" charset="0"/>
                <a:cs typeface="Gotham Light" pitchFamily="50" charset="0"/>
              </a:rPr>
              <a:t>2</a:t>
            </a:r>
            <a:r>
              <a:rPr lang="en-US" sz="800" dirty="0">
                <a:solidFill>
                  <a:srgbClr val="E7E6E6">
                    <a:lumMod val="50000"/>
                  </a:srgbClr>
                </a:solidFill>
                <a:latin typeface="Neutraface 2 Text Light" panose="020B0303020202020102" pitchFamily="34" charset="0"/>
                <a:cs typeface="Gotham Light" pitchFamily="50" charset="0"/>
              </a:rPr>
              <a:t>O</a:t>
            </a:r>
            <a:r>
              <a:rPr lang="en-US" sz="800" baseline="-25000" dirty="0">
                <a:solidFill>
                  <a:srgbClr val="E7E6E6">
                    <a:lumMod val="50000"/>
                  </a:srgbClr>
                </a:solidFill>
                <a:latin typeface="Neutraface 2 Text Light" panose="020B0303020202020102" pitchFamily="34" charset="0"/>
                <a:cs typeface="Gotham Light" pitchFamily="50" charset="0"/>
              </a:rPr>
              <a:t>2</a:t>
            </a:r>
            <a:r>
              <a:rPr lang="en-US" sz="800" dirty="0">
                <a:solidFill>
                  <a:srgbClr val="E7E6E6">
                    <a:lumMod val="50000"/>
                  </a:srgbClr>
                </a:solidFill>
                <a:latin typeface="Neutraface 2 Text Light" panose="020B0303020202020102" pitchFamily="34" charset="0"/>
                <a:cs typeface="Gotham Light" pitchFamily="50" charset="0"/>
              </a:rPr>
              <a:t> in dentistry. Aust Dent J. 2000 Dec;45(4):257-69.</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2. </a:t>
            </a:r>
            <a:r>
              <a:rPr lang="en-US" sz="800" dirty="0" err="1">
                <a:solidFill>
                  <a:srgbClr val="E7E6E6">
                    <a:lumMod val="50000"/>
                  </a:srgbClr>
                </a:solidFill>
                <a:latin typeface="Neutraface 2 Text Light" panose="020B0303020202020102" pitchFamily="34" charset="0"/>
                <a:cs typeface="Gotham Light" pitchFamily="50" charset="0"/>
              </a:rPr>
              <a:t>Liochev</a:t>
            </a:r>
            <a:r>
              <a:rPr lang="en-US" sz="800" dirty="0">
                <a:solidFill>
                  <a:srgbClr val="E7E6E6">
                    <a:lumMod val="50000"/>
                  </a:srgbClr>
                </a:solidFill>
                <a:latin typeface="Neutraface 2 Text Light" panose="020B0303020202020102" pitchFamily="34" charset="0"/>
                <a:cs typeface="Gotham Light" pitchFamily="50" charset="0"/>
              </a:rPr>
              <a:t> SI. Reactive oxygen species and the free radical theory of aging. Free </a:t>
            </a:r>
            <a:r>
              <a:rPr lang="en-US" sz="800" dirty="0" err="1">
                <a:solidFill>
                  <a:srgbClr val="E7E6E6">
                    <a:lumMod val="50000"/>
                  </a:srgbClr>
                </a:solidFill>
                <a:latin typeface="Neutraface 2 Text Light" panose="020B0303020202020102" pitchFamily="34" charset="0"/>
                <a:cs typeface="Gotham Light" pitchFamily="50" charset="0"/>
              </a:rPr>
              <a:t>Radic</a:t>
            </a:r>
            <a:r>
              <a:rPr lang="en-US" sz="800" dirty="0">
                <a:solidFill>
                  <a:srgbClr val="E7E6E6">
                    <a:lumMod val="50000"/>
                  </a:srgbClr>
                </a:solidFill>
                <a:latin typeface="Neutraface 2 Text Light" panose="020B0303020202020102" pitchFamily="34" charset="0"/>
                <a:cs typeface="Gotham Light" pitchFamily="50" charset="0"/>
              </a:rPr>
              <a:t> Biol Med. 2013 Jul;60:1-4. </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3. </a:t>
            </a:r>
            <a:r>
              <a:rPr lang="en-US" sz="800" dirty="0" err="1">
                <a:solidFill>
                  <a:srgbClr val="E7E6E6">
                    <a:lumMod val="50000"/>
                  </a:srgbClr>
                </a:solidFill>
                <a:latin typeface="Neutraface 2 Text Light" panose="020B0303020202020102" pitchFamily="34" charset="0"/>
                <a:cs typeface="Gotham Light" pitchFamily="50" charset="0"/>
              </a:rPr>
              <a:t>Valko</a:t>
            </a:r>
            <a:r>
              <a:rPr lang="en-US" sz="800" dirty="0">
                <a:solidFill>
                  <a:srgbClr val="E7E6E6">
                    <a:lumMod val="50000"/>
                  </a:srgbClr>
                </a:solidFill>
                <a:latin typeface="Neutraface 2 Text Light" panose="020B0303020202020102" pitchFamily="34" charset="0"/>
                <a:cs typeface="Gotham Light" pitchFamily="50" charset="0"/>
              </a:rPr>
              <a:t> M, Rhodes CJ, </a:t>
            </a:r>
            <a:r>
              <a:rPr lang="en-US" sz="800" dirty="0" err="1">
                <a:solidFill>
                  <a:srgbClr val="E7E6E6">
                    <a:lumMod val="50000"/>
                  </a:srgbClr>
                </a:solidFill>
                <a:latin typeface="Neutraface 2 Text Light" panose="020B0303020202020102" pitchFamily="34" charset="0"/>
                <a:cs typeface="Gotham Light" pitchFamily="50" charset="0"/>
              </a:rPr>
              <a:t>Moncol</a:t>
            </a:r>
            <a:r>
              <a:rPr lang="en-US" sz="800" dirty="0">
                <a:solidFill>
                  <a:srgbClr val="E7E6E6">
                    <a:lumMod val="50000"/>
                  </a:srgbClr>
                </a:solidFill>
                <a:latin typeface="Neutraface 2 Text Light" panose="020B0303020202020102" pitchFamily="34" charset="0"/>
                <a:cs typeface="Gotham Light" pitchFamily="50" charset="0"/>
              </a:rPr>
              <a:t> J, </a:t>
            </a:r>
            <a:r>
              <a:rPr lang="en-US" sz="800" dirty="0" err="1">
                <a:solidFill>
                  <a:srgbClr val="E7E6E6">
                    <a:lumMod val="50000"/>
                  </a:srgbClr>
                </a:solidFill>
                <a:latin typeface="Neutraface 2 Text Light" panose="020B0303020202020102" pitchFamily="34" charset="0"/>
                <a:cs typeface="Gotham Light" pitchFamily="50" charset="0"/>
              </a:rPr>
              <a:t>Izakovic</a:t>
            </a:r>
            <a:r>
              <a:rPr lang="en-US" sz="800" dirty="0">
                <a:solidFill>
                  <a:srgbClr val="E7E6E6">
                    <a:lumMod val="50000"/>
                  </a:srgbClr>
                </a:solidFill>
                <a:latin typeface="Neutraface 2 Text Light" panose="020B0303020202020102" pitchFamily="34" charset="0"/>
                <a:cs typeface="Gotham Light" pitchFamily="50" charset="0"/>
              </a:rPr>
              <a:t> M, Mazur M. Free radicals, metals and antioxidants in oxidative stress-induced cancer. Chem Biol Interact. 2006 Mar 10;160(1):1-40. </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4. Davies MJ. Protein oxidation and peroxidation. </a:t>
            </a:r>
            <a:r>
              <a:rPr lang="en-US" sz="800" dirty="0" err="1">
                <a:solidFill>
                  <a:srgbClr val="E7E6E6">
                    <a:lumMod val="50000"/>
                  </a:srgbClr>
                </a:solidFill>
                <a:latin typeface="Neutraface 2 Text Light" panose="020B0303020202020102" pitchFamily="34" charset="0"/>
                <a:cs typeface="Gotham Light" pitchFamily="50" charset="0"/>
              </a:rPr>
              <a:t>Biochem</a:t>
            </a:r>
            <a:r>
              <a:rPr lang="en-US" sz="800" dirty="0">
                <a:solidFill>
                  <a:srgbClr val="E7E6E6">
                    <a:lumMod val="50000"/>
                  </a:srgbClr>
                </a:solidFill>
                <a:latin typeface="Neutraface 2 Text Light" panose="020B0303020202020102" pitchFamily="34" charset="0"/>
                <a:cs typeface="Gotham Light" pitchFamily="50" charset="0"/>
              </a:rPr>
              <a:t> J. 2016 Apr 1;473(7):805-25.</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5. </a:t>
            </a:r>
            <a:r>
              <a:rPr lang="en-US" sz="800" dirty="0" err="1">
                <a:solidFill>
                  <a:srgbClr val="E7E6E6">
                    <a:lumMod val="50000"/>
                  </a:srgbClr>
                </a:solidFill>
                <a:latin typeface="Neutraface 2 Text Light" panose="020B0303020202020102" pitchFamily="34" charset="0"/>
                <a:cs typeface="Gotham Light" pitchFamily="50" charset="0"/>
              </a:rPr>
              <a:t>Staerck</a:t>
            </a:r>
            <a:r>
              <a:rPr lang="en-US" sz="800" dirty="0">
                <a:solidFill>
                  <a:srgbClr val="E7E6E6">
                    <a:lumMod val="50000"/>
                  </a:srgbClr>
                </a:solidFill>
                <a:latin typeface="Neutraface 2 Text Light" panose="020B0303020202020102" pitchFamily="34" charset="0"/>
                <a:cs typeface="Gotham Light" pitchFamily="50" charset="0"/>
              </a:rPr>
              <a:t> C, </a:t>
            </a:r>
            <a:r>
              <a:rPr lang="en-US" sz="800" dirty="0" err="1">
                <a:solidFill>
                  <a:srgbClr val="E7E6E6">
                    <a:lumMod val="50000"/>
                  </a:srgbClr>
                </a:solidFill>
                <a:latin typeface="Neutraface 2 Text Light" panose="020B0303020202020102" pitchFamily="34" charset="0"/>
                <a:cs typeface="Gotham Light" pitchFamily="50" charset="0"/>
              </a:rPr>
              <a:t>Gastebois</a:t>
            </a:r>
            <a:r>
              <a:rPr lang="en-US" sz="800" dirty="0">
                <a:solidFill>
                  <a:srgbClr val="E7E6E6">
                    <a:lumMod val="50000"/>
                  </a:srgbClr>
                </a:solidFill>
                <a:latin typeface="Neutraface 2 Text Light" panose="020B0303020202020102" pitchFamily="34" charset="0"/>
                <a:cs typeface="Gotham Light" pitchFamily="50" charset="0"/>
              </a:rPr>
              <a:t> A, </a:t>
            </a:r>
            <a:r>
              <a:rPr lang="en-US" sz="800" dirty="0" err="1">
                <a:solidFill>
                  <a:srgbClr val="E7E6E6">
                    <a:lumMod val="50000"/>
                  </a:srgbClr>
                </a:solidFill>
                <a:latin typeface="Neutraface 2 Text Light" panose="020B0303020202020102" pitchFamily="34" charset="0"/>
                <a:cs typeface="Gotham Light" pitchFamily="50" charset="0"/>
              </a:rPr>
              <a:t>Vandeputte</a:t>
            </a:r>
            <a:r>
              <a:rPr lang="en-US" sz="800" dirty="0">
                <a:solidFill>
                  <a:srgbClr val="E7E6E6">
                    <a:lumMod val="50000"/>
                  </a:srgbClr>
                </a:solidFill>
                <a:latin typeface="Neutraface 2 Text Light" panose="020B0303020202020102" pitchFamily="34" charset="0"/>
                <a:cs typeface="Gotham Light" pitchFamily="50" charset="0"/>
              </a:rPr>
              <a:t> P, Calenda A, </a:t>
            </a:r>
            <a:r>
              <a:rPr lang="en-US" sz="800" dirty="0" err="1">
                <a:solidFill>
                  <a:srgbClr val="E7E6E6">
                    <a:lumMod val="50000"/>
                  </a:srgbClr>
                </a:solidFill>
                <a:latin typeface="Neutraface 2 Text Light" panose="020B0303020202020102" pitchFamily="34" charset="0"/>
                <a:cs typeface="Gotham Light" pitchFamily="50" charset="0"/>
              </a:rPr>
              <a:t>Larcher</a:t>
            </a:r>
            <a:r>
              <a:rPr lang="en-US" sz="800" dirty="0">
                <a:solidFill>
                  <a:srgbClr val="E7E6E6">
                    <a:lumMod val="50000"/>
                  </a:srgbClr>
                </a:solidFill>
                <a:latin typeface="Neutraface 2 Text Light" panose="020B0303020202020102" pitchFamily="34" charset="0"/>
                <a:cs typeface="Gotham Light" pitchFamily="50" charset="0"/>
              </a:rPr>
              <a:t> G, </a:t>
            </a:r>
            <a:r>
              <a:rPr lang="en-US" sz="800" dirty="0" err="1">
                <a:solidFill>
                  <a:srgbClr val="E7E6E6">
                    <a:lumMod val="50000"/>
                  </a:srgbClr>
                </a:solidFill>
                <a:latin typeface="Neutraface 2 Text Light" panose="020B0303020202020102" pitchFamily="34" charset="0"/>
                <a:cs typeface="Gotham Light" pitchFamily="50" charset="0"/>
              </a:rPr>
              <a:t>Gillmann</a:t>
            </a:r>
            <a:r>
              <a:rPr lang="en-US" sz="800" dirty="0">
                <a:solidFill>
                  <a:srgbClr val="E7E6E6">
                    <a:lumMod val="50000"/>
                  </a:srgbClr>
                </a:solidFill>
                <a:latin typeface="Neutraface 2 Text Light" panose="020B0303020202020102" pitchFamily="34" charset="0"/>
                <a:cs typeface="Gotham Light" pitchFamily="50" charset="0"/>
              </a:rPr>
              <a:t> L, </a:t>
            </a:r>
            <a:r>
              <a:rPr lang="en-US" sz="800" dirty="0" err="1">
                <a:solidFill>
                  <a:srgbClr val="E7E6E6">
                    <a:lumMod val="50000"/>
                  </a:srgbClr>
                </a:solidFill>
                <a:latin typeface="Neutraface 2 Text Light" panose="020B0303020202020102" pitchFamily="34" charset="0"/>
                <a:cs typeface="Gotham Light" pitchFamily="50" charset="0"/>
              </a:rPr>
              <a:t>Papon</a:t>
            </a:r>
            <a:r>
              <a:rPr lang="en-US" sz="800" dirty="0">
                <a:solidFill>
                  <a:srgbClr val="E7E6E6">
                    <a:lumMod val="50000"/>
                  </a:srgbClr>
                </a:solidFill>
                <a:latin typeface="Neutraface 2 Text Light" panose="020B0303020202020102" pitchFamily="34" charset="0"/>
                <a:cs typeface="Gotham Light" pitchFamily="50" charset="0"/>
              </a:rPr>
              <a:t> N, </a:t>
            </a:r>
            <a:r>
              <a:rPr lang="en-US" sz="800" dirty="0" err="1">
                <a:solidFill>
                  <a:srgbClr val="E7E6E6">
                    <a:lumMod val="50000"/>
                  </a:srgbClr>
                </a:solidFill>
                <a:latin typeface="Neutraface 2 Text Light" panose="020B0303020202020102" pitchFamily="34" charset="0"/>
                <a:cs typeface="Gotham Light" pitchFamily="50" charset="0"/>
              </a:rPr>
              <a:t>Bouchara</a:t>
            </a:r>
            <a:r>
              <a:rPr lang="en-US" sz="800" dirty="0">
                <a:solidFill>
                  <a:srgbClr val="E7E6E6">
                    <a:lumMod val="50000"/>
                  </a:srgbClr>
                </a:solidFill>
                <a:latin typeface="Neutraface 2 Text Light" panose="020B0303020202020102" pitchFamily="34" charset="0"/>
                <a:cs typeface="Gotham Light" pitchFamily="50" charset="0"/>
              </a:rPr>
              <a:t> JP, Fleury MJJ. Microbial antioxidant defense enzymes. </a:t>
            </a:r>
            <a:r>
              <a:rPr lang="en-US" sz="800" dirty="0" err="1">
                <a:solidFill>
                  <a:srgbClr val="E7E6E6">
                    <a:lumMod val="50000"/>
                  </a:srgbClr>
                </a:solidFill>
                <a:latin typeface="Neutraface 2 Text Light" panose="020B0303020202020102" pitchFamily="34" charset="0"/>
                <a:cs typeface="Gotham Light" pitchFamily="50" charset="0"/>
              </a:rPr>
              <a:t>Microb</a:t>
            </a:r>
            <a:r>
              <a:rPr lang="en-US" sz="800" dirty="0">
                <a:solidFill>
                  <a:srgbClr val="E7E6E6">
                    <a:lumMod val="50000"/>
                  </a:srgbClr>
                </a:solidFill>
                <a:latin typeface="Neutraface 2 Text Light" panose="020B0303020202020102" pitchFamily="34" charset="0"/>
                <a:cs typeface="Gotham Light" pitchFamily="50" charset="0"/>
              </a:rPr>
              <a:t> </a:t>
            </a:r>
            <a:r>
              <a:rPr lang="en-US" sz="800" dirty="0" err="1">
                <a:solidFill>
                  <a:srgbClr val="E7E6E6">
                    <a:lumMod val="50000"/>
                  </a:srgbClr>
                </a:solidFill>
                <a:latin typeface="Neutraface 2 Text Light" panose="020B0303020202020102" pitchFamily="34" charset="0"/>
                <a:cs typeface="Gotham Light" pitchFamily="50" charset="0"/>
              </a:rPr>
              <a:t>Pathog</a:t>
            </a:r>
            <a:r>
              <a:rPr lang="en-US" sz="800" dirty="0">
                <a:solidFill>
                  <a:srgbClr val="E7E6E6">
                    <a:lumMod val="50000"/>
                  </a:srgbClr>
                </a:solidFill>
                <a:latin typeface="Neutraface 2 Text Light" panose="020B0303020202020102" pitchFamily="34" charset="0"/>
                <a:cs typeface="Gotham Light" pitchFamily="50" charset="0"/>
              </a:rPr>
              <a:t>. 2017 Sep;110:56-65. </a:t>
            </a:r>
          </a:p>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6. Zhang YJ, Gan RY, Li S, Zhou Y, Li AN, Xu DP, Li HB. Antioxidant Phytochemicals for the Prevention and Treatment of Chronic Diseases. Molecules. 2015 Nov 27;20(12):21138-56.</a:t>
            </a:r>
          </a:p>
        </p:txBody>
      </p:sp>
    </p:spTree>
    <p:extLst>
      <p:ext uri="{BB962C8B-B14F-4D97-AF65-F5344CB8AC3E}">
        <p14:creationId xmlns:p14="http://schemas.microsoft.com/office/powerpoint/2010/main" val="220128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8EA9D7A-7147-47C5-A04A-4FB3A62D952F}"/>
              </a:ext>
            </a:extLst>
          </p:cNvPr>
          <p:cNvSpPr/>
          <p:nvPr/>
        </p:nvSpPr>
        <p:spPr>
          <a:xfrm>
            <a:off x="5832255" y="0"/>
            <a:ext cx="635974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96825" y="1108043"/>
            <a:ext cx="6061669" cy="1077218"/>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AND THE HARD TISSUE</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1" name="TextBox 10">
            <a:extLst>
              <a:ext uri="{FF2B5EF4-FFF2-40B4-BE49-F238E27FC236}">
                <a16:creationId xmlns:a16="http://schemas.microsoft.com/office/drawing/2014/main" id="{26A214E8-E1CF-45D8-927D-2FA7E0FCDCA8}"/>
              </a:ext>
            </a:extLst>
          </p:cNvPr>
          <p:cNvSpPr txBox="1"/>
          <p:nvPr/>
        </p:nvSpPr>
        <p:spPr>
          <a:xfrm>
            <a:off x="525462" y="2608125"/>
            <a:ext cx="5306793" cy="313932"/>
          </a:xfrm>
          <a:prstGeom prst="rect">
            <a:avLst/>
          </a:prstGeom>
          <a:noFill/>
        </p:spPr>
        <p:txBody>
          <a:bodyPr wrap="square">
            <a:spAutoFit/>
          </a:bodyPr>
          <a:lstStyle/>
          <a:p>
            <a:pPr eaLnBrk="1" hangingPunct="1">
              <a:lnSpc>
                <a:spcPct val="90000"/>
              </a:lnSpc>
            </a:pPr>
            <a:r>
              <a:rPr lang="de-DE" altLang="en-US" sz="1600" dirty="0">
                <a:solidFill>
                  <a:srgbClr val="003478"/>
                </a:solidFill>
                <a:latin typeface="Neutraface 2 Text Demi" panose="020B0703020202020102" pitchFamily="34" charset="0"/>
                <a:cs typeface="Gotham Light" pitchFamily="50" charset="0"/>
              </a:rPr>
              <a:t>Bleaching Does Not Alter Mineral Composition</a:t>
            </a:r>
          </a:p>
        </p:txBody>
      </p:sp>
      <p:sp>
        <p:nvSpPr>
          <p:cNvPr id="15" name="TextBox 14">
            <a:extLst>
              <a:ext uri="{FF2B5EF4-FFF2-40B4-BE49-F238E27FC236}">
                <a16:creationId xmlns:a16="http://schemas.microsoft.com/office/drawing/2014/main" id="{0E4CD616-DAD2-43BD-8BC2-0D60002F84AF}"/>
              </a:ext>
            </a:extLst>
          </p:cNvPr>
          <p:cNvSpPr txBox="1"/>
          <p:nvPr/>
        </p:nvSpPr>
        <p:spPr>
          <a:xfrm>
            <a:off x="525462" y="3127955"/>
            <a:ext cx="4726160" cy="1538883"/>
          </a:xfrm>
          <a:prstGeom prst="rect">
            <a:avLst/>
          </a:prstGeom>
          <a:noFill/>
        </p:spPr>
        <p:txBody>
          <a:bodyPr wrap="square">
            <a:spAutoFit/>
          </a:bodyPr>
          <a:lstStyle/>
          <a:p>
            <a:pPr eaLnBrk="1" hangingPunct="1">
              <a:spcBef>
                <a:spcPts val="600"/>
              </a:spcBef>
              <a:spcAft>
                <a:spcPts val="600"/>
              </a:spcAft>
            </a:pPr>
            <a:r>
              <a:rPr lang="en-US" altLang="en-US" sz="1400" dirty="0">
                <a:solidFill>
                  <a:srgbClr val="DFE3E5">
                    <a:lumMod val="25000"/>
                  </a:srgbClr>
                </a:solidFill>
                <a:latin typeface="Neutraface 2 Text Light" panose="020B0303020202020102" pitchFamily="34" charset="0"/>
                <a:cs typeface="Gotham Light" pitchFamily="50" charset="0"/>
              </a:rPr>
              <a:t>Properly formulated peroxide sources do not damage enamel surfaces.</a:t>
            </a:r>
          </a:p>
          <a:p>
            <a:pPr eaLnBrk="1" hangingPunct="1">
              <a:spcBef>
                <a:spcPts val="600"/>
              </a:spcBef>
              <a:spcAft>
                <a:spcPts val="600"/>
              </a:spcAft>
            </a:pPr>
            <a:r>
              <a:rPr lang="en-US" altLang="en-US" sz="1400" dirty="0">
                <a:solidFill>
                  <a:srgbClr val="DFE3E5">
                    <a:lumMod val="25000"/>
                  </a:srgbClr>
                </a:solidFill>
                <a:latin typeface="Neutraface 2 Text Light" panose="020B0303020202020102" pitchFamily="34" charset="0"/>
                <a:cs typeface="Gotham Light" pitchFamily="50" charset="0"/>
              </a:rPr>
              <a:t>Peroxides also have no substantial effects on the structure, ultrastructure, physical properties or chemical composition of surface enamel, subsurface enamel or (bleached) coronal dentin.</a:t>
            </a:r>
          </a:p>
        </p:txBody>
      </p:sp>
      <p:sp>
        <p:nvSpPr>
          <p:cNvPr id="13" name="TextBox 9">
            <a:extLst>
              <a:ext uri="{FF2B5EF4-FFF2-40B4-BE49-F238E27FC236}">
                <a16:creationId xmlns:a16="http://schemas.microsoft.com/office/drawing/2014/main" id="{0AF36453-9C58-42C6-A13B-2EF3739F4BEB}"/>
              </a:ext>
            </a:extLst>
          </p:cNvPr>
          <p:cNvSpPr txBox="1"/>
          <p:nvPr/>
        </p:nvSpPr>
        <p:spPr>
          <a:xfrm>
            <a:off x="156255" y="6663586"/>
            <a:ext cx="11766173" cy="225639"/>
          </a:xfrm>
          <a:prstGeom prst="rect">
            <a:avLst/>
          </a:prstGeom>
          <a:noFill/>
        </p:spPr>
        <p:txBody>
          <a:bodyPr wrap="square" anchor="b">
            <a:spAutoFit/>
          </a:bodyPr>
          <a:lstStyle/>
          <a:p>
            <a:pPr marL="0" marR="0" lvl="0" indent="0">
              <a:lnSpc>
                <a:spcPct val="115000"/>
              </a:lnSpc>
              <a:spcBef>
                <a:spcPts val="0"/>
              </a:spcBef>
              <a:spcAft>
                <a:spcPts val="0"/>
              </a:spcAft>
              <a:buFont typeface="+mj-lt"/>
              <a:buNone/>
            </a:pPr>
            <a:r>
              <a:rPr lang="en-US" sz="800" dirty="0">
                <a:solidFill>
                  <a:srgbClr val="E7E6E6">
                    <a:lumMod val="50000"/>
                  </a:srgbClr>
                </a:solidFill>
                <a:latin typeface="Neutraface 2 Text Light" panose="020B0303020202020102" pitchFamily="34" charset="0"/>
                <a:cs typeface="Gotham Light" pitchFamily="50" charset="0"/>
              </a:rPr>
              <a:t>White DJ, Kozak KM, </a:t>
            </a:r>
            <a:r>
              <a:rPr lang="en-US" sz="800" dirty="0" err="1">
                <a:solidFill>
                  <a:srgbClr val="E7E6E6">
                    <a:lumMod val="50000"/>
                  </a:srgbClr>
                </a:solidFill>
                <a:latin typeface="Neutraface 2 Text Light" panose="020B0303020202020102" pitchFamily="34" charset="0"/>
                <a:cs typeface="Gotham Light" pitchFamily="50" charset="0"/>
              </a:rPr>
              <a:t>Zoladz</a:t>
            </a:r>
            <a:r>
              <a:rPr lang="en-US" sz="800" dirty="0">
                <a:solidFill>
                  <a:srgbClr val="E7E6E6">
                    <a:lumMod val="50000"/>
                  </a:srgbClr>
                </a:solidFill>
                <a:latin typeface="Neutraface 2 Text Light" panose="020B0303020202020102" pitchFamily="34" charset="0"/>
                <a:cs typeface="Gotham Light" pitchFamily="50" charset="0"/>
              </a:rPr>
              <a:t> JR, </a:t>
            </a:r>
            <a:r>
              <a:rPr lang="en-US" sz="800" dirty="0" err="1">
                <a:solidFill>
                  <a:srgbClr val="E7E6E6">
                    <a:lumMod val="50000"/>
                  </a:srgbClr>
                </a:solidFill>
                <a:latin typeface="Neutraface 2 Text Light" panose="020B0303020202020102" pitchFamily="34" charset="0"/>
                <a:cs typeface="Gotham Light" pitchFamily="50" charset="0"/>
              </a:rPr>
              <a:t>Duschner</a:t>
            </a:r>
            <a:r>
              <a:rPr lang="en-US" sz="800" dirty="0">
                <a:solidFill>
                  <a:srgbClr val="E7E6E6">
                    <a:lumMod val="50000"/>
                  </a:srgbClr>
                </a:solidFill>
                <a:latin typeface="Neutraface 2 Text Light" panose="020B0303020202020102" pitchFamily="34" charset="0"/>
                <a:cs typeface="Gotham Light" pitchFamily="50" charset="0"/>
              </a:rPr>
              <a:t> HJ, </a:t>
            </a:r>
            <a:r>
              <a:rPr lang="en-US" sz="800" dirty="0" err="1">
                <a:solidFill>
                  <a:srgbClr val="E7E6E6">
                    <a:lumMod val="50000"/>
                  </a:srgbClr>
                </a:solidFill>
                <a:latin typeface="Neutraface 2 Text Light" panose="020B0303020202020102" pitchFamily="34" charset="0"/>
                <a:cs typeface="Gotham Light" pitchFamily="50" charset="0"/>
              </a:rPr>
              <a:t>Götz</a:t>
            </a:r>
            <a:r>
              <a:rPr lang="en-US" sz="800" dirty="0">
                <a:solidFill>
                  <a:srgbClr val="E7E6E6">
                    <a:lumMod val="50000"/>
                  </a:srgbClr>
                </a:solidFill>
                <a:latin typeface="Neutraface 2 Text Light" panose="020B0303020202020102" pitchFamily="34" charset="0"/>
                <a:cs typeface="Gotham Light" pitchFamily="50" charset="0"/>
              </a:rPr>
              <a:t> H. Effects of tooth-whitening gels on enamel and dentin ultrastructure--a confocal laser scanning microscopy pilot study. </a:t>
            </a:r>
            <a:r>
              <a:rPr lang="en-US" sz="800" dirty="0" err="1">
                <a:solidFill>
                  <a:srgbClr val="E7E6E6">
                    <a:lumMod val="50000"/>
                  </a:srgbClr>
                </a:solidFill>
                <a:latin typeface="Neutraface 2 Text Light" panose="020B0303020202020102" pitchFamily="34" charset="0"/>
                <a:cs typeface="Gotham Light" pitchFamily="50" charset="0"/>
              </a:rPr>
              <a:t>Compend</a:t>
            </a:r>
            <a:r>
              <a:rPr lang="en-US" sz="800" dirty="0">
                <a:solidFill>
                  <a:srgbClr val="E7E6E6">
                    <a:lumMod val="50000"/>
                  </a:srgbClr>
                </a:solidFill>
                <a:latin typeface="Neutraface 2 Text Light" panose="020B0303020202020102" pitchFamily="34" charset="0"/>
                <a:cs typeface="Gotham Light" pitchFamily="50" charset="0"/>
              </a:rPr>
              <a:t> Contin Educ Dent Suppl. 2000;(29):S29-34; quiz S43. PMID: 11908407.</a:t>
            </a:r>
          </a:p>
        </p:txBody>
      </p:sp>
      <p:pic>
        <p:nvPicPr>
          <p:cNvPr id="18" name="Picture 7" descr="Universität Mainz">
            <a:hlinkClick r:id="rId4"/>
            <a:extLst>
              <a:ext uri="{FF2B5EF4-FFF2-40B4-BE49-F238E27FC236}">
                <a16:creationId xmlns:a16="http://schemas.microsoft.com/office/drawing/2014/main" id="{AC358B4F-4992-4ED2-8E10-25B0C3C06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9453" y="145511"/>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AEAB96D1-377E-4DD4-A763-3F75296DDC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1" t="438" r="371" b="438"/>
          <a:stretch>
            <a:fillRect/>
          </a:stretch>
        </p:blipFill>
        <p:spPr bwMode="auto">
          <a:xfrm>
            <a:off x="10635638" y="5822933"/>
            <a:ext cx="7905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7A875FEE-F502-4CE9-9A91-836DED2D2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1" t="438" r="371" b="438"/>
          <a:stretch>
            <a:fillRect/>
          </a:stretch>
        </p:blipFill>
        <p:spPr bwMode="auto">
          <a:xfrm>
            <a:off x="10635638" y="5213333"/>
            <a:ext cx="7905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a:extLst>
              <a:ext uri="{FF2B5EF4-FFF2-40B4-BE49-F238E27FC236}">
                <a16:creationId xmlns:a16="http://schemas.microsoft.com/office/drawing/2014/main" id="{85B53933-55BD-41A3-8CE4-098529BF3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1" t="438" r="371" b="438"/>
          <a:stretch>
            <a:fillRect/>
          </a:stretch>
        </p:blipFill>
        <p:spPr bwMode="auto">
          <a:xfrm>
            <a:off x="10635638" y="4654533"/>
            <a:ext cx="7905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5">
            <a:extLst>
              <a:ext uri="{FF2B5EF4-FFF2-40B4-BE49-F238E27FC236}">
                <a16:creationId xmlns:a16="http://schemas.microsoft.com/office/drawing/2014/main" id="{9560D814-20E7-4B6D-8124-94C769D5B991}"/>
              </a:ext>
            </a:extLst>
          </p:cNvPr>
          <p:cNvGrpSpPr>
            <a:grpSpLocks/>
          </p:cNvGrpSpPr>
          <p:nvPr/>
        </p:nvGrpSpPr>
        <p:grpSpPr bwMode="auto">
          <a:xfrm>
            <a:off x="10626113" y="3460733"/>
            <a:ext cx="800100" cy="528638"/>
            <a:chOff x="2807" y="1520"/>
            <a:chExt cx="3036" cy="2442"/>
          </a:xfrm>
        </p:grpSpPr>
        <p:grpSp>
          <p:nvGrpSpPr>
            <p:cNvPr id="26" name="Group 6">
              <a:extLst>
                <a:ext uri="{FF2B5EF4-FFF2-40B4-BE49-F238E27FC236}">
                  <a16:creationId xmlns:a16="http://schemas.microsoft.com/office/drawing/2014/main" id="{47F6DD20-CFF7-42D7-81E3-79FC50909B83}"/>
                </a:ext>
              </a:extLst>
            </p:cNvPr>
            <p:cNvGrpSpPr>
              <a:grpSpLocks/>
            </p:cNvGrpSpPr>
            <p:nvPr/>
          </p:nvGrpSpPr>
          <p:grpSpPr bwMode="auto">
            <a:xfrm>
              <a:off x="2807" y="2498"/>
              <a:ext cx="2953" cy="1388"/>
              <a:chOff x="2807" y="2498"/>
              <a:chExt cx="2953" cy="1388"/>
            </a:xfrm>
          </p:grpSpPr>
          <p:pic>
            <p:nvPicPr>
              <p:cNvPr id="36" name="Picture 7">
                <a:extLst>
                  <a:ext uri="{FF2B5EF4-FFF2-40B4-BE49-F238E27FC236}">
                    <a16:creationId xmlns:a16="http://schemas.microsoft.com/office/drawing/2014/main" id="{15160460-F415-485D-B10A-6458214B37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305"/>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a:extLst>
                  <a:ext uri="{FF2B5EF4-FFF2-40B4-BE49-F238E27FC236}">
                    <a16:creationId xmlns:a16="http://schemas.microsoft.com/office/drawing/2014/main" id="{B86886CC-72CE-4A9E-A98D-9A9768E4DF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634"/>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a:extLst>
                  <a:ext uri="{FF2B5EF4-FFF2-40B4-BE49-F238E27FC236}">
                    <a16:creationId xmlns:a16="http://schemas.microsoft.com/office/drawing/2014/main" id="{D2C71FB2-DD3F-4F7D-8A07-3D7518EADE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001"/>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0">
                <a:extLst>
                  <a:ext uri="{FF2B5EF4-FFF2-40B4-BE49-F238E27FC236}">
                    <a16:creationId xmlns:a16="http://schemas.microsoft.com/office/drawing/2014/main" id="{74050E5D-FF15-4C1E-B7AD-15F65A7C7C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 y="2498"/>
                <a:ext cx="2953"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11">
              <a:extLst>
                <a:ext uri="{FF2B5EF4-FFF2-40B4-BE49-F238E27FC236}">
                  <a16:creationId xmlns:a16="http://schemas.microsoft.com/office/drawing/2014/main" id="{F922C69A-E095-4A82-A73D-290F6BE9CD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69" t="497" r="369" b="497"/>
            <a:stretch>
              <a:fillRect/>
            </a:stretch>
          </p:blipFill>
          <p:spPr bwMode="auto">
            <a:xfrm>
              <a:off x="2908" y="1520"/>
              <a:ext cx="2935" cy="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12">
              <a:extLst>
                <a:ext uri="{FF2B5EF4-FFF2-40B4-BE49-F238E27FC236}">
                  <a16:creationId xmlns:a16="http://schemas.microsoft.com/office/drawing/2014/main" id="{FE3958F3-F1B9-44B0-9614-691EA8A2E028}"/>
                </a:ext>
              </a:extLst>
            </p:cNvPr>
            <p:cNvGrpSpPr>
              <a:grpSpLocks/>
            </p:cNvGrpSpPr>
            <p:nvPr/>
          </p:nvGrpSpPr>
          <p:grpSpPr bwMode="auto">
            <a:xfrm>
              <a:off x="2908" y="1528"/>
              <a:ext cx="2922" cy="2434"/>
              <a:chOff x="1104" y="1344"/>
              <a:chExt cx="3312" cy="2352"/>
            </a:xfrm>
          </p:grpSpPr>
          <p:sp>
            <p:nvSpPr>
              <p:cNvPr id="29" name="Line 13">
                <a:extLst>
                  <a:ext uri="{FF2B5EF4-FFF2-40B4-BE49-F238E27FC236}">
                    <a16:creationId xmlns:a16="http://schemas.microsoft.com/office/drawing/2014/main" id="{3293C051-AA2F-4EA1-9ECA-67C2A7DF9E9D}"/>
                  </a:ext>
                </a:extLst>
              </p:cNvPr>
              <p:cNvSpPr>
                <a:spLocks noChangeShapeType="1"/>
              </p:cNvSpPr>
              <p:nvPr/>
            </p:nvSpPr>
            <p:spPr bwMode="auto">
              <a:xfrm>
                <a:off x="2310" y="2736"/>
                <a:ext cx="0" cy="96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4">
                <a:extLst>
                  <a:ext uri="{FF2B5EF4-FFF2-40B4-BE49-F238E27FC236}">
                    <a16:creationId xmlns:a16="http://schemas.microsoft.com/office/drawing/2014/main" id="{6E0092FF-30F0-46E4-BA62-48F5D17BBC33}"/>
                  </a:ext>
                </a:extLst>
              </p:cNvPr>
              <p:cNvSpPr>
                <a:spLocks noChangeShapeType="1"/>
              </p:cNvSpPr>
              <p:nvPr/>
            </p:nvSpPr>
            <p:spPr bwMode="auto">
              <a:xfrm flipV="1">
                <a:off x="2310" y="3216"/>
                <a:ext cx="21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5">
                <a:extLst>
                  <a:ext uri="{FF2B5EF4-FFF2-40B4-BE49-F238E27FC236}">
                    <a16:creationId xmlns:a16="http://schemas.microsoft.com/office/drawing/2014/main" id="{412AC6F2-A56C-4947-BA6D-5E663105F66A}"/>
                  </a:ext>
                </a:extLst>
              </p:cNvPr>
              <p:cNvSpPr>
                <a:spLocks noChangeShapeType="1"/>
              </p:cNvSpPr>
              <p:nvPr/>
            </p:nvSpPr>
            <p:spPr bwMode="auto">
              <a:xfrm flipV="1">
                <a:off x="2304" y="2208"/>
                <a:ext cx="2112"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6">
                <a:extLst>
                  <a:ext uri="{FF2B5EF4-FFF2-40B4-BE49-F238E27FC236}">
                    <a16:creationId xmlns:a16="http://schemas.microsoft.com/office/drawing/2014/main" id="{9B5B127B-909B-436B-8BDF-5869C65F6B2D}"/>
                  </a:ext>
                </a:extLst>
              </p:cNvPr>
              <p:cNvSpPr>
                <a:spLocks noChangeShapeType="1"/>
              </p:cNvSpPr>
              <p:nvPr/>
            </p:nvSpPr>
            <p:spPr bwMode="auto">
              <a:xfrm flipV="1">
                <a:off x="1152" y="1344"/>
                <a:ext cx="2118"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7">
                <a:extLst>
                  <a:ext uri="{FF2B5EF4-FFF2-40B4-BE49-F238E27FC236}">
                    <a16:creationId xmlns:a16="http://schemas.microsoft.com/office/drawing/2014/main" id="{683EC443-D7BC-4DA1-AE66-191808B667E8}"/>
                  </a:ext>
                </a:extLst>
              </p:cNvPr>
              <p:cNvSpPr>
                <a:spLocks noChangeShapeType="1"/>
              </p:cNvSpPr>
              <p:nvPr/>
            </p:nvSpPr>
            <p:spPr bwMode="auto">
              <a:xfrm>
                <a:off x="3270" y="1344"/>
                <a:ext cx="114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8">
                <a:extLst>
                  <a:ext uri="{FF2B5EF4-FFF2-40B4-BE49-F238E27FC236}">
                    <a16:creationId xmlns:a16="http://schemas.microsoft.com/office/drawing/2014/main" id="{22B9BF5E-471F-4077-9C8A-E511FD8AC9B0}"/>
                  </a:ext>
                </a:extLst>
              </p:cNvPr>
              <p:cNvSpPr>
                <a:spLocks noChangeShapeType="1"/>
              </p:cNvSpPr>
              <p:nvPr/>
            </p:nvSpPr>
            <p:spPr bwMode="auto">
              <a:xfrm>
                <a:off x="1200" y="2256"/>
                <a:ext cx="1110" cy="432"/>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9">
                <a:extLst>
                  <a:ext uri="{FF2B5EF4-FFF2-40B4-BE49-F238E27FC236}">
                    <a16:creationId xmlns:a16="http://schemas.microsoft.com/office/drawing/2014/main" id="{870360F8-4031-4241-BBA5-67F3B8CC49EF}"/>
                  </a:ext>
                </a:extLst>
              </p:cNvPr>
              <p:cNvSpPr>
                <a:spLocks noChangeShapeType="1"/>
              </p:cNvSpPr>
              <p:nvPr/>
            </p:nvSpPr>
            <p:spPr bwMode="auto">
              <a:xfrm>
                <a:off x="1104" y="3216"/>
                <a:ext cx="12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1" name="Group 20">
            <a:extLst>
              <a:ext uri="{FF2B5EF4-FFF2-40B4-BE49-F238E27FC236}">
                <a16:creationId xmlns:a16="http://schemas.microsoft.com/office/drawing/2014/main" id="{76EEFEB7-8BC3-44DD-B1E2-9274912BAF59}"/>
              </a:ext>
            </a:extLst>
          </p:cNvPr>
          <p:cNvGrpSpPr>
            <a:grpSpLocks/>
          </p:cNvGrpSpPr>
          <p:nvPr/>
        </p:nvGrpSpPr>
        <p:grpSpPr bwMode="auto">
          <a:xfrm>
            <a:off x="10626113" y="3087671"/>
            <a:ext cx="800100" cy="528637"/>
            <a:chOff x="2807" y="1520"/>
            <a:chExt cx="3036" cy="2442"/>
          </a:xfrm>
        </p:grpSpPr>
        <p:grpSp>
          <p:nvGrpSpPr>
            <p:cNvPr id="42" name="Group 21">
              <a:extLst>
                <a:ext uri="{FF2B5EF4-FFF2-40B4-BE49-F238E27FC236}">
                  <a16:creationId xmlns:a16="http://schemas.microsoft.com/office/drawing/2014/main" id="{A5C7C98A-7549-4062-AACD-36993390CC54}"/>
                </a:ext>
              </a:extLst>
            </p:cNvPr>
            <p:cNvGrpSpPr>
              <a:grpSpLocks/>
            </p:cNvGrpSpPr>
            <p:nvPr/>
          </p:nvGrpSpPr>
          <p:grpSpPr bwMode="auto">
            <a:xfrm>
              <a:off x="2807" y="2498"/>
              <a:ext cx="2953" cy="1388"/>
              <a:chOff x="2807" y="2498"/>
              <a:chExt cx="2953" cy="1388"/>
            </a:xfrm>
          </p:grpSpPr>
          <p:pic>
            <p:nvPicPr>
              <p:cNvPr id="52" name="Picture 22">
                <a:extLst>
                  <a:ext uri="{FF2B5EF4-FFF2-40B4-BE49-F238E27FC236}">
                    <a16:creationId xmlns:a16="http://schemas.microsoft.com/office/drawing/2014/main" id="{0C01072E-98C3-420A-A2E5-E64F63AB71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305"/>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3">
                <a:extLst>
                  <a:ext uri="{FF2B5EF4-FFF2-40B4-BE49-F238E27FC236}">
                    <a16:creationId xmlns:a16="http://schemas.microsoft.com/office/drawing/2014/main" id="{7B58F154-C44C-4533-8D53-ED2C34F0A2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634"/>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4">
                <a:extLst>
                  <a:ext uri="{FF2B5EF4-FFF2-40B4-BE49-F238E27FC236}">
                    <a16:creationId xmlns:a16="http://schemas.microsoft.com/office/drawing/2014/main" id="{3F5B261B-FBB3-4C6A-BCDC-510EC6F14B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001"/>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5">
                <a:extLst>
                  <a:ext uri="{FF2B5EF4-FFF2-40B4-BE49-F238E27FC236}">
                    <a16:creationId xmlns:a16="http://schemas.microsoft.com/office/drawing/2014/main" id="{65C63C74-BCE7-44EB-B41B-08EBD2F632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 y="2498"/>
                <a:ext cx="2953"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3" name="Picture 26">
              <a:extLst>
                <a:ext uri="{FF2B5EF4-FFF2-40B4-BE49-F238E27FC236}">
                  <a16:creationId xmlns:a16="http://schemas.microsoft.com/office/drawing/2014/main" id="{9895EBCF-2B48-4964-86D8-84AC54C76C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69" t="497" r="369" b="497"/>
            <a:stretch>
              <a:fillRect/>
            </a:stretch>
          </p:blipFill>
          <p:spPr bwMode="auto">
            <a:xfrm>
              <a:off x="2908" y="1520"/>
              <a:ext cx="2935" cy="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27">
              <a:extLst>
                <a:ext uri="{FF2B5EF4-FFF2-40B4-BE49-F238E27FC236}">
                  <a16:creationId xmlns:a16="http://schemas.microsoft.com/office/drawing/2014/main" id="{F29E7D07-0CEA-42A1-AC76-784A4BBA026B}"/>
                </a:ext>
              </a:extLst>
            </p:cNvPr>
            <p:cNvGrpSpPr>
              <a:grpSpLocks/>
            </p:cNvGrpSpPr>
            <p:nvPr/>
          </p:nvGrpSpPr>
          <p:grpSpPr bwMode="auto">
            <a:xfrm>
              <a:off x="2908" y="1528"/>
              <a:ext cx="2922" cy="2434"/>
              <a:chOff x="1104" y="1344"/>
              <a:chExt cx="3312" cy="2352"/>
            </a:xfrm>
          </p:grpSpPr>
          <p:sp>
            <p:nvSpPr>
              <p:cNvPr id="45" name="Line 28">
                <a:extLst>
                  <a:ext uri="{FF2B5EF4-FFF2-40B4-BE49-F238E27FC236}">
                    <a16:creationId xmlns:a16="http://schemas.microsoft.com/office/drawing/2014/main" id="{C11CEA69-E3B5-49F6-A6E3-17D0066FFE7E}"/>
                  </a:ext>
                </a:extLst>
              </p:cNvPr>
              <p:cNvSpPr>
                <a:spLocks noChangeShapeType="1"/>
              </p:cNvSpPr>
              <p:nvPr/>
            </p:nvSpPr>
            <p:spPr bwMode="auto">
              <a:xfrm>
                <a:off x="2310" y="2736"/>
                <a:ext cx="0" cy="96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9">
                <a:extLst>
                  <a:ext uri="{FF2B5EF4-FFF2-40B4-BE49-F238E27FC236}">
                    <a16:creationId xmlns:a16="http://schemas.microsoft.com/office/drawing/2014/main" id="{033166D0-2CA3-41EE-B6A7-7A2FB3D636D5}"/>
                  </a:ext>
                </a:extLst>
              </p:cNvPr>
              <p:cNvSpPr>
                <a:spLocks noChangeShapeType="1"/>
              </p:cNvSpPr>
              <p:nvPr/>
            </p:nvSpPr>
            <p:spPr bwMode="auto">
              <a:xfrm flipV="1">
                <a:off x="2310" y="3216"/>
                <a:ext cx="21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30">
                <a:extLst>
                  <a:ext uri="{FF2B5EF4-FFF2-40B4-BE49-F238E27FC236}">
                    <a16:creationId xmlns:a16="http://schemas.microsoft.com/office/drawing/2014/main" id="{08F82C7E-B4BD-41F6-BC5F-36FD98DEEEB2}"/>
                  </a:ext>
                </a:extLst>
              </p:cNvPr>
              <p:cNvSpPr>
                <a:spLocks noChangeShapeType="1"/>
              </p:cNvSpPr>
              <p:nvPr/>
            </p:nvSpPr>
            <p:spPr bwMode="auto">
              <a:xfrm flipV="1">
                <a:off x="2304" y="2208"/>
                <a:ext cx="2112"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31">
                <a:extLst>
                  <a:ext uri="{FF2B5EF4-FFF2-40B4-BE49-F238E27FC236}">
                    <a16:creationId xmlns:a16="http://schemas.microsoft.com/office/drawing/2014/main" id="{EE360818-ECD7-4F9F-9E4A-FF7A70F02F39}"/>
                  </a:ext>
                </a:extLst>
              </p:cNvPr>
              <p:cNvSpPr>
                <a:spLocks noChangeShapeType="1"/>
              </p:cNvSpPr>
              <p:nvPr/>
            </p:nvSpPr>
            <p:spPr bwMode="auto">
              <a:xfrm flipV="1">
                <a:off x="1152" y="1344"/>
                <a:ext cx="2118"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32">
                <a:extLst>
                  <a:ext uri="{FF2B5EF4-FFF2-40B4-BE49-F238E27FC236}">
                    <a16:creationId xmlns:a16="http://schemas.microsoft.com/office/drawing/2014/main" id="{8D8DA601-5A98-4F73-A2A6-DA654FFF585B}"/>
                  </a:ext>
                </a:extLst>
              </p:cNvPr>
              <p:cNvSpPr>
                <a:spLocks noChangeShapeType="1"/>
              </p:cNvSpPr>
              <p:nvPr/>
            </p:nvSpPr>
            <p:spPr bwMode="auto">
              <a:xfrm>
                <a:off x="3270" y="1344"/>
                <a:ext cx="114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3">
                <a:extLst>
                  <a:ext uri="{FF2B5EF4-FFF2-40B4-BE49-F238E27FC236}">
                    <a16:creationId xmlns:a16="http://schemas.microsoft.com/office/drawing/2014/main" id="{34D25BBB-3ADF-4731-BE8A-D216FCB04270}"/>
                  </a:ext>
                </a:extLst>
              </p:cNvPr>
              <p:cNvSpPr>
                <a:spLocks noChangeShapeType="1"/>
              </p:cNvSpPr>
              <p:nvPr/>
            </p:nvSpPr>
            <p:spPr bwMode="auto">
              <a:xfrm>
                <a:off x="1200" y="2256"/>
                <a:ext cx="1110" cy="432"/>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4">
                <a:extLst>
                  <a:ext uri="{FF2B5EF4-FFF2-40B4-BE49-F238E27FC236}">
                    <a16:creationId xmlns:a16="http://schemas.microsoft.com/office/drawing/2014/main" id="{CF1142A3-7E0D-461D-AC8B-6AD9B3094500}"/>
                  </a:ext>
                </a:extLst>
              </p:cNvPr>
              <p:cNvSpPr>
                <a:spLocks noChangeShapeType="1"/>
              </p:cNvSpPr>
              <p:nvPr/>
            </p:nvSpPr>
            <p:spPr bwMode="auto">
              <a:xfrm>
                <a:off x="1104" y="3216"/>
                <a:ext cx="12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56" name="Picture 35">
            <a:extLst>
              <a:ext uri="{FF2B5EF4-FFF2-40B4-BE49-F238E27FC236}">
                <a16:creationId xmlns:a16="http://schemas.microsoft.com/office/drawing/2014/main" id="{B0C384DD-C1C8-4124-9870-273C148A57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39" t="560" r="739" b="560"/>
          <a:stretch>
            <a:fillRect/>
          </a:stretch>
        </p:blipFill>
        <p:spPr bwMode="auto">
          <a:xfrm>
            <a:off x="6111260" y="482559"/>
            <a:ext cx="4567539" cy="5368895"/>
          </a:xfrm>
          <a:prstGeom prst="roundRect">
            <a:avLst>
              <a:gd name="adj" fmla="val 16667"/>
            </a:avLst>
          </a:prstGeom>
          <a:ln w="9525">
            <a:solidFill>
              <a:schemeClr val="tx1"/>
            </a:solidFill>
            <a:miter lim="800000"/>
            <a:headEnd/>
            <a:tailEnd/>
          </a:ln>
          <a:effectLst>
            <a:outerShdw blurRad="152400" dist="12000" dir="900000" sy="98000" kx="110000" ky="200000" algn="tl" rotWithShape="0">
              <a:srgbClr val="000000">
                <a:alpha val="30000"/>
              </a:srgbClr>
            </a:outerShdw>
          </a:effectLst>
          <a:scene3d>
            <a:camera prst="perspectiveContrastingRightFacing">
              <a:rot lat="600000" lon="20400000" rev="213211"/>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pic>
        <p:nvPicPr>
          <p:cNvPr id="57" name="Picture 37">
            <a:extLst>
              <a:ext uri="{FF2B5EF4-FFF2-40B4-BE49-F238E27FC236}">
                <a16:creationId xmlns:a16="http://schemas.microsoft.com/office/drawing/2014/main" id="{FA026B04-F570-42A7-A6A0-8F4C5A33F9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51626" y="3344846"/>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Group 38">
            <a:extLst>
              <a:ext uri="{FF2B5EF4-FFF2-40B4-BE49-F238E27FC236}">
                <a16:creationId xmlns:a16="http://schemas.microsoft.com/office/drawing/2014/main" id="{B6D27AF2-3CC9-49D1-A705-F618C434A1F2}"/>
              </a:ext>
            </a:extLst>
          </p:cNvPr>
          <p:cNvGrpSpPr>
            <a:grpSpLocks/>
          </p:cNvGrpSpPr>
          <p:nvPr/>
        </p:nvGrpSpPr>
        <p:grpSpPr bwMode="auto">
          <a:xfrm>
            <a:off x="10626113" y="1765283"/>
            <a:ext cx="800100" cy="528638"/>
            <a:chOff x="2807" y="1520"/>
            <a:chExt cx="3036" cy="2442"/>
          </a:xfrm>
        </p:grpSpPr>
        <p:grpSp>
          <p:nvGrpSpPr>
            <p:cNvPr id="59" name="Group 39">
              <a:extLst>
                <a:ext uri="{FF2B5EF4-FFF2-40B4-BE49-F238E27FC236}">
                  <a16:creationId xmlns:a16="http://schemas.microsoft.com/office/drawing/2014/main" id="{15FE43B7-5143-4BEB-ACF9-FD96367BC92F}"/>
                </a:ext>
              </a:extLst>
            </p:cNvPr>
            <p:cNvGrpSpPr>
              <a:grpSpLocks/>
            </p:cNvGrpSpPr>
            <p:nvPr/>
          </p:nvGrpSpPr>
          <p:grpSpPr bwMode="auto">
            <a:xfrm>
              <a:off x="2807" y="2498"/>
              <a:ext cx="2953" cy="1388"/>
              <a:chOff x="2807" y="2498"/>
              <a:chExt cx="2953" cy="1388"/>
            </a:xfrm>
          </p:grpSpPr>
          <p:pic>
            <p:nvPicPr>
              <p:cNvPr id="69" name="Picture 40">
                <a:extLst>
                  <a:ext uri="{FF2B5EF4-FFF2-40B4-BE49-F238E27FC236}">
                    <a16:creationId xmlns:a16="http://schemas.microsoft.com/office/drawing/2014/main" id="{D5F9890B-BD31-43EB-B524-86E461B3CA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305"/>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1">
                <a:extLst>
                  <a:ext uri="{FF2B5EF4-FFF2-40B4-BE49-F238E27FC236}">
                    <a16:creationId xmlns:a16="http://schemas.microsoft.com/office/drawing/2014/main" id="{2B77EADB-20E6-4867-81C5-B845BE539E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634"/>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2">
                <a:extLst>
                  <a:ext uri="{FF2B5EF4-FFF2-40B4-BE49-F238E27FC236}">
                    <a16:creationId xmlns:a16="http://schemas.microsoft.com/office/drawing/2014/main" id="{E1F8CD57-204F-401B-AC1B-8123BBC1CF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001"/>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43">
                <a:extLst>
                  <a:ext uri="{FF2B5EF4-FFF2-40B4-BE49-F238E27FC236}">
                    <a16:creationId xmlns:a16="http://schemas.microsoft.com/office/drawing/2014/main" id="{6065B71A-C7F5-4E3A-8E94-2838E06282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 y="2498"/>
                <a:ext cx="2953"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0" name="Picture 44">
              <a:extLst>
                <a:ext uri="{FF2B5EF4-FFF2-40B4-BE49-F238E27FC236}">
                  <a16:creationId xmlns:a16="http://schemas.microsoft.com/office/drawing/2014/main" id="{B49C4557-FFA5-44AC-9883-07E6DC7457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69" t="497" r="369" b="497"/>
            <a:stretch>
              <a:fillRect/>
            </a:stretch>
          </p:blipFill>
          <p:spPr bwMode="auto">
            <a:xfrm>
              <a:off x="2908" y="1520"/>
              <a:ext cx="2935" cy="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45">
              <a:extLst>
                <a:ext uri="{FF2B5EF4-FFF2-40B4-BE49-F238E27FC236}">
                  <a16:creationId xmlns:a16="http://schemas.microsoft.com/office/drawing/2014/main" id="{EEE2BB94-B5DE-46A4-A6E6-B5F84FF116FD}"/>
                </a:ext>
              </a:extLst>
            </p:cNvPr>
            <p:cNvGrpSpPr>
              <a:grpSpLocks/>
            </p:cNvGrpSpPr>
            <p:nvPr/>
          </p:nvGrpSpPr>
          <p:grpSpPr bwMode="auto">
            <a:xfrm>
              <a:off x="2908" y="1528"/>
              <a:ext cx="2922" cy="2434"/>
              <a:chOff x="1104" y="1344"/>
              <a:chExt cx="3312" cy="2352"/>
            </a:xfrm>
          </p:grpSpPr>
          <p:sp>
            <p:nvSpPr>
              <p:cNvPr id="62" name="Line 46">
                <a:extLst>
                  <a:ext uri="{FF2B5EF4-FFF2-40B4-BE49-F238E27FC236}">
                    <a16:creationId xmlns:a16="http://schemas.microsoft.com/office/drawing/2014/main" id="{2CAC6D69-90AD-4B66-BFE5-A47008B8A98E}"/>
                  </a:ext>
                </a:extLst>
              </p:cNvPr>
              <p:cNvSpPr>
                <a:spLocks noChangeShapeType="1"/>
              </p:cNvSpPr>
              <p:nvPr/>
            </p:nvSpPr>
            <p:spPr bwMode="auto">
              <a:xfrm>
                <a:off x="2310" y="2736"/>
                <a:ext cx="0" cy="96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47">
                <a:extLst>
                  <a:ext uri="{FF2B5EF4-FFF2-40B4-BE49-F238E27FC236}">
                    <a16:creationId xmlns:a16="http://schemas.microsoft.com/office/drawing/2014/main" id="{54B61B92-55EC-47A0-AAE7-F1C367879FBC}"/>
                  </a:ext>
                </a:extLst>
              </p:cNvPr>
              <p:cNvSpPr>
                <a:spLocks noChangeShapeType="1"/>
              </p:cNvSpPr>
              <p:nvPr/>
            </p:nvSpPr>
            <p:spPr bwMode="auto">
              <a:xfrm flipV="1">
                <a:off x="2310" y="3216"/>
                <a:ext cx="21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48">
                <a:extLst>
                  <a:ext uri="{FF2B5EF4-FFF2-40B4-BE49-F238E27FC236}">
                    <a16:creationId xmlns:a16="http://schemas.microsoft.com/office/drawing/2014/main" id="{45B88FA5-E178-4DDD-A7CB-C2971DE64856}"/>
                  </a:ext>
                </a:extLst>
              </p:cNvPr>
              <p:cNvSpPr>
                <a:spLocks noChangeShapeType="1"/>
              </p:cNvSpPr>
              <p:nvPr/>
            </p:nvSpPr>
            <p:spPr bwMode="auto">
              <a:xfrm flipV="1">
                <a:off x="2304" y="2208"/>
                <a:ext cx="2112"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49">
                <a:extLst>
                  <a:ext uri="{FF2B5EF4-FFF2-40B4-BE49-F238E27FC236}">
                    <a16:creationId xmlns:a16="http://schemas.microsoft.com/office/drawing/2014/main" id="{B5EF0108-DA16-484F-AAAC-6731A931A4A2}"/>
                  </a:ext>
                </a:extLst>
              </p:cNvPr>
              <p:cNvSpPr>
                <a:spLocks noChangeShapeType="1"/>
              </p:cNvSpPr>
              <p:nvPr/>
            </p:nvSpPr>
            <p:spPr bwMode="auto">
              <a:xfrm flipV="1">
                <a:off x="1152" y="1344"/>
                <a:ext cx="2118"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50">
                <a:extLst>
                  <a:ext uri="{FF2B5EF4-FFF2-40B4-BE49-F238E27FC236}">
                    <a16:creationId xmlns:a16="http://schemas.microsoft.com/office/drawing/2014/main" id="{ABC1C7ED-3C67-4396-AC53-C441BE52770D}"/>
                  </a:ext>
                </a:extLst>
              </p:cNvPr>
              <p:cNvSpPr>
                <a:spLocks noChangeShapeType="1"/>
              </p:cNvSpPr>
              <p:nvPr/>
            </p:nvSpPr>
            <p:spPr bwMode="auto">
              <a:xfrm>
                <a:off x="3270" y="1344"/>
                <a:ext cx="114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51">
                <a:extLst>
                  <a:ext uri="{FF2B5EF4-FFF2-40B4-BE49-F238E27FC236}">
                    <a16:creationId xmlns:a16="http://schemas.microsoft.com/office/drawing/2014/main" id="{E65975A9-F760-4A0F-8987-D7CC3D4E8725}"/>
                  </a:ext>
                </a:extLst>
              </p:cNvPr>
              <p:cNvSpPr>
                <a:spLocks noChangeShapeType="1"/>
              </p:cNvSpPr>
              <p:nvPr/>
            </p:nvSpPr>
            <p:spPr bwMode="auto">
              <a:xfrm>
                <a:off x="1200" y="2256"/>
                <a:ext cx="1110" cy="432"/>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52">
                <a:extLst>
                  <a:ext uri="{FF2B5EF4-FFF2-40B4-BE49-F238E27FC236}">
                    <a16:creationId xmlns:a16="http://schemas.microsoft.com/office/drawing/2014/main" id="{2680830F-BFE1-4CEA-BEC3-9A462163E3F9}"/>
                  </a:ext>
                </a:extLst>
              </p:cNvPr>
              <p:cNvSpPr>
                <a:spLocks noChangeShapeType="1"/>
              </p:cNvSpPr>
              <p:nvPr/>
            </p:nvSpPr>
            <p:spPr bwMode="auto">
              <a:xfrm>
                <a:off x="1104" y="3216"/>
                <a:ext cx="12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 name="Group 53">
            <a:extLst>
              <a:ext uri="{FF2B5EF4-FFF2-40B4-BE49-F238E27FC236}">
                <a16:creationId xmlns:a16="http://schemas.microsoft.com/office/drawing/2014/main" id="{E8B3274D-4C51-430A-B562-6E468EA3E311}"/>
              </a:ext>
            </a:extLst>
          </p:cNvPr>
          <p:cNvGrpSpPr>
            <a:grpSpLocks/>
          </p:cNvGrpSpPr>
          <p:nvPr/>
        </p:nvGrpSpPr>
        <p:grpSpPr bwMode="auto">
          <a:xfrm>
            <a:off x="10626113" y="2227246"/>
            <a:ext cx="800100" cy="528637"/>
            <a:chOff x="2807" y="1520"/>
            <a:chExt cx="3036" cy="2442"/>
          </a:xfrm>
        </p:grpSpPr>
        <p:grpSp>
          <p:nvGrpSpPr>
            <p:cNvPr id="74" name="Group 54">
              <a:extLst>
                <a:ext uri="{FF2B5EF4-FFF2-40B4-BE49-F238E27FC236}">
                  <a16:creationId xmlns:a16="http://schemas.microsoft.com/office/drawing/2014/main" id="{69341330-3E29-419E-90F4-2854C55FBFF4}"/>
                </a:ext>
              </a:extLst>
            </p:cNvPr>
            <p:cNvGrpSpPr>
              <a:grpSpLocks/>
            </p:cNvGrpSpPr>
            <p:nvPr/>
          </p:nvGrpSpPr>
          <p:grpSpPr bwMode="auto">
            <a:xfrm>
              <a:off x="2807" y="2498"/>
              <a:ext cx="2953" cy="1388"/>
              <a:chOff x="2807" y="2498"/>
              <a:chExt cx="2953" cy="1388"/>
            </a:xfrm>
          </p:grpSpPr>
          <p:pic>
            <p:nvPicPr>
              <p:cNvPr id="84" name="Picture 55">
                <a:extLst>
                  <a:ext uri="{FF2B5EF4-FFF2-40B4-BE49-F238E27FC236}">
                    <a16:creationId xmlns:a16="http://schemas.microsoft.com/office/drawing/2014/main" id="{6509E281-ACB8-4610-960C-F3652E2444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305"/>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56">
                <a:extLst>
                  <a:ext uri="{FF2B5EF4-FFF2-40B4-BE49-F238E27FC236}">
                    <a16:creationId xmlns:a16="http://schemas.microsoft.com/office/drawing/2014/main" id="{07CE2CDD-0D93-40C4-9ABE-BA148C6C6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634"/>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7">
                <a:extLst>
                  <a:ext uri="{FF2B5EF4-FFF2-40B4-BE49-F238E27FC236}">
                    <a16:creationId xmlns:a16="http://schemas.microsoft.com/office/drawing/2014/main" id="{D2036708-962C-412E-ADA0-D266FD790E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001"/>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8">
                <a:extLst>
                  <a:ext uri="{FF2B5EF4-FFF2-40B4-BE49-F238E27FC236}">
                    <a16:creationId xmlns:a16="http://schemas.microsoft.com/office/drawing/2014/main" id="{4D73D05E-AE75-4813-88AD-34FE5E4AE8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 y="2498"/>
                <a:ext cx="2953"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5" name="Picture 59">
              <a:extLst>
                <a:ext uri="{FF2B5EF4-FFF2-40B4-BE49-F238E27FC236}">
                  <a16:creationId xmlns:a16="http://schemas.microsoft.com/office/drawing/2014/main" id="{97ACFDF5-8FF6-41AB-BB4A-59C50B917F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69" t="497" r="369" b="497"/>
            <a:stretch>
              <a:fillRect/>
            </a:stretch>
          </p:blipFill>
          <p:spPr bwMode="auto">
            <a:xfrm>
              <a:off x="2908" y="1520"/>
              <a:ext cx="2935" cy="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60">
              <a:extLst>
                <a:ext uri="{FF2B5EF4-FFF2-40B4-BE49-F238E27FC236}">
                  <a16:creationId xmlns:a16="http://schemas.microsoft.com/office/drawing/2014/main" id="{871FCFDE-A193-4F0B-9F76-7DE03E222FE8}"/>
                </a:ext>
              </a:extLst>
            </p:cNvPr>
            <p:cNvGrpSpPr>
              <a:grpSpLocks/>
            </p:cNvGrpSpPr>
            <p:nvPr/>
          </p:nvGrpSpPr>
          <p:grpSpPr bwMode="auto">
            <a:xfrm>
              <a:off x="2908" y="1528"/>
              <a:ext cx="2922" cy="2434"/>
              <a:chOff x="1104" y="1344"/>
              <a:chExt cx="3312" cy="2352"/>
            </a:xfrm>
          </p:grpSpPr>
          <p:sp>
            <p:nvSpPr>
              <p:cNvPr id="77" name="Line 61">
                <a:extLst>
                  <a:ext uri="{FF2B5EF4-FFF2-40B4-BE49-F238E27FC236}">
                    <a16:creationId xmlns:a16="http://schemas.microsoft.com/office/drawing/2014/main" id="{14FC63ED-62DA-4701-A517-E596CA70562B}"/>
                  </a:ext>
                </a:extLst>
              </p:cNvPr>
              <p:cNvSpPr>
                <a:spLocks noChangeShapeType="1"/>
              </p:cNvSpPr>
              <p:nvPr/>
            </p:nvSpPr>
            <p:spPr bwMode="auto">
              <a:xfrm>
                <a:off x="2310" y="2736"/>
                <a:ext cx="0" cy="96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62">
                <a:extLst>
                  <a:ext uri="{FF2B5EF4-FFF2-40B4-BE49-F238E27FC236}">
                    <a16:creationId xmlns:a16="http://schemas.microsoft.com/office/drawing/2014/main" id="{F19B3FB6-1FDA-4C49-9271-DE52276B20A7}"/>
                  </a:ext>
                </a:extLst>
              </p:cNvPr>
              <p:cNvSpPr>
                <a:spLocks noChangeShapeType="1"/>
              </p:cNvSpPr>
              <p:nvPr/>
            </p:nvSpPr>
            <p:spPr bwMode="auto">
              <a:xfrm flipV="1">
                <a:off x="2310" y="3216"/>
                <a:ext cx="21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63">
                <a:extLst>
                  <a:ext uri="{FF2B5EF4-FFF2-40B4-BE49-F238E27FC236}">
                    <a16:creationId xmlns:a16="http://schemas.microsoft.com/office/drawing/2014/main" id="{3A06CCA3-3CD8-4019-ADAD-53A5E8B6090E}"/>
                  </a:ext>
                </a:extLst>
              </p:cNvPr>
              <p:cNvSpPr>
                <a:spLocks noChangeShapeType="1"/>
              </p:cNvSpPr>
              <p:nvPr/>
            </p:nvSpPr>
            <p:spPr bwMode="auto">
              <a:xfrm flipV="1">
                <a:off x="2304" y="2208"/>
                <a:ext cx="2112"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64">
                <a:extLst>
                  <a:ext uri="{FF2B5EF4-FFF2-40B4-BE49-F238E27FC236}">
                    <a16:creationId xmlns:a16="http://schemas.microsoft.com/office/drawing/2014/main" id="{CC459DF0-72EA-4F2A-9B3F-C27ACE85051B}"/>
                  </a:ext>
                </a:extLst>
              </p:cNvPr>
              <p:cNvSpPr>
                <a:spLocks noChangeShapeType="1"/>
              </p:cNvSpPr>
              <p:nvPr/>
            </p:nvSpPr>
            <p:spPr bwMode="auto">
              <a:xfrm flipV="1">
                <a:off x="1152" y="1344"/>
                <a:ext cx="2118"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5">
                <a:extLst>
                  <a:ext uri="{FF2B5EF4-FFF2-40B4-BE49-F238E27FC236}">
                    <a16:creationId xmlns:a16="http://schemas.microsoft.com/office/drawing/2014/main" id="{616D262A-F46B-44F6-930D-601AB9667E23}"/>
                  </a:ext>
                </a:extLst>
              </p:cNvPr>
              <p:cNvSpPr>
                <a:spLocks noChangeShapeType="1"/>
              </p:cNvSpPr>
              <p:nvPr/>
            </p:nvSpPr>
            <p:spPr bwMode="auto">
              <a:xfrm>
                <a:off x="3270" y="1344"/>
                <a:ext cx="114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66">
                <a:extLst>
                  <a:ext uri="{FF2B5EF4-FFF2-40B4-BE49-F238E27FC236}">
                    <a16:creationId xmlns:a16="http://schemas.microsoft.com/office/drawing/2014/main" id="{8D250BDF-B5F1-4173-B8B1-EFDC01117B7A}"/>
                  </a:ext>
                </a:extLst>
              </p:cNvPr>
              <p:cNvSpPr>
                <a:spLocks noChangeShapeType="1"/>
              </p:cNvSpPr>
              <p:nvPr/>
            </p:nvSpPr>
            <p:spPr bwMode="auto">
              <a:xfrm>
                <a:off x="1200" y="2256"/>
                <a:ext cx="1110" cy="432"/>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67">
                <a:extLst>
                  <a:ext uri="{FF2B5EF4-FFF2-40B4-BE49-F238E27FC236}">
                    <a16:creationId xmlns:a16="http://schemas.microsoft.com/office/drawing/2014/main" id="{4EB1EE4E-C7C2-4EF5-87EE-21E25FBC54C7}"/>
                  </a:ext>
                </a:extLst>
              </p:cNvPr>
              <p:cNvSpPr>
                <a:spLocks noChangeShapeType="1"/>
              </p:cNvSpPr>
              <p:nvPr/>
            </p:nvSpPr>
            <p:spPr bwMode="auto">
              <a:xfrm>
                <a:off x="1104" y="3216"/>
                <a:ext cx="12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8" name="Group 68">
            <a:extLst>
              <a:ext uri="{FF2B5EF4-FFF2-40B4-BE49-F238E27FC236}">
                <a16:creationId xmlns:a16="http://schemas.microsoft.com/office/drawing/2014/main" id="{C730E961-09A7-48DD-A756-5F5EE51369BB}"/>
              </a:ext>
            </a:extLst>
          </p:cNvPr>
          <p:cNvGrpSpPr>
            <a:grpSpLocks/>
          </p:cNvGrpSpPr>
          <p:nvPr/>
        </p:nvGrpSpPr>
        <p:grpSpPr bwMode="auto">
          <a:xfrm>
            <a:off x="10626113" y="2665396"/>
            <a:ext cx="800100" cy="528637"/>
            <a:chOff x="2807" y="1520"/>
            <a:chExt cx="3036" cy="2442"/>
          </a:xfrm>
        </p:grpSpPr>
        <p:grpSp>
          <p:nvGrpSpPr>
            <p:cNvPr id="89" name="Group 69">
              <a:extLst>
                <a:ext uri="{FF2B5EF4-FFF2-40B4-BE49-F238E27FC236}">
                  <a16:creationId xmlns:a16="http://schemas.microsoft.com/office/drawing/2014/main" id="{EC129B16-8B31-43E5-8C71-2C952393DDDD}"/>
                </a:ext>
              </a:extLst>
            </p:cNvPr>
            <p:cNvGrpSpPr>
              <a:grpSpLocks/>
            </p:cNvGrpSpPr>
            <p:nvPr/>
          </p:nvGrpSpPr>
          <p:grpSpPr bwMode="auto">
            <a:xfrm>
              <a:off x="2807" y="2498"/>
              <a:ext cx="2953" cy="1388"/>
              <a:chOff x="2807" y="2498"/>
              <a:chExt cx="2953" cy="1388"/>
            </a:xfrm>
          </p:grpSpPr>
          <p:pic>
            <p:nvPicPr>
              <p:cNvPr id="99" name="Picture 70">
                <a:extLst>
                  <a:ext uri="{FF2B5EF4-FFF2-40B4-BE49-F238E27FC236}">
                    <a16:creationId xmlns:a16="http://schemas.microsoft.com/office/drawing/2014/main" id="{AFCF61BE-9800-42BC-9D59-05E4899E66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305"/>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71">
                <a:extLst>
                  <a:ext uri="{FF2B5EF4-FFF2-40B4-BE49-F238E27FC236}">
                    <a16:creationId xmlns:a16="http://schemas.microsoft.com/office/drawing/2014/main" id="{FD9E4CA0-C57E-4A1A-86F5-699FBCD559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634"/>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2">
                <a:extLst>
                  <a:ext uri="{FF2B5EF4-FFF2-40B4-BE49-F238E27FC236}">
                    <a16:creationId xmlns:a16="http://schemas.microsoft.com/office/drawing/2014/main" id="{9AEF4254-30AD-4332-AFDA-738A4ADB1F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 y="3001"/>
                <a:ext cx="295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73">
                <a:extLst>
                  <a:ext uri="{FF2B5EF4-FFF2-40B4-BE49-F238E27FC236}">
                    <a16:creationId xmlns:a16="http://schemas.microsoft.com/office/drawing/2014/main" id="{21C7C9B8-F536-4CE2-BF28-82204A2D0E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 y="2498"/>
                <a:ext cx="2953"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0" name="Picture 74">
              <a:extLst>
                <a:ext uri="{FF2B5EF4-FFF2-40B4-BE49-F238E27FC236}">
                  <a16:creationId xmlns:a16="http://schemas.microsoft.com/office/drawing/2014/main" id="{1B2FC367-319C-4FFF-8CF7-90BE150ED4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69" t="497" r="369" b="497"/>
            <a:stretch>
              <a:fillRect/>
            </a:stretch>
          </p:blipFill>
          <p:spPr bwMode="auto">
            <a:xfrm>
              <a:off x="2908" y="1520"/>
              <a:ext cx="2935" cy="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75">
              <a:extLst>
                <a:ext uri="{FF2B5EF4-FFF2-40B4-BE49-F238E27FC236}">
                  <a16:creationId xmlns:a16="http://schemas.microsoft.com/office/drawing/2014/main" id="{FB49F639-89C3-4457-88C2-F1B9225131F0}"/>
                </a:ext>
              </a:extLst>
            </p:cNvPr>
            <p:cNvGrpSpPr>
              <a:grpSpLocks/>
            </p:cNvGrpSpPr>
            <p:nvPr/>
          </p:nvGrpSpPr>
          <p:grpSpPr bwMode="auto">
            <a:xfrm>
              <a:off x="2908" y="1528"/>
              <a:ext cx="2922" cy="2434"/>
              <a:chOff x="1104" y="1344"/>
              <a:chExt cx="3312" cy="2352"/>
            </a:xfrm>
          </p:grpSpPr>
          <p:sp>
            <p:nvSpPr>
              <p:cNvPr id="92" name="Line 76">
                <a:extLst>
                  <a:ext uri="{FF2B5EF4-FFF2-40B4-BE49-F238E27FC236}">
                    <a16:creationId xmlns:a16="http://schemas.microsoft.com/office/drawing/2014/main" id="{BB9EE51A-EFAD-47B0-8B75-A36A2407AE35}"/>
                  </a:ext>
                </a:extLst>
              </p:cNvPr>
              <p:cNvSpPr>
                <a:spLocks noChangeShapeType="1"/>
              </p:cNvSpPr>
              <p:nvPr/>
            </p:nvSpPr>
            <p:spPr bwMode="auto">
              <a:xfrm>
                <a:off x="2310" y="2736"/>
                <a:ext cx="0" cy="96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77">
                <a:extLst>
                  <a:ext uri="{FF2B5EF4-FFF2-40B4-BE49-F238E27FC236}">
                    <a16:creationId xmlns:a16="http://schemas.microsoft.com/office/drawing/2014/main" id="{3E6A065C-F34B-4C9A-9A56-6265B9438E2B}"/>
                  </a:ext>
                </a:extLst>
              </p:cNvPr>
              <p:cNvSpPr>
                <a:spLocks noChangeShapeType="1"/>
              </p:cNvSpPr>
              <p:nvPr/>
            </p:nvSpPr>
            <p:spPr bwMode="auto">
              <a:xfrm flipV="1">
                <a:off x="2310" y="3216"/>
                <a:ext cx="21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78">
                <a:extLst>
                  <a:ext uri="{FF2B5EF4-FFF2-40B4-BE49-F238E27FC236}">
                    <a16:creationId xmlns:a16="http://schemas.microsoft.com/office/drawing/2014/main" id="{D5058798-6333-420A-B4C6-FBEBB111C529}"/>
                  </a:ext>
                </a:extLst>
              </p:cNvPr>
              <p:cNvSpPr>
                <a:spLocks noChangeShapeType="1"/>
              </p:cNvSpPr>
              <p:nvPr/>
            </p:nvSpPr>
            <p:spPr bwMode="auto">
              <a:xfrm flipV="1">
                <a:off x="2304" y="2208"/>
                <a:ext cx="2112"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79">
                <a:extLst>
                  <a:ext uri="{FF2B5EF4-FFF2-40B4-BE49-F238E27FC236}">
                    <a16:creationId xmlns:a16="http://schemas.microsoft.com/office/drawing/2014/main" id="{E484C25B-2DAC-4F9F-BC22-87AE34E515BE}"/>
                  </a:ext>
                </a:extLst>
              </p:cNvPr>
              <p:cNvSpPr>
                <a:spLocks noChangeShapeType="1"/>
              </p:cNvSpPr>
              <p:nvPr/>
            </p:nvSpPr>
            <p:spPr bwMode="auto">
              <a:xfrm flipV="1">
                <a:off x="1152" y="1344"/>
                <a:ext cx="2118"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80">
                <a:extLst>
                  <a:ext uri="{FF2B5EF4-FFF2-40B4-BE49-F238E27FC236}">
                    <a16:creationId xmlns:a16="http://schemas.microsoft.com/office/drawing/2014/main" id="{908210FC-5D81-445A-A567-1B68D5F579A5}"/>
                  </a:ext>
                </a:extLst>
              </p:cNvPr>
              <p:cNvSpPr>
                <a:spLocks noChangeShapeType="1"/>
              </p:cNvSpPr>
              <p:nvPr/>
            </p:nvSpPr>
            <p:spPr bwMode="auto">
              <a:xfrm>
                <a:off x="3270" y="1344"/>
                <a:ext cx="114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81">
                <a:extLst>
                  <a:ext uri="{FF2B5EF4-FFF2-40B4-BE49-F238E27FC236}">
                    <a16:creationId xmlns:a16="http://schemas.microsoft.com/office/drawing/2014/main" id="{0C15D02F-0F09-4843-89FE-346C56E18C72}"/>
                  </a:ext>
                </a:extLst>
              </p:cNvPr>
              <p:cNvSpPr>
                <a:spLocks noChangeShapeType="1"/>
              </p:cNvSpPr>
              <p:nvPr/>
            </p:nvSpPr>
            <p:spPr bwMode="auto">
              <a:xfrm>
                <a:off x="1200" y="2256"/>
                <a:ext cx="1110" cy="432"/>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82">
                <a:extLst>
                  <a:ext uri="{FF2B5EF4-FFF2-40B4-BE49-F238E27FC236}">
                    <a16:creationId xmlns:a16="http://schemas.microsoft.com/office/drawing/2014/main" id="{0C08B933-B9E4-44C5-961D-E7838FF6C214}"/>
                  </a:ext>
                </a:extLst>
              </p:cNvPr>
              <p:cNvSpPr>
                <a:spLocks noChangeShapeType="1"/>
              </p:cNvSpPr>
              <p:nvPr/>
            </p:nvSpPr>
            <p:spPr bwMode="auto">
              <a:xfrm>
                <a:off x="1104" y="3216"/>
                <a:ext cx="1206" cy="48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103" name="Picture 94">
            <a:extLst>
              <a:ext uri="{FF2B5EF4-FFF2-40B4-BE49-F238E27FC236}">
                <a16:creationId xmlns:a16="http://schemas.microsoft.com/office/drawing/2014/main" id="{3890F263-0D86-4E67-93C1-9B851E9B0B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1" t="438" r="371" b="438"/>
          <a:stretch>
            <a:fillRect/>
          </a:stretch>
        </p:blipFill>
        <p:spPr bwMode="auto">
          <a:xfrm>
            <a:off x="10635638" y="4083033"/>
            <a:ext cx="7905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Line 95">
            <a:extLst>
              <a:ext uri="{FF2B5EF4-FFF2-40B4-BE49-F238E27FC236}">
                <a16:creationId xmlns:a16="http://schemas.microsoft.com/office/drawing/2014/main" id="{E3F3A552-7C6C-4BD8-87E0-B5E0B47C2059}"/>
              </a:ext>
            </a:extLst>
          </p:cNvPr>
          <p:cNvSpPr>
            <a:spLocks noChangeShapeType="1"/>
          </p:cNvSpPr>
          <p:nvPr/>
        </p:nvSpPr>
        <p:spPr bwMode="auto">
          <a:xfrm flipV="1">
            <a:off x="9955562" y="2095482"/>
            <a:ext cx="657852" cy="109331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96">
            <a:extLst>
              <a:ext uri="{FF2B5EF4-FFF2-40B4-BE49-F238E27FC236}">
                <a16:creationId xmlns:a16="http://schemas.microsoft.com/office/drawing/2014/main" id="{EC2D4864-14F1-4CCB-82E8-499DE7E6B147}"/>
              </a:ext>
            </a:extLst>
          </p:cNvPr>
          <p:cNvSpPr>
            <a:spLocks noChangeShapeType="1"/>
          </p:cNvSpPr>
          <p:nvPr/>
        </p:nvSpPr>
        <p:spPr bwMode="auto">
          <a:xfrm flipV="1">
            <a:off x="9558669" y="2578082"/>
            <a:ext cx="1026169" cy="93069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97">
            <a:extLst>
              <a:ext uri="{FF2B5EF4-FFF2-40B4-BE49-F238E27FC236}">
                <a16:creationId xmlns:a16="http://schemas.microsoft.com/office/drawing/2014/main" id="{9C3D98F3-9BE6-47E9-A43E-BAC277AA8E14}"/>
              </a:ext>
            </a:extLst>
          </p:cNvPr>
          <p:cNvSpPr>
            <a:spLocks noChangeShapeType="1"/>
          </p:cNvSpPr>
          <p:nvPr/>
        </p:nvSpPr>
        <p:spPr bwMode="auto">
          <a:xfrm flipV="1">
            <a:off x="9139612" y="2946381"/>
            <a:ext cx="1545239" cy="883711"/>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98">
            <a:extLst>
              <a:ext uri="{FF2B5EF4-FFF2-40B4-BE49-F238E27FC236}">
                <a16:creationId xmlns:a16="http://schemas.microsoft.com/office/drawing/2014/main" id="{5C5B8F7A-9939-415B-B3DD-410D07368008}"/>
              </a:ext>
            </a:extLst>
          </p:cNvPr>
          <p:cNvSpPr>
            <a:spLocks noChangeShapeType="1"/>
          </p:cNvSpPr>
          <p:nvPr/>
        </p:nvSpPr>
        <p:spPr bwMode="auto">
          <a:xfrm flipV="1">
            <a:off x="8866151" y="3407319"/>
            <a:ext cx="1827925" cy="656504"/>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99">
            <a:extLst>
              <a:ext uri="{FF2B5EF4-FFF2-40B4-BE49-F238E27FC236}">
                <a16:creationId xmlns:a16="http://schemas.microsoft.com/office/drawing/2014/main" id="{C7E4C15A-F37D-403B-B572-B9C4C0B45E9A}"/>
              </a:ext>
            </a:extLst>
          </p:cNvPr>
          <p:cNvSpPr>
            <a:spLocks noChangeShapeType="1"/>
          </p:cNvSpPr>
          <p:nvPr/>
        </p:nvSpPr>
        <p:spPr bwMode="auto">
          <a:xfrm flipV="1">
            <a:off x="8346558" y="4356082"/>
            <a:ext cx="2295429" cy="135101"/>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00">
            <a:extLst>
              <a:ext uri="{FF2B5EF4-FFF2-40B4-BE49-F238E27FC236}">
                <a16:creationId xmlns:a16="http://schemas.microsoft.com/office/drawing/2014/main" id="{BAD65EA0-9109-4653-B988-9E6D3B56CFEC}"/>
              </a:ext>
            </a:extLst>
          </p:cNvPr>
          <p:cNvSpPr>
            <a:spLocks noChangeShapeType="1"/>
          </p:cNvSpPr>
          <p:nvPr/>
        </p:nvSpPr>
        <p:spPr bwMode="auto">
          <a:xfrm>
            <a:off x="8146758" y="4678346"/>
            <a:ext cx="2452367" cy="33813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01">
            <a:extLst>
              <a:ext uri="{FF2B5EF4-FFF2-40B4-BE49-F238E27FC236}">
                <a16:creationId xmlns:a16="http://schemas.microsoft.com/office/drawing/2014/main" id="{11EAB2A6-380B-4AB4-BE05-4C2D8B8415EA}"/>
              </a:ext>
            </a:extLst>
          </p:cNvPr>
          <p:cNvSpPr>
            <a:spLocks noChangeShapeType="1"/>
          </p:cNvSpPr>
          <p:nvPr/>
        </p:nvSpPr>
        <p:spPr bwMode="auto">
          <a:xfrm>
            <a:off x="7740501" y="4898287"/>
            <a:ext cx="2930061" cy="65159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02">
            <a:extLst>
              <a:ext uri="{FF2B5EF4-FFF2-40B4-BE49-F238E27FC236}">
                <a16:creationId xmlns:a16="http://schemas.microsoft.com/office/drawing/2014/main" id="{DBDCDD43-3BAE-4C76-A7FC-B9D1847AA268}"/>
              </a:ext>
            </a:extLst>
          </p:cNvPr>
          <p:cNvSpPr>
            <a:spLocks noChangeShapeType="1"/>
          </p:cNvSpPr>
          <p:nvPr/>
        </p:nvSpPr>
        <p:spPr bwMode="auto">
          <a:xfrm>
            <a:off x="7451123" y="5152629"/>
            <a:ext cx="3176577" cy="96875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98">
            <a:extLst>
              <a:ext uri="{FF2B5EF4-FFF2-40B4-BE49-F238E27FC236}">
                <a16:creationId xmlns:a16="http://schemas.microsoft.com/office/drawing/2014/main" id="{893D0746-F5D7-4132-8585-CCB5B47F3868}"/>
              </a:ext>
            </a:extLst>
          </p:cNvPr>
          <p:cNvSpPr>
            <a:spLocks noChangeShapeType="1"/>
          </p:cNvSpPr>
          <p:nvPr/>
        </p:nvSpPr>
        <p:spPr bwMode="auto">
          <a:xfrm flipV="1">
            <a:off x="8601741" y="3846763"/>
            <a:ext cx="2119518" cy="43558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6258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35CDB3F-9BF5-407D-81D9-A3AB51139034}"/>
              </a:ext>
            </a:extLst>
          </p:cNvPr>
          <p:cNvSpPr/>
          <p:nvPr/>
        </p:nvSpPr>
        <p:spPr>
          <a:xfrm>
            <a:off x="7099300" y="0"/>
            <a:ext cx="50927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96825" y="1108043"/>
            <a:ext cx="6061669"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AND THE ENAMEL</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5" name="TextBox 14">
            <a:extLst>
              <a:ext uri="{FF2B5EF4-FFF2-40B4-BE49-F238E27FC236}">
                <a16:creationId xmlns:a16="http://schemas.microsoft.com/office/drawing/2014/main" id="{0E4CD616-DAD2-43BD-8BC2-0D60002F84AF}"/>
              </a:ext>
            </a:extLst>
          </p:cNvPr>
          <p:cNvSpPr txBox="1"/>
          <p:nvPr/>
        </p:nvSpPr>
        <p:spPr>
          <a:xfrm>
            <a:off x="285030" y="2635864"/>
            <a:ext cx="6628532" cy="3123932"/>
          </a:xfrm>
          <a:prstGeom prst="rect">
            <a:avLst/>
          </a:prstGeom>
          <a:noFill/>
        </p:spPr>
        <p:txBody>
          <a:bodyPr wrap="square">
            <a:spAutoFit/>
          </a:bodyPr>
          <a:lstStyle/>
          <a:p>
            <a:pPr eaLnBrk="1" hangingPunct="1"/>
            <a:r>
              <a:rPr lang="en-US" altLang="en-US" dirty="0">
                <a:solidFill>
                  <a:srgbClr val="003478"/>
                </a:solidFill>
                <a:latin typeface="Neutraface 2 Text Demi" panose="020B0703020202020102" pitchFamily="34" charset="0"/>
                <a:cs typeface="Gotham Light" pitchFamily="50" charset="0"/>
              </a:rPr>
              <a:t>Abrasion</a:t>
            </a:r>
          </a:p>
          <a:p>
            <a:pPr marL="0" lvl="1" eaLnBrk="1" hangingPunct="1">
              <a:spcBef>
                <a:spcPts val="600"/>
              </a:spcBef>
            </a:pPr>
            <a:r>
              <a:rPr lang="en-US" altLang="en-US" sz="1600" dirty="0">
                <a:solidFill>
                  <a:srgbClr val="DFE3E5">
                    <a:lumMod val="25000"/>
                  </a:srgbClr>
                </a:solidFill>
                <a:latin typeface="Neutraface 2 Text Light" panose="020B0303020202020102" pitchFamily="34" charset="0"/>
                <a:cs typeface="Gotham Light" pitchFamily="50" charset="0"/>
              </a:rPr>
              <a:t>Peroxide treatment has no effects on abrasion susceptibility of enamel or root dentin</a:t>
            </a:r>
          </a:p>
          <a:p>
            <a:pPr lvl="1" eaLnBrk="1" hangingPunct="1"/>
            <a:endParaRPr lang="en-US" altLang="en-US" sz="2400" b="1" dirty="0">
              <a:solidFill>
                <a:schemeClr val="accent1"/>
              </a:solidFill>
            </a:endParaRPr>
          </a:p>
          <a:p>
            <a:r>
              <a:rPr lang="en-US" altLang="en-US" dirty="0">
                <a:solidFill>
                  <a:srgbClr val="003478"/>
                </a:solidFill>
                <a:latin typeface="Neutraface 2 Text Demi" panose="020B0703020202020102" pitchFamily="34" charset="0"/>
                <a:cs typeface="Gotham Light" pitchFamily="50" charset="0"/>
              </a:rPr>
              <a:t>Caries</a:t>
            </a:r>
          </a:p>
          <a:p>
            <a:pPr marL="0" lvl="1">
              <a:spcBef>
                <a:spcPts val="600"/>
              </a:spcBef>
            </a:pPr>
            <a:r>
              <a:rPr lang="en-US" altLang="en-US" sz="1600" dirty="0">
                <a:solidFill>
                  <a:srgbClr val="DFE3E5">
                    <a:lumMod val="25000"/>
                  </a:srgbClr>
                </a:solidFill>
                <a:latin typeface="Neutraface 2 Text Light" panose="020B0303020202020102" pitchFamily="34" charset="0"/>
                <a:cs typeface="Gotham Light" pitchFamily="50" charset="0"/>
              </a:rPr>
              <a:t>Peroxide treatment has no effects on enamel caries susceptibility</a:t>
            </a:r>
          </a:p>
          <a:p>
            <a:pPr lvl="1" eaLnBrk="1" hangingPunct="1"/>
            <a:endParaRPr lang="en-US" altLang="en-US" sz="2400" b="1" dirty="0">
              <a:solidFill>
                <a:schemeClr val="accent1"/>
              </a:solidFill>
            </a:endParaRPr>
          </a:p>
          <a:p>
            <a:r>
              <a:rPr lang="en-US" altLang="en-US" dirty="0">
                <a:solidFill>
                  <a:srgbClr val="003478"/>
                </a:solidFill>
                <a:latin typeface="Neutraface 2 Text Demi" panose="020B0703020202020102" pitchFamily="34" charset="0"/>
                <a:cs typeface="Gotham Light" pitchFamily="50" charset="0"/>
              </a:rPr>
              <a:t>Erosion</a:t>
            </a:r>
          </a:p>
          <a:p>
            <a:pPr marL="0" lvl="1">
              <a:spcBef>
                <a:spcPts val="600"/>
              </a:spcBef>
            </a:pPr>
            <a:r>
              <a:rPr lang="en-US" altLang="en-US" sz="1600" dirty="0">
                <a:solidFill>
                  <a:srgbClr val="DFE3E5">
                    <a:lumMod val="25000"/>
                  </a:srgbClr>
                </a:solidFill>
                <a:latin typeface="Neutraface 2 Text Light" panose="020B0303020202020102" pitchFamily="34" charset="0"/>
                <a:cs typeface="Gotham Light" pitchFamily="50" charset="0"/>
              </a:rPr>
              <a:t>Peroxide treatment has no effects on enamel or dentin erosion susceptibility </a:t>
            </a:r>
          </a:p>
          <a:p>
            <a:pPr lvl="1"/>
            <a:r>
              <a:rPr lang="en-US" altLang="en-US" sz="1600" dirty="0">
                <a:solidFill>
                  <a:srgbClr val="DFE3E5">
                    <a:lumMod val="25000"/>
                  </a:srgbClr>
                </a:solidFill>
                <a:latin typeface="Neutraface 2 Text Light" panose="020B0303020202020102" pitchFamily="34" charset="0"/>
                <a:cs typeface="Gotham Light" pitchFamily="50" charset="0"/>
              </a:rPr>
              <a:t>.</a:t>
            </a:r>
          </a:p>
        </p:txBody>
      </p:sp>
      <p:pic>
        <p:nvPicPr>
          <p:cNvPr id="7" name="Picture 2" descr="Picture 2">
            <a:extLst>
              <a:ext uri="{FF2B5EF4-FFF2-40B4-BE49-F238E27FC236}">
                <a16:creationId xmlns:a16="http://schemas.microsoft.com/office/drawing/2014/main" id="{A4243BBB-DF38-4F30-9618-76AD30146830}"/>
              </a:ext>
            </a:extLst>
          </p:cNvPr>
          <p:cNvPicPr>
            <a:picLocks noChangeAspect="1"/>
          </p:cNvPicPr>
          <p:nvPr/>
        </p:nvPicPr>
        <p:blipFill>
          <a:blip r:embed="rId4"/>
          <a:srcRect t="17897" r="55530"/>
          <a:stretch>
            <a:fillRect/>
          </a:stretch>
        </p:blipFill>
        <p:spPr>
          <a:xfrm>
            <a:off x="7429500" y="2915512"/>
            <a:ext cx="4477470" cy="1979862"/>
          </a:xfrm>
          <a:prstGeom prst="rect">
            <a:avLst/>
          </a:prstGeom>
          <a:ln w="12700">
            <a:miter lim="400000"/>
          </a:ln>
        </p:spPr>
      </p:pic>
      <p:sp>
        <p:nvSpPr>
          <p:cNvPr id="13" name="TextBox 9">
            <a:extLst>
              <a:ext uri="{FF2B5EF4-FFF2-40B4-BE49-F238E27FC236}">
                <a16:creationId xmlns:a16="http://schemas.microsoft.com/office/drawing/2014/main" id="{52985C4F-12EA-4816-9B55-AC948E25E6AC}"/>
              </a:ext>
            </a:extLst>
          </p:cNvPr>
          <p:cNvSpPr txBox="1"/>
          <p:nvPr/>
        </p:nvSpPr>
        <p:spPr>
          <a:xfrm>
            <a:off x="78128" y="6425655"/>
            <a:ext cx="12035744" cy="401520"/>
          </a:xfrm>
          <a:prstGeom prst="rect">
            <a:avLst/>
          </a:prstGeom>
          <a:noFill/>
        </p:spPr>
        <p:txBody>
          <a:bodyPr wrap="square" anchor="b">
            <a:spAutoFit/>
          </a:bodyPr>
          <a:lstStyle/>
          <a:p>
            <a:pPr marL="0" marR="0" lvl="0" indent="0">
              <a:lnSpc>
                <a:spcPct val="115000"/>
              </a:lnSpc>
              <a:spcBef>
                <a:spcPts val="0"/>
              </a:spcBef>
              <a:spcAft>
                <a:spcPts val="0"/>
              </a:spcAft>
              <a:buFont typeface="+mj-lt"/>
              <a:buNone/>
            </a:pPr>
            <a:r>
              <a:rPr lang="en-US" sz="900" dirty="0">
                <a:solidFill>
                  <a:srgbClr val="E7E6E6">
                    <a:lumMod val="50000"/>
                  </a:srgbClr>
                </a:solidFill>
                <a:latin typeface="Neutraface 2 Text Light" panose="020B0303020202020102" pitchFamily="34" charset="0"/>
                <a:cs typeface="Gotham Light" pitchFamily="50" charset="0"/>
              </a:rPr>
              <a:t>White DJ, Kozak KM, </a:t>
            </a:r>
            <a:r>
              <a:rPr lang="en-US" sz="900" dirty="0" err="1">
                <a:solidFill>
                  <a:srgbClr val="E7E6E6">
                    <a:lumMod val="50000"/>
                  </a:srgbClr>
                </a:solidFill>
                <a:latin typeface="Neutraface 2 Text Light" panose="020B0303020202020102" pitchFamily="34" charset="0"/>
                <a:cs typeface="Gotham Light" pitchFamily="50" charset="0"/>
              </a:rPr>
              <a:t>Zoladz</a:t>
            </a:r>
            <a:r>
              <a:rPr lang="en-US" sz="900" dirty="0">
                <a:solidFill>
                  <a:srgbClr val="E7E6E6">
                    <a:lumMod val="50000"/>
                  </a:srgbClr>
                </a:solidFill>
                <a:latin typeface="Neutraface 2 Text Light" panose="020B0303020202020102" pitchFamily="34" charset="0"/>
                <a:cs typeface="Gotham Light" pitchFamily="50" charset="0"/>
              </a:rPr>
              <a:t> JR, </a:t>
            </a:r>
            <a:r>
              <a:rPr lang="en-US" sz="900" dirty="0" err="1">
                <a:solidFill>
                  <a:srgbClr val="E7E6E6">
                    <a:lumMod val="50000"/>
                  </a:srgbClr>
                </a:solidFill>
                <a:latin typeface="Neutraface 2 Text Light" panose="020B0303020202020102" pitchFamily="34" charset="0"/>
                <a:cs typeface="Gotham Light" pitchFamily="50" charset="0"/>
              </a:rPr>
              <a:t>Duschner</a:t>
            </a:r>
            <a:r>
              <a:rPr lang="en-US" sz="900" dirty="0">
                <a:solidFill>
                  <a:srgbClr val="E7E6E6">
                    <a:lumMod val="50000"/>
                  </a:srgbClr>
                </a:solidFill>
                <a:latin typeface="Neutraface 2 Text Light" panose="020B0303020202020102" pitchFamily="34" charset="0"/>
                <a:cs typeface="Gotham Light" pitchFamily="50" charset="0"/>
              </a:rPr>
              <a:t> H, </a:t>
            </a:r>
            <a:r>
              <a:rPr lang="en-US" sz="900" dirty="0" err="1">
                <a:solidFill>
                  <a:srgbClr val="E7E6E6">
                    <a:lumMod val="50000"/>
                  </a:srgbClr>
                </a:solidFill>
                <a:latin typeface="Neutraface 2 Text Light" panose="020B0303020202020102" pitchFamily="34" charset="0"/>
                <a:cs typeface="Gotham Light" pitchFamily="50" charset="0"/>
              </a:rPr>
              <a:t>Götz</a:t>
            </a:r>
            <a:r>
              <a:rPr lang="en-US" sz="900" dirty="0">
                <a:solidFill>
                  <a:srgbClr val="E7E6E6">
                    <a:lumMod val="50000"/>
                  </a:srgbClr>
                </a:solidFill>
                <a:latin typeface="Neutraface 2 Text Light" panose="020B0303020202020102" pitchFamily="34" charset="0"/>
                <a:cs typeface="Gotham Light" pitchFamily="50" charset="0"/>
              </a:rPr>
              <a:t> H. Peroxide interactions with hard tissues: effects on surface hardness and surface/subsurface ultrastructural properties. </a:t>
            </a:r>
            <a:r>
              <a:rPr lang="en-US" sz="900" dirty="0" err="1">
                <a:solidFill>
                  <a:srgbClr val="E7E6E6">
                    <a:lumMod val="50000"/>
                  </a:srgbClr>
                </a:solidFill>
                <a:latin typeface="Neutraface 2 Text Light" panose="020B0303020202020102" pitchFamily="34" charset="0"/>
                <a:cs typeface="Gotham Light" pitchFamily="50" charset="0"/>
              </a:rPr>
              <a:t>Compend</a:t>
            </a:r>
            <a:r>
              <a:rPr lang="en-US" sz="900" dirty="0">
                <a:solidFill>
                  <a:srgbClr val="E7E6E6">
                    <a:lumMod val="50000"/>
                  </a:srgbClr>
                </a:solidFill>
                <a:latin typeface="Neutraface 2 Text Light" panose="020B0303020202020102" pitchFamily="34" charset="0"/>
                <a:cs typeface="Gotham Light" pitchFamily="50" charset="0"/>
              </a:rPr>
              <a:t> Contin Educ Dent. 2002 Jan;23(1A):42-8; quiz 50. PMID: 11913294.</a:t>
            </a:r>
          </a:p>
          <a:p>
            <a:pPr marL="0" marR="0" lvl="0" indent="0">
              <a:lnSpc>
                <a:spcPct val="115000"/>
              </a:lnSpc>
              <a:spcBef>
                <a:spcPts val="0"/>
              </a:spcBef>
              <a:spcAft>
                <a:spcPts val="0"/>
              </a:spcAft>
              <a:buFont typeface="+mj-lt"/>
              <a:buNone/>
            </a:pPr>
            <a:r>
              <a:rPr lang="en-US" sz="900" dirty="0">
                <a:solidFill>
                  <a:srgbClr val="E7E6E6">
                    <a:lumMod val="50000"/>
                  </a:srgbClr>
                </a:solidFill>
                <a:latin typeface="Neutraface 2 Text Light" panose="020B0303020202020102" pitchFamily="34" charset="0"/>
                <a:cs typeface="Gotham Light" pitchFamily="50" charset="0"/>
              </a:rPr>
              <a:t>D.J. WHITE , M.A. KLUKOWSKA Bleach Effects on Dental Enamel Surface Hardness and Roughness 86th Session of the IADR, July 2-5, 2008, Toronto, Canada.2584</a:t>
            </a:r>
          </a:p>
        </p:txBody>
      </p:sp>
      <p:pic>
        <p:nvPicPr>
          <p:cNvPr id="9" name="Picture 7" descr="Universität Mainz">
            <a:hlinkClick r:id="rId5"/>
            <a:extLst>
              <a:ext uri="{FF2B5EF4-FFF2-40B4-BE49-F238E27FC236}">
                <a16:creationId xmlns:a16="http://schemas.microsoft.com/office/drawing/2014/main" id="{D25B1380-2299-46E0-ACB2-602A4542DC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9453" y="145511"/>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86CA4AD8-976C-45D7-AE84-C7C2922CA6D8}"/>
              </a:ext>
            </a:extLst>
          </p:cNvPr>
          <p:cNvSpPr/>
          <p:nvPr/>
        </p:nvSpPr>
        <p:spPr>
          <a:xfrm>
            <a:off x="7099300" y="0"/>
            <a:ext cx="50927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246864" y="1103653"/>
            <a:ext cx="7304987" cy="523220"/>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AND THE HARD TISSUE </a:t>
            </a:r>
            <a:r>
              <a:rPr kumimoji="0" lang="en-US" altLang="en-US" sz="2800" b="0" i="0" u="none" strike="noStrike" kern="1200" cap="none" spc="0" normalizeH="0" baseline="30000" noProof="0" dirty="0">
                <a:ln>
                  <a:noFill/>
                </a:ln>
                <a:solidFill>
                  <a:srgbClr val="003478"/>
                </a:solidFill>
                <a:effectLst/>
                <a:uLnTx/>
                <a:uFillTx/>
                <a:latin typeface="Neutraface 2 Text Demi" panose="020B0703020202020102" pitchFamily="34" charset="0"/>
                <a:ea typeface="+mn-ea"/>
                <a:cs typeface="Gotham Bold" pitchFamily="50" charset="0"/>
              </a:rPr>
              <a:t>1-3</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3" name="Content Placeholder 2">
            <a:extLst>
              <a:ext uri="{FF2B5EF4-FFF2-40B4-BE49-F238E27FC236}">
                <a16:creationId xmlns:a16="http://schemas.microsoft.com/office/drawing/2014/main" id="{07019C50-D800-4AF9-9EB0-18C165CC099E}"/>
              </a:ext>
            </a:extLst>
          </p:cNvPr>
          <p:cNvSpPr txBox="1">
            <a:spLocks/>
          </p:cNvSpPr>
          <p:nvPr/>
        </p:nvSpPr>
        <p:spPr>
          <a:xfrm>
            <a:off x="345719" y="2735447"/>
            <a:ext cx="5169492" cy="2077492"/>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85725" indent="0" defTabSz="1088182">
              <a:spcBef>
                <a:spcPts val="600"/>
              </a:spcBef>
              <a:spcAft>
                <a:spcPts val="12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Crack Propagation analysis of teeth confirms whitening, even over whitening does not increase fracture susceptibility </a:t>
            </a:r>
          </a:p>
          <a:p>
            <a:pPr marL="85725" indent="0" defTabSz="1088182">
              <a:spcBef>
                <a:spcPts val="600"/>
              </a:spcBef>
              <a:spcAft>
                <a:spcPts val="12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Microscopy analysis reveal that whitening does not etch surface enamel of teeth</a:t>
            </a:r>
          </a:p>
          <a:p>
            <a:pPr marL="85725" indent="0" defTabSz="1088182">
              <a:spcBef>
                <a:spcPts val="600"/>
              </a:spcBef>
              <a:spcAft>
                <a:spcPts val="12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Whitening does not soften subsurface enamel</a:t>
            </a:r>
          </a:p>
          <a:p>
            <a:pPr marL="85725" indent="0" defTabSz="1088182">
              <a:spcBef>
                <a:spcPts val="600"/>
              </a:spcBef>
              <a:spcAft>
                <a:spcPts val="1200"/>
              </a:spcAft>
              <a:buClr>
                <a:srgbClr val="DFE3E5">
                  <a:lumMod val="50000"/>
                </a:srgbClr>
              </a:buClr>
              <a:buNone/>
              <a:defRPr/>
            </a:pPr>
            <a:r>
              <a:rPr lang="en-US" sz="1400" dirty="0">
                <a:solidFill>
                  <a:srgbClr val="DFE3E5">
                    <a:lumMod val="25000"/>
                  </a:srgbClr>
                </a:solidFill>
                <a:latin typeface="Neutraface 2 Text Light" panose="020B0303020202020102" pitchFamily="34" charset="0"/>
                <a:cs typeface="Gotham Light" pitchFamily="50" charset="0"/>
              </a:rPr>
              <a:t>Whitening does not soften coronal subsurface dentin</a:t>
            </a:r>
          </a:p>
        </p:txBody>
      </p:sp>
      <p:pic>
        <p:nvPicPr>
          <p:cNvPr id="21" name="Picture 7">
            <a:extLst>
              <a:ext uri="{FF2B5EF4-FFF2-40B4-BE49-F238E27FC236}">
                <a16:creationId xmlns:a16="http://schemas.microsoft.com/office/drawing/2014/main" id="{724E7021-C79E-435D-9BFD-53DF8958693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551852" y="692149"/>
            <a:ext cx="4124211" cy="2053769"/>
          </a:xfrm>
          <a:prstGeom prst="rect">
            <a:avLst/>
          </a:prstGeom>
        </p:spPr>
      </p:pic>
      <p:pic>
        <p:nvPicPr>
          <p:cNvPr id="12" name="Picture 6">
            <a:extLst>
              <a:ext uri="{FF2B5EF4-FFF2-40B4-BE49-F238E27FC236}">
                <a16:creationId xmlns:a16="http://schemas.microsoft.com/office/drawing/2014/main" id="{48CB6CAB-6429-4734-AB8C-B0702B78C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974" y="2892999"/>
            <a:ext cx="2937965" cy="243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DA151F95-4360-4878-A377-A9309875FE58}"/>
              </a:ext>
            </a:extLst>
          </p:cNvPr>
          <p:cNvSpPr txBox="1"/>
          <p:nvPr/>
        </p:nvSpPr>
        <p:spPr>
          <a:xfrm>
            <a:off x="7291387" y="5581076"/>
            <a:ext cx="4708526" cy="830997"/>
          </a:xfrm>
          <a:prstGeom prst="rect">
            <a:avLst/>
          </a:prstGeom>
          <a:noFill/>
        </p:spPr>
        <p:txBody>
          <a:bodyPr wrap="square" rtlCol="0">
            <a:spAutoFit/>
          </a:bodyPr>
          <a:lstStyle/>
          <a:p>
            <a:pPr algn="ctr"/>
            <a:r>
              <a:rPr lang="en-US" sz="1600" dirty="0">
                <a:solidFill>
                  <a:srgbClr val="003478"/>
                </a:solidFill>
                <a:latin typeface="Neutraface 2 Text Light" panose="020B0303020202020102" pitchFamily="34" charset="0"/>
              </a:rPr>
              <a:t>Enamel Preparation for Testing Whitening Effects </a:t>
            </a:r>
            <a:br>
              <a:rPr lang="en-US" sz="1600" dirty="0">
                <a:solidFill>
                  <a:srgbClr val="003478"/>
                </a:solidFill>
                <a:latin typeface="Neutraface 2 Text Light" panose="020B0303020202020102" pitchFamily="34" charset="0"/>
              </a:rPr>
            </a:br>
            <a:r>
              <a:rPr lang="en-US" sz="1600" dirty="0">
                <a:solidFill>
                  <a:srgbClr val="003478"/>
                </a:solidFill>
                <a:latin typeface="Neutraface 2 Text Light" panose="020B0303020202020102" pitchFamily="34" charset="0"/>
              </a:rPr>
              <a:t>on Surface &amp; Subsurface Microhardness </a:t>
            </a:r>
          </a:p>
          <a:p>
            <a:pPr algn="ctr"/>
            <a:r>
              <a:rPr lang="en-US" sz="1600" dirty="0">
                <a:solidFill>
                  <a:srgbClr val="003478"/>
                </a:solidFill>
                <a:latin typeface="Neutraface 2 Text Light" panose="020B0303020202020102" pitchFamily="34" charset="0"/>
              </a:rPr>
              <a:t>&amp; Fracture Susceptibility</a:t>
            </a:r>
          </a:p>
        </p:txBody>
      </p:sp>
      <p:sp>
        <p:nvSpPr>
          <p:cNvPr id="10" name="TextBox 9">
            <a:extLst>
              <a:ext uri="{FF2B5EF4-FFF2-40B4-BE49-F238E27FC236}">
                <a16:creationId xmlns:a16="http://schemas.microsoft.com/office/drawing/2014/main" id="{69DFF28D-4B6B-48F6-9385-39C248D67A3E}"/>
              </a:ext>
            </a:extLst>
          </p:cNvPr>
          <p:cNvSpPr txBox="1"/>
          <p:nvPr/>
        </p:nvSpPr>
        <p:spPr>
          <a:xfrm>
            <a:off x="17106" y="5890380"/>
            <a:ext cx="7082194" cy="933525"/>
          </a:xfrm>
          <a:prstGeom prst="rect">
            <a:avLst/>
          </a:prstGeom>
          <a:noFill/>
        </p:spPr>
        <p:txBody>
          <a:bodyPr wrap="square" anchor="b">
            <a:spAutoFit/>
          </a:bodyPr>
          <a:lstStyle/>
          <a:p>
            <a:pPr marL="180975" marR="0" lvl="0" indent="-180975">
              <a:lnSpc>
                <a:spcPct val="115000"/>
              </a:lnSpc>
              <a:spcBef>
                <a:spcPts val="0"/>
              </a:spcBef>
              <a:spcAft>
                <a:spcPts val="0"/>
              </a:spcAft>
              <a:buFont typeface="+mj-lt"/>
              <a:buAutoNum type="arabicPeriod"/>
            </a:pPr>
            <a:r>
              <a:rPr lang="en-US" sz="800" dirty="0">
                <a:solidFill>
                  <a:srgbClr val="E7E6E6">
                    <a:lumMod val="50000"/>
                  </a:srgbClr>
                </a:solidFill>
                <a:latin typeface="Neutraface 2 Text Light" panose="020B0303020202020102" pitchFamily="34" charset="0"/>
                <a:cs typeface="Gotham Light" pitchFamily="50" charset="0"/>
              </a:rPr>
              <a:t>Ameri, H., </a:t>
            </a:r>
            <a:r>
              <a:rPr lang="en-US" sz="800" dirty="0" err="1">
                <a:solidFill>
                  <a:srgbClr val="E7E6E6">
                    <a:lumMod val="50000"/>
                  </a:srgbClr>
                </a:solidFill>
                <a:latin typeface="Neutraface 2 Text Light" panose="020B0303020202020102" pitchFamily="34" charset="0"/>
                <a:cs typeface="Gotham Light" pitchFamily="50" charset="0"/>
              </a:rPr>
              <a:t>Ghavamnasiri</a:t>
            </a:r>
            <a:r>
              <a:rPr lang="en-US" sz="800" dirty="0">
                <a:solidFill>
                  <a:srgbClr val="E7E6E6">
                    <a:lumMod val="50000"/>
                  </a:srgbClr>
                </a:solidFill>
                <a:latin typeface="Neutraface 2 Text Light" panose="020B0303020202020102" pitchFamily="34" charset="0"/>
                <a:cs typeface="Gotham Light" pitchFamily="50" charset="0"/>
              </a:rPr>
              <a:t>, M., &amp; Abed, A. (2011). Effects of different bleaching  time intervals on fracture toughness of enamel. Journal of conservative dentistry :  JCD, 14(1), 73–75. https://doi.org/10.4103/0972-0707.80739</a:t>
            </a:r>
          </a:p>
          <a:p>
            <a:pPr marL="180975" marR="0" lvl="0" indent="-180975">
              <a:lnSpc>
                <a:spcPct val="115000"/>
              </a:lnSpc>
              <a:spcBef>
                <a:spcPts val="0"/>
              </a:spcBef>
              <a:spcAft>
                <a:spcPts val="0"/>
              </a:spcAft>
              <a:buFont typeface="+mj-lt"/>
              <a:buAutoNum type="arabicPeriod"/>
            </a:pPr>
            <a:r>
              <a:rPr lang="en-US" sz="800" dirty="0">
                <a:solidFill>
                  <a:srgbClr val="E7E6E6">
                    <a:lumMod val="50000"/>
                  </a:srgbClr>
                </a:solidFill>
                <a:latin typeface="Neutraface 2 Text Light" panose="020B0303020202020102" pitchFamily="34" charset="0"/>
                <a:cs typeface="Gotham Light" pitchFamily="50" charset="0"/>
              </a:rPr>
              <a:t>White DJ, Kozak KM, </a:t>
            </a:r>
            <a:r>
              <a:rPr lang="en-US" sz="800" dirty="0" err="1">
                <a:solidFill>
                  <a:srgbClr val="E7E6E6">
                    <a:lumMod val="50000"/>
                  </a:srgbClr>
                </a:solidFill>
                <a:latin typeface="Neutraface 2 Text Light" panose="020B0303020202020102" pitchFamily="34" charset="0"/>
                <a:cs typeface="Gotham Light" pitchFamily="50" charset="0"/>
              </a:rPr>
              <a:t>Zoladz</a:t>
            </a:r>
            <a:r>
              <a:rPr lang="en-US" sz="800" dirty="0">
                <a:solidFill>
                  <a:srgbClr val="E7E6E6">
                    <a:lumMod val="50000"/>
                  </a:srgbClr>
                </a:solidFill>
                <a:latin typeface="Neutraface 2 Text Light" panose="020B0303020202020102" pitchFamily="34" charset="0"/>
                <a:cs typeface="Gotham Light" pitchFamily="50" charset="0"/>
              </a:rPr>
              <a:t> JR, </a:t>
            </a:r>
            <a:r>
              <a:rPr lang="en-US" sz="800" dirty="0" err="1">
                <a:solidFill>
                  <a:srgbClr val="E7E6E6">
                    <a:lumMod val="50000"/>
                  </a:srgbClr>
                </a:solidFill>
                <a:latin typeface="Neutraface 2 Text Light" panose="020B0303020202020102" pitchFamily="34" charset="0"/>
                <a:cs typeface="Gotham Light" pitchFamily="50" charset="0"/>
              </a:rPr>
              <a:t>Duschner</a:t>
            </a:r>
            <a:r>
              <a:rPr lang="en-US" sz="800" dirty="0">
                <a:solidFill>
                  <a:srgbClr val="E7E6E6">
                    <a:lumMod val="50000"/>
                  </a:srgbClr>
                </a:solidFill>
                <a:latin typeface="Neutraface 2 Text Light" panose="020B0303020202020102" pitchFamily="34" charset="0"/>
                <a:cs typeface="Gotham Light" pitchFamily="50" charset="0"/>
              </a:rPr>
              <a:t> HJ, </a:t>
            </a:r>
            <a:r>
              <a:rPr lang="en-US" sz="800" dirty="0" err="1">
                <a:solidFill>
                  <a:srgbClr val="E7E6E6">
                    <a:lumMod val="50000"/>
                  </a:srgbClr>
                </a:solidFill>
                <a:latin typeface="Neutraface 2 Text Light" panose="020B0303020202020102" pitchFamily="34" charset="0"/>
                <a:cs typeface="Gotham Light" pitchFamily="50" charset="0"/>
              </a:rPr>
              <a:t>Götz</a:t>
            </a:r>
            <a:r>
              <a:rPr lang="en-US" sz="800" dirty="0">
                <a:solidFill>
                  <a:srgbClr val="E7E6E6">
                    <a:lumMod val="50000"/>
                  </a:srgbClr>
                </a:solidFill>
                <a:latin typeface="Neutraface 2 Text Light" panose="020B0303020202020102" pitchFamily="34" charset="0"/>
                <a:cs typeface="Gotham Light" pitchFamily="50" charset="0"/>
              </a:rPr>
              <a:t> H. Effects of tooth-whitening gels on enamel and dentin ultrastructure--a confocal laser scanning microscopy pilot study. </a:t>
            </a:r>
            <a:r>
              <a:rPr lang="en-US" sz="800" dirty="0" err="1">
                <a:solidFill>
                  <a:srgbClr val="E7E6E6">
                    <a:lumMod val="50000"/>
                  </a:srgbClr>
                </a:solidFill>
                <a:latin typeface="Neutraface 2 Text Light" panose="020B0303020202020102" pitchFamily="34" charset="0"/>
                <a:cs typeface="Gotham Light" pitchFamily="50" charset="0"/>
              </a:rPr>
              <a:t>Compend</a:t>
            </a:r>
            <a:r>
              <a:rPr lang="en-US" sz="800" dirty="0">
                <a:solidFill>
                  <a:srgbClr val="E7E6E6">
                    <a:lumMod val="50000"/>
                  </a:srgbClr>
                </a:solidFill>
                <a:latin typeface="Neutraface 2 Text Light" panose="020B0303020202020102" pitchFamily="34" charset="0"/>
                <a:cs typeface="Gotham Light" pitchFamily="50" charset="0"/>
              </a:rPr>
              <a:t> Contin Educ Dent Suppl. 2000;(29):S29-34; quiz S43. PMID: 11908407. </a:t>
            </a:r>
          </a:p>
          <a:p>
            <a:pPr marL="180975" marR="0" lvl="0" indent="-180975">
              <a:lnSpc>
                <a:spcPct val="115000"/>
              </a:lnSpc>
              <a:spcBef>
                <a:spcPts val="0"/>
              </a:spcBef>
              <a:spcAft>
                <a:spcPts val="0"/>
              </a:spcAft>
              <a:buFont typeface="+mj-lt"/>
              <a:buAutoNum type="arabicPeriod"/>
            </a:pPr>
            <a:r>
              <a:rPr lang="en-US" sz="800" dirty="0" err="1">
                <a:solidFill>
                  <a:srgbClr val="E7E6E6">
                    <a:lumMod val="50000"/>
                  </a:srgbClr>
                </a:solidFill>
                <a:latin typeface="Neutraface 2 Text Light" panose="020B0303020202020102" pitchFamily="34" charset="0"/>
                <a:cs typeface="Gotham Light" pitchFamily="50" charset="0"/>
              </a:rPr>
              <a:t>Götz</a:t>
            </a:r>
            <a:r>
              <a:rPr lang="en-US" sz="800" dirty="0">
                <a:solidFill>
                  <a:srgbClr val="E7E6E6">
                    <a:lumMod val="50000"/>
                  </a:srgbClr>
                </a:solidFill>
                <a:latin typeface="Neutraface 2 Text Light" panose="020B0303020202020102" pitchFamily="34" charset="0"/>
                <a:cs typeface="Gotham Light" pitchFamily="50" charset="0"/>
              </a:rPr>
              <a:t> H, </a:t>
            </a:r>
            <a:r>
              <a:rPr lang="en-US" sz="800" dirty="0" err="1">
                <a:solidFill>
                  <a:srgbClr val="E7E6E6">
                    <a:lumMod val="50000"/>
                  </a:srgbClr>
                </a:solidFill>
                <a:latin typeface="Neutraface 2 Text Light" panose="020B0303020202020102" pitchFamily="34" charset="0"/>
                <a:cs typeface="Gotham Light" pitchFamily="50" charset="0"/>
              </a:rPr>
              <a:t>Duschner</a:t>
            </a:r>
            <a:r>
              <a:rPr lang="en-US" sz="800" dirty="0">
                <a:solidFill>
                  <a:srgbClr val="E7E6E6">
                    <a:lumMod val="50000"/>
                  </a:srgbClr>
                </a:solidFill>
                <a:latin typeface="Neutraface 2 Text Light" panose="020B0303020202020102" pitchFamily="34" charset="0"/>
                <a:cs typeface="Gotham Light" pitchFamily="50" charset="0"/>
              </a:rPr>
              <a:t> H, White DJ, </a:t>
            </a:r>
            <a:r>
              <a:rPr lang="en-US" sz="800" dirty="0" err="1">
                <a:solidFill>
                  <a:srgbClr val="E7E6E6">
                    <a:lumMod val="50000"/>
                  </a:srgbClr>
                </a:solidFill>
                <a:latin typeface="Neutraface 2 Text Light" panose="020B0303020202020102" pitchFamily="34" charset="0"/>
                <a:cs typeface="Gotham Light" pitchFamily="50" charset="0"/>
              </a:rPr>
              <a:t>Klukowska</a:t>
            </a:r>
            <a:r>
              <a:rPr lang="en-US" sz="800" dirty="0">
                <a:solidFill>
                  <a:srgbClr val="E7E6E6">
                    <a:lumMod val="50000"/>
                  </a:srgbClr>
                </a:solidFill>
                <a:latin typeface="Neutraface 2 Text Light" panose="020B0303020202020102" pitchFamily="34" charset="0"/>
                <a:cs typeface="Gotham Light" pitchFamily="50" charset="0"/>
              </a:rPr>
              <a:t> MA. Effects of elevated H</a:t>
            </a:r>
            <a:r>
              <a:rPr lang="en-US" sz="800" baseline="-25000" dirty="0">
                <a:solidFill>
                  <a:srgbClr val="E7E6E6">
                    <a:lumMod val="50000"/>
                  </a:srgbClr>
                </a:solidFill>
                <a:latin typeface="Neutraface 2 Text Light" panose="020B0303020202020102" pitchFamily="34" charset="0"/>
                <a:cs typeface="Gotham Light" pitchFamily="50" charset="0"/>
              </a:rPr>
              <a:t>2</a:t>
            </a:r>
            <a:r>
              <a:rPr lang="en-US" sz="800" dirty="0">
                <a:solidFill>
                  <a:srgbClr val="E7E6E6">
                    <a:lumMod val="50000"/>
                  </a:srgbClr>
                </a:solidFill>
                <a:latin typeface="Neutraface 2 Text Light" panose="020B0303020202020102" pitchFamily="34" charset="0"/>
                <a:cs typeface="Gotham Light" pitchFamily="50" charset="0"/>
              </a:rPr>
              <a:t>O</a:t>
            </a:r>
            <a:r>
              <a:rPr lang="en-US" sz="800" baseline="-25000" dirty="0">
                <a:solidFill>
                  <a:srgbClr val="E7E6E6">
                    <a:lumMod val="50000"/>
                  </a:srgbClr>
                </a:solidFill>
                <a:latin typeface="Neutraface 2 Text Light" panose="020B0303020202020102" pitchFamily="34" charset="0"/>
                <a:cs typeface="Gotham Light" pitchFamily="50" charset="0"/>
              </a:rPr>
              <a:t>2</a:t>
            </a:r>
            <a:r>
              <a:rPr lang="en-US" sz="800" dirty="0">
                <a:solidFill>
                  <a:srgbClr val="E7E6E6">
                    <a:lumMod val="50000"/>
                  </a:srgbClr>
                </a:solidFill>
                <a:latin typeface="Neutraface 2 Text Light" panose="020B0303020202020102" pitchFamily="34" charset="0"/>
                <a:cs typeface="Gotham Light" pitchFamily="50" charset="0"/>
              </a:rPr>
              <a:t> 'strip' bleaching on surface and subsurface enamel including subsurface histomorphology, micro-chemical composition and fluorescence changes. J Dent. 2007 Jun;35(6):457-66. </a:t>
            </a:r>
            <a:r>
              <a:rPr lang="en-US" sz="800" dirty="0" err="1">
                <a:solidFill>
                  <a:srgbClr val="E7E6E6">
                    <a:lumMod val="50000"/>
                  </a:srgbClr>
                </a:solidFill>
                <a:latin typeface="Neutraface 2 Text Light" panose="020B0303020202020102" pitchFamily="34" charset="0"/>
                <a:cs typeface="Gotham Light" pitchFamily="50" charset="0"/>
              </a:rPr>
              <a:t>doi</a:t>
            </a:r>
            <a:r>
              <a:rPr lang="en-US" sz="800" dirty="0">
                <a:solidFill>
                  <a:srgbClr val="E7E6E6">
                    <a:lumMod val="50000"/>
                  </a:srgbClr>
                </a:solidFill>
                <a:latin typeface="Neutraface 2 Text Light" panose="020B0303020202020102" pitchFamily="34" charset="0"/>
                <a:cs typeface="Gotham Light" pitchFamily="50" charset="0"/>
              </a:rPr>
              <a:t>: 10.1016/j.jdent.2007.01.004. </a:t>
            </a:r>
            <a:r>
              <a:rPr lang="en-US" sz="800" dirty="0" err="1">
                <a:solidFill>
                  <a:srgbClr val="E7E6E6">
                    <a:lumMod val="50000"/>
                  </a:srgbClr>
                </a:solidFill>
                <a:latin typeface="Neutraface 2 Text Light" panose="020B0303020202020102" pitchFamily="34" charset="0"/>
                <a:cs typeface="Gotham Light" pitchFamily="50" charset="0"/>
              </a:rPr>
              <a:t>Epub</a:t>
            </a:r>
            <a:r>
              <a:rPr lang="en-US" sz="800" dirty="0">
                <a:solidFill>
                  <a:srgbClr val="E7E6E6">
                    <a:lumMod val="50000"/>
                  </a:srgbClr>
                </a:solidFill>
                <a:latin typeface="Neutraface 2 Text Light" panose="020B0303020202020102" pitchFamily="34" charset="0"/>
                <a:cs typeface="Gotham Light" pitchFamily="50" charset="0"/>
              </a:rPr>
              <a:t> 2007 Mar 6. PMID: 17339072.</a:t>
            </a:r>
          </a:p>
        </p:txBody>
      </p:sp>
      <p:sp>
        <p:nvSpPr>
          <p:cNvPr id="2" name="TextBox 1">
            <a:extLst>
              <a:ext uri="{FF2B5EF4-FFF2-40B4-BE49-F238E27FC236}">
                <a16:creationId xmlns:a16="http://schemas.microsoft.com/office/drawing/2014/main" id="{06350270-88C4-4A1F-AED3-9A3D225DF541}"/>
              </a:ext>
            </a:extLst>
          </p:cNvPr>
          <p:cNvSpPr txBox="1"/>
          <p:nvPr/>
        </p:nvSpPr>
        <p:spPr>
          <a:xfrm>
            <a:off x="8054939" y="5272146"/>
            <a:ext cx="2188396" cy="261610"/>
          </a:xfrm>
          <a:prstGeom prst="rect">
            <a:avLst/>
          </a:prstGeom>
          <a:noFill/>
        </p:spPr>
        <p:txBody>
          <a:bodyPr wrap="square" rtlCol="0">
            <a:spAutoFit/>
          </a:bodyPr>
          <a:lstStyle/>
          <a:p>
            <a:r>
              <a:rPr lang="en-US" sz="1100" i="1" dirty="0"/>
              <a:t>Vickers Enamel Microhardness</a:t>
            </a:r>
          </a:p>
        </p:txBody>
      </p:sp>
    </p:spTree>
    <p:extLst>
      <p:ext uri="{BB962C8B-B14F-4D97-AF65-F5344CB8AC3E}">
        <p14:creationId xmlns:p14="http://schemas.microsoft.com/office/powerpoint/2010/main" val="13210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42762A5-25CD-4D40-AC15-1AFB7E605535}"/>
              </a:ext>
            </a:extLst>
          </p:cNvPr>
          <p:cNvSpPr/>
          <p:nvPr/>
        </p:nvSpPr>
        <p:spPr>
          <a:xfrm>
            <a:off x="6130330" y="0"/>
            <a:ext cx="6061669"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S#23_DEJ3DView3_ch00">
            <a:extLst>
              <a:ext uri="{FF2B5EF4-FFF2-40B4-BE49-F238E27FC236}">
                <a16:creationId xmlns:a16="http://schemas.microsoft.com/office/drawing/2014/main" id="{808DA477-E01A-4EC8-8772-0FD095362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494" y="2130014"/>
            <a:ext cx="5017569" cy="349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a:extLst>
              <a:ext uri="{FF2B5EF4-FFF2-40B4-BE49-F238E27FC236}">
                <a16:creationId xmlns:a16="http://schemas.microsoft.com/office/drawing/2014/main" id="{7BF33645-4776-476A-872E-CE0BFAE14ABF}"/>
              </a:ext>
            </a:extLst>
          </p:cNvPr>
          <p:cNvSpPr txBox="1"/>
          <p:nvPr/>
        </p:nvSpPr>
        <p:spPr>
          <a:xfrm>
            <a:off x="7342874" y="5746208"/>
            <a:ext cx="3636579" cy="480131"/>
          </a:xfrm>
          <a:prstGeom prst="rect">
            <a:avLst/>
          </a:prstGeom>
          <a:noFill/>
        </p:spPr>
        <p:txBody>
          <a:bodyPr wrap="square">
            <a:spAutoFit/>
          </a:bodyPr>
          <a:lstStyle/>
          <a:p>
            <a:pPr algn="ctr" eaLnBrk="1" hangingPunct="1">
              <a:lnSpc>
                <a:spcPct val="90000"/>
              </a:lnSpc>
            </a:pPr>
            <a:r>
              <a:rPr lang="de-DE" altLang="en-US" sz="1400" dirty="0">
                <a:solidFill>
                  <a:srgbClr val="003478"/>
                </a:solidFill>
                <a:latin typeface="Neutraface 2 Text Demi" panose="020B0703020202020102" pitchFamily="34" charset="0"/>
                <a:cs typeface="Gotham Bold" pitchFamily="50" charset="0"/>
              </a:rPr>
              <a:t>Bleach Effects on DEJ Subsurface Reconstruction in 2D and 3D non-destructive</a:t>
            </a:r>
          </a:p>
        </p:txBody>
      </p:sp>
      <p:sp>
        <p:nvSpPr>
          <p:cNvPr id="14" name="Rechteck 13">
            <a:extLst>
              <a:ext uri="{FF2B5EF4-FFF2-40B4-BE49-F238E27FC236}">
                <a16:creationId xmlns:a16="http://schemas.microsoft.com/office/drawing/2014/main" id="{8CBA6F3C-60DA-426B-9E65-4AD9C2081FF7}"/>
              </a:ext>
            </a:extLst>
          </p:cNvPr>
          <p:cNvSpPr/>
          <p:nvPr/>
        </p:nvSpPr>
        <p:spPr>
          <a:xfrm>
            <a:off x="156255" y="1167006"/>
            <a:ext cx="6061669" cy="58477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AND THE DENTIN</a:t>
            </a: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sp>
        <p:nvSpPr>
          <p:cNvPr id="15" name="TextBox 14">
            <a:extLst>
              <a:ext uri="{FF2B5EF4-FFF2-40B4-BE49-F238E27FC236}">
                <a16:creationId xmlns:a16="http://schemas.microsoft.com/office/drawing/2014/main" id="{0E4CD616-DAD2-43BD-8BC2-0D60002F84AF}"/>
              </a:ext>
            </a:extLst>
          </p:cNvPr>
          <p:cNvSpPr txBox="1"/>
          <p:nvPr/>
        </p:nvSpPr>
        <p:spPr>
          <a:xfrm>
            <a:off x="528638" y="2596451"/>
            <a:ext cx="5281257" cy="2369880"/>
          </a:xfrm>
          <a:prstGeom prst="rect">
            <a:avLst/>
          </a:prstGeom>
          <a:noFill/>
        </p:spPr>
        <p:txBody>
          <a:bodyPr wrap="square">
            <a:spAutoFit/>
          </a:bodyPr>
          <a:lstStyle/>
          <a:p>
            <a:pPr eaLnBrk="1" hangingPunct="1">
              <a:spcBef>
                <a:spcPts val="600"/>
              </a:spcBef>
              <a:spcAft>
                <a:spcPts val="600"/>
              </a:spcAft>
            </a:pPr>
            <a:r>
              <a:rPr lang="de-DE" altLang="en-US" sz="1600" dirty="0">
                <a:solidFill>
                  <a:srgbClr val="003478"/>
                </a:solidFill>
                <a:latin typeface="Neutraface 2 Text Demi" panose="020B0703020202020102" pitchFamily="34" charset="0"/>
                <a:cs typeface="Gotham Light" pitchFamily="50" charset="0"/>
              </a:rPr>
              <a:t>No Change in Surface Microhardness</a:t>
            </a:r>
          </a:p>
          <a:p>
            <a:pPr eaLnBrk="1" hangingPunct="1">
              <a:spcBef>
                <a:spcPts val="600"/>
              </a:spcBef>
              <a:spcAft>
                <a:spcPts val="600"/>
              </a:spcAft>
            </a:pPr>
            <a:endParaRPr lang="de-DE" altLang="en-US" sz="1600" dirty="0">
              <a:solidFill>
                <a:srgbClr val="003478"/>
              </a:solidFill>
              <a:latin typeface="Neutraface 2 Text Demi" panose="020B0703020202020102" pitchFamily="34" charset="0"/>
              <a:cs typeface="Gotham Light" pitchFamily="50" charset="0"/>
            </a:endParaRPr>
          </a:p>
          <a:p>
            <a:pPr eaLnBrk="1" hangingPunct="1">
              <a:spcBef>
                <a:spcPts val="600"/>
              </a:spcBef>
              <a:spcAft>
                <a:spcPts val="600"/>
              </a:spcAft>
            </a:pPr>
            <a:r>
              <a:rPr lang="de-DE" altLang="en-US" sz="1600" dirty="0">
                <a:solidFill>
                  <a:srgbClr val="003478"/>
                </a:solidFill>
                <a:latin typeface="Neutraface 2 Text Demi" panose="020B0703020202020102" pitchFamily="34" charset="0"/>
                <a:cs typeface="Gotham Light" pitchFamily="50" charset="0"/>
              </a:rPr>
              <a:t>No Change in Root Surface Morphology</a:t>
            </a:r>
            <a:r>
              <a:rPr lang="en-US" altLang="en-US" sz="1600" dirty="0">
                <a:solidFill>
                  <a:srgbClr val="003478"/>
                </a:solidFill>
                <a:latin typeface="Neutraface 2 Text Demi" panose="020B0703020202020102" pitchFamily="34" charset="0"/>
                <a:cs typeface="Gotham Light" pitchFamily="50" charset="0"/>
              </a:rPr>
              <a:t>.</a:t>
            </a:r>
          </a:p>
          <a:p>
            <a:pPr eaLnBrk="1" hangingPunct="1">
              <a:spcBef>
                <a:spcPts val="600"/>
              </a:spcBef>
              <a:spcAft>
                <a:spcPts val="600"/>
              </a:spcAft>
            </a:pPr>
            <a:endParaRPr lang="en-US" altLang="en-US" sz="1600" dirty="0">
              <a:solidFill>
                <a:srgbClr val="003478"/>
              </a:solidFill>
              <a:latin typeface="Neutraface 2 Text Demi" panose="020B0703020202020102" pitchFamily="34" charset="0"/>
              <a:cs typeface="Gotham Light" pitchFamily="50" charset="0"/>
            </a:endParaRPr>
          </a:p>
          <a:p>
            <a:pPr>
              <a:spcBef>
                <a:spcPts val="600"/>
              </a:spcBef>
              <a:spcAft>
                <a:spcPts val="600"/>
              </a:spcAft>
            </a:pPr>
            <a:r>
              <a:rPr lang="en-US" altLang="en-US" sz="1600" dirty="0">
                <a:solidFill>
                  <a:srgbClr val="003478"/>
                </a:solidFill>
                <a:latin typeface="Neutraface 2 Text Demi" panose="020B0703020202020102" pitchFamily="34" charset="0"/>
                <a:cs typeface="Gotham Light" pitchFamily="50" charset="0"/>
              </a:rPr>
              <a:t>No evidence of smear layer solubilization</a:t>
            </a:r>
          </a:p>
          <a:p>
            <a:pPr eaLnBrk="1" hangingPunct="1">
              <a:spcBef>
                <a:spcPts val="600"/>
              </a:spcBef>
              <a:spcAft>
                <a:spcPts val="600"/>
              </a:spcAft>
            </a:pPr>
            <a:endParaRPr lang="en-US" altLang="en-US" b="1" dirty="0">
              <a:solidFill>
                <a:schemeClr val="accent1"/>
              </a:solidFill>
            </a:endParaRPr>
          </a:p>
        </p:txBody>
      </p:sp>
      <p:pic>
        <p:nvPicPr>
          <p:cNvPr id="9" name="Picture 8">
            <a:extLst>
              <a:ext uri="{FF2B5EF4-FFF2-40B4-BE49-F238E27FC236}">
                <a16:creationId xmlns:a16="http://schemas.microsoft.com/office/drawing/2014/main" id="{8CB644B6-C557-4C65-87BE-AA832A76DE2F}"/>
              </a:ext>
            </a:extLst>
          </p:cNvPr>
          <p:cNvPicPr>
            <a:picLocks noChangeAspect="1"/>
          </p:cNvPicPr>
          <p:nvPr/>
        </p:nvPicPr>
        <p:blipFill>
          <a:blip r:embed="rId5"/>
          <a:stretch>
            <a:fillRect/>
          </a:stretch>
        </p:blipFill>
        <p:spPr>
          <a:xfrm>
            <a:off x="9665230" y="1075596"/>
            <a:ext cx="1751429" cy="1352370"/>
          </a:xfrm>
          <a:prstGeom prst="rect">
            <a:avLst/>
          </a:prstGeom>
        </p:spPr>
      </p:pic>
      <p:sp>
        <p:nvSpPr>
          <p:cNvPr id="12" name="TextBox 9">
            <a:extLst>
              <a:ext uri="{FF2B5EF4-FFF2-40B4-BE49-F238E27FC236}">
                <a16:creationId xmlns:a16="http://schemas.microsoft.com/office/drawing/2014/main" id="{CA4092AA-01AB-4BD3-A54C-FD7CDA63E5DF}"/>
              </a:ext>
            </a:extLst>
          </p:cNvPr>
          <p:cNvSpPr txBox="1"/>
          <p:nvPr/>
        </p:nvSpPr>
        <p:spPr>
          <a:xfrm>
            <a:off x="156255" y="6599082"/>
            <a:ext cx="12035745" cy="258917"/>
          </a:xfrm>
          <a:prstGeom prst="rect">
            <a:avLst/>
          </a:prstGeom>
          <a:noFill/>
        </p:spPr>
        <p:txBody>
          <a:bodyPr wrap="square" anchor="b">
            <a:spAutoFit/>
          </a:bodyPr>
          <a:lstStyle/>
          <a:p>
            <a:pPr marL="0" marR="0" lvl="0" indent="0">
              <a:lnSpc>
                <a:spcPct val="115000"/>
              </a:lnSpc>
              <a:spcBef>
                <a:spcPts val="0"/>
              </a:spcBef>
              <a:spcAft>
                <a:spcPts val="0"/>
              </a:spcAft>
              <a:buFont typeface="+mj-lt"/>
              <a:buNone/>
            </a:pPr>
            <a:r>
              <a:rPr lang="en-US" sz="1000" dirty="0">
                <a:solidFill>
                  <a:srgbClr val="E7E6E6">
                    <a:lumMod val="50000"/>
                  </a:srgbClr>
                </a:solidFill>
                <a:latin typeface="Neutraface 2 Text Light" panose="020B0303020202020102" pitchFamily="34" charset="0"/>
                <a:cs typeface="Gotham Light" pitchFamily="50" charset="0"/>
              </a:rPr>
              <a:t>M.A. KLUKOWSKA, D.J. WHITE Effects of Extended Bleaching on Human Root Dentin 86th Session of the IADR, July 2-5, 2008, Toronto, Canada. 2585</a:t>
            </a:r>
          </a:p>
        </p:txBody>
      </p:sp>
      <p:sp>
        <p:nvSpPr>
          <p:cNvPr id="2" name="TextBox 1">
            <a:extLst>
              <a:ext uri="{FF2B5EF4-FFF2-40B4-BE49-F238E27FC236}">
                <a16:creationId xmlns:a16="http://schemas.microsoft.com/office/drawing/2014/main" id="{3501BF00-C0B9-466D-9734-78CBB13DA6C0}"/>
              </a:ext>
            </a:extLst>
          </p:cNvPr>
          <p:cNvSpPr txBox="1"/>
          <p:nvPr/>
        </p:nvSpPr>
        <p:spPr>
          <a:xfrm>
            <a:off x="6658494" y="5347514"/>
            <a:ext cx="3965825" cy="276999"/>
          </a:xfrm>
          <a:prstGeom prst="rect">
            <a:avLst/>
          </a:prstGeom>
          <a:noFill/>
        </p:spPr>
        <p:txBody>
          <a:bodyPr wrap="square" rtlCol="0">
            <a:spAutoFit/>
          </a:bodyPr>
          <a:lstStyle/>
          <a:p>
            <a:r>
              <a:rPr lang="en-US" sz="1200" i="1" dirty="0">
                <a:solidFill>
                  <a:schemeClr val="bg1"/>
                </a:solidFill>
              </a:rPr>
              <a:t>Confocal Laser Scanning Microscopy</a:t>
            </a:r>
          </a:p>
        </p:txBody>
      </p:sp>
      <p:pic>
        <p:nvPicPr>
          <p:cNvPr id="13" name="Picture 7" descr="Universität Mainz">
            <a:hlinkClick r:id="rId6"/>
            <a:extLst>
              <a:ext uri="{FF2B5EF4-FFF2-40B4-BE49-F238E27FC236}">
                <a16:creationId xmlns:a16="http://schemas.microsoft.com/office/drawing/2014/main" id="{DDD32802-6CDE-49A8-BF77-DEC2C87666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9453" y="145511"/>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8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C46690E-3FFD-4AB7-AFA8-B22DE911B9B7}"/>
              </a:ext>
            </a:extLst>
          </p:cNvPr>
          <p:cNvSpPr/>
          <p:nvPr/>
        </p:nvSpPr>
        <p:spPr>
          <a:xfrm>
            <a:off x="6096533" y="6600"/>
            <a:ext cx="60960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hteck 13">
            <a:extLst>
              <a:ext uri="{FF2B5EF4-FFF2-40B4-BE49-F238E27FC236}">
                <a16:creationId xmlns:a16="http://schemas.microsoft.com/office/drawing/2014/main" id="{8CBA6F3C-60DA-426B-9E65-4AD9C2081FF7}"/>
              </a:ext>
            </a:extLst>
          </p:cNvPr>
          <p:cNvSpPr/>
          <p:nvPr/>
        </p:nvSpPr>
        <p:spPr>
          <a:xfrm>
            <a:off x="596825" y="1108043"/>
            <a:ext cx="6061669" cy="1077218"/>
          </a:xfrm>
          <a:prstGeom prst="rect">
            <a:avLst/>
          </a:prstGeom>
        </p:spPr>
        <p:txBody>
          <a:bodyPr wrap="square" lIns="0" tIns="45720" rIns="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PEROXIDE SAFETY </a:t>
            </a:r>
            <a:r>
              <a:rPr kumimoji="0" lang="en-US" altLang="en-US" sz="3200" b="0" i="0" u="none" strike="noStrike" kern="1200" cap="none" spc="0" normalizeH="0" baseline="0" noProof="0" dirty="0">
                <a:ln>
                  <a:noFill/>
                </a:ln>
                <a:solidFill>
                  <a:srgbClr val="003478"/>
                </a:solidFill>
                <a:effectLst/>
                <a:uLnTx/>
                <a:uFillTx/>
                <a:latin typeface="Neutraface 2 Text Demi"/>
                <a:cs typeface="Gotham Bold" pitchFamily="50" charset="0"/>
              </a:rPr>
              <a:t>AND </a:t>
            </a:r>
            <a:r>
              <a:rPr lang="en-US" altLang="en-US" sz="3200" dirty="0">
                <a:solidFill>
                  <a:srgbClr val="003478"/>
                </a:solidFill>
                <a:latin typeface="Neutraface 2 Text Demi"/>
                <a:cs typeface="Gotham Bold" pitchFamily="50" charset="0"/>
              </a:rPr>
              <a:t>RESTORATIVE MATERIAL</a:t>
            </a:r>
            <a:endParaRPr lang="en-US" altLang="en-US" sz="3200" b="0" i="0" u="none" strike="noStrike" kern="1200" cap="none" spc="0" normalizeH="0" baseline="0" noProof="0" dirty="0">
              <a:ln>
                <a:noFill/>
              </a:ln>
              <a:solidFill>
                <a:srgbClr val="003478"/>
              </a:solidFill>
              <a:effectLst/>
              <a:uLnTx/>
              <a:uFillTx/>
              <a:latin typeface="Neutraface 2 Text Demi"/>
              <a:cs typeface="Gotham Bold" pitchFamily="50" charset="0"/>
            </a:endParaRPr>
          </a:p>
        </p:txBody>
      </p:sp>
      <p:pic>
        <p:nvPicPr>
          <p:cNvPr id="39" name="Grafik 38">
            <a:extLst>
              <a:ext uri="{FF2B5EF4-FFF2-40B4-BE49-F238E27FC236}">
                <a16:creationId xmlns:a16="http://schemas.microsoft.com/office/drawing/2014/main" id="{F4D4EE99-45DF-4A9B-8720-6C415E481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pic>
        <p:nvPicPr>
          <p:cNvPr id="6" name="Picture 3">
            <a:extLst>
              <a:ext uri="{FF2B5EF4-FFF2-40B4-BE49-F238E27FC236}">
                <a16:creationId xmlns:a16="http://schemas.microsoft.com/office/drawing/2014/main" id="{84818364-9EEF-41DE-83E2-38CBC5A45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995" y="3550087"/>
            <a:ext cx="5063059" cy="228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
            <a:extLst>
              <a:ext uri="{FF2B5EF4-FFF2-40B4-BE49-F238E27FC236}">
                <a16:creationId xmlns:a16="http://schemas.microsoft.com/office/drawing/2014/main" id="{6B7EEFBC-C499-465D-9012-DEAE33A7A275}"/>
              </a:ext>
            </a:extLst>
          </p:cNvPr>
          <p:cNvSpPr txBox="1">
            <a:spLocks noChangeArrowheads="1"/>
          </p:cNvSpPr>
          <p:nvPr/>
        </p:nvSpPr>
        <p:spPr bwMode="auto">
          <a:xfrm>
            <a:off x="6870358" y="1965276"/>
            <a:ext cx="48637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rgbClr val="FF0000"/>
                </a:solidFill>
                <a:latin typeface="Times New Roman" panose="02020603050405020304" pitchFamily="18" charset="0"/>
              </a:defRPr>
            </a:lvl1pPr>
            <a:lvl2pPr marL="742950" indent="-285750" eaLnBrk="0" hangingPunct="0">
              <a:defRPr sz="3200">
                <a:solidFill>
                  <a:srgbClr val="FF0000"/>
                </a:solidFill>
                <a:latin typeface="Times New Roman" panose="02020603050405020304" pitchFamily="18" charset="0"/>
              </a:defRPr>
            </a:lvl2pPr>
            <a:lvl3pPr marL="1143000" indent="-228600" eaLnBrk="0" hangingPunct="0">
              <a:defRPr sz="3200">
                <a:solidFill>
                  <a:srgbClr val="FF0000"/>
                </a:solidFill>
                <a:latin typeface="Times New Roman" panose="02020603050405020304" pitchFamily="18" charset="0"/>
              </a:defRPr>
            </a:lvl3pPr>
            <a:lvl4pPr marL="1600200" indent="-228600" eaLnBrk="0" hangingPunct="0">
              <a:defRPr sz="3200">
                <a:solidFill>
                  <a:srgbClr val="FF0000"/>
                </a:solidFill>
                <a:latin typeface="Times New Roman" panose="02020603050405020304" pitchFamily="18" charset="0"/>
              </a:defRPr>
            </a:lvl4pPr>
            <a:lvl5pPr marL="2057400" indent="-228600" eaLnBrk="0" hangingPunct="0">
              <a:defRPr sz="32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32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32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32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3200">
                <a:solidFill>
                  <a:srgbClr val="FF0000"/>
                </a:solidFill>
                <a:latin typeface="Times New Roman" panose="02020603050405020304" pitchFamily="18" charset="0"/>
              </a:defRPr>
            </a:lvl9pPr>
          </a:lstStyle>
          <a:p>
            <a:pPr algn="r" eaLnBrk="1" hangingPunct="1"/>
            <a:r>
              <a:rPr lang="en-US" altLang="en-US" sz="1400" dirty="0">
                <a:solidFill>
                  <a:srgbClr val="003478"/>
                </a:solidFill>
                <a:latin typeface="Neutraface 2 Text Demi" panose="020B0703020202020102" pitchFamily="34" charset="0"/>
                <a:cs typeface="Gotham Light" pitchFamily="50" charset="0"/>
              </a:rPr>
              <a:t>Ensure treatment does  not promote formation of gaps in margins or bond loosening</a:t>
            </a:r>
          </a:p>
        </p:txBody>
      </p:sp>
      <p:sp>
        <p:nvSpPr>
          <p:cNvPr id="10" name="Line 5">
            <a:extLst>
              <a:ext uri="{FF2B5EF4-FFF2-40B4-BE49-F238E27FC236}">
                <a16:creationId xmlns:a16="http://schemas.microsoft.com/office/drawing/2014/main" id="{AE9B9165-A760-4306-987D-8752D8A3AA65}"/>
              </a:ext>
            </a:extLst>
          </p:cNvPr>
          <p:cNvSpPr>
            <a:spLocks noChangeShapeType="1"/>
          </p:cNvSpPr>
          <p:nvPr/>
        </p:nvSpPr>
        <p:spPr bwMode="auto">
          <a:xfrm flipH="1">
            <a:off x="8513761" y="3550087"/>
            <a:ext cx="1942504" cy="782496"/>
          </a:xfrm>
          <a:prstGeom prst="line">
            <a:avLst/>
          </a:prstGeom>
          <a:noFill/>
          <a:ln w="9525">
            <a:solidFill>
              <a:srgbClr val="00347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6">
            <a:extLst>
              <a:ext uri="{FF2B5EF4-FFF2-40B4-BE49-F238E27FC236}">
                <a16:creationId xmlns:a16="http://schemas.microsoft.com/office/drawing/2014/main" id="{ECC9985F-8C8D-43BB-B945-60DED9743AA9}"/>
              </a:ext>
            </a:extLst>
          </p:cNvPr>
          <p:cNvSpPr>
            <a:spLocks noChangeShapeType="1"/>
          </p:cNvSpPr>
          <p:nvPr/>
        </p:nvSpPr>
        <p:spPr bwMode="auto">
          <a:xfrm flipH="1">
            <a:off x="10456264" y="3550089"/>
            <a:ext cx="7" cy="864804"/>
          </a:xfrm>
          <a:prstGeom prst="line">
            <a:avLst/>
          </a:prstGeom>
          <a:noFill/>
          <a:ln w="9525">
            <a:solidFill>
              <a:srgbClr val="00347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7">
            <a:extLst>
              <a:ext uri="{FF2B5EF4-FFF2-40B4-BE49-F238E27FC236}">
                <a16:creationId xmlns:a16="http://schemas.microsoft.com/office/drawing/2014/main" id="{BA726F10-ADFE-4F21-9A06-18356BCDB0BD}"/>
              </a:ext>
            </a:extLst>
          </p:cNvPr>
          <p:cNvSpPr>
            <a:spLocks noChangeShapeType="1"/>
          </p:cNvSpPr>
          <p:nvPr/>
        </p:nvSpPr>
        <p:spPr bwMode="auto">
          <a:xfrm flipH="1">
            <a:off x="9029698" y="3550087"/>
            <a:ext cx="1426549" cy="1874696"/>
          </a:xfrm>
          <a:prstGeom prst="line">
            <a:avLst/>
          </a:prstGeom>
          <a:noFill/>
          <a:ln w="9525">
            <a:solidFill>
              <a:srgbClr val="00347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Ellipse 1">
            <a:extLst>
              <a:ext uri="{FF2B5EF4-FFF2-40B4-BE49-F238E27FC236}">
                <a16:creationId xmlns:a16="http://schemas.microsoft.com/office/drawing/2014/main" id="{6A666F19-1D59-4333-ACCC-144F6B490D06}"/>
              </a:ext>
            </a:extLst>
          </p:cNvPr>
          <p:cNvSpPr/>
          <p:nvPr/>
        </p:nvSpPr>
        <p:spPr>
          <a:xfrm>
            <a:off x="10420041" y="3513881"/>
            <a:ext cx="81926" cy="81926"/>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6">
            <a:extLst>
              <a:ext uri="{FF2B5EF4-FFF2-40B4-BE49-F238E27FC236}">
                <a16:creationId xmlns:a16="http://schemas.microsoft.com/office/drawing/2014/main" id="{2E2ED39C-1688-4DE7-941F-8FBB0C44F8F2}"/>
              </a:ext>
            </a:extLst>
          </p:cNvPr>
          <p:cNvSpPr txBox="1"/>
          <p:nvPr/>
        </p:nvSpPr>
        <p:spPr>
          <a:xfrm>
            <a:off x="6576568" y="1373871"/>
            <a:ext cx="5144985" cy="338554"/>
          </a:xfrm>
          <a:prstGeom prst="rect">
            <a:avLst/>
          </a:prstGeom>
          <a:noFill/>
        </p:spPr>
        <p:txBody>
          <a:bodyPr wrap="square">
            <a:spAutoFit/>
          </a:bodyPr>
          <a:lstStyle/>
          <a:p>
            <a:pPr algn="r" eaLnBrk="1" hangingPunct="1">
              <a:buFontTx/>
              <a:buNone/>
            </a:pPr>
            <a:r>
              <a:rPr lang="en-US" altLang="en-US" sz="1600" dirty="0">
                <a:solidFill>
                  <a:srgbClr val="003478"/>
                </a:solidFill>
                <a:latin typeface="Neutraface 2 Text Demi" panose="020B0703020202020102" pitchFamily="34" charset="0"/>
                <a:cs typeface="Gotham Bold" pitchFamily="50" charset="0"/>
              </a:rPr>
              <a:t>BOND STRENGTHS, MICROLEAKAGE, NANOLEAKAGE</a:t>
            </a:r>
          </a:p>
        </p:txBody>
      </p:sp>
      <p:sp>
        <p:nvSpPr>
          <p:cNvPr id="16" name="TextBox 15">
            <a:extLst>
              <a:ext uri="{FF2B5EF4-FFF2-40B4-BE49-F238E27FC236}">
                <a16:creationId xmlns:a16="http://schemas.microsoft.com/office/drawing/2014/main" id="{B351AA09-79BC-4F7B-9CF5-51AE7A5335AF}"/>
              </a:ext>
            </a:extLst>
          </p:cNvPr>
          <p:cNvSpPr txBox="1"/>
          <p:nvPr/>
        </p:nvSpPr>
        <p:spPr>
          <a:xfrm>
            <a:off x="530946" y="4124496"/>
            <a:ext cx="4862241" cy="1938992"/>
          </a:xfrm>
          <a:prstGeom prst="rect">
            <a:avLst/>
          </a:prstGeom>
          <a:noFill/>
        </p:spPr>
        <p:txBody>
          <a:bodyPr wrap="square">
            <a:spAutoFit/>
          </a:bodyPr>
          <a:lstStyle/>
          <a:p>
            <a:r>
              <a:rPr lang="de-DE" altLang="en-US" sz="1600" dirty="0">
                <a:solidFill>
                  <a:srgbClr val="003478"/>
                </a:solidFill>
                <a:latin typeface="Neutraface 2 Text Demi" panose="020B0703020202020102" pitchFamily="34" charset="0"/>
                <a:cs typeface="Gotham Light" pitchFamily="50" charset="0"/>
              </a:rPr>
              <a:t>No Change in MICROLEAKAGE</a:t>
            </a:r>
            <a:r>
              <a:rPr lang="de-DE" altLang="en-US" sz="1600" baseline="30000" dirty="0">
                <a:solidFill>
                  <a:srgbClr val="003478"/>
                </a:solidFill>
                <a:latin typeface="Neutraface 2 Text Demi" panose="020B0703020202020102" pitchFamily="34" charset="0"/>
                <a:cs typeface="Gotham Light" pitchFamily="50" charset="0"/>
              </a:rPr>
              <a:t>1</a:t>
            </a:r>
            <a:r>
              <a:rPr lang="de-DE" altLang="en-US" sz="1600" dirty="0">
                <a:solidFill>
                  <a:srgbClr val="003478"/>
                </a:solidFill>
                <a:latin typeface="Neutraface 2 Text Demi" panose="020B0703020202020102" pitchFamily="34" charset="0"/>
                <a:cs typeface="Gotham Light" pitchFamily="50" charset="0"/>
              </a:rPr>
              <a:t> </a:t>
            </a:r>
          </a:p>
          <a:p>
            <a:r>
              <a:rPr lang="de-DE" altLang="en-US" sz="1400" dirty="0" err="1">
                <a:solidFill>
                  <a:srgbClr val="DFE3E5">
                    <a:lumMod val="25000"/>
                  </a:srgbClr>
                </a:solidFill>
                <a:latin typeface="Neutraface 2 Text Light" panose="020B0303020202020102" pitchFamily="34" charset="0"/>
                <a:cs typeface="Gotham Light" pitchFamily="50" charset="0"/>
              </a:rPr>
              <a:t>from</a:t>
            </a:r>
            <a:r>
              <a:rPr lang="de-DE" altLang="en-US" sz="1400" dirty="0">
                <a:solidFill>
                  <a:srgbClr val="DFE3E5">
                    <a:lumMod val="25000"/>
                  </a:srgbClr>
                </a:solidFill>
                <a:latin typeface="Neutraface 2 Text Light" panose="020B0303020202020102" pitchFamily="34" charset="0"/>
                <a:cs typeface="Gotham Light" pitchFamily="50" charset="0"/>
              </a:rPr>
              <a:t> 70 hours Bleaching </a:t>
            </a:r>
            <a:r>
              <a:rPr lang="de-DE" altLang="en-US" sz="1400" dirty="0" err="1">
                <a:solidFill>
                  <a:srgbClr val="DFE3E5">
                    <a:lumMod val="25000"/>
                  </a:srgbClr>
                </a:solidFill>
                <a:latin typeface="Neutraface 2 Text Light" panose="020B0303020202020102" pitchFamily="34" charset="0"/>
                <a:cs typeface="Gotham Light" pitchFamily="50" charset="0"/>
              </a:rPr>
              <a:t>with</a:t>
            </a:r>
            <a:r>
              <a:rPr lang="de-DE" altLang="en-US" sz="1400" dirty="0">
                <a:solidFill>
                  <a:srgbClr val="DFE3E5">
                    <a:lumMod val="25000"/>
                  </a:srgbClr>
                </a:solidFill>
                <a:latin typeface="Neutraface 2 Text Light" panose="020B0303020202020102" pitchFamily="34" charset="0"/>
                <a:cs typeface="Gotham Light" pitchFamily="50" charset="0"/>
              </a:rPr>
              <a:t> 6.5 % HP</a:t>
            </a:r>
          </a:p>
          <a:p>
            <a:endParaRPr lang="de-DE" sz="1400" dirty="0">
              <a:solidFill>
                <a:srgbClr val="003478"/>
              </a:solidFill>
              <a:latin typeface="Neutraface 2 Text Demi" panose="020B0703020202020102" pitchFamily="34" charset="0"/>
              <a:cs typeface="Gotham Light" pitchFamily="50" charset="0"/>
            </a:endParaRPr>
          </a:p>
          <a:p>
            <a:r>
              <a:rPr lang="de-DE" altLang="en-US" sz="1600" dirty="0">
                <a:solidFill>
                  <a:srgbClr val="003478"/>
                </a:solidFill>
                <a:latin typeface="Neutraface 2 Text Demi" panose="020B0703020202020102" pitchFamily="34" charset="0"/>
                <a:cs typeface="Gotham Light" pitchFamily="50" charset="0"/>
              </a:rPr>
              <a:t>No Change in NANOLEAKAGE</a:t>
            </a:r>
            <a:r>
              <a:rPr lang="de-DE" altLang="en-US" sz="1600" baseline="30000" dirty="0">
                <a:solidFill>
                  <a:srgbClr val="003478"/>
                </a:solidFill>
                <a:latin typeface="Neutraface 2 Text Demi" panose="020B0703020202020102" pitchFamily="34" charset="0"/>
              </a:rPr>
              <a:t>2</a:t>
            </a:r>
            <a:r>
              <a:rPr lang="de-DE" altLang="en-US" sz="1600" dirty="0">
                <a:solidFill>
                  <a:srgbClr val="003478"/>
                </a:solidFill>
                <a:latin typeface="Neutraface 2 Text Demi" panose="020B0703020202020102" pitchFamily="34" charset="0"/>
                <a:cs typeface="Gotham Light" pitchFamily="50" charset="0"/>
              </a:rPr>
              <a:t> </a:t>
            </a:r>
          </a:p>
          <a:p>
            <a:r>
              <a:rPr lang="de-DE" altLang="en-US" sz="1400" dirty="0" err="1">
                <a:solidFill>
                  <a:srgbClr val="DFE3E5">
                    <a:lumMod val="25000"/>
                  </a:srgbClr>
                </a:solidFill>
                <a:latin typeface="Neutraface 2 Text Light" panose="020B0303020202020102" pitchFamily="34" charset="0"/>
                <a:cs typeface="Gotham Light" pitchFamily="50" charset="0"/>
              </a:rPr>
              <a:t>from</a:t>
            </a:r>
            <a:r>
              <a:rPr lang="de-DE" altLang="en-US" sz="1400" dirty="0">
                <a:solidFill>
                  <a:srgbClr val="DFE3E5">
                    <a:lumMod val="25000"/>
                  </a:srgbClr>
                </a:solidFill>
                <a:latin typeface="Neutraface 2 Text Light" panose="020B0303020202020102" pitchFamily="34" charset="0"/>
                <a:cs typeface="Gotham Light" pitchFamily="50" charset="0"/>
              </a:rPr>
              <a:t> 70 hours Bleaching </a:t>
            </a:r>
            <a:r>
              <a:rPr lang="de-DE" altLang="en-US" sz="1400" dirty="0" err="1">
                <a:solidFill>
                  <a:srgbClr val="DFE3E5">
                    <a:lumMod val="25000"/>
                  </a:srgbClr>
                </a:solidFill>
                <a:latin typeface="Neutraface 2 Text Light" panose="020B0303020202020102" pitchFamily="34" charset="0"/>
                <a:cs typeface="Gotham Light" pitchFamily="50" charset="0"/>
              </a:rPr>
              <a:t>with</a:t>
            </a:r>
            <a:r>
              <a:rPr lang="de-DE" altLang="en-US" sz="1400" dirty="0">
                <a:solidFill>
                  <a:srgbClr val="DFE3E5">
                    <a:lumMod val="25000"/>
                  </a:srgbClr>
                </a:solidFill>
                <a:latin typeface="Neutraface 2 Text Light" panose="020B0303020202020102" pitchFamily="34" charset="0"/>
                <a:cs typeface="Gotham Light" pitchFamily="50" charset="0"/>
              </a:rPr>
              <a:t> 6.5 %</a:t>
            </a:r>
          </a:p>
          <a:p>
            <a:endParaRPr lang="de-DE" sz="1600" dirty="0">
              <a:solidFill>
                <a:srgbClr val="003478"/>
              </a:solidFill>
              <a:latin typeface="Neutraface 2 Text Demi" panose="020B0703020202020102" pitchFamily="34" charset="0"/>
              <a:cs typeface="Gotham Light" pitchFamily="50" charset="0"/>
            </a:endParaRPr>
          </a:p>
          <a:p>
            <a:r>
              <a:rPr lang="de-DE" altLang="en-US" sz="1600" dirty="0">
                <a:solidFill>
                  <a:srgbClr val="003478"/>
                </a:solidFill>
                <a:latin typeface="Neutraface 2 Text Demi" panose="020B0703020202020102" pitchFamily="34" charset="0"/>
                <a:cs typeface="Gotham Light" pitchFamily="50" charset="0"/>
              </a:rPr>
              <a:t>No Significant Change in DENTIN BOND STRENGTH</a:t>
            </a:r>
            <a:r>
              <a:rPr lang="de-DE" altLang="en-US" sz="1600" baseline="30000" dirty="0">
                <a:solidFill>
                  <a:srgbClr val="003478"/>
                </a:solidFill>
                <a:latin typeface="Neutraface 2 Text Demi" panose="020B0703020202020102" pitchFamily="34" charset="0"/>
              </a:rPr>
              <a:t>3</a:t>
            </a:r>
          </a:p>
          <a:p>
            <a:r>
              <a:rPr lang="de-DE" altLang="en-US" sz="1400" dirty="0">
                <a:solidFill>
                  <a:srgbClr val="DFE3E5">
                    <a:lumMod val="25000"/>
                  </a:srgbClr>
                </a:solidFill>
                <a:latin typeface="Neutraface 2 Text Light" panose="020B0303020202020102" pitchFamily="34" charset="0"/>
                <a:cs typeface="Gotham Light" pitchFamily="50" charset="0"/>
              </a:rPr>
              <a:t>from 70 Hours Bleaching with 6.5 %</a:t>
            </a:r>
            <a:endParaRPr lang="en-US" sz="1400" dirty="0">
              <a:solidFill>
                <a:srgbClr val="DFE3E5">
                  <a:lumMod val="25000"/>
                </a:srgbClr>
              </a:solidFill>
              <a:latin typeface="Neutraface 2 Text Light" panose="020B0303020202020102" pitchFamily="34" charset="0"/>
              <a:cs typeface="Gotham Light" pitchFamily="50" charset="0"/>
            </a:endParaRPr>
          </a:p>
        </p:txBody>
      </p:sp>
      <p:sp>
        <p:nvSpPr>
          <p:cNvPr id="17" name="TextBox 18">
            <a:extLst>
              <a:ext uri="{FF2B5EF4-FFF2-40B4-BE49-F238E27FC236}">
                <a16:creationId xmlns:a16="http://schemas.microsoft.com/office/drawing/2014/main" id="{53DE9AA8-7333-4EAB-862D-3AD3F6B2646C}"/>
              </a:ext>
            </a:extLst>
          </p:cNvPr>
          <p:cNvSpPr txBox="1"/>
          <p:nvPr/>
        </p:nvSpPr>
        <p:spPr>
          <a:xfrm>
            <a:off x="528795" y="2621285"/>
            <a:ext cx="5522036" cy="1255728"/>
          </a:xfrm>
          <a:prstGeom prst="rect">
            <a:avLst/>
          </a:prstGeom>
          <a:noFill/>
        </p:spPr>
        <p:txBody>
          <a:bodyPr wrap="square">
            <a:spAutoFit/>
          </a:bodyPr>
          <a:lstStyle/>
          <a:p>
            <a:pPr eaLnBrk="1" hangingPunct="1">
              <a:lnSpc>
                <a:spcPct val="90000"/>
              </a:lnSpc>
            </a:pPr>
            <a:r>
              <a:rPr lang="en-US" altLang="en-US" dirty="0">
                <a:solidFill>
                  <a:srgbClr val="003478"/>
                </a:solidFill>
                <a:latin typeface="Neutraface 2 Text Demi" panose="020B0703020202020102" pitchFamily="34" charset="0"/>
                <a:cs typeface="Gotham Light" pitchFamily="50" charset="0"/>
              </a:rPr>
              <a:t>No substantial effects on bond strengths or leakage susceptibility of restoration preparations</a:t>
            </a:r>
          </a:p>
          <a:p>
            <a:pPr eaLnBrk="1" hangingPunct="1">
              <a:lnSpc>
                <a:spcPct val="90000"/>
              </a:lnSpc>
            </a:pPr>
            <a:endParaRPr lang="en-US" altLang="en-US" sz="1600" dirty="0">
              <a:solidFill>
                <a:srgbClr val="003478"/>
              </a:solidFill>
              <a:latin typeface="Neutraface 2 Text Demi" panose="020B0703020202020102" pitchFamily="34" charset="0"/>
              <a:cs typeface="Gotham Light" pitchFamily="50" charset="0"/>
            </a:endParaRPr>
          </a:p>
          <a:p>
            <a:pPr marL="0" lvl="1" eaLnBrk="1" hangingPunct="1">
              <a:lnSpc>
                <a:spcPct val="90000"/>
              </a:lnSpc>
            </a:pPr>
            <a:r>
              <a:rPr lang="en-US" altLang="en-US" sz="1600" dirty="0">
                <a:solidFill>
                  <a:srgbClr val="DFE3E5">
                    <a:lumMod val="25000"/>
                  </a:srgbClr>
                </a:solidFill>
                <a:latin typeface="Neutraface 2 Text Light" panose="020B0303020202020102" pitchFamily="34" charset="0"/>
                <a:cs typeface="Gotham Light" pitchFamily="50" charset="0"/>
              </a:rPr>
              <a:t>Post-bleach bonding should take place 2 weeks after bleaching in agreement with literature observations</a:t>
            </a:r>
          </a:p>
        </p:txBody>
      </p:sp>
      <p:pic>
        <p:nvPicPr>
          <p:cNvPr id="18" name="Picture 7" descr="Universität Mainz">
            <a:hlinkClick r:id="rId5"/>
            <a:extLst>
              <a:ext uri="{FF2B5EF4-FFF2-40B4-BE49-F238E27FC236}">
                <a16:creationId xmlns:a16="http://schemas.microsoft.com/office/drawing/2014/main" id="{1D9DC6F6-5218-47F9-8C93-C44A94615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3088" y="273050"/>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D9A34E0-17E1-4B49-AB21-0E77DA2A350F}"/>
              </a:ext>
            </a:extLst>
          </p:cNvPr>
          <p:cNvSpPr txBox="1"/>
          <p:nvPr/>
        </p:nvSpPr>
        <p:spPr>
          <a:xfrm>
            <a:off x="-22318" y="6320866"/>
            <a:ext cx="12192000" cy="507831"/>
          </a:xfrm>
          <a:prstGeom prst="rect">
            <a:avLst/>
          </a:prstGeom>
          <a:noFill/>
        </p:spPr>
        <p:txBody>
          <a:bodyPr wrap="square" rtlCol="0">
            <a:spAutoFit/>
          </a:bodyPr>
          <a:lstStyle/>
          <a:p>
            <a:pPr>
              <a:defRPr/>
            </a:pPr>
            <a:r>
              <a:rPr lang="en-US" sz="900" dirty="0">
                <a:solidFill>
                  <a:srgbClr val="E7E6E6">
                    <a:lumMod val="50000"/>
                  </a:srgbClr>
                </a:solidFill>
                <a:latin typeface="Neutraface 2 Text Light" panose="020B0303020202020102" pitchFamily="34" charset="0"/>
              </a:rPr>
              <a:t>White DJ, </a:t>
            </a:r>
            <a:r>
              <a:rPr lang="en-US" sz="900" dirty="0" err="1">
                <a:solidFill>
                  <a:srgbClr val="E7E6E6">
                    <a:lumMod val="50000"/>
                  </a:srgbClr>
                </a:solidFill>
                <a:latin typeface="Neutraface 2 Text Light" panose="020B0303020202020102" pitchFamily="34" charset="0"/>
              </a:rPr>
              <a:t>Duschner</a:t>
            </a:r>
            <a:r>
              <a:rPr lang="en-US" sz="900" dirty="0">
                <a:solidFill>
                  <a:srgbClr val="E7E6E6">
                    <a:lumMod val="50000"/>
                  </a:srgbClr>
                </a:solidFill>
                <a:latin typeface="Neutraface 2 Text Light" panose="020B0303020202020102" pitchFamily="34" charset="0"/>
              </a:rPr>
              <a:t> H, </a:t>
            </a:r>
            <a:r>
              <a:rPr lang="en-US" sz="900" dirty="0" err="1">
                <a:solidFill>
                  <a:srgbClr val="E7E6E6">
                    <a:lumMod val="50000"/>
                  </a:srgbClr>
                </a:solidFill>
                <a:latin typeface="Neutraface 2 Text Light" panose="020B0303020202020102" pitchFamily="34" charset="0"/>
              </a:rPr>
              <a:t>Pioch</a:t>
            </a:r>
            <a:r>
              <a:rPr lang="en-US" sz="900" dirty="0">
                <a:solidFill>
                  <a:srgbClr val="E7E6E6">
                    <a:lumMod val="50000"/>
                  </a:srgbClr>
                </a:solidFill>
                <a:latin typeface="Neutraface 2 Text Light" panose="020B0303020202020102" pitchFamily="34" charset="0"/>
              </a:rPr>
              <a:t> T. Effect of bleaching treatments on microleakage of Class I restorations. J Clin Dent. 2008;19(1):33-6. </a:t>
            </a:r>
            <a:r>
              <a:rPr lang="en-US" sz="900" dirty="0" err="1">
                <a:solidFill>
                  <a:srgbClr val="E7E6E6">
                    <a:lumMod val="50000"/>
                  </a:srgbClr>
                </a:solidFill>
                <a:latin typeface="Neutraface 2 Text Light" panose="020B0303020202020102" pitchFamily="34" charset="0"/>
              </a:rPr>
              <a:t>PMID</a:t>
            </a:r>
            <a:r>
              <a:rPr lang="en-US" sz="900" dirty="0">
                <a:solidFill>
                  <a:srgbClr val="E7E6E6">
                    <a:lumMod val="50000"/>
                  </a:srgbClr>
                </a:solidFill>
                <a:latin typeface="Neutraface 2 Text Light" panose="020B0303020202020102" pitchFamily="34" charset="0"/>
              </a:rPr>
              <a:t>: 18500158</a:t>
            </a:r>
          </a:p>
          <a:p>
            <a:pPr>
              <a:defRPr/>
            </a:pPr>
            <a:r>
              <a:rPr lang="en-US" sz="900" dirty="0">
                <a:solidFill>
                  <a:srgbClr val="E7E6E6">
                    <a:lumMod val="50000"/>
                  </a:srgbClr>
                </a:solidFill>
                <a:latin typeface="Neutraface 2 Text Light" panose="020B0303020202020102" pitchFamily="34" charset="0"/>
              </a:rPr>
              <a:t>Effect of Bleaching on Bond Strength of Composite Resin Bonded to Dentin D.J. WHITE1 , C. DOERFER2 , H. DUSCHNER3 , </a:t>
            </a:r>
            <a:r>
              <a:rPr lang="en-US" sz="900" dirty="0" err="1">
                <a:solidFill>
                  <a:srgbClr val="E7E6E6">
                    <a:lumMod val="50000"/>
                  </a:srgbClr>
                </a:solidFill>
                <a:latin typeface="Neutraface 2 Text Light" panose="020B0303020202020102" pitchFamily="34" charset="0"/>
              </a:rPr>
              <a:t>K.M</a:t>
            </a:r>
            <a:r>
              <a:rPr lang="en-US" sz="900" dirty="0">
                <a:solidFill>
                  <a:srgbClr val="E7E6E6">
                    <a:lumMod val="50000"/>
                  </a:srgbClr>
                </a:solidFill>
                <a:latin typeface="Neutraface 2 Text Light" panose="020B0303020202020102" pitchFamily="34" charset="0"/>
              </a:rPr>
              <a:t>. KOZAK1 , and T. PIOCH2 , 1 The Procter &amp; Gamble Company, Mason, OH, USA, 2 University of Heidelberg, Germany, 3 Johannes Gutenberg-University, Mainz, Germany Research presented at the 81ST General Session of the </a:t>
            </a:r>
            <a:r>
              <a:rPr lang="en-US" sz="900" dirty="0" err="1">
                <a:solidFill>
                  <a:srgbClr val="E7E6E6">
                    <a:lumMod val="50000"/>
                  </a:srgbClr>
                </a:solidFill>
                <a:latin typeface="Neutraface 2 Text Light" panose="020B0303020202020102" pitchFamily="34" charset="0"/>
              </a:rPr>
              <a:t>IADR</a:t>
            </a:r>
            <a:r>
              <a:rPr lang="en-US" sz="900" dirty="0">
                <a:solidFill>
                  <a:srgbClr val="E7E6E6">
                    <a:lumMod val="50000"/>
                  </a:srgbClr>
                </a:solidFill>
                <a:latin typeface="Neutraface 2 Text Light" panose="020B0303020202020102" pitchFamily="34" charset="0"/>
              </a:rPr>
              <a:t>, June 25-28, 2003</a:t>
            </a:r>
          </a:p>
        </p:txBody>
      </p:sp>
    </p:spTree>
    <p:extLst>
      <p:ext uri="{BB962C8B-B14F-4D97-AF65-F5344CB8AC3E}">
        <p14:creationId xmlns:p14="http://schemas.microsoft.com/office/powerpoint/2010/main" val="1185388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2353</Words>
  <Application>Microsoft Office PowerPoint</Application>
  <PresentationFormat>Widescreen</PresentationFormat>
  <Paragraphs>138</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BlinkMacSystemFont</vt:lpstr>
      <vt:lpstr>Calibri</vt:lpstr>
      <vt:lpstr>Calibri Light</vt:lpstr>
      <vt:lpstr>Neutraface 2 Text Demi</vt:lpstr>
      <vt:lpstr>Neutraface 2 Text Light</vt:lpstr>
      <vt:lpstr>Office Theme</vt:lpstr>
      <vt:lpstr>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Quinlisk, Judith</dc:creator>
  <cp:lastModifiedBy>Quinlisk, Judith</cp:lastModifiedBy>
  <cp:revision>1</cp:revision>
  <dcterms:created xsi:type="dcterms:W3CDTF">2024-10-15T21:12:24Z</dcterms:created>
  <dcterms:modified xsi:type="dcterms:W3CDTF">2024-10-15T21:18:13Z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18e53f-798e-43aa-978d-c3fda1f3a682_Enabled">
    <vt:lpwstr>true</vt:lpwstr>
  </property>
  <property fmtid="{D5CDD505-2E9C-101B-9397-08002B2CF9AE}" pid="3" name="MSIP_Label_a518e53f-798e-43aa-978d-c3fda1f3a682_SetDate">
    <vt:lpwstr>2024-10-15T21:15:47Z</vt:lpwstr>
  </property>
  <property fmtid="{D5CDD505-2E9C-101B-9397-08002B2CF9AE}" pid="4" name="MSIP_Label_a518e53f-798e-43aa-978d-c3fda1f3a682_Method">
    <vt:lpwstr>Privileged</vt:lpwstr>
  </property>
  <property fmtid="{D5CDD505-2E9C-101B-9397-08002B2CF9AE}" pid="5" name="MSIP_Label_a518e53f-798e-43aa-978d-c3fda1f3a682_Name">
    <vt:lpwstr>PG - Internal Use</vt:lpwstr>
  </property>
  <property fmtid="{D5CDD505-2E9C-101B-9397-08002B2CF9AE}" pid="6" name="MSIP_Label_a518e53f-798e-43aa-978d-c3fda1f3a682_SiteId">
    <vt:lpwstr>3596192b-fdf5-4e2c-a6fa-acb706c963d8</vt:lpwstr>
  </property>
  <property fmtid="{D5CDD505-2E9C-101B-9397-08002B2CF9AE}" pid="7" name="MSIP_Label_a518e53f-798e-43aa-978d-c3fda1f3a682_ActionId">
    <vt:lpwstr>ac79d881-e640-4e10-b17d-80bcc087030c</vt:lpwstr>
  </property>
  <property fmtid="{D5CDD505-2E9C-101B-9397-08002B2CF9AE}" pid="8" name="MSIP_Label_a518e53f-798e-43aa-978d-c3fda1f3a682_ContentBits">
    <vt:lpwstr>1</vt:lpwstr>
  </property>
  <property fmtid="{D5CDD505-2E9C-101B-9397-08002B2CF9AE}" pid="9" name="ClassificationContentMarkingHeaderLocations">
    <vt:lpwstr>Office Theme:8\Charts:3</vt:lpwstr>
  </property>
  <property fmtid="{D5CDD505-2E9C-101B-9397-08002B2CF9AE}" pid="10" name="ClassificationContentMarkingHeaderText">
    <vt:lpwstr>Business Use</vt:lpwstr>
  </property>
</Properties>
</file>