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354" r:id="rId2"/>
    <p:sldId id="295" r:id="rId3"/>
    <p:sldId id="361" r:id="rId4"/>
    <p:sldId id="366" r:id="rId5"/>
    <p:sldId id="363" r:id="rId6"/>
    <p:sldId id="362" r:id="rId7"/>
    <p:sldId id="365" r:id="rId8"/>
    <p:sldId id="364" r:id="rId9"/>
    <p:sldId id="367" r:id="rId10"/>
    <p:sldId id="368" r:id="rId11"/>
    <p:sldId id="369" r:id="rId12"/>
    <p:sldId id="3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4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127"/>
    <a:srgbClr val="509E2F"/>
    <a:srgbClr val="3E9034"/>
    <a:srgbClr val="285519"/>
    <a:srgbClr val="3FE905"/>
    <a:srgbClr val="36AD47"/>
    <a:srgbClr val="FDB002"/>
    <a:srgbClr val="7E785F"/>
    <a:srgbClr val="3A3533"/>
    <a:srgbClr val="6E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6405" autoAdjust="0"/>
  </p:normalViewPr>
  <p:slideViewPr>
    <p:cSldViewPr snapToObjects="1">
      <p:cViewPr varScale="1">
        <p:scale>
          <a:sx n="122" d="100"/>
          <a:sy n="122" d="100"/>
        </p:scale>
        <p:origin x="1512" y="192"/>
      </p:cViewPr>
      <p:guideLst>
        <p:guide orient="horz" pos="349"/>
        <p:guide pos="3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D357-652C-AB41-8F95-13024464AB70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5C4-CC97-7840-A522-E4995AD0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4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4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7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5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51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1989B-8C79-984D-A828-C2B2BE5EAE9F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5FE4D7-89DF-2D4F-9AD3-79011F007DB5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AD874E-A92F-E149-925C-8D8DB6B869D4}"/>
              </a:ext>
            </a:extLst>
          </p:cNvPr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8D6EB4C-1FF4-CA40-9B6D-8FD797C07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28E97-3C77-374D-93DB-433C4F8251D7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77ECC-CAE3-6D40-82B5-0623B9D0B089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4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09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5943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8318772" cy="323851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Location / date / NOTES / CAPTIONS /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319500" cy="3234267"/>
          </a:xfrm>
        </p:spPr>
        <p:txBody>
          <a:bodyPr anchor="b" anchorCtr="0">
            <a:noAutofit/>
          </a:bodyPr>
          <a:lstStyle>
            <a:lvl1pPr algn="r">
              <a:defRPr sz="32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625405"/>
            <a:ext cx="8319500" cy="596923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1" kern="1000" cap="none" spc="-5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54277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90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programme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3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3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  <p:sp>
        <p:nvSpPr>
          <p:cNvPr id="9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2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Subhed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189526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1"/>
          </a:xfrm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90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90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90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DEA56-3C8A-8745-8495-57E0C90A7CFC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D7B6AC-3A9F-A042-A31B-1B8B60F4247D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70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49"/>
            <a:ext cx="2628000" cy="31861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49"/>
            <a:ext cx="2628000" cy="31861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49"/>
            <a:ext cx="2628000" cy="31861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8"/>
            <a:ext cx="2628040" cy="20796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8"/>
            <a:ext cx="2628040" cy="20796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8"/>
            <a:ext cx="2628040" cy="20796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DOI or URL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6" y="3875845"/>
            <a:ext cx="3960955" cy="2255435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Key points</a:t>
            </a:r>
          </a:p>
          <a:p>
            <a:pPr lvl="0"/>
            <a:r>
              <a:rPr lang="en-US" dirty="0"/>
              <a:t>Highlighting</a:t>
            </a:r>
          </a:p>
          <a:p>
            <a:pPr lvl="0"/>
            <a:r>
              <a:rPr lang="en-US" dirty="0"/>
              <a:t>Use case</a:t>
            </a:r>
          </a:p>
          <a:p>
            <a:pPr lvl="0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8" y="274642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Logo / journal cover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Representative graphic / map / visual from article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7" y="1981200"/>
            <a:ext cx="3960955" cy="1893888"/>
          </a:xfrm>
        </p:spPr>
        <p:txBody>
          <a:bodyPr/>
          <a:lstStyle/>
          <a:p>
            <a:r>
              <a:rPr lang="en-US" dirty="0"/>
              <a:t>Species photo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2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Title/Author clipping or citation</a:t>
            </a:r>
          </a:p>
        </p:txBody>
      </p:sp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601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1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87473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20410"/>
            <a:ext cx="4041775" cy="45065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50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61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600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1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6681FA-A2BE-FF42-B30F-12CE97848D99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13D4D-8A28-504E-BA02-C2401506E1E3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29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370148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4C282F-5F35-9F4B-8E2A-433FC73BC447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748597-802D-A147-B53B-BEEC065768B7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7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EFB334-DD94-604E-AF30-AE6F7470DEF8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BA657C-157C-5845-9BC7-52E0908503FE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9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501D79-38BE-684F-9415-EEC02BA049B8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91C84D-88F8-7A40-9020-732DAC224C70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1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88157C-27E9-A042-92C3-6650ECA2CE7D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989043-1D72-264D-979A-D7E93537F6C4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4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D60B21-6E1A-5348-B031-20DB6ED1DBC2}"/>
              </a:ext>
            </a:extLst>
          </p:cNvPr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636195-2C16-F74E-B28A-6FFA0F82514A}"/>
              </a:ext>
            </a:extLst>
          </p:cNvPr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5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4770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66" r:id="rId15"/>
    <p:sldLayoutId id="2147483680" r:id="rId16"/>
    <p:sldLayoutId id="2147483668" r:id="rId17"/>
    <p:sldLayoutId id="2147483667" r:id="rId18"/>
    <p:sldLayoutId id="2147483652" r:id="rId19"/>
    <p:sldLayoutId id="2147483677" r:id="rId20"/>
    <p:sldLayoutId id="2147483679" r:id="rId21"/>
    <p:sldLayoutId id="2147483678" r:id="rId22"/>
    <p:sldLayoutId id="2147483653" r:id="rId23"/>
    <p:sldLayoutId id="2147483654" r:id="rId24"/>
    <p:sldLayoutId id="2147483655" r:id="rId25"/>
    <p:sldLayoutId id="2147483649" r:id="rId26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uther.wayne.edu/node/825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DFE62-F68E-BF40-94C2-5FAB60482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Ins="0">
            <a:normAutofit/>
          </a:bodyPr>
          <a:lstStyle/>
          <a:p>
            <a:pPr algn="l"/>
            <a:r>
              <a:rPr lang="en-GB" i="0" dirty="0">
                <a:solidFill>
                  <a:schemeClr val="tx1"/>
                </a:solidFill>
              </a:rPr>
              <a:t>GBIF Network Webinar</a:t>
            </a:r>
            <a:br>
              <a:rPr lang="en-GB" i="0" dirty="0">
                <a:solidFill>
                  <a:schemeClr val="tx1"/>
                </a:solidFill>
              </a:rPr>
            </a:br>
            <a:r>
              <a:rPr lang="en-GB" i="0" dirty="0">
                <a:solidFill>
                  <a:schemeClr val="tx1"/>
                </a:solidFill>
              </a:rPr>
              <a:t>12 </a:t>
            </a:r>
            <a:r>
              <a:rPr lang="en-GB" i="0" dirty="0" err="1">
                <a:solidFill>
                  <a:schemeClr val="tx1"/>
                </a:solidFill>
              </a:rPr>
              <a:t>SePT</a:t>
            </a:r>
            <a:r>
              <a:rPr lang="en-GB" i="0" dirty="0">
                <a:solidFill>
                  <a:schemeClr val="tx1"/>
                </a:solidFill>
              </a:rPr>
              <a:t>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92846-ADDB-7640-BDDB-4ECB0C8C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97" y="5334000"/>
            <a:ext cx="8319500" cy="685800"/>
          </a:xfrm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INTERNATIONALIZATION OF GBIF.ORG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E7819-5E9D-164A-B8C4-6C7BA3D7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97" y="5969672"/>
            <a:ext cx="8319500" cy="354928"/>
          </a:xfrm>
        </p:spPr>
        <p:txBody>
          <a:bodyPr/>
          <a:lstStyle/>
          <a:p>
            <a:pPr algn="l"/>
            <a:r>
              <a:rPr lang="en-GB" sz="1600" dirty="0">
                <a:solidFill>
                  <a:schemeClr val="tx1"/>
                </a:solidFill>
              </a:rPr>
              <a:t>Kyle Copas. GBIF Secretariat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C500D-C493-0F44-BC0A-269F76F9C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32" t="34869" r="37087" b="35626"/>
          <a:stretch/>
        </p:blipFill>
        <p:spPr>
          <a:xfrm>
            <a:off x="1581629" y="-67916"/>
            <a:ext cx="6037436" cy="54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456D-4355-0945-A37B-CFC103DA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442" y="921330"/>
            <a:ext cx="3833758" cy="5098470"/>
          </a:xfrm>
        </p:spPr>
        <p:txBody>
          <a:bodyPr/>
          <a:lstStyle/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200" dirty="0">
                <a:solidFill>
                  <a:schemeClr val="accent6"/>
                </a:solidFill>
              </a:rPr>
              <a:t>Peer-review the Spanish</a:t>
            </a:r>
            <a:br>
              <a:rPr lang="en-GB" sz="2200" dirty="0">
                <a:solidFill>
                  <a:schemeClr val="accent6"/>
                </a:solidFill>
              </a:rPr>
            </a:br>
            <a:r>
              <a:rPr lang="en-GB" sz="2000" b="0" i="1" dirty="0">
                <a:solidFill>
                  <a:schemeClr val="accent6"/>
                </a:solidFill>
              </a:rPr>
              <a:t>(</a:t>
            </a:r>
            <a:r>
              <a:rPr lang="en-GB" sz="2000" b="0" i="1" dirty="0" err="1">
                <a:solidFill>
                  <a:schemeClr val="accent6"/>
                </a:solidFill>
              </a:rPr>
              <a:t>por</a:t>
            </a:r>
            <a:r>
              <a:rPr lang="en-GB" sz="2000" b="0" i="1" dirty="0">
                <a:solidFill>
                  <a:schemeClr val="accent6"/>
                </a:solidFill>
              </a:rPr>
              <a:t> </a:t>
            </a:r>
            <a:r>
              <a:rPr lang="en-GB" sz="2000" b="0" i="1" dirty="0" err="1">
                <a:solidFill>
                  <a:schemeClr val="accent6"/>
                </a:solidFill>
              </a:rPr>
              <a:t>favor</a:t>
            </a:r>
            <a:r>
              <a:rPr lang="en-GB" sz="2000" b="0" i="1" dirty="0">
                <a:solidFill>
                  <a:schemeClr val="accent6"/>
                </a:solidFill>
              </a:rPr>
              <a:t>)</a:t>
            </a:r>
            <a:r>
              <a:rPr lang="en-GB" sz="2000" i="1" dirty="0">
                <a:solidFill>
                  <a:schemeClr val="accent6"/>
                </a:solidFill>
              </a:rPr>
              <a:t> 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000" b="0" dirty="0">
                <a:solidFill>
                  <a:schemeClr val="tx1"/>
                </a:solidFill>
              </a:rPr>
              <a:t>Call for other native speakers to review work on the UI translations and achieve consensus on choices for ‘world Spanish’</a:t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1800" b="0" dirty="0">
                <a:solidFill>
                  <a:schemeClr val="tx1"/>
                </a:solidFill>
              </a:rPr>
              <a:t>(</a:t>
            </a:r>
            <a:r>
              <a:rPr lang="en-GB" sz="1800" b="0" i="1" dirty="0">
                <a:solidFill>
                  <a:schemeClr val="tx1"/>
                </a:solidFill>
              </a:rPr>
              <a:t>even when they’re wrong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ym typeface="Apple Color Emoji" pitchFamily="2" charset="0"/>
              </a:rPr>
              <a:t>😉</a:t>
            </a:r>
            <a:r>
              <a:rPr lang="en-GB" sz="1800" b="0" dirty="0">
                <a:solidFill>
                  <a:schemeClr val="tx1"/>
                </a:solidFill>
              </a:rPr>
              <a:t>)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br>
              <a:rPr lang="en-GB" sz="2000" b="0" dirty="0">
                <a:solidFill>
                  <a:schemeClr val="tx1"/>
                </a:solidFill>
              </a:rPr>
            </a:br>
            <a:endParaRPr lang="en-GB" sz="2000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000" dirty="0">
                <a:solidFill>
                  <a:schemeClr val="accent6"/>
                </a:solidFill>
              </a:rPr>
              <a:t>Review the site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www.gbif.org</a:t>
            </a:r>
            <a:r>
              <a:rPr lang="en-GB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/</a:t>
            </a:r>
            <a:r>
              <a:rPr lang="en-GB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es</a:t>
            </a:r>
            <a:endParaRPr lang="en-GB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000" dirty="0">
                <a:solidFill>
                  <a:schemeClr val="accent6"/>
                </a:solidFill>
              </a:rPr>
              <a:t>Join and </a:t>
            </a:r>
            <a:r>
              <a:rPr lang="en-GB" sz="2000">
                <a:solidFill>
                  <a:schemeClr val="accent6"/>
                </a:solidFill>
              </a:rPr>
              <a:t>comment in</a:t>
            </a:r>
            <a:br>
              <a:rPr lang="en-GB" sz="2000">
                <a:solidFill>
                  <a:schemeClr val="accent6"/>
                </a:solidFill>
              </a:rPr>
            </a:br>
            <a:r>
              <a:rPr lang="en-GB" sz="2000">
                <a:solidFill>
                  <a:schemeClr val="accent6"/>
                </a:solidFill>
              </a:rPr>
              <a:t>the </a:t>
            </a:r>
            <a:r>
              <a:rPr lang="en-GB" sz="2000" dirty="0" err="1">
                <a:solidFill>
                  <a:schemeClr val="accent6"/>
                </a:solidFill>
              </a:rPr>
              <a:t>CrowdIn</a:t>
            </a:r>
            <a:r>
              <a:rPr lang="en-GB" sz="2000" dirty="0">
                <a:solidFill>
                  <a:schemeClr val="accent6"/>
                </a:solidFill>
              </a:rPr>
              <a:t> project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bit.ly</a:t>
            </a:r>
            <a:r>
              <a:rPr lang="en-GB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/</a:t>
            </a:r>
            <a:r>
              <a:rPr lang="en-GB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gbif</a:t>
            </a:r>
            <a:r>
              <a:rPr lang="en-GB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-</a:t>
            </a:r>
            <a:r>
              <a:rPr lang="en-GB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spanish</a:t>
            </a:r>
            <a:r>
              <a:rPr lang="en-GB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-review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0" dirty="0">
                <a:solidFill>
                  <a:schemeClr val="tx1"/>
                </a:solidFill>
              </a:rPr>
              <a:t>Illustration 5 for Miguel de Cervantes’s </a:t>
            </a:r>
            <a:r>
              <a:rPr lang="en-GB" dirty="0">
                <a:solidFill>
                  <a:schemeClr val="tx1"/>
                </a:solidFill>
              </a:rPr>
              <a:t>Don Quixote</a:t>
            </a:r>
            <a:r>
              <a:rPr lang="en-GB" i="0" dirty="0">
                <a:solidFill>
                  <a:schemeClr val="tx1"/>
                </a:solidFill>
              </a:rPr>
              <a:t> by Gustave </a:t>
            </a:r>
            <a:r>
              <a:rPr lang="en-GB" i="0" dirty="0" err="1">
                <a:solidFill>
                  <a:schemeClr val="tx1"/>
                </a:solidFill>
              </a:rPr>
              <a:t>Doré</a:t>
            </a:r>
            <a:r>
              <a:rPr lang="en-GB" i="0" dirty="0">
                <a:solidFill>
                  <a:schemeClr val="tx1"/>
                </a:solidFill>
              </a:rPr>
              <a:t>, 1863.</a:t>
            </a:r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82B9F38C-0A97-A542-A83D-29E43EEEC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5495" y="887171"/>
            <a:ext cx="3926050" cy="50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0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Call for volunteers!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456D-4355-0945-A37B-CFC103DA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0" y="990600"/>
            <a:ext cx="3224158" cy="5029200"/>
          </a:xfrm>
        </p:spPr>
        <p:txBody>
          <a:bodyPr/>
          <a:lstStyle/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000" b="0" dirty="0">
                <a:solidFill>
                  <a:schemeClr val="tx1"/>
                </a:solidFill>
              </a:rPr>
              <a:t>For speakers of French, Russian, Simplified Chinese or Portuguese, </a:t>
            </a:r>
            <a:r>
              <a:rPr lang="en-GB" sz="2000" dirty="0">
                <a:solidFill>
                  <a:schemeClr val="accent6"/>
                </a:solidFill>
              </a:rPr>
              <a:t>join the </a:t>
            </a:r>
            <a:r>
              <a:rPr lang="en-GB" sz="2000" dirty="0" err="1">
                <a:solidFill>
                  <a:schemeClr val="accent6"/>
                </a:solidFill>
              </a:rPr>
              <a:t>CrowdIn</a:t>
            </a:r>
            <a:r>
              <a:rPr lang="en-GB" sz="2000" dirty="0">
                <a:solidFill>
                  <a:schemeClr val="accent6"/>
                </a:solidFill>
              </a:rPr>
              <a:t> project—&amp; next week’s online meeting</a:t>
            </a:r>
            <a:endParaRPr lang="en-GB" sz="2000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crowdin.com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/project/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gbif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-portal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000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2000" b="0" dirty="0">
                <a:solidFill>
                  <a:schemeClr val="tx1"/>
                </a:solidFill>
              </a:rPr>
              <a:t>For speakers of Spanish and Japanese</a:t>
            </a:r>
            <a:r>
              <a:rPr lang="en-US" sz="2000" b="0">
                <a:solidFill>
                  <a:schemeClr val="tx1"/>
                </a:solidFill>
              </a:rPr>
              <a:t>, </a:t>
            </a:r>
            <a:br>
              <a:rPr lang="en-US" sz="2000" b="0">
                <a:solidFill>
                  <a:schemeClr val="tx1"/>
                </a:solidFill>
              </a:rPr>
            </a:br>
            <a:r>
              <a:rPr lang="en-GB" sz="2000">
                <a:solidFill>
                  <a:schemeClr val="accent6"/>
                </a:solidFill>
              </a:rPr>
              <a:t>join </a:t>
            </a:r>
            <a:r>
              <a:rPr lang="en-GB" sz="2000" dirty="0">
                <a:solidFill>
                  <a:schemeClr val="accent6"/>
                </a:solidFill>
              </a:rPr>
              <a:t>the content team</a:t>
            </a:r>
            <a:br>
              <a:rPr lang="en-GB" sz="2000" b="0" dirty="0">
                <a:solidFill>
                  <a:schemeClr val="accent6"/>
                </a:solidFill>
              </a:rPr>
            </a:br>
            <a:r>
              <a:rPr lang="en-GB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communication@gbif.org</a:t>
            </a:r>
            <a:endParaRPr lang="en-GB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GB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other questions? Email</a:t>
            </a:r>
            <a:b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communication@gbif.org</a:t>
            </a:r>
            <a:endParaRPr lang="en-GB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GB" sz="1100" i="0" dirty="0">
                <a:solidFill>
                  <a:schemeClr val="tx1"/>
                </a:solidFill>
              </a:rPr>
              <a:t>Photo: Detroit, 1919—the day before Prohibition. Walter P. Reuther Library, Wayne State University. </a:t>
            </a:r>
            <a:r>
              <a:rPr lang="en-GB" sz="1100" i="0" dirty="0">
                <a:solidFill>
                  <a:schemeClr val="tx1"/>
                </a:solidFill>
                <a:hlinkClick r:id="rId3"/>
              </a:rPr>
              <a:t>https://reuther.wayne.edu/node/8259</a:t>
            </a:r>
            <a:r>
              <a:rPr lang="en-GB" sz="1100" i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82B9F38C-0A97-A542-A83D-29E43EEEC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1325" y="1447800"/>
            <a:ext cx="5082584" cy="36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¡ </a:t>
            </a:r>
            <a:r>
              <a:rPr lang="en-GB" dirty="0" err="1">
                <a:solidFill>
                  <a:schemeClr val="accent5"/>
                </a:solidFill>
              </a:rPr>
              <a:t>Muchas</a:t>
            </a:r>
            <a:r>
              <a:rPr lang="en-GB" dirty="0">
                <a:solidFill>
                  <a:schemeClr val="accent5"/>
                </a:solidFill>
              </a:rPr>
              <a:t> Gracias y Arigato 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176E4C-9C0D-914C-AE2D-08B86BB16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351"/>
          <a:stretch/>
        </p:blipFill>
        <p:spPr>
          <a:xfrm>
            <a:off x="7752217" y="6096000"/>
            <a:ext cx="1315583" cy="9495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4DC73-6FFC-4F49-8260-F2AA96169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334000"/>
          </a:xfrm>
        </p:spPr>
        <p:txBody>
          <a:bodyPr numCol="2" spcCol="360000"/>
          <a:lstStyle/>
          <a:p>
            <a:pPr lvl="0">
              <a:spcBef>
                <a:spcPts val="0"/>
              </a:spcBef>
            </a:pPr>
            <a:r>
              <a:rPr lang="da-DK" sz="2000" b="1" i="0" dirty="0">
                <a:solidFill>
                  <a:schemeClr val="bg1"/>
                </a:solidFill>
              </a:rPr>
              <a:t>Miguel Vega</a:t>
            </a:r>
            <a:r>
              <a:rPr lang="da-DK" sz="2000" i="0" dirty="0">
                <a:solidFill>
                  <a:schemeClr val="bg1"/>
                </a:solidFill>
              </a:rPr>
              <a:t>, </a:t>
            </a:r>
            <a:r>
              <a:rPr lang="da-DK" sz="2000" b="1" i="0" dirty="0">
                <a:solidFill>
                  <a:schemeClr val="bg1"/>
                </a:solidFill>
              </a:rPr>
              <a:t>Cristina </a:t>
            </a:r>
            <a:r>
              <a:rPr lang="da-DK" sz="2000" b="1" i="0" dirty="0" err="1">
                <a:solidFill>
                  <a:schemeClr val="bg1"/>
                </a:solidFill>
              </a:rPr>
              <a:t>Villaverde</a:t>
            </a:r>
            <a:r>
              <a:rPr lang="da-DK" sz="2000" i="0" dirty="0">
                <a:solidFill>
                  <a:schemeClr val="bg1"/>
                </a:solidFill>
              </a:rPr>
              <a:t>, </a:t>
            </a:r>
            <a:br>
              <a:rPr lang="da-DK" sz="2000" i="0" dirty="0">
                <a:solidFill>
                  <a:schemeClr val="bg1"/>
                </a:solidFill>
              </a:rPr>
            </a:br>
            <a:r>
              <a:rPr lang="da-DK" sz="2000" b="1" i="0" dirty="0">
                <a:solidFill>
                  <a:schemeClr val="bg1"/>
                </a:solidFill>
              </a:rPr>
              <a:t>Felipe </a:t>
            </a:r>
            <a:r>
              <a:rPr lang="da-DK" sz="2000" b="1" i="0" dirty="0" err="1">
                <a:solidFill>
                  <a:schemeClr val="bg1"/>
                </a:solidFill>
              </a:rPr>
              <a:t>Castilla</a:t>
            </a:r>
            <a:r>
              <a:rPr lang="da-DK" sz="2000" i="0" dirty="0">
                <a:solidFill>
                  <a:schemeClr val="bg1"/>
                </a:solidFill>
              </a:rPr>
              <a:t>, </a:t>
            </a:r>
            <a:r>
              <a:rPr lang="da-DK" sz="2000" b="1" i="0" dirty="0">
                <a:solidFill>
                  <a:schemeClr val="bg1"/>
                </a:solidFill>
              </a:rPr>
              <a:t>Carmen </a:t>
            </a:r>
            <a:r>
              <a:rPr lang="da-DK" sz="2000" b="1" i="0" dirty="0" err="1">
                <a:solidFill>
                  <a:schemeClr val="bg1"/>
                </a:solidFill>
              </a:rPr>
              <a:t>Lujano</a:t>
            </a:r>
            <a:r>
              <a:rPr lang="da-DK" sz="2000" i="0" dirty="0">
                <a:solidFill>
                  <a:schemeClr val="bg1"/>
                </a:solidFill>
              </a:rPr>
              <a:t> &amp; </a:t>
            </a:r>
            <a:br>
              <a:rPr lang="da-DK" sz="2000" i="0" dirty="0">
                <a:solidFill>
                  <a:schemeClr val="bg1"/>
                </a:solidFill>
              </a:rPr>
            </a:br>
            <a:r>
              <a:rPr lang="da-DK" sz="2000" b="1" i="0" dirty="0">
                <a:solidFill>
                  <a:schemeClr val="bg1"/>
                </a:solidFill>
              </a:rPr>
              <a:t>Katia </a:t>
            </a:r>
            <a:r>
              <a:rPr lang="da-DK" sz="2000" b="1" i="0" dirty="0" err="1">
                <a:solidFill>
                  <a:schemeClr val="bg1"/>
                </a:solidFill>
              </a:rPr>
              <a:t>Cezón</a:t>
            </a:r>
            <a:r>
              <a:rPr lang="da-DK" sz="2000" i="0" dirty="0">
                <a:solidFill>
                  <a:schemeClr val="bg1"/>
                </a:solidFill>
              </a:rPr>
              <a:t> </a:t>
            </a:r>
            <a:br>
              <a:rPr lang="da-DK" sz="2000" i="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accent6"/>
                </a:solidFill>
              </a:rPr>
              <a:t>GBIF </a:t>
            </a:r>
            <a:r>
              <a:rPr lang="en-GB" sz="2000" dirty="0">
                <a:solidFill>
                  <a:schemeClr val="accent6"/>
                </a:solidFill>
              </a:rPr>
              <a:t>Spain</a:t>
            </a:r>
            <a:endParaRPr lang="da-DK" sz="2000" dirty="0">
              <a:solidFill>
                <a:schemeClr val="accent6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sz="2000" b="1" i="0" dirty="0" err="1">
                <a:solidFill>
                  <a:schemeClr val="bg1"/>
                </a:solidFill>
              </a:rPr>
              <a:t>Anabela</a:t>
            </a:r>
            <a:r>
              <a:rPr lang="en-GB" sz="2000" b="1" i="0" dirty="0">
                <a:solidFill>
                  <a:schemeClr val="bg1"/>
                </a:solidFill>
              </a:rPr>
              <a:t> </a:t>
            </a:r>
            <a:r>
              <a:rPr lang="en-GB" sz="2000" b="1" i="0" dirty="0" err="1">
                <a:solidFill>
                  <a:schemeClr val="bg1"/>
                </a:solidFill>
              </a:rPr>
              <a:t>Plos</a:t>
            </a:r>
            <a:br>
              <a:rPr lang="en-GB" sz="2000" i="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accent6"/>
                </a:solidFill>
              </a:rPr>
              <a:t>GBIF Argentina | Museo </a:t>
            </a:r>
            <a:r>
              <a:rPr lang="en-GB" sz="2000" dirty="0" err="1">
                <a:solidFill>
                  <a:schemeClr val="accent6"/>
                </a:solidFill>
              </a:rPr>
              <a:t>Argentino</a:t>
            </a:r>
            <a:r>
              <a:rPr lang="en-GB" sz="2000" dirty="0">
                <a:solidFill>
                  <a:schemeClr val="accent6"/>
                </a:solidFill>
              </a:rPr>
              <a:t> de </a:t>
            </a:r>
            <a:r>
              <a:rPr lang="en-GB" sz="2000" dirty="0" err="1">
                <a:solidFill>
                  <a:schemeClr val="accent6"/>
                </a:solidFill>
              </a:rPr>
              <a:t>Ciencias</a:t>
            </a:r>
            <a:r>
              <a:rPr lang="en-GB" sz="2000" dirty="0">
                <a:solidFill>
                  <a:schemeClr val="accent6"/>
                </a:solidFill>
              </a:rPr>
              <a:t> </a:t>
            </a:r>
            <a:r>
              <a:rPr lang="en-GB" sz="2000" dirty="0" err="1">
                <a:solidFill>
                  <a:schemeClr val="accent6"/>
                </a:solidFill>
              </a:rPr>
              <a:t>Naturales</a:t>
            </a:r>
            <a:r>
              <a:rPr lang="en-GB" sz="2000" dirty="0">
                <a:solidFill>
                  <a:schemeClr val="accent6"/>
                </a:solidFill>
              </a:rPr>
              <a:t> </a:t>
            </a:r>
            <a:endParaRPr lang="da-DK" sz="2000" dirty="0">
              <a:solidFill>
                <a:schemeClr val="accent6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sz="2000" b="1" i="0" dirty="0" err="1">
                <a:solidFill>
                  <a:schemeClr val="bg1"/>
                </a:solidFill>
              </a:rPr>
              <a:t>Dairo</a:t>
            </a:r>
            <a:r>
              <a:rPr lang="en-GB" sz="2000" b="1" i="0" dirty="0">
                <a:solidFill>
                  <a:schemeClr val="bg1"/>
                </a:solidFill>
              </a:rPr>
              <a:t> Escobar</a:t>
            </a:r>
            <a:r>
              <a:rPr lang="en-GB" sz="2000" i="0" dirty="0">
                <a:solidFill>
                  <a:schemeClr val="bg1"/>
                </a:solidFill>
              </a:rPr>
              <a:t> &amp; </a:t>
            </a:r>
            <a:r>
              <a:rPr lang="en-GB" sz="2000" b="1" i="0" dirty="0">
                <a:solidFill>
                  <a:schemeClr val="bg1"/>
                </a:solidFill>
              </a:rPr>
              <a:t>Leonardo </a:t>
            </a:r>
            <a:r>
              <a:rPr lang="en-GB" sz="2000" b="1" i="0" dirty="0" err="1">
                <a:solidFill>
                  <a:schemeClr val="bg1"/>
                </a:solidFill>
              </a:rPr>
              <a:t>Buitrago</a:t>
            </a:r>
            <a:br>
              <a:rPr lang="en-GB" sz="2000" i="0" dirty="0">
                <a:solidFill>
                  <a:schemeClr val="bg1"/>
                </a:solidFill>
              </a:rPr>
            </a:br>
            <a:r>
              <a:rPr lang="en-GB" sz="2000" dirty="0" err="1">
                <a:solidFill>
                  <a:schemeClr val="accent6"/>
                </a:solidFill>
              </a:rPr>
              <a:t>SiB</a:t>
            </a:r>
            <a:r>
              <a:rPr lang="en-GB" sz="2000" dirty="0">
                <a:solidFill>
                  <a:schemeClr val="accent6"/>
                </a:solidFill>
              </a:rPr>
              <a:t> Colombia</a:t>
            </a:r>
            <a:endParaRPr lang="da-DK" sz="2000" dirty="0">
              <a:solidFill>
                <a:schemeClr val="accent6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sz="2000" b="1" i="0" dirty="0">
                <a:solidFill>
                  <a:schemeClr val="bg1"/>
                </a:solidFill>
              </a:rPr>
              <a:t>Paula </a:t>
            </a:r>
            <a:r>
              <a:rPr lang="en-GB" sz="2000" b="1" i="0" dirty="0" err="1">
                <a:solidFill>
                  <a:schemeClr val="bg1"/>
                </a:solidFill>
              </a:rPr>
              <a:t>Zermoglio</a:t>
            </a:r>
            <a:br>
              <a:rPr lang="en-GB" sz="2000" i="0" dirty="0">
                <a:solidFill>
                  <a:schemeClr val="bg1"/>
                </a:solidFill>
              </a:rPr>
            </a:br>
            <a:r>
              <a:rPr lang="en-GB" sz="2000" dirty="0" err="1">
                <a:solidFill>
                  <a:schemeClr val="accent6"/>
                </a:solidFill>
              </a:rPr>
              <a:t>VertNet</a:t>
            </a:r>
            <a:endParaRPr lang="da-DK" sz="2000" dirty="0">
              <a:solidFill>
                <a:schemeClr val="accent6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sz="2000" b="1" i="0" dirty="0">
                <a:solidFill>
                  <a:schemeClr val="bg1"/>
                </a:solidFill>
              </a:rPr>
              <a:t>William </a:t>
            </a:r>
            <a:r>
              <a:rPr lang="en-GB" sz="2000" b="1" i="0" dirty="0" err="1">
                <a:solidFill>
                  <a:schemeClr val="bg1"/>
                </a:solidFill>
              </a:rPr>
              <a:t>Ulate</a:t>
            </a:r>
            <a:br>
              <a:rPr lang="en-GB" sz="2000" i="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accent6"/>
                </a:solidFill>
              </a:rPr>
              <a:t>Missouri Botanical Garden</a:t>
            </a:r>
          </a:p>
          <a:p>
            <a:pPr lvl="0">
              <a:spcBef>
                <a:spcPts val="0"/>
              </a:spcBef>
            </a:pPr>
            <a:r>
              <a:rPr lang="en-GB" sz="2000" b="1" i="0" dirty="0">
                <a:solidFill>
                  <a:schemeClr val="bg1"/>
                </a:solidFill>
              </a:rPr>
              <a:t>Tsuyoshi </a:t>
            </a:r>
            <a:r>
              <a:rPr lang="en-GB" sz="2000" b="1" i="0" dirty="0" err="1">
                <a:solidFill>
                  <a:schemeClr val="bg1"/>
                </a:solidFill>
              </a:rPr>
              <a:t>Hosoya</a:t>
            </a:r>
            <a:r>
              <a:rPr lang="en-GB" sz="2000" i="0" dirty="0">
                <a:solidFill>
                  <a:schemeClr val="bg1"/>
                </a:solidFill>
              </a:rPr>
              <a:t> &amp; </a:t>
            </a:r>
            <a:r>
              <a:rPr lang="en-GB" sz="2000" b="1" i="0" dirty="0">
                <a:solidFill>
                  <a:schemeClr val="bg1"/>
                </a:solidFill>
              </a:rPr>
              <a:t>Toshie </a:t>
            </a:r>
            <a:r>
              <a:rPr lang="en-GB" sz="2000" b="1" i="0" dirty="0" err="1">
                <a:solidFill>
                  <a:schemeClr val="bg1"/>
                </a:solidFill>
              </a:rPr>
              <a:t>Mizunuma</a:t>
            </a:r>
            <a:br>
              <a:rPr lang="en-GB" sz="2000" i="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accent6"/>
                </a:solidFill>
              </a:rPr>
              <a:t>JBIF | National Museum of Nature and Science</a:t>
            </a:r>
            <a:endParaRPr lang="da-DK" sz="2000" dirty="0">
              <a:solidFill>
                <a:schemeClr val="accent6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sz="2000" b="1" i="0" dirty="0">
                <a:solidFill>
                  <a:schemeClr val="bg1"/>
                </a:solidFill>
              </a:rPr>
              <a:t>Kumiko </a:t>
            </a:r>
            <a:r>
              <a:rPr lang="en-GB" sz="2000" b="1" i="0" dirty="0" err="1">
                <a:solidFill>
                  <a:schemeClr val="bg1"/>
                </a:solidFill>
              </a:rPr>
              <a:t>Totsu</a:t>
            </a:r>
            <a:br>
              <a:rPr lang="en-GB" sz="2000" i="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accent6"/>
                </a:solidFill>
              </a:rPr>
              <a:t>National Institute for Environmental Studies</a:t>
            </a:r>
            <a:endParaRPr lang="da-DK" sz="2000" dirty="0">
              <a:solidFill>
                <a:schemeClr val="accent6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E60E18F-F0DD-8E4D-AB8F-D8C402EB3CC2}"/>
              </a:ext>
            </a:extLst>
          </p:cNvPr>
          <p:cNvSpPr txBox="1">
            <a:spLocks/>
          </p:cNvSpPr>
          <p:nvPr/>
        </p:nvSpPr>
        <p:spPr>
          <a:xfrm>
            <a:off x="4800600" y="1317462"/>
            <a:ext cx="4038600" cy="4816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4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8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7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goals for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456D-4355-0945-A37B-CFC103DA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114800" cy="4957766"/>
          </a:xfrm>
        </p:spPr>
        <p:txBody>
          <a:bodyPr/>
          <a:lstStyle/>
          <a:p>
            <a:pPr lvl="1">
              <a:spcAft>
                <a:spcPts val="300"/>
              </a:spcAft>
            </a:pPr>
            <a:r>
              <a:rPr lang="en-GB" sz="2000" b="0" i="0" dirty="0"/>
              <a:t>Provide </a:t>
            </a:r>
            <a:r>
              <a:rPr lang="en-GB" sz="2000" b="1" i="0" dirty="0"/>
              <a:t>user interface (UI)</a:t>
            </a:r>
            <a:r>
              <a:rPr lang="en-GB" sz="2000" i="0" dirty="0"/>
              <a:t> </a:t>
            </a:r>
            <a:r>
              <a:rPr lang="en-GB" sz="2000" b="0" i="0" dirty="0"/>
              <a:t>in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5 UN languages</a:t>
            </a:r>
            <a:r>
              <a:rPr lang="en-GB" dirty="0"/>
              <a:t>: English, Spanish, French, Russian and Simplified Chinese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plus </a:t>
            </a:r>
            <a:r>
              <a:rPr lang="en-GB" b="1" dirty="0"/>
              <a:t>Japanese</a:t>
            </a:r>
            <a:r>
              <a:rPr lang="en-GB" dirty="0"/>
              <a:t> and </a:t>
            </a:r>
            <a:r>
              <a:rPr lang="en-GB" b="1" dirty="0"/>
              <a:t>Portuguese</a:t>
            </a:r>
          </a:p>
          <a:p>
            <a:pPr marL="623888" lvl="2" indent="-338138">
              <a:buFont typeface="Arial" panose="020B0604020202020204" pitchFamily="34" charset="0"/>
              <a:buChar char="•"/>
            </a:pPr>
            <a:r>
              <a:rPr lang="en-GB" b="1" dirty="0"/>
              <a:t>Arabic</a:t>
            </a:r>
            <a:r>
              <a:rPr lang="en-GB" dirty="0"/>
              <a:t> </a:t>
            </a:r>
            <a:r>
              <a:rPr lang="en-GB" dirty="0">
                <a:solidFill>
                  <a:schemeClr val="accent6"/>
                </a:solidFill>
              </a:rPr>
              <a:t>deferred until 2019</a:t>
            </a:r>
            <a:r>
              <a:rPr lang="en-GB" dirty="0"/>
              <a:t> (right-to-left support) 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GB" sz="2000" b="0" dirty="0"/>
              <a:t>Define and initiate </a:t>
            </a:r>
            <a:r>
              <a:rPr lang="en-GB" sz="2000" dirty="0"/>
              <a:t>minimum content</a:t>
            </a:r>
            <a:r>
              <a:rPr lang="en-GB" sz="2000" b="0" dirty="0"/>
              <a:t> for translation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GB" sz="2000" b="0" dirty="0"/>
              <a:t>Present </a:t>
            </a:r>
            <a:r>
              <a:rPr lang="en-GB" sz="2000" dirty="0"/>
              <a:t>progress report</a:t>
            </a:r>
            <a:r>
              <a:rPr lang="en-GB" sz="2000" b="0" dirty="0"/>
              <a:t> at GB25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3CDD30-3428-DD4F-A5D3-C9885410E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829810"/>
            <a:ext cx="3144125" cy="52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456D-4355-0945-A37B-CFC103DA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114800" cy="4957766"/>
          </a:xfrm>
        </p:spPr>
        <p:txBody>
          <a:bodyPr/>
          <a:lstStyle/>
          <a:p>
            <a:pPr lvl="1">
              <a:spcAft>
                <a:spcPts val="300"/>
              </a:spcAft>
            </a:pPr>
            <a:r>
              <a:rPr lang="en-GB" sz="2000" i="0" dirty="0"/>
              <a:t>UI now available in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2 UN languages</a:t>
            </a:r>
            <a:r>
              <a:rPr lang="en-GB" dirty="0"/>
              <a:t>: </a:t>
            </a:r>
            <a:r>
              <a:rPr lang="en-GB" dirty="0">
                <a:solidFill>
                  <a:schemeClr val="accent6"/>
                </a:solidFill>
              </a:rPr>
              <a:t>English</a:t>
            </a:r>
            <a:r>
              <a:rPr lang="en-GB" dirty="0"/>
              <a:t>, </a:t>
            </a:r>
            <a:r>
              <a:rPr lang="en-GB" b="1" dirty="0">
                <a:solidFill>
                  <a:schemeClr val="accent6"/>
                </a:solidFill>
              </a:rPr>
              <a:t>Spanish</a:t>
            </a:r>
            <a:r>
              <a:rPr lang="en-GB" dirty="0">
                <a:solidFill>
                  <a:schemeClr val="tx2"/>
                </a:solidFill>
              </a:rPr>
              <a:t>, French, Russian and Simplified Chinese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plus</a:t>
            </a:r>
            <a:r>
              <a:rPr lang="en-GB" dirty="0"/>
              <a:t> </a:t>
            </a:r>
            <a:r>
              <a:rPr lang="en-GB" b="1" dirty="0">
                <a:solidFill>
                  <a:schemeClr val="accent6"/>
                </a:solidFill>
              </a:rPr>
              <a:t>Japanese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and </a:t>
            </a:r>
            <a:r>
              <a:rPr lang="en-GB" b="1" dirty="0">
                <a:solidFill>
                  <a:schemeClr val="tx2"/>
                </a:solidFill>
              </a:rPr>
              <a:t>Portuguese</a:t>
            </a:r>
          </a:p>
          <a:p>
            <a:pPr marL="623888" lvl="2" indent="-33813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Arabic</a:t>
            </a:r>
            <a:r>
              <a:rPr lang="en-GB" dirty="0">
                <a:solidFill>
                  <a:schemeClr val="tx2"/>
                </a:solidFill>
              </a:rPr>
              <a:t> deferred until 2019 (right-to-left support) 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GB" sz="2000" b="0" dirty="0">
                <a:solidFill>
                  <a:schemeClr val="tx2"/>
                </a:solidFill>
              </a:rPr>
              <a:t>Define and initiate </a:t>
            </a:r>
            <a:r>
              <a:rPr lang="en-GB" sz="2000" dirty="0">
                <a:solidFill>
                  <a:schemeClr val="tx2"/>
                </a:solidFill>
              </a:rPr>
              <a:t>minimum content</a:t>
            </a:r>
            <a:r>
              <a:rPr lang="en-GB" sz="2000" b="0" dirty="0">
                <a:solidFill>
                  <a:schemeClr val="tx2"/>
                </a:solidFill>
              </a:rPr>
              <a:t> for translation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GB" sz="2000" b="0" dirty="0">
                <a:solidFill>
                  <a:schemeClr val="tx2"/>
                </a:solidFill>
              </a:rPr>
              <a:t>Present </a:t>
            </a:r>
            <a:r>
              <a:rPr lang="en-GB" sz="2000" dirty="0">
                <a:solidFill>
                  <a:schemeClr val="tx2"/>
                </a:solidFill>
              </a:rPr>
              <a:t>progress report</a:t>
            </a:r>
            <a:r>
              <a:rPr lang="en-GB" sz="2000" b="0" dirty="0">
                <a:solidFill>
                  <a:schemeClr val="tx2"/>
                </a:solidFill>
              </a:rPr>
              <a:t> at GB25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3CDD30-3428-DD4F-A5D3-C9885410E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829810"/>
            <a:ext cx="3144125" cy="5296353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84BC5A3-940F-CD4F-8105-7967AA6E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829810"/>
            <a:ext cx="3144124" cy="5296353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547659-957F-384A-88B5-421B5D660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829810"/>
            <a:ext cx="3144124" cy="52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Now Underway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84BC5A3-940F-CD4F-8105-7967AA6E6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0" t="5128" r="28131" b="23718"/>
          <a:stretch/>
        </p:blipFill>
        <p:spPr>
          <a:xfrm>
            <a:off x="533400" y="998209"/>
            <a:ext cx="6548916" cy="4911688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1CB2C8-17D1-3842-902C-5392CEFC88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14600" y="1005819"/>
            <a:ext cx="4072892" cy="4785381"/>
          </a:xfrm>
          <a:ln w="3175">
            <a:solidFill>
              <a:schemeClr val="bg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176E4C-9C0D-914C-AE2D-08B86BB16D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351"/>
          <a:stretch/>
        </p:blipFill>
        <p:spPr>
          <a:xfrm>
            <a:off x="7752217" y="6096000"/>
            <a:ext cx="1315583" cy="94953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425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456D-4355-0945-A37B-CFC103DA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114800" cy="4957766"/>
          </a:xfrm>
        </p:spPr>
        <p:txBody>
          <a:bodyPr/>
          <a:lstStyle/>
          <a:p>
            <a:pPr lvl="1">
              <a:spcAft>
                <a:spcPts val="300"/>
              </a:spcAft>
            </a:pPr>
            <a:r>
              <a:rPr lang="en-GB" sz="2000" b="0" i="0" dirty="0">
                <a:solidFill>
                  <a:schemeClr val="tx2"/>
                </a:solidFill>
              </a:rPr>
              <a:t>UI now available in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2 UN languages: English, Spanish, French, Russian and Simplified Chinese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plus Japanese and Portuguese</a:t>
            </a:r>
          </a:p>
          <a:p>
            <a:pPr marL="623888" lvl="2" indent="-3381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Arabic deferred until 2019 (right-to-left support) 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GB" sz="2000" dirty="0"/>
              <a:t>Define and initiate minimum content for translation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GB" sz="2000" b="0" dirty="0">
                <a:solidFill>
                  <a:schemeClr val="tx2"/>
                </a:solidFill>
              </a:rPr>
              <a:t>Present progress report at GB25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5965" y="6400800"/>
            <a:ext cx="3132069" cy="409441"/>
          </a:xfrm>
          <a:solidFill>
            <a:schemeClr val="accent2"/>
          </a:solidFill>
          <a:ln w="19050" cap="rnd"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en-GB" sz="16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GB" sz="16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bit.ly</a:t>
            </a:r>
            <a:r>
              <a:rPr lang="en-GB" sz="16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gbif</a:t>
            </a:r>
            <a:r>
              <a:rPr lang="en-GB" sz="16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-translations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3CDD30-3428-DD4F-A5D3-C9885410E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914400"/>
            <a:ext cx="4152890" cy="487337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4169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Underway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456D-4355-0945-A37B-CFC103DA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114800" cy="4957766"/>
          </a:xfrm>
        </p:spPr>
        <p:txBody>
          <a:bodyPr/>
          <a:lstStyle/>
          <a:p>
            <a:pPr lvl="1">
              <a:spcAft>
                <a:spcPts val="300"/>
              </a:spcAft>
            </a:pPr>
            <a:r>
              <a:rPr lang="en-GB" sz="2000" dirty="0"/>
              <a:t>UI t</a:t>
            </a:r>
            <a:r>
              <a:rPr lang="en-GB" sz="2000" i="0" dirty="0"/>
              <a:t>ranslation </a:t>
            </a:r>
            <a:r>
              <a:rPr lang="en-GB" sz="2000" b="0" i="0" dirty="0"/>
              <a:t>in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3 more UN languages</a:t>
            </a:r>
            <a:r>
              <a:rPr lang="en-GB" dirty="0"/>
              <a:t>: </a:t>
            </a:r>
            <a:r>
              <a:rPr lang="en-GB" dirty="0">
                <a:solidFill>
                  <a:schemeClr val="tx2"/>
                </a:solidFill>
              </a:rPr>
              <a:t>Spanish, </a:t>
            </a:r>
            <a:r>
              <a:rPr lang="en-GB" b="1" dirty="0">
                <a:solidFill>
                  <a:schemeClr val="accent6"/>
                </a:solidFill>
              </a:rPr>
              <a:t>French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b="1" dirty="0">
                <a:solidFill>
                  <a:schemeClr val="accent6"/>
                </a:solidFill>
              </a:rPr>
              <a:t>Russian</a:t>
            </a:r>
            <a:r>
              <a:rPr lang="en-GB" dirty="0">
                <a:solidFill>
                  <a:schemeClr val="tx2"/>
                </a:solidFill>
              </a:rPr>
              <a:t> and </a:t>
            </a:r>
            <a:r>
              <a:rPr lang="en-GB" b="1" dirty="0">
                <a:solidFill>
                  <a:schemeClr val="accent6"/>
                </a:solidFill>
              </a:rPr>
              <a:t>Simplified Chinese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plus</a:t>
            </a:r>
            <a:r>
              <a:rPr lang="en-GB" dirty="0"/>
              <a:t> </a:t>
            </a:r>
            <a:r>
              <a:rPr lang="en-GB" b="1" dirty="0">
                <a:solidFill>
                  <a:schemeClr val="tx2"/>
                </a:solidFill>
              </a:rPr>
              <a:t>Japanese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and </a:t>
            </a:r>
            <a:r>
              <a:rPr lang="en-GB" b="1" dirty="0">
                <a:solidFill>
                  <a:schemeClr val="accent6"/>
                </a:solidFill>
              </a:rPr>
              <a:t>Portuguese</a:t>
            </a:r>
          </a:p>
          <a:p>
            <a:pPr marL="623888" lvl="2" indent="-33813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Arabic</a:t>
            </a:r>
            <a:r>
              <a:rPr lang="en-GB" dirty="0">
                <a:solidFill>
                  <a:schemeClr val="tx2"/>
                </a:solidFill>
              </a:rPr>
              <a:t> deferred until 2019 (right-to-left support) </a:t>
            </a:r>
          </a:p>
          <a:p>
            <a:pPr lvl="1">
              <a:spcBef>
                <a:spcPts val="1200"/>
              </a:spcBef>
              <a:spcAft>
                <a:spcPts val="300"/>
              </a:spcAft>
              <a:buNone/>
            </a:pPr>
            <a:r>
              <a:rPr lang="en-GB" sz="2000" b="0" dirty="0">
                <a:solidFill>
                  <a:schemeClr val="tx2"/>
                </a:solidFill>
              </a:rPr>
              <a:t>Content translation in </a:t>
            </a:r>
            <a:r>
              <a:rPr lang="en-GB" sz="2000" dirty="0">
                <a:solidFill>
                  <a:schemeClr val="tx2"/>
                </a:solidFill>
              </a:rPr>
              <a:t>Spanish</a:t>
            </a:r>
            <a:r>
              <a:rPr lang="en-GB" sz="2000" b="0" dirty="0">
                <a:solidFill>
                  <a:schemeClr val="tx2"/>
                </a:solidFill>
              </a:rPr>
              <a:t> </a:t>
            </a:r>
            <a:br>
              <a:rPr lang="en-GB" sz="2000" b="0" dirty="0">
                <a:solidFill>
                  <a:schemeClr val="tx2"/>
                </a:solidFill>
              </a:rPr>
            </a:br>
            <a:r>
              <a:rPr lang="en-GB" sz="2000" b="0" dirty="0">
                <a:solidFill>
                  <a:schemeClr val="tx2"/>
                </a:solidFill>
              </a:rPr>
              <a:t>and </a:t>
            </a:r>
            <a:r>
              <a:rPr lang="en-GB" sz="2000" dirty="0">
                <a:solidFill>
                  <a:schemeClr val="tx2"/>
                </a:solidFill>
              </a:rPr>
              <a:t>Japanese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GB" sz="2000" b="0" dirty="0">
                <a:solidFill>
                  <a:schemeClr val="tx2"/>
                </a:solidFill>
              </a:rPr>
              <a:t>Present </a:t>
            </a:r>
            <a:r>
              <a:rPr lang="en-GB" sz="2000" dirty="0">
                <a:solidFill>
                  <a:schemeClr val="tx2"/>
                </a:solidFill>
              </a:rPr>
              <a:t>progress report</a:t>
            </a:r>
            <a:r>
              <a:rPr lang="en-GB" sz="2000" b="0" dirty="0">
                <a:solidFill>
                  <a:schemeClr val="tx2"/>
                </a:solidFill>
              </a:rPr>
              <a:t> at GB25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3CDD30-3428-DD4F-A5D3-C9885410E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580314"/>
            <a:ext cx="3144124" cy="5296353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84BC5A3-940F-CD4F-8105-7967AA6E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80314"/>
            <a:ext cx="3144124" cy="529635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547659-957F-384A-88B5-421B5D660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077" y="580314"/>
            <a:ext cx="3144123" cy="5296351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3640336-E463-9745-BD47-25B680D1E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077" y="580314"/>
            <a:ext cx="3144123" cy="5296350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92CA1A8-635B-B14B-B37F-D19DE4629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153" y="580314"/>
            <a:ext cx="3144122" cy="5296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978134D-8DD5-9749-BD63-1A7561611922}"/>
              </a:ext>
            </a:extLst>
          </p:cNvPr>
          <p:cNvSpPr txBox="1">
            <a:spLocks/>
          </p:cNvSpPr>
          <p:nvPr/>
        </p:nvSpPr>
        <p:spPr>
          <a:xfrm>
            <a:off x="2819400" y="6400800"/>
            <a:ext cx="3132069" cy="417729"/>
          </a:xfrm>
          <a:prstGeom prst="rect">
            <a:avLst/>
          </a:prstGeom>
          <a:solidFill>
            <a:schemeClr val="accent2"/>
          </a:solidFill>
          <a:ln w="1905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900" b="0" i="1" kern="1200" cap="none" baseline="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None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 algn="ctr"/>
            <a:r>
              <a:rPr lang="en-GB" sz="16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GB" sz="16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www.gbif-uat.org</a:t>
            </a:r>
            <a:endParaRPr lang="en-GB" sz="16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Now Underway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1CB2C8-17D1-3842-902C-5392CEFC88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6551"/>
          <a:stretch/>
        </p:blipFill>
        <p:spPr>
          <a:xfrm>
            <a:off x="457200" y="1519237"/>
            <a:ext cx="2621387" cy="4348163"/>
          </a:xfrm>
          <a:ln w="3175">
            <a:solidFill>
              <a:schemeClr val="bg2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7773" y="6474881"/>
            <a:ext cx="3868454" cy="306919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GB" sz="160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GB" sz="1600" i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crowdin.com</a:t>
            </a:r>
            <a:r>
              <a:rPr lang="en-GB" sz="160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/project/</a:t>
            </a:r>
            <a:r>
              <a:rPr lang="en-GB" sz="1600" i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gbif</a:t>
            </a:r>
            <a:r>
              <a:rPr lang="en-GB" sz="160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-portal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3CDD30-3428-DD4F-A5D3-C9885410E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6551"/>
          <a:stretch/>
        </p:blipFill>
        <p:spPr>
          <a:xfrm>
            <a:off x="3299406" y="1519237"/>
            <a:ext cx="2621387" cy="434816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84BC5A3-940F-CD4F-8105-7967AA6E69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51"/>
          <a:stretch/>
        </p:blipFill>
        <p:spPr>
          <a:xfrm>
            <a:off x="6141613" y="1519237"/>
            <a:ext cx="2621387" cy="434816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DAF112-D357-2D43-9E2E-35A4FD6E2555}"/>
              </a:ext>
            </a:extLst>
          </p:cNvPr>
          <p:cNvSpPr txBox="1"/>
          <p:nvPr/>
        </p:nvSpPr>
        <p:spPr>
          <a:xfrm>
            <a:off x="853493" y="99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Sun 9/9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B7E0E-5724-7D49-92F0-34887828F5E9}"/>
              </a:ext>
            </a:extLst>
          </p:cNvPr>
          <p:cNvSpPr txBox="1"/>
          <p:nvPr/>
        </p:nvSpPr>
        <p:spPr>
          <a:xfrm>
            <a:off x="3695699" y="10221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Mon 10/9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4C4F9-3FC0-914F-ACBD-89AA4B97ECCA}"/>
              </a:ext>
            </a:extLst>
          </p:cNvPr>
          <p:cNvSpPr txBox="1"/>
          <p:nvPr/>
        </p:nvSpPr>
        <p:spPr>
          <a:xfrm>
            <a:off x="6537906" y="10326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Tue 11/9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176E4C-9C0D-914C-AE2D-08B86BB16D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351"/>
          <a:stretch/>
        </p:blipFill>
        <p:spPr>
          <a:xfrm>
            <a:off x="7752217" y="6096000"/>
            <a:ext cx="1315583" cy="94953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9395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Underway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456D-4355-0945-A37B-CFC103DA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114800" cy="4957766"/>
          </a:xfrm>
        </p:spPr>
        <p:txBody>
          <a:bodyPr/>
          <a:lstStyle/>
          <a:p>
            <a:pPr lvl="1">
              <a:spcAft>
                <a:spcPts val="300"/>
              </a:spcAft>
            </a:pPr>
            <a:r>
              <a:rPr lang="en-GB" sz="2000" dirty="0">
                <a:solidFill>
                  <a:schemeClr val="tx2"/>
                </a:solidFill>
              </a:rPr>
              <a:t>UI t</a:t>
            </a:r>
            <a:r>
              <a:rPr lang="en-GB" sz="2000" i="0" dirty="0">
                <a:solidFill>
                  <a:schemeClr val="tx2"/>
                </a:solidFill>
              </a:rPr>
              <a:t>ranslation </a:t>
            </a:r>
            <a:r>
              <a:rPr lang="en-GB" sz="2000" b="0" i="0" dirty="0">
                <a:solidFill>
                  <a:schemeClr val="tx2"/>
                </a:solidFill>
              </a:rPr>
              <a:t>in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3 more UN languages</a:t>
            </a:r>
            <a:r>
              <a:rPr lang="en-GB" dirty="0">
                <a:solidFill>
                  <a:schemeClr val="tx2"/>
                </a:solidFill>
              </a:rPr>
              <a:t>: Spanish, </a:t>
            </a:r>
            <a:r>
              <a:rPr lang="en-GB" b="1" dirty="0">
                <a:solidFill>
                  <a:schemeClr val="tx2"/>
                </a:solidFill>
              </a:rPr>
              <a:t>French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b="1" dirty="0">
                <a:solidFill>
                  <a:schemeClr val="tx2"/>
                </a:solidFill>
              </a:rPr>
              <a:t>Russian</a:t>
            </a:r>
            <a:r>
              <a:rPr lang="en-GB" dirty="0">
                <a:solidFill>
                  <a:schemeClr val="tx2"/>
                </a:solidFill>
              </a:rPr>
              <a:t> and </a:t>
            </a:r>
            <a:r>
              <a:rPr lang="en-GB" b="1" dirty="0">
                <a:solidFill>
                  <a:schemeClr val="tx2"/>
                </a:solidFill>
              </a:rPr>
              <a:t>Simplified Chinese</a:t>
            </a:r>
          </a:p>
          <a:p>
            <a:pPr marL="623888" lvl="2" indent="-3381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plus </a:t>
            </a:r>
            <a:r>
              <a:rPr lang="en-GB" b="1" dirty="0">
                <a:solidFill>
                  <a:schemeClr val="tx2"/>
                </a:solidFill>
              </a:rPr>
              <a:t>Japanese</a:t>
            </a:r>
            <a:r>
              <a:rPr lang="en-GB" dirty="0">
                <a:solidFill>
                  <a:schemeClr val="tx2"/>
                </a:solidFill>
              </a:rPr>
              <a:t> and </a:t>
            </a:r>
            <a:r>
              <a:rPr lang="en-GB" b="1" dirty="0">
                <a:solidFill>
                  <a:schemeClr val="tx2"/>
                </a:solidFill>
              </a:rPr>
              <a:t>Portuguese</a:t>
            </a:r>
          </a:p>
          <a:p>
            <a:pPr marL="623888" lvl="2" indent="-33813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Arabic</a:t>
            </a:r>
            <a:r>
              <a:rPr lang="en-GB" dirty="0">
                <a:solidFill>
                  <a:schemeClr val="tx2"/>
                </a:solidFill>
              </a:rPr>
              <a:t> deferred until 2019 (right-to-left support) </a:t>
            </a:r>
          </a:p>
          <a:p>
            <a:pPr lvl="1">
              <a:spcBef>
                <a:spcPts val="1200"/>
              </a:spcBef>
              <a:spcAft>
                <a:spcPts val="300"/>
              </a:spcAft>
              <a:buNone/>
            </a:pPr>
            <a:r>
              <a:rPr lang="en-GB" sz="2000" dirty="0"/>
              <a:t>Content translation</a:t>
            </a:r>
            <a:r>
              <a:rPr lang="en-GB" sz="2000" b="0" dirty="0">
                <a:solidFill>
                  <a:schemeClr val="tx2"/>
                </a:solidFill>
              </a:rPr>
              <a:t> </a:t>
            </a:r>
            <a:r>
              <a:rPr lang="en-GB" sz="2000" b="0" dirty="0"/>
              <a:t>in</a:t>
            </a:r>
            <a:r>
              <a:rPr lang="en-GB" sz="2000" b="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Spanish</a:t>
            </a:r>
            <a:r>
              <a:rPr lang="en-GB" sz="2000" b="0" dirty="0">
                <a:solidFill>
                  <a:schemeClr val="tx2"/>
                </a:solidFill>
              </a:rPr>
              <a:t> </a:t>
            </a:r>
            <a:r>
              <a:rPr lang="en-GB" sz="2000" b="0" dirty="0"/>
              <a:t>and</a:t>
            </a:r>
            <a:r>
              <a:rPr lang="en-GB" sz="2000" b="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Japanese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GB" sz="2000" b="0" dirty="0">
                <a:solidFill>
                  <a:schemeClr val="tx2"/>
                </a:solidFill>
              </a:rPr>
              <a:t>Present </a:t>
            </a:r>
            <a:r>
              <a:rPr lang="en-GB" sz="2000" dirty="0">
                <a:solidFill>
                  <a:schemeClr val="tx2"/>
                </a:solidFill>
              </a:rPr>
              <a:t>progress report</a:t>
            </a:r>
            <a:r>
              <a:rPr lang="en-GB" sz="2000" b="0" dirty="0">
                <a:solidFill>
                  <a:schemeClr val="tx2"/>
                </a:solidFill>
              </a:rPr>
              <a:t> at GB25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3CDD30-3428-DD4F-A5D3-C9885410E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3453" y="580314"/>
            <a:ext cx="2985217" cy="529635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84BC5A3-940F-CD4F-8105-7967AA6E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453" y="580314"/>
            <a:ext cx="2985216" cy="52963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547659-957F-384A-88B5-421B5D660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453" y="580314"/>
            <a:ext cx="2985216" cy="52963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3640336-E463-9745-BD47-25B680D1E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453" y="580314"/>
            <a:ext cx="2985215" cy="5296350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571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44CF-539B-564F-9FDD-3788E1DD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456D-4355-0945-A37B-CFC103DA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442" y="3400588"/>
            <a:ext cx="4114800" cy="2619211"/>
          </a:xfrm>
        </p:spPr>
        <p:txBody>
          <a:bodyPr/>
          <a:lstStyle/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GB" sz="2000" dirty="0">
                <a:solidFill>
                  <a:schemeClr val="accent6"/>
                </a:solidFill>
              </a:rPr>
              <a:t>Simplified Chinese </a:t>
            </a:r>
            <a:r>
              <a:rPr lang="en-GB" sz="2000" b="0" dirty="0">
                <a:solidFill>
                  <a:schemeClr val="tx1"/>
                </a:solidFill>
              </a:rPr>
              <a:t>t</a:t>
            </a:r>
            <a:r>
              <a:rPr lang="en-GB" sz="2000" b="0" i="0" dirty="0">
                <a:solidFill>
                  <a:schemeClr val="tx1"/>
                </a:solidFill>
              </a:rPr>
              <a:t>ranslations to follow with the help of the </a:t>
            </a:r>
            <a:br>
              <a:rPr lang="en-GB" sz="2000" b="0" i="0" dirty="0">
                <a:solidFill>
                  <a:schemeClr val="tx1"/>
                </a:solidFill>
              </a:rPr>
            </a:br>
            <a:r>
              <a:rPr lang="en-GB" sz="2000" i="0" dirty="0"/>
              <a:t>China Biodiversity Conservation and Green Development Fund</a:t>
            </a:r>
            <a:r>
              <a:rPr lang="en-GB" sz="2000" b="0" i="0" dirty="0">
                <a:solidFill>
                  <a:schemeClr val="tx1"/>
                </a:solidFill>
              </a:rPr>
              <a:t>, assisted and reviewed by </a:t>
            </a:r>
            <a:br>
              <a:rPr lang="en-GB" sz="2000" b="0" i="0" dirty="0">
                <a:solidFill>
                  <a:schemeClr val="tx1"/>
                </a:solidFill>
              </a:rPr>
            </a:br>
            <a:r>
              <a:rPr lang="en-GB" sz="2000" i="0" dirty="0"/>
              <a:t>Chinese Academy of Sciences</a:t>
            </a:r>
            <a:endParaRPr lang="en-GB" sz="2000" b="0" i="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77BC-5E09-D64B-957F-4F26E8438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82B9F38C-0A97-A542-A83D-29E43EEEC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990600"/>
            <a:ext cx="2859250" cy="4816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8EDF94-2040-474B-95C7-DEAE23062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279" y="990600"/>
            <a:ext cx="2160796" cy="21391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372146-ABFF-5C43-ACC9-09E278C8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55" y="990600"/>
            <a:ext cx="2173878" cy="21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832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GBIF-overview-slides-1805</Template>
  <TotalTime>9992</TotalTime>
  <Words>388</Words>
  <Application>Microsoft Macintosh PowerPoint</Application>
  <PresentationFormat>On-screen Show (4:3)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Apple Color Emoji</vt:lpstr>
      <vt:lpstr>Arial</vt:lpstr>
      <vt:lpstr>Arial Narrow</vt:lpstr>
      <vt:lpstr>Calibri</vt:lpstr>
      <vt:lpstr>Modern Swiss</vt:lpstr>
      <vt:lpstr>INTERNATIONALIZATION OF GBIF.ORG</vt:lpstr>
      <vt:lpstr>goals for 2018</vt:lpstr>
      <vt:lpstr>Progress to date</vt:lpstr>
      <vt:lpstr>Now Underway</vt:lpstr>
      <vt:lpstr>Progress to date</vt:lpstr>
      <vt:lpstr>Now Underway</vt:lpstr>
      <vt:lpstr>Now Underway</vt:lpstr>
      <vt:lpstr>Now Underway</vt:lpstr>
      <vt:lpstr>What’s next?</vt:lpstr>
      <vt:lpstr>What’s next?</vt:lpstr>
      <vt:lpstr>Last Call for volunteers!</vt:lpstr>
      <vt:lpstr>¡ Muchas Gracias y Arigato !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Kyle Copas</cp:lastModifiedBy>
  <cp:revision>172</cp:revision>
  <cp:lastPrinted>2018-09-11T12:33:09Z</cp:lastPrinted>
  <dcterms:created xsi:type="dcterms:W3CDTF">2013-11-11T19:58:28Z</dcterms:created>
  <dcterms:modified xsi:type="dcterms:W3CDTF">2018-09-12T05:22:19Z</dcterms:modified>
  <cp:category/>
</cp:coreProperties>
</file>