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23" r:id="rId13"/>
    <p:sldId id="331" r:id="rId14"/>
    <p:sldId id="324" r:id="rId15"/>
    <p:sldId id="317" r:id="rId16"/>
    <p:sldId id="332" r:id="rId17"/>
    <p:sldId id="33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31"/>
            <p14:sldId id="324"/>
            <p14:sldId id="317"/>
            <p14:sldId id="332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23"/>
    <a:srgbClr val="3C5F99"/>
    <a:srgbClr val="006747"/>
    <a:srgbClr val="40BFFF"/>
    <a:srgbClr val="E5FFFF"/>
    <a:srgbClr val="7D466A"/>
    <a:srgbClr val="636FB4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0717" autoAdjust="0"/>
  </p:normalViewPr>
  <p:slideViewPr>
    <p:cSldViewPr snapToGrid="0" snapToObjects="1">
      <p:cViewPr varScale="1">
        <p:scale>
          <a:sx n="104" d="100"/>
          <a:sy n="104" d="100"/>
        </p:scale>
        <p:origin x="-608" y="-96"/>
      </p:cViewPr>
      <p:guideLst>
        <p:guide orient="horz" pos="3544"/>
        <p:guide orient="horz" pos="1046"/>
        <p:guide orient="horz" pos="499"/>
        <p:guide orient="horz" pos="1037"/>
        <p:guide orient="horz" pos="1874"/>
        <p:guide orient="horz" pos="2569"/>
        <p:guide orient="horz" pos="2528"/>
        <p:guide pos="2881"/>
        <p:guide pos="381"/>
        <p:guide pos="5338"/>
        <p:guide pos="22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03/08/17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03/08/17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gbif.org/occurrence/1571031873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2/ecs2.1825" TargetMode="External"/><Relationship Id="rId4" Type="http://schemas.openxmlformats.org/officeDocument/2006/relationships/hyperlink" Target="http://dx.doi.org/10.1002/ecs2.1800" TargetMode="External"/><Relationship Id="rId5" Type="http://schemas.openxmlformats.org/officeDocument/2006/relationships/hyperlink" Target="https://doi.org/10.1111/jbi.13025" TargetMode="External"/><Relationship Id="rId6" Type="http://schemas.openxmlformats.org/officeDocument/2006/relationships/hyperlink" Target="https://doi.org/10.1111/1365-2435.12900" TargetMode="External"/><Relationship Id="rId7" Type="http://schemas.openxmlformats.org/officeDocument/2006/relationships/hyperlink" Target="https://doi.org/10.1371/journal.pone.0175739" TargetMode="External"/><Relationship Id="rId8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x.doi.org/10.1111/jvs.1254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ecs2.1833" TargetMode="External"/><Relationship Id="rId4" Type="http://schemas.openxmlformats.org/officeDocument/2006/relationships/hyperlink" Target="https://doi.org/10.1098/rstb.2016.0127" TargetMode="External"/><Relationship Id="rId5" Type="http://schemas.openxmlformats.org/officeDocument/2006/relationships/hyperlink" Target="http://bit.ly/2smQji3" TargetMode="External"/><Relationship Id="rId6" Type="http://schemas.openxmlformats.org/officeDocument/2006/relationships/hyperlink" Target="https://doi.org/10.3389/fpls.2017.00770" TargetMode="External"/><Relationship Id="rId7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07/s10531-017-1356-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eb.12599" TargetMode="External"/><Relationship Id="rId4" Type="http://schemas.openxmlformats.org/officeDocument/2006/relationships/hyperlink" Target="https://doi.org/10.1016/j.ecolmodel.2017.06.006" TargetMode="External"/><Relationship Id="rId5" Type="http://schemas.openxmlformats.org/officeDocument/2006/relationships/hyperlink" Target="https://doi.org/10.1111/ddi.12578" TargetMode="External"/><Relationship Id="rId6" Type="http://schemas.openxmlformats.org/officeDocument/2006/relationships/hyperlink" Target="https://doi.org/10.1007/s12526-017-0740-1" TargetMode="External"/><Relationship Id="rId7" Type="http://schemas.openxmlformats.org/officeDocument/2006/relationships/hyperlink" Target="https://doi.org/10.1038/s41598-017-03098-w" TargetMode="External"/><Relationship Id="rId8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ddi.1258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ph.12593" TargetMode="External"/><Relationship Id="rId4" Type="http://schemas.openxmlformats.org/officeDocument/2006/relationships/hyperlink" Target="http://dx.doi.org/10.1177/1940082917714227" TargetMode="External"/><Relationship Id="rId5" Type="http://schemas.openxmlformats.org/officeDocument/2006/relationships/hyperlink" Target="http://dx.doi.org/10.1007/978-3-319-56363-3_11" TargetMode="External"/><Relationship Id="rId6" Type="http://schemas.openxmlformats.org/officeDocument/2006/relationships/hyperlink" Target="https://doi.org/10.1371/journal.pone.0176993" TargetMode="External"/><Relationship Id="rId7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111/nph.1462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35/cropsci2016.10.0860" TargetMode="External"/><Relationship Id="rId4" Type="http://schemas.openxmlformats.org/officeDocument/2006/relationships/hyperlink" Target="https://doi.org/10.13156/arac.2017.17.5.210" TargetMode="External"/><Relationship Id="rId5" Type="http://schemas.openxmlformats.org/officeDocument/2006/relationships/hyperlink" Target="https://doi.org/10.1002/ece3.3171" TargetMode="External"/><Relationship Id="rId6" Type="http://schemas.openxmlformats.org/officeDocument/2006/relationships/hyperlink" Target="https://doi.org/10.3897/BDJ.5.e14789" TargetMode="External"/><Relationship Id="rId7" Type="http://schemas.openxmlformats.org/officeDocument/2006/relationships/hyperlink" Target="https://doi.org/10.1111/cobi.12986" TargetMode="External"/><Relationship Id="rId8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ddi.1259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2041-210X.12841" TargetMode="External"/><Relationship Id="rId4" Type="http://schemas.openxmlformats.org/officeDocument/2006/relationships/hyperlink" Target="https://arxiv.org/abs/1707.06642" TargetMode="External"/><Relationship Id="rId5" Type="http://schemas.openxmlformats.org/officeDocument/2006/relationships/hyperlink" Target="https://doi.org/10.1038/s41598-017-04607-7" TargetMode="External"/><Relationship Id="rId6" Type="http://schemas.openxmlformats.org/officeDocument/2006/relationships/hyperlink" Target="https://doi.org/10.1111/gcb.13837" TargetMode="External"/><Relationship Id="rId7" Type="http://schemas.openxmlformats.org/officeDocument/2006/relationships/hyperlink" Target="https://doi.org/10.1007/s10530-017-1512-3" TargetMode="External"/><Relationship Id="rId8" Type="http://schemas.openxmlformats.org/officeDocument/2006/relationships/hyperlink" Target="https://demo.gbif.org/resource/search?contentType=literature&amp;literatureType=journa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02/ece3.310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demo.gbif.org/the-gbif-networ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flic.kr/p/uaq8dN" TargetMode="External"/><Relationship Id="rId12" Type="http://schemas.openxmlformats.org/officeDocument/2006/relationships/hyperlink" Target="https://www.flickr.com/photos/whereiskelseynow" TargetMode="External"/><Relationship Id="rId13" Type="http://schemas.openxmlformats.org/officeDocument/2006/relationships/hyperlink" Target="https://creativecommons.org/licenses/by-nc/2.0" TargetMode="External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demo.gbif.org/news/83364/five-pacific-island-projects-selected-to-receive-bid-funding" TargetMode="External"/><Relationship Id="rId3" Type="http://schemas.openxmlformats.org/officeDocument/2006/relationships/hyperlink" Target="https://demo.gbif.org/news/83328/2017-ebbe-nielsen-challenge-seeks-to-liberate-open-data-for-discovery-and-reuse" TargetMode="External"/><Relationship Id="rId4" Type="http://schemas.openxmlformats.org/officeDocument/2006/relationships/hyperlink" Target="https://demo.gbif.org/news/83368/idigbio-joins-gbif-as-organizational-member" TargetMode="External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7" Type="http://schemas.openxmlformats.org/officeDocument/2006/relationships/image" Target="../media/image7.jpg"/><Relationship Id="rId8" Type="http://schemas.openxmlformats.org/officeDocument/2006/relationships/hyperlink" Target="https://demo.gbif.org/resource/search?contentType=news" TargetMode="External"/><Relationship Id="rId9" Type="http://schemas.openxmlformats.org/officeDocument/2006/relationships/hyperlink" Target="https://demo.gbif.org/occurrence/1503180294" TargetMode="External"/><Relationship Id="rId10" Type="http://schemas.openxmlformats.org/officeDocument/2006/relationships/hyperlink" Target="https://demo.gbif.org/dataset/af1b4db0-c8ce-4a95-b700-8a6a02bed9d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hyperlink" Target="http://www.gbif.org/count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White sweet clover (</a:t>
            </a:r>
            <a:r>
              <a:rPr lang="en-US" sz="800" b="0" i="0">
                <a:solidFill>
                  <a:schemeClr val="tx1"/>
                </a:solidFill>
              </a:rPr>
              <a:t>Melilotus albus</a:t>
            </a:r>
            <a:r>
              <a:rPr lang="en-US" sz="800" b="0">
                <a:solidFill>
                  <a:schemeClr val="tx1"/>
                </a:solidFill>
              </a:rPr>
              <a:t>), observed in Wannsee, Berlin, 18 June 2017. 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</a:rPr>
              <a:t>Photo CC BY-SA W.-H. Kusber. From BoBO - Botanic Garden and Botanical Museum Berlin-Dahlem Observations </a:t>
            </a:r>
            <a:r>
              <a:rPr lang="en-US" sz="800" b="0">
                <a:solidFill>
                  <a:schemeClr val="tx1"/>
                </a:solidFill>
                <a:hlinkClick r:id="rId3"/>
              </a:rPr>
              <a:t>https://demo.gbif.org/occurrence/1571031873</a:t>
            </a:r>
            <a:r>
              <a:rPr lang="en-US" sz="800" b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1660" b="10617"/>
          <a:stretch/>
        </p:blipFill>
        <p:spPr>
          <a:xfrm>
            <a:off x="0" y="1158875"/>
            <a:ext cx="9144000" cy="5332235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August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352869"/>
            <a:ext cx="7787476" cy="467965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>
                <a:latin typeface="Arial Narrow"/>
                <a:cs typeface="Arial Narrow"/>
              </a:rPr>
              <a:t>through 31 July 2017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6" y="496248"/>
            <a:ext cx="3338720" cy="331236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93703413"/>
              </p:ext>
            </p:extLst>
          </p:nvPr>
        </p:nvGraphicFramePr>
        <p:xfrm>
          <a:off x="794349" y="2534261"/>
          <a:ext cx="3171146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26"/>
                <a:gridCol w="1571634"/>
                <a:gridCol w="1144486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Switzerland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99163512"/>
              </p:ext>
            </p:extLst>
          </p:nvPr>
        </p:nvGraphicFramePr>
        <p:xfrm>
          <a:off x="4820268" y="3983190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North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76034"/>
              </p:ext>
            </p:extLst>
          </p:nvPr>
        </p:nvGraphicFramePr>
        <p:xfrm>
          <a:off x="3829050" y="488714"/>
          <a:ext cx="4857750" cy="488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Amaral AG, Munhoz CBR, Walter BMT, Aguirre-Gutiérrez J &amp; Raes N (2017) Richness pattern and phytogeography of the Cerrado's herb-shrub flora and implications for conservation.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Vegetation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doi:10.1111/jvs.12541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Netherlands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Ashraf U, Peterson AT, Chaudhry MN et al. (2017) Ecological niche model comparison under different climate scenarios: a case study of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Olea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spp. in Asia.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8(5):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e18025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3"/>
                        </a:rPr>
                        <a:t>doi:10.1002/ecs2.1825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Pakistan</a:t>
                      </a:r>
                      <a:endParaRPr lang="en-US" sz="1200" b="1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Cross T, Finn JT &amp; Bradley BA (2017) Frequency of invasive plant occurrence is not a suitable proxy for abundance in the Northeast United States.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8(5):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e01800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4"/>
                        </a:rPr>
                        <a:t>doi:10.1002/ecs2.1800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Maestri R, Shenbrot GI &amp; Krasnov BR (2017) Parasite beta diversity, host beta diversity and environment: application of two approaches to reveal patterns of flea species turnover in Mongolia.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5"/>
                        </a:rPr>
                        <a:t>doi:10.1111/jbi.13025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Israel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Males J &amp; Griffiths H (2017) Functional types in the Bromeliaceae: relationships with drought resistance traits and bioclimatic distributions.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Functional Ecology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6"/>
                        </a:rPr>
                        <a:t>doi:10.1111/1365-2435.12900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O'Hara CC, Afflerbach JC, Scarborough C, Kaschner K &amp; Halpern BS (2017) Aligning marine species range data to better serve science and conservation.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12(5): e0175739.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7"/>
                        </a:rPr>
                        <a:t>doi:10.1371/journal.pone.0175739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Germany,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8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02348"/>
              </p:ext>
            </p:extLst>
          </p:nvPr>
        </p:nvGraphicFramePr>
        <p:xfrm>
          <a:off x="3829050" y="488714"/>
          <a:ext cx="4857750" cy="419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Phillips HRP, Newbold T &amp; Purvis A (2017) Land-use effects on local biodiversity in tropical forests vary between continents.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26(9):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2251-2270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2"/>
                        </a:rPr>
                        <a:t>doi:10.1007/s10531-017-1356-2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Germany, United Kingdom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Sapes G, Serra-Diaz JM, Lloret F (2017) Species climatic niche explains drought-induced die-off in a Mediterranean woody community.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8(5): e01833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3"/>
                        </a:rPr>
                        <a:t>doi:10.1002/ecs2.1833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Spain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Sokolow SH, Jones IJ, Jocque M et al. (2017) Nearly 400 million people are at higher risk of schistosomiasis because dams block the migration of snail-eating river prawns.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Philosophical Transactions of the Royal Society B: Biological Sciences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372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(1722): 20160127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4"/>
                        </a:rPr>
                        <a:t>doi:10.1098/rstb.2016.0127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Stojanović DV, Vajgand D, Radović D, Ćurĉić N &amp; Ćurĉić S (2017) Expansion of the range of the introduced moth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Acontia candefacta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in southeastern Europe. Bulletin of Insectology.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http://bit.ly/2smQji3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Serbia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Truong TTA, Hardy GESJ &amp; Andrew ME (2017) Contemporary Remotely Sensed Data Products Refine Invasive Plants Risk Mapping in Data Poor Regions.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Frontiers in Plant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8: 770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6"/>
                        </a:rPr>
                        <a:t>doi:10.3389/fpls.2017.00770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Viet Nam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7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June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08067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Barratt CD, Bwong BA, Onstein RE et al. (2017) Environmental correlates of phylogenetic endemism in amphibians and the conservation of refugia in the Coastal Forests of Eastern Africa.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doi:10.1111/ddi.12582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Switzerland, Netherlands, Kenya, Australia, Italy, United Kingdom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Chapman D, Purse BV, Roy HE &amp; Bullock JM (2017) Global trade networks determine the distribution of invasive non-native species,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3"/>
                        </a:rPr>
                        <a:t>doi:10.1111/geb.12599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Chefaoui RM &amp; Serrão EA (2017) Accounting for uncertainty in predictions of a marine species: Integrating population genetics to verify past distributions.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Modelling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359: 229-239.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4"/>
                        </a:rPr>
                        <a:t>doi:10.1016/j.ecolmodel.2017.06.006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Portugal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Klonner G, Dullinger I, Wessely J et al. (2017) Will climate change increase hybridization risk between potential plant invaders and their congeners in Europe?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5"/>
                        </a:rPr>
                        <a:t>doi:10.1111/ddi.12578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Austria, Denmark, France, United Kingdom, China, Czech Republic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Ludt WB, Morgan L, Bishop J &amp; Chakrabarty P (2017) A quantitative and statistical biological comparison of three semi-enclosed seas: the Red Sea, the Persian (Arabian) Gulf, and the Gulf of California.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Marine Biodiversity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6"/>
                        </a:rPr>
                        <a:t>doi:10.1007/s12526-017-0740-1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Kuwait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Oliveira U, Vasconcelos MF &amp; Santos AJ (2017) Biogeography of Amazon birds: rivers limit species composition, but not areas of endemism.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7: 2992.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7"/>
                        </a:rPr>
                        <a:t>doi:10.1038/s41598-017-03098-w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8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59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June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958644"/>
              </p:ext>
            </p:extLst>
          </p:nvPr>
        </p:nvGraphicFramePr>
        <p:xfrm>
          <a:off x="3829050" y="488714"/>
          <a:ext cx="4854870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Pérez-Escobar OA, Chomicki G, Condamine FL et al. (2017) Recent origin and rapid speciation of Neotropical orchids in the world's richest plant biodiversity hotspot.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New Phytologist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215(2): 891-905.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doi:10.1111/nph.14629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Denmark, France, Netherlands, Costa Rica, Australia, Sweden, Switzerland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Ramirez-Cabral NYZ, Kumar L &amp; Shabani F (2017) Global risk levels for corn rusts (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Puccinia sorghi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and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Puccinia polysora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) under climate change projections.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Phytopathology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3"/>
                        </a:rPr>
                        <a:t>doi:10.1111/jph.12593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Ramírez-Toro W, Torres-Miranda A, González-Rodríguez A, Ruiz-Sanchez E, Luna-Vega I &amp; Oyama K (2017) A Multicriteria Analysis for Prioritizing Areas for Conservation of Oaks (Fagaceae: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Quercus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) in Oaxaca, Southern Mexico.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Tropical Conservation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doi:10.1177/1940082917714227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Soudzilovskaia NA, Vaessen S, van’t Zelfde M &amp; Raes N (2017) Global Patterns of Mycorrhizal Distribution and Their Environmental Drivers, in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Biogeography of Mycorrhizal Symbiosis</a:t>
                      </a:r>
                      <a:r>
                        <a:rPr lang="en-US" sz="1200" i="0">
                          <a:latin typeface="Arial Narrow"/>
                          <a:cs typeface="Arial Narrow"/>
                        </a:rPr>
                        <a:t>, ed. Tedersoo L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doi:10.1007/978-3-319-56363-3_11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Netherlands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Talaga S, Leroy C, Guidez A et al. (2017) DNA reference libraries of French Guianese mosquitoes for barcoding and metabarcoding.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12(6):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e0176993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6"/>
                        </a:rPr>
                        <a:t>doi:10.1371/journal.pone.0176993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Tanner R, Branquart E, Brundu G et al. (2017) The prioritisation of a short list of alien plants for risk analysis within the framework of the Regulation (EU) No. 1143/2014.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NeoBiota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doi:10.3897/neobiota.35.12366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France, Belgium, Italy, Switzerland, United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Kingdom, Denmark, Netherlands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50"/>
            <a:ext cx="7582849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7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40451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July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1387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Duffy GA, Coetzee BWT, Latombe G, Akerman AH, McGeoch MA &amp; Chown SL (2017) Barriers to globally invasive species are weakening across the Antarctic.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doi:10.1111/ddi.12593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García RM, Parra-Quijano M &amp; Iriondo JM (2017) A Multispecies Collecting Strategy for Crop Wild Relatives Based on Complementary Areas with a High Density of Ecogeographical Gaps.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Crop Science</a:t>
                      </a:r>
                      <a:r>
                        <a:rPr lang="en-US" sz="1200" i="0">
                          <a:latin typeface="Arial Narrow"/>
                          <a:cs typeface="Arial Narrow"/>
                        </a:rPr>
                        <a:t> 57(3): 1059-1069.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3"/>
                        </a:rPr>
                        <a:t>doi:10.2135/cropsci2016.10.0860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Columbia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Lavery AH (2017) Annotated Checklist of the Spiders, Harvestmen, and Pseudoscorpions of the Falkland Islands and South Georgia.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Arachnology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17(5): 210-228.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4"/>
                        </a:rPr>
                        <a:t>doi:10.13156/arac.2017.17.5.210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u="none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Ortega-García S, Guevara L, Arroyo-Cabrales J et al. (2017) The thermal niche of Neotropical nectar-feeding bats: Its evolution and application to predict responses to global warming.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Ecology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5"/>
                        </a:rPr>
                        <a:t>doi:10.1002/ece3.3171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Osawa T, Baba Y, Suguro T, Naya N &amp; Yamauchi T (2017) Specimen records of spiders (Arachnida: Araneae) by monthly census for 3 years in forest areas of Yakushima Island, Japan.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Biodiversity Data Journal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5: e14789.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6"/>
                        </a:rPr>
                        <a:t>doi:10.3897/BDJ.5.e14789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Japan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Quan Q, Che X, Wu Y et al. (2017) Effectiveness of protected areas for vertebrates based on taxonomic and phylogenetic diversity.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Conservation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7"/>
                        </a:rPr>
                        <a:t>doi:10.1111/cobi.12986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Author countries: China,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8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135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July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937686"/>
              </p:ext>
            </p:extLst>
          </p:nvPr>
        </p:nvGraphicFramePr>
        <p:xfrm>
          <a:off x="3829050" y="488714"/>
          <a:ext cx="4854870" cy="490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Ruete A, Pärt T, Berg Å &amp; Knape J (2017) Exploiting opportunistic observations to estimate changes in seasonal site use: An example with wetland birds.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Ecology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2"/>
                        </a:rPr>
                        <a:t>doi:10.1002/ece3.3100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Sweden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Schmitt S, Pouteau R, Justeau D, Deboissieu F &amp; Birnbaum P (2017) SSDM: an R package to predict distribution of species richness and composition based on stacked species distribution models.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3"/>
                        </a:rPr>
                        <a:t>doi:10.1111/2041-210X.12841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New Caledonia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Van Horn G, Aodha OM, Song Y et al. (2017) The iNaturalist Challenge 2017 Dataset.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arXiv 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1707.06642v1.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https://arxiv.org/abs/1707.06642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Wang C, Hawthorne D, Qin Y, Pan X, Li Z &amp; Zhu S (2017) Impact of climate and host availability on future distribution of Colorado potato beetle.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4489.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5"/>
                        </a:rPr>
                        <a:t>doi:10.1038/s41598-017-04607-7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Wheeler HC, Høye TT, Svenning JC (2017) Wildlife species benefitting from a greener Arctic are most sensitive to shrub cover at leading range edges.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Change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6"/>
                        </a:rPr>
                        <a:t>doi:10.1111/gcb.13837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Denmark, Norway, France, Canada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Xu QF, Liang CF, Chen JH, Li YC, Qin H &amp; Fuhrmann JJ (2017) Running bamboo invasion in native and non-native regions worldwide.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Biological Invasions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7"/>
                        </a:rPr>
                        <a:t>doi:10.1007/s10530-017-1512-3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China,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50"/>
            <a:ext cx="7582849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  <a:hlinkClick r:id="rId8"/>
              </a:rPr>
              <a:t>https://demo.gbif.org/resource/search?contentType=literature&amp;literatureType=journal</a:t>
            </a:r>
            <a:r>
              <a:rPr lang="en-US" sz="1100">
                <a:solidFill>
                  <a:srgbClr val="175CA1"/>
                </a:solidFill>
              </a:rPr>
              <a:t> 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58085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53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796,839,302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1 August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35,562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497013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995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38459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40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35.2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97,053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9" y="5426572"/>
            <a:ext cx="386597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 (avg Jan-Jun 2017)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Unique users per month (May-July avg)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9559" r="6849" b="5923"/>
          <a:stretch/>
        </p:blipFill>
        <p:spPr>
          <a:xfrm>
            <a:off x="441960" y="1496405"/>
            <a:ext cx="8598310" cy="4816162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58843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https://demo.gbif.org/the-gbif-network</a:t>
            </a:r>
            <a:r>
              <a:rPr lang="en-US"/>
              <a:t> </a:t>
            </a: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Five Pacific Island projects selected to receive BID funding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Two regional, two national projects and one ‘small grant’ 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</a:rPr>
              <a:t>to receive €361,435 in funding while leveraging €250,000 in 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</a:rPr>
              <a:t>co-funding.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2017 Ebbe Nielsen Challenge seeks to liberate open data</a:t>
            </a:r>
            <a:br>
              <a:rPr lang="en-US" sz="1400" b="1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Annual innovation prize to award €14,000 for tools that enhance the interoperability and reuse of biodiversity records from public data repositories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iDigBio joins GBIF as organizational member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New Participant coordinates and supports collections digitization in U.S. and globally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4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4" r="7586"/>
          <a:stretch/>
        </p:blipFill>
        <p:spPr>
          <a:xfrm>
            <a:off x="1301262" y="1944140"/>
            <a:ext cx="2261077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4266" b="10372"/>
          <a:stretch/>
        </p:blipFill>
        <p:spPr>
          <a:xfrm>
            <a:off x="3872640" y="1963692"/>
            <a:ext cx="2159826" cy="1610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8"/>
              </a:rPr>
              <a:t>https://demo.gbif.org/resource/search?contentType=news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</a:t>
            </a:r>
            <a:r>
              <a:rPr lang="en-US" sz="900">
                <a:solidFill>
                  <a:schemeClr val="tx1"/>
                </a:solidFill>
              </a:rPr>
              <a:t>left</a:t>
            </a:r>
            <a:r>
              <a:rPr lang="en-US" sz="900" i="0">
                <a:solidFill>
                  <a:schemeClr val="tx1"/>
                </a:solidFill>
              </a:rPr>
              <a:t>) Detail of </a:t>
            </a:r>
            <a:r>
              <a:rPr lang="en-US" sz="900" i="0">
                <a:solidFill>
                  <a:schemeClr val="tx1"/>
                </a:solidFill>
                <a:hlinkClick r:id="rId9"/>
              </a:rPr>
              <a:t>specimen of pineland wild indigo (</a:t>
            </a:r>
            <a:r>
              <a:rPr lang="en-US" sz="900">
                <a:solidFill>
                  <a:schemeClr val="tx1"/>
                </a:solidFill>
                <a:hlinkClick r:id="rId9"/>
              </a:rPr>
              <a:t>Baptisia lecontei</a:t>
            </a:r>
            <a:r>
              <a:rPr lang="en-US" sz="900" i="0">
                <a:solidFill>
                  <a:schemeClr val="tx1"/>
                </a:solidFill>
                <a:hlinkClick r:id="rId9"/>
              </a:rPr>
              <a:t>)</a:t>
            </a:r>
            <a:r>
              <a:rPr lang="en-US" sz="900" i="0">
                <a:solidFill>
                  <a:schemeClr val="tx1"/>
                </a:solidFill>
              </a:rPr>
              <a:t> from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University of South Florida Herbarium</a:t>
            </a:r>
            <a:r>
              <a:rPr lang="en-US" sz="900" i="0">
                <a:solidFill>
                  <a:schemeClr val="tx1"/>
                </a:solidFill>
              </a:rPr>
              <a:t>, digitized and hosted by iDigBio/</a:t>
            </a:r>
            <a:r>
              <a:rPr lang="en-US" sz="900" i="0">
                <a:solidFill>
                  <a:schemeClr val="tx1"/>
                </a:solidFill>
              </a:rPr>
              <a:t> </a:t>
            </a:r>
            <a:br>
              <a:rPr lang="en-US" sz="900" i="0">
                <a:solidFill>
                  <a:schemeClr val="tx1"/>
                </a:solidFill>
              </a:rPr>
            </a:br>
            <a:r>
              <a:rPr lang="en-US" sz="900" i="0">
                <a:solidFill>
                  <a:schemeClr val="tx1"/>
                </a:solidFill>
              </a:rPr>
              <a:t>(</a:t>
            </a:r>
            <a:r>
              <a:rPr lang="en-US" sz="900">
                <a:solidFill>
                  <a:schemeClr val="tx1"/>
                </a:solidFill>
              </a:rPr>
              <a:t>centre</a:t>
            </a:r>
            <a:r>
              <a:rPr lang="en-US" sz="900" i="0">
                <a:solidFill>
                  <a:schemeClr val="tx1"/>
                </a:solidFill>
              </a:rPr>
              <a:t>) Coral, Solomon Islands. 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Photo</a:t>
            </a:r>
            <a:r>
              <a:rPr lang="en-US" sz="900" i="0">
                <a:solidFill>
                  <a:schemeClr val="tx1"/>
                </a:solidFill>
              </a:rPr>
              <a:t> by </a:t>
            </a:r>
            <a:r>
              <a:rPr lang="en-US" sz="900" i="0">
                <a:solidFill>
                  <a:schemeClr val="tx1"/>
                </a:solidFill>
                <a:hlinkClick r:id="rId12"/>
              </a:rPr>
              <a:t>Kelsey Schwenk</a:t>
            </a:r>
            <a:r>
              <a:rPr lang="en-US" sz="900" i="0">
                <a:solidFill>
                  <a:schemeClr val="tx1"/>
                </a:solidFill>
              </a:rPr>
              <a:t> licensed under </a:t>
            </a:r>
            <a:r>
              <a:rPr lang="en-US" sz="900" i="0">
                <a:solidFill>
                  <a:schemeClr val="tx1"/>
                </a:solidFill>
                <a:hlinkClick r:id="rId13"/>
              </a:rPr>
              <a:t>CC BY-NC 2.0</a:t>
            </a:r>
            <a:r>
              <a:rPr lang="en-US" sz="900" i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19" r="-15941"/>
          <a:stretch/>
        </p:blipFill>
        <p:spPr>
          <a:xfrm>
            <a:off x="6354748" y="1944140"/>
            <a:ext cx="2200398" cy="1649988"/>
          </a:xfrm>
          <a:prstGeom prst="rect">
            <a:avLst/>
          </a:prstGeom>
          <a:solidFill>
            <a:srgbClr val="4290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765016"/>
              </p:ext>
            </p:extLst>
          </p:nvPr>
        </p:nvGraphicFramePr>
        <p:xfrm>
          <a:off x="3829050" y="1454150"/>
          <a:ext cx="4857057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46"/>
                <a:gridCol w="1062179"/>
                <a:gridCol w="898024"/>
                <a:gridCol w="840088"/>
                <a:gridCol w="772494"/>
                <a:gridCol w="743526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131,590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13.10%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4.50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79,631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7.92%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1.99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40,399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4.02%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39,646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6.49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39,102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38,694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5.59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38,296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5.28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31,510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3.14%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28,139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2.80%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6.32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Indonesia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21,737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2.16%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2.58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26183" r="11809" b="16739"/>
          <a:stretch/>
        </p:blipFill>
        <p:spPr>
          <a:xfrm>
            <a:off x="463550" y="4264286"/>
            <a:ext cx="3159125" cy="1729656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www.gbif.org/analytics/global</a:t>
            </a:r>
            <a:endParaRPr lang="en-US"/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Occurrence records published during 2017 by country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as of 31 July 2017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t="-1747" r="10100" b="29242"/>
          <a:stretch/>
        </p:blipFill>
        <p:spPr>
          <a:xfrm>
            <a:off x="4573588" y="1001782"/>
            <a:ext cx="3900488" cy="520999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03998604"/>
              </p:ext>
            </p:extLst>
          </p:nvPr>
        </p:nvGraphicFramePr>
        <p:xfrm>
          <a:off x="457199" y="2646502"/>
          <a:ext cx="3914823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/>
                <a:gridCol w="1368506"/>
                <a:gridCol w="1141092"/>
                <a:gridCol w="993615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Apr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59,462,652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13,247,498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11,841,540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11,451,395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8,630,814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3,946,492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3,516,388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3,060,787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1,697,195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New Zealand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1,515,343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0" name="Oval 9"/>
          <p:cNvSpPr/>
          <p:nvPr/>
        </p:nvSpPr>
        <p:spPr>
          <a:xfrm>
            <a:off x="5821737" y="2797440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31 July 2017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9810" r="11508" b="33581"/>
          <a:stretch/>
        </p:blipFill>
        <p:spPr>
          <a:xfrm>
            <a:off x="4573588" y="1694651"/>
            <a:ext cx="3900487" cy="4071111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52763822"/>
              </p:ext>
            </p:extLst>
          </p:nvPr>
        </p:nvGraphicFramePr>
        <p:xfrm>
          <a:off x="441960" y="2974975"/>
          <a:ext cx="331660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98"/>
                <a:gridCol w="1570796"/>
                <a:gridCol w="1269915"/>
              </a:tblGrid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349,000,479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74,814,012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65,276,558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40,529,158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32,039,569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31,192,441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26,916,779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24,416,570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24,049,271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21,164,432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5763625" y="2965030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3290" r="9917" b="40948"/>
          <a:stretch/>
        </p:blipFill>
        <p:spPr>
          <a:xfrm>
            <a:off x="4568513" y="1114796"/>
            <a:ext cx="3933372" cy="451130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2017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as of 31 July 2017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78866873"/>
              </p:ext>
            </p:extLst>
          </p:nvPr>
        </p:nvGraphicFramePr>
        <p:xfrm>
          <a:off x="461161" y="2654300"/>
          <a:ext cx="363611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Apr-17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9,825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9,526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8,439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5,762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3,552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2,676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2,400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1,819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1,263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1,139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3" name="Oval 12"/>
          <p:cNvSpPr/>
          <p:nvPr/>
        </p:nvSpPr>
        <p:spPr>
          <a:xfrm>
            <a:off x="5730760" y="2968756"/>
            <a:ext cx="1511166" cy="15111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11260</TotalTime>
  <Words>2718</Words>
  <Application>Microsoft Macintosh PowerPoint</Application>
  <PresentationFormat>On-screen Show (4:3)</PresentationFormat>
  <Paragraphs>393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Modern Swiss</vt:lpstr>
      <vt:lpstr>Overview</vt:lpstr>
      <vt:lpstr>PowerPoint Presentation</vt:lpstr>
      <vt:lpstr>Current network</vt:lpstr>
      <vt:lpstr>Latest news</vt:lpstr>
      <vt:lpstr>Web traffic to GBIF.org, 2017</vt:lpstr>
      <vt:lpstr>Data published through GBIF.org</vt:lpstr>
      <vt:lpstr>Occurrence records published during 2017 by country as of 31 July 2017</vt:lpstr>
      <vt:lpstr>Total number of occurrence records published by country as of 31 July 2017</vt:lpstr>
      <vt:lpstr>Data download requests by country, 2017 as of 31 July 2017</vt:lpstr>
      <vt:lpstr> data access and use</vt:lpstr>
      <vt:lpstr>Peer-reviewed uses, by country and region, 2017</vt:lpstr>
      <vt:lpstr>Featured research May 2017 1/2</vt:lpstr>
      <vt:lpstr>Featured research May 2017 2/2</vt:lpstr>
      <vt:lpstr>Featured research June 2017 1/2</vt:lpstr>
      <vt:lpstr>Featured research June 2017 2/2</vt:lpstr>
      <vt:lpstr>Featured research July 2017 1/2</vt:lpstr>
      <vt:lpstr>Featured research July 2017 2/2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499</cp:revision>
  <cp:lastPrinted>2016-09-24T08:43:58Z</cp:lastPrinted>
  <dcterms:created xsi:type="dcterms:W3CDTF">2014-02-07T03:47:22Z</dcterms:created>
  <dcterms:modified xsi:type="dcterms:W3CDTF">2017-08-03T09:19:23Z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